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67" r:id="rId2"/>
    <p:sldId id="685" r:id="rId3"/>
    <p:sldId id="686" r:id="rId4"/>
    <p:sldId id="654" r:id="rId5"/>
    <p:sldId id="642" r:id="rId6"/>
    <p:sldId id="643" r:id="rId7"/>
    <p:sldId id="257" r:id="rId8"/>
    <p:sldId id="634" r:id="rId9"/>
    <p:sldId id="644" r:id="rId10"/>
    <p:sldId id="574" r:id="rId11"/>
    <p:sldId id="623" r:id="rId12"/>
    <p:sldId id="334" r:id="rId13"/>
    <p:sldId id="625" r:id="rId14"/>
    <p:sldId id="584" r:id="rId15"/>
    <p:sldId id="421" r:id="rId16"/>
    <p:sldId id="622" r:id="rId17"/>
    <p:sldId id="604" r:id="rId18"/>
    <p:sldId id="682" r:id="rId19"/>
    <p:sldId id="569" r:id="rId20"/>
    <p:sldId id="676" r:id="rId21"/>
    <p:sldId id="677" r:id="rId22"/>
    <p:sldId id="678" r:id="rId23"/>
    <p:sldId id="679" r:id="rId24"/>
    <p:sldId id="557" r:id="rId25"/>
    <p:sldId id="656" r:id="rId26"/>
    <p:sldId id="681" r:id="rId27"/>
    <p:sldId id="657" r:id="rId28"/>
    <p:sldId id="658" r:id="rId29"/>
    <p:sldId id="659" r:id="rId30"/>
    <p:sldId id="660" r:id="rId31"/>
    <p:sldId id="661" r:id="rId32"/>
    <p:sldId id="662" r:id="rId33"/>
    <p:sldId id="663" r:id="rId34"/>
    <p:sldId id="664" r:id="rId35"/>
    <p:sldId id="665" r:id="rId36"/>
    <p:sldId id="655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530" y="-47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2771-2AF0-464C-8C95-41B2A02643D3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1180-E2B1-44BA-99AB-253EFA74C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52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Check</a:t>
            </a:r>
            <a:r>
              <a:rPr lang="it-IT" dirty="0"/>
              <a:t> Pisa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7749-A193-41BD-AA12-31E48065B69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533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38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24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9807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784" y="4343390"/>
            <a:ext cx="5486364" cy="411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784" y="4343390"/>
            <a:ext cx="5486364" cy="411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784" y="4343390"/>
            <a:ext cx="5486364" cy="411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784" y="4343390"/>
            <a:ext cx="5486364" cy="411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784" y="4343390"/>
            <a:ext cx="5486364" cy="411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785" y="4343391"/>
            <a:ext cx="5486386" cy="41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52" tIns="80152" rIns="80152" bIns="80152" anchor="ctr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3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35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784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494928"/>
          </a:xfrm>
        </p:spPr>
        <p:txBody>
          <a:bodyPr>
            <a:normAutofit/>
          </a:bodyPr>
          <a:lstStyle>
            <a:lvl1pPr algn="l">
              <a:defRPr kumimoji="0" lang="it-IT" sz="3000" b="0" kern="1200" cap="sm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550511"/>
            <a:ext cx="2133600" cy="365125"/>
          </a:xfrm>
        </p:spPr>
        <p:txBody>
          <a:bodyPr/>
          <a:lstStyle>
            <a:lvl1pPr>
              <a:defRPr kumimoji="0" lang="it-IT" sz="12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 smtClean="0"/>
              <a:t>03/02/2017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50511"/>
            <a:ext cx="2895600" cy="365125"/>
          </a:xfrm>
        </p:spPr>
        <p:txBody>
          <a:bodyPr/>
          <a:lstStyle>
            <a:lvl1pPr>
              <a:defRPr kumimoji="0" lang="it-IT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 smtClean="0"/>
              <a:t>Sabrina Realini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68519"/>
            <a:ext cx="860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457200" y="1484313"/>
            <a:ext cx="8229600" cy="43926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81" y="6444947"/>
            <a:ext cx="295200" cy="2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77152" y="6429305"/>
            <a:ext cx="504056" cy="31084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9042B14-383D-4B6C-9DF8-F4C240155633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83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494928"/>
          </a:xfrm>
        </p:spPr>
        <p:txBody>
          <a:bodyPr>
            <a:normAutofit/>
          </a:bodyPr>
          <a:lstStyle>
            <a:lvl1pPr algn="l">
              <a:defRPr kumimoji="0" lang="it-IT" sz="3000" b="0" kern="1200" cap="sm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550511"/>
            <a:ext cx="2133600" cy="365125"/>
          </a:xfrm>
        </p:spPr>
        <p:txBody>
          <a:bodyPr/>
          <a:lstStyle>
            <a:lvl1pPr>
              <a:defRPr kumimoji="0" lang="it-IT" sz="12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 smtClean="0"/>
              <a:t>03/02/2017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50511"/>
            <a:ext cx="2895600" cy="365125"/>
          </a:xfrm>
        </p:spPr>
        <p:txBody>
          <a:bodyPr/>
          <a:lstStyle>
            <a:lvl1pPr>
              <a:defRPr kumimoji="0" lang="it-IT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 smtClean="0"/>
              <a:t>Sabrina Realini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68519"/>
            <a:ext cx="860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81" y="6444947"/>
            <a:ext cx="295200" cy="2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77152" y="6429305"/>
            <a:ext cx="504056" cy="31084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9042B14-383D-4B6C-9DF8-F4C240155633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4118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6989" y="273564"/>
            <a:ext cx="8229069" cy="114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456989" y="1604494"/>
            <a:ext cx="8229069" cy="397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95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76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5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45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79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10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83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5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98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C8CA-A13A-4034-8109-7D7A985E1CD9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F4CA-3CF7-4456-B243-F2CA421FF9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04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  <p:sldLayoutId id="214748368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74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0.jp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8.jpeg"/><Relationship Id="rId7" Type="http://schemas.openxmlformats.org/officeDocument/2006/relationships/image" Target="../media/image4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3.wdp"/><Relationship Id="rId7" Type="http://schemas.openxmlformats.org/officeDocument/2006/relationships/image" Target="../media/image4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4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9.jp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47.jpg"/><Relationship Id="rId10" Type="http://schemas.openxmlformats.org/officeDocument/2006/relationships/image" Target="../media/image45.png"/><Relationship Id="rId4" Type="http://schemas.openxmlformats.org/officeDocument/2006/relationships/image" Target="../media/image53.jp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jpe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45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44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43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7.png"/><Relationship Id="rId7" Type="http://schemas.openxmlformats.org/officeDocument/2006/relationships/image" Target="../media/image4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image" Target="../media/image62.jpeg"/><Relationship Id="rId12" Type="http://schemas.openxmlformats.org/officeDocument/2006/relationships/image" Target="../media/image4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5.png"/><Relationship Id="rId4" Type="http://schemas.openxmlformats.org/officeDocument/2006/relationships/video" Target="../media/media2.mp4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7.jpeg"/><Relationship Id="rId7" Type="http://schemas.openxmlformats.org/officeDocument/2006/relationships/image" Target="../media/image4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sellaDiTesto 36"/>
          <p:cNvSpPr txBox="1"/>
          <p:nvPr/>
        </p:nvSpPr>
        <p:spPr>
          <a:xfrm>
            <a:off x="1578723" y="421214"/>
            <a:ext cx="58585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Milano, 10 </a:t>
            </a:r>
            <a:r>
              <a:rPr lang="it-IT" sz="19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  <a:r>
              <a:rPr lang="it-IT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 – </a:t>
            </a:r>
            <a:r>
              <a:rPr lang="it-IT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900" i="1" dirty="0">
                <a:solidFill>
                  <a:schemeClr val="bg1"/>
                </a:solidFill>
              </a:rPr>
              <a:t>Consiglio di Sezione INFN/Milano </a:t>
            </a:r>
            <a:r>
              <a:rPr lang="it-IT" sz="19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19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3298542" y="6021288"/>
            <a:ext cx="2638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Bersanelli</a:t>
            </a:r>
          </a:p>
          <a:p>
            <a:pPr algn="ctr"/>
            <a:r>
              <a:rPr lang="it-IT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the LSPE/STRIP </a:t>
            </a:r>
            <a:r>
              <a:rPr lang="it-IT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endParaRPr lang="it-IT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12" descr="asi i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7829" y="6105781"/>
            <a:ext cx="957263" cy="6032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2" descr="Risultati immagini per infn logo 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98" y="6145848"/>
            <a:ext cx="705370" cy="51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Risultati immagini per università milan logo 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1" y="6078704"/>
            <a:ext cx="2119373" cy="70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03648" y="980728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LSPE/STRIP</a:t>
            </a:r>
            <a:endParaRPr lang="it-IT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5"/>
          <a:stretch/>
        </p:blipFill>
        <p:spPr>
          <a:xfrm>
            <a:off x="2565878" y="2055637"/>
            <a:ext cx="4329442" cy="3515894"/>
          </a:xfrm>
          <a:prstGeom prst="rect">
            <a:avLst/>
          </a:prstGeom>
          <a:effectLst>
            <a:outerShdw blurRad="2794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523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51435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4695920" y="629204"/>
            <a:ext cx="4464496" cy="6236084"/>
            <a:chOff x="4572000" y="376813"/>
            <a:chExt cx="4647162" cy="6491235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43" t="33993" r="37280" b="19707"/>
            <a:stretch/>
          </p:blipFill>
          <p:spPr bwMode="auto">
            <a:xfrm>
              <a:off x="4576823" y="376813"/>
              <a:ext cx="4642339" cy="317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8" t="33260" r="37280" b="18388"/>
            <a:stretch/>
          </p:blipFill>
          <p:spPr bwMode="auto">
            <a:xfrm>
              <a:off x="4572000" y="3552092"/>
              <a:ext cx="4622242" cy="3315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8679" y="0"/>
            <a:ext cx="8229600" cy="400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Verification of Q-band Feedhorns Performance</a:t>
            </a:r>
          </a:p>
          <a:p>
            <a:pPr>
              <a:defRPr/>
            </a:pPr>
            <a:r>
              <a:rPr lang="en-US" altLang="it-IT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(C. Franceschet et al, UniMI, INFN-MI)</a:t>
            </a:r>
            <a:endParaRPr lang="it-IT" altLang="it-IT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l="27779" t="13993" r="17771"/>
          <a:stretch/>
        </p:blipFill>
        <p:spPr>
          <a:xfrm>
            <a:off x="4947147" y="2306568"/>
            <a:ext cx="4072765" cy="361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5137052" y="5845231"/>
            <a:ext cx="3712423" cy="65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t" anchorCtr="0">
            <a:noAutofit/>
          </a:bodyPr>
          <a:lstStyle/>
          <a:p>
            <a:pPr algn="ctr"/>
            <a:r>
              <a:rPr lang="en-US" i="1"/>
              <a:t>W-band horn under test</a:t>
            </a:r>
            <a:endParaRPr i="1"/>
          </a:p>
        </p:txBody>
      </p:sp>
      <p:sp>
        <p:nvSpPr>
          <p:cNvPr id="165" name="Shape 165"/>
          <p:cNvSpPr txBox="1"/>
          <p:nvPr/>
        </p:nvSpPr>
        <p:spPr>
          <a:xfrm>
            <a:off x="648686" y="5848641"/>
            <a:ext cx="3712423" cy="65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t" anchorCtr="0">
            <a:noAutofit/>
          </a:bodyPr>
          <a:lstStyle/>
          <a:p>
            <a:pPr algn="ctr"/>
            <a:r>
              <a:rPr lang="en-US" i="1" dirty="0"/>
              <a:t>Entire set of W-band horns</a:t>
            </a:r>
            <a:endParaRPr i="1" dirty="0"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l="15211" r="12799"/>
          <a:stretch/>
        </p:blipFill>
        <p:spPr>
          <a:xfrm>
            <a:off x="179512" y="2309968"/>
            <a:ext cx="4631345" cy="3616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07649" y="-27384"/>
            <a:ext cx="8224991" cy="70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>
              <a:lnSpc>
                <a:spcPct val="98000"/>
              </a:lnSpc>
            </a:pPr>
            <a:r>
              <a:rPr lang="en-GB" altLang="it-IT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W-band feedhorns</a:t>
            </a:r>
            <a:endParaRPr lang="en-GB" altLang="it-I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55776" y="584811"/>
            <a:ext cx="55231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i="1" dirty="0" smtClean="0"/>
              <a:t>(F. Cavaliere, </a:t>
            </a:r>
            <a:r>
              <a:rPr lang="it-IT" sz="1500" i="1" dirty="0"/>
              <a:t>F. </a:t>
            </a:r>
            <a:r>
              <a:rPr lang="it-IT" sz="1500" i="1" dirty="0" smtClean="0"/>
              <a:t>Villa, </a:t>
            </a:r>
            <a:r>
              <a:rPr lang="it-IT" sz="1500" i="1" dirty="0"/>
              <a:t>C. </a:t>
            </a:r>
            <a:r>
              <a:rPr lang="it-IT" sz="1500" i="1" dirty="0" err="1"/>
              <a:t>Francerchet</a:t>
            </a:r>
            <a:r>
              <a:rPr lang="it-IT" sz="1500" i="1" dirty="0"/>
              <a:t>,</a:t>
            </a:r>
            <a:r>
              <a:rPr lang="it-IT" sz="1500" i="1" dirty="0" smtClean="0"/>
              <a:t> </a:t>
            </a:r>
            <a:r>
              <a:rPr lang="it-IT" sz="1500" i="1" dirty="0"/>
              <a:t>R</a:t>
            </a:r>
            <a:r>
              <a:rPr lang="it-IT" sz="1500" i="1" dirty="0" smtClean="0"/>
              <a:t>. </a:t>
            </a:r>
            <a:r>
              <a:rPr lang="it-IT" sz="1500" i="1" dirty="0" err="1" smtClean="0"/>
              <a:t>Bongiolatti</a:t>
            </a:r>
            <a:r>
              <a:rPr lang="it-IT" sz="1500" i="1" dirty="0" smtClean="0"/>
              <a:t> – UniMI, IASF/BO)</a:t>
            </a:r>
            <a:endParaRPr lang="it-IT" sz="1500" i="1" dirty="0"/>
          </a:p>
        </p:txBody>
      </p:sp>
      <p:sp>
        <p:nvSpPr>
          <p:cNvPr id="9" name="Rettangolo 8"/>
          <p:cNvSpPr/>
          <p:nvPr/>
        </p:nvSpPr>
        <p:spPr>
          <a:xfrm>
            <a:off x="2915816" y="998418"/>
            <a:ext cx="3703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Horn</a:t>
            </a:r>
            <a:r>
              <a:rPr lang="it-IT" dirty="0" smtClean="0"/>
              <a:t> design: </a:t>
            </a:r>
            <a:r>
              <a:rPr lang="it-IT" dirty="0" err="1" smtClean="0"/>
              <a:t>dual</a:t>
            </a:r>
            <a:r>
              <a:rPr lang="it-IT" dirty="0" smtClean="0"/>
              <a:t> </a:t>
            </a:r>
            <a:r>
              <a:rPr lang="it-IT" dirty="0" err="1" smtClean="0"/>
              <a:t>corrugated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endParaRPr lang="it-IT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2" t="60709" r="27420" b="25248"/>
          <a:stretch/>
        </p:blipFill>
        <p:spPr bwMode="auto">
          <a:xfrm>
            <a:off x="2917132" y="1287180"/>
            <a:ext cx="5362772" cy="9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10558" r="19282" b="20000"/>
          <a:stretch/>
        </p:blipFill>
        <p:spPr bwMode="auto">
          <a:xfrm>
            <a:off x="190600" y="667844"/>
            <a:ext cx="2448272" cy="153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19" name="Gruppo 18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21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asellaDiTesto 22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4" name="Connettore 1 23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75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Polarimeter Schem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29" y="1527349"/>
            <a:ext cx="4416003" cy="205503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5185" y="620688"/>
            <a:ext cx="608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Polerimeter</a:t>
            </a:r>
            <a:r>
              <a:rPr lang="it-IT" dirty="0" smtClean="0"/>
              <a:t> design: </a:t>
            </a:r>
            <a:r>
              <a:rPr lang="it-IT" dirty="0" err="1" smtClean="0"/>
              <a:t>Continuous</a:t>
            </a:r>
            <a:r>
              <a:rPr lang="it-IT" dirty="0" smtClean="0"/>
              <a:t> </a:t>
            </a:r>
            <a:r>
              <a:rPr lang="it-IT" dirty="0" err="1" smtClean="0"/>
              <a:t>correlation</a:t>
            </a:r>
            <a:r>
              <a:rPr lang="it-IT" dirty="0" smtClean="0"/>
              <a:t> design</a:t>
            </a:r>
          </a:p>
          <a:p>
            <a:pPr marL="742950" lvl="1" indent="-285750">
              <a:buFontTx/>
              <a:buChar char="-"/>
            </a:pPr>
            <a:r>
              <a:rPr lang="it-IT" i="1" dirty="0" smtClean="0"/>
              <a:t>QUIET, </a:t>
            </a:r>
            <a:r>
              <a:rPr lang="it-IT" i="1" dirty="0" err="1"/>
              <a:t>heritage</a:t>
            </a:r>
            <a:r>
              <a:rPr lang="it-IT" i="1" dirty="0"/>
              <a:t> from </a:t>
            </a:r>
            <a:r>
              <a:rPr lang="it-IT" i="1" dirty="0" smtClean="0"/>
              <a:t>PLANCK-LFI</a:t>
            </a:r>
          </a:p>
          <a:p>
            <a:pPr marL="742950" lvl="1" indent="-285750">
              <a:buFontTx/>
              <a:buChar char="-"/>
            </a:pPr>
            <a:r>
              <a:rPr lang="it-IT" i="1" dirty="0" smtClean="0"/>
              <a:t>4 </a:t>
            </a:r>
            <a:r>
              <a:rPr lang="it-IT" i="1" dirty="0" err="1" smtClean="0"/>
              <a:t>diodes</a:t>
            </a:r>
            <a:r>
              <a:rPr lang="it-IT" i="1" dirty="0" smtClean="0"/>
              <a:t>, </a:t>
            </a:r>
            <a:r>
              <a:rPr lang="it-IT" i="1" dirty="0" err="1" smtClean="0"/>
              <a:t>direct</a:t>
            </a:r>
            <a:r>
              <a:rPr lang="it-IT" i="1" dirty="0" smtClean="0"/>
              <a:t> Q and U </a:t>
            </a:r>
            <a:r>
              <a:rPr lang="it-IT" i="1" dirty="0" err="1" smtClean="0"/>
              <a:t>detection</a:t>
            </a:r>
            <a:endParaRPr lang="it-IT" dirty="0" smtClean="0"/>
          </a:p>
        </p:txBody>
      </p:sp>
      <p:sp>
        <p:nvSpPr>
          <p:cNvPr id="3" name="Rettangolo 2"/>
          <p:cNvSpPr/>
          <p:nvPr/>
        </p:nvSpPr>
        <p:spPr>
          <a:xfrm>
            <a:off x="2267744" y="8987"/>
            <a:ext cx="4845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Polarimeters cryo testing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5667361" y="6323351"/>
            <a:ext cx="349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</p:txBody>
      </p:sp>
      <p:sp>
        <p:nvSpPr>
          <p:cNvPr id="28" name="Rettangolo 27"/>
          <p:cNvSpPr/>
          <p:nvPr/>
        </p:nvSpPr>
        <p:spPr>
          <a:xfrm>
            <a:off x="179512" y="3824188"/>
            <a:ext cx="34668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Polarimeter level testing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Tuning,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Tsys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Unites tested: 70 Q band, 12 W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rate: 3-4 per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Rework at JPL for 14 Q units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664899" y="3334551"/>
            <a:ext cx="5289542" cy="2782142"/>
            <a:chOff x="4121587" y="3781413"/>
            <a:chExt cx="4832853" cy="2541937"/>
          </a:xfrm>
        </p:grpSpPr>
        <p:pic>
          <p:nvPicPr>
            <p:cNvPr id="22" name="image247.jpg" descr="STRIP33_Tcryo20K_RF_-40dBm_0101_22Sep2017.jpg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21587" y="3781413"/>
              <a:ext cx="2437041" cy="2426793"/>
            </a:xfrm>
            <a:prstGeom prst="rect">
              <a:avLst/>
            </a:prstGeom>
            <a:ln/>
          </p:spPr>
        </p:pic>
        <p:pic>
          <p:nvPicPr>
            <p:cNvPr id="23" name="image188.jpg" descr="STRIP33_Y-Factor_LA_20K_down_50-40-30-20-10_PS0110_22Set2017.jpg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41785" y="3815967"/>
              <a:ext cx="2412655" cy="2507383"/>
            </a:xfrm>
            <a:prstGeom prst="rect">
              <a:avLst/>
            </a:prstGeom>
            <a:ln/>
          </p:spPr>
        </p:pic>
      </p:grpSp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07398"/>
            <a:ext cx="3384376" cy="2339843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6210308" y="3026773"/>
            <a:ext cx="1641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Polarimeter </a:t>
            </a:r>
            <a:r>
              <a:rPr lang="it-IT" sz="1400" i="1" dirty="0" err="1" smtClean="0"/>
              <a:t>module</a:t>
            </a:r>
            <a:endParaRPr lang="it-IT" sz="1400" i="1" dirty="0"/>
          </a:p>
        </p:txBody>
      </p:sp>
      <p:sp>
        <p:nvSpPr>
          <p:cNvPr id="41" name="Rettangolo 40"/>
          <p:cNvSpPr/>
          <p:nvPr/>
        </p:nvSpPr>
        <p:spPr>
          <a:xfrm>
            <a:off x="2277472" y="-101"/>
            <a:ext cx="4845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Polarimeters cryo testing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26" name="Gruppo 25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29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CasellaDiTesto 30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33" name="Connettore 1 32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20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l="2868" t="17838" r="12757" b="9912"/>
          <a:stretch/>
        </p:blipFill>
        <p:spPr>
          <a:xfrm>
            <a:off x="41557" y="2580164"/>
            <a:ext cx="4307569" cy="284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 r="19929"/>
          <a:stretch/>
        </p:blipFill>
        <p:spPr>
          <a:xfrm>
            <a:off x="4331320" y="1484784"/>
            <a:ext cx="4660560" cy="4488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Shape 207"/>
          <p:cNvCxnSpPr/>
          <p:nvPr/>
        </p:nvCxnSpPr>
        <p:spPr>
          <a:xfrm flipH="1">
            <a:off x="4391417" y="1700808"/>
            <a:ext cx="2467" cy="417996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8" name="Shape 208"/>
          <p:cNvSpPr txBox="1"/>
          <p:nvPr/>
        </p:nvSpPr>
        <p:spPr>
          <a:xfrm>
            <a:off x="158518" y="2041252"/>
            <a:ext cx="4173006" cy="5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t" anchorCtr="0">
            <a:noAutofit/>
          </a:bodyPr>
          <a:lstStyle/>
          <a:p>
            <a:pPr algn="ctr"/>
            <a:r>
              <a:rPr lang="en-US" sz="1600" b="1" dirty="0"/>
              <a:t>Noise temperature. T</a:t>
            </a:r>
            <a:r>
              <a:rPr lang="en-US" sz="1600" b="1" dirty="0" smtClean="0"/>
              <a:t>ypical: </a:t>
            </a:r>
            <a:r>
              <a:rPr lang="en-US" sz="1600" b="1" dirty="0"/>
              <a:t>~ 30 K</a:t>
            </a:r>
            <a:endParaRPr sz="1600" b="1" dirty="0"/>
          </a:p>
        </p:txBody>
      </p:sp>
      <p:sp>
        <p:nvSpPr>
          <p:cNvPr id="209" name="Shape 209"/>
          <p:cNvSpPr txBox="1"/>
          <p:nvPr/>
        </p:nvSpPr>
        <p:spPr>
          <a:xfrm>
            <a:off x="4659728" y="1848470"/>
            <a:ext cx="2039682" cy="5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t" anchorCtr="0">
            <a:noAutofit/>
          </a:bodyPr>
          <a:lstStyle/>
          <a:p>
            <a:pPr algn="ctr"/>
            <a:r>
              <a:rPr lang="en-US" sz="1600" b="1" dirty="0"/>
              <a:t>Center frequency</a:t>
            </a:r>
            <a:endParaRPr sz="1600" b="1" dirty="0"/>
          </a:p>
        </p:txBody>
      </p:sp>
      <p:sp>
        <p:nvSpPr>
          <p:cNvPr id="210" name="Shape 210"/>
          <p:cNvSpPr txBox="1"/>
          <p:nvPr/>
        </p:nvSpPr>
        <p:spPr>
          <a:xfrm>
            <a:off x="6664840" y="1848470"/>
            <a:ext cx="2039682" cy="5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2" tIns="82932" rIns="82932" bIns="82932" anchor="t" anchorCtr="0">
            <a:noAutofit/>
          </a:bodyPr>
          <a:lstStyle/>
          <a:p>
            <a:pPr algn="ctr"/>
            <a:r>
              <a:rPr lang="en-US" sz="1600" b="1"/>
              <a:t>Bandpass</a:t>
            </a:r>
            <a:endParaRPr sz="1600" b="1"/>
          </a:p>
        </p:txBody>
      </p:sp>
      <p:sp>
        <p:nvSpPr>
          <p:cNvPr id="2" name="Rettangolo 1"/>
          <p:cNvSpPr/>
          <p:nvPr/>
        </p:nvSpPr>
        <p:spPr>
          <a:xfrm>
            <a:off x="287719" y="1050248"/>
            <a:ext cx="86908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i="1" dirty="0" smtClean="0"/>
              <a:t>Preliminary – Before tuning optimization (to be performed at system level)</a:t>
            </a:r>
            <a:endParaRPr lang="en-US" sz="2200" i="1" dirty="0"/>
          </a:p>
        </p:txBody>
      </p:sp>
      <p:sp>
        <p:nvSpPr>
          <p:cNvPr id="19" name="Rettangolo 18"/>
          <p:cNvSpPr/>
          <p:nvPr/>
        </p:nvSpPr>
        <p:spPr>
          <a:xfrm>
            <a:off x="2277472" y="-101"/>
            <a:ext cx="4845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Polarimeters cryo testing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878404" y="5880768"/>
            <a:ext cx="5490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i="1" dirty="0" smtClean="0"/>
              <a:t>Selection for instrument integration completed</a:t>
            </a:r>
            <a:endParaRPr lang="en-US" sz="2200" i="1" dirty="0"/>
          </a:p>
        </p:txBody>
      </p:sp>
      <p:grpSp>
        <p:nvGrpSpPr>
          <p:cNvPr id="18" name="Gruppo 17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20" name="Gruppo 19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23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CasellaDiTesto 24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6" name="Connettore 1 25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ttangolo 26"/>
          <p:cNvSpPr/>
          <p:nvPr/>
        </p:nvSpPr>
        <p:spPr>
          <a:xfrm>
            <a:off x="3270843" y="595530"/>
            <a:ext cx="2765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/>
              <a:t>Data analysis: M. Tomasi et al.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889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brina\Desktop\Cattu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"/>
          <a:stretch/>
        </p:blipFill>
        <p:spPr bwMode="auto">
          <a:xfrm>
            <a:off x="4039277" y="1157700"/>
            <a:ext cx="46552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067944" y="5229200"/>
            <a:ext cx="4680519" cy="11521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7" y="1184922"/>
            <a:ext cx="2619983" cy="2376264"/>
          </a:xfrm>
          <a:prstGeom prst="rect">
            <a:avLst/>
          </a:prstGeom>
        </p:spPr>
      </p:pic>
      <p:pic>
        <p:nvPicPr>
          <p:cNvPr id="9" name="Picture 2" descr="C:\Users\Sabrina\Sync\tesi\presentazione\img_pres\mb_R6_grid_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2" y="3702154"/>
            <a:ext cx="3168352" cy="25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944820" y="10570"/>
            <a:ext cx="5310493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</a:pPr>
            <a:r>
              <a:rPr lang="en-GB" alt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LSPE/STRIP optical characterisation</a:t>
            </a:r>
          </a:p>
          <a:p>
            <a:pPr algn="ctr">
              <a:lnSpc>
                <a:spcPct val="98000"/>
              </a:lnSpc>
            </a:pPr>
            <a:r>
              <a:rPr lang="en-GB" altLang="it-IT" sz="2200" i="1" dirty="0" smtClean="0"/>
              <a:t>New ground-based optimized configuration</a:t>
            </a:r>
            <a:endParaRPr lang="en-GB" altLang="it-IT" sz="2200" i="1" dirty="0"/>
          </a:p>
        </p:txBody>
      </p:sp>
      <p:sp>
        <p:nvSpPr>
          <p:cNvPr id="2" name="Rettangolo 1"/>
          <p:cNvSpPr/>
          <p:nvPr/>
        </p:nvSpPr>
        <p:spPr>
          <a:xfrm>
            <a:off x="3662342" y="729571"/>
            <a:ext cx="26761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it-IT" sz="1500" i="1" dirty="0" err="1" smtClean="0"/>
              <a:t>S.Realini</a:t>
            </a:r>
            <a:r>
              <a:rPr lang="en-GB" altLang="it-IT" sz="1500" i="1" dirty="0" smtClean="0"/>
              <a:t> et al </a:t>
            </a:r>
            <a:r>
              <a:rPr lang="en-GB" altLang="it-IT" sz="1500" i="1" dirty="0"/>
              <a:t> </a:t>
            </a:r>
            <a:r>
              <a:rPr lang="en-GB" altLang="it-IT" sz="1500" i="1" dirty="0" smtClean="0"/>
              <a:t>(UniMI, INFN/MI)</a:t>
            </a:r>
            <a:endParaRPr lang="it-IT" sz="1500" i="1" dirty="0"/>
          </a:p>
        </p:txBody>
      </p:sp>
      <p:grpSp>
        <p:nvGrpSpPr>
          <p:cNvPr id="15" name="Gruppo 14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16" name="Gruppo 15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18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CasellaDiTesto 19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1" name="Connettore 1 20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71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2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IMPACT OF THE OPTICS ON STRIP MEASUREMENTS</a:t>
            </a:r>
            <a:endParaRPr lang="it-IT" altLang="it-IT" sz="20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179388" y="692150"/>
            <a:ext cx="871378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79500" indent="-357188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04975" indent="-411163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68538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76525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133725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90925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048125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505325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000" b="1" u="sng" baseline="30000" dirty="0" smtClean="0">
              <a:latin typeface="Trebuchet MS" panose="020B0603020202020204" pitchFamily="34" charset="0"/>
            </a:endParaRPr>
          </a:p>
        </p:txBody>
      </p:sp>
      <p:grpSp>
        <p:nvGrpSpPr>
          <p:cNvPr id="32" name="Gruppo 31"/>
          <p:cNvGrpSpPr/>
          <p:nvPr/>
        </p:nvGrpSpPr>
        <p:grpSpPr>
          <a:xfrm>
            <a:off x="8244408" y="838559"/>
            <a:ext cx="720080" cy="718233"/>
            <a:chOff x="7547371" y="695460"/>
            <a:chExt cx="864096" cy="861880"/>
          </a:xfrm>
        </p:grpSpPr>
        <p:sp>
          <p:nvSpPr>
            <p:cNvPr id="33" name="Esagono 32"/>
            <p:cNvSpPr/>
            <p:nvPr/>
          </p:nvSpPr>
          <p:spPr bwMode="auto">
            <a:xfrm rot="5400000">
              <a:off x="7524328" y="980728"/>
              <a:ext cx="334117" cy="2880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Esagono 35"/>
            <p:cNvSpPr/>
            <p:nvPr/>
          </p:nvSpPr>
          <p:spPr bwMode="auto">
            <a:xfrm rot="5400000">
              <a:off x="7812360" y="980729"/>
              <a:ext cx="334117" cy="2880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Esagono 36"/>
            <p:cNvSpPr/>
            <p:nvPr/>
          </p:nvSpPr>
          <p:spPr bwMode="auto">
            <a:xfrm rot="5400000">
              <a:off x="8100392" y="980730"/>
              <a:ext cx="334117" cy="2880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Esagono 37"/>
            <p:cNvSpPr/>
            <p:nvPr/>
          </p:nvSpPr>
          <p:spPr bwMode="auto">
            <a:xfrm rot="5400000">
              <a:off x="7668344" y="718503"/>
              <a:ext cx="334117" cy="2880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Esagono 38"/>
            <p:cNvSpPr/>
            <p:nvPr/>
          </p:nvSpPr>
          <p:spPr bwMode="auto">
            <a:xfrm rot="5400000">
              <a:off x="7956376" y="718504"/>
              <a:ext cx="334117" cy="2880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Esagono 39"/>
            <p:cNvSpPr/>
            <p:nvPr/>
          </p:nvSpPr>
          <p:spPr bwMode="auto">
            <a:xfrm rot="5400000">
              <a:off x="7668344" y="1237149"/>
              <a:ext cx="334117" cy="288032"/>
            </a:xfrm>
            <a:prstGeom prst="hexag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Esagono 40"/>
            <p:cNvSpPr/>
            <p:nvPr/>
          </p:nvSpPr>
          <p:spPr bwMode="auto">
            <a:xfrm rot="5400000">
              <a:off x="7956376" y="1246266"/>
              <a:ext cx="334117" cy="288032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403648" y="44624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Computation of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the STRIP far sidelobes </a:t>
            </a:r>
          </a:p>
        </p:txBody>
      </p:sp>
      <p:sp>
        <p:nvSpPr>
          <p:cNvPr id="3" name="Rettangolo 2"/>
          <p:cNvSpPr/>
          <p:nvPr/>
        </p:nvSpPr>
        <p:spPr>
          <a:xfrm>
            <a:off x="2653401" y="476672"/>
            <a:ext cx="4341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u="sng" dirty="0" err="1" smtClean="0">
                <a:latin typeface="Trebuchet MS" panose="020B0603020202020204" pitchFamily="34" charset="0"/>
              </a:rPr>
              <a:t>Pysical</a:t>
            </a:r>
            <a:r>
              <a:rPr lang="en-US" i="1" u="sng" dirty="0" smtClean="0">
                <a:latin typeface="Trebuchet MS" panose="020B0603020202020204" pitchFamily="34" charset="0"/>
              </a:rPr>
              <a:t> Optics </a:t>
            </a:r>
            <a:r>
              <a:rPr lang="en-US" i="1" u="sng" dirty="0" err="1" smtClean="0">
                <a:latin typeface="Trebuchet MS" panose="020B0603020202020204" pitchFamily="34" charset="0"/>
              </a:rPr>
              <a:t>compuation</a:t>
            </a:r>
            <a:r>
              <a:rPr lang="en-US" i="1" u="sng" dirty="0" smtClean="0">
                <a:latin typeface="Trebuchet MS" panose="020B0603020202020204" pitchFamily="34" charset="0"/>
              </a:rPr>
              <a:t> with GRASP</a:t>
            </a:r>
            <a:r>
              <a:rPr lang="en-US" i="1" u="sng" baseline="30000" dirty="0">
                <a:latin typeface="Trebuchet MS" panose="020B0603020202020204" pitchFamily="34" charset="0"/>
              </a:rPr>
              <a:t>®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1" t="32489" r="36526" b="10101"/>
          <a:stretch/>
        </p:blipFill>
        <p:spPr bwMode="auto">
          <a:xfrm>
            <a:off x="1371233" y="1101168"/>
            <a:ext cx="2102699" cy="267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t="23998" r="44244" b="36018"/>
          <a:stretch/>
        </p:blipFill>
        <p:spPr bwMode="auto">
          <a:xfrm>
            <a:off x="3859173" y="955244"/>
            <a:ext cx="4640900" cy="301159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54064" y="13425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Direct </a:t>
            </a:r>
            <a:r>
              <a:rPr lang="it-IT" dirty="0" smtClean="0"/>
              <a:t>: </a:t>
            </a:r>
          </a:p>
          <a:p>
            <a:r>
              <a:rPr lang="en-US" dirty="0" smtClean="0"/>
              <a:t>-</a:t>
            </a:r>
            <a:r>
              <a:rPr lang="en-US" dirty="0"/>
              <a:t>57dB </a:t>
            </a:r>
            <a:r>
              <a:rPr lang="en-US" dirty="0" smtClean="0"/>
              <a:t>to -63 dB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2" t="27950" r="31395" b="9744"/>
          <a:stretch/>
        </p:blipFill>
        <p:spPr bwMode="auto">
          <a:xfrm>
            <a:off x="1221524" y="3893684"/>
            <a:ext cx="2383465" cy="24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95648" y="3643670"/>
            <a:ext cx="257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/>
              <a:t>ASMrSr</a:t>
            </a:r>
            <a:r>
              <a:rPr lang="it-IT" b="1" dirty="0" smtClean="0"/>
              <a:t>: </a:t>
            </a:r>
          </a:p>
          <a:p>
            <a:r>
              <a:rPr lang="en-US" dirty="0" smtClean="0"/>
              <a:t>-</a:t>
            </a:r>
            <a:r>
              <a:rPr lang="en-US" dirty="0"/>
              <a:t>53 dB </a:t>
            </a:r>
            <a:r>
              <a:rPr lang="en-US" dirty="0" smtClean="0"/>
              <a:t>to -57 dB</a:t>
            </a: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116213" y="892594"/>
            <a:ext cx="2394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MAIN CONTRIBUTIONS 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8" t="54158" r="17908" b="9769"/>
          <a:stretch/>
        </p:blipFill>
        <p:spPr bwMode="auto">
          <a:xfrm>
            <a:off x="3804026" y="3592341"/>
            <a:ext cx="4956356" cy="271697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635896" y="1208055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Co-</a:t>
            </a:r>
            <a:r>
              <a:rPr lang="it-IT" dirty="0" err="1" smtClean="0"/>
              <a:t>polar</a:t>
            </a:r>
            <a:endParaRPr lang="it-IT" dirty="0"/>
          </a:p>
        </p:txBody>
      </p:sp>
      <p:sp>
        <p:nvSpPr>
          <p:cNvPr id="34" name="Rettangolo 33"/>
          <p:cNvSpPr/>
          <p:nvPr/>
        </p:nvSpPr>
        <p:spPr>
          <a:xfrm>
            <a:off x="3643141" y="3635732"/>
            <a:ext cx="124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Cross-</a:t>
            </a:r>
            <a:r>
              <a:rPr lang="it-IT" dirty="0" err="1" smtClean="0"/>
              <a:t>polar</a:t>
            </a:r>
            <a:endParaRPr lang="it-IT" dirty="0"/>
          </a:p>
        </p:txBody>
      </p:sp>
      <p:sp>
        <p:nvSpPr>
          <p:cNvPr id="56" name="Rettangolo 55"/>
          <p:cNvSpPr/>
          <p:nvPr/>
        </p:nvSpPr>
        <p:spPr>
          <a:xfrm>
            <a:off x="3206950" y="778539"/>
            <a:ext cx="2972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/>
              <a:t>Realini, Franceschet (</a:t>
            </a:r>
            <a:r>
              <a:rPr lang="en-US" sz="1400" i="1" dirty="0" err="1" smtClean="0"/>
              <a:t>UmiMI</a:t>
            </a:r>
            <a:r>
              <a:rPr lang="en-US" sz="1400" i="1" dirty="0" smtClean="0"/>
              <a:t>, INFN-MI)</a:t>
            </a:r>
            <a:endParaRPr lang="it-IT" sz="1400" i="1" dirty="0"/>
          </a:p>
        </p:txBody>
      </p:sp>
      <p:grpSp>
        <p:nvGrpSpPr>
          <p:cNvPr id="31" name="Gruppo 30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35" name="Gruppo 34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43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Immagine 4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CasellaDiTesto 44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46" name="Connettore 1 45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9216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161851" y="4240899"/>
            <a:ext cx="6650509" cy="2145753"/>
            <a:chOff x="323528" y="1256268"/>
            <a:chExt cx="8277990" cy="2813634"/>
          </a:xfrm>
        </p:grpSpPr>
        <p:pic>
          <p:nvPicPr>
            <p:cNvPr id="142" name="Shape 142"/>
            <p:cNvPicPr preferRelativeResize="0"/>
            <p:nvPr/>
          </p:nvPicPr>
          <p:blipFill rotWithShape="1">
            <a:blip r:embed="rId3">
              <a:alphaModFix/>
            </a:blip>
            <a:srcRect l="18856" t="6367" r="25470"/>
            <a:stretch/>
          </p:blipFill>
          <p:spPr>
            <a:xfrm>
              <a:off x="323528" y="1256268"/>
              <a:ext cx="2483784" cy="2348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143"/>
            <p:cNvPicPr preferRelativeResize="0"/>
            <p:nvPr/>
          </p:nvPicPr>
          <p:blipFill rotWithShape="1">
            <a:blip r:embed="rId4">
              <a:alphaModFix/>
            </a:blip>
            <a:srcRect l="25030" t="17908" r="28479" b="9469"/>
            <a:stretch/>
          </p:blipFill>
          <p:spPr>
            <a:xfrm>
              <a:off x="3073362" y="1256271"/>
              <a:ext cx="2674265" cy="2348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144"/>
            <p:cNvPicPr preferRelativeResize="0"/>
            <p:nvPr/>
          </p:nvPicPr>
          <p:blipFill rotWithShape="1">
            <a:blip r:embed="rId5">
              <a:alphaModFix/>
            </a:blip>
            <a:srcRect t="29686" b="19235"/>
            <a:stretch/>
          </p:blipFill>
          <p:spPr>
            <a:xfrm>
              <a:off x="6013688" y="1256280"/>
              <a:ext cx="2587830" cy="2348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Shape 147"/>
            <p:cNvSpPr txBox="1"/>
            <p:nvPr/>
          </p:nvSpPr>
          <p:spPr>
            <a:xfrm>
              <a:off x="843807" y="3543717"/>
              <a:ext cx="1540446" cy="387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32" tIns="82932" rIns="82932" bIns="82932" anchor="t" anchorCtr="0">
              <a:noAutofit/>
            </a:bodyPr>
            <a:lstStyle/>
            <a:p>
              <a:pPr algn="ctr"/>
              <a:r>
                <a:rPr lang="en-US" sz="1600" b="1" i="1"/>
                <a:t>Inner shell</a:t>
              </a:r>
              <a:endParaRPr sz="1600" b="1" i="1"/>
            </a:p>
          </p:txBody>
        </p:sp>
        <p:sp>
          <p:nvSpPr>
            <p:cNvPr id="148" name="Shape 148"/>
            <p:cNvSpPr txBox="1"/>
            <p:nvPr/>
          </p:nvSpPr>
          <p:spPr>
            <a:xfrm>
              <a:off x="3370752" y="3525821"/>
              <a:ext cx="1939781" cy="544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32" tIns="82932" rIns="82932" bIns="82932" anchor="t" anchorCtr="0">
              <a:noAutofit/>
            </a:bodyPr>
            <a:lstStyle/>
            <a:p>
              <a:pPr algn="ctr"/>
              <a:r>
                <a:rPr lang="en-US" sz="1600" b="1" i="1"/>
                <a:t>Bottom flange</a:t>
              </a:r>
              <a:endParaRPr sz="1600" b="1" i="1"/>
            </a:p>
          </p:txBody>
        </p:sp>
        <p:sp>
          <p:nvSpPr>
            <p:cNvPr id="149" name="Shape 149"/>
            <p:cNvSpPr txBox="1"/>
            <p:nvPr/>
          </p:nvSpPr>
          <p:spPr>
            <a:xfrm>
              <a:off x="6304627" y="3525821"/>
              <a:ext cx="1939781" cy="544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32" tIns="82932" rIns="82932" bIns="82932" anchor="t" anchorCtr="0">
              <a:noAutofit/>
            </a:bodyPr>
            <a:lstStyle/>
            <a:p>
              <a:pPr algn="ctr"/>
              <a:r>
                <a:rPr lang="en-US" sz="1600" b="1" i="1" dirty="0"/>
                <a:t>External shield</a:t>
              </a:r>
              <a:endParaRPr sz="1600" b="1" i="1" dirty="0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2089102" y="31618"/>
            <a:ext cx="5148782" cy="5900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</a:pPr>
            <a:r>
              <a:rPr lang="en-GB" altLang="en-US" sz="3300" dirty="0">
                <a:solidFill>
                  <a:srgbClr val="28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Cryostat </a:t>
            </a:r>
            <a:r>
              <a:rPr lang="en-GB" altLang="en-US" sz="3300" dirty="0" smtClean="0">
                <a:solidFill>
                  <a:srgbClr val="28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design &amp; fabrication</a:t>
            </a:r>
            <a:endParaRPr lang="en-GB" altLang="en-US" sz="3300" dirty="0">
              <a:solidFill>
                <a:srgbClr val="28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491545" y="503606"/>
            <a:ext cx="42071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it-IT" sz="2100" i="1" dirty="0" smtClean="0"/>
              <a:t>Ready to house Focal Plane assembly</a:t>
            </a:r>
            <a:endParaRPr lang="it-IT" sz="2100" i="1" dirty="0"/>
          </a:p>
        </p:txBody>
      </p:sp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44DBA604-DD70-A44E-8BB6-A274EC69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130" y="883945"/>
            <a:ext cx="3257376" cy="325737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65E9A231-CD7E-A84B-BAB3-27718366F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126" y="917414"/>
            <a:ext cx="3257376" cy="3257376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21" name="Gruppo 20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25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8" name="Connettore 1 27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6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44624"/>
            <a:ext cx="8424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Instrument-level Integration and Verification (AIV)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162927" y="501742"/>
            <a:ext cx="51106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and facility at IASF INAF Bologna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283223"/>
            <a:ext cx="5652120" cy="40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784075" y="2780928"/>
            <a:ext cx="3347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 smtClean="0"/>
              <a:t>Crane</a:t>
            </a:r>
            <a:r>
              <a:rPr lang="it-IT" dirty="0" smtClean="0"/>
              <a:t> Bridge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Areas</a:t>
            </a:r>
            <a:r>
              <a:rPr lang="it-IT" dirty="0" smtClean="0"/>
              <a:t> </a:t>
            </a:r>
            <a:r>
              <a:rPr lang="it-IT" dirty="0"/>
              <a:t>for </a:t>
            </a:r>
            <a:r>
              <a:rPr lang="it-IT" dirty="0" err="1" smtClean="0"/>
              <a:t>assembly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 smtClean="0"/>
              <a:t>Shelfs</a:t>
            </a:r>
            <a:r>
              <a:rPr lang="it-IT" dirty="0" smtClean="0"/>
              <a:t> </a:t>
            </a:r>
            <a:r>
              <a:rPr lang="it-IT" dirty="0"/>
              <a:t>for </a:t>
            </a:r>
            <a:r>
              <a:rPr lang="it-IT" dirty="0" err="1"/>
              <a:t>storage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He </a:t>
            </a:r>
            <a:r>
              <a:rPr lang="it-IT" dirty="0"/>
              <a:t>gas / LN2 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RF </a:t>
            </a:r>
            <a:r>
              <a:rPr lang="it-IT" dirty="0"/>
              <a:t>Instruments </a:t>
            </a:r>
            <a:endParaRPr lang="it-IT" dirty="0" smtClean="0"/>
          </a:p>
          <a:p>
            <a:pPr marL="285750" indent="-285750">
              <a:buFontTx/>
              <a:buChar char="-"/>
            </a:pPr>
            <a:r>
              <a:rPr lang="it-IT" dirty="0" smtClean="0"/>
              <a:t>Thermal control &amp; </a:t>
            </a:r>
            <a:r>
              <a:rPr lang="it-IT" dirty="0" err="1" smtClean="0"/>
              <a:t>monitoring</a:t>
            </a:r>
            <a:r>
              <a:rPr lang="it-IT" dirty="0" smtClean="0"/>
              <a:t> 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 smtClean="0"/>
              <a:t>Clean </a:t>
            </a:r>
            <a:r>
              <a:rPr lang="en-US" dirty="0"/>
              <a:t>Room Cl </a:t>
            </a:r>
            <a:r>
              <a:rPr lang="en-US" dirty="0" smtClean="0"/>
              <a:t>100.000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it-IT" dirty="0" smtClean="0"/>
              <a:t>Storage </a:t>
            </a:r>
            <a:r>
              <a:rPr lang="it-IT" dirty="0"/>
              <a:t>room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734176" y="1755446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ILT </a:t>
            </a:r>
            <a:r>
              <a:rPr lang="en-US" dirty="0"/>
              <a:t>campaign </a:t>
            </a:r>
            <a:r>
              <a:rPr lang="en-US" dirty="0" smtClean="0"/>
              <a:t>will be </a:t>
            </a:r>
            <a:r>
              <a:rPr lang="en-US" dirty="0"/>
              <a:t>performed at IASF-Bologna in the ‘</a:t>
            </a:r>
            <a:r>
              <a:rPr lang="en-US" i="1" dirty="0"/>
              <a:t>’</a:t>
            </a:r>
            <a:r>
              <a:rPr lang="en-US" i="1" dirty="0" err="1"/>
              <a:t>Cryowaveves</a:t>
            </a:r>
            <a:r>
              <a:rPr lang="en-US" dirty="0"/>
              <a:t>’’ Laboratory</a:t>
            </a:r>
            <a:r>
              <a:rPr lang="en-US" dirty="0" smtClean="0"/>
              <a:t>, equipped with: 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223266" y="5517046"/>
            <a:ext cx="8680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 with </a:t>
            </a:r>
            <a:r>
              <a:rPr 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SW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developed</a:t>
            </a:r>
            <a:r>
              <a:rPr 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(INAF/TS, Zacchei, Sartor)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16" name="Gruppo 15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18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CasellaDiTesto 19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1" name="Connettore 1 20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ttangolo 21"/>
          <p:cNvSpPr/>
          <p:nvPr/>
        </p:nvSpPr>
        <p:spPr>
          <a:xfrm>
            <a:off x="3146891" y="908720"/>
            <a:ext cx="31280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i="1" dirty="0" err="1" smtClean="0"/>
              <a:t>Cuttaia</a:t>
            </a:r>
            <a:r>
              <a:rPr lang="en-GB" sz="1500" i="1" dirty="0" smtClean="0"/>
              <a:t>, Villa, Morgante, </a:t>
            </a:r>
            <a:r>
              <a:rPr lang="en-GB" sz="1500" i="1" dirty="0" err="1" smtClean="0"/>
              <a:t>Terenzi</a:t>
            </a:r>
            <a:r>
              <a:rPr lang="en-GB" sz="1500" i="1" dirty="0" smtClean="0"/>
              <a:t> et al.</a:t>
            </a:r>
            <a:endParaRPr lang="it-IT" sz="1500" i="1" dirty="0"/>
          </a:p>
        </p:txBody>
      </p:sp>
    </p:spTree>
    <p:extLst>
      <p:ext uri="{BB962C8B-B14F-4D97-AF65-F5344CB8AC3E}">
        <p14:creationId xmlns:p14="http://schemas.microsoft.com/office/powerpoint/2010/main" val="31127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718" y="826663"/>
            <a:ext cx="7234698" cy="49039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982235" y="0"/>
            <a:ext cx="717953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Far-field calibration system development</a:t>
            </a:r>
          </a:p>
        </p:txBody>
      </p:sp>
      <p:sp>
        <p:nvSpPr>
          <p:cNvPr id="2" name="Rettangolo 1"/>
          <p:cNvSpPr/>
          <p:nvPr/>
        </p:nvSpPr>
        <p:spPr>
          <a:xfrm>
            <a:off x="2843808" y="5753556"/>
            <a:ext cx="3889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System assembled and ready for testing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14" name="Gruppo 13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16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CasellaDiTesto 24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6" name="Connettore 1 25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ttangolo 26"/>
          <p:cNvSpPr/>
          <p:nvPr/>
        </p:nvSpPr>
        <p:spPr>
          <a:xfrm>
            <a:off x="3490011" y="524433"/>
            <a:ext cx="22510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i="1" dirty="0" err="1" smtClean="0"/>
              <a:t>Peverini</a:t>
            </a:r>
            <a:r>
              <a:rPr lang="en-GB" sz="1500" i="1" dirty="0" smtClean="0"/>
              <a:t> et al (CNR, Torino)</a:t>
            </a:r>
            <a:endParaRPr lang="it-IT" sz="1500" i="1" dirty="0"/>
          </a:p>
        </p:txBody>
      </p:sp>
    </p:spTree>
    <p:extLst>
      <p:ext uri="{BB962C8B-B14F-4D97-AF65-F5344CB8AC3E}">
        <p14:creationId xmlns:p14="http://schemas.microsoft.com/office/powerpoint/2010/main" val="3159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179591" y="-49213"/>
            <a:ext cx="8783434" cy="6260881"/>
            <a:chOff x="179591" y="-49213"/>
            <a:chExt cx="8783434" cy="6260881"/>
          </a:xfrm>
        </p:grpSpPr>
        <p:sp>
          <p:nvSpPr>
            <p:cNvPr id="5" name="Rettangolo 4"/>
            <p:cNvSpPr/>
            <p:nvPr/>
          </p:nvSpPr>
          <p:spPr>
            <a:xfrm>
              <a:off x="4314547" y="-4921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179591" y="273050"/>
              <a:ext cx="8783434" cy="5938618"/>
              <a:chOff x="179591" y="273050"/>
              <a:chExt cx="8783434" cy="5938618"/>
            </a:xfrm>
          </p:grpSpPr>
          <p:grpSp>
            <p:nvGrpSpPr>
              <p:cNvPr id="15" name="Gruppo 14"/>
              <p:cNvGrpSpPr>
                <a:grpSpLocks/>
              </p:cNvGrpSpPr>
              <p:nvPr/>
            </p:nvGrpSpPr>
            <p:grpSpPr bwMode="auto">
              <a:xfrm>
                <a:off x="274407" y="908720"/>
                <a:ext cx="2670914" cy="1531427"/>
                <a:chOff x="81245" y="518398"/>
                <a:chExt cx="4392489" cy="2520683"/>
              </a:xfrm>
            </p:grpSpPr>
            <p:sp>
              <p:nvSpPr>
                <p:cNvPr id="11" name="Rettangolo 10"/>
                <p:cNvSpPr/>
                <p:nvPr/>
              </p:nvSpPr>
              <p:spPr>
                <a:xfrm>
                  <a:off x="892732" y="2688795"/>
                  <a:ext cx="2499658" cy="3502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it-IT" sz="1500" i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QUIJOTE (10-40GHz) </a:t>
                  </a:r>
                  <a:endParaRPr lang="it-IT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8" t="3404" r="2039" b="2520"/>
                <a:stretch/>
              </p:blipFill>
              <p:spPr bwMode="auto">
                <a:xfrm>
                  <a:off x="81245" y="518398"/>
                  <a:ext cx="4392489" cy="2160240"/>
                </a:xfrm>
                <a:prstGeom prst="ellipse">
                  <a:avLst/>
                </a:prstGeom>
                <a:noFill/>
                <a:ln>
                  <a:noFill/>
                </a:ln>
                <a:effectLst>
                  <a:outerShdw blurRad="241300" dist="50800" dir="54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0" name="Gruppo 18"/>
              <p:cNvGrpSpPr>
                <a:grpSpLocks/>
              </p:cNvGrpSpPr>
              <p:nvPr/>
            </p:nvGrpSpPr>
            <p:grpSpPr bwMode="auto">
              <a:xfrm>
                <a:off x="6165850" y="273050"/>
                <a:ext cx="2797175" cy="2828925"/>
                <a:chOff x="6166032" y="273842"/>
                <a:chExt cx="2797677" cy="2828080"/>
              </a:xfrm>
            </p:grpSpPr>
            <p:pic>
              <p:nvPicPr>
                <p:cNvPr id="21" name="Picture 18"/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l="1955" t="1619" r="52245" b="6033"/>
                <a:stretch/>
              </p:blipFill>
              <p:spPr bwMode="auto">
                <a:xfrm>
                  <a:off x="6978978" y="273842"/>
                  <a:ext cx="1984731" cy="277412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79400" dist="50800" dir="54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l="3382" t="3687" r="40258" b="9003"/>
                <a:stretch/>
              </p:blipFill>
              <p:spPr bwMode="auto">
                <a:xfrm>
                  <a:off x="6166032" y="1253037"/>
                  <a:ext cx="1402015" cy="126168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79400" dist="50800" dir="54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ttangolo 22"/>
                <p:cNvSpPr/>
                <p:nvPr/>
              </p:nvSpPr>
              <p:spPr>
                <a:xfrm>
                  <a:off x="6923406" y="2594074"/>
                  <a:ext cx="1178136" cy="5078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914021">
                    <a:defRPr/>
                  </a:pPr>
                  <a:r>
                    <a:rPr lang="it-IT" sz="15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GroundBIRD</a:t>
                  </a:r>
                </a:p>
                <a:p>
                  <a:pPr defTabSz="914021">
                    <a:defRPr/>
                  </a:pPr>
                  <a:r>
                    <a:rPr lang="it-IT" sz="12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145-220 GHz</a:t>
                  </a:r>
                </a:p>
              </p:txBody>
            </p:sp>
          </p:grpSp>
          <p:sp>
            <p:nvSpPr>
              <p:cNvPr id="24" name="Rettangolo 23"/>
              <p:cNvSpPr/>
              <p:nvPr/>
            </p:nvSpPr>
            <p:spPr>
              <a:xfrm>
                <a:off x="313432" y="2577083"/>
                <a:ext cx="4546600" cy="923925"/>
              </a:xfrm>
              <a:prstGeom prst="rect">
                <a:avLst/>
              </a:prstGeom>
            </p:spPr>
            <p:txBody>
              <a:bodyPr wrap="none" lIns="91400" tIns="45702" rIns="91400" bIns="45702">
                <a:spAutoFit/>
              </a:bodyPr>
              <a:lstStyle/>
              <a:p>
                <a:pPr defTabSz="914021">
                  <a:defRPr/>
                </a:pPr>
                <a:r>
                  <a:rPr lang="it-IT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Same</a:t>
                </a:r>
                <a:r>
                  <a:rPr lang="it-IT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sky area (&gt;20% sky, North </a:t>
                </a:r>
                <a:r>
                  <a:rPr lang="it-IT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Hemisphere</a:t>
                </a:r>
                <a:r>
                  <a:rPr lang="it-IT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) </a:t>
                </a:r>
              </a:p>
              <a:p>
                <a:pPr defTabSz="914021">
                  <a:defRPr/>
                </a:pPr>
                <a:r>
                  <a:rPr lang="it-IT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10 </a:t>
                </a:r>
                <a:r>
                  <a:rPr lang="it-IT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frequencies</a:t>
                </a:r>
                <a:r>
                  <a:rPr lang="it-IT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from 10 to 240 GHz</a:t>
                </a:r>
              </a:p>
              <a:p>
                <a:pPr defTabSz="914021">
                  <a:defRPr/>
                </a:pPr>
                <a:r>
                  <a:rPr lang="it-IT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Redundancy</a:t>
                </a:r>
                <a:r>
                  <a:rPr lang="it-IT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, cross-</a:t>
                </a:r>
                <a:r>
                  <a:rPr lang="it-IT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correlation</a:t>
                </a:r>
                <a:endParaRPr lang="it-IT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grpSp>
            <p:nvGrpSpPr>
              <p:cNvPr id="26" name="Gruppo 25"/>
              <p:cNvGrpSpPr/>
              <p:nvPr/>
            </p:nvGrpSpPr>
            <p:grpSpPr>
              <a:xfrm>
                <a:off x="179591" y="3703567"/>
                <a:ext cx="3763003" cy="2508101"/>
                <a:chOff x="179587" y="4173463"/>
                <a:chExt cx="3763003" cy="2508101"/>
              </a:xfrm>
              <a:effectLst>
                <a:outerShdw blurRad="241300" dist="50800" dir="5400000" algn="ctr" rotWithShape="0">
                  <a:schemeClr val="tx1"/>
                </a:outerShdw>
              </a:effectLst>
            </p:grpSpPr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4221088"/>
                  <a:ext cx="3691070" cy="2460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CasellaDiTesto 27"/>
                <p:cNvSpPr txBox="1"/>
                <p:nvPr/>
              </p:nvSpPr>
              <p:spPr>
                <a:xfrm>
                  <a:off x="179587" y="4173463"/>
                  <a:ext cx="2282613" cy="69249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914021">
                    <a:defRPr/>
                  </a:pPr>
                  <a:r>
                    <a:rPr lang="it-IT" sz="15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QUIJOTE </a:t>
                  </a:r>
                </a:p>
                <a:p>
                  <a:pPr defTabSz="914021">
                    <a:defRPr/>
                  </a:pPr>
                  <a:r>
                    <a:rPr lang="it-IT" sz="12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6 </a:t>
                  </a:r>
                  <a:r>
                    <a:rPr lang="it-IT" sz="1200" b="1" dirty="0" err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frequencies</a:t>
                  </a:r>
                  <a:r>
                    <a:rPr lang="it-IT" sz="12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 in 10-40 GHz range</a:t>
                  </a:r>
                </a:p>
                <a:p>
                  <a:pPr defTabSz="914021">
                    <a:defRPr/>
                  </a:pPr>
                  <a:r>
                    <a:rPr lang="it-IT" sz="12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Large scale </a:t>
                  </a:r>
                  <a:r>
                    <a:rPr lang="it-IT" sz="1200" b="1" dirty="0" err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surveys</a:t>
                  </a:r>
                  <a:r>
                    <a:rPr lang="it-IT" sz="12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, </a:t>
                  </a:r>
                  <a:r>
                    <a:rPr lang="it-IT" sz="1200" b="1" dirty="0" err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deep</a:t>
                  </a:r>
                  <a:r>
                    <a:rPr lang="it-IT" sz="12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 </a:t>
                  </a:r>
                  <a:r>
                    <a:rPr lang="it-IT" sz="1200" b="1" dirty="0" err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</a:rPr>
                    <a:t>fields</a:t>
                  </a:r>
                  <a:endParaRPr lang="it-IT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endParaRPr>
                </a:p>
              </p:txBody>
            </p:sp>
          </p:grpSp>
        </p:grpSp>
      </p:grpSp>
      <p:grpSp>
        <p:nvGrpSpPr>
          <p:cNvPr id="4" name="Gruppo 3"/>
          <p:cNvGrpSpPr/>
          <p:nvPr/>
        </p:nvGrpSpPr>
        <p:grpSpPr>
          <a:xfrm>
            <a:off x="3313024" y="926000"/>
            <a:ext cx="5738901" cy="5660538"/>
            <a:chOff x="3313024" y="926000"/>
            <a:chExt cx="5738901" cy="5660538"/>
          </a:xfrm>
        </p:grpSpPr>
        <p:grpSp>
          <p:nvGrpSpPr>
            <p:cNvPr id="29" name="Gruppo 13"/>
            <p:cNvGrpSpPr>
              <a:grpSpLocks/>
            </p:cNvGrpSpPr>
            <p:nvPr/>
          </p:nvGrpSpPr>
          <p:grpSpPr bwMode="auto">
            <a:xfrm>
              <a:off x="5649913" y="4003675"/>
              <a:ext cx="3402012" cy="2582863"/>
              <a:chOff x="5662151" y="4231623"/>
              <a:chExt cx="3402743" cy="2583647"/>
            </a:xfrm>
          </p:grpSpPr>
          <p:pic>
            <p:nvPicPr>
              <p:cNvPr id="30" name="Picture 6" descr="IMG_20141107_11013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662151" y="4231623"/>
                <a:ext cx="3402743" cy="25836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41300" dist="50800" dir="54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CasellaDiTesto 30"/>
              <p:cNvSpPr txBox="1"/>
              <p:nvPr/>
            </p:nvSpPr>
            <p:spPr>
              <a:xfrm>
                <a:off x="5687556" y="6089562"/>
                <a:ext cx="2168991" cy="6923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914021">
                  <a:defRPr/>
                </a:pPr>
                <a:r>
                  <a:rPr lang="it-IT" sz="15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LSPE/STRIP</a:t>
                </a:r>
              </a:p>
              <a:p>
                <a:pPr defTabSz="914021">
                  <a:defRPr/>
                </a:pPr>
                <a:r>
                  <a:rPr lang="it-IT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43 + 90 GHz </a:t>
                </a:r>
                <a:r>
                  <a:rPr lang="it-IT" sz="12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channels</a:t>
                </a:r>
                <a:endParaRPr lang="it-IT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  <a:p>
                <a:pPr defTabSz="914021">
                  <a:defRPr/>
                </a:pPr>
                <a:r>
                  <a:rPr lang="it-IT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Large scale </a:t>
                </a:r>
                <a:r>
                  <a:rPr lang="it-IT" sz="12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surveys</a:t>
                </a:r>
                <a:r>
                  <a:rPr lang="it-IT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, </a:t>
                </a:r>
                <a:r>
                  <a:rPr lang="it-IT" sz="12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deep</a:t>
                </a:r>
                <a:r>
                  <a:rPr lang="it-IT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</a:t>
                </a:r>
                <a:r>
                  <a:rPr lang="it-IT" sz="1200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fields</a:t>
                </a:r>
                <a:endParaRPr lang="it-IT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grpSp>
          <p:nvGrpSpPr>
            <p:cNvPr id="32" name="Gruppo 9"/>
            <p:cNvGrpSpPr>
              <a:grpSpLocks/>
            </p:cNvGrpSpPr>
            <p:nvPr/>
          </p:nvGrpSpPr>
          <p:grpSpPr bwMode="auto">
            <a:xfrm>
              <a:off x="4681538" y="3284538"/>
              <a:ext cx="3757612" cy="1522412"/>
              <a:chOff x="4694170" y="3514218"/>
              <a:chExt cx="3757830" cy="1522258"/>
            </a:xfrm>
          </p:grpSpPr>
          <p:sp>
            <p:nvSpPr>
              <p:cNvPr id="33" name="Rettangolo 32"/>
              <p:cNvSpPr/>
              <p:nvPr/>
            </p:nvSpPr>
            <p:spPr bwMode="auto">
              <a:xfrm>
                <a:off x="7210503" y="3604696"/>
                <a:ext cx="1241497" cy="507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021">
                  <a:defRPr/>
                </a:pPr>
                <a:r>
                  <a:rPr lang="it-IT" sz="15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LSPE/SWIPE</a:t>
                </a:r>
              </a:p>
              <a:p>
                <a:pPr defTabSz="914021">
                  <a:defRPr/>
                </a:pPr>
                <a:r>
                  <a:rPr lang="it-IT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140-220-240GHz</a:t>
                </a:r>
              </a:p>
            </p:txBody>
          </p:sp>
          <p:pic>
            <p:nvPicPr>
              <p:cNvPr id="34" name="Picture 16"/>
              <p:cNvPicPr>
                <a:picLocks noChangeAspect="1" noChangeArrowheads="1"/>
              </p:cNvPicPr>
              <p:nvPr/>
            </p:nvPicPr>
            <p:blipFill rotWithShape="1">
              <a:blip r:embed="rId8"/>
              <a:srcRect l="22024" t="24133" r="21844" b="16403"/>
              <a:stretch/>
            </p:blipFill>
            <p:spPr bwMode="auto">
              <a:xfrm>
                <a:off x="4694170" y="3514218"/>
                <a:ext cx="2554435" cy="15222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41300" dist="50800" dir="54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2" t="36183" r="6476" b="32552"/>
            <a:stretch/>
          </p:blipFill>
          <p:spPr bwMode="auto">
            <a:xfrm>
              <a:off x="3313024" y="926000"/>
              <a:ext cx="2627128" cy="1312442"/>
            </a:xfrm>
            <a:prstGeom prst="ellipse">
              <a:avLst/>
            </a:prstGeom>
            <a:noFill/>
            <a:ln>
              <a:noFill/>
            </a:ln>
            <a:effectLst>
              <a:outerShdw blurRad="241300" dist="50800" dir="54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ttangolo 34"/>
            <p:cNvSpPr/>
            <p:nvPr/>
          </p:nvSpPr>
          <p:spPr bwMode="auto">
            <a:xfrm>
              <a:off x="3858616" y="2237765"/>
              <a:ext cx="1569660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5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LSPE </a:t>
              </a:r>
              <a:r>
                <a:rPr lang="it-IT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(40-220GHz)</a:t>
              </a:r>
              <a:endParaRPr lang="it-IT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1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2"/>
          <p:cNvSpPr txBox="1">
            <a:spLocks noChangeArrowheads="1"/>
          </p:cNvSpPr>
          <p:nvPr/>
        </p:nvSpPr>
        <p:spPr bwMode="auto">
          <a:xfrm>
            <a:off x="2971800" y="62928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altLang="it-IT" sz="1000" i="1">
              <a:solidFill>
                <a:srgbClr val="0D0F85"/>
              </a:solidFill>
              <a:latin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126" r="1176" b="1801"/>
          <a:stretch/>
        </p:blipFill>
        <p:spPr>
          <a:xfrm>
            <a:off x="382947" y="3723197"/>
            <a:ext cx="4464496" cy="2226083"/>
          </a:xfrm>
          <a:prstGeom prst="ellipse">
            <a:avLst/>
          </a:prstGeom>
        </p:spPr>
      </p:pic>
      <p:grpSp>
        <p:nvGrpSpPr>
          <p:cNvPr id="26628" name="Gruppo 13"/>
          <p:cNvGrpSpPr>
            <a:grpSpLocks/>
          </p:cNvGrpSpPr>
          <p:nvPr/>
        </p:nvGrpSpPr>
        <p:grpSpPr bwMode="auto">
          <a:xfrm>
            <a:off x="2297113" y="269875"/>
            <a:ext cx="4551362" cy="422275"/>
            <a:chOff x="2108488" y="0"/>
            <a:chExt cx="5181625" cy="482239"/>
          </a:xfrm>
        </p:grpSpPr>
        <p:grpSp>
          <p:nvGrpSpPr>
            <p:cNvPr id="26631" name="Gruppo 10"/>
            <p:cNvGrpSpPr>
              <a:grpSpLocks/>
            </p:cNvGrpSpPr>
            <p:nvPr/>
          </p:nvGrpSpPr>
          <p:grpSpPr bwMode="auto">
            <a:xfrm>
              <a:off x="3178936" y="0"/>
              <a:ext cx="4111177" cy="449263"/>
              <a:chOff x="2805112" y="25400"/>
              <a:chExt cx="5889916" cy="644525"/>
            </a:xfrm>
          </p:grpSpPr>
          <p:grpSp>
            <p:nvGrpSpPr>
              <p:cNvPr id="26634" name="Group 14"/>
              <p:cNvGrpSpPr>
                <a:grpSpLocks/>
              </p:cNvGrpSpPr>
              <p:nvPr/>
            </p:nvGrpSpPr>
            <p:grpSpPr bwMode="auto">
              <a:xfrm>
                <a:off x="2805112" y="25400"/>
                <a:ext cx="3063875" cy="644525"/>
                <a:chOff x="2039" y="61"/>
                <a:chExt cx="1930" cy="406"/>
              </a:xfrm>
            </p:grpSpPr>
            <p:pic>
              <p:nvPicPr>
                <p:cNvPr id="26636" name="Picture 15" descr="Planck_logo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9" y="61"/>
                  <a:ext cx="406" cy="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637" name="Picture 17" descr="planck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72" y="90"/>
                  <a:ext cx="1497" cy="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6635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80"/>
              <a:stretch>
                <a:fillRect/>
              </a:stretch>
            </p:blipFill>
            <p:spPr bwMode="auto">
              <a:xfrm>
                <a:off x="7301473" y="132486"/>
                <a:ext cx="1393555" cy="429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632" name="Picture 12" descr="asi inv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17" y="44625"/>
              <a:ext cx="690468" cy="437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3" name="Picture 11" descr="esa inv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488" y="8127"/>
              <a:ext cx="1044448" cy="438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9" name="CasellaDiTesto 87"/>
          <p:cNvSpPr txBox="1">
            <a:spLocks noChangeArrowheads="1"/>
          </p:cNvSpPr>
          <p:nvPr/>
        </p:nvSpPr>
        <p:spPr bwMode="auto">
          <a:xfrm>
            <a:off x="1032411" y="764704"/>
            <a:ext cx="30467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altLang="it-IT" sz="2200" dirty="0">
                <a:solidFill>
                  <a:schemeClr val="bg1"/>
                </a:solidFill>
                <a:latin typeface="Calibri" pitchFamily="34" charset="0"/>
              </a:rPr>
              <a:t>Planck </a:t>
            </a:r>
            <a:r>
              <a:rPr lang="it-IT" altLang="it-IT" sz="2200" dirty="0" smtClean="0">
                <a:solidFill>
                  <a:schemeClr val="bg1"/>
                </a:solidFill>
                <a:latin typeface="Calibri" pitchFamily="34" charset="0"/>
              </a:rPr>
              <a:t>sky in </a:t>
            </a:r>
            <a:r>
              <a:rPr lang="it-IT" altLang="it-IT" sz="2200" dirty="0" err="1">
                <a:solidFill>
                  <a:schemeClr val="bg1"/>
                </a:solidFill>
                <a:latin typeface="Calibri" pitchFamily="34" charset="0"/>
              </a:rPr>
              <a:t>polarization</a:t>
            </a:r>
            <a:endParaRPr lang="it-IT" altLang="it-IT" sz="2200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063875" y="6192043"/>
            <a:ext cx="3546475" cy="44608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altLang="it-IT" sz="2300" dirty="0">
                <a:solidFill>
                  <a:schemeClr val="bg1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Planck Collaboration 2016</a:t>
            </a:r>
          </a:p>
        </p:txBody>
      </p:sp>
      <p:grpSp>
        <p:nvGrpSpPr>
          <p:cNvPr id="14" name="Gruppo 3"/>
          <p:cNvGrpSpPr>
            <a:grpSpLocks/>
          </p:cNvGrpSpPr>
          <p:nvPr/>
        </p:nvGrpSpPr>
        <p:grpSpPr bwMode="auto">
          <a:xfrm>
            <a:off x="5004048" y="1121428"/>
            <a:ext cx="3838123" cy="4840708"/>
            <a:chOff x="2088249" y="488872"/>
            <a:chExt cx="4931676" cy="6220121"/>
          </a:xfrm>
        </p:grpSpPr>
        <p:sp>
          <p:nvSpPr>
            <p:cNvPr id="15" name="CasellaDiTesto 25"/>
            <p:cNvSpPr txBox="1">
              <a:spLocks noChangeArrowheads="1"/>
            </p:cNvSpPr>
            <p:nvPr/>
          </p:nvSpPr>
          <p:spPr bwMode="auto">
            <a:xfrm>
              <a:off x="2088249" y="908077"/>
              <a:ext cx="568325" cy="46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it-IT" altLang="it-IT" sz="2400" i="1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</a:t>
              </a:r>
            </a:p>
          </p:txBody>
        </p:sp>
        <p:sp>
          <p:nvSpPr>
            <p:cNvPr id="16" name="CasellaDiTesto 26"/>
            <p:cNvSpPr txBox="1">
              <a:spLocks noChangeArrowheads="1"/>
            </p:cNvSpPr>
            <p:nvPr/>
          </p:nvSpPr>
          <p:spPr bwMode="auto">
            <a:xfrm>
              <a:off x="2118411" y="3848224"/>
              <a:ext cx="573088" cy="46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it-IT" altLang="it-IT" sz="2400" i="1" dirty="0" smtClean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EE</a:t>
              </a:r>
            </a:p>
          </p:txBody>
        </p:sp>
        <p:grpSp>
          <p:nvGrpSpPr>
            <p:cNvPr id="18" name="Gruppo 1"/>
            <p:cNvGrpSpPr>
              <a:grpSpLocks/>
            </p:cNvGrpSpPr>
            <p:nvPr/>
          </p:nvGrpSpPr>
          <p:grpSpPr bwMode="auto">
            <a:xfrm>
              <a:off x="2855913" y="488872"/>
              <a:ext cx="4164012" cy="6220121"/>
              <a:chOff x="4932363" y="647485"/>
              <a:chExt cx="3794125" cy="5667590"/>
            </a:xfrm>
          </p:grpSpPr>
          <p:grpSp>
            <p:nvGrpSpPr>
              <p:cNvPr id="19" name="Gruppo 1"/>
              <p:cNvGrpSpPr>
                <a:grpSpLocks/>
              </p:cNvGrpSpPr>
              <p:nvPr/>
            </p:nvGrpSpPr>
            <p:grpSpPr bwMode="auto">
              <a:xfrm>
                <a:off x="4932363" y="647485"/>
                <a:ext cx="3794125" cy="5667590"/>
                <a:chOff x="4645278" y="742736"/>
                <a:chExt cx="3794844" cy="5667588"/>
              </a:xfrm>
            </p:grpSpPr>
            <p:pic>
              <p:nvPicPr>
                <p:cNvPr id="25" name="Picture 1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50" t="37929" r="50484" b="21199"/>
                <a:stretch>
                  <a:fillRect/>
                </a:stretch>
              </p:blipFill>
              <p:spPr bwMode="auto">
                <a:xfrm>
                  <a:off x="4648490" y="1179513"/>
                  <a:ext cx="3791631" cy="2576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1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37" t="37415" r="17274" b="22092"/>
                <a:stretch>
                  <a:fillRect/>
                </a:stretch>
              </p:blipFill>
              <p:spPr bwMode="auto">
                <a:xfrm>
                  <a:off x="4645278" y="3841749"/>
                  <a:ext cx="3794844" cy="2568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CasellaDiTesto 27"/>
                <p:cNvSpPr txBox="1">
                  <a:spLocks noChangeArrowheads="1"/>
                </p:cNvSpPr>
                <p:nvPr/>
              </p:nvSpPr>
              <p:spPr bwMode="auto">
                <a:xfrm>
                  <a:off x="5189804" y="742736"/>
                  <a:ext cx="2799475" cy="370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it-IT" altLang="it-IT" sz="1800" dirty="0" smtClean="0">
                      <a:solidFill>
                        <a:schemeClr val="bg1">
                          <a:lumMod val="8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Planck 2016</a:t>
                  </a:r>
                </a:p>
              </p:txBody>
            </p:sp>
          </p:grpSp>
          <p:grpSp>
            <p:nvGrpSpPr>
              <p:cNvPr id="20" name="Gruppo 8"/>
              <p:cNvGrpSpPr>
                <a:grpSpLocks/>
              </p:cNvGrpSpPr>
              <p:nvPr/>
            </p:nvGrpSpPr>
            <p:grpSpPr bwMode="auto">
              <a:xfrm>
                <a:off x="6453188" y="1239838"/>
                <a:ext cx="1279526" cy="2955925"/>
                <a:chOff x="6453682" y="1239308"/>
                <a:chExt cx="1279525" cy="2957351"/>
              </a:xfrm>
            </p:grpSpPr>
            <p:sp>
              <p:nvSpPr>
                <p:cNvPr id="21" name="Rettangolo 4"/>
                <p:cNvSpPr>
                  <a:spLocks noChangeArrowheads="1"/>
                </p:cNvSpPr>
                <p:nvPr/>
              </p:nvSpPr>
              <p:spPr bwMode="auto">
                <a:xfrm>
                  <a:off x="6862951" y="1239308"/>
                  <a:ext cx="870256" cy="277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200" i="1">
                      <a:solidFill>
                        <a:srgbClr val="FF0000"/>
                      </a:solidFill>
                      <a:latin typeface="Arial" charset="0"/>
                    </a:rPr>
                    <a:t>TT best fit</a:t>
                  </a:r>
                </a:p>
              </p:txBody>
            </p:sp>
            <p:cxnSp>
              <p:nvCxnSpPr>
                <p:cNvPr id="22" name="Connettore 1 21"/>
                <p:cNvCxnSpPr/>
                <p:nvPr/>
              </p:nvCxnSpPr>
              <p:spPr>
                <a:xfrm>
                  <a:off x="6467576" y="1377602"/>
                  <a:ext cx="396336" cy="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ttangolo 29"/>
                <p:cNvSpPr>
                  <a:spLocks noChangeArrowheads="1"/>
                </p:cNvSpPr>
                <p:nvPr/>
              </p:nvSpPr>
              <p:spPr bwMode="auto">
                <a:xfrm>
                  <a:off x="6849157" y="3919538"/>
                  <a:ext cx="870256" cy="277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200" i="1">
                      <a:solidFill>
                        <a:srgbClr val="FF0000"/>
                      </a:solidFill>
                      <a:latin typeface="Arial" charset="0"/>
                    </a:rPr>
                    <a:t>TT best fit</a:t>
                  </a:r>
                </a:p>
              </p:txBody>
            </p:sp>
            <p:cxnSp>
              <p:nvCxnSpPr>
                <p:cNvPr id="24" name="Connettore 1 23"/>
                <p:cNvCxnSpPr/>
                <p:nvPr/>
              </p:nvCxnSpPr>
              <p:spPr>
                <a:xfrm>
                  <a:off x="6453111" y="4057870"/>
                  <a:ext cx="397783" cy="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176" r="1176" b="1176"/>
          <a:stretch/>
        </p:blipFill>
        <p:spPr>
          <a:xfrm>
            <a:off x="404576" y="1351802"/>
            <a:ext cx="4421239" cy="2210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0178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50F2F5-FEF2-F54C-BEF3-393DF29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16832"/>
            <a:ext cx="8856984" cy="374441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FPU integration: </a:t>
            </a:r>
            <a:r>
              <a:rPr lang="en-US" dirty="0"/>
              <a:t>ongoing </a:t>
            </a:r>
            <a:r>
              <a:rPr lang="en-US" dirty="0" smtClean="0"/>
              <a:t>(</a:t>
            </a:r>
            <a:r>
              <a:rPr lang="en-US" dirty="0" smtClean="0">
                <a:latin typeface="+mj-lt"/>
              </a:rPr>
              <a:t>started July 1</a:t>
            </a:r>
            <a:r>
              <a:rPr lang="en-US" baseline="30000" dirty="0" smtClean="0">
                <a:latin typeface="+mj-lt"/>
              </a:rPr>
              <a:t>st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Cryostat test: ongoing </a:t>
            </a:r>
            <a:r>
              <a:rPr lang="en-US" dirty="0"/>
              <a:t>(started </a:t>
            </a:r>
            <a:r>
              <a:rPr lang="en-US" dirty="0" smtClean="0"/>
              <a:t>end-June)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System </a:t>
            </a:r>
            <a:r>
              <a:rPr lang="en-US" dirty="0">
                <a:latin typeface="+mj-lt"/>
              </a:rPr>
              <a:t>level </a:t>
            </a:r>
            <a:r>
              <a:rPr lang="en-US" dirty="0" smtClean="0">
                <a:latin typeface="+mj-lt"/>
              </a:rPr>
              <a:t>test: start early-September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Telescope mechanical </a:t>
            </a:r>
            <a:r>
              <a:rPr lang="en-US" dirty="0" smtClean="0">
                <a:latin typeface="+mj-lt"/>
              </a:rPr>
              <a:t>tests</a:t>
            </a:r>
            <a:r>
              <a:rPr lang="en-US" dirty="0" smtClean="0">
                <a:solidFill>
                  <a:srgbClr val="0000CC"/>
                </a:solidFill>
                <a:latin typeface="+mj-lt"/>
              </a:rPr>
              <a:t>*</a:t>
            </a:r>
            <a:r>
              <a:rPr lang="en-US" dirty="0" smtClean="0">
                <a:latin typeface="+mj-lt"/>
              </a:rPr>
              <a:t>: </a:t>
            </a:r>
            <a:r>
              <a:rPr lang="en-US" dirty="0">
                <a:latin typeface="+mj-lt"/>
              </a:rPr>
              <a:t>next </a:t>
            </a:r>
            <a:r>
              <a:rPr lang="en-US" dirty="0" smtClean="0">
                <a:latin typeface="+mj-lt"/>
              </a:rPr>
              <a:t>fall-winter 2018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Dome </a:t>
            </a:r>
            <a:r>
              <a:rPr lang="en-US" dirty="0" smtClean="0">
                <a:latin typeface="+mj-lt"/>
              </a:rPr>
              <a:t>fabrication: Spring </a:t>
            </a:r>
            <a:r>
              <a:rPr lang="en-US" dirty="0">
                <a:latin typeface="+mj-lt"/>
              </a:rPr>
              <a:t>2019</a:t>
            </a:r>
          </a:p>
          <a:p>
            <a:r>
              <a:rPr lang="en-US" dirty="0">
                <a:latin typeface="+mj-lt"/>
              </a:rPr>
              <a:t>STRIP </a:t>
            </a:r>
            <a:r>
              <a:rPr lang="en-US" dirty="0" smtClean="0">
                <a:latin typeface="+mj-lt"/>
              </a:rPr>
              <a:t>commissioning: Summer 2019</a:t>
            </a:r>
            <a:endParaRPr lang="en-US" dirty="0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27784" y="285649"/>
            <a:ext cx="372832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 current status</a:t>
            </a:r>
            <a:endParaRPr lang="it-IT" sz="3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031851" y="865867"/>
            <a:ext cx="4710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i="1" dirty="0" smtClean="0"/>
              <a:t>Schedule consolidation ongoing</a:t>
            </a:r>
          </a:p>
          <a:p>
            <a:pPr algn="ctr"/>
            <a:r>
              <a:rPr lang="en-US" sz="2200" i="1" dirty="0" smtClean="0"/>
              <a:t>To be presented to ASI/INFN by end-July</a:t>
            </a:r>
            <a:endParaRPr lang="it-IT" sz="2200" i="1" dirty="0"/>
          </a:p>
        </p:txBody>
      </p:sp>
      <p:sp>
        <p:nvSpPr>
          <p:cNvPr id="8" name="Rettangolo 7"/>
          <p:cNvSpPr/>
          <p:nvPr/>
        </p:nvSpPr>
        <p:spPr>
          <a:xfrm>
            <a:off x="915588" y="5804683"/>
            <a:ext cx="17073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i="1" dirty="0" smtClean="0">
                <a:solidFill>
                  <a:srgbClr val="0000CC"/>
                </a:solidFill>
              </a:rPr>
              <a:t>*Critical path</a:t>
            </a:r>
            <a:endParaRPr lang="it-IT" sz="2200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r="12589"/>
          <a:stretch/>
        </p:blipFill>
        <p:spPr bwMode="auto">
          <a:xfrm>
            <a:off x="0" y="-4192"/>
            <a:ext cx="91222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12500"/>
          <a:stretch/>
        </p:blipFill>
        <p:spPr bwMode="auto">
          <a:xfrm>
            <a:off x="0" y="-21772"/>
            <a:ext cx="9144000" cy="687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1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12679"/>
          <a:stretch/>
        </p:blipFill>
        <p:spPr bwMode="auto">
          <a:xfrm>
            <a:off x="10886" y="-13387"/>
            <a:ext cx="91004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7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3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194032" y="696641"/>
            <a:ext cx="8817047" cy="114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400" b="1">
                <a:solidFill>
                  <a:srgbClr val="006699"/>
                </a:solidFill>
              </a:rPr>
              <a:t>QUBIC </a:t>
            </a:r>
            <a:endParaRPr sz="4400">
              <a:solidFill>
                <a:srgbClr val="000000"/>
              </a:solidFill>
            </a:endParaRPr>
          </a:p>
          <a:p>
            <a:pPr algn="ctr"/>
            <a:r>
              <a:rPr lang="en-US" sz="2700" b="1" i="1">
                <a:solidFill>
                  <a:srgbClr val="006699"/>
                </a:solidFill>
              </a:rPr>
              <a:t>Q and U interferometer for cosmology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194032" y="2066745"/>
            <a:ext cx="8817047" cy="114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Funds and activities at </a:t>
            </a:r>
            <a:r>
              <a:rPr lang="en-US" sz="2400" b="1" dirty="0" smtClean="0">
                <a:solidFill>
                  <a:srgbClr val="333333"/>
                </a:solidFill>
              </a:rPr>
              <a:t>INFN/University Milan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98694" y="3529067"/>
            <a:ext cx="5706725" cy="143797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it-IT" sz="2200" i="1" dirty="0"/>
              <a:t>Aniello Mennella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 err="1"/>
              <a:t>Univ</a:t>
            </a:r>
            <a:r>
              <a:rPr lang="it-IT" sz="2200" dirty="0"/>
              <a:t>. di Milano, Dipartimento di Fisica</a:t>
            </a:r>
          </a:p>
          <a:p>
            <a:pPr algn="ctr"/>
            <a:r>
              <a:rPr lang="it-IT" sz="2200" dirty="0"/>
              <a:t>INFN - Milano</a:t>
            </a:r>
          </a:p>
        </p:txBody>
      </p:sp>
    </p:spTree>
    <p:extLst>
      <p:ext uri="{BB962C8B-B14F-4D97-AF65-F5344CB8AC3E}">
        <p14:creationId xmlns:p14="http://schemas.microsoft.com/office/powerpoint/2010/main" val="11918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194032" y="696641"/>
            <a:ext cx="8817047" cy="114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400" b="1">
                <a:solidFill>
                  <a:srgbClr val="006699"/>
                </a:solidFill>
              </a:rPr>
              <a:t>QUBIC </a:t>
            </a:r>
            <a:endParaRPr sz="4400">
              <a:solidFill>
                <a:srgbClr val="000000"/>
              </a:solidFill>
            </a:endParaRPr>
          </a:p>
          <a:p>
            <a:pPr algn="ctr"/>
            <a:r>
              <a:rPr lang="en-US" sz="2700" b="1" i="1">
                <a:solidFill>
                  <a:srgbClr val="006699"/>
                </a:solidFill>
              </a:rPr>
              <a:t>Q and U interferometer for cosmology</a:t>
            </a:r>
            <a:endParaRPr sz="270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5548" r="7768" b="11270"/>
          <a:stretch/>
        </p:blipFill>
        <p:spPr bwMode="auto">
          <a:xfrm>
            <a:off x="63429" y="2449285"/>
            <a:ext cx="8983953" cy="38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0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476588" y="606867"/>
            <a:ext cx="8227436" cy="562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123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1" spc="-1">
                <a:solidFill>
                  <a:srgbClr val="006699"/>
                </a:solidFill>
                <a:latin typeface="Bitstream Vera Sans"/>
                <a:ea typeface="DejaVu Sans"/>
              </a:rPr>
              <a:t>The QUBIC antenna array</a:t>
            </a:r>
            <a:endParaRPr lang="en-US" sz="4000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293662" y="1809503"/>
            <a:ext cx="4241930" cy="3839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195934" indent="-19560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>
                <a:solidFill>
                  <a:srgbClr val="000000"/>
                </a:solidFill>
                <a:latin typeface="Arial"/>
                <a:ea typeface="DejaVu Sans"/>
              </a:rPr>
              <a:t>Plane with 400 circular apertures</a:t>
            </a:r>
            <a:endParaRPr lang="en-US" sz="20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>
              <a:latin typeface="Arial"/>
            </a:endParaRPr>
          </a:p>
          <a:p>
            <a:pPr marL="195934" indent="-19560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>
                <a:solidFill>
                  <a:srgbClr val="000000"/>
                </a:solidFill>
                <a:latin typeface="Arial"/>
                <a:ea typeface="DejaVu Sans"/>
              </a:rPr>
              <a:t>Each aperture interfaced with corrugated feed-horn antenna. A second twin antenna “illuminates” an “optical combiner” that creates the interference pattern. </a:t>
            </a:r>
            <a:endParaRPr lang="en-US" sz="2000" spc="-1">
              <a:latin typeface="Arial"/>
            </a:endParaRPr>
          </a:p>
          <a:p>
            <a:pPr marL="391867" indent="-195607"/>
            <a:endParaRPr lang="en-US" sz="2000" spc="-1">
              <a:latin typeface="Arial"/>
            </a:endParaRPr>
          </a:p>
          <a:p>
            <a:pPr marL="195934" indent="-19560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>
                <a:solidFill>
                  <a:srgbClr val="000000"/>
                </a:solidFill>
                <a:latin typeface="Arial"/>
                <a:ea typeface="DejaVu Sans"/>
              </a:rPr>
              <a:t>A shutter between antennas allows us to control the interference pattern during calibration</a:t>
            </a:r>
            <a:endParaRPr lang="en-US" sz="2000" spc="-1">
              <a:latin typeface="Arial"/>
            </a:endParaRPr>
          </a:p>
        </p:txBody>
      </p:sp>
      <p:pic>
        <p:nvPicPr>
          <p:cNvPr id="49" name="Picture 2"/>
          <p:cNvPicPr/>
          <p:nvPr/>
        </p:nvPicPr>
        <p:blipFill>
          <a:blip r:embed="rId2"/>
          <a:stretch/>
        </p:blipFill>
        <p:spPr>
          <a:xfrm>
            <a:off x="4701532" y="2068703"/>
            <a:ext cx="4025358" cy="2979494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576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476588" y="606867"/>
            <a:ext cx="8227436" cy="562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123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1" spc="-1">
                <a:solidFill>
                  <a:srgbClr val="006699"/>
                </a:solidFill>
                <a:latin typeface="Bitstream Vera Sans"/>
                <a:ea typeface="DejaVu Sans"/>
              </a:rPr>
              <a:t>The QUBIC antenna array</a:t>
            </a:r>
            <a:endParaRPr lang="en-US" sz="4000" spc="-1"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293662" y="1809503"/>
            <a:ext cx="4241930" cy="38390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195934" indent="-19560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>
                <a:solidFill>
                  <a:srgbClr val="000000"/>
                </a:solidFill>
                <a:latin typeface="Arial"/>
                <a:ea typeface="DejaVu Sans"/>
              </a:rPr>
              <a:t>Plane with 400 circular apertures</a:t>
            </a:r>
            <a:endParaRPr lang="en-US" sz="20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>
              <a:latin typeface="Arial"/>
            </a:endParaRPr>
          </a:p>
          <a:p>
            <a:pPr marL="195934" indent="-19560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>
                <a:solidFill>
                  <a:srgbClr val="000000"/>
                </a:solidFill>
                <a:latin typeface="Arial"/>
                <a:ea typeface="DejaVu Sans"/>
              </a:rPr>
              <a:t>Each aperture interfaced with corrugated feed-horn antenna. A second twin antenna “illuminates” an “optical combiner” that creates the interference pattern. </a:t>
            </a:r>
            <a:endParaRPr lang="en-US" sz="2000" spc="-1">
              <a:latin typeface="Arial"/>
            </a:endParaRPr>
          </a:p>
          <a:p>
            <a:pPr marL="391867" indent="-195607"/>
            <a:endParaRPr lang="en-US" sz="2000" spc="-1">
              <a:latin typeface="Arial"/>
            </a:endParaRPr>
          </a:p>
          <a:p>
            <a:pPr marL="195934" indent="-19560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>
                <a:solidFill>
                  <a:srgbClr val="000000"/>
                </a:solidFill>
                <a:latin typeface="Arial"/>
                <a:ea typeface="DejaVu Sans"/>
              </a:rPr>
              <a:t>A shutter between antennas allows us to control the interference pattern during calibration</a:t>
            </a:r>
            <a:endParaRPr lang="en-US" sz="2000" spc="-1">
              <a:latin typeface="Arial"/>
            </a:endParaRPr>
          </a:p>
        </p:txBody>
      </p:sp>
      <p:pic>
        <p:nvPicPr>
          <p:cNvPr id="52" name="Picture 2"/>
          <p:cNvPicPr/>
          <p:nvPr/>
        </p:nvPicPr>
        <p:blipFill>
          <a:blip r:embed="rId2"/>
          <a:stretch/>
        </p:blipFill>
        <p:spPr>
          <a:xfrm>
            <a:off x="4507173" y="1550304"/>
            <a:ext cx="4261529" cy="4286593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8065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476588" y="606867"/>
            <a:ext cx="8227436" cy="5624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123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1" spc="-1" dirty="0">
                <a:solidFill>
                  <a:srgbClr val="006699"/>
                </a:solidFill>
                <a:latin typeface="Bitstream Vera Sans"/>
                <a:ea typeface="DejaVu Sans"/>
              </a:rPr>
              <a:t>Activity during 2018</a:t>
            </a:r>
            <a:endParaRPr lang="en-US" sz="4000" spc="-1" dirty="0"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409461" y="1711408"/>
            <a:ext cx="8361691" cy="40582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9" tIns="40820" rIns="81639" bIns="40820"/>
          <a:lstStyle/>
          <a:p>
            <a:pPr marL="195934" indent="-195607">
              <a:spcAft>
                <a:spcPts val="1633"/>
              </a:spcAft>
              <a:buSzPct val="45000"/>
              <a:buFont typeface="Wingdings" charset="2"/>
              <a:buChar char=""/>
            </a:pPr>
            <a:r>
              <a:rPr lang="en-US" spc="-1" dirty="0">
                <a:ea typeface="DejaVu Sans"/>
              </a:rPr>
              <a:t>Mechanical testing of the platelets antenna holes (A. Mennella, S. </a:t>
            </a:r>
            <a:r>
              <a:rPr lang="en-US" spc="-1" dirty="0" err="1">
                <a:ea typeface="DejaVu Sans"/>
              </a:rPr>
              <a:t>Iovenitti</a:t>
            </a:r>
            <a:r>
              <a:rPr lang="en-US" spc="-1" dirty="0">
                <a:ea typeface="DejaVu Sans"/>
              </a:rPr>
              <a:t>)</a:t>
            </a:r>
            <a:endParaRPr lang="en-US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5934" indent="-195607">
              <a:spcAft>
                <a:spcPts val="163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Integrated first block of 400 antennas (F. </a:t>
            </a:r>
            <a:r>
              <a:rPr lang="en-US" spc="-1" dirty="0" err="1">
                <a:solidFill>
                  <a:srgbClr val="000000"/>
                </a:solidFill>
                <a:latin typeface="Arial"/>
                <a:ea typeface="DejaVu Sans"/>
              </a:rPr>
              <a:t>Cavaliere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, F. </a:t>
            </a:r>
            <a:r>
              <a:rPr lang="en-US" spc="-1" dirty="0" err="1">
                <a:solidFill>
                  <a:srgbClr val="000000"/>
                </a:solidFill>
                <a:latin typeface="Arial"/>
                <a:ea typeface="DejaVu Sans"/>
              </a:rPr>
              <a:t>Pezzotta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). Completion of integration pending until switches block is completed (WP</a:t>
            </a:r>
            <a:r>
              <a:rPr lang="en-US" spc="-1" dirty="0">
                <a:latin typeface="Arial"/>
                <a:ea typeface="DejaVu Sans"/>
              </a:rPr>
              <a:t> under responsibility of Milano – Bicocca)</a:t>
            </a:r>
            <a:endParaRPr lang="en-US" spc="-1" dirty="0">
              <a:latin typeface="Arial"/>
            </a:endParaRPr>
          </a:p>
          <a:p>
            <a:pPr marL="195934" indent="-195607">
              <a:spcAft>
                <a:spcPts val="163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System scientist (A. Mennella) / collaboration board activities (contribution to the </a:t>
            </a:r>
            <a:r>
              <a:rPr lang="en-US" spc="-1" dirty="0">
                <a:latin typeface="Arial"/>
              </a:rPr>
              <a:t>Technological Demonstrator </a:t>
            </a:r>
            <a:r>
              <a:rPr lang="en-US" spc="-1" dirty="0" smtClean="0">
                <a:latin typeface="Arial"/>
              </a:rPr>
              <a:t>(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DejaVu Sans"/>
              </a:rPr>
              <a:t>TD)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calibration plan, chair of QUBIC mount development review)</a:t>
            </a:r>
          </a:p>
          <a:p>
            <a:pPr marL="195934" indent="-195607">
              <a:spcAft>
                <a:spcPts val="163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latin typeface="Arial"/>
              </a:rPr>
              <a:t>Development of calibration tests database (M. </a:t>
            </a:r>
            <a:r>
              <a:rPr lang="en-US" spc="-1" dirty="0" err="1">
                <a:latin typeface="Arial"/>
              </a:rPr>
              <a:t>Tomasi</a:t>
            </a:r>
            <a:r>
              <a:rPr lang="en-US" spc="-1" dirty="0">
                <a:latin typeface="Arial"/>
              </a:rPr>
              <a:t>)</a:t>
            </a:r>
          </a:p>
          <a:p>
            <a:pPr marL="195934" indent="-195607">
              <a:spcAft>
                <a:spcPts val="163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latin typeface="Arial"/>
              </a:rPr>
              <a:t>QUBIC Technological Demonstrator testing will be carried out during Autumn 2018. Then the TD will be shipped to Argentina for installation at the site of Alto </a:t>
            </a:r>
            <a:r>
              <a:rPr lang="en-US" spc="-1" dirty="0" err="1">
                <a:latin typeface="Arial"/>
              </a:rPr>
              <a:t>Chorrillo</a:t>
            </a:r>
            <a:endParaRPr lang="en-US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0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uppo 2"/>
          <p:cNvGrpSpPr>
            <a:grpSpLocks/>
          </p:cNvGrpSpPr>
          <p:nvPr/>
        </p:nvGrpSpPr>
        <p:grpSpPr bwMode="auto">
          <a:xfrm>
            <a:off x="1328738" y="50800"/>
            <a:ext cx="7358062" cy="6557963"/>
            <a:chOff x="1328738" y="50800"/>
            <a:chExt cx="7358062" cy="6557963"/>
          </a:xfrm>
        </p:grpSpPr>
        <p:grpSp>
          <p:nvGrpSpPr>
            <p:cNvPr id="114691" name="Gruppo 6"/>
            <p:cNvGrpSpPr>
              <a:grpSpLocks/>
            </p:cNvGrpSpPr>
            <p:nvPr/>
          </p:nvGrpSpPr>
          <p:grpSpPr bwMode="auto">
            <a:xfrm>
              <a:off x="1800225" y="742950"/>
              <a:ext cx="5183188" cy="3549650"/>
              <a:chOff x="1619672" y="2060848"/>
              <a:chExt cx="5688632" cy="3641829"/>
            </a:xfrm>
          </p:grpSpPr>
          <p:pic>
            <p:nvPicPr>
              <p:cNvPr id="11474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13" t="42274" r="23824" b="7161"/>
              <a:stretch>
                <a:fillRect/>
              </a:stretch>
            </p:blipFill>
            <p:spPr bwMode="auto">
              <a:xfrm>
                <a:off x="1619672" y="2060848"/>
                <a:ext cx="5688632" cy="364182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74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88" t="36160" r="23897" b="55841"/>
              <a:stretch>
                <a:fillRect/>
              </a:stretch>
            </p:blipFill>
            <p:spPr bwMode="auto">
              <a:xfrm>
                <a:off x="1619672" y="4221088"/>
                <a:ext cx="1152128" cy="1008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4692" name="Text Box 5"/>
            <p:cNvSpPr txBox="1">
              <a:spLocks noChangeArrowheads="1"/>
            </p:cNvSpPr>
            <p:nvPr/>
          </p:nvSpPr>
          <p:spPr bwMode="auto">
            <a:xfrm>
              <a:off x="1328738" y="50800"/>
              <a:ext cx="6084887" cy="56991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3100">
                  <a:solidFill>
                    <a:srgbClr val="FFFF00"/>
                  </a:solidFill>
                  <a:latin typeface="Tahoma" pitchFamily="34" charset="0"/>
                </a:rPr>
                <a:t>CMB Polarization Power Spectrum</a:t>
              </a:r>
              <a:endParaRPr lang="it-IT" altLang="it-IT" sz="3100" noProof="1">
                <a:solidFill>
                  <a:srgbClr val="FFFF00"/>
                </a:solidFill>
                <a:latin typeface="Tahoma" pitchFamily="34" charset="0"/>
              </a:endParaRPr>
            </a:p>
          </p:txBody>
        </p:sp>
        <p:sp>
          <p:nvSpPr>
            <p:cNvPr id="114693" name="Rettangolo 7"/>
            <p:cNvSpPr>
              <a:spLocks noChangeArrowheads="1"/>
            </p:cNvSpPr>
            <p:nvPr/>
          </p:nvSpPr>
          <p:spPr bwMode="auto">
            <a:xfrm>
              <a:off x="5922963" y="3860800"/>
              <a:ext cx="1025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rabi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AutoNum type="alphaLcPeriod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itchFamily="18" charset="0"/>
                </a:rPr>
                <a:t>by Wayne Hu</a:t>
              </a:r>
            </a:p>
          </p:txBody>
        </p:sp>
        <p:graphicFrame>
          <p:nvGraphicFramePr>
            <p:cNvPr id="114694" name="Oggetto 1"/>
            <p:cNvGraphicFramePr>
              <a:graphicFrameLocks noChangeAspect="1"/>
            </p:cNvGraphicFramePr>
            <p:nvPr/>
          </p:nvGraphicFramePr>
          <p:xfrm>
            <a:off x="3113088" y="1239838"/>
            <a:ext cx="1376362" cy="71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4" imgW="761669" imgH="393529" progId="Equation.DSMT4">
                    <p:embed/>
                  </p:oleObj>
                </mc:Choice>
                <mc:Fallback>
                  <p:oleObj name="Equation" r:id="rId4" imgW="761669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3088" y="1239838"/>
                          <a:ext cx="1376362" cy="711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4695" name="Gruppo 4"/>
            <p:cNvGrpSpPr>
              <a:grpSpLocks/>
            </p:cNvGrpSpPr>
            <p:nvPr/>
          </p:nvGrpSpPr>
          <p:grpSpPr bwMode="auto">
            <a:xfrm>
              <a:off x="1800225" y="4432300"/>
              <a:ext cx="6886575" cy="2176463"/>
              <a:chOff x="1800225" y="4432300"/>
              <a:chExt cx="6886575" cy="2176463"/>
            </a:xfrm>
          </p:grpSpPr>
          <p:grpSp>
            <p:nvGrpSpPr>
              <p:cNvPr id="114696" name="Gruppo 2"/>
              <p:cNvGrpSpPr>
                <a:grpSpLocks/>
              </p:cNvGrpSpPr>
              <p:nvPr/>
            </p:nvGrpSpPr>
            <p:grpSpPr bwMode="auto">
              <a:xfrm>
                <a:off x="1800225" y="4432300"/>
                <a:ext cx="5187950" cy="2176463"/>
                <a:chOff x="1800225" y="4432300"/>
                <a:chExt cx="5187950" cy="2176463"/>
              </a:xfrm>
            </p:grpSpPr>
            <p:pic>
              <p:nvPicPr>
                <p:cNvPr id="114698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96" t="43977" r="65945" b="44714"/>
                <a:stretch>
                  <a:fillRect/>
                </a:stretch>
              </p:blipFill>
              <p:spPr bwMode="auto">
                <a:xfrm>
                  <a:off x="1800225" y="4432300"/>
                  <a:ext cx="5187950" cy="217646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" name="Connettore 1 3"/>
                <p:cNvCxnSpPr/>
                <p:nvPr/>
              </p:nvCxnSpPr>
              <p:spPr>
                <a:xfrm>
                  <a:off x="5403850" y="4992688"/>
                  <a:ext cx="246063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ttore 1 12"/>
                <p:cNvCxnSpPr/>
                <p:nvPr/>
              </p:nvCxnSpPr>
              <p:spPr>
                <a:xfrm>
                  <a:off x="4721225" y="4991100"/>
                  <a:ext cx="244475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15"/>
                <p:cNvCxnSpPr/>
                <p:nvPr/>
              </p:nvCxnSpPr>
              <p:spPr>
                <a:xfrm rot="5400000">
                  <a:off x="5055393" y="5336382"/>
                  <a:ext cx="246063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ttore 1 16"/>
                <p:cNvCxnSpPr/>
                <p:nvPr/>
              </p:nvCxnSpPr>
              <p:spPr>
                <a:xfrm rot="5400000">
                  <a:off x="5056981" y="4653757"/>
                  <a:ext cx="246063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1 18"/>
                <p:cNvCxnSpPr/>
                <p:nvPr/>
              </p:nvCxnSpPr>
              <p:spPr>
                <a:xfrm rot="2716512">
                  <a:off x="5290343" y="5241132"/>
                  <a:ext cx="246063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ttore 1 19"/>
                <p:cNvCxnSpPr/>
                <p:nvPr/>
              </p:nvCxnSpPr>
              <p:spPr>
                <a:xfrm rot="2716512">
                  <a:off x="4810919" y="4753769"/>
                  <a:ext cx="246062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ttore 1 21"/>
                <p:cNvCxnSpPr/>
                <p:nvPr/>
              </p:nvCxnSpPr>
              <p:spPr>
                <a:xfrm rot="18950088">
                  <a:off x="5302250" y="4754563"/>
                  <a:ext cx="244475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1 22"/>
                <p:cNvCxnSpPr/>
                <p:nvPr/>
              </p:nvCxnSpPr>
              <p:spPr>
                <a:xfrm rot="18950088">
                  <a:off x="4810125" y="5229225"/>
                  <a:ext cx="244475" cy="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4707" name="Gruppo 5"/>
                <p:cNvGrpSpPr>
                  <a:grpSpLocks/>
                </p:cNvGrpSpPr>
                <p:nvPr/>
              </p:nvGrpSpPr>
              <p:grpSpPr bwMode="auto">
                <a:xfrm>
                  <a:off x="6162675" y="4630738"/>
                  <a:ext cx="254000" cy="682625"/>
                  <a:chOff x="6615288" y="4612866"/>
                  <a:chExt cx="254000" cy="683639"/>
                </a:xfrm>
              </p:grpSpPr>
              <p:cxnSp>
                <p:nvCxnSpPr>
                  <p:cNvPr id="24" name="Connettore 1 23"/>
                  <p:cNvCxnSpPr/>
                  <p:nvPr/>
                </p:nvCxnSpPr>
                <p:spPr>
                  <a:xfrm>
                    <a:off x="6615288" y="4612866"/>
                    <a:ext cx="246063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ttore 1 24"/>
                  <p:cNvCxnSpPr/>
                  <p:nvPr/>
                </p:nvCxnSpPr>
                <p:spPr>
                  <a:xfrm>
                    <a:off x="6623226" y="5296505"/>
                    <a:ext cx="246062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708" name="Gruppo 26"/>
                <p:cNvGrpSpPr>
                  <a:grpSpLocks/>
                </p:cNvGrpSpPr>
                <p:nvPr/>
              </p:nvGrpSpPr>
              <p:grpSpPr bwMode="auto">
                <a:xfrm rot="5400000">
                  <a:off x="6172996" y="4644235"/>
                  <a:ext cx="247650" cy="665161"/>
                  <a:chOff x="6623226" y="4606522"/>
                  <a:chExt cx="247650" cy="664604"/>
                </a:xfrm>
              </p:grpSpPr>
              <p:cxnSp>
                <p:nvCxnSpPr>
                  <p:cNvPr id="28" name="Connettore 1 27"/>
                  <p:cNvCxnSpPr/>
                  <p:nvPr/>
                </p:nvCxnSpPr>
                <p:spPr>
                  <a:xfrm>
                    <a:off x="6624811" y="4604937"/>
                    <a:ext cx="246063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1 28"/>
                  <p:cNvCxnSpPr/>
                  <p:nvPr/>
                </p:nvCxnSpPr>
                <p:spPr>
                  <a:xfrm>
                    <a:off x="6623223" y="5269543"/>
                    <a:ext cx="246062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709" name="Gruppo 29"/>
                <p:cNvGrpSpPr>
                  <a:grpSpLocks/>
                </p:cNvGrpSpPr>
                <p:nvPr/>
              </p:nvGrpSpPr>
              <p:grpSpPr bwMode="auto">
                <a:xfrm rot="2672429">
                  <a:off x="6157913" y="4630738"/>
                  <a:ext cx="254000" cy="682625"/>
                  <a:chOff x="6615288" y="4612866"/>
                  <a:chExt cx="254000" cy="683639"/>
                </a:xfrm>
              </p:grpSpPr>
              <p:cxnSp>
                <p:nvCxnSpPr>
                  <p:cNvPr id="31" name="Connettore 1 30"/>
                  <p:cNvCxnSpPr/>
                  <p:nvPr/>
                </p:nvCxnSpPr>
                <p:spPr>
                  <a:xfrm>
                    <a:off x="6614692" y="4613444"/>
                    <a:ext cx="246063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1 31"/>
                  <p:cNvCxnSpPr/>
                  <p:nvPr/>
                </p:nvCxnSpPr>
                <p:spPr>
                  <a:xfrm>
                    <a:off x="6622689" y="5297043"/>
                    <a:ext cx="246063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710" name="Gruppo 32"/>
                <p:cNvGrpSpPr>
                  <a:grpSpLocks/>
                </p:cNvGrpSpPr>
                <p:nvPr/>
              </p:nvGrpSpPr>
              <p:grpSpPr bwMode="auto">
                <a:xfrm rot="-2623670">
                  <a:off x="6169979" y="4637363"/>
                  <a:ext cx="248916" cy="680486"/>
                  <a:chOff x="6617431" y="4621255"/>
                  <a:chExt cx="248916" cy="681497"/>
                </a:xfrm>
              </p:grpSpPr>
              <p:cxnSp>
                <p:nvCxnSpPr>
                  <p:cNvPr id="34" name="Connettore 1 33"/>
                  <p:cNvCxnSpPr/>
                  <p:nvPr/>
                </p:nvCxnSpPr>
                <p:spPr>
                  <a:xfrm>
                    <a:off x="6621602" y="4619558"/>
                    <a:ext cx="244475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ttore 1 34"/>
                  <p:cNvCxnSpPr/>
                  <p:nvPr/>
                </p:nvCxnSpPr>
                <p:spPr>
                  <a:xfrm>
                    <a:off x="6617651" y="5302203"/>
                    <a:ext cx="244475" cy="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711" name="Gruppo 7"/>
                <p:cNvGrpSpPr>
                  <a:grpSpLocks/>
                </p:cNvGrpSpPr>
                <p:nvPr/>
              </p:nvGrpSpPr>
              <p:grpSpPr bwMode="auto">
                <a:xfrm flipH="1">
                  <a:off x="5819775" y="5659438"/>
                  <a:ext cx="828675" cy="844550"/>
                  <a:chOff x="5036051" y="5799651"/>
                  <a:chExt cx="828027" cy="844360"/>
                </a:xfrm>
              </p:grpSpPr>
              <p:cxnSp>
                <p:nvCxnSpPr>
                  <p:cNvPr id="36" name="Connettore 1 35"/>
                  <p:cNvCxnSpPr/>
                  <p:nvPr/>
                </p:nvCxnSpPr>
                <p:spPr>
                  <a:xfrm>
                    <a:off x="5519859" y="5926622"/>
                    <a:ext cx="245871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ttore 1 36"/>
                  <p:cNvCxnSpPr/>
                  <p:nvPr/>
                </p:nvCxnSpPr>
                <p:spPr>
                  <a:xfrm rot="18950088">
                    <a:off x="5270817" y="5828220"/>
                    <a:ext cx="24587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nettore 1 37"/>
                  <p:cNvCxnSpPr/>
                  <p:nvPr/>
                </p:nvCxnSpPr>
                <p:spPr>
                  <a:xfrm rot="5400000">
                    <a:off x="5028844" y="5922654"/>
                    <a:ext cx="246007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ttore 1 38"/>
                  <p:cNvCxnSpPr/>
                  <p:nvPr/>
                </p:nvCxnSpPr>
                <p:spPr>
                  <a:xfrm rot="2716512">
                    <a:off x="4939222" y="6180565"/>
                    <a:ext cx="24442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nettore 1 41"/>
                  <p:cNvCxnSpPr/>
                  <p:nvPr/>
                </p:nvCxnSpPr>
                <p:spPr>
                  <a:xfrm rot="13472245">
                    <a:off x="5618207" y="6174217"/>
                    <a:ext cx="245871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ttore 1 42"/>
                  <p:cNvCxnSpPr/>
                  <p:nvPr/>
                </p:nvCxnSpPr>
                <p:spPr>
                  <a:xfrm rot="10822333">
                    <a:off x="5036051" y="6418637"/>
                    <a:ext cx="24587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nettore 1 43"/>
                  <p:cNvCxnSpPr/>
                  <p:nvPr/>
                </p:nvCxnSpPr>
                <p:spPr>
                  <a:xfrm rot="18872245">
                    <a:off x="5273128" y="6521008"/>
                    <a:ext cx="246008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ttore 1 44"/>
                  <p:cNvCxnSpPr/>
                  <p:nvPr/>
                </p:nvCxnSpPr>
                <p:spPr>
                  <a:xfrm rot="16188757">
                    <a:off x="5515826" y="6409908"/>
                    <a:ext cx="246008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712" name="Gruppo 46"/>
                <p:cNvGrpSpPr>
                  <a:grpSpLocks/>
                </p:cNvGrpSpPr>
                <p:nvPr/>
              </p:nvGrpSpPr>
              <p:grpSpPr bwMode="auto">
                <a:xfrm>
                  <a:off x="4805363" y="5672138"/>
                  <a:ext cx="828675" cy="844550"/>
                  <a:chOff x="5036051" y="5799651"/>
                  <a:chExt cx="828027" cy="844360"/>
                </a:xfrm>
              </p:grpSpPr>
              <p:cxnSp>
                <p:nvCxnSpPr>
                  <p:cNvPr id="48" name="Connettore 1 47"/>
                  <p:cNvCxnSpPr/>
                  <p:nvPr/>
                </p:nvCxnSpPr>
                <p:spPr>
                  <a:xfrm>
                    <a:off x="5519859" y="5926622"/>
                    <a:ext cx="245871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ttore 1 48"/>
                  <p:cNvCxnSpPr/>
                  <p:nvPr/>
                </p:nvCxnSpPr>
                <p:spPr>
                  <a:xfrm rot="18950088">
                    <a:off x="5270817" y="5828220"/>
                    <a:ext cx="24587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ttore 1 49"/>
                  <p:cNvCxnSpPr/>
                  <p:nvPr/>
                </p:nvCxnSpPr>
                <p:spPr>
                  <a:xfrm rot="5400000">
                    <a:off x="5028844" y="5922654"/>
                    <a:ext cx="246007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ttore 1 50"/>
                  <p:cNvCxnSpPr/>
                  <p:nvPr/>
                </p:nvCxnSpPr>
                <p:spPr>
                  <a:xfrm rot="2716512">
                    <a:off x="4939221" y="6180565"/>
                    <a:ext cx="24442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ttore 1 51"/>
                  <p:cNvCxnSpPr/>
                  <p:nvPr/>
                </p:nvCxnSpPr>
                <p:spPr>
                  <a:xfrm rot="13472245">
                    <a:off x="5618207" y="6174217"/>
                    <a:ext cx="245871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ttore 1 52"/>
                  <p:cNvCxnSpPr/>
                  <p:nvPr/>
                </p:nvCxnSpPr>
                <p:spPr>
                  <a:xfrm rot="10822333">
                    <a:off x="5036051" y="6418637"/>
                    <a:ext cx="24587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ttore 1 53"/>
                  <p:cNvCxnSpPr/>
                  <p:nvPr/>
                </p:nvCxnSpPr>
                <p:spPr>
                  <a:xfrm rot="18872245">
                    <a:off x="5273127" y="6521008"/>
                    <a:ext cx="246008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ttore 1 54"/>
                  <p:cNvCxnSpPr/>
                  <p:nvPr/>
                </p:nvCxnSpPr>
                <p:spPr>
                  <a:xfrm rot="16188757">
                    <a:off x="5522964" y="6412288"/>
                    <a:ext cx="244420" cy="0"/>
                  </a:xfrm>
                  <a:prstGeom prst="line">
                    <a:avLst/>
                  </a:prstGeom>
                  <a:ln>
                    <a:solidFill>
                      <a:srgbClr val="F60AA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4713" name="Rettangolo 8"/>
                <p:cNvSpPr>
                  <a:spLocks noChangeArrowheads="1"/>
                </p:cNvSpPr>
                <p:nvPr/>
              </p:nvSpPr>
              <p:spPr bwMode="auto">
                <a:xfrm>
                  <a:off x="4973638" y="4851400"/>
                  <a:ext cx="442912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100">
                      <a:solidFill>
                        <a:schemeClr val="bg1"/>
                      </a:solidFill>
                      <a:latin typeface="Tahoma" pitchFamily="34" charset="0"/>
                    </a:rPr>
                    <a:t>E&lt;0</a:t>
                  </a:r>
                  <a:endParaRPr lang="it-IT" altLang="it-IT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714" name="CasellaDiTesto 3"/>
                <p:cNvSpPr txBox="1">
                  <a:spLocks noChangeArrowheads="1"/>
                </p:cNvSpPr>
                <p:nvPr/>
              </p:nvSpPr>
              <p:spPr bwMode="auto">
                <a:xfrm>
                  <a:off x="1957388" y="4795838"/>
                  <a:ext cx="2663825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800">
                      <a:solidFill>
                        <a:schemeClr val="bg1"/>
                      </a:solidFill>
                      <a:latin typeface="Cambria Math" pitchFamily="18" charset="0"/>
                      <a:ea typeface="Cambria Math" pitchFamily="18" charset="0"/>
                      <a:cs typeface="Times New Roman" pitchFamily="18" charset="0"/>
                    </a:rPr>
                    <a:t>Density Waves (EE)</a:t>
                  </a:r>
                </a:p>
              </p:txBody>
            </p:sp>
            <p:sp>
              <p:nvSpPr>
                <p:cNvPr id="114715" name="CasellaDiTesto 3"/>
                <p:cNvSpPr txBox="1">
                  <a:spLocks noChangeArrowheads="1"/>
                </p:cNvSpPr>
                <p:nvPr/>
              </p:nvSpPr>
              <p:spPr bwMode="auto">
                <a:xfrm>
                  <a:off x="1935163" y="5815013"/>
                  <a:ext cx="3563937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800">
                      <a:solidFill>
                        <a:schemeClr val="bg1"/>
                      </a:solidFill>
                      <a:latin typeface="Cambria Math" pitchFamily="18" charset="0"/>
                      <a:ea typeface="Cambria Math" pitchFamily="18" charset="0"/>
                      <a:cs typeface="Times New Roman" pitchFamily="18" charset="0"/>
                    </a:rPr>
                    <a:t>Gravitational Waves (BB)</a:t>
                  </a:r>
                </a:p>
              </p:txBody>
            </p:sp>
            <p:sp>
              <p:nvSpPr>
                <p:cNvPr id="114716" name="Rettangolo 60"/>
                <p:cNvSpPr>
                  <a:spLocks noChangeArrowheads="1"/>
                </p:cNvSpPr>
                <p:nvPr/>
              </p:nvSpPr>
              <p:spPr bwMode="auto">
                <a:xfrm>
                  <a:off x="6059488" y="4854575"/>
                  <a:ext cx="442912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100">
                      <a:solidFill>
                        <a:schemeClr val="bg1"/>
                      </a:solidFill>
                      <a:latin typeface="Tahoma" pitchFamily="34" charset="0"/>
                    </a:rPr>
                    <a:t>E&gt;0</a:t>
                  </a:r>
                  <a:endParaRPr lang="it-IT" altLang="it-IT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717" name="Rettangolo 61"/>
                <p:cNvSpPr>
                  <a:spLocks noChangeArrowheads="1"/>
                </p:cNvSpPr>
                <p:nvPr/>
              </p:nvSpPr>
              <p:spPr bwMode="auto">
                <a:xfrm>
                  <a:off x="4965700" y="5919788"/>
                  <a:ext cx="447675" cy="261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100">
                      <a:solidFill>
                        <a:schemeClr val="bg1"/>
                      </a:solidFill>
                      <a:latin typeface="Tahoma" pitchFamily="34" charset="0"/>
                    </a:rPr>
                    <a:t>B&lt;0</a:t>
                  </a:r>
                  <a:endParaRPr lang="it-IT" altLang="it-IT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718" name="Rettangolo 62"/>
                <p:cNvSpPr>
                  <a:spLocks noChangeArrowheads="1"/>
                </p:cNvSpPr>
                <p:nvPr/>
              </p:nvSpPr>
              <p:spPr bwMode="auto">
                <a:xfrm>
                  <a:off x="6051550" y="5924550"/>
                  <a:ext cx="447675" cy="261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rabi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AutoNum type="alphaLcPeriod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lnSpc>
                      <a:spcPct val="119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lnSpc>
                      <a:spcPct val="119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Verdana" pitchFamily="34" charset="0"/>
                    <a:buChar char="–"/>
                    <a:defRPr sz="1600">
                      <a:solidFill>
                        <a:schemeClr val="bg2"/>
                      </a:solidFill>
                      <a:latin typeface="Verdana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100">
                      <a:solidFill>
                        <a:schemeClr val="bg1"/>
                      </a:solidFill>
                      <a:latin typeface="Tahoma" pitchFamily="34" charset="0"/>
                    </a:rPr>
                    <a:t>B&gt;0</a:t>
                  </a:r>
                  <a:endParaRPr lang="it-IT" altLang="it-IT" sz="11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4697" name="Text Box 5"/>
              <p:cNvSpPr txBox="1">
                <a:spLocks noChangeArrowheads="1"/>
              </p:cNvSpPr>
              <p:nvPr/>
            </p:nvSpPr>
            <p:spPr bwMode="auto">
              <a:xfrm>
                <a:off x="7041020" y="5366511"/>
                <a:ext cx="1645780" cy="1200329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AutoNum type="arabicPeriod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AutoNum type="alphaLcPeriod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lnSpc>
                    <a:spcPct val="119000"/>
                  </a:lnSpc>
                  <a:spcBef>
                    <a:spcPct val="20000"/>
                  </a:spcBef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Verdana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it-IT" sz="2400" i="1">
                    <a:solidFill>
                      <a:schemeClr val="bg1"/>
                    </a:solidFill>
                    <a:latin typeface="Calibri" pitchFamily="34" charset="0"/>
                  </a:rPr>
                  <a:t>Possible signature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it-IT" sz="2400" i="1">
                    <a:solidFill>
                      <a:schemeClr val="bg1"/>
                    </a:solidFill>
                    <a:latin typeface="Calibri" pitchFamily="34" charset="0"/>
                  </a:rPr>
                  <a:t>of inflation</a:t>
                </a:r>
                <a:endParaRPr lang="it-IT" altLang="it-IT" sz="2400" i="1" noProof="1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2513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476588" y="378353"/>
            <a:ext cx="8227436" cy="56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6699"/>
                </a:solidFill>
              </a:rPr>
              <a:t>The 400+400 antenna array</a:t>
            </a:r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276" y="3499235"/>
            <a:ext cx="6822061" cy="2470932"/>
          </a:xfrm>
          <a:prstGeom prst="rect">
            <a:avLst/>
          </a:prstGeom>
          <a:ln>
            <a:noFill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276" y="1209027"/>
            <a:ext cx="2379298" cy="2107688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4286790" y="1209027"/>
            <a:ext cx="3714547" cy="156108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/>
              <a:t>Dual band (150 and 220 GHz) antenna array produced by platelet technique with chemical etching of aluminum plates</a:t>
            </a:r>
          </a:p>
        </p:txBody>
      </p:sp>
    </p:spTree>
    <p:extLst>
      <p:ext uri="{BB962C8B-B14F-4D97-AF65-F5344CB8AC3E}">
        <p14:creationId xmlns:p14="http://schemas.microsoft.com/office/powerpoint/2010/main" val="12847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378592" y="319593"/>
            <a:ext cx="8227436" cy="11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6699"/>
                </a:solidFill>
              </a:rPr>
              <a:t>2017 money</a:t>
            </a:r>
            <a:endParaRPr sz="33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0846"/>
          <a:stretch/>
        </p:blipFill>
        <p:spPr>
          <a:xfrm>
            <a:off x="320974" y="1550392"/>
            <a:ext cx="8644410" cy="1868680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e 2"/>
          <p:cNvSpPr/>
          <p:nvPr/>
        </p:nvSpPr>
        <p:spPr>
          <a:xfrm>
            <a:off x="2706147" y="2786962"/>
            <a:ext cx="1786163" cy="5399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636355" y="4076796"/>
            <a:ext cx="5980764" cy="184200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600" dirty="0"/>
              <a:t>Money for antenna array that was paid on PNRA money. Currently moved to </a:t>
            </a:r>
            <a:r>
              <a:rPr lang="en-US" sz="1600" dirty="0" err="1"/>
              <a:t>Uni</a:t>
            </a:r>
            <a:r>
              <a:rPr lang="en-US" sz="1600" dirty="0"/>
              <a:t>-Bicocca to support the switches production for the final instrument</a:t>
            </a:r>
          </a:p>
          <a:p>
            <a:endParaRPr lang="en-US" sz="1600" dirty="0"/>
          </a:p>
          <a:p>
            <a:r>
              <a:rPr lang="en-US" sz="1600" dirty="0"/>
              <a:t>Currently negotiating with referees and INFN on how to transfer this money to PNRA (this was part of the agreement that moved QUBIC from PNRA to INFN funding)</a:t>
            </a: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3660194" y="3326940"/>
            <a:ext cx="129641" cy="749856"/>
          </a:xfrm>
          <a:prstGeom prst="straightConnector1">
            <a:avLst/>
          </a:prstGeom>
          <a:ln w="25400">
            <a:solidFill>
              <a:schemeClr val="bg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5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378592" y="319593"/>
            <a:ext cx="8227436" cy="11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6699"/>
                </a:solidFill>
              </a:rPr>
              <a:t>2017 money</a:t>
            </a:r>
            <a:endParaRPr sz="33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0846"/>
          <a:stretch/>
        </p:blipFill>
        <p:spPr>
          <a:xfrm>
            <a:off x="320974" y="1550392"/>
            <a:ext cx="8644410" cy="1868680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e 2"/>
          <p:cNvSpPr/>
          <p:nvPr/>
        </p:nvSpPr>
        <p:spPr>
          <a:xfrm>
            <a:off x="4486548" y="2487536"/>
            <a:ext cx="897868" cy="4161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636355" y="4076796"/>
            <a:ext cx="5980764" cy="133964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600" dirty="0"/>
              <a:t>Shipment of final instrument antenna array to Paris. </a:t>
            </a:r>
          </a:p>
          <a:p>
            <a:endParaRPr lang="en-US" sz="1600" dirty="0"/>
          </a:p>
          <a:p>
            <a:r>
              <a:rPr lang="en-US" sz="1600" dirty="0"/>
              <a:t>Will have to be moved to 2019 because we need to wait for the completion of the switches array, the system integration and final measurements</a:t>
            </a:r>
          </a:p>
        </p:txBody>
      </p:sp>
      <p:cxnSp>
        <p:nvCxnSpPr>
          <p:cNvPr id="6" name="Connettore 2 5"/>
          <p:cNvCxnSpPr>
            <a:stCxn id="4" idx="0"/>
            <a:endCxn id="3" idx="4"/>
          </p:cNvCxnSpPr>
          <p:nvPr/>
        </p:nvCxnSpPr>
        <p:spPr>
          <a:xfrm flipV="1">
            <a:off x="4626738" y="2903713"/>
            <a:ext cx="308745" cy="1173083"/>
          </a:xfrm>
          <a:prstGeom prst="straightConnector1">
            <a:avLst/>
          </a:prstGeom>
          <a:ln w="25400">
            <a:solidFill>
              <a:schemeClr val="bg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378592" y="319593"/>
            <a:ext cx="8227436" cy="11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6699"/>
                </a:solidFill>
              </a:rPr>
              <a:t>2017 money</a:t>
            </a:r>
            <a:endParaRPr sz="33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0846"/>
          <a:stretch/>
        </p:blipFill>
        <p:spPr>
          <a:xfrm>
            <a:off x="320974" y="1550392"/>
            <a:ext cx="8644410" cy="1868680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e 2"/>
          <p:cNvSpPr/>
          <p:nvPr/>
        </p:nvSpPr>
        <p:spPr>
          <a:xfrm>
            <a:off x="5333136" y="2170418"/>
            <a:ext cx="1062479" cy="4639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652797" y="4150360"/>
            <a:ext cx="5980764" cy="57619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600" dirty="0"/>
              <a:t>Money spent in travels to Rome (mount consolidation meeting), Paris (simulation pipeline) and Crete (participation to ICNFP conference)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5030064" y="2634370"/>
            <a:ext cx="834311" cy="1515990"/>
          </a:xfrm>
          <a:prstGeom prst="straightConnector1">
            <a:avLst/>
          </a:prstGeom>
          <a:ln w="25400">
            <a:solidFill>
              <a:schemeClr val="bg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5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378592" y="319593"/>
            <a:ext cx="8227436" cy="11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6699"/>
                </a:solidFill>
              </a:rPr>
              <a:t>2017 money</a:t>
            </a:r>
            <a:endParaRPr sz="33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0846"/>
          <a:stretch/>
        </p:blipFill>
        <p:spPr>
          <a:xfrm>
            <a:off x="320974" y="1550392"/>
            <a:ext cx="8644410" cy="1868680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e 2"/>
          <p:cNvSpPr/>
          <p:nvPr/>
        </p:nvSpPr>
        <p:spPr>
          <a:xfrm>
            <a:off x="7902905" y="2164799"/>
            <a:ext cx="1062479" cy="5399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652797" y="4397509"/>
            <a:ext cx="5980764" cy="57619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600" dirty="0"/>
              <a:t>Residual travel money will be spent presumably on one travel in Argentina in preparation for the QUBIC TS shipment and installation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7372242" y="2710396"/>
            <a:ext cx="1061903" cy="1687113"/>
          </a:xfrm>
          <a:prstGeom prst="straightConnector1">
            <a:avLst/>
          </a:prstGeom>
          <a:ln w="25400">
            <a:solidFill>
              <a:schemeClr val="bg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6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76588" y="495649"/>
            <a:ext cx="8227327" cy="56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14" rIns="0" bIns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6699"/>
                </a:solidFill>
              </a:rPr>
              <a:t>Requests for 2019 and FTEs</a:t>
            </a:r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8" y="1783598"/>
            <a:ext cx="5254775" cy="36017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21482" y="1969300"/>
            <a:ext cx="2982433" cy="396174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it-IT" dirty="0" err="1" smtClean="0"/>
              <a:t>FTEs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Aniello Mennella: 0.7</a:t>
            </a:r>
          </a:p>
          <a:p>
            <a:endParaRPr lang="it-IT" dirty="0" smtClean="0"/>
          </a:p>
          <a:p>
            <a:r>
              <a:rPr lang="it-IT" dirty="0" smtClean="0"/>
              <a:t>Federico </a:t>
            </a:r>
            <a:r>
              <a:rPr lang="it-IT" dirty="0" err="1" smtClean="0"/>
              <a:t>Incardona</a:t>
            </a:r>
            <a:r>
              <a:rPr lang="it-IT" dirty="0" smtClean="0"/>
              <a:t> (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student</a:t>
            </a:r>
            <a:r>
              <a:rPr lang="it-IT" dirty="0" smtClean="0"/>
              <a:t>): 1.0</a:t>
            </a:r>
          </a:p>
          <a:p>
            <a:endParaRPr lang="it-IT" dirty="0" smtClean="0"/>
          </a:p>
          <a:p>
            <a:r>
              <a:rPr lang="it-IT" dirty="0" smtClean="0"/>
              <a:t>Maurizio Tomasi (RTD-A): 0.4</a:t>
            </a:r>
          </a:p>
          <a:p>
            <a:endParaRPr lang="it-IT" dirty="0"/>
          </a:p>
          <a:p>
            <a:r>
              <a:rPr lang="it-IT" dirty="0" smtClean="0"/>
              <a:t>M. </a:t>
            </a:r>
            <a:r>
              <a:rPr lang="it-IT" dirty="0" err="1" smtClean="0"/>
              <a:t>Bersanelli</a:t>
            </a:r>
            <a:r>
              <a:rPr lang="it-IT" dirty="0" smtClean="0"/>
              <a:t>: 0.3</a:t>
            </a:r>
          </a:p>
          <a:p>
            <a:endParaRPr lang="it-IT" dirty="0"/>
          </a:p>
          <a:p>
            <a:r>
              <a:rPr lang="it-IT" dirty="0" smtClean="0"/>
              <a:t>C. </a:t>
            </a:r>
            <a:r>
              <a:rPr lang="it-IT" dirty="0" err="1" smtClean="0"/>
              <a:t>Franceschet</a:t>
            </a:r>
            <a:r>
              <a:rPr lang="it-IT" dirty="0" smtClean="0"/>
              <a:t> (RTD-B): 0.2</a:t>
            </a:r>
          </a:p>
          <a:p>
            <a:endParaRPr lang="it-IT" dirty="0"/>
          </a:p>
          <a:p>
            <a:r>
              <a:rPr lang="it-IT" dirty="0" smtClean="0"/>
              <a:t>Total: 2,6</a:t>
            </a:r>
            <a:endParaRPr lang="it-IT" dirty="0"/>
          </a:p>
        </p:txBody>
      </p:sp>
      <p:cxnSp>
        <p:nvCxnSpPr>
          <p:cNvPr id="7" name="Connettore diritto 6"/>
          <p:cNvCxnSpPr/>
          <p:nvPr/>
        </p:nvCxnSpPr>
        <p:spPr>
          <a:xfrm>
            <a:off x="5453558" y="1658358"/>
            <a:ext cx="0" cy="41458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7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7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" y="5163690"/>
            <a:ext cx="1183194" cy="123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1" y="260648"/>
            <a:ext cx="2098336" cy="71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60" y="4669847"/>
            <a:ext cx="974021" cy="89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35" y="4139955"/>
            <a:ext cx="1215868" cy="9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79" y="3210515"/>
            <a:ext cx="1210981" cy="85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93" y="336722"/>
            <a:ext cx="2100200" cy="70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56" y="3943933"/>
            <a:ext cx="1596986" cy="53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magin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74" y="2756844"/>
            <a:ext cx="959030" cy="90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42" y="566168"/>
            <a:ext cx="3155387" cy="212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unife.it/logo_unif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04" y="4175331"/>
            <a:ext cx="1864519" cy="8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dnaexpress.it/wp-content/uploads/2017/01/tor-vergat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40" y="5641476"/>
            <a:ext cx="1886341" cy="7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C0pmOHrugK0uVRBpFqkOsXfSCCi0UFe0AE-gRg7R3HvT63zty5-413Xegz6k6cu8tAW4zJ2IadabGp1wKidsGyeS2JNbRsxhy6dx-YicgegQvhuv4B43eLteWutWuDCUMdMMxk2O6W4">
            <a:extLst>
              <a:ext uri="{FF2B5EF4-FFF2-40B4-BE49-F238E27FC236}">
                <a16:creationId xmlns="" xmlns:a16="http://schemas.microsoft.com/office/drawing/2014/main" id="{C2720BFA-E861-4F12-A778-04798AACC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51" y="2949828"/>
            <a:ext cx="1215868" cy="12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KgE-_HTxdnbR_RRdBgwAUaH-ZtGApuqZZuUhK_zliDc2koJHHh8ltcG9ALYfZxsZQdWTqwcvPm02VBwUoXEf66arvaWGbvBHzNdl9ieGNSik_xa8j8EvMttU15vZ6WKjIEl_TCXw_NY">
            <a:extLst>
              <a:ext uri="{FF2B5EF4-FFF2-40B4-BE49-F238E27FC236}">
                <a16:creationId xmlns="" xmlns:a16="http://schemas.microsoft.com/office/drawing/2014/main" id="{D9D23D82-2E76-47CF-AEE0-51D3B598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91" y="2862106"/>
            <a:ext cx="1241303" cy="8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4.googleusercontent.com/Td86nT8JjgZTkZKw2RbYIQ6ZD29ZhaYlmJ9pnwNJNt7TXoarlAQ5fP7MUzsLrfYyIDH58ujxllDbNah7zON2KWx_gJwrJj4zV_RmZTOWRIkDuHSxRm7t1BNsyaUeRKexZ0ag48CcdXI">
            <a:extLst>
              <a:ext uri="{FF2B5EF4-FFF2-40B4-BE49-F238E27FC236}">
                <a16:creationId xmlns="" xmlns:a16="http://schemas.microsoft.com/office/drawing/2014/main" id="{B9C842AF-DDF8-4B5B-874F-BCA1CA7B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70" y="4005244"/>
            <a:ext cx="1064419" cy="10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SSYQ3TD1dc0nZiB8iISHKbB_uR44YW8t2dsVaKC-3_rWk88b72xvTEkREUDwnuPSdm-sQ4qsUrSqJ7SErz6sgQlXXyI42DCL8BAxR2-rhg4JCto_jJqVkOf8BgnwqhUMgl5tw2KyEmo">
            <a:extLst>
              <a:ext uri="{FF2B5EF4-FFF2-40B4-BE49-F238E27FC236}">
                <a16:creationId xmlns="" xmlns:a16="http://schemas.microsoft.com/office/drawing/2014/main" id="{D8694B33-7753-4343-B39D-F8613CA5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41" y="2982634"/>
            <a:ext cx="988159" cy="9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6.googleusercontent.com/zqgP2nGOliOZ5XI3UWkNS4TRg3WCmq86OnMpYQCq97FV2icEwxeY3vmL7ayCQkYhCR80nDzIlnslhNugfbgIio3F_RGPLFMUKQtvD_Esg8KIE2lpld4rJwuKXeSUWZ8CN25Ikr9c73w">
            <a:extLst>
              <a:ext uri="{FF2B5EF4-FFF2-40B4-BE49-F238E27FC236}">
                <a16:creationId xmlns="" xmlns:a16="http://schemas.microsoft.com/office/drawing/2014/main" id="{ACCA2511-96EF-43FC-8EDB-F0CBB593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51078"/>
            <a:ext cx="1179757" cy="116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s://lh3.googleusercontent.com/77QWqP-jxxPCQGvFtoxvWOeu_k0TYLXTjxCY1fgrGK6fUNSiWi0AmogyKwW6GdFLr6nxNLKuZonBO8lB3_nrmtaf3Nk9NGldBjj_DpJpic-Z4gWd-fVLzbaJZoMrJCp6LPSJpU5ZGXc">
            <a:extLst>
              <a:ext uri="{FF2B5EF4-FFF2-40B4-BE49-F238E27FC236}">
                <a16:creationId xmlns="" xmlns:a16="http://schemas.microsoft.com/office/drawing/2014/main" id="{23A7B20F-5D34-4211-A73B-4904BD620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2" t="67248" r="54196"/>
          <a:stretch/>
        </p:blipFill>
        <p:spPr bwMode="auto">
          <a:xfrm>
            <a:off x="7962479" y="5240847"/>
            <a:ext cx="1009197" cy="10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lh3.googleusercontent.com/MWq5po2LWFguAEIejVSl6KLs1C5oTg3-TjHarkl3IYoa6C2AT5lv1L4-4PrVjRNjE05Na7YuipJPU_h-mEyTYQ5vu09LXFFt3BEmoXlr-Hp_RoGTyONGngTQot5i2DpOtQipXjlQp6E">
            <a:extLst>
              <a:ext uri="{FF2B5EF4-FFF2-40B4-BE49-F238E27FC236}">
                <a16:creationId xmlns="" xmlns:a16="http://schemas.microsoft.com/office/drawing/2014/main" id="{29D3FBA9-65D3-443A-9A3A-322D84EE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7" y="5032459"/>
            <a:ext cx="728663" cy="12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lh3.googleusercontent.com/rErBxWbVrMlaSJfKfUfpYnt2JtbpO51zBqeBBflg-MUkLGQXkOCjR7YrGLozbRzWjoHG-vbCNXTxAYnATMkHkuLtqFVCW1-mda_ZOzpijohD5HRbm9o-y0-bzTchtlvGdkxv_Zej22U">
            <a:extLst>
              <a:ext uri="{FF2B5EF4-FFF2-40B4-BE49-F238E27FC236}">
                <a16:creationId xmlns="" xmlns:a16="http://schemas.microsoft.com/office/drawing/2014/main" id="{C4476799-0405-4B6A-946E-2700AE35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58" y="5502788"/>
            <a:ext cx="639686" cy="9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s://lh3.googleusercontent.com/77QWqP-jxxPCQGvFtoxvWOeu_k0TYLXTjxCY1fgrGK6fUNSiWi0AmogyKwW6GdFLr6nxNLKuZonBO8lB3_nrmtaf3Nk9NGldBjj_DpJpic-Z4gWd-fVLzbaJZoMrJCp6LPSJpU5ZGXc">
            <a:extLst>
              <a:ext uri="{FF2B5EF4-FFF2-40B4-BE49-F238E27FC236}">
                <a16:creationId xmlns="" xmlns:a16="http://schemas.microsoft.com/office/drawing/2014/main" id="{AC6977B9-4A60-41D9-A46D-2B8E3BA44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71966" r="69048" b="6874"/>
          <a:stretch/>
        </p:blipFill>
        <p:spPr bwMode="auto">
          <a:xfrm>
            <a:off x="1188819" y="4554318"/>
            <a:ext cx="1626173" cy="4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70CDF0F-24A6-734B-9883-9A7D4658EB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28570" y="5240847"/>
            <a:ext cx="1099849" cy="1087756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4AAE0A08-8C5A-A14E-BB96-5116E975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390" y="6109884"/>
            <a:ext cx="2133600" cy="270833"/>
          </a:xfrm>
        </p:spPr>
        <p:txBody>
          <a:bodyPr/>
          <a:lstStyle/>
          <a:p>
            <a:r>
              <a:rPr lang="it-IT"/>
              <a:t>7/02/18</a:t>
            </a:r>
            <a:endParaRPr lang="en-US"/>
          </a:p>
        </p:txBody>
      </p:sp>
      <p:grpSp>
        <p:nvGrpSpPr>
          <p:cNvPr id="19" name="Gruppo 18"/>
          <p:cNvGrpSpPr/>
          <p:nvPr/>
        </p:nvGrpSpPr>
        <p:grpSpPr>
          <a:xfrm>
            <a:off x="603119" y="1150433"/>
            <a:ext cx="2125260" cy="1341775"/>
            <a:chOff x="1130357" y="1839965"/>
            <a:chExt cx="1572831" cy="993001"/>
          </a:xfrm>
        </p:grpSpPr>
        <p:pic>
          <p:nvPicPr>
            <p:cNvPr id="5" name="Picture 16" descr="asi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226" y="1961973"/>
              <a:ext cx="1156307" cy="870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tangolo arrotondato 15">
              <a:extLst>
                <a:ext uri="{FF2B5EF4-FFF2-40B4-BE49-F238E27FC236}">
                  <a16:creationId xmlns="" xmlns:a16="http://schemas.microsoft.com/office/drawing/2014/main" id="{61D3681B-D139-4F44-9315-6E24B9CB93BC}"/>
                </a:ext>
              </a:extLst>
            </p:cNvPr>
            <p:cNvSpPr/>
            <p:nvPr/>
          </p:nvSpPr>
          <p:spPr>
            <a:xfrm>
              <a:off x="1130357" y="1839965"/>
              <a:ext cx="1572831" cy="99300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280893" y="1291015"/>
            <a:ext cx="1988705" cy="1255562"/>
            <a:chOff x="6255703" y="1894333"/>
            <a:chExt cx="1572831" cy="993001"/>
          </a:xfrm>
        </p:grpSpPr>
        <p:pic>
          <p:nvPicPr>
            <p:cNvPr id="14" name="Picture 2999" descr="weblogo4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352" y="1982582"/>
              <a:ext cx="1147625" cy="81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ttangolo arrotondato 29">
              <a:extLst>
                <a:ext uri="{FF2B5EF4-FFF2-40B4-BE49-F238E27FC236}">
                  <a16:creationId xmlns="" xmlns:a16="http://schemas.microsoft.com/office/drawing/2014/main" id="{A4B03C7C-39E1-2944-9A39-5419949925E9}"/>
                </a:ext>
              </a:extLst>
            </p:cNvPr>
            <p:cNvSpPr/>
            <p:nvPr/>
          </p:nvSpPr>
          <p:spPr>
            <a:xfrm>
              <a:off x="6255703" y="1894333"/>
              <a:ext cx="1572831" cy="99300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45" descr="Risultati immagini per caltech log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4" y="2771275"/>
            <a:ext cx="650982" cy="6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9" descr="https://encrypted-tbn3.gstatic.com/images?q=tbn:ANd9GcTJcRE7rgCThZZggVFcf1Y9b6Pokh7TMESEljaJlfejbwwIDYEySG2ar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22" y="5486000"/>
            <a:ext cx="954155" cy="9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1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uppo 49"/>
          <p:cNvGrpSpPr>
            <a:grpSpLocks/>
          </p:cNvGrpSpPr>
          <p:nvPr/>
        </p:nvGrpSpPr>
        <p:grpSpPr bwMode="auto">
          <a:xfrm>
            <a:off x="695080" y="558773"/>
            <a:ext cx="3709818" cy="2655040"/>
            <a:chOff x="505399" y="185521"/>
            <a:chExt cx="2972896" cy="2333732"/>
          </a:xfrm>
        </p:grpSpPr>
        <p:pic>
          <p:nvPicPr>
            <p:cNvPr id="14361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7" t="15393" r="44022" b="49303"/>
            <a:stretch>
              <a:fillRect/>
            </a:stretch>
          </p:blipFill>
          <p:spPr bwMode="auto">
            <a:xfrm>
              <a:off x="505399" y="439423"/>
              <a:ext cx="2972896" cy="2079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Rettangolo 8"/>
            <p:cNvSpPr>
              <a:spLocks noChangeArrowheads="1"/>
            </p:cNvSpPr>
            <p:nvPr/>
          </p:nvSpPr>
          <p:spPr bwMode="auto">
            <a:xfrm>
              <a:off x="1168357" y="185521"/>
              <a:ext cx="836414" cy="47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rabi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lphaL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200" b="1">
                  <a:solidFill>
                    <a:srgbClr val="C00000"/>
                  </a:solidFill>
                  <a:latin typeface="Calibri" pitchFamily="34" charset="0"/>
                </a:rPr>
                <a:t>Ground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200" b="1">
                  <a:solidFill>
                    <a:srgbClr val="C00000"/>
                  </a:solidFill>
                  <a:latin typeface="Calibri" pitchFamily="34" charset="0"/>
                </a:rPr>
                <a:t>(Tenerife)</a:t>
              </a:r>
              <a:endParaRPr lang="it-IT" altLang="it-IT" sz="12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14363" name="Rettangolo 42"/>
            <p:cNvSpPr>
              <a:spLocks noChangeArrowheads="1"/>
            </p:cNvSpPr>
            <p:nvPr/>
          </p:nvSpPr>
          <p:spPr bwMode="auto">
            <a:xfrm>
              <a:off x="1991847" y="197660"/>
              <a:ext cx="968341" cy="47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rabi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lphaL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defTabSz="912813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defTabSz="912813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200" b="1">
                  <a:solidFill>
                    <a:srgbClr val="558ED5"/>
                  </a:solidFill>
                  <a:latin typeface="Calibri" pitchFamily="34" charset="0"/>
                </a:rPr>
                <a:t>Balloon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200" b="1">
                  <a:solidFill>
                    <a:srgbClr val="558ED5"/>
                  </a:solidFill>
                  <a:latin typeface="Calibri" pitchFamily="34" charset="0"/>
                </a:rPr>
                <a:t>(Svalbard’s)</a:t>
              </a:r>
              <a:endParaRPr lang="it-IT" altLang="it-IT" sz="1200" b="1">
                <a:solidFill>
                  <a:srgbClr val="558ED5"/>
                </a:solidFill>
                <a:latin typeface="Calibri" pitchFamily="34" charset="0"/>
              </a:endParaRPr>
            </a:p>
          </p:txBody>
        </p:sp>
      </p:grpSp>
      <p:sp>
        <p:nvSpPr>
          <p:cNvPr id="31" name="Rettangolo 30"/>
          <p:cNvSpPr/>
          <p:nvPr/>
        </p:nvSpPr>
        <p:spPr>
          <a:xfrm>
            <a:off x="3376304" y="3177716"/>
            <a:ext cx="1170969" cy="220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/>
          <p:cNvSpPr txBox="1"/>
          <p:nvPr/>
        </p:nvSpPr>
        <p:spPr>
          <a:xfrm>
            <a:off x="3219263" y="116632"/>
            <a:ext cx="28520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LSPE </a:t>
            </a:r>
            <a:r>
              <a:rPr lang="it-IT" sz="33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it-IT" sz="33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221548" y="806230"/>
            <a:ext cx="3302780" cy="2472211"/>
            <a:chOff x="4645294" y="1168414"/>
            <a:chExt cx="3281483" cy="245627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1" t="9218" r="19502" b="3250"/>
            <a:stretch/>
          </p:blipFill>
          <p:spPr bwMode="auto">
            <a:xfrm>
              <a:off x="4645294" y="1168414"/>
              <a:ext cx="3281483" cy="245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CasellaDiTesto 44"/>
            <p:cNvSpPr txBox="1"/>
            <p:nvPr/>
          </p:nvSpPr>
          <p:spPr>
            <a:xfrm>
              <a:off x="6991075" y="192931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it-IT" sz="14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</a:t>
              </a:r>
              <a:r>
                <a:rPr lang="it-IT" sz="14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0.01</a:t>
              </a: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23" name="Gruppo 22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25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28" name="Connettore 1 27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3"/>
          <p:cNvGrpSpPr/>
          <p:nvPr/>
        </p:nvGrpSpPr>
        <p:grpSpPr>
          <a:xfrm>
            <a:off x="175480" y="3266643"/>
            <a:ext cx="8644992" cy="3222497"/>
            <a:chOff x="175480" y="3266643"/>
            <a:chExt cx="8644992" cy="3222497"/>
          </a:xfrm>
        </p:grpSpPr>
        <p:grpSp>
          <p:nvGrpSpPr>
            <p:cNvPr id="29" name="Gruppo 28"/>
            <p:cNvGrpSpPr/>
            <p:nvPr/>
          </p:nvGrpSpPr>
          <p:grpSpPr>
            <a:xfrm>
              <a:off x="175480" y="3360909"/>
              <a:ext cx="8644992" cy="3128231"/>
              <a:chOff x="32284" y="1815456"/>
              <a:chExt cx="8644992" cy="3420602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32284" y="1815456"/>
                <a:ext cx="8644992" cy="3420602"/>
                <a:chOff x="94787" y="980728"/>
                <a:chExt cx="8644992" cy="3420602"/>
              </a:xfrm>
            </p:grpSpPr>
            <p:grpSp>
              <p:nvGrpSpPr>
                <p:cNvPr id="39" name="Gruppo 38"/>
                <p:cNvGrpSpPr/>
                <p:nvPr/>
              </p:nvGrpSpPr>
              <p:grpSpPr>
                <a:xfrm>
                  <a:off x="94787" y="980728"/>
                  <a:ext cx="6070553" cy="3420602"/>
                  <a:chOff x="1647824" y="1676400"/>
                  <a:chExt cx="4822753" cy="2717499"/>
                </a:xfrm>
              </p:grpSpPr>
              <p:pic>
                <p:nvPicPr>
                  <p:cNvPr id="46" name="Immagine 45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9" t="5171" r="48316" b="50000"/>
                  <a:stretch/>
                </p:blipFill>
                <p:spPr>
                  <a:xfrm>
                    <a:off x="1647824" y="1676400"/>
                    <a:ext cx="2390775" cy="228545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magine 47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r="48635"/>
                  <a:stretch/>
                </p:blipFill>
                <p:spPr>
                  <a:xfrm>
                    <a:off x="3851920" y="1772816"/>
                    <a:ext cx="2618657" cy="2549075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magine 48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r="48635"/>
                  <a:stretch/>
                </p:blipFill>
                <p:spPr>
                  <a:xfrm>
                    <a:off x="3851920" y="1844824"/>
                    <a:ext cx="2618657" cy="2549075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magine 49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807" t="88536" r="48635"/>
                  <a:stretch/>
                </p:blipFill>
                <p:spPr>
                  <a:xfrm>
                    <a:off x="1910412" y="3777056"/>
                    <a:ext cx="2118662" cy="58444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0" name="Immagine 3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904" t="50000" r="18856" b="21632"/>
                <a:stretch/>
              </p:blipFill>
              <p:spPr>
                <a:xfrm>
                  <a:off x="6131041" y="1326646"/>
                  <a:ext cx="2608738" cy="2530852"/>
                </a:xfrm>
                <a:prstGeom prst="rect">
                  <a:avLst/>
                </a:prstGeom>
              </p:spPr>
            </p:pic>
            <p:sp>
              <p:nvSpPr>
                <p:cNvPr id="41" name="CasellaDiTesto 40"/>
                <p:cNvSpPr txBox="1"/>
                <p:nvPr/>
              </p:nvSpPr>
              <p:spPr>
                <a:xfrm>
                  <a:off x="1682175" y="3181369"/>
                  <a:ext cx="6591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i="1" dirty="0"/>
                    <a:t>r</a:t>
                  </a:r>
                  <a:r>
                    <a:rPr lang="it-IT" sz="1200" dirty="0" smtClean="0"/>
                    <a:t> = 0.03</a:t>
                  </a:r>
                  <a:endParaRPr lang="it-IT" sz="1200" dirty="0"/>
                </a:p>
              </p:txBody>
            </p:sp>
            <p:sp>
              <p:nvSpPr>
                <p:cNvPr id="42" name="CasellaDiTesto 41"/>
                <p:cNvSpPr txBox="1"/>
                <p:nvPr/>
              </p:nvSpPr>
              <p:spPr>
                <a:xfrm>
                  <a:off x="5004048" y="2972834"/>
                  <a:ext cx="6735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i="1" dirty="0" smtClean="0">
                      <a:sym typeface="Symbol"/>
                    </a:rPr>
                    <a:t></a:t>
                  </a:r>
                  <a:r>
                    <a:rPr lang="it-IT" sz="1200" dirty="0" smtClean="0"/>
                    <a:t> = 0.05</a:t>
                  </a:r>
                  <a:endParaRPr lang="it-IT" sz="1200" dirty="0"/>
                </a:p>
              </p:txBody>
            </p:sp>
          </p:grpSp>
          <p:sp>
            <p:nvSpPr>
              <p:cNvPr id="32" name="CasellaDiTesto 31"/>
              <p:cNvSpPr txBox="1"/>
              <p:nvPr/>
            </p:nvSpPr>
            <p:spPr>
              <a:xfrm rot="19829631">
                <a:off x="1263927" y="2523080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00B0F0"/>
                    </a:solidFill>
                  </a:rPr>
                  <a:t>Planck 70GHz</a:t>
                </a:r>
                <a:endParaRPr lang="it-IT" sz="12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 rot="19829631">
                <a:off x="4455678" y="2523081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00B0F0"/>
                    </a:solidFill>
                  </a:rPr>
                  <a:t>Planck 70GHz</a:t>
                </a:r>
                <a:endParaRPr lang="it-IT" sz="12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35" name="CasellaDiTesto 34"/>
              <p:cNvSpPr txBox="1"/>
              <p:nvPr/>
            </p:nvSpPr>
            <p:spPr>
              <a:xfrm rot="19829631">
                <a:off x="3994228" y="4061214"/>
                <a:ext cx="8552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0070C0"/>
                    </a:solidFill>
                  </a:rPr>
                  <a:t>STRIP Goal</a:t>
                </a:r>
                <a:endParaRPr lang="it-IT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 rot="19829631">
                <a:off x="1874677" y="3446503"/>
                <a:ext cx="8552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0070C0"/>
                    </a:solidFill>
                  </a:rPr>
                  <a:t>STRIP Goal</a:t>
                </a:r>
                <a:endParaRPr lang="it-IT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CasellaDiTesto 36"/>
              <p:cNvSpPr txBox="1"/>
              <p:nvPr/>
            </p:nvSpPr>
            <p:spPr>
              <a:xfrm rot="19829631">
                <a:off x="3633730" y="3633137"/>
                <a:ext cx="1085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STRIP </a:t>
                </a:r>
                <a:r>
                  <a:rPr lang="it-IT" sz="1200" dirty="0" err="1" smtClean="0"/>
                  <a:t>realistic</a:t>
                </a:r>
                <a:r>
                  <a:rPr lang="it-IT" sz="1200" dirty="0" smtClean="0"/>
                  <a:t> </a:t>
                </a:r>
                <a:endParaRPr lang="it-IT" sz="1200" dirty="0"/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 rot="19829631">
                <a:off x="1430809" y="3076007"/>
                <a:ext cx="1085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STRIP </a:t>
                </a:r>
                <a:r>
                  <a:rPr lang="it-IT" sz="1200" dirty="0" err="1" smtClean="0"/>
                  <a:t>realistic</a:t>
                </a:r>
                <a:r>
                  <a:rPr lang="it-IT" sz="1200" dirty="0" smtClean="0"/>
                  <a:t> </a:t>
                </a:r>
                <a:endParaRPr lang="it-IT" sz="1200" dirty="0"/>
              </a:p>
            </p:txBody>
          </p:sp>
        </p:grpSp>
        <p:sp>
          <p:nvSpPr>
            <p:cNvPr id="51" name="CasellaDiTesto 50"/>
            <p:cNvSpPr txBox="1"/>
            <p:nvPr/>
          </p:nvSpPr>
          <p:spPr>
            <a:xfrm>
              <a:off x="2880091" y="3266643"/>
              <a:ext cx="23936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200" i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STRIP vs Planck-LFI </a:t>
              </a:r>
              <a:endParaRPr lang="it-IT" sz="2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057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144"/>
          <p:cNvPicPr preferRelativeResize="0"/>
          <p:nvPr/>
        </p:nvPicPr>
        <p:blipFill rotWithShape="1">
          <a:blip r:embed="rId2">
            <a:alphaModFix/>
          </a:blip>
          <a:srcRect t="29686" b="19235"/>
          <a:stretch/>
        </p:blipFill>
        <p:spPr>
          <a:xfrm>
            <a:off x="1696626" y="4499595"/>
            <a:ext cx="1535797" cy="1334731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</p:pic>
      <p:pic>
        <p:nvPicPr>
          <p:cNvPr id="14338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03688"/>
            <a:ext cx="3240088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0" t="16026" r="1430" b="11427"/>
          <a:stretch>
            <a:fillRect/>
          </a:stretch>
        </p:blipFill>
        <p:spPr bwMode="auto">
          <a:xfrm>
            <a:off x="6344784" y="1109553"/>
            <a:ext cx="1984723" cy="168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ttangolo 12"/>
          <p:cNvSpPr>
            <a:spLocks noChangeArrowheads="1"/>
          </p:cNvSpPr>
          <p:nvPr/>
        </p:nvSpPr>
        <p:spPr bwMode="auto">
          <a:xfrm>
            <a:off x="3800673" y="816769"/>
            <a:ext cx="480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1.5m cross-</a:t>
            </a:r>
            <a:r>
              <a:rPr lang="en-US" altLang="it-IT" sz="1400" dirty="0" err="1">
                <a:solidFill>
                  <a:srgbClr val="000000"/>
                </a:solidFill>
                <a:latin typeface="Calibri" pitchFamily="34" charset="0"/>
              </a:rPr>
              <a:t>Dragone</a:t>
            </a: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 telescope (Oxford University) </a:t>
            </a:r>
          </a:p>
        </p:txBody>
      </p:sp>
      <p:pic>
        <p:nvPicPr>
          <p:cNvPr id="14342" name="Immagine 3" descr="HF_OA_with_mirror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71639"/>
            <a:ext cx="2207437" cy="1654441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635896" y="-27384"/>
            <a:ext cx="1809750" cy="515937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pPr algn="ctr" defTabSz="914021">
              <a:lnSpc>
                <a:spcPct val="98000"/>
              </a:lnSpc>
              <a:defRPr/>
            </a:pPr>
            <a:r>
              <a:rPr lang="en-GB" alt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LSPE/STRIP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6"/>
          <a:srcRect t="22175"/>
          <a:stretch/>
        </p:blipFill>
        <p:spPr>
          <a:xfrm>
            <a:off x="223583" y="1177752"/>
            <a:ext cx="3095625" cy="2892711"/>
          </a:xfrm>
          <a:prstGeom prst="rect">
            <a:avLst/>
          </a:prstGeom>
          <a:effectLst>
            <a:outerShdw blurRad="279400" dist="50800" dir="5400000" algn="ctr" rotWithShape="0">
              <a:schemeClr val="tx1"/>
            </a:outerShdw>
          </a:effectLst>
        </p:spPr>
      </p:pic>
      <p:sp>
        <p:nvSpPr>
          <p:cNvPr id="42" name="Rettangolo 41"/>
          <p:cNvSpPr/>
          <p:nvPr/>
        </p:nvSpPr>
        <p:spPr>
          <a:xfrm>
            <a:off x="2843808" y="404664"/>
            <a:ext cx="3435350" cy="369296"/>
          </a:xfrm>
          <a:prstGeom prst="rect">
            <a:avLst/>
          </a:prstGeom>
        </p:spPr>
        <p:txBody>
          <a:bodyPr lIns="91400" tIns="45702" rIns="91400" bIns="45702">
            <a:spAutoFit/>
          </a:bodyPr>
          <a:lstStyle/>
          <a:p>
            <a:pPr algn="ctr" defTabSz="91402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Instrument subsystems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346" name="Rettangolo 43"/>
          <p:cNvSpPr>
            <a:spLocks noChangeArrowheads="1"/>
          </p:cNvSpPr>
          <p:nvPr/>
        </p:nvSpPr>
        <p:spPr bwMode="auto">
          <a:xfrm>
            <a:off x="439482" y="870012"/>
            <a:ext cx="2663825" cy="3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400" dirty="0" smtClean="0">
                <a:solidFill>
                  <a:srgbClr val="000000"/>
                </a:solidFill>
                <a:latin typeface="Calibri" pitchFamily="34" charset="0"/>
              </a:rPr>
              <a:t>Deployment at </a:t>
            </a: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Teide </a:t>
            </a:r>
            <a:r>
              <a:rPr lang="en-US" altLang="it-IT" sz="1400" dirty="0" smtClean="0">
                <a:solidFill>
                  <a:srgbClr val="000000"/>
                </a:solidFill>
                <a:latin typeface="Calibri" pitchFamily="34" charset="0"/>
              </a:rPr>
              <a:t>Observatory</a:t>
            </a:r>
            <a:endParaRPr lang="en-US" altLang="it-IT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8" name="Figura a mano libera 47"/>
          <p:cNvSpPr/>
          <p:nvPr/>
        </p:nvSpPr>
        <p:spPr>
          <a:xfrm>
            <a:off x="2008203" y="1517069"/>
            <a:ext cx="2067414" cy="450850"/>
          </a:xfrm>
          <a:custGeom>
            <a:avLst/>
            <a:gdLst>
              <a:gd name="connsiteX0" fmla="*/ 2588653 w 2588653"/>
              <a:gd name="connsiteY0" fmla="*/ 0 h 901522"/>
              <a:gd name="connsiteX1" fmla="*/ 605307 w 2588653"/>
              <a:gd name="connsiteY1" fmla="*/ 399245 h 901522"/>
              <a:gd name="connsiteX2" fmla="*/ 0 w 2588653"/>
              <a:gd name="connsiteY2" fmla="*/ 901522 h 90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8653" h="901522">
                <a:moveTo>
                  <a:pt x="2588653" y="0"/>
                </a:moveTo>
                <a:cubicBezTo>
                  <a:pt x="1812701" y="124495"/>
                  <a:pt x="1036749" y="248991"/>
                  <a:pt x="605307" y="399245"/>
                </a:cubicBezTo>
                <a:cubicBezTo>
                  <a:pt x="173865" y="549499"/>
                  <a:pt x="86932" y="725510"/>
                  <a:pt x="0" y="901522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9" name="Figura a mano libera 48"/>
          <p:cNvSpPr/>
          <p:nvPr/>
        </p:nvSpPr>
        <p:spPr>
          <a:xfrm rot="2034268" flipV="1">
            <a:off x="5005388" y="4684825"/>
            <a:ext cx="1712912" cy="398463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7" name="Figura a mano libera 26"/>
          <p:cNvSpPr/>
          <p:nvPr/>
        </p:nvSpPr>
        <p:spPr>
          <a:xfrm rot="2509769" flipV="1">
            <a:off x="2019630" y="3110970"/>
            <a:ext cx="2187993" cy="308037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435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8500" r="24974" b="8910"/>
          <a:stretch>
            <a:fillRect/>
          </a:stretch>
        </p:blipFill>
        <p:spPr bwMode="auto">
          <a:xfrm>
            <a:off x="6588224" y="4240961"/>
            <a:ext cx="25193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Rettangolo 6"/>
          <p:cNvSpPr>
            <a:spLocks noChangeArrowheads="1"/>
          </p:cNvSpPr>
          <p:nvPr/>
        </p:nvSpPr>
        <p:spPr bwMode="auto">
          <a:xfrm>
            <a:off x="-22032" y="5805264"/>
            <a:ext cx="3369896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>
            <a:lvl1pPr marL="284163" indent="-284163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High efficiency 2-stage 18-20K </a:t>
            </a:r>
            <a:r>
              <a:rPr lang="en-US" altLang="it-IT" sz="1400" dirty="0" smtClean="0">
                <a:solidFill>
                  <a:srgbClr val="000000"/>
                </a:solidFill>
                <a:latin typeface="Calibri" pitchFamily="34" charset="0"/>
              </a:rPr>
              <a:t>cooler </a:t>
            </a:r>
            <a:endParaRPr lang="en-US" altLang="it-IT" sz="14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Intermediate 80-100K </a:t>
            </a:r>
            <a:r>
              <a:rPr lang="en-US" altLang="it-IT" sz="1400" dirty="0" smtClean="0">
                <a:solidFill>
                  <a:srgbClr val="000000"/>
                </a:solidFill>
                <a:latin typeface="Calibri" pitchFamily="34" charset="0"/>
              </a:rPr>
              <a:t>shield</a:t>
            </a:r>
            <a:endParaRPr lang="en-US" altLang="it-IT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53" name="Rettangolo 30"/>
          <p:cNvSpPr>
            <a:spLocks noChangeArrowheads="1"/>
          </p:cNvSpPr>
          <p:nvPr/>
        </p:nvSpPr>
        <p:spPr bwMode="auto">
          <a:xfrm>
            <a:off x="6539781" y="6036141"/>
            <a:ext cx="220868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>
            <a:lvl1pPr marL="284163" indent="-284163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STRIP focal plane</a:t>
            </a:r>
          </a:p>
        </p:txBody>
      </p:sp>
      <p:pic>
        <p:nvPicPr>
          <p:cNvPr id="25" name="Shape 143"/>
          <p:cNvPicPr preferRelativeResize="0"/>
          <p:nvPr/>
        </p:nvPicPr>
        <p:blipFill rotWithShape="1">
          <a:blip r:embed="rId8">
            <a:alphaModFix/>
          </a:blip>
          <a:srcRect l="25030" t="17908" r="28479" b="9469"/>
          <a:stretch/>
        </p:blipFill>
        <p:spPr>
          <a:xfrm>
            <a:off x="251520" y="4293096"/>
            <a:ext cx="1684675" cy="136815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</p:pic>
      <p:sp>
        <p:nvSpPr>
          <p:cNvPr id="30" name="Figura a mano libera 29"/>
          <p:cNvSpPr/>
          <p:nvPr/>
        </p:nvSpPr>
        <p:spPr>
          <a:xfrm rot="10123354" flipV="1">
            <a:off x="1926042" y="4244403"/>
            <a:ext cx="2139773" cy="225159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4" y="2964727"/>
            <a:ext cx="1101768" cy="1028515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02" y="2794295"/>
            <a:ext cx="1222183" cy="1089501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30"/>
          <p:cNvSpPr>
            <a:spLocks noChangeArrowheads="1"/>
          </p:cNvSpPr>
          <p:nvPr/>
        </p:nvSpPr>
        <p:spPr bwMode="auto">
          <a:xfrm>
            <a:off x="7043837" y="3985587"/>
            <a:ext cx="199265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>
            <a:lvl1pPr marL="284163" indent="-284163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912813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it-IT" sz="1400" dirty="0">
                <a:solidFill>
                  <a:srgbClr val="000000"/>
                </a:solidFill>
                <a:latin typeface="Calibri" pitchFamily="34" charset="0"/>
              </a:rPr>
              <a:t>STRIP </a:t>
            </a:r>
            <a:r>
              <a:rPr lang="en-US" altLang="it-IT" sz="1400" dirty="0" smtClean="0">
                <a:solidFill>
                  <a:srgbClr val="000000"/>
                </a:solidFill>
                <a:latin typeface="Calibri" pitchFamily="34" charset="0"/>
              </a:rPr>
              <a:t>Electronics</a:t>
            </a:r>
            <a:endParaRPr lang="en-US" altLang="it-IT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" name="Figura a mano libera 40"/>
          <p:cNvSpPr/>
          <p:nvPr/>
        </p:nvSpPr>
        <p:spPr>
          <a:xfrm rot="5179141" flipH="1" flipV="1">
            <a:off x="6229361" y="3707257"/>
            <a:ext cx="1118945" cy="398463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43" name="Gruppo 42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44" name="Gruppo 43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46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CasellaDiTesto 49"/>
              <p:cNvSpPr txBox="1"/>
              <p:nvPr/>
            </p:nvSpPr>
            <p:spPr>
              <a:xfrm>
                <a:off x="1322876" y="6418203"/>
                <a:ext cx="591296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Milano, 10/07/2018 –– Consiglio di 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Sezione INFN/Milano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–– M. Bersanelli </a:t>
                </a:r>
              </a:p>
            </p:txBody>
          </p:sp>
          <p:cxnSp>
            <p:nvCxnSpPr>
              <p:cNvPr id="51" name="Connettore 1 50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503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/>
          <p:cNvSpPr/>
          <p:nvPr/>
        </p:nvSpPr>
        <p:spPr>
          <a:xfrm>
            <a:off x="467544" y="1700808"/>
            <a:ext cx="8352928" cy="81369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/>
          <p:cNvCxnSpPr/>
          <p:nvPr/>
        </p:nvCxnSpPr>
        <p:spPr>
          <a:xfrm>
            <a:off x="4621059" y="1715888"/>
            <a:ext cx="0" cy="6408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H="1">
            <a:off x="4242120" y="3444080"/>
            <a:ext cx="973988" cy="3633514"/>
          </a:xfrm>
          <a:prstGeom prst="line">
            <a:avLst/>
          </a:prstGeom>
          <a:ln w="127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/>
          <p:cNvSpPr/>
          <p:nvPr/>
        </p:nvSpPr>
        <p:spPr>
          <a:xfrm rot="759576" flipH="1">
            <a:off x="1882657" y="2990716"/>
            <a:ext cx="6624736" cy="864096"/>
          </a:xfrm>
          <a:prstGeom prst="ellipse">
            <a:avLst/>
          </a:prstGeom>
          <a:noFill/>
          <a:ln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/>
          <p:cNvSpPr/>
          <p:nvPr/>
        </p:nvSpPr>
        <p:spPr>
          <a:xfrm>
            <a:off x="810005" y="3791538"/>
            <a:ext cx="7648267" cy="6849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4345635" y="4581790"/>
            <a:ext cx="577887" cy="88565"/>
          </a:xfrm>
          <a:prstGeom prst="ellipse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3764834" y="4909358"/>
            <a:ext cx="1736576" cy="1736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Unità di visualizzazione grafica 9"/>
          <p:cNvSpPr/>
          <p:nvPr/>
        </p:nvSpPr>
        <p:spPr>
          <a:xfrm rot="6380703">
            <a:off x="4772942" y="4545272"/>
            <a:ext cx="250371" cy="206724"/>
          </a:xfrm>
          <a:prstGeom prst="flowChartDisplay">
            <a:avLst/>
          </a:prstGeom>
          <a:solidFill>
            <a:schemeClr val="bg2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023435" y="4550912"/>
            <a:ext cx="78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SWIPE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 rot="874489">
            <a:off x="4297238" y="4977709"/>
            <a:ext cx="10767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smtClean="0"/>
              <a:t>Svalbard </a:t>
            </a:r>
            <a:r>
              <a:rPr lang="it-IT" sz="1500" i="1" dirty="0" err="1" smtClean="0"/>
              <a:t>Is</a:t>
            </a:r>
            <a:r>
              <a:rPr lang="it-IT" sz="1500" i="1" dirty="0" smtClean="0"/>
              <a:t>.</a:t>
            </a:r>
            <a:endParaRPr lang="it-IT" sz="1500" i="1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4107993" y="1304143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North Pole</a:t>
            </a:r>
            <a:endParaRPr lang="it-IT" i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4148202" y="332145"/>
            <a:ext cx="9941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LSPE</a:t>
            </a:r>
          </a:p>
        </p:txBody>
      </p:sp>
      <p:sp>
        <p:nvSpPr>
          <p:cNvPr id="32" name="Ovale 31"/>
          <p:cNvSpPr/>
          <p:nvPr/>
        </p:nvSpPr>
        <p:spPr>
          <a:xfrm>
            <a:off x="1979712" y="2475318"/>
            <a:ext cx="5328592" cy="36235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/>
          <p:cNvSpPr txBox="1"/>
          <p:nvPr/>
        </p:nvSpPr>
        <p:spPr>
          <a:xfrm>
            <a:off x="3841642" y="5253583"/>
            <a:ext cx="8018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 dirty="0" smtClean="0"/>
              <a:t>Tenerife</a:t>
            </a:r>
            <a:endParaRPr lang="it-IT" sz="1500" i="1" dirty="0"/>
          </a:p>
        </p:txBody>
      </p:sp>
      <p:sp>
        <p:nvSpPr>
          <p:cNvPr id="47" name="Arco 46"/>
          <p:cNvSpPr/>
          <p:nvPr/>
        </p:nvSpPr>
        <p:spPr>
          <a:xfrm rot="4975385">
            <a:off x="4111933" y="3976796"/>
            <a:ext cx="770560" cy="770560"/>
          </a:xfrm>
          <a:prstGeom prst="arc">
            <a:avLst>
              <a:gd name="adj1" fmla="val 21414831"/>
              <a:gd name="adj2" fmla="val 2493229"/>
            </a:avLst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8" name="CasellaDiTesto 37"/>
          <p:cNvSpPr txBox="1"/>
          <p:nvPr/>
        </p:nvSpPr>
        <p:spPr>
          <a:xfrm rot="962800">
            <a:off x="3899871" y="3310911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CC"/>
                </a:solidFill>
              </a:rPr>
              <a:t>~1min</a:t>
            </a:r>
            <a:endParaRPr lang="it-IT" sz="1600" dirty="0">
              <a:solidFill>
                <a:srgbClr val="0000CC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3783612" y="4525478"/>
            <a:ext cx="577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 smtClean="0">
                <a:solidFill>
                  <a:srgbClr val="0000CC"/>
                </a:solidFill>
              </a:rPr>
              <a:t>~15d</a:t>
            </a:r>
            <a:endParaRPr lang="it-IT" sz="1500" dirty="0">
              <a:solidFill>
                <a:srgbClr val="0000CC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-1519690" y="-2601997"/>
            <a:ext cx="7298151" cy="8594281"/>
            <a:chOff x="-1519690" y="-2601997"/>
            <a:chExt cx="7298151" cy="8594281"/>
          </a:xfrm>
        </p:grpSpPr>
        <p:grpSp>
          <p:nvGrpSpPr>
            <p:cNvPr id="5" name="Gruppo 4"/>
            <p:cNvGrpSpPr/>
            <p:nvPr/>
          </p:nvGrpSpPr>
          <p:grpSpPr>
            <a:xfrm>
              <a:off x="-1519690" y="-2601997"/>
              <a:ext cx="7298151" cy="8390529"/>
              <a:chOff x="-1519690" y="-2601997"/>
              <a:chExt cx="7298151" cy="8390529"/>
            </a:xfrm>
          </p:grpSpPr>
          <p:grpSp>
            <p:nvGrpSpPr>
              <p:cNvPr id="3" name="Gruppo 2"/>
              <p:cNvGrpSpPr/>
              <p:nvPr/>
            </p:nvGrpSpPr>
            <p:grpSpPr>
              <a:xfrm>
                <a:off x="1209226" y="2589673"/>
                <a:ext cx="3478326" cy="3198859"/>
                <a:chOff x="1137761" y="3093729"/>
                <a:chExt cx="3478326" cy="3198859"/>
              </a:xfrm>
            </p:grpSpPr>
            <p:cxnSp>
              <p:nvCxnSpPr>
                <p:cNvPr id="36" name="Connettore 1 35"/>
                <p:cNvCxnSpPr/>
                <p:nvPr/>
              </p:nvCxnSpPr>
              <p:spPr>
                <a:xfrm>
                  <a:off x="1538636" y="3965193"/>
                  <a:ext cx="3077451" cy="23273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" name="Gruppo 1"/>
                <p:cNvGrpSpPr/>
                <p:nvPr/>
              </p:nvGrpSpPr>
              <p:grpSpPr>
                <a:xfrm>
                  <a:off x="1328997" y="3093729"/>
                  <a:ext cx="1007300" cy="1872434"/>
                  <a:chOff x="1328997" y="3093729"/>
                  <a:chExt cx="1007300" cy="1872434"/>
                </a:xfrm>
              </p:grpSpPr>
              <p:sp>
                <p:nvSpPr>
                  <p:cNvPr id="31" name="Ovale 30"/>
                  <p:cNvSpPr/>
                  <p:nvPr/>
                </p:nvSpPr>
                <p:spPr>
                  <a:xfrm rot="2089622">
                    <a:off x="1328997" y="3093729"/>
                    <a:ext cx="343079" cy="1781028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4" name="Ovale 33"/>
                  <p:cNvSpPr/>
                  <p:nvPr/>
                </p:nvSpPr>
                <p:spPr>
                  <a:xfrm rot="1924408">
                    <a:off x="1593569" y="3125629"/>
                    <a:ext cx="370990" cy="1781028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0" name="Ovale 19"/>
                  <p:cNvSpPr/>
                  <p:nvPr/>
                </p:nvSpPr>
                <p:spPr>
                  <a:xfrm rot="1755824">
                    <a:off x="1867950" y="3185135"/>
                    <a:ext cx="468347" cy="1781028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26" name="Unità di visualizzazione grafica 25"/>
                <p:cNvSpPr/>
                <p:nvPr/>
              </p:nvSpPr>
              <p:spPr>
                <a:xfrm rot="2085474">
                  <a:off x="3672007" y="5538638"/>
                  <a:ext cx="250371" cy="206724"/>
                </a:xfrm>
                <a:prstGeom prst="flowChartDisplay">
                  <a:avLst/>
                </a:prstGeom>
                <a:solidFill>
                  <a:schemeClr val="bg2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8" name="CasellaDiTesto 27"/>
                <p:cNvSpPr txBox="1"/>
                <p:nvPr/>
              </p:nvSpPr>
              <p:spPr>
                <a:xfrm>
                  <a:off x="2990933" y="5729977"/>
                  <a:ext cx="702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/>
                    <a:t>STRIP</a:t>
                  </a:r>
                  <a:endParaRPr lang="it-IT" dirty="0"/>
                </a:p>
              </p:txBody>
            </p:sp>
            <p:sp>
              <p:nvSpPr>
                <p:cNvPr id="44" name="CasellaDiTesto 43"/>
                <p:cNvSpPr txBox="1"/>
                <p:nvPr/>
              </p:nvSpPr>
              <p:spPr>
                <a:xfrm rot="17749692">
                  <a:off x="2190363" y="3879409"/>
                  <a:ext cx="70884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smtClean="0">
                      <a:solidFill>
                        <a:srgbClr val="FF0000"/>
                      </a:solidFill>
                    </a:rPr>
                    <a:t>~1min</a:t>
                  </a:r>
                  <a:endParaRPr lang="it-IT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6" name="CasellaDiTesto 45"/>
                <p:cNvSpPr txBox="1"/>
                <p:nvPr/>
              </p:nvSpPr>
              <p:spPr>
                <a:xfrm rot="835929">
                  <a:off x="1137761" y="5102231"/>
                  <a:ext cx="50045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 smtClean="0">
                      <a:solidFill>
                        <a:srgbClr val="FF0000"/>
                      </a:solidFill>
                    </a:rPr>
                    <a:t>24h</a:t>
                  </a:r>
                  <a:endParaRPr lang="it-IT" sz="16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3" name="Arco 12"/>
              <p:cNvSpPr/>
              <p:nvPr/>
            </p:nvSpPr>
            <p:spPr>
              <a:xfrm rot="4203471">
                <a:off x="-1519690" y="-2601997"/>
                <a:ext cx="7298151" cy="7298151"/>
              </a:xfrm>
              <a:prstGeom prst="arc">
                <a:avLst>
                  <a:gd name="adj1" fmla="val 923312"/>
                  <a:gd name="adj2" fmla="val 2492519"/>
                </a:avLst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49" name="CasellaDiTesto 48"/>
            <p:cNvSpPr txBox="1"/>
            <p:nvPr/>
          </p:nvSpPr>
          <p:spPr>
            <a:xfrm>
              <a:off x="530658" y="5407509"/>
              <a:ext cx="17123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 err="1" smtClean="0">
                  <a:solidFill>
                    <a:srgbClr val="FF0000"/>
                  </a:solidFill>
                </a:rPr>
                <a:t>Avoid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Sun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in beam</a:t>
              </a:r>
            </a:p>
            <a:p>
              <a:r>
                <a:rPr lang="it-IT" sz="1600" i="1" dirty="0" smtClean="0">
                  <a:solidFill>
                    <a:srgbClr val="FF0000"/>
                  </a:solidFill>
                </a:rPr>
                <a:t>~1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yr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observations</a:t>
              </a:r>
              <a:endParaRPr lang="it-IT" sz="16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832318" y="2634343"/>
            <a:ext cx="7625953" cy="1820573"/>
            <a:chOff x="760853" y="3138399"/>
            <a:chExt cx="7625953" cy="1820573"/>
          </a:xfrm>
        </p:grpSpPr>
        <p:sp>
          <p:nvSpPr>
            <p:cNvPr id="6" name="Figura a mano libera 5"/>
            <p:cNvSpPr/>
            <p:nvPr/>
          </p:nvSpPr>
          <p:spPr>
            <a:xfrm>
              <a:off x="760853" y="3138399"/>
              <a:ext cx="7625953" cy="1820573"/>
            </a:xfrm>
            <a:custGeom>
              <a:avLst/>
              <a:gdLst>
                <a:gd name="connsiteX0" fmla="*/ 1164772 w 7674429"/>
                <a:gd name="connsiteY0" fmla="*/ 0 h 1861458"/>
                <a:gd name="connsiteX1" fmla="*/ 664029 w 7674429"/>
                <a:gd name="connsiteY1" fmla="*/ 478972 h 1861458"/>
                <a:gd name="connsiteX2" fmla="*/ 424543 w 7674429"/>
                <a:gd name="connsiteY2" fmla="*/ 794658 h 1861458"/>
                <a:gd name="connsiteX3" fmla="*/ 185057 w 7674429"/>
                <a:gd name="connsiteY3" fmla="*/ 1164772 h 1861458"/>
                <a:gd name="connsiteX4" fmla="*/ 0 w 7674429"/>
                <a:gd name="connsiteY4" fmla="*/ 1556658 h 1861458"/>
                <a:gd name="connsiteX5" fmla="*/ 163286 w 7674429"/>
                <a:gd name="connsiteY5" fmla="*/ 1643743 h 1861458"/>
                <a:gd name="connsiteX6" fmla="*/ 620486 w 7674429"/>
                <a:gd name="connsiteY6" fmla="*/ 1709058 h 1861458"/>
                <a:gd name="connsiteX7" fmla="*/ 947057 w 7674429"/>
                <a:gd name="connsiteY7" fmla="*/ 1752600 h 1861458"/>
                <a:gd name="connsiteX8" fmla="*/ 1926772 w 7674429"/>
                <a:gd name="connsiteY8" fmla="*/ 1807029 h 1861458"/>
                <a:gd name="connsiteX9" fmla="*/ 2808515 w 7674429"/>
                <a:gd name="connsiteY9" fmla="*/ 1850572 h 1861458"/>
                <a:gd name="connsiteX10" fmla="*/ 3733800 w 7674429"/>
                <a:gd name="connsiteY10" fmla="*/ 1861458 h 1861458"/>
                <a:gd name="connsiteX11" fmla="*/ 4735286 w 7674429"/>
                <a:gd name="connsiteY11" fmla="*/ 1850572 h 1861458"/>
                <a:gd name="connsiteX12" fmla="*/ 5802086 w 7674429"/>
                <a:gd name="connsiteY12" fmla="*/ 1817915 h 1861458"/>
                <a:gd name="connsiteX13" fmla="*/ 6574972 w 7674429"/>
                <a:gd name="connsiteY13" fmla="*/ 1763486 h 1861458"/>
                <a:gd name="connsiteX14" fmla="*/ 7119257 w 7674429"/>
                <a:gd name="connsiteY14" fmla="*/ 1698172 h 1861458"/>
                <a:gd name="connsiteX15" fmla="*/ 7467600 w 7674429"/>
                <a:gd name="connsiteY15" fmla="*/ 1632858 h 1861458"/>
                <a:gd name="connsiteX16" fmla="*/ 7652657 w 7674429"/>
                <a:gd name="connsiteY16" fmla="*/ 1545772 h 1861458"/>
                <a:gd name="connsiteX17" fmla="*/ 7674429 w 7674429"/>
                <a:gd name="connsiteY17" fmla="*/ 1524000 h 1861458"/>
                <a:gd name="connsiteX18" fmla="*/ 7554686 w 7674429"/>
                <a:gd name="connsiteY18" fmla="*/ 1295400 h 1861458"/>
                <a:gd name="connsiteX19" fmla="*/ 7271657 w 7674429"/>
                <a:gd name="connsiteY19" fmla="*/ 849086 h 1861458"/>
                <a:gd name="connsiteX20" fmla="*/ 7086600 w 7674429"/>
                <a:gd name="connsiteY20" fmla="*/ 609600 h 1861458"/>
                <a:gd name="connsiteX21" fmla="*/ 6749143 w 7674429"/>
                <a:gd name="connsiteY21" fmla="*/ 250372 h 1861458"/>
                <a:gd name="connsiteX22" fmla="*/ 6618515 w 7674429"/>
                <a:gd name="connsiteY22" fmla="*/ 130629 h 1861458"/>
                <a:gd name="connsiteX23" fmla="*/ 6498772 w 7674429"/>
                <a:gd name="connsiteY23" fmla="*/ 21772 h 1861458"/>
                <a:gd name="connsiteX24" fmla="*/ 6433457 w 7674429"/>
                <a:gd name="connsiteY24" fmla="*/ 97972 h 1861458"/>
                <a:gd name="connsiteX25" fmla="*/ 6204857 w 7674429"/>
                <a:gd name="connsiteY25" fmla="*/ 130629 h 1861458"/>
                <a:gd name="connsiteX26" fmla="*/ 5693229 w 7674429"/>
                <a:gd name="connsiteY26" fmla="*/ 174172 h 1861458"/>
                <a:gd name="connsiteX27" fmla="*/ 4931229 w 7674429"/>
                <a:gd name="connsiteY27" fmla="*/ 206829 h 1861458"/>
                <a:gd name="connsiteX28" fmla="*/ 3907972 w 7674429"/>
                <a:gd name="connsiteY28" fmla="*/ 217715 h 1861458"/>
                <a:gd name="connsiteX29" fmla="*/ 3254829 w 7674429"/>
                <a:gd name="connsiteY29" fmla="*/ 228600 h 1861458"/>
                <a:gd name="connsiteX30" fmla="*/ 2525486 w 7674429"/>
                <a:gd name="connsiteY30" fmla="*/ 195943 h 1861458"/>
                <a:gd name="connsiteX31" fmla="*/ 1981200 w 7674429"/>
                <a:gd name="connsiteY31" fmla="*/ 174172 h 1861458"/>
                <a:gd name="connsiteX32" fmla="*/ 1600200 w 7674429"/>
                <a:gd name="connsiteY32" fmla="*/ 141515 h 1861458"/>
                <a:gd name="connsiteX33" fmla="*/ 1338943 w 7674429"/>
                <a:gd name="connsiteY33" fmla="*/ 108858 h 1861458"/>
                <a:gd name="connsiteX34" fmla="*/ 1197429 w 7674429"/>
                <a:gd name="connsiteY34" fmla="*/ 76200 h 1861458"/>
                <a:gd name="connsiteX35" fmla="*/ 1164772 w 7674429"/>
                <a:gd name="connsiteY35" fmla="*/ 0 h 186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74429" h="1861458">
                  <a:moveTo>
                    <a:pt x="1164772" y="0"/>
                  </a:moveTo>
                  <a:lnTo>
                    <a:pt x="664029" y="478972"/>
                  </a:lnTo>
                  <a:lnTo>
                    <a:pt x="424543" y="794658"/>
                  </a:lnTo>
                  <a:lnTo>
                    <a:pt x="185057" y="1164772"/>
                  </a:lnTo>
                  <a:lnTo>
                    <a:pt x="0" y="1556658"/>
                  </a:lnTo>
                  <a:lnTo>
                    <a:pt x="163286" y="1643743"/>
                  </a:lnTo>
                  <a:lnTo>
                    <a:pt x="620486" y="1709058"/>
                  </a:lnTo>
                  <a:lnTo>
                    <a:pt x="947057" y="1752600"/>
                  </a:lnTo>
                  <a:lnTo>
                    <a:pt x="1926772" y="1807029"/>
                  </a:lnTo>
                  <a:lnTo>
                    <a:pt x="2808515" y="1850572"/>
                  </a:lnTo>
                  <a:lnTo>
                    <a:pt x="3733800" y="1861458"/>
                  </a:lnTo>
                  <a:lnTo>
                    <a:pt x="4735286" y="1850572"/>
                  </a:lnTo>
                  <a:lnTo>
                    <a:pt x="5802086" y="1817915"/>
                  </a:lnTo>
                  <a:lnTo>
                    <a:pt x="6574972" y="1763486"/>
                  </a:lnTo>
                  <a:lnTo>
                    <a:pt x="7119257" y="1698172"/>
                  </a:lnTo>
                  <a:lnTo>
                    <a:pt x="7467600" y="1632858"/>
                  </a:lnTo>
                  <a:lnTo>
                    <a:pt x="7652657" y="1545772"/>
                  </a:lnTo>
                  <a:lnTo>
                    <a:pt x="7674429" y="1524000"/>
                  </a:lnTo>
                  <a:lnTo>
                    <a:pt x="7554686" y="1295400"/>
                  </a:lnTo>
                  <a:lnTo>
                    <a:pt x="7271657" y="849086"/>
                  </a:lnTo>
                  <a:lnTo>
                    <a:pt x="7086600" y="609600"/>
                  </a:lnTo>
                  <a:lnTo>
                    <a:pt x="6749143" y="250372"/>
                  </a:lnTo>
                  <a:lnTo>
                    <a:pt x="6618515" y="130629"/>
                  </a:lnTo>
                  <a:lnTo>
                    <a:pt x="6498772" y="21772"/>
                  </a:lnTo>
                  <a:lnTo>
                    <a:pt x="6433457" y="97972"/>
                  </a:lnTo>
                  <a:lnTo>
                    <a:pt x="6204857" y="130629"/>
                  </a:lnTo>
                  <a:lnTo>
                    <a:pt x="5693229" y="174172"/>
                  </a:lnTo>
                  <a:lnTo>
                    <a:pt x="4931229" y="206829"/>
                  </a:lnTo>
                  <a:lnTo>
                    <a:pt x="3907972" y="217715"/>
                  </a:lnTo>
                  <a:lnTo>
                    <a:pt x="3254829" y="228600"/>
                  </a:lnTo>
                  <a:lnTo>
                    <a:pt x="2525486" y="195943"/>
                  </a:lnTo>
                  <a:lnTo>
                    <a:pt x="1981200" y="174172"/>
                  </a:lnTo>
                  <a:lnTo>
                    <a:pt x="1600200" y="141515"/>
                  </a:lnTo>
                  <a:lnTo>
                    <a:pt x="1338943" y="108858"/>
                  </a:lnTo>
                  <a:lnTo>
                    <a:pt x="1197429" y="76200"/>
                  </a:lnTo>
                  <a:lnTo>
                    <a:pt x="1164772" y="0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983364" y="3416191"/>
              <a:ext cx="2577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/>
                <a:t>25% of sky</a:t>
              </a:r>
            </a:p>
            <a:p>
              <a:r>
                <a:rPr lang="it-IT" i="1" dirty="0" smtClean="0"/>
                <a:t>85% </a:t>
              </a:r>
              <a:r>
                <a:rPr lang="it-IT" i="1" dirty="0" err="1" smtClean="0"/>
                <a:t>overlap</a:t>
              </a:r>
              <a:r>
                <a:rPr lang="it-IT" i="1" dirty="0" smtClean="0"/>
                <a:t> STRIP/SWIPE</a:t>
              </a:r>
              <a:endParaRPr lang="it-IT" i="1" dirty="0"/>
            </a:p>
          </p:txBody>
        </p:sp>
      </p:grpSp>
      <p:grpSp>
        <p:nvGrpSpPr>
          <p:cNvPr id="45" name="Gruppo 51"/>
          <p:cNvGrpSpPr>
            <a:grpSpLocks/>
          </p:cNvGrpSpPr>
          <p:nvPr/>
        </p:nvGrpSpPr>
        <p:grpSpPr bwMode="auto">
          <a:xfrm>
            <a:off x="87312" y="-7034"/>
            <a:ext cx="9059863" cy="379413"/>
            <a:chOff x="84630" y="5610225"/>
            <a:chExt cx="10309672" cy="4318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" t="12201" r="35333" b="81499"/>
            <a:stretch>
              <a:fillRect/>
            </a:stretch>
          </p:blipFill>
          <p:spPr bwMode="auto">
            <a:xfrm>
              <a:off x="84630" y="5610225"/>
              <a:ext cx="770413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1" descr="Risultati immagini per ia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236" y="5635169"/>
              <a:ext cx="403357" cy="403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3" descr="https://encrypted-tbn2.gstatic.com/images?q=tbn:ANd9GcSjdatZkgG1MnJuzCbo5J9q5_VVtHeIUHIUsQ79uvMyUgYHV1bqcadwd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544" y="5691156"/>
              <a:ext cx="445212" cy="31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" descr="https://encrypted-tbn2.gstatic.com/images?q=tbn:ANd9GcTeGq834nMIeD2zTfsEAAIEF-LUWX4dpDJyLD8URAAMDk4KooSxKqAI9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6564" y="5663163"/>
              <a:ext cx="347370" cy="347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7" descr="https://encrypted-tbn1.gstatic.com/images?q=tbn:ANd9GcQDQR_282VdJC3T9xViTRkr4Nuywfe8MgCNMOnJ9IJ0981mzeG0hTKHR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114" y="5632950"/>
              <a:ext cx="380741" cy="380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9" descr="https://encrypted-tbn3.gstatic.com/images?q=tbn:ANd9GcTJcRE7rgCThZZggVFcf1Y9b6Pokh7TMESEljaJlfejbwwIDYEySG2ar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880" y="5652422"/>
              <a:ext cx="353884" cy="35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5" descr="Risultati immagini per caltech 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883" y="5625638"/>
              <a:ext cx="370419" cy="37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ttangolo 6"/>
          <p:cNvSpPr/>
          <p:nvPr/>
        </p:nvSpPr>
        <p:spPr>
          <a:xfrm>
            <a:off x="3035785" y="765865"/>
            <a:ext cx="31705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Scanning </a:t>
            </a:r>
            <a:r>
              <a:rPr lang="it-IT" sz="2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it-IT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</a:t>
            </a:r>
            <a:endParaRPr lang="it-IT" sz="2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71600" y="1396076"/>
            <a:ext cx="1960373" cy="166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252256" y="735718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Oxford-provided </a:t>
            </a:r>
            <a:r>
              <a:rPr lang="en-US" sz="2000" dirty="0"/>
              <a:t>H/W requires </a:t>
            </a:r>
            <a:r>
              <a:rPr lang="en-US" sz="2000" dirty="0" smtClean="0"/>
              <a:t>significant modifications</a:t>
            </a:r>
            <a:endParaRPr lang="it-IT" sz="2000" dirty="0"/>
          </a:p>
        </p:txBody>
      </p:sp>
      <p:sp>
        <p:nvSpPr>
          <p:cNvPr id="14" name="Rettangolo 13"/>
          <p:cNvSpPr/>
          <p:nvPr/>
        </p:nvSpPr>
        <p:spPr>
          <a:xfrm>
            <a:off x="467544" y="1023750"/>
            <a:ext cx="8538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1) Instrument interfaces to optical enclosure to be adapted to STRIP instrument </a:t>
            </a:r>
            <a:endParaRPr lang="it-IT" i="1" dirty="0"/>
          </a:p>
        </p:txBody>
      </p:sp>
      <p:sp>
        <p:nvSpPr>
          <p:cNvPr id="16" name="Rettangolo 15"/>
          <p:cNvSpPr/>
          <p:nvPr/>
        </p:nvSpPr>
        <p:spPr>
          <a:xfrm>
            <a:off x="281450" y="3022948"/>
            <a:ext cx="2772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Full CAD model of STRIP mount and interfaces (INFN Rome)</a:t>
            </a:r>
            <a:endParaRPr lang="it-IT" sz="1400" dirty="0"/>
          </a:p>
        </p:txBody>
      </p:sp>
      <p:pic>
        <p:nvPicPr>
          <p:cNvPr id="17" name="Immagine 3" descr="HF_OA_with_mirror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94" y="1469897"/>
            <a:ext cx="2210084" cy="16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2"/>
          <p:cNvSpPr txBox="1">
            <a:spLocks noChangeArrowheads="1"/>
          </p:cNvSpPr>
          <p:nvPr/>
        </p:nvSpPr>
        <p:spPr bwMode="auto">
          <a:xfrm>
            <a:off x="5585381" y="3337247"/>
            <a:ext cx="3249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400" dirty="0">
                <a:solidFill>
                  <a:srgbClr val="000000"/>
                </a:solidFill>
                <a:latin typeface="+mj-lt"/>
              </a:rPr>
              <a:t>1.5m Cross-</a:t>
            </a:r>
            <a:r>
              <a:rPr lang="en-US" altLang="it-IT" sz="1400" dirty="0" err="1">
                <a:solidFill>
                  <a:srgbClr val="000000"/>
                </a:solidFill>
                <a:latin typeface="+mj-lt"/>
              </a:rPr>
              <a:t>Dragone</a:t>
            </a:r>
            <a:r>
              <a:rPr lang="en-US" altLang="it-IT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it-IT" sz="1400" dirty="0" smtClean="0">
                <a:solidFill>
                  <a:srgbClr val="000000"/>
                </a:solidFill>
                <a:latin typeface="+mj-lt"/>
              </a:rPr>
              <a:t>optics</a:t>
            </a:r>
            <a:endParaRPr lang="en-US" altLang="it-IT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349189" y="21382"/>
            <a:ext cx="4160370" cy="51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</a:pPr>
            <a:r>
              <a:rPr lang="en-GB" alt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 </a:t>
            </a:r>
            <a:r>
              <a:rPr lang="en-GB" alt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 and mount</a:t>
            </a:r>
            <a:endParaRPr lang="en-GB" altLang="it-IT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114135" y="3127723"/>
            <a:ext cx="2772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Telescope at Oxford</a:t>
            </a:r>
            <a:endParaRPr lang="it-IT" sz="1400" dirty="0"/>
          </a:p>
        </p:txBody>
      </p:sp>
      <p:pic>
        <p:nvPicPr>
          <p:cNvPr id="20" name="Picture 5" descr="C:\Users\Sabrina\Sync\tesi\presentazione\img_pres\scelta_tel\cl_st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33548"/>
            <a:ext cx="2262438" cy="20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flyby-anim-optimiz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44" y="3417134"/>
            <a:ext cx="4006780" cy="2952315"/>
          </a:xfrm>
          <a:prstGeom prst="rect">
            <a:avLst/>
          </a:prstGeom>
        </p:spPr>
      </p:pic>
      <p:pic>
        <p:nvPicPr>
          <p:cNvPr id="26" name="motors-anim-optimize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491408"/>
            <a:ext cx="4011596" cy="2955865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42" name="Gruppo 41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44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Immagine 4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CasellaDiTesto 45"/>
              <p:cNvSpPr txBox="1"/>
              <p:nvPr/>
            </p:nvSpPr>
            <p:spPr>
              <a:xfrm>
                <a:off x="689729" y="6418203"/>
                <a:ext cx="70129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Trieste, 20/04/2018 – ASI/COSMOS Foregrounds – M. Bersanelli</a:t>
                </a:r>
                <a:r>
                  <a:rPr lang="it-IT" sz="1500" i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&amp; The LSPE/STRIP Team</a:t>
                </a:r>
              </a:p>
            </p:txBody>
          </p:sp>
          <p:cxnSp>
            <p:nvCxnSpPr>
              <p:cNvPr id="47" name="Connettore 1 46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ttangolo 20"/>
          <p:cNvSpPr/>
          <p:nvPr/>
        </p:nvSpPr>
        <p:spPr>
          <a:xfrm>
            <a:off x="3075793" y="476672"/>
            <a:ext cx="27659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i="1" dirty="0" smtClean="0"/>
              <a:t>M. Jones et al (Oxford University)</a:t>
            </a:r>
            <a:endParaRPr lang="it-IT" sz="1500" i="1" dirty="0"/>
          </a:p>
        </p:txBody>
      </p:sp>
    </p:spTree>
    <p:extLst>
      <p:ext uri="{BB962C8B-B14F-4D97-AF65-F5344CB8AC3E}">
        <p14:creationId xmlns:p14="http://schemas.microsoft.com/office/powerpoint/2010/main" val="16085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Marco\AppData\Local\Temp\20171025_1243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19560"/>
          <a:stretch/>
        </p:blipFill>
        <p:spPr bwMode="auto">
          <a:xfrm>
            <a:off x="1335584" y="784371"/>
            <a:ext cx="4953607" cy="3707057"/>
          </a:xfrm>
          <a:prstGeom prst="rect">
            <a:avLst/>
          </a:prstGeom>
          <a:noFill/>
          <a:effectLst>
            <a:outerShdw blurRad="2794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19"/>
          <p:cNvSpPr txBox="1">
            <a:spLocks noChangeArrowheads="1"/>
          </p:cNvSpPr>
          <p:nvPr/>
        </p:nvSpPr>
        <p:spPr bwMode="auto">
          <a:xfrm>
            <a:off x="4620933" y="5042874"/>
            <a:ext cx="2180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021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1800" dirty="0">
                <a:solidFill>
                  <a:prstClr val="white"/>
                </a:solidFill>
              </a:rPr>
              <a:t>7-elements array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781931" y="2862443"/>
            <a:ext cx="2092327" cy="1790700"/>
            <a:chOff x="6781931" y="2862443"/>
            <a:chExt cx="2092327" cy="1790700"/>
          </a:xfrm>
        </p:grpSpPr>
        <p:pic>
          <p:nvPicPr>
            <p:cNvPr id="63" name="Immagin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781931" y="2862443"/>
              <a:ext cx="2092327" cy="17907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Figura a mano libera 26"/>
            <p:cNvSpPr>
              <a:spLocks/>
            </p:cNvSpPr>
            <p:nvPr/>
          </p:nvSpPr>
          <p:spPr bwMode="auto">
            <a:xfrm>
              <a:off x="8536864" y="3175700"/>
              <a:ext cx="168911" cy="497711"/>
            </a:xfrm>
            <a:custGeom>
              <a:avLst/>
              <a:gdLst>
                <a:gd name="T0" fmla="*/ 0 w 567267"/>
                <a:gd name="T1" fmla="*/ 0 h 1464733"/>
                <a:gd name="T2" fmla="*/ 186267 w 567267"/>
                <a:gd name="T3" fmla="*/ 1413932 h 1464733"/>
                <a:gd name="T4" fmla="*/ 567268 w 567267"/>
                <a:gd name="T5" fmla="*/ 1464732 h 1464733"/>
                <a:gd name="T6" fmla="*/ 262467 w 567267"/>
                <a:gd name="T7" fmla="*/ 33866 h 1464733"/>
                <a:gd name="T8" fmla="*/ 0 w 567267"/>
                <a:gd name="T9" fmla="*/ 0 h 14647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7267" h="1464733">
                  <a:moveTo>
                    <a:pt x="0" y="0"/>
                  </a:moveTo>
                  <a:lnTo>
                    <a:pt x="186267" y="1413933"/>
                  </a:lnTo>
                  <a:lnTo>
                    <a:pt x="567267" y="1464733"/>
                  </a:lnTo>
                  <a:lnTo>
                    <a:pt x="262467" y="33866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7300"/>
                </a:gs>
                <a:gs pos="50000">
                  <a:srgbClr val="FFC000"/>
                </a:gs>
                <a:gs pos="100000">
                  <a:srgbClr val="FFF2CC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021"/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igura a mano libera 27"/>
            <p:cNvSpPr>
              <a:spLocks/>
            </p:cNvSpPr>
            <p:nvPr/>
          </p:nvSpPr>
          <p:spPr bwMode="auto">
            <a:xfrm>
              <a:off x="8335180" y="3659026"/>
              <a:ext cx="373116" cy="805545"/>
            </a:xfrm>
            <a:custGeom>
              <a:avLst/>
              <a:gdLst>
                <a:gd name="T0" fmla="*/ 1253068 w 1253067"/>
                <a:gd name="T1" fmla="*/ 50800 h 2370666"/>
                <a:gd name="T2" fmla="*/ 330200 w 1253067"/>
                <a:gd name="T3" fmla="*/ 2370666 h 2370666"/>
                <a:gd name="T4" fmla="*/ 0 w 1253067"/>
                <a:gd name="T5" fmla="*/ 2311400 h 2370666"/>
                <a:gd name="T6" fmla="*/ 872068 w 1253067"/>
                <a:gd name="T7" fmla="*/ 0 h 2370666"/>
                <a:gd name="T8" fmla="*/ 1253068 w 1253067"/>
                <a:gd name="T9" fmla="*/ 50800 h 23706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067" h="2370666">
                  <a:moveTo>
                    <a:pt x="1253067" y="50800"/>
                  </a:moveTo>
                  <a:lnTo>
                    <a:pt x="330200" y="2370666"/>
                  </a:lnTo>
                  <a:lnTo>
                    <a:pt x="0" y="2311400"/>
                  </a:lnTo>
                  <a:lnTo>
                    <a:pt x="872067" y="0"/>
                  </a:lnTo>
                  <a:lnTo>
                    <a:pt x="1253067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997300"/>
                </a:gs>
                <a:gs pos="50000">
                  <a:srgbClr val="FFC000"/>
                </a:gs>
                <a:gs pos="100000">
                  <a:srgbClr val="FFF2CC"/>
                </a:gs>
              </a:gsLst>
              <a:lin ang="162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021"/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CasellaDiTesto 22"/>
            <p:cNvSpPr txBox="1">
              <a:spLocks noChangeArrowheads="1"/>
            </p:cNvSpPr>
            <p:nvPr/>
          </p:nvSpPr>
          <p:spPr bwMode="auto">
            <a:xfrm>
              <a:off x="6805430" y="4218963"/>
              <a:ext cx="851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rabi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lphaL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defTabSz="914021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it-IT" altLang="it-IT" sz="1200" dirty="0" err="1">
                  <a:solidFill>
                    <a:prstClr val="white"/>
                  </a:solidFill>
                </a:rPr>
                <a:t>Polarizer</a:t>
              </a:r>
              <a:endParaRPr lang="it-IT" altLang="it-IT" sz="1200" dirty="0">
                <a:solidFill>
                  <a:prstClr val="white"/>
                </a:solidFill>
              </a:endParaRPr>
            </a:p>
          </p:txBody>
        </p:sp>
        <p:sp>
          <p:nvSpPr>
            <p:cNvPr id="62" name="CasellaDiTesto 61"/>
            <p:cNvSpPr txBox="1"/>
            <p:nvPr/>
          </p:nvSpPr>
          <p:spPr bwMode="auto">
            <a:xfrm>
              <a:off x="7713795" y="4305305"/>
              <a:ext cx="493119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021">
                <a:defRPr/>
              </a:pPr>
              <a:r>
                <a:rPr lang="it-IT" sz="1200" dirty="0">
                  <a:solidFill>
                    <a:prstClr val="white">
                      <a:lumMod val="95000"/>
                    </a:prstClr>
                  </a:solidFill>
                  <a:latin typeface="Calibri"/>
                </a:rPr>
                <a:t>OMT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6596382" y="242109"/>
            <a:ext cx="2083883" cy="2335996"/>
            <a:chOff x="6596382" y="242109"/>
            <a:chExt cx="2083883" cy="2335996"/>
          </a:xfrm>
        </p:grpSpPr>
        <p:pic>
          <p:nvPicPr>
            <p:cNvPr id="50" name="Immagine 49"/>
            <p:cNvPicPr>
              <a:picLocks noChangeAspect="1"/>
            </p:cNvPicPr>
            <p:nvPr/>
          </p:nvPicPr>
          <p:blipFill rotWithShape="1">
            <a:blip r:embed="rId4"/>
            <a:srcRect l="25328" t="3263" r="23250" b="19911"/>
            <a:stretch/>
          </p:blipFill>
          <p:spPr bwMode="auto">
            <a:xfrm>
              <a:off x="6596382" y="242109"/>
              <a:ext cx="2083883" cy="23359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CasellaDiTesto 22"/>
            <p:cNvSpPr txBox="1">
              <a:spLocks noChangeArrowheads="1"/>
            </p:cNvSpPr>
            <p:nvPr/>
          </p:nvSpPr>
          <p:spPr bwMode="auto">
            <a:xfrm>
              <a:off x="6907940" y="2290768"/>
              <a:ext cx="16001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rabi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AutoNum type="alphaLcPeriod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119000"/>
                </a:lnSpc>
                <a:spcBef>
                  <a:spcPct val="20000"/>
                </a:spcBef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Font typeface="Verdana" pitchFamily="34" charset="0"/>
                <a:buChar char="–"/>
                <a:defRPr sz="16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defTabSz="914021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it-IT" altLang="it-IT" sz="1200" dirty="0" smtClean="0">
                  <a:solidFill>
                    <a:prstClr val="white"/>
                  </a:solidFill>
                </a:rPr>
                <a:t>7-element </a:t>
              </a:r>
              <a:r>
                <a:rPr lang="it-IT" altLang="it-IT" sz="1200" dirty="0" err="1" smtClean="0">
                  <a:solidFill>
                    <a:prstClr val="white"/>
                  </a:solidFill>
                </a:rPr>
                <a:t>module</a:t>
              </a:r>
              <a:endParaRPr lang="it-IT" altLang="it-IT" sz="1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8915" r="53136" b="15334"/>
          <a:stretch>
            <a:fillRect/>
          </a:stretch>
        </p:blipFill>
        <p:spPr bwMode="auto">
          <a:xfrm>
            <a:off x="6300192" y="4698103"/>
            <a:ext cx="1723490" cy="166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CasellaDiTesto 29"/>
          <p:cNvSpPr txBox="1">
            <a:spLocks noChangeArrowheads="1"/>
          </p:cNvSpPr>
          <p:nvPr/>
        </p:nvSpPr>
        <p:spPr bwMode="auto">
          <a:xfrm>
            <a:off x="7921102" y="5714091"/>
            <a:ext cx="10695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021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it-IT" altLang="it-IT" sz="1200" dirty="0">
                <a:solidFill>
                  <a:prstClr val="black"/>
                </a:solidFill>
              </a:rPr>
              <a:t>Polarimeter</a:t>
            </a:r>
          </a:p>
        </p:txBody>
      </p:sp>
      <p:cxnSp>
        <p:nvCxnSpPr>
          <p:cNvPr id="56" name="Connettore 2 55"/>
          <p:cNvCxnSpPr/>
          <p:nvPr/>
        </p:nvCxnSpPr>
        <p:spPr bwMode="auto">
          <a:xfrm flipH="1" flipV="1">
            <a:off x="7375656" y="2271717"/>
            <a:ext cx="147639" cy="60483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>
            <a:outerShdw blurRad="2794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15"/>
          <p:cNvSpPr>
            <a:spLocks noChangeArrowheads="1"/>
          </p:cNvSpPr>
          <p:nvPr/>
        </p:nvSpPr>
        <p:spPr bwMode="auto">
          <a:xfrm>
            <a:off x="274916" y="1734869"/>
            <a:ext cx="1045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914021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sz="1400" dirty="0">
                <a:solidFill>
                  <a:prstClr val="black"/>
                </a:solidFill>
              </a:rPr>
              <a:t>Q</a:t>
            </a:r>
            <a:r>
              <a:rPr lang="en-US" altLang="it-IT" sz="1400" dirty="0" smtClean="0">
                <a:solidFill>
                  <a:prstClr val="black"/>
                </a:solidFill>
              </a:rPr>
              <a:t>-band array</a:t>
            </a:r>
            <a:endParaRPr lang="en-US" altLang="it-IT" sz="1400" i="1" dirty="0">
              <a:solidFill>
                <a:prstClr val="black"/>
              </a:solidFill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3710010" y="21382"/>
            <a:ext cx="1809277" cy="514628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pPr algn="ctr" defTabSz="914021">
              <a:lnSpc>
                <a:spcPct val="98000"/>
              </a:lnSpc>
            </a:pPr>
            <a:r>
              <a:rPr lang="en-GB" alt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LSPE/STRIP</a:t>
            </a:r>
          </a:p>
        </p:txBody>
      </p:sp>
      <p:pic>
        <p:nvPicPr>
          <p:cNvPr id="32" name="Shape 166"/>
          <p:cNvPicPr preferRelativeResize="0"/>
          <p:nvPr/>
        </p:nvPicPr>
        <p:blipFill rotWithShape="1">
          <a:blip r:embed="rId6">
            <a:alphaModFix/>
          </a:blip>
          <a:srcRect l="15211" r="12799"/>
          <a:stretch/>
        </p:blipFill>
        <p:spPr>
          <a:xfrm>
            <a:off x="927502" y="4221088"/>
            <a:ext cx="2888882" cy="190319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</p:pic>
      <p:sp>
        <p:nvSpPr>
          <p:cNvPr id="35" name="Rettangolo 15"/>
          <p:cNvSpPr>
            <a:spLocks noChangeArrowheads="1"/>
          </p:cNvSpPr>
          <p:nvPr/>
        </p:nvSpPr>
        <p:spPr bwMode="auto">
          <a:xfrm>
            <a:off x="3825887" y="5470619"/>
            <a:ext cx="1045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rabi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AutoNum type="alphaLcPeriod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Font typeface="Verdana" pitchFamily="34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021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sz="1400" dirty="0" smtClean="0">
                <a:solidFill>
                  <a:prstClr val="black"/>
                </a:solidFill>
              </a:rPr>
              <a:t>W-band array</a:t>
            </a:r>
            <a:endParaRPr lang="en-US" altLang="it-IT" sz="1400" i="1" dirty="0">
              <a:solidFill>
                <a:prstClr val="black"/>
              </a:solidFill>
            </a:endParaRPr>
          </a:p>
        </p:txBody>
      </p:sp>
      <p:sp>
        <p:nvSpPr>
          <p:cNvPr id="36" name="Figura a mano libera 35"/>
          <p:cNvSpPr/>
          <p:nvPr/>
        </p:nvSpPr>
        <p:spPr>
          <a:xfrm rot="9578916" flipH="1" flipV="1">
            <a:off x="5088803" y="974706"/>
            <a:ext cx="1519912" cy="201879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7" name="Figura a mano libera 36"/>
          <p:cNvSpPr/>
          <p:nvPr/>
        </p:nvSpPr>
        <p:spPr>
          <a:xfrm rot="17611380" flipH="1" flipV="1">
            <a:off x="7746759" y="4893219"/>
            <a:ext cx="1000793" cy="127492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8" name="Figura a mano libera 37"/>
          <p:cNvSpPr/>
          <p:nvPr/>
        </p:nvSpPr>
        <p:spPr>
          <a:xfrm rot="18408611" flipH="1" flipV="1">
            <a:off x="3713193" y="4831448"/>
            <a:ext cx="1022008" cy="251401"/>
          </a:xfrm>
          <a:custGeom>
            <a:avLst/>
            <a:gdLst>
              <a:gd name="connsiteX0" fmla="*/ 1712890 w 1712890"/>
              <a:gd name="connsiteY0" fmla="*/ 399943 h 399943"/>
              <a:gd name="connsiteX1" fmla="*/ 1094705 w 1712890"/>
              <a:gd name="connsiteY1" fmla="*/ 698 h 399943"/>
              <a:gd name="connsiteX2" fmla="*/ 0 w 1712890"/>
              <a:gd name="connsiteY2" fmla="*/ 322669 h 3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2890" h="399943">
                <a:moveTo>
                  <a:pt x="1712890" y="399943"/>
                </a:moveTo>
                <a:cubicBezTo>
                  <a:pt x="1546538" y="206760"/>
                  <a:pt x="1380187" y="13577"/>
                  <a:pt x="1094705" y="698"/>
                </a:cubicBezTo>
                <a:cubicBezTo>
                  <a:pt x="809223" y="-12181"/>
                  <a:pt x="404611" y="155244"/>
                  <a:pt x="0" y="322669"/>
                </a:cubicBez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  <a:effectLst>
            <a:outerShdw blurRad="279400" dist="50800" dir="5400000" algn="ctr" rotWithShape="0">
              <a:schemeClr val="tx1">
                <a:alpha val="7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anchor="ctr"/>
          <a:lstStyle/>
          <a:p>
            <a:pPr algn="ctr" defTabSz="914021">
              <a:defRPr/>
            </a:pPr>
            <a:endParaRPr lang="it-IT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2843808" y="404664"/>
            <a:ext cx="3435350" cy="369296"/>
          </a:xfrm>
          <a:prstGeom prst="rect">
            <a:avLst/>
          </a:prstGeom>
        </p:spPr>
        <p:txBody>
          <a:bodyPr lIns="91400" tIns="45702" rIns="91400" bIns="45702">
            <a:spAutoFit/>
          </a:bodyPr>
          <a:lstStyle/>
          <a:p>
            <a:pPr algn="ctr" defTabSz="91402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 and W band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array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42" name="Gruppo 41"/>
          <p:cNvGrpSpPr/>
          <p:nvPr/>
        </p:nvGrpSpPr>
        <p:grpSpPr>
          <a:xfrm>
            <a:off x="213420" y="6309320"/>
            <a:ext cx="8686860" cy="548680"/>
            <a:chOff x="213420" y="6309320"/>
            <a:chExt cx="8686860" cy="548680"/>
          </a:xfrm>
        </p:grpSpPr>
        <p:grpSp>
          <p:nvGrpSpPr>
            <p:cNvPr id="43" name="Gruppo 42"/>
            <p:cNvGrpSpPr/>
            <p:nvPr/>
          </p:nvGrpSpPr>
          <p:grpSpPr>
            <a:xfrm>
              <a:off x="213420" y="6309320"/>
              <a:ext cx="8607052" cy="483196"/>
              <a:chOff x="213420" y="6309320"/>
              <a:chExt cx="8607052" cy="483196"/>
            </a:xfrm>
          </p:grpSpPr>
          <p:pic>
            <p:nvPicPr>
              <p:cNvPr id="58" name="Picture 2" descr="Risultati immagini per infn log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1612" y="6352313"/>
                <a:ext cx="422760" cy="418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Immagine 5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9" y="6360836"/>
                <a:ext cx="432047" cy="43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CasellaDiTesto 68"/>
              <p:cNvSpPr txBox="1"/>
              <p:nvPr/>
            </p:nvSpPr>
            <p:spPr>
              <a:xfrm>
                <a:off x="952657" y="6418203"/>
                <a:ext cx="657167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Università di Milano-Bicocca, 04/05/2018 – STRIP Polarimeters TRB – M. Bersanelli</a:t>
                </a:r>
              </a:p>
            </p:txBody>
          </p:sp>
          <p:cxnSp>
            <p:nvCxnSpPr>
              <p:cNvPr id="70" name="Connettore 1 69"/>
              <p:cNvCxnSpPr/>
              <p:nvPr/>
            </p:nvCxnSpPr>
            <p:spPr>
              <a:xfrm>
                <a:off x="213420" y="6309320"/>
                <a:ext cx="860705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1" t="80833" r="76094" b="13611"/>
            <a:stretch>
              <a:fillRect/>
            </a:stretch>
          </p:blipFill>
          <p:spPr bwMode="auto">
            <a:xfrm>
              <a:off x="8191773" y="6352313"/>
              <a:ext cx="708507" cy="50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48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17464</TotalTime>
  <Words>1272</Words>
  <Application>Microsoft Office PowerPoint</Application>
  <PresentationFormat>Presentazione su schermo (4:3)</PresentationFormat>
  <Paragraphs>230</Paragraphs>
  <Slides>36</Slides>
  <Notes>13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8" baseType="lpstr">
      <vt:lpstr>Tema di Office</vt:lpstr>
      <vt:lpstr>MathType 6.0 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IMPACT OF THE OPTICS ON STRIP MEASUREMENTS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Milano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Bersanelli</dc:creator>
  <cp:lastModifiedBy>Marco Bersanelli</cp:lastModifiedBy>
  <cp:revision>311</cp:revision>
  <dcterms:created xsi:type="dcterms:W3CDTF">2016-06-15T16:21:26Z</dcterms:created>
  <dcterms:modified xsi:type="dcterms:W3CDTF">2018-07-10T07:10:11Z</dcterms:modified>
</cp:coreProperties>
</file>