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7"/>
  </p:notesMasterIdLst>
  <p:handoutMasterIdLst>
    <p:handoutMasterId r:id="rId58"/>
  </p:handoutMasterIdLst>
  <p:sldIdLst>
    <p:sldId id="263" r:id="rId5"/>
    <p:sldId id="324" r:id="rId6"/>
    <p:sldId id="388" r:id="rId7"/>
    <p:sldId id="389" r:id="rId8"/>
    <p:sldId id="323" r:id="rId9"/>
    <p:sldId id="380" r:id="rId10"/>
    <p:sldId id="381" r:id="rId11"/>
    <p:sldId id="332" r:id="rId12"/>
    <p:sldId id="366" r:id="rId13"/>
    <p:sldId id="333" r:id="rId14"/>
    <p:sldId id="382" r:id="rId15"/>
    <p:sldId id="367" r:id="rId16"/>
    <p:sldId id="368" r:id="rId17"/>
    <p:sldId id="369" r:id="rId18"/>
    <p:sldId id="371" r:id="rId19"/>
    <p:sldId id="373" r:id="rId20"/>
    <p:sldId id="391" r:id="rId21"/>
    <p:sldId id="374" r:id="rId22"/>
    <p:sldId id="376" r:id="rId23"/>
    <p:sldId id="377" r:id="rId24"/>
    <p:sldId id="378" r:id="rId25"/>
    <p:sldId id="379" r:id="rId26"/>
    <p:sldId id="335" r:id="rId27"/>
    <p:sldId id="358" r:id="rId28"/>
    <p:sldId id="364" r:id="rId29"/>
    <p:sldId id="336" r:id="rId30"/>
    <p:sldId id="360" r:id="rId31"/>
    <p:sldId id="383" r:id="rId32"/>
    <p:sldId id="346" r:id="rId33"/>
    <p:sldId id="353" r:id="rId34"/>
    <p:sldId id="341" r:id="rId35"/>
    <p:sldId id="339" r:id="rId36"/>
    <p:sldId id="338" r:id="rId37"/>
    <p:sldId id="344" r:id="rId38"/>
    <p:sldId id="342" r:id="rId39"/>
    <p:sldId id="357" r:id="rId40"/>
    <p:sldId id="384" r:id="rId41"/>
    <p:sldId id="343" r:id="rId42"/>
    <p:sldId id="318" r:id="rId43"/>
    <p:sldId id="340" r:id="rId44"/>
    <p:sldId id="345" r:id="rId45"/>
    <p:sldId id="350" r:id="rId46"/>
    <p:sldId id="363" r:id="rId47"/>
    <p:sldId id="347" r:id="rId48"/>
    <p:sldId id="352" r:id="rId49"/>
    <p:sldId id="351" r:id="rId50"/>
    <p:sldId id="354" r:id="rId51"/>
    <p:sldId id="355" r:id="rId52"/>
    <p:sldId id="386" r:id="rId53"/>
    <p:sldId id="387" r:id="rId54"/>
    <p:sldId id="283" r:id="rId55"/>
    <p:sldId id="349" r:id="rId5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5"/>
    <p:restoredTop sz="95541" autoAdjust="0"/>
  </p:normalViewPr>
  <p:slideViewPr>
    <p:cSldViewPr snapToObjects="1" showGuides="1">
      <p:cViewPr varScale="1">
        <p:scale>
          <a:sx n="111" d="100"/>
          <a:sy n="111" d="100"/>
        </p:scale>
        <p:origin x="16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11/07/2018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0198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11/07/2018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1883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630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94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303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499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438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94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899592" y="6093296"/>
            <a:ext cx="1800200" cy="7647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smtClean="0"/>
              <a:t>Presentation title - line 1 - Arial 30pt - bold HiLumi dark grey - line 2</a:t>
            </a:r>
            <a:br>
              <a:rPr lang="en-GB" noProof="0" smtClean="0"/>
            </a:br>
            <a:r>
              <a:rPr lang="en-GB" noProof="0" smtClean="0"/>
              <a:t>line 3</a:t>
            </a:r>
            <a:br>
              <a:rPr lang="en-GB" noProof="0" smtClean="0"/>
            </a:br>
            <a:r>
              <a:rPr lang="en-GB" noProof="0" smtClean="0"/>
              <a:t>line 4   </a:t>
            </a:r>
            <a:endParaRPr lang="en-GB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 smtClean="0"/>
              <a:t>Author(s</a:t>
            </a:r>
            <a:r>
              <a:rPr lang="en-GB" noProof="0" dirty="0" smtClean="0"/>
              <a:t>)  - Arial 20 pt – </a:t>
            </a:r>
            <a:r>
              <a:rPr lang="en-GB" noProof="0" dirty="0" err="1" smtClean="0"/>
              <a:t>HiLumi</a:t>
            </a:r>
            <a:r>
              <a:rPr lang="en-GB" noProof="0" dirty="0" smtClean="0"/>
              <a:t> dark grey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980808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da-DK" noProof="0" smtClean="0"/>
              <a:t>HiLumi High Order Correctors – M. Statera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‹N›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 smtClean="0"/>
              <a:t>Click to modify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688632" cy="360000"/>
          </a:xfrm>
        </p:spPr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555432" cy="360000"/>
          </a:xfrm>
        </p:spPr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483424" cy="360000"/>
          </a:xfrm>
        </p:spPr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da-DK" noProof="0" smtClean="0"/>
              <a:t>HiLumi High Order Correctors – M. Statera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da-DK" noProof="0" smtClean="0"/>
              <a:t>HiLumi High Order Correctors – M. Statera</a:t>
            </a:r>
            <a:endParaRPr lang="en-GB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smtClean="0"/>
              <a:t>Image title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Thank you message....</a:t>
            </a:r>
            <a:endParaRPr lang="en-GB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6573000" cy="360000"/>
          </a:xfrm>
        </p:spPr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‹N›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 smtClean="0"/>
              <a:t>Credits if needed: reference 1, reference 2 ...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smtClean="0"/>
              <a:t>Click to edit Master texts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35896" y="6356350"/>
            <a:ext cx="4824536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‹N›</a:t>
            </a:fld>
            <a:endParaRPr lang="fr-FR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904" y="6179139"/>
            <a:ext cx="1501904" cy="678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342132"/>
            <a:ext cx="8064896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400" dirty="0"/>
              <a:t>Progetto </a:t>
            </a:r>
            <a:r>
              <a:rPr lang="it-IT" sz="5400" dirty="0" err="1" smtClean="0"/>
              <a:t>HiLumi</a:t>
            </a:r>
            <a:r>
              <a:rPr lang="it-IT" sz="5400" dirty="0" smtClean="0"/>
              <a:t> </a:t>
            </a:r>
            <a:br>
              <a:rPr lang="it-IT" sz="5400" dirty="0" smtClean="0"/>
            </a:br>
            <a:r>
              <a:rPr lang="it-IT" sz="5400" dirty="0" smtClean="0"/>
              <a:t>I magneti correttori </a:t>
            </a:r>
            <a:br>
              <a:rPr lang="it-IT" sz="5400" dirty="0" smtClean="0"/>
            </a:br>
            <a:r>
              <a:rPr lang="it-IT" sz="5400" dirty="0" smtClean="0"/>
              <a:t>di alto ordine</a:t>
            </a:r>
            <a:r>
              <a:rPr lang="en-GB" sz="5400" dirty="0"/>
              <a:t/>
            </a:r>
            <a:br>
              <a:rPr lang="en-GB" sz="5400" dirty="0"/>
            </a:br>
            <a:r>
              <a:rPr lang="en-GB" sz="2000" dirty="0" err="1" smtClean="0"/>
              <a:t>INFN</a:t>
            </a:r>
            <a:r>
              <a:rPr lang="en-GB" sz="2000" dirty="0" smtClean="0"/>
              <a:t> Milano - </a:t>
            </a:r>
            <a:r>
              <a:rPr lang="en-GB" sz="2000" dirty="0" err="1" smtClean="0"/>
              <a:t>consiglio</a:t>
            </a:r>
            <a:r>
              <a:rPr lang="en-GB" sz="2000" dirty="0" smtClean="0"/>
              <a:t> di </a:t>
            </a:r>
            <a:r>
              <a:rPr lang="en-GB" sz="2000" dirty="0" err="1" smtClean="0"/>
              <a:t>sezione</a:t>
            </a:r>
            <a:r>
              <a:rPr lang="en-GB" sz="2000" dirty="0" smtClean="0"/>
              <a:t> – 10 </a:t>
            </a:r>
            <a:r>
              <a:rPr lang="en-GB" sz="2000" dirty="0" err="1" smtClean="0"/>
              <a:t>Luglio</a:t>
            </a:r>
            <a:r>
              <a:rPr lang="en-GB" sz="2000" dirty="0" smtClean="0"/>
              <a:t> 2018</a:t>
            </a:r>
            <a:endParaRPr lang="en-GB" sz="2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24424" y="5085184"/>
            <a:ext cx="4163999" cy="990600"/>
          </a:xfrm>
        </p:spPr>
        <p:txBody>
          <a:bodyPr>
            <a:normAutofit lnSpcReduction="10000"/>
          </a:bodyPr>
          <a:lstStyle/>
          <a:p>
            <a:r>
              <a:rPr lang="fr-CH" b="1" dirty="0" smtClean="0"/>
              <a:t>Marco Statera</a:t>
            </a:r>
          </a:p>
          <a:p>
            <a:r>
              <a:rPr lang="fr-CH" dirty="0" smtClean="0"/>
              <a:t>on behalf of the LASA team</a:t>
            </a:r>
          </a:p>
          <a:p>
            <a:r>
              <a:rPr lang="fr-CH" dirty="0" smtClean="0"/>
              <a:t>INFN Milano - LASA</a:t>
            </a:r>
            <a:endParaRPr lang="en-GB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24783"/>
            <a:ext cx="4224425" cy="2304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FINAL</a:t>
            </a:r>
            <a:r>
              <a:rPr lang="it-IT" dirty="0" smtClean="0"/>
              <a:t> DESIGN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000" y="1063728"/>
            <a:ext cx="7920000" cy="841648"/>
          </a:xfrm>
        </p:spPr>
        <p:txBody>
          <a:bodyPr>
            <a:normAutofit fontScale="92500" lnSpcReduction="10000"/>
          </a:bodyPr>
          <a:lstStyle/>
          <a:p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technology</a:t>
            </a:r>
            <a:r>
              <a:rPr lang="it-IT" dirty="0" smtClean="0"/>
              <a:t> for </a:t>
            </a:r>
            <a:r>
              <a:rPr lang="it-IT" dirty="0" err="1"/>
              <a:t>a</a:t>
            </a:r>
            <a:r>
              <a:rPr lang="it-IT" dirty="0" err="1" smtClean="0"/>
              <a:t>ll</a:t>
            </a:r>
            <a:r>
              <a:rPr lang="it-IT" dirty="0" smtClean="0"/>
              <a:t> HO </a:t>
            </a:r>
            <a:r>
              <a:rPr lang="it-IT" dirty="0" err="1" smtClean="0"/>
              <a:t>correctors</a:t>
            </a:r>
            <a:r>
              <a:rPr lang="it-IT" dirty="0" smtClean="0"/>
              <a:t> coils</a:t>
            </a:r>
          </a:p>
          <a:p>
            <a:r>
              <a:rPr lang="it-IT" dirty="0" smtClean="0"/>
              <a:t>7-8 </a:t>
            </a:r>
            <a:r>
              <a:rPr lang="it-IT" dirty="0" err="1" smtClean="0"/>
              <a:t>parts</a:t>
            </a:r>
            <a:r>
              <a:rPr lang="it-IT" dirty="0" smtClean="0"/>
              <a:t> BTS2 (up to 12 in the 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version</a:t>
            </a:r>
            <a:r>
              <a:rPr lang="it-IT" dirty="0" smtClean="0"/>
              <a:t>)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grpSp>
        <p:nvGrpSpPr>
          <p:cNvPr id="7" name="Gruppo 6"/>
          <p:cNvGrpSpPr/>
          <p:nvPr/>
        </p:nvGrpSpPr>
        <p:grpSpPr>
          <a:xfrm>
            <a:off x="152435" y="1844823"/>
            <a:ext cx="9014846" cy="4608513"/>
            <a:chOff x="152435" y="1648472"/>
            <a:chExt cx="9014846" cy="4608513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2018"/>
            <a:stretch/>
          </p:blipFill>
          <p:spPr>
            <a:xfrm>
              <a:off x="1835696" y="1648472"/>
              <a:ext cx="5860116" cy="4608513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7495090" y="1964551"/>
              <a:ext cx="1672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 err="1" smtClean="0">
                  <a:solidFill>
                    <a:schemeClr val="tx2"/>
                  </a:solidFill>
                </a:rPr>
                <a:t>Machined</a:t>
              </a:r>
              <a:r>
                <a:rPr lang="it-IT" sz="2400" dirty="0" smtClean="0">
                  <a:solidFill>
                    <a:schemeClr val="tx2"/>
                  </a:solidFill>
                </a:rPr>
                <a:t> from bulk</a:t>
              </a:r>
              <a:endParaRPr lang="it-IT" sz="2400" dirty="0">
                <a:solidFill>
                  <a:schemeClr val="tx2"/>
                </a:solidFill>
              </a:endParaRPr>
            </a:p>
          </p:txBody>
        </p:sp>
        <p:cxnSp>
          <p:nvCxnSpPr>
            <p:cNvPr id="9" name="Connettore 2 8"/>
            <p:cNvCxnSpPr/>
            <p:nvPr/>
          </p:nvCxnSpPr>
          <p:spPr>
            <a:xfrm>
              <a:off x="1605374" y="3786502"/>
              <a:ext cx="1140727" cy="376922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DiTesto 9"/>
            <p:cNvSpPr txBox="1"/>
            <p:nvPr/>
          </p:nvSpPr>
          <p:spPr>
            <a:xfrm>
              <a:off x="621980" y="5318909"/>
              <a:ext cx="1244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tx2"/>
                  </a:solidFill>
                </a:rPr>
                <a:t>In &amp; out</a:t>
              </a:r>
              <a:endParaRPr lang="it-IT" sz="2400" dirty="0">
                <a:solidFill>
                  <a:schemeClr val="tx2"/>
                </a:solidFill>
              </a:endParaRPr>
            </a:p>
          </p:txBody>
        </p:sp>
        <p:cxnSp>
          <p:nvCxnSpPr>
            <p:cNvPr id="11" name="Connettore 2 10"/>
            <p:cNvCxnSpPr/>
            <p:nvPr/>
          </p:nvCxnSpPr>
          <p:spPr>
            <a:xfrm>
              <a:off x="1875543" y="5706103"/>
              <a:ext cx="1112281" cy="488102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/>
            <p:cNvCxnSpPr/>
            <p:nvPr/>
          </p:nvCxnSpPr>
          <p:spPr>
            <a:xfrm>
              <a:off x="1866231" y="5549741"/>
              <a:ext cx="622594" cy="182799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sellaDiTesto 12"/>
            <p:cNvSpPr txBox="1"/>
            <p:nvPr/>
          </p:nvSpPr>
          <p:spPr>
            <a:xfrm>
              <a:off x="7383115" y="4281758"/>
              <a:ext cx="12105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400" dirty="0" smtClean="0">
                  <a:solidFill>
                    <a:schemeClr val="tx2"/>
                  </a:solidFill>
                </a:rPr>
                <a:t>1.0 mm</a:t>
              </a:r>
            </a:p>
            <a:p>
              <a:pPr algn="ctr"/>
              <a:r>
                <a:rPr lang="it-IT" sz="2400" dirty="0" err="1" smtClean="0">
                  <a:solidFill>
                    <a:schemeClr val="tx2"/>
                  </a:solidFill>
                </a:rPr>
                <a:t>sheet</a:t>
              </a:r>
              <a:endParaRPr lang="it-IT" sz="2400" dirty="0">
                <a:solidFill>
                  <a:schemeClr val="tx2"/>
                </a:solidFill>
              </a:endParaRPr>
            </a:p>
          </p:txBody>
        </p:sp>
        <p:cxnSp>
          <p:nvCxnSpPr>
            <p:cNvPr id="14" name="Connettore 2 13"/>
            <p:cNvCxnSpPr/>
            <p:nvPr/>
          </p:nvCxnSpPr>
          <p:spPr>
            <a:xfrm flipH="1" flipV="1">
              <a:off x="6995995" y="4324258"/>
              <a:ext cx="376594" cy="218079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/>
            <p:cNvCxnSpPr/>
            <p:nvPr/>
          </p:nvCxnSpPr>
          <p:spPr>
            <a:xfrm flipH="1">
              <a:off x="6970425" y="4869160"/>
              <a:ext cx="402164" cy="196933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/>
            <p:cNvSpPr txBox="1"/>
            <p:nvPr/>
          </p:nvSpPr>
          <p:spPr>
            <a:xfrm>
              <a:off x="152435" y="3329762"/>
              <a:ext cx="138211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400" dirty="0" smtClean="0">
                  <a:solidFill>
                    <a:schemeClr val="tx2"/>
                  </a:solidFill>
                </a:rPr>
                <a:t>0.15 mm</a:t>
              </a:r>
            </a:p>
            <a:p>
              <a:pPr algn="ctr"/>
              <a:r>
                <a:rPr lang="it-IT" sz="2400" dirty="0" err="1" smtClean="0">
                  <a:solidFill>
                    <a:schemeClr val="tx2"/>
                  </a:solidFill>
                </a:rPr>
                <a:t>sheet</a:t>
              </a:r>
              <a:endParaRPr lang="it-IT" sz="2400" dirty="0">
                <a:solidFill>
                  <a:schemeClr val="tx2"/>
                </a:solidFill>
              </a:endParaRPr>
            </a:p>
          </p:txBody>
        </p:sp>
        <p:cxnSp>
          <p:nvCxnSpPr>
            <p:cNvPr id="28" name="Connettore 2 27"/>
            <p:cNvCxnSpPr/>
            <p:nvPr/>
          </p:nvCxnSpPr>
          <p:spPr>
            <a:xfrm flipH="1">
              <a:off x="7443005" y="2855721"/>
              <a:ext cx="346914" cy="430712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86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scope: the 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High Order </a:t>
            </a:r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correctors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magnets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coils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studies</a:t>
            </a:r>
            <a:endParaRPr lang="it-IT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 smtClean="0"/>
              <a:t>octupole </a:t>
            </a:r>
            <a:r>
              <a:rPr lang="it-IT" b="1" dirty="0" err="1" smtClean="0"/>
              <a:t>MCOXF</a:t>
            </a:r>
            <a:r>
              <a:rPr lang="it-IT" dirty="0" smtClean="0"/>
              <a:t> and decapole </a:t>
            </a:r>
            <a:r>
              <a:rPr lang="it-IT" b="1" dirty="0" err="1"/>
              <a:t>MCDXF</a:t>
            </a:r>
            <a:r>
              <a:rPr lang="it-IT" dirty="0"/>
              <a:t> : </a:t>
            </a:r>
            <a:r>
              <a:rPr lang="it-IT" dirty="0" err="1" smtClean="0"/>
              <a:t>cold</a:t>
            </a:r>
            <a:r>
              <a:rPr lang="it-IT" dirty="0" smtClean="0"/>
              <a:t> test </a:t>
            </a:r>
            <a:r>
              <a:rPr lang="it-IT" dirty="0" err="1" smtClean="0"/>
              <a:t>results</a:t>
            </a:r>
            <a:endParaRPr lang="it-IT" dirty="0"/>
          </a:p>
          <a:p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baseline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changes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dodecapole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bg1">
                    <a:lumMod val="85000"/>
                  </a:schemeClr>
                </a:solidFill>
              </a:rPr>
              <a:t>MCTXF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and 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quadrupole </a:t>
            </a:r>
            <a:r>
              <a:rPr lang="it-IT" b="1" dirty="0" err="1">
                <a:solidFill>
                  <a:schemeClr val="bg1">
                    <a:lumMod val="85000"/>
                  </a:schemeClr>
                </a:solidFill>
              </a:rPr>
              <a:t>MQSXF</a:t>
            </a:r>
            <a:endParaRPr lang="it-IT" b="1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Round Coil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Superconducting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agnet</a:t>
            </a:r>
            <a:endParaRPr lang="it-IT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Integration</a:t>
            </a:r>
          </a:p>
          <a:p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n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ew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cryostat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for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series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and long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prototypes</a:t>
            </a:r>
            <a:endParaRPr lang="it-IT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n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ext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steps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4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MCOXFP1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HiLumi High Order Correctors – M. Statera</a:t>
            </a:r>
            <a:endParaRPr lang="en-GB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8" name="Immagine 7" descr="8polo2.jp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7" b="100000" l="0" r="97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1800" y="4005064"/>
            <a:ext cx="3014781" cy="2816990"/>
          </a:xfrm>
          <a:prstGeom prst="rect">
            <a:avLst/>
          </a:prstGeom>
        </p:spPr>
      </p:pic>
      <p:graphicFrame>
        <p:nvGraphicFramePr>
          <p:cNvPr id="13" name="Tabella 12"/>
          <p:cNvGraphicFramePr>
            <a:graphicFrameLocks noGrp="1"/>
          </p:cNvGraphicFramePr>
          <p:nvPr>
            <p:extLst/>
          </p:nvPr>
        </p:nvGraphicFramePr>
        <p:xfrm>
          <a:off x="251520" y="1025520"/>
          <a:ext cx="5307798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51"/>
                <a:gridCol w="1529281"/>
                <a:gridCol w="1769266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nominal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design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length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160 mm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183</a:t>
                      </a:r>
                      <a:r>
                        <a:rPr lang="it-IT" baseline="0" dirty="0" smtClean="0"/>
                        <a:t> mm</a:t>
                      </a:r>
                      <a:endParaRPr lang="it-IT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integrated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field</a:t>
                      </a:r>
                      <a:r>
                        <a:rPr lang="it-IT" dirty="0" smtClean="0"/>
                        <a:t> @ </a:t>
                      </a:r>
                      <a:r>
                        <a:rPr lang="it-IT" dirty="0" err="1" smtClean="0"/>
                        <a:t>Iop</a:t>
                      </a:r>
                      <a:r>
                        <a:rPr lang="it-IT" dirty="0" smtClean="0"/>
                        <a:t> @ r50 mm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aseline="0" dirty="0" smtClean="0"/>
                        <a:t>46 </a:t>
                      </a:r>
                      <a:r>
                        <a:rPr lang="it-IT" baseline="0" dirty="0" err="1" smtClean="0"/>
                        <a:t>Tmm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46 </a:t>
                      </a:r>
                      <a:r>
                        <a:rPr lang="it-IT" dirty="0" err="1" smtClean="0"/>
                        <a:t>Tmm</a:t>
                      </a:r>
                      <a:endParaRPr lang="it-I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magnetic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length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87 mm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99 mm</a:t>
                      </a:r>
                      <a:endParaRPr lang="it-I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energy</a:t>
                      </a:r>
                      <a:r>
                        <a:rPr lang="it-IT" dirty="0" smtClean="0"/>
                        <a:t> @</a:t>
                      </a:r>
                      <a:r>
                        <a:rPr lang="it-IT" dirty="0" err="1" smtClean="0"/>
                        <a:t>Iop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1.4 </a:t>
                      </a:r>
                      <a:r>
                        <a:rPr lang="it-IT" dirty="0" err="1" smtClean="0"/>
                        <a:t>kJ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1.07  </a:t>
                      </a:r>
                      <a:r>
                        <a:rPr lang="it-IT" dirty="0" err="1" smtClean="0"/>
                        <a:t>kJ</a:t>
                      </a:r>
                      <a:endParaRPr lang="it-I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harmonics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B12=11.6 B20=-3.0</a:t>
                      </a:r>
                      <a:endParaRPr lang="it-IT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Immagine 5" descr="8poloinstallat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40574" y="1772193"/>
            <a:ext cx="6201786" cy="2890664"/>
          </a:xfrm>
          <a:prstGeom prst="round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49404" y="4149080"/>
            <a:ext cx="3126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 smtClean="0">
                <a:solidFill>
                  <a:srgbClr val="005F8C"/>
                </a:solidFill>
              </a:rPr>
              <a:t>DURATRON </a:t>
            </a:r>
          </a:p>
          <a:p>
            <a:r>
              <a:rPr lang="it-IT" sz="2400" dirty="0">
                <a:solidFill>
                  <a:srgbClr val="005F8C"/>
                </a:solidFill>
              </a:rPr>
              <a:t> </a:t>
            </a:r>
            <a:r>
              <a:rPr lang="it-IT" sz="2400" dirty="0" smtClean="0">
                <a:solidFill>
                  <a:srgbClr val="005F8C"/>
                </a:solidFill>
              </a:rPr>
              <a:t>  PEI U2300 coils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 err="1" smtClean="0">
                <a:solidFill>
                  <a:srgbClr val="005F8C"/>
                </a:solidFill>
              </a:rPr>
              <a:t>electrical</a:t>
            </a:r>
            <a:r>
              <a:rPr lang="it-IT" sz="2400" dirty="0" smtClean="0">
                <a:solidFill>
                  <a:srgbClr val="005F8C"/>
                </a:solidFill>
              </a:rPr>
              <a:t> </a:t>
            </a:r>
            <a:r>
              <a:rPr lang="it-IT" sz="2400" dirty="0" err="1" smtClean="0">
                <a:solidFill>
                  <a:srgbClr val="005F8C"/>
                </a:solidFill>
              </a:rPr>
              <a:t>connections</a:t>
            </a:r>
            <a:r>
              <a:rPr lang="it-IT" sz="2400" dirty="0" smtClean="0">
                <a:solidFill>
                  <a:srgbClr val="005F8C"/>
                </a:solidFill>
              </a:rPr>
              <a:t> </a:t>
            </a:r>
            <a:r>
              <a:rPr lang="it-IT" sz="2400" dirty="0" err="1" smtClean="0">
                <a:solidFill>
                  <a:srgbClr val="005F8C"/>
                </a:solidFill>
              </a:rPr>
              <a:t>redesigned</a:t>
            </a:r>
            <a:endParaRPr lang="it-IT" sz="2400" dirty="0" smtClean="0">
              <a:solidFill>
                <a:srgbClr val="005F8C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8076033" y="4773069"/>
            <a:ext cx="0" cy="923827"/>
          </a:xfrm>
          <a:prstGeom prst="straightConnector1">
            <a:avLst/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 rot="16200000">
            <a:off x="7732842" y="5121389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accent1"/>
                </a:solidFill>
              </a:rPr>
              <a:t>183 mm</a:t>
            </a:r>
            <a:endParaRPr lang="it-IT" sz="2400" dirty="0">
              <a:solidFill>
                <a:schemeClr val="accent1"/>
              </a:solidFill>
            </a:endParaRPr>
          </a:p>
        </p:txBody>
      </p:sp>
      <p:cxnSp>
        <p:nvCxnSpPr>
          <p:cNvPr id="18" name="Connettore 2 17"/>
          <p:cNvCxnSpPr/>
          <p:nvPr/>
        </p:nvCxnSpPr>
        <p:spPr>
          <a:xfrm flipH="1" flipV="1">
            <a:off x="5220072" y="6247384"/>
            <a:ext cx="248207" cy="21793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4707225" y="6427384"/>
            <a:ext cx="1863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2"/>
                </a:solidFill>
              </a:rPr>
              <a:t>OD 320 mm</a:t>
            </a:r>
            <a:endParaRPr lang="it-IT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3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MCOXFP1 ASSEMBLY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052736"/>
            <a:ext cx="5039680" cy="1345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err="1" smtClean="0"/>
              <a:t>assembly</a:t>
            </a:r>
            <a:r>
              <a:rPr lang="it-IT" dirty="0" smtClean="0"/>
              <a:t> procedure </a:t>
            </a:r>
          </a:p>
          <a:p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6pole</a:t>
            </a:r>
          </a:p>
          <a:p>
            <a:r>
              <a:rPr lang="it-IT" dirty="0" smtClean="0"/>
              <a:t>new </a:t>
            </a:r>
            <a:r>
              <a:rPr lang="it-IT" dirty="0" err="1" smtClean="0"/>
              <a:t>electrical</a:t>
            </a:r>
            <a:r>
              <a:rPr lang="it-IT" dirty="0" smtClean="0"/>
              <a:t> </a:t>
            </a:r>
            <a:r>
              <a:rPr lang="it-IT" dirty="0" err="1" smtClean="0"/>
              <a:t>connections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8" name="Immagine 7" descr="20161219_14592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0" y="2564905"/>
            <a:ext cx="2571469" cy="20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Connettore 2 9"/>
          <p:cNvCxnSpPr/>
          <p:nvPr/>
        </p:nvCxnSpPr>
        <p:spPr>
          <a:xfrm flipV="1">
            <a:off x="755576" y="4581128"/>
            <a:ext cx="216464" cy="333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20170117_16584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3478696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Connettore 2 11"/>
          <p:cNvCxnSpPr/>
          <p:nvPr/>
        </p:nvCxnSpPr>
        <p:spPr>
          <a:xfrm flipH="1">
            <a:off x="1403648" y="2924944"/>
            <a:ext cx="144016" cy="337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1403648" y="5481228"/>
            <a:ext cx="144016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4644008" y="5697252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6144025" y="5214344"/>
            <a:ext cx="2775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err="1" smtClean="0">
                <a:solidFill>
                  <a:schemeClr val="bg2"/>
                </a:solidFill>
              </a:rPr>
              <a:t>spacers</a:t>
            </a:r>
            <a:r>
              <a:rPr lang="it-IT" dirty="0" smtClean="0">
                <a:solidFill>
                  <a:schemeClr val="bg2"/>
                </a:solidFill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it-IT" dirty="0" err="1" smtClean="0">
                <a:solidFill>
                  <a:schemeClr val="bg2"/>
                </a:solidFill>
              </a:rPr>
              <a:t>fixed</a:t>
            </a:r>
            <a:r>
              <a:rPr lang="it-IT" dirty="0" smtClean="0">
                <a:solidFill>
                  <a:schemeClr val="bg2"/>
                </a:solidFill>
              </a:rPr>
              <a:t> </a:t>
            </a:r>
            <a:r>
              <a:rPr lang="it-IT" dirty="0" err="1" smtClean="0">
                <a:solidFill>
                  <a:schemeClr val="bg2"/>
                </a:solidFill>
              </a:rPr>
              <a:t>longitudinally</a:t>
            </a:r>
            <a:endParaRPr lang="it-IT" dirty="0">
              <a:solidFill>
                <a:schemeClr val="bg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 err="1" smtClean="0">
                <a:solidFill>
                  <a:schemeClr val="bg2"/>
                </a:solidFill>
              </a:rPr>
              <a:t>wedges</a:t>
            </a:r>
            <a:r>
              <a:rPr lang="it-IT" dirty="0" smtClean="0">
                <a:solidFill>
                  <a:schemeClr val="bg2"/>
                </a:solidFill>
              </a:rPr>
              <a:t> in position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chemeClr val="bg2"/>
                </a:solidFill>
              </a:rPr>
              <a:t>the </a:t>
            </a:r>
            <a:r>
              <a:rPr lang="it-IT" dirty="0" err="1" smtClean="0">
                <a:solidFill>
                  <a:schemeClr val="bg2"/>
                </a:solidFill>
              </a:rPr>
              <a:t>wedges</a:t>
            </a:r>
            <a:r>
              <a:rPr lang="it-IT" dirty="0" smtClean="0">
                <a:solidFill>
                  <a:schemeClr val="bg2"/>
                </a:solidFill>
              </a:rPr>
              <a:t> are </a:t>
            </a:r>
            <a:r>
              <a:rPr lang="it-IT" dirty="0" err="1" smtClean="0">
                <a:solidFill>
                  <a:schemeClr val="bg2"/>
                </a:solidFill>
              </a:rPr>
              <a:t>fixed</a:t>
            </a:r>
            <a:r>
              <a:rPr lang="it-IT" dirty="0" smtClean="0">
                <a:solidFill>
                  <a:schemeClr val="bg2"/>
                </a:solidFill>
              </a:rPr>
              <a:t> </a:t>
            </a:r>
          </a:p>
          <a:p>
            <a:endParaRPr lang="it-IT" dirty="0">
              <a:solidFill>
                <a:schemeClr val="bg2"/>
              </a:solidFill>
            </a:endParaRPr>
          </a:p>
        </p:txBody>
      </p:sp>
      <p:pic>
        <p:nvPicPr>
          <p:cNvPr id="23" name="Immagine 22" descr="20170123_141732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831564"/>
            <a:ext cx="4283968" cy="295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6" name="Connettore 2 25"/>
          <p:cNvCxnSpPr/>
          <p:nvPr/>
        </p:nvCxnSpPr>
        <p:spPr>
          <a:xfrm flipV="1">
            <a:off x="4644008" y="2456893"/>
            <a:ext cx="1656184" cy="4680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flipH="1" flipV="1">
            <a:off x="6660232" y="2793030"/>
            <a:ext cx="216024" cy="9240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V="1">
            <a:off x="7884368" y="1844824"/>
            <a:ext cx="519538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6144025" y="3789040"/>
            <a:ext cx="2999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2"/>
                </a:solidFill>
              </a:rPr>
              <a:t>two</a:t>
            </a:r>
            <a:r>
              <a:rPr lang="it-IT" dirty="0">
                <a:solidFill>
                  <a:schemeClr val="bg2"/>
                </a:solidFill>
              </a:rPr>
              <a:t> </a:t>
            </a:r>
            <a:r>
              <a:rPr lang="it-IT" dirty="0" err="1" smtClean="0">
                <a:solidFill>
                  <a:schemeClr val="bg2"/>
                </a:solidFill>
              </a:rPr>
              <a:t>printed</a:t>
            </a:r>
            <a:r>
              <a:rPr lang="it-IT" dirty="0" smtClean="0">
                <a:solidFill>
                  <a:schemeClr val="bg2"/>
                </a:solidFill>
              </a:rPr>
              <a:t> </a:t>
            </a:r>
            <a:r>
              <a:rPr lang="it-IT" dirty="0" err="1" smtClean="0">
                <a:solidFill>
                  <a:schemeClr val="bg2"/>
                </a:solidFill>
              </a:rPr>
              <a:t>circuit</a:t>
            </a:r>
            <a:r>
              <a:rPr lang="it-IT" dirty="0" smtClean="0">
                <a:solidFill>
                  <a:schemeClr val="bg2"/>
                </a:solidFill>
              </a:rPr>
              <a:t> </a:t>
            </a:r>
            <a:r>
              <a:rPr lang="it-IT" dirty="0" err="1" smtClean="0">
                <a:solidFill>
                  <a:schemeClr val="bg2"/>
                </a:solidFill>
              </a:rPr>
              <a:t>boards</a:t>
            </a:r>
            <a:endParaRPr lang="it-IT" dirty="0" smtClean="0">
              <a:solidFill>
                <a:schemeClr val="bg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chemeClr val="bg2"/>
                </a:solidFill>
              </a:rPr>
              <a:t>coils’ </a:t>
            </a:r>
            <a:r>
              <a:rPr lang="it-IT" dirty="0" err="1" smtClean="0">
                <a:solidFill>
                  <a:schemeClr val="bg2"/>
                </a:solidFill>
              </a:rPr>
              <a:t>connections</a:t>
            </a:r>
            <a:endParaRPr lang="it-IT" dirty="0" smtClean="0">
              <a:solidFill>
                <a:schemeClr val="bg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 err="1" smtClean="0">
                <a:solidFill>
                  <a:schemeClr val="bg2"/>
                </a:solidFill>
              </a:rPr>
              <a:t>signals</a:t>
            </a:r>
            <a:endParaRPr lang="it-IT" dirty="0" smtClean="0">
              <a:solidFill>
                <a:schemeClr val="bg2"/>
              </a:solidFill>
            </a:endParaRPr>
          </a:p>
          <a:p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2548126" y="2793030"/>
            <a:ext cx="2121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2"/>
                </a:solidFill>
              </a:rPr>
              <a:t>Copper</a:t>
            </a:r>
            <a:r>
              <a:rPr lang="it-IT" dirty="0" smtClean="0">
                <a:solidFill>
                  <a:schemeClr val="bg2"/>
                </a:solidFill>
              </a:rPr>
              <a:t> 2 mm wide</a:t>
            </a:r>
          </a:p>
          <a:p>
            <a:r>
              <a:rPr lang="it-IT" dirty="0" smtClean="0">
                <a:solidFill>
                  <a:schemeClr val="bg2"/>
                </a:solidFill>
              </a:rPr>
              <a:t>0.035 mm </a:t>
            </a:r>
            <a:r>
              <a:rPr lang="it-IT" dirty="0" err="1" smtClean="0">
                <a:solidFill>
                  <a:schemeClr val="bg2"/>
                </a:solidFill>
              </a:rPr>
              <a:t>thick</a:t>
            </a:r>
            <a:endParaRPr lang="it-IT" dirty="0" smtClean="0">
              <a:solidFill>
                <a:schemeClr val="bg2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73268" y="2564904"/>
            <a:ext cx="123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2"/>
                </a:solidFill>
              </a:rPr>
              <a:t>lamination</a:t>
            </a:r>
            <a:endParaRPr lang="it-IT" dirty="0" smtClean="0">
              <a:solidFill>
                <a:schemeClr val="bg2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680" y="4954774"/>
            <a:ext cx="18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2"/>
                </a:solidFill>
              </a:rPr>
              <a:t>alignment</a:t>
            </a:r>
            <a:r>
              <a:rPr lang="it-IT" dirty="0" smtClean="0">
                <a:solidFill>
                  <a:schemeClr val="bg2"/>
                </a:solidFill>
              </a:rPr>
              <a:t> frame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51587" y="551258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2"/>
                </a:solidFill>
              </a:rPr>
              <a:t>CuBe</a:t>
            </a:r>
            <a:r>
              <a:rPr lang="it-IT" dirty="0" smtClean="0">
                <a:solidFill>
                  <a:schemeClr val="bg2"/>
                </a:solidFill>
              </a:rPr>
              <a:t> </a:t>
            </a:r>
            <a:r>
              <a:rPr lang="it-IT" dirty="0" err="1" smtClean="0">
                <a:solidFill>
                  <a:schemeClr val="bg2"/>
                </a:solidFill>
              </a:rPr>
              <a:t>rods</a:t>
            </a:r>
            <a:r>
              <a:rPr lang="it-IT" dirty="0" smtClean="0">
                <a:solidFill>
                  <a:schemeClr val="bg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0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45503"/>
            <a:ext cx="4369285" cy="4790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3217" y="4428761"/>
            <a:ext cx="3227051" cy="2419257"/>
          </a:xfrm>
          <a:prstGeom prst="roundRect">
            <a:avLst>
              <a:gd name="adj" fmla="val 2517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0" name="CasellaDiTesto 9"/>
          <p:cNvSpPr txBox="1"/>
          <p:nvPr/>
        </p:nvSpPr>
        <p:spPr>
          <a:xfrm>
            <a:off x="9804580" y="4697167"/>
            <a:ext cx="26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it-IT" dirty="0" err="1" smtClean="0">
              <a:solidFill>
                <a:schemeClr val="bg2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857" y="4984610"/>
            <a:ext cx="1942354" cy="1365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2" name="Connettore 2 11"/>
          <p:cNvCxnSpPr/>
          <p:nvPr/>
        </p:nvCxnSpPr>
        <p:spPr>
          <a:xfrm flipH="1" flipV="1">
            <a:off x="2195736" y="2788854"/>
            <a:ext cx="2952328" cy="7121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>
            <a:off x="2556708" y="1700808"/>
            <a:ext cx="25913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5262237" y="6093296"/>
            <a:ext cx="142162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3941" y="2492896"/>
            <a:ext cx="3784563" cy="2415413"/>
          </a:xfrm>
          <a:prstGeom prst="roundRect">
            <a:avLst>
              <a:gd name="adj" fmla="val 3562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MCOXFP1 </a:t>
            </a:r>
            <a:r>
              <a:rPr lang="it-IT" dirty="0" smtClean="0"/>
              <a:t>ASSEMBLY 2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764704"/>
            <a:ext cx="3028624" cy="185468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331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HEATERS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0132" y="836712"/>
            <a:ext cx="8686668" cy="1273696"/>
          </a:xfrm>
        </p:spPr>
        <p:txBody>
          <a:bodyPr>
            <a:normAutofit fontScale="70000" lnSpcReduction="20000"/>
          </a:bodyPr>
          <a:lstStyle/>
          <a:p>
            <a:r>
              <a:rPr lang="it-IT" dirty="0" err="1"/>
              <a:t>T</a:t>
            </a:r>
            <a:r>
              <a:rPr lang="it-IT" dirty="0" err="1" smtClean="0"/>
              <a:t>wo</a:t>
            </a:r>
            <a:r>
              <a:rPr lang="it-IT" dirty="0" smtClean="0"/>
              <a:t> </a:t>
            </a:r>
            <a:r>
              <a:rPr lang="it-IT" dirty="0" err="1" smtClean="0"/>
              <a:t>heaters</a:t>
            </a:r>
            <a:r>
              <a:rPr lang="it-IT" dirty="0" smtClean="0"/>
              <a:t> </a:t>
            </a:r>
            <a:r>
              <a:rPr lang="it-IT" dirty="0"/>
              <a:t>are </a:t>
            </a:r>
            <a:r>
              <a:rPr lang="it-IT" dirty="0" err="1"/>
              <a:t>installed</a:t>
            </a:r>
            <a:endParaRPr lang="it-IT" dirty="0"/>
          </a:p>
          <a:p>
            <a:r>
              <a:rPr lang="it-IT" dirty="0" smtClean="0"/>
              <a:t>DURATRON </a:t>
            </a:r>
            <a:r>
              <a:rPr lang="it-IT" dirty="0" err="1" smtClean="0"/>
              <a:t>thickness</a:t>
            </a:r>
            <a:r>
              <a:rPr lang="it-IT" dirty="0" smtClean="0"/>
              <a:t> </a:t>
            </a:r>
            <a:r>
              <a:rPr lang="it-IT" dirty="0" err="1" smtClean="0"/>
              <a:t>reduced</a:t>
            </a:r>
            <a:r>
              <a:rPr lang="it-IT" dirty="0" smtClean="0"/>
              <a:t> </a:t>
            </a:r>
            <a:r>
              <a:rPr lang="it-IT" dirty="0"/>
              <a:t>by </a:t>
            </a:r>
            <a:r>
              <a:rPr lang="it-IT" dirty="0" err="1" smtClean="0"/>
              <a:t>hand</a:t>
            </a:r>
            <a:r>
              <a:rPr lang="it-IT" dirty="0" smtClean="0"/>
              <a:t> in </a:t>
            </a:r>
            <a:r>
              <a:rPr lang="it-IT" dirty="0"/>
              <a:t>coil </a:t>
            </a:r>
            <a:r>
              <a:rPr lang="it-IT" b="1" dirty="0"/>
              <a:t>B5</a:t>
            </a:r>
            <a:r>
              <a:rPr lang="it-IT" dirty="0"/>
              <a:t> </a:t>
            </a:r>
          </a:p>
          <a:p>
            <a:r>
              <a:rPr lang="it-IT" dirty="0"/>
              <a:t>A</a:t>
            </a:r>
            <a:r>
              <a:rPr lang="it-IT" dirty="0" smtClean="0"/>
              <a:t> </a:t>
            </a:r>
            <a:r>
              <a:rPr lang="it-IT" dirty="0" err="1" smtClean="0"/>
              <a:t>Φ</a:t>
            </a:r>
            <a:r>
              <a:rPr lang="it-IT" dirty="0" smtClean="0"/>
              <a:t> 2 mm </a:t>
            </a:r>
            <a:r>
              <a:rPr lang="it-IT" dirty="0" err="1" smtClean="0"/>
              <a:t>Aluminum</a:t>
            </a:r>
            <a:r>
              <a:rPr lang="it-IT" dirty="0" smtClean="0"/>
              <a:t> </a:t>
            </a:r>
            <a:r>
              <a:rPr lang="it-IT" dirty="0" err="1" smtClean="0"/>
              <a:t>nitride</a:t>
            </a:r>
            <a:r>
              <a:rPr lang="it-IT" dirty="0" smtClean="0"/>
              <a:t> (</a:t>
            </a:r>
            <a:r>
              <a:rPr lang="it-IT" dirty="0" err="1" smtClean="0"/>
              <a:t>AlN</a:t>
            </a:r>
            <a:r>
              <a:rPr lang="it-IT" dirty="0" smtClean="0"/>
              <a:t>) </a:t>
            </a:r>
            <a:r>
              <a:rPr lang="it-IT" dirty="0" err="1" smtClean="0"/>
              <a:t>ceramic</a:t>
            </a:r>
            <a:r>
              <a:rPr lang="it-IT" dirty="0" smtClean="0"/>
              <a:t> </a:t>
            </a:r>
            <a:r>
              <a:rPr lang="it-IT" dirty="0" err="1" smtClean="0"/>
              <a:t>insert</a:t>
            </a:r>
            <a:r>
              <a:rPr lang="it-IT" dirty="0" smtClean="0"/>
              <a:t> in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hole</a:t>
            </a:r>
            <a:r>
              <a:rPr lang="it-IT" dirty="0" smtClean="0"/>
              <a:t> of coil </a:t>
            </a:r>
            <a:r>
              <a:rPr lang="it-IT" b="1" dirty="0"/>
              <a:t>B6 </a:t>
            </a:r>
            <a:endParaRPr lang="it-IT" b="1" dirty="0" smtClean="0"/>
          </a:p>
          <a:p>
            <a:r>
              <a:rPr lang="it-IT" dirty="0" err="1" smtClean="0"/>
              <a:t>quench</a:t>
            </a:r>
            <a:r>
              <a:rPr lang="it-IT" dirty="0" smtClean="0"/>
              <a:t> </a:t>
            </a:r>
            <a:r>
              <a:rPr lang="it-IT" dirty="0" err="1" smtClean="0"/>
              <a:t>induced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4.2 K, I= 73 A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6" name="Immagine 5" descr="riscaldatori-1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8997" y="2069936"/>
            <a:ext cx="4517260" cy="3790813"/>
          </a:xfrm>
          <a:prstGeom prst="roundRect">
            <a:avLst/>
          </a:prstGeom>
        </p:spPr>
      </p:pic>
      <p:pic>
        <p:nvPicPr>
          <p:cNvPr id="7" name="Immagine 6" descr="slotheater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625376" y="3153090"/>
            <a:ext cx="3421826" cy="1450809"/>
          </a:xfrm>
          <a:prstGeom prst="roundRect">
            <a:avLst/>
          </a:prstGeom>
        </p:spPr>
      </p:pic>
      <p:cxnSp>
        <p:nvCxnSpPr>
          <p:cNvPr id="8" name="Connettore 2 7"/>
          <p:cNvCxnSpPr/>
          <p:nvPr/>
        </p:nvCxnSpPr>
        <p:spPr>
          <a:xfrm flipH="1">
            <a:off x="1085538" y="3742010"/>
            <a:ext cx="1584176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8" descr="heateAlN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76226" y="3001466"/>
            <a:ext cx="3148856" cy="1481089"/>
          </a:xfrm>
          <a:prstGeom prst="roundRect">
            <a:avLst/>
          </a:prstGeom>
        </p:spPr>
      </p:pic>
      <p:cxnSp>
        <p:nvCxnSpPr>
          <p:cNvPr id="10" name="Connettore 2 9"/>
          <p:cNvCxnSpPr/>
          <p:nvPr/>
        </p:nvCxnSpPr>
        <p:spPr>
          <a:xfrm>
            <a:off x="4932040" y="3429000"/>
            <a:ext cx="2736304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6372200" y="5373613"/>
            <a:ext cx="24289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bg2"/>
                </a:solidFill>
              </a:rPr>
              <a:t>AlN</a:t>
            </a:r>
            <a:endParaRPr lang="it-IT" dirty="0" smtClean="0">
              <a:solidFill>
                <a:schemeClr val="bg2"/>
              </a:solidFill>
            </a:endParaRPr>
          </a:p>
          <a:p>
            <a:pPr algn="ctr"/>
            <a:r>
              <a:rPr lang="it-IT" dirty="0" smtClean="0">
                <a:solidFill>
                  <a:schemeClr val="bg2"/>
                </a:solidFill>
              </a:rPr>
              <a:t>1 mm </a:t>
            </a:r>
            <a:r>
              <a:rPr lang="it-IT" dirty="0" err="1" smtClean="0">
                <a:solidFill>
                  <a:schemeClr val="bg2"/>
                </a:solidFill>
              </a:rPr>
              <a:t>thick</a:t>
            </a:r>
            <a:endParaRPr lang="it-IT" dirty="0" smtClean="0">
              <a:solidFill>
                <a:schemeClr val="bg2"/>
              </a:solidFill>
            </a:endParaRPr>
          </a:p>
          <a:p>
            <a:pPr algn="ctr"/>
            <a:r>
              <a:rPr lang="it-IT" dirty="0" smtClean="0">
                <a:solidFill>
                  <a:schemeClr val="bg2"/>
                </a:solidFill>
              </a:rPr>
              <a:t>By INTELLION </a:t>
            </a:r>
            <a:r>
              <a:rPr lang="it-IT" dirty="0" err="1" smtClean="0">
                <a:solidFill>
                  <a:schemeClr val="bg2"/>
                </a:solidFill>
              </a:rPr>
              <a:t>S.a.r.l</a:t>
            </a:r>
            <a:r>
              <a:rPr lang="it-IT" dirty="0" smtClean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524328" y="4293096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</a:rPr>
              <a:t>4.4 </a:t>
            </a:r>
            <a:r>
              <a:rPr lang="it-IT" sz="2400" b="1" dirty="0" err="1" smtClean="0">
                <a:solidFill>
                  <a:schemeClr val="tx2"/>
                </a:solidFill>
              </a:rPr>
              <a:t>J</a:t>
            </a:r>
            <a:endParaRPr lang="it-IT" sz="2400" b="1" dirty="0" smtClean="0">
              <a:solidFill>
                <a:schemeClr val="tx2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67544" y="393305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</a:rPr>
              <a:t>10.1 </a:t>
            </a:r>
            <a:r>
              <a:rPr lang="it-IT" sz="2400" b="1" dirty="0" err="1" smtClean="0">
                <a:solidFill>
                  <a:schemeClr val="tx2"/>
                </a:solidFill>
              </a:rPr>
              <a:t>J</a:t>
            </a:r>
            <a:endParaRPr lang="it-IT" sz="2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79" y="685920"/>
            <a:ext cx="8216917" cy="6199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8POLE TEST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Rettangolo arrotondato 6"/>
          <p:cNvSpPr/>
          <p:nvPr/>
        </p:nvSpPr>
        <p:spPr>
          <a:xfrm>
            <a:off x="611560" y="764704"/>
            <a:ext cx="6696744" cy="4176464"/>
          </a:xfrm>
          <a:prstGeom prst="round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Clr>
                <a:srgbClr val="FB963C"/>
              </a:buClr>
              <a:buFont typeface="Wingdings" charset="2"/>
              <a:buChar char="§"/>
            </a:pPr>
            <a:r>
              <a:rPr lang="it-IT" sz="2800" b="1" dirty="0" err="1" smtClean="0">
                <a:solidFill>
                  <a:schemeClr val="tx2"/>
                </a:solidFill>
              </a:rPr>
              <a:t>qualification</a:t>
            </a:r>
            <a:r>
              <a:rPr lang="it-IT" sz="2800" b="1" dirty="0" smtClean="0">
                <a:solidFill>
                  <a:schemeClr val="tx2"/>
                </a:solidFill>
              </a:rPr>
              <a:t> </a:t>
            </a:r>
            <a:r>
              <a:rPr lang="it-IT" sz="2800" b="1" dirty="0">
                <a:solidFill>
                  <a:schemeClr val="tx2"/>
                </a:solidFill>
              </a:rPr>
              <a:t>@ 4.2 K</a:t>
            </a:r>
            <a:endParaRPr lang="it-IT" sz="2800" b="1" dirty="0" smtClean="0">
              <a:solidFill>
                <a:schemeClr val="tx2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FB963C"/>
              </a:buClr>
              <a:buFont typeface="Wingdings" charset="2"/>
              <a:buChar char="§"/>
            </a:pPr>
            <a:r>
              <a:rPr lang="it-IT" sz="2800" b="1" dirty="0" err="1" smtClean="0">
                <a:solidFill>
                  <a:schemeClr val="tx2"/>
                </a:solidFill>
              </a:rPr>
              <a:t>qualification</a:t>
            </a:r>
            <a:r>
              <a:rPr lang="it-IT" sz="2800" b="1" dirty="0" smtClean="0">
                <a:solidFill>
                  <a:schemeClr val="tx2"/>
                </a:solidFill>
              </a:rPr>
              <a:t> </a:t>
            </a:r>
            <a:r>
              <a:rPr lang="it-IT" sz="2800" b="1" dirty="0">
                <a:solidFill>
                  <a:schemeClr val="tx2"/>
                </a:solidFill>
              </a:rPr>
              <a:t>1h @ 108</a:t>
            </a:r>
            <a:r>
              <a:rPr lang="it-IT" sz="2800" b="1" dirty="0" smtClean="0">
                <a:solidFill>
                  <a:schemeClr val="tx2"/>
                </a:solidFill>
              </a:rPr>
              <a:t>% @2.17 </a:t>
            </a:r>
            <a:r>
              <a:rPr lang="it-IT" sz="2800" b="1" dirty="0">
                <a:solidFill>
                  <a:schemeClr val="tx2"/>
                </a:solidFill>
              </a:rPr>
              <a:t>K</a:t>
            </a:r>
          </a:p>
          <a:p>
            <a:pPr marL="342900" lvl="0" indent="-342900">
              <a:spcBef>
                <a:spcPct val="20000"/>
              </a:spcBef>
              <a:buClr>
                <a:srgbClr val="FB963C"/>
              </a:buClr>
              <a:buFont typeface="Wingdings" charset="2"/>
              <a:buChar char="§"/>
            </a:pPr>
            <a:r>
              <a:rPr lang="it-IT" sz="2800" b="1" dirty="0" smtClean="0">
                <a:solidFill>
                  <a:schemeClr val="tx2"/>
                </a:solidFill>
              </a:rPr>
              <a:t>training </a:t>
            </a:r>
            <a:r>
              <a:rPr lang="it-IT" sz="2800" b="1" dirty="0">
                <a:solidFill>
                  <a:schemeClr val="tx2"/>
                </a:solidFill>
              </a:rPr>
              <a:t>@4.2 </a:t>
            </a:r>
            <a:r>
              <a:rPr lang="it-IT" sz="2800" b="1" dirty="0" smtClean="0">
                <a:solidFill>
                  <a:schemeClr val="tx2"/>
                </a:solidFill>
              </a:rPr>
              <a:t>K</a:t>
            </a:r>
          </a:p>
          <a:p>
            <a:pPr marL="342900" lvl="0" indent="-342900">
              <a:spcBef>
                <a:spcPct val="20000"/>
              </a:spcBef>
              <a:buClr>
                <a:srgbClr val="FB963C"/>
              </a:buClr>
              <a:buFont typeface="Wingdings" charset="2"/>
              <a:buChar char="§"/>
            </a:pPr>
            <a:r>
              <a:rPr lang="it-IT" sz="2800" b="1" dirty="0" err="1" smtClean="0">
                <a:solidFill>
                  <a:schemeClr val="tx2"/>
                </a:solidFill>
              </a:rPr>
              <a:t>working</a:t>
            </a:r>
            <a:r>
              <a:rPr lang="it-IT" sz="2800" b="1" dirty="0" smtClean="0">
                <a:solidFill>
                  <a:schemeClr val="tx2"/>
                </a:solidFill>
              </a:rPr>
              <a:t> </a:t>
            </a:r>
            <a:r>
              <a:rPr lang="it-IT" sz="2800" b="1" dirty="0" err="1" smtClean="0">
                <a:solidFill>
                  <a:schemeClr val="tx2"/>
                </a:solidFill>
              </a:rPr>
              <a:t>condition</a:t>
            </a:r>
            <a:r>
              <a:rPr lang="it-IT" sz="2800" b="1" dirty="0" smtClean="0">
                <a:solidFill>
                  <a:schemeClr val="tx2"/>
                </a:solidFill>
              </a:rPr>
              <a:t> test </a:t>
            </a:r>
          </a:p>
          <a:p>
            <a:pPr lvl="0">
              <a:spcBef>
                <a:spcPct val="20000"/>
              </a:spcBef>
              <a:buClr>
                <a:srgbClr val="FB963C"/>
              </a:buClr>
            </a:pPr>
            <a:r>
              <a:rPr lang="it-IT" sz="2800" b="1" dirty="0" smtClean="0">
                <a:solidFill>
                  <a:schemeClr val="tx2"/>
                </a:solidFill>
              </a:rPr>
              <a:t>	</a:t>
            </a:r>
            <a:r>
              <a:rPr lang="it-IT" sz="2800" b="1" dirty="0" err="1" smtClean="0">
                <a:solidFill>
                  <a:schemeClr val="tx2"/>
                </a:solidFill>
              </a:rPr>
              <a:t>w</a:t>
            </a:r>
            <a:r>
              <a:rPr lang="it-IT" sz="2800" b="1" dirty="0" smtClean="0">
                <a:solidFill>
                  <a:schemeClr val="tx2"/>
                </a:solidFill>
              </a:rPr>
              <a:t>/o </a:t>
            </a:r>
            <a:r>
              <a:rPr lang="it-IT" sz="2800" b="1" dirty="0" err="1" smtClean="0">
                <a:solidFill>
                  <a:schemeClr val="tx2"/>
                </a:solidFill>
              </a:rPr>
              <a:t>energy</a:t>
            </a:r>
            <a:r>
              <a:rPr lang="it-IT" sz="2800" b="1" dirty="0" smtClean="0">
                <a:solidFill>
                  <a:schemeClr val="tx2"/>
                </a:solidFill>
              </a:rPr>
              <a:t> </a:t>
            </a:r>
            <a:r>
              <a:rPr lang="it-IT" sz="2800" b="1" dirty="0" err="1" smtClean="0">
                <a:solidFill>
                  <a:schemeClr val="tx2"/>
                </a:solidFill>
              </a:rPr>
              <a:t>extraction</a:t>
            </a:r>
            <a:endParaRPr lang="it-IT" sz="2800" b="1" dirty="0">
              <a:solidFill>
                <a:schemeClr val="tx2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FB963C"/>
              </a:buClr>
              <a:buFont typeface="Wingdings" charset="2"/>
              <a:buChar char="§"/>
            </a:pPr>
            <a:r>
              <a:rPr lang="it-IT" sz="2800" b="1" dirty="0" err="1">
                <a:solidFill>
                  <a:schemeClr val="tx2"/>
                </a:solidFill>
              </a:rPr>
              <a:t>thermal</a:t>
            </a:r>
            <a:r>
              <a:rPr lang="it-IT" sz="2800" b="1" dirty="0">
                <a:solidFill>
                  <a:schemeClr val="tx2"/>
                </a:solidFill>
              </a:rPr>
              <a:t> </a:t>
            </a:r>
            <a:r>
              <a:rPr lang="it-IT" sz="2800" b="1" dirty="0" err="1">
                <a:solidFill>
                  <a:schemeClr val="tx2"/>
                </a:solidFill>
              </a:rPr>
              <a:t>cycle</a:t>
            </a:r>
            <a:r>
              <a:rPr lang="it-IT" sz="2800" b="1" dirty="0">
                <a:solidFill>
                  <a:schemeClr val="tx2"/>
                </a:solidFill>
              </a:rPr>
              <a:t> </a:t>
            </a:r>
          </a:p>
          <a:p>
            <a:pPr marL="342900" lvl="0" indent="-342900">
              <a:spcBef>
                <a:spcPct val="20000"/>
              </a:spcBef>
              <a:buClr>
                <a:srgbClr val="FB963C"/>
              </a:buClr>
              <a:buFont typeface="Wingdings" charset="2"/>
              <a:buChar char="§"/>
            </a:pPr>
            <a:r>
              <a:rPr lang="it-IT" sz="2800" b="1" dirty="0" err="1">
                <a:solidFill>
                  <a:schemeClr val="tx2"/>
                </a:solidFill>
              </a:rPr>
              <a:t>qualification</a:t>
            </a:r>
            <a:r>
              <a:rPr lang="it-IT" sz="2800" b="1" dirty="0">
                <a:solidFill>
                  <a:schemeClr val="tx2"/>
                </a:solidFill>
              </a:rPr>
              <a:t> @ 4.2 K</a:t>
            </a:r>
          </a:p>
          <a:p>
            <a:pPr algn="ctr"/>
            <a:endParaRPr lang="it-IT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3697493" y="663940"/>
            <a:ext cx="5040560" cy="2930080"/>
            <a:chOff x="3862224" y="3373269"/>
            <a:chExt cx="5040560" cy="2930080"/>
          </a:xfrm>
        </p:grpSpPr>
        <p:grpSp>
          <p:nvGrpSpPr>
            <p:cNvPr id="8" name="Gruppo 7"/>
            <p:cNvGrpSpPr/>
            <p:nvPr/>
          </p:nvGrpSpPr>
          <p:grpSpPr>
            <a:xfrm>
              <a:off x="3862224" y="3373269"/>
              <a:ext cx="5040560" cy="2930080"/>
              <a:chOff x="3862224" y="3373269"/>
              <a:chExt cx="5040560" cy="2930080"/>
            </a:xfrm>
          </p:grpSpPr>
          <p:pic>
            <p:nvPicPr>
              <p:cNvPr id="6" name="Immagine 5" descr="20161115-singel8P-training_2.png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038" r="6693"/>
              <a:stretch/>
            </p:blipFill>
            <p:spPr>
              <a:xfrm>
                <a:off x="3862224" y="3373269"/>
                <a:ext cx="5040560" cy="2930080"/>
              </a:xfrm>
              <a:prstGeom prst="rect">
                <a:avLst/>
              </a:prstGeom>
            </p:spPr>
          </p:pic>
          <p:sp>
            <p:nvSpPr>
              <p:cNvPr id="21" name="CasellaDiTesto 20"/>
              <p:cNvSpPr txBox="1"/>
              <p:nvPr/>
            </p:nvSpPr>
            <p:spPr>
              <a:xfrm>
                <a:off x="4798328" y="5019979"/>
                <a:ext cx="389873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chemeClr val="tx2"/>
                    </a:solidFill>
                  </a:rPr>
                  <a:t>single </a:t>
                </a:r>
                <a:r>
                  <a:rPr lang="it-IT" dirty="0" err="1" smtClean="0">
                    <a:solidFill>
                      <a:schemeClr val="tx2"/>
                    </a:solidFill>
                  </a:rPr>
                  <a:t>coil’s</a:t>
                </a:r>
                <a:r>
                  <a:rPr lang="it-IT" dirty="0" smtClean="0">
                    <a:solidFill>
                      <a:schemeClr val="tx2"/>
                    </a:solidFill>
                  </a:rPr>
                  <a:t> </a:t>
                </a:r>
                <a:r>
                  <a:rPr lang="it-IT" dirty="0" err="1" smtClean="0">
                    <a:solidFill>
                      <a:schemeClr val="tx2"/>
                    </a:solidFill>
                  </a:rPr>
                  <a:t>cold</a:t>
                </a:r>
                <a:r>
                  <a:rPr lang="it-IT" dirty="0" smtClean="0">
                    <a:solidFill>
                      <a:schemeClr val="tx2"/>
                    </a:solidFill>
                  </a:rPr>
                  <a:t> test: </a:t>
                </a:r>
              </a:p>
              <a:p>
                <a:r>
                  <a:rPr lang="it-IT" dirty="0" smtClean="0">
                    <a:solidFill>
                      <a:schemeClr val="tx2"/>
                    </a:solidFill>
                  </a:rPr>
                  <a:t>2 training </a:t>
                </a:r>
                <a:r>
                  <a:rPr lang="it-IT" dirty="0" err="1" smtClean="0">
                    <a:solidFill>
                      <a:schemeClr val="tx2"/>
                    </a:solidFill>
                  </a:rPr>
                  <a:t>quenches</a:t>
                </a:r>
                <a:r>
                  <a:rPr lang="it-IT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r>
                  <a:rPr lang="it-IT" dirty="0" err="1" smtClean="0">
                    <a:solidFill>
                      <a:schemeClr val="tx2"/>
                    </a:solidFill>
                  </a:rPr>
                  <a:t>reached</a:t>
                </a:r>
                <a:r>
                  <a:rPr lang="it-IT" dirty="0" smtClean="0">
                    <a:solidFill>
                      <a:schemeClr val="tx2"/>
                    </a:solidFill>
                  </a:rPr>
                  <a:t> short sample sample 247 A</a:t>
                </a:r>
                <a:endParaRPr lang="it-IT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" name="CasellaDiTesto 10"/>
              <p:cNvSpPr txBox="1"/>
              <p:nvPr/>
            </p:nvSpPr>
            <p:spPr>
              <a:xfrm>
                <a:off x="6909403" y="4620632"/>
                <a:ext cx="1775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>
                    <a:solidFill>
                      <a:schemeClr val="tx2"/>
                    </a:solidFill>
                  </a:rPr>
                  <a:t>nominal</a:t>
                </a:r>
                <a:r>
                  <a:rPr lang="it-IT" dirty="0" smtClean="0">
                    <a:solidFill>
                      <a:schemeClr val="tx2"/>
                    </a:solidFill>
                  </a:rPr>
                  <a:t> </a:t>
                </a:r>
                <a:r>
                  <a:rPr lang="it-IT" dirty="0" err="1" smtClean="0">
                    <a:solidFill>
                      <a:schemeClr val="tx2"/>
                    </a:solidFill>
                  </a:rPr>
                  <a:t>current</a:t>
                </a:r>
                <a:endParaRPr lang="it-IT" dirty="0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13" name="CasellaDiTesto 12"/>
              <p:cNvSpPr txBox="1"/>
              <p:nvPr/>
            </p:nvSpPr>
            <p:spPr>
              <a:xfrm>
                <a:off x="5886118" y="3485745"/>
                <a:ext cx="6591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>
                    <a:solidFill>
                      <a:srgbClr val="FF0000"/>
                    </a:solidFill>
                  </a:rPr>
                  <a:t>s.s.l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.</a:t>
                </a:r>
              </a:p>
            </p:txBody>
          </p:sp>
        </p:grpSp>
        <p:cxnSp>
          <p:nvCxnSpPr>
            <p:cNvPr id="9" name="Connettore 1 8"/>
            <p:cNvCxnSpPr/>
            <p:nvPr/>
          </p:nvCxnSpPr>
          <p:spPr>
            <a:xfrm>
              <a:off x="4366280" y="5006761"/>
              <a:ext cx="4330784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MCOXFP1 </a:t>
            </a:r>
            <a:r>
              <a:rPr lang="it-IT" dirty="0" smtClean="0"/>
              <a:t>COILS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HiLumi High Order Correctors – M. Statera</a:t>
            </a:r>
            <a:endParaRPr lang="en-GB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/>
          </p:nvPr>
        </p:nvGraphicFramePr>
        <p:xfrm>
          <a:off x="2987824" y="3501008"/>
          <a:ext cx="1584176" cy="29980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76064"/>
                <a:gridCol w="1008112"/>
              </a:tblGrid>
              <a:tr h="374761"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chemeClr val="tx2"/>
                          </a:solidFill>
                        </a:rPr>
                        <a:t>B1</a:t>
                      </a:r>
                      <a:endParaRPr lang="it-IT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chemeClr val="tx2"/>
                          </a:solidFill>
                        </a:rPr>
                        <a:t>M08-01</a:t>
                      </a:r>
                      <a:endParaRPr lang="it-IT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4761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2"/>
                          </a:solidFill>
                        </a:rPr>
                        <a:t>B2</a:t>
                      </a:r>
                      <a:endParaRPr lang="it-IT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2"/>
                          </a:solidFill>
                        </a:rPr>
                        <a:t>M08-08</a:t>
                      </a:r>
                      <a:endParaRPr lang="it-IT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4761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2"/>
                          </a:solidFill>
                        </a:rPr>
                        <a:t>B3</a:t>
                      </a:r>
                      <a:endParaRPr lang="it-IT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2"/>
                          </a:solidFill>
                        </a:rPr>
                        <a:t>M08-07</a:t>
                      </a:r>
                      <a:endParaRPr lang="it-IT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4761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2"/>
                          </a:solidFill>
                        </a:rPr>
                        <a:t>B4</a:t>
                      </a:r>
                      <a:endParaRPr lang="it-IT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2"/>
                          </a:solidFill>
                        </a:rPr>
                        <a:t>M08-06</a:t>
                      </a:r>
                      <a:endParaRPr lang="it-IT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4761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2"/>
                          </a:solidFill>
                        </a:rPr>
                        <a:t>B5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2"/>
                          </a:solidFill>
                        </a:rPr>
                        <a:t>M08-09</a:t>
                      </a:r>
                      <a:endParaRPr lang="it-IT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4761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2"/>
                          </a:solidFill>
                        </a:rPr>
                        <a:t>B6</a:t>
                      </a:r>
                      <a:endParaRPr lang="it-IT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2"/>
                          </a:solidFill>
                        </a:rPr>
                        <a:t>M08-10</a:t>
                      </a:r>
                      <a:endParaRPr lang="it-IT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4761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2"/>
                          </a:solidFill>
                        </a:rPr>
                        <a:t>B7</a:t>
                      </a:r>
                      <a:endParaRPr lang="it-IT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2"/>
                          </a:solidFill>
                        </a:rPr>
                        <a:t>M08-11</a:t>
                      </a:r>
                      <a:endParaRPr lang="it-IT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4761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2"/>
                          </a:solidFill>
                        </a:rPr>
                        <a:t>B8</a:t>
                      </a:r>
                      <a:endParaRPr lang="it-IT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2"/>
                          </a:solidFill>
                        </a:rPr>
                        <a:t>M08-12</a:t>
                      </a:r>
                      <a:endParaRPr lang="it-IT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uppo 2"/>
          <p:cNvGrpSpPr/>
          <p:nvPr/>
        </p:nvGrpSpPr>
        <p:grpSpPr>
          <a:xfrm>
            <a:off x="-180528" y="2225712"/>
            <a:ext cx="3010872" cy="3986910"/>
            <a:chOff x="41793" y="1923952"/>
            <a:chExt cx="3010872" cy="3986910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269913" y="2588284"/>
              <a:ext cx="3986910" cy="2658246"/>
            </a:xfrm>
            <a:prstGeom prst="roundRect">
              <a:avLst/>
            </a:prstGeom>
          </p:spPr>
        </p:pic>
        <p:cxnSp>
          <p:nvCxnSpPr>
            <p:cNvPr id="15" name="Connettore 2 14"/>
            <p:cNvCxnSpPr/>
            <p:nvPr/>
          </p:nvCxnSpPr>
          <p:spPr>
            <a:xfrm flipV="1">
              <a:off x="286407" y="2038699"/>
              <a:ext cx="468052" cy="3312368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2 15"/>
            <p:cNvCxnSpPr/>
            <p:nvPr/>
          </p:nvCxnSpPr>
          <p:spPr>
            <a:xfrm flipV="1">
              <a:off x="488685" y="5406242"/>
              <a:ext cx="2426014" cy="55177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/>
            <p:nvPr/>
          </p:nvCxnSpPr>
          <p:spPr>
            <a:xfrm flipV="1">
              <a:off x="1201484" y="2254723"/>
              <a:ext cx="201047" cy="2710785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 flipV="1">
              <a:off x="970483" y="3838899"/>
              <a:ext cx="1368152" cy="43736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/>
            <p:cNvCxnSpPr/>
            <p:nvPr/>
          </p:nvCxnSpPr>
          <p:spPr>
            <a:xfrm flipV="1">
              <a:off x="1978595" y="2254723"/>
              <a:ext cx="0" cy="634612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ttangolo 19"/>
            <p:cNvSpPr/>
            <p:nvPr/>
          </p:nvSpPr>
          <p:spPr>
            <a:xfrm>
              <a:off x="1814636" y="1926554"/>
              <a:ext cx="8130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err="1">
                  <a:solidFill>
                    <a:schemeClr val="bg2"/>
                  </a:solidFill>
                </a:rPr>
                <a:t>heigth</a:t>
              </a:r>
              <a:endParaRPr lang="it-IT" dirty="0">
                <a:solidFill>
                  <a:schemeClr val="bg2"/>
                </a:solidFill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 rot="16494035">
              <a:off x="520623" y="2979358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err="1">
                  <a:solidFill>
                    <a:schemeClr val="tx2"/>
                  </a:solidFill>
                </a:rPr>
                <a:t>inner</a:t>
              </a:r>
              <a:r>
                <a:rPr lang="it-IT" dirty="0">
                  <a:solidFill>
                    <a:schemeClr val="tx2"/>
                  </a:solidFill>
                </a:rPr>
                <a:t> long</a:t>
              </a:r>
            </a:p>
          </p:txBody>
        </p:sp>
        <p:sp>
          <p:nvSpPr>
            <p:cNvPr id="24" name="Rettangolo 23"/>
            <p:cNvSpPr/>
            <p:nvPr/>
          </p:nvSpPr>
          <p:spPr>
            <a:xfrm rot="16734420">
              <a:off x="-378835" y="3551048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err="1">
                  <a:solidFill>
                    <a:schemeClr val="tx2"/>
                  </a:solidFill>
                </a:rPr>
                <a:t>outer</a:t>
              </a:r>
              <a:r>
                <a:rPr lang="it-IT" dirty="0">
                  <a:solidFill>
                    <a:schemeClr val="tx2"/>
                  </a:solidFill>
                </a:rPr>
                <a:t> long</a:t>
              </a: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1258515" y="3478859"/>
              <a:ext cx="12747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err="1">
                  <a:solidFill>
                    <a:schemeClr val="tx2"/>
                  </a:solidFill>
                </a:rPr>
                <a:t>inner</a:t>
              </a:r>
              <a:r>
                <a:rPr lang="it-IT" dirty="0">
                  <a:solidFill>
                    <a:schemeClr val="tx2"/>
                  </a:solidFill>
                </a:rPr>
                <a:t> short</a:t>
              </a: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1010793" y="5009323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err="1">
                  <a:solidFill>
                    <a:schemeClr val="tx2"/>
                  </a:solidFill>
                </a:rPr>
                <a:t>outer</a:t>
              </a:r>
              <a:r>
                <a:rPr lang="it-IT" dirty="0">
                  <a:solidFill>
                    <a:schemeClr val="tx2"/>
                  </a:solidFill>
                </a:rPr>
                <a:t> </a:t>
              </a:r>
              <a:r>
                <a:rPr lang="it-IT" dirty="0" smtClean="0">
                  <a:solidFill>
                    <a:schemeClr val="tx2"/>
                  </a:solidFill>
                </a:rPr>
                <a:t>long</a:t>
              </a:r>
              <a:endParaRPr lang="it-IT" dirty="0">
                <a:solidFill>
                  <a:schemeClr val="tx2"/>
                </a:solidFill>
              </a:endParaRPr>
            </a:p>
          </p:txBody>
        </p:sp>
      </p:grpSp>
      <p:sp>
        <p:nvSpPr>
          <p:cNvPr id="28" name="CasellaDiTesto 27"/>
          <p:cNvSpPr txBox="1"/>
          <p:nvPr/>
        </p:nvSpPr>
        <p:spPr>
          <a:xfrm>
            <a:off x="544213" y="1051052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</a:rPr>
              <a:t>12 coils </a:t>
            </a:r>
            <a:r>
              <a:rPr lang="it-IT" sz="2400" b="1" dirty="0" err="1" smtClean="0">
                <a:solidFill>
                  <a:schemeClr val="tx2"/>
                </a:solidFill>
              </a:rPr>
              <a:t>produced</a:t>
            </a:r>
            <a:endParaRPr lang="it-IT" sz="2400" b="1" dirty="0">
              <a:solidFill>
                <a:schemeClr val="tx2"/>
              </a:solidFill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4788464" y="3689096"/>
            <a:ext cx="4104016" cy="28362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coils’ </a:t>
            </a:r>
            <a:r>
              <a:rPr lang="it-IT" dirty="0" err="1">
                <a:solidFill>
                  <a:schemeClr val="tx2"/>
                </a:solidFill>
              </a:rPr>
              <a:t>assessment</a:t>
            </a:r>
            <a:endParaRPr lang="it-IT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b="1" dirty="0" err="1">
                <a:solidFill>
                  <a:schemeClr val="tx2"/>
                </a:solidFill>
              </a:rPr>
              <a:t>Geometry</a:t>
            </a:r>
            <a:endParaRPr lang="it-IT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tx2"/>
                </a:solidFill>
              </a:rPr>
              <a:t>    6pole </a:t>
            </a:r>
            <a:r>
              <a:rPr lang="it-IT" dirty="0" err="1">
                <a:solidFill>
                  <a:schemeClr val="tx2"/>
                </a:solidFill>
              </a:rPr>
              <a:t>average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it-IT" dirty="0">
                <a:solidFill>
                  <a:schemeClr val="tx2"/>
                </a:solidFill>
              </a:rPr>
              <a:t> 0.09 mm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2"/>
                </a:solidFill>
              </a:rPr>
              <a:t>    8pole </a:t>
            </a:r>
            <a:r>
              <a:rPr lang="it-IT" dirty="0" err="1">
                <a:solidFill>
                  <a:schemeClr val="tx2"/>
                </a:solidFill>
              </a:rPr>
              <a:t>average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it-IT" dirty="0">
                <a:solidFill>
                  <a:schemeClr val="tx2"/>
                </a:solidFill>
              </a:rPr>
              <a:t> 0.13 mm</a:t>
            </a:r>
          </a:p>
          <a:p>
            <a:pPr marL="285750" indent="-285750">
              <a:buFont typeface="Arial"/>
              <a:buChar char="•"/>
            </a:pPr>
            <a:r>
              <a:rPr lang="it-IT" b="1" dirty="0" err="1">
                <a:solidFill>
                  <a:schemeClr val="tx2"/>
                </a:solidFill>
              </a:rPr>
              <a:t>Resistance</a:t>
            </a:r>
            <a:endParaRPr lang="it-IT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tx2"/>
                </a:solidFill>
              </a:rPr>
              <a:t>    </a:t>
            </a:r>
            <a:r>
              <a:rPr lang="it-IT" dirty="0" err="1" smtClean="0">
                <a:solidFill>
                  <a:schemeClr val="tx2"/>
                </a:solidFill>
              </a:rPr>
              <a:t>number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>
                <a:solidFill>
                  <a:schemeClr val="tx2"/>
                </a:solidFill>
              </a:rPr>
              <a:t>of </a:t>
            </a:r>
            <a:r>
              <a:rPr lang="it-IT" dirty="0" err="1">
                <a:solidFill>
                  <a:schemeClr val="tx2"/>
                </a:solidFill>
              </a:rPr>
              <a:t>turns</a:t>
            </a:r>
            <a:endParaRPr lang="it-IT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b="1" dirty="0">
                <a:solidFill>
                  <a:schemeClr val="tx2"/>
                </a:solidFill>
              </a:rPr>
              <a:t>HV </a:t>
            </a:r>
            <a:r>
              <a:rPr lang="it-IT" b="1" dirty="0" err="1">
                <a:solidFill>
                  <a:schemeClr val="tx2"/>
                </a:solidFill>
              </a:rPr>
              <a:t>insulation</a:t>
            </a:r>
            <a:endParaRPr lang="it-IT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tx2"/>
                </a:solidFill>
              </a:rPr>
              <a:t>    </a:t>
            </a:r>
            <a:r>
              <a:rPr lang="it-IT" dirty="0" err="1" smtClean="0">
                <a:solidFill>
                  <a:schemeClr val="tx2"/>
                </a:solidFill>
              </a:rPr>
              <a:t>all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>
                <a:solidFill>
                  <a:schemeClr val="tx2"/>
                </a:solidFill>
              </a:rPr>
              <a:t>coils </a:t>
            </a:r>
            <a:r>
              <a:rPr lang="it-IT" dirty="0" err="1">
                <a:solidFill>
                  <a:schemeClr val="tx2"/>
                </a:solidFill>
              </a:rPr>
              <a:t>above</a:t>
            </a:r>
            <a:r>
              <a:rPr lang="it-IT" dirty="0">
                <a:solidFill>
                  <a:schemeClr val="tx2"/>
                </a:solidFill>
              </a:rPr>
              <a:t> 1.8 </a:t>
            </a:r>
            <a:r>
              <a:rPr lang="it-IT" dirty="0" smtClean="0">
                <a:solidFill>
                  <a:schemeClr val="tx2"/>
                </a:solidFill>
              </a:rPr>
              <a:t>T</a:t>
            </a:r>
            <a:r>
              <a:rPr lang="it-IT" dirty="0" smtClean="0">
                <a:solidFill>
                  <a:schemeClr val="tx2"/>
                </a:solidFill>
                <a:latin typeface="Symbol" charset="2"/>
                <a:ea typeface="Symbol" charset="2"/>
                <a:cs typeface="Symbol" charset="2"/>
              </a:rPr>
              <a:t>W </a:t>
            </a:r>
            <a:r>
              <a:rPr lang="it-IT" dirty="0" err="1" smtClean="0">
                <a:solidFill>
                  <a:schemeClr val="tx2"/>
                </a:solidFill>
                <a:ea typeface="Symbol" charset="2"/>
                <a:cs typeface="Symbol" charset="2"/>
              </a:rPr>
              <a:t>at</a:t>
            </a:r>
            <a:r>
              <a:rPr lang="it-IT" dirty="0" smtClean="0">
                <a:solidFill>
                  <a:schemeClr val="tx2"/>
                </a:solidFill>
                <a:ea typeface="Symbol" charset="2"/>
                <a:cs typeface="Symbol" charset="2"/>
              </a:rPr>
              <a:t> 5 </a:t>
            </a:r>
            <a:r>
              <a:rPr lang="it-IT" dirty="0" err="1" smtClean="0">
                <a:solidFill>
                  <a:schemeClr val="tx2"/>
                </a:solidFill>
                <a:ea typeface="Symbol" charset="2"/>
                <a:cs typeface="Symbol" charset="2"/>
              </a:rPr>
              <a:t>kV</a:t>
            </a:r>
            <a:endParaRPr lang="it-IT" dirty="0">
              <a:solidFill>
                <a:schemeClr val="tx2"/>
              </a:solidFill>
              <a:ea typeface="Symbol" charset="2"/>
              <a:cs typeface="Symbol" charset="2"/>
            </a:endParaRP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6255" y="1482750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>
                <a:solidFill>
                  <a:schemeClr val="tx2"/>
                </a:solidFill>
              </a:rPr>
              <a:t> </a:t>
            </a:r>
            <a:r>
              <a:rPr lang="it-IT" sz="2400" smtClean="0">
                <a:solidFill>
                  <a:schemeClr val="tx2"/>
                </a:solidFill>
              </a:rPr>
              <a:t>HCMCOXFC01-I1000001</a:t>
            </a:r>
            <a:r>
              <a:rPr lang="it-IT" sz="2400" dirty="0">
                <a:solidFill>
                  <a:schemeClr val="tx2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60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8POLE COLD TEST RESULTS 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8" name="Segnaposto contenuto 17"/>
          <p:cNvSpPr>
            <a:spLocks noGrp="1"/>
          </p:cNvSpPr>
          <p:nvPr>
            <p:ph idx="1"/>
          </p:nvPr>
        </p:nvSpPr>
        <p:spPr>
          <a:xfrm>
            <a:off x="423233" y="999633"/>
            <a:ext cx="8568952" cy="728800"/>
          </a:xfrm>
        </p:spPr>
        <p:txBody>
          <a:bodyPr>
            <a:normAutofit fontScale="85000" lnSpcReduction="20000"/>
          </a:bodyPr>
          <a:lstStyle/>
          <a:p>
            <a:r>
              <a:rPr lang="it-IT" dirty="0" err="1"/>
              <a:t>stable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ultimate </a:t>
            </a:r>
            <a:r>
              <a:rPr lang="it-IT" dirty="0" err="1"/>
              <a:t>current</a:t>
            </a:r>
            <a:r>
              <a:rPr lang="it-IT" dirty="0"/>
              <a:t> (108% </a:t>
            </a:r>
            <a:r>
              <a:rPr lang="it-IT" dirty="0" err="1"/>
              <a:t>Inom</a:t>
            </a:r>
            <a:r>
              <a:rPr lang="it-IT" dirty="0"/>
              <a:t>) and </a:t>
            </a:r>
            <a:r>
              <a:rPr lang="it-IT" dirty="0" err="1"/>
              <a:t>at</a:t>
            </a:r>
            <a:r>
              <a:rPr lang="it-IT" dirty="0"/>
              <a:t> 150% </a:t>
            </a:r>
            <a:r>
              <a:rPr lang="it-IT" dirty="0" err="1"/>
              <a:t>Inom</a:t>
            </a:r>
            <a:endParaRPr lang="it-IT" dirty="0"/>
          </a:p>
          <a:p>
            <a:r>
              <a:rPr lang="it-IT" dirty="0"/>
              <a:t>26 </a:t>
            </a:r>
            <a:r>
              <a:rPr lang="it-IT" dirty="0" err="1"/>
              <a:t>quenches</a:t>
            </a:r>
            <a:r>
              <a:rPr lang="it-IT" dirty="0"/>
              <a:t> – </a:t>
            </a:r>
            <a:r>
              <a:rPr lang="it-IT" dirty="0" err="1" smtClean="0"/>
              <a:t>I</a:t>
            </a:r>
            <a:r>
              <a:rPr lang="it-IT" baseline="-25000" dirty="0" err="1" smtClean="0"/>
              <a:t>max</a:t>
            </a:r>
            <a:r>
              <a:rPr lang="it-IT" dirty="0" smtClean="0"/>
              <a:t>= </a:t>
            </a:r>
            <a:r>
              <a:rPr lang="it-IT" dirty="0"/>
              <a:t>207 A (89.2 % </a:t>
            </a:r>
            <a:r>
              <a:rPr lang="it-IT" dirty="0" err="1"/>
              <a:t>s.s.l</a:t>
            </a:r>
            <a:r>
              <a:rPr lang="it-IT" dirty="0"/>
              <a:t>.)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0" y="1484784"/>
            <a:ext cx="9144000" cy="5048250"/>
            <a:chOff x="0" y="1484784"/>
            <a:chExt cx="9144000" cy="5048250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484784"/>
              <a:ext cx="9144000" cy="5048250"/>
            </a:xfrm>
            <a:prstGeom prst="rect">
              <a:avLst/>
            </a:prstGeom>
          </p:spPr>
        </p:pic>
        <p:cxnSp>
          <p:nvCxnSpPr>
            <p:cNvPr id="7" name="Connettore 1 6"/>
            <p:cNvCxnSpPr/>
            <p:nvPr/>
          </p:nvCxnSpPr>
          <p:spPr>
            <a:xfrm>
              <a:off x="755576" y="1918638"/>
              <a:ext cx="0" cy="3846726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>
            <a:xfrm flipH="1">
              <a:off x="755576" y="5733256"/>
              <a:ext cx="7128792" cy="33945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891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8PolecoilsAFTER2cycles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03867" y="1788511"/>
            <a:ext cx="5397891" cy="3603803"/>
          </a:xfrm>
          <a:prstGeom prst="roundRect">
            <a:avLst/>
          </a:prstGeom>
        </p:spPr>
      </p:pic>
      <p:pic>
        <p:nvPicPr>
          <p:cNvPr id="6" name="Immagine 5" descr="8POLEqualific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34" y="2469444"/>
            <a:ext cx="4036049" cy="227617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8POLE </a:t>
            </a:r>
            <a:r>
              <a:rPr lang="it-IT" dirty="0" smtClean="0"/>
              <a:t>COLD TEST RESULTS </a:t>
            </a:r>
            <a:r>
              <a:rPr lang="it-IT" dirty="0"/>
              <a:t>- </a:t>
            </a:r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4326" y="900000"/>
            <a:ext cx="3752948" cy="12736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smtClean="0"/>
              <a:t>	</a:t>
            </a:r>
            <a:r>
              <a:rPr lang="it-IT" sz="3200" b="1" dirty="0" smtClean="0"/>
              <a:t>He II test: 2.17 K</a:t>
            </a:r>
          </a:p>
          <a:p>
            <a:r>
              <a:rPr lang="it-IT" dirty="0" smtClean="0"/>
              <a:t>1h @ 108% </a:t>
            </a:r>
            <a:r>
              <a:rPr lang="it-IT" dirty="0" err="1" smtClean="0"/>
              <a:t>Inom</a:t>
            </a:r>
            <a:r>
              <a:rPr lang="it-IT" dirty="0" smtClean="0"/>
              <a:t> (114 A)</a:t>
            </a:r>
          </a:p>
          <a:p>
            <a:r>
              <a:rPr lang="it-IT" dirty="0" smtClean="0"/>
              <a:t>1h @ 150% </a:t>
            </a:r>
            <a:r>
              <a:rPr lang="it-IT" dirty="0" err="1" smtClean="0"/>
              <a:t>Inom</a:t>
            </a:r>
            <a:r>
              <a:rPr lang="it-IT" dirty="0" smtClean="0"/>
              <a:t> (158 A)</a:t>
            </a:r>
          </a:p>
          <a:p>
            <a:r>
              <a:rPr lang="it-IT" dirty="0" smtClean="0"/>
              <a:t>no </a:t>
            </a:r>
            <a:r>
              <a:rPr lang="it-IT" dirty="0" err="1" smtClean="0"/>
              <a:t>quenches</a:t>
            </a:r>
            <a:r>
              <a:rPr lang="it-IT" dirty="0" smtClean="0"/>
              <a:t> </a:t>
            </a:r>
            <a:r>
              <a:rPr lang="it-IT" dirty="0" err="1" smtClean="0"/>
              <a:t>occurred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10" name="CasellaDiTesto 9"/>
          <p:cNvSpPr txBox="1"/>
          <p:nvPr/>
        </p:nvSpPr>
        <p:spPr>
          <a:xfrm>
            <a:off x="1719909" y="2530750"/>
            <a:ext cx="158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2"/>
                </a:solidFill>
              </a:rPr>
              <a:t>qualification</a:t>
            </a:r>
            <a:endParaRPr lang="it-IT" dirty="0" smtClean="0">
              <a:solidFill>
                <a:schemeClr val="bg2"/>
              </a:solidFill>
            </a:endParaRPr>
          </a:p>
          <a:p>
            <a:r>
              <a:rPr lang="it-IT" dirty="0" smtClean="0">
                <a:solidFill>
                  <a:schemeClr val="bg2"/>
                </a:solidFill>
              </a:rPr>
              <a:t>1h@ 108% In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016132" y="2240687"/>
            <a:ext cx="158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2"/>
                </a:solidFill>
              </a:rPr>
              <a:t>1h@ 150% In</a:t>
            </a: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107504" y="4745046"/>
            <a:ext cx="5649388" cy="1631851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it-IT" dirty="0" smtClean="0"/>
              <a:t>	</a:t>
            </a:r>
            <a:r>
              <a:rPr lang="it-IT" sz="3200" b="1" dirty="0" err="1" smtClean="0"/>
              <a:t>tests</a:t>
            </a:r>
            <a:r>
              <a:rPr lang="it-IT" sz="3200" b="1" dirty="0" smtClean="0"/>
              <a:t> @ 4.2 K</a:t>
            </a:r>
          </a:p>
          <a:p>
            <a:r>
              <a:rPr lang="it-IT" dirty="0" smtClean="0"/>
              <a:t>full training: </a:t>
            </a:r>
            <a:r>
              <a:rPr lang="it-IT" dirty="0" err="1" smtClean="0"/>
              <a:t>Imax</a:t>
            </a:r>
            <a:r>
              <a:rPr lang="it-IT" dirty="0" smtClean="0"/>
              <a:t> 89% of </a:t>
            </a:r>
            <a:r>
              <a:rPr lang="it-IT" dirty="0" err="1" smtClean="0"/>
              <a:t>s.s.l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working</a:t>
            </a:r>
            <a:r>
              <a:rPr lang="it-IT" dirty="0" smtClean="0"/>
              <a:t> </a:t>
            </a:r>
            <a:r>
              <a:rPr lang="it-IT" dirty="0" err="1" smtClean="0"/>
              <a:t>condition</a:t>
            </a:r>
            <a:r>
              <a:rPr lang="it-IT" dirty="0" smtClean="0"/>
              <a:t> test </a:t>
            </a:r>
          </a:p>
          <a:p>
            <a:r>
              <a:rPr lang="it-IT" dirty="0" err="1" smtClean="0"/>
              <a:t>qualification</a:t>
            </a:r>
            <a:r>
              <a:rPr lang="it-IT" dirty="0" smtClean="0"/>
              <a:t> @4.2 K </a:t>
            </a:r>
            <a:r>
              <a:rPr lang="it-IT" dirty="0" err="1" smtClean="0"/>
              <a:t>after</a:t>
            </a:r>
            <a:r>
              <a:rPr lang="it-IT" dirty="0" smtClean="0"/>
              <a:t> a </a:t>
            </a:r>
            <a:r>
              <a:rPr lang="it-IT" dirty="0" err="1" smtClean="0"/>
              <a:t>thermal</a:t>
            </a:r>
            <a:r>
              <a:rPr lang="it-IT" dirty="0" smtClean="0"/>
              <a:t> </a:t>
            </a:r>
            <a:r>
              <a:rPr lang="it-IT" dirty="0" err="1" smtClean="0"/>
              <a:t>cycle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49545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scope: the </a:t>
            </a:r>
            <a:r>
              <a:rPr lang="it-IT" dirty="0"/>
              <a:t>High Order </a:t>
            </a:r>
            <a:r>
              <a:rPr lang="it-IT" dirty="0" err="1"/>
              <a:t>correctors</a:t>
            </a:r>
            <a:r>
              <a:rPr lang="it-IT" dirty="0"/>
              <a:t> </a:t>
            </a:r>
            <a:r>
              <a:rPr lang="it-IT" dirty="0" err="1"/>
              <a:t>magnets</a:t>
            </a:r>
            <a:endParaRPr lang="it-IT" dirty="0"/>
          </a:p>
          <a:p>
            <a:r>
              <a:rPr lang="it-IT" dirty="0" smtClean="0"/>
              <a:t>coils </a:t>
            </a:r>
            <a:r>
              <a:rPr lang="it-IT" dirty="0" err="1" smtClean="0"/>
              <a:t>studies</a:t>
            </a:r>
            <a:endParaRPr lang="it-IT" dirty="0" smtClean="0"/>
          </a:p>
          <a:p>
            <a:r>
              <a:rPr lang="it-IT" dirty="0" smtClean="0"/>
              <a:t>octupole </a:t>
            </a:r>
            <a:r>
              <a:rPr lang="it-IT" b="1" dirty="0" err="1" smtClean="0"/>
              <a:t>MCOXF</a:t>
            </a:r>
            <a:r>
              <a:rPr lang="it-IT" dirty="0" smtClean="0"/>
              <a:t> and decapole </a:t>
            </a:r>
            <a:r>
              <a:rPr lang="it-IT" b="1" dirty="0" err="1"/>
              <a:t>MCDXF</a:t>
            </a:r>
            <a:r>
              <a:rPr lang="it-IT" dirty="0"/>
              <a:t> : </a:t>
            </a:r>
            <a:r>
              <a:rPr lang="it-IT" dirty="0" err="1" smtClean="0"/>
              <a:t>cold</a:t>
            </a:r>
            <a:r>
              <a:rPr lang="it-IT" dirty="0" smtClean="0"/>
              <a:t> test </a:t>
            </a:r>
            <a:r>
              <a:rPr lang="it-IT" dirty="0" err="1" smtClean="0"/>
              <a:t>results</a:t>
            </a:r>
            <a:endParaRPr lang="it-IT" dirty="0"/>
          </a:p>
          <a:p>
            <a:r>
              <a:rPr lang="it-IT" dirty="0" smtClean="0"/>
              <a:t>baseline </a:t>
            </a:r>
            <a:r>
              <a:rPr lang="it-IT" dirty="0" err="1" smtClean="0"/>
              <a:t>changes</a:t>
            </a:r>
            <a:endParaRPr lang="it-IT" dirty="0"/>
          </a:p>
          <a:p>
            <a:r>
              <a:rPr lang="it-IT" dirty="0" err="1" smtClean="0"/>
              <a:t>dodecapole</a:t>
            </a:r>
            <a:r>
              <a:rPr lang="it-IT" dirty="0" smtClean="0"/>
              <a:t> </a:t>
            </a:r>
            <a:r>
              <a:rPr lang="it-IT" b="1" dirty="0" err="1"/>
              <a:t>MCTXF</a:t>
            </a:r>
            <a:r>
              <a:rPr lang="it-IT" dirty="0"/>
              <a:t> </a:t>
            </a:r>
            <a:r>
              <a:rPr lang="it-IT" dirty="0" smtClean="0"/>
              <a:t>and </a:t>
            </a:r>
            <a:r>
              <a:rPr lang="it-IT" dirty="0"/>
              <a:t>quadrupole </a:t>
            </a:r>
            <a:r>
              <a:rPr lang="it-IT" b="1" dirty="0" err="1"/>
              <a:t>MQSXF</a:t>
            </a:r>
            <a:endParaRPr lang="it-IT" b="1" dirty="0" smtClean="0"/>
          </a:p>
          <a:p>
            <a:r>
              <a:rPr lang="it-IT" dirty="0" smtClean="0"/>
              <a:t>Round Coil </a:t>
            </a:r>
            <a:r>
              <a:rPr lang="it-IT" dirty="0" err="1" smtClean="0"/>
              <a:t>Superconducting</a:t>
            </a:r>
            <a:r>
              <a:rPr lang="it-IT" dirty="0" smtClean="0"/>
              <a:t> </a:t>
            </a:r>
            <a:r>
              <a:rPr lang="it-IT" dirty="0" err="1"/>
              <a:t>M</a:t>
            </a:r>
            <a:r>
              <a:rPr lang="it-IT" dirty="0" err="1" smtClean="0"/>
              <a:t>agnet</a:t>
            </a:r>
            <a:endParaRPr lang="it-IT" dirty="0" smtClean="0"/>
          </a:p>
          <a:p>
            <a:r>
              <a:rPr lang="it-IT" dirty="0" smtClean="0"/>
              <a:t>Integration</a:t>
            </a:r>
          </a:p>
          <a:p>
            <a:r>
              <a:rPr lang="it-IT" dirty="0"/>
              <a:t>n</a:t>
            </a:r>
            <a:r>
              <a:rPr lang="it-IT" dirty="0" smtClean="0"/>
              <a:t>ew </a:t>
            </a:r>
            <a:r>
              <a:rPr lang="it-IT" dirty="0" err="1" smtClean="0"/>
              <a:t>cryostat</a:t>
            </a:r>
            <a:r>
              <a:rPr lang="it-IT" dirty="0" smtClean="0"/>
              <a:t> for </a:t>
            </a:r>
            <a:r>
              <a:rPr lang="it-IT" dirty="0" err="1" smtClean="0"/>
              <a:t>series</a:t>
            </a:r>
            <a:r>
              <a:rPr lang="it-IT" dirty="0" smtClean="0"/>
              <a:t> and long </a:t>
            </a:r>
            <a:r>
              <a:rPr lang="it-IT" dirty="0" err="1" smtClean="0"/>
              <a:t>prototypes</a:t>
            </a:r>
            <a:endParaRPr lang="it-IT" dirty="0" smtClean="0"/>
          </a:p>
          <a:p>
            <a:r>
              <a:rPr lang="it-IT" dirty="0" err="1"/>
              <a:t>n</a:t>
            </a:r>
            <a:r>
              <a:rPr lang="it-IT" dirty="0" err="1" smtClean="0"/>
              <a:t>ext</a:t>
            </a:r>
            <a:r>
              <a:rPr lang="it-IT" dirty="0" smtClean="0"/>
              <a:t> </a:t>
            </a:r>
            <a:r>
              <a:rPr lang="it-IT" dirty="0" err="1" smtClean="0"/>
              <a:t>steps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1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</a:t>
            </a:r>
            <a:r>
              <a:rPr lang="it-IT" dirty="0" smtClean="0"/>
              <a:t>QUENCH PROTECTION IN LHC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6" name="Segnaposto contenuto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effectLst/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 err="1"/>
              <a:t>Protection</a:t>
            </a:r>
            <a:r>
              <a:rPr lang="it-IT" sz="3200" dirty="0"/>
              <a:t> in </a:t>
            </a:r>
            <a:r>
              <a:rPr lang="it-IT" sz="3200" dirty="0" smtClean="0"/>
              <a:t>LHC</a:t>
            </a:r>
          </a:p>
          <a:p>
            <a:pPr lvl="1"/>
            <a:r>
              <a:rPr lang="it-IT" dirty="0" err="1" smtClean="0"/>
              <a:t>Existing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supplies</a:t>
            </a:r>
            <a:endParaRPr lang="it-IT" dirty="0"/>
          </a:p>
          <a:p>
            <a:pPr lvl="1"/>
            <a:r>
              <a:rPr lang="it-IT" dirty="0" err="1"/>
              <a:t>Measuring</a:t>
            </a:r>
            <a:r>
              <a:rPr lang="it-IT" dirty="0"/>
              <a:t> </a:t>
            </a:r>
            <a:r>
              <a:rPr lang="it-IT" dirty="0" err="1"/>
              <a:t>current</a:t>
            </a:r>
            <a:endParaRPr lang="it-IT" dirty="0"/>
          </a:p>
          <a:p>
            <a:pPr lvl="1"/>
            <a:r>
              <a:rPr lang="it-IT" dirty="0" smtClean="0"/>
              <a:t>Time </a:t>
            </a:r>
            <a:r>
              <a:rPr lang="it-IT" dirty="0" err="1"/>
              <a:t>range</a:t>
            </a:r>
            <a:r>
              <a:rPr lang="it-IT" dirty="0"/>
              <a:t> 60-180 </a:t>
            </a:r>
            <a:r>
              <a:rPr lang="it-IT" dirty="0" err="1"/>
              <a:t>ms</a:t>
            </a:r>
            <a:endParaRPr lang="it-IT" dirty="0"/>
          </a:p>
          <a:p>
            <a:pPr lvl="1"/>
            <a:r>
              <a:rPr lang="it-IT" dirty="0"/>
              <a:t>Max </a:t>
            </a:r>
            <a:r>
              <a:rPr lang="it-IT" dirty="0" err="1"/>
              <a:t>current</a:t>
            </a:r>
            <a:r>
              <a:rPr lang="it-IT" dirty="0"/>
              <a:t>: ultimate </a:t>
            </a:r>
            <a:r>
              <a:rPr lang="it-IT" dirty="0" err="1"/>
              <a:t>current</a:t>
            </a:r>
            <a:r>
              <a:rPr lang="it-IT" dirty="0"/>
              <a:t> (114 A</a:t>
            </a:r>
            <a:r>
              <a:rPr lang="it-IT" dirty="0" smtClean="0"/>
              <a:t>)</a:t>
            </a:r>
          </a:p>
          <a:p>
            <a:r>
              <a:rPr lang="it-IT" sz="3200" dirty="0" err="1"/>
              <a:t>Protection</a:t>
            </a:r>
            <a:r>
              <a:rPr lang="it-IT" sz="3200" dirty="0"/>
              <a:t> </a:t>
            </a:r>
            <a:r>
              <a:rPr lang="it-IT" sz="3200" dirty="0" err="1"/>
              <a:t>at</a:t>
            </a:r>
            <a:r>
              <a:rPr lang="it-IT" sz="3200" dirty="0"/>
              <a:t> LASA</a:t>
            </a:r>
          </a:p>
          <a:p>
            <a:pPr lvl="1"/>
            <a:r>
              <a:rPr lang="it-IT" dirty="0"/>
              <a:t>T</a:t>
            </a:r>
            <a:r>
              <a:rPr lang="it-IT" dirty="0" smtClean="0"/>
              <a:t>otal </a:t>
            </a:r>
            <a:r>
              <a:rPr lang="it-IT" dirty="0" err="1"/>
              <a:t>voltage</a:t>
            </a:r>
            <a:r>
              <a:rPr lang="it-IT" dirty="0"/>
              <a:t> and </a:t>
            </a:r>
            <a:r>
              <a:rPr lang="it-IT" dirty="0" err="1"/>
              <a:t>differential</a:t>
            </a:r>
            <a:r>
              <a:rPr lang="it-IT" dirty="0"/>
              <a:t> </a:t>
            </a:r>
            <a:r>
              <a:rPr lang="it-IT" dirty="0" err="1" smtClean="0"/>
              <a:t>voltage</a:t>
            </a:r>
            <a:r>
              <a:rPr lang="it-IT" dirty="0" smtClean="0"/>
              <a:t> (</a:t>
            </a:r>
            <a:r>
              <a:rPr lang="it-IT" dirty="0" err="1" smtClean="0"/>
              <a:t>half</a:t>
            </a:r>
            <a:r>
              <a:rPr lang="it-IT" dirty="0" smtClean="0"/>
              <a:t> </a:t>
            </a:r>
            <a:r>
              <a:rPr lang="it-IT" dirty="0" err="1" smtClean="0"/>
              <a:t>magnet</a:t>
            </a:r>
            <a:r>
              <a:rPr lang="it-IT" dirty="0" smtClean="0"/>
              <a:t>) </a:t>
            </a:r>
          </a:p>
          <a:p>
            <a:pPr lvl="1"/>
            <a:r>
              <a:rPr lang="it-IT" dirty="0" err="1" smtClean="0"/>
              <a:t>Quench</a:t>
            </a:r>
            <a:r>
              <a:rPr lang="it-IT" dirty="0" smtClean="0"/>
              <a:t> </a:t>
            </a:r>
            <a:r>
              <a:rPr lang="it-IT" dirty="0" err="1"/>
              <a:t>induced</a:t>
            </a:r>
            <a:r>
              <a:rPr lang="it-IT" dirty="0"/>
              <a:t> by </a:t>
            </a:r>
            <a:r>
              <a:rPr lang="it-IT" dirty="0" err="1"/>
              <a:t>heater</a:t>
            </a:r>
            <a:r>
              <a:rPr lang="it-IT" dirty="0"/>
              <a:t> (and </a:t>
            </a:r>
            <a:r>
              <a:rPr lang="it-IT" dirty="0" err="1"/>
              <a:t>AlN</a:t>
            </a:r>
            <a:r>
              <a:rPr lang="it-IT" dirty="0"/>
              <a:t> </a:t>
            </a:r>
            <a:r>
              <a:rPr lang="it-IT" dirty="0" err="1"/>
              <a:t>insert</a:t>
            </a:r>
            <a:r>
              <a:rPr lang="it-IT" dirty="0"/>
              <a:t>)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56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QUENCH PROTECTION </a:t>
            </a:r>
            <a:r>
              <a:rPr lang="it-IT" sz="2000" dirty="0" smtClean="0"/>
              <a:t>(no ENERGY EXTRACTION)</a:t>
            </a:r>
            <a:endParaRPr lang="it-IT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/>
          </a:p>
        </p:txBody>
      </p:sp>
      <p:grpSp>
        <p:nvGrpSpPr>
          <p:cNvPr id="6" name="Gruppo 5"/>
          <p:cNvGrpSpPr/>
          <p:nvPr/>
        </p:nvGrpSpPr>
        <p:grpSpPr>
          <a:xfrm>
            <a:off x="612000" y="3268790"/>
            <a:ext cx="7920440" cy="3683397"/>
            <a:chOff x="323968" y="2672983"/>
            <a:chExt cx="8136904" cy="4027243"/>
          </a:xfrm>
        </p:grpSpPr>
        <p:grpSp>
          <p:nvGrpSpPr>
            <p:cNvPr id="18" name="Gruppo 17"/>
            <p:cNvGrpSpPr/>
            <p:nvPr/>
          </p:nvGrpSpPr>
          <p:grpSpPr>
            <a:xfrm>
              <a:off x="323968" y="2672983"/>
              <a:ext cx="8136904" cy="4027243"/>
              <a:chOff x="479304" y="1984443"/>
              <a:chExt cx="8136904" cy="4027243"/>
            </a:xfrm>
          </p:grpSpPr>
          <p:pic>
            <p:nvPicPr>
              <p:cNvPr id="19" name="Immagine 18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304" t="11037" r="4710" b="16589"/>
              <a:stretch/>
            </p:blipFill>
            <p:spPr>
              <a:xfrm>
                <a:off x="479304" y="1984443"/>
                <a:ext cx="8136904" cy="3276297"/>
              </a:xfrm>
              <a:prstGeom prst="rect">
                <a:avLst/>
              </a:prstGeom>
            </p:spPr>
          </p:pic>
          <p:cxnSp>
            <p:nvCxnSpPr>
              <p:cNvPr id="20" name="Connettore 2 19"/>
              <p:cNvCxnSpPr/>
              <p:nvPr/>
            </p:nvCxnSpPr>
            <p:spPr>
              <a:xfrm>
                <a:off x="2699792" y="5102922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CasellaDiTesto 21"/>
              <p:cNvSpPr txBox="1"/>
              <p:nvPr/>
            </p:nvSpPr>
            <p:spPr>
              <a:xfrm>
                <a:off x="2699792" y="4720747"/>
                <a:ext cx="9834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200 </a:t>
                </a:r>
                <a:r>
                  <a:rPr lang="it-IT" dirty="0" err="1" smtClean="0"/>
                  <a:t>ms</a:t>
                </a:r>
                <a:endParaRPr lang="it-IT" dirty="0"/>
              </a:p>
            </p:txBody>
          </p:sp>
          <p:sp>
            <p:nvSpPr>
              <p:cNvPr id="24" name="Rettangolo 23"/>
              <p:cNvSpPr/>
              <p:nvPr/>
            </p:nvSpPr>
            <p:spPr>
              <a:xfrm flipV="1">
                <a:off x="4788024" y="5633831"/>
                <a:ext cx="576064" cy="3778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25" name="Connettore 2 24"/>
            <p:cNvCxnSpPr/>
            <p:nvPr/>
          </p:nvCxnSpPr>
          <p:spPr>
            <a:xfrm flipV="1">
              <a:off x="1958145" y="5260949"/>
              <a:ext cx="379395" cy="103138"/>
            </a:xfrm>
            <a:prstGeom prst="straightConnector1">
              <a:avLst/>
            </a:prstGeom>
            <a:ln>
              <a:solidFill>
                <a:srgbClr val="5F8FC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sellaDiTesto 25"/>
            <p:cNvSpPr txBox="1"/>
            <p:nvPr/>
          </p:nvSpPr>
          <p:spPr>
            <a:xfrm>
              <a:off x="1032288" y="5102466"/>
              <a:ext cx="10884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5F8FC6"/>
                  </a:solidFill>
                </a:rPr>
                <a:t>t</a:t>
              </a:r>
              <a:r>
                <a:rPr lang="it-IT" smtClean="0">
                  <a:solidFill>
                    <a:srgbClr val="5F8FC6"/>
                  </a:solidFill>
                </a:rPr>
                <a:t>raining 	</a:t>
              </a:r>
              <a:endParaRPr lang="it-IT" dirty="0" smtClean="0">
                <a:solidFill>
                  <a:srgbClr val="5F8FC6"/>
                </a:solidFill>
              </a:endParaRPr>
            </a:p>
          </p:txBody>
        </p:sp>
        <p:cxnSp>
          <p:nvCxnSpPr>
            <p:cNvPr id="27" name="Connettore 2 26"/>
            <p:cNvCxnSpPr/>
            <p:nvPr/>
          </p:nvCxnSpPr>
          <p:spPr>
            <a:xfrm flipH="1">
              <a:off x="1824376" y="3468353"/>
              <a:ext cx="434942" cy="214986"/>
            </a:xfrm>
            <a:prstGeom prst="straightConnector1">
              <a:avLst/>
            </a:prstGeom>
            <a:ln>
              <a:solidFill>
                <a:srgbClr val="789739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sellaDiTesto 27"/>
            <p:cNvSpPr txBox="1"/>
            <p:nvPr/>
          </p:nvSpPr>
          <p:spPr>
            <a:xfrm>
              <a:off x="2239914" y="3210500"/>
              <a:ext cx="1343468" cy="403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789739"/>
                  </a:solidFill>
                </a:rPr>
                <a:t>no </a:t>
              </a:r>
              <a:r>
                <a:rPr lang="it-IT" dirty="0" err="1" smtClean="0">
                  <a:solidFill>
                    <a:srgbClr val="789739"/>
                  </a:solidFill>
                </a:rPr>
                <a:t>dump</a:t>
              </a:r>
              <a:endParaRPr lang="it-IT" dirty="0" smtClean="0">
                <a:solidFill>
                  <a:srgbClr val="789739"/>
                </a:solidFill>
              </a:endParaRPr>
            </a:p>
          </p:txBody>
        </p:sp>
      </p:grp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67823" y="3087378"/>
            <a:ext cx="5040120" cy="1512168"/>
          </a:xfrm>
          <a:solidFill>
            <a:schemeClr val="bg1"/>
          </a:solidFill>
          <a:ln>
            <a:noFill/>
          </a:ln>
          <a:effectLst>
            <a:glow rad="114300">
              <a:schemeClr val="accent1">
                <a:alpha val="4000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r>
              <a:rPr lang="it-IT" dirty="0" err="1" smtClean="0"/>
              <a:t>tuning</a:t>
            </a:r>
            <a:r>
              <a:rPr lang="it-IT" dirty="0" smtClean="0"/>
              <a:t> of the </a:t>
            </a:r>
            <a:r>
              <a:rPr lang="it-IT" dirty="0" err="1" smtClean="0"/>
              <a:t>simulation</a:t>
            </a:r>
            <a:r>
              <a:rPr lang="it-IT" dirty="0" smtClean="0"/>
              <a:t> by QLASA</a:t>
            </a:r>
          </a:p>
          <a:p>
            <a:pPr lvl="1"/>
            <a:r>
              <a:rPr lang="it-IT" dirty="0" err="1"/>
              <a:t>i</a:t>
            </a:r>
            <a:r>
              <a:rPr lang="it-IT" dirty="0" err="1" smtClean="0"/>
              <a:t>nductance</a:t>
            </a:r>
            <a:endParaRPr lang="it-IT" dirty="0" smtClean="0"/>
          </a:p>
          <a:p>
            <a:pPr lvl="1"/>
            <a:r>
              <a:rPr lang="it-IT" dirty="0" err="1"/>
              <a:t>c</a:t>
            </a:r>
            <a:r>
              <a:rPr lang="it-IT" dirty="0" err="1" smtClean="0"/>
              <a:t>urrent</a:t>
            </a:r>
            <a:r>
              <a:rPr lang="it-IT" dirty="0" smtClean="0"/>
              <a:t> </a:t>
            </a:r>
            <a:r>
              <a:rPr lang="it-IT" dirty="0" err="1" smtClean="0"/>
              <a:t>decay</a:t>
            </a:r>
            <a:endParaRPr lang="it-IT" dirty="0" smtClean="0"/>
          </a:p>
          <a:p>
            <a:pPr lvl="1"/>
            <a:r>
              <a:rPr lang="it-IT" dirty="0" err="1" smtClean="0"/>
              <a:t>voltages</a:t>
            </a:r>
            <a:endParaRPr lang="it-IT" dirty="0"/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4472817"/>
            <a:ext cx="2736305" cy="1330756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4048544" y="6209022"/>
            <a:ext cx="98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time</a:t>
            </a:r>
            <a:endParaRPr lang="it-IT" dirty="0"/>
          </a:p>
        </p:txBody>
      </p:sp>
      <p:sp>
        <p:nvSpPr>
          <p:cNvPr id="30" name="Segnaposto contenuto 2"/>
          <p:cNvSpPr txBox="1">
            <a:spLocks/>
          </p:cNvSpPr>
          <p:nvPr/>
        </p:nvSpPr>
        <p:spPr>
          <a:xfrm>
            <a:off x="118336" y="856057"/>
            <a:ext cx="8748464" cy="2383370"/>
          </a:xfrm>
          <a:prstGeom prst="rect">
            <a:avLst/>
          </a:prstGeom>
          <a:noFill/>
          <a:effectLst/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it-IT" sz="2800" dirty="0" err="1"/>
              <a:t>Quech</a:t>
            </a:r>
            <a:r>
              <a:rPr lang="it-IT" sz="2800" dirty="0"/>
              <a:t> </a:t>
            </a:r>
            <a:r>
              <a:rPr lang="it-IT" sz="2800" dirty="0" err="1"/>
              <a:t>induced</a:t>
            </a:r>
            <a:r>
              <a:rPr lang="it-IT" sz="2800" dirty="0"/>
              <a:t> by </a:t>
            </a:r>
            <a:r>
              <a:rPr lang="it-IT" sz="2800" dirty="0" err="1"/>
              <a:t>heater</a:t>
            </a:r>
            <a:r>
              <a:rPr lang="it-IT" sz="2800" dirty="0"/>
              <a:t> (and </a:t>
            </a:r>
            <a:r>
              <a:rPr lang="it-IT" sz="2800" dirty="0" err="1"/>
              <a:t>AlN</a:t>
            </a:r>
            <a:r>
              <a:rPr lang="it-IT" sz="2800" dirty="0"/>
              <a:t> </a:t>
            </a:r>
            <a:r>
              <a:rPr lang="it-IT" sz="2800" dirty="0" err="1"/>
              <a:t>insert</a:t>
            </a:r>
            <a:r>
              <a:rPr lang="it-IT" sz="2800" dirty="0" smtClean="0"/>
              <a:t>)</a:t>
            </a:r>
          </a:p>
          <a:p>
            <a:pPr lvl="1"/>
            <a:r>
              <a:rPr lang="it-IT" sz="2800" dirty="0" err="1" smtClean="0"/>
              <a:t>threshold</a:t>
            </a:r>
            <a:r>
              <a:rPr lang="it-IT" sz="2800" dirty="0" smtClean="0"/>
              <a:t> </a:t>
            </a:r>
            <a:r>
              <a:rPr lang="it-IT" sz="2800" dirty="0"/>
              <a:t>up to 5.0 V </a:t>
            </a:r>
            <a:endParaRPr lang="it-IT" sz="2800" dirty="0" smtClean="0"/>
          </a:p>
          <a:p>
            <a:pPr lvl="1"/>
            <a:r>
              <a:rPr lang="it-IT" sz="2800" dirty="0" err="1" smtClean="0"/>
              <a:t>total</a:t>
            </a:r>
            <a:r>
              <a:rPr lang="it-IT" sz="2800" dirty="0" smtClean="0"/>
              <a:t> </a:t>
            </a:r>
            <a:r>
              <a:rPr lang="it-IT" sz="2800" dirty="0"/>
              <a:t>time </a:t>
            </a:r>
            <a:r>
              <a:rPr lang="it-IT" sz="2800" dirty="0" err="1"/>
              <a:t>before</a:t>
            </a:r>
            <a:r>
              <a:rPr lang="it-IT" sz="2800" dirty="0"/>
              <a:t> </a:t>
            </a:r>
            <a:r>
              <a:rPr lang="it-IT" sz="2800" dirty="0" err="1"/>
              <a:t>relay</a:t>
            </a:r>
            <a:r>
              <a:rPr lang="it-IT" sz="2800" dirty="0"/>
              <a:t> opening: </a:t>
            </a:r>
            <a:r>
              <a:rPr lang="it-IT" sz="2800" dirty="0" smtClean="0"/>
              <a:t>145 </a:t>
            </a:r>
            <a:r>
              <a:rPr lang="it-IT" sz="2800" dirty="0" err="1"/>
              <a:t>ms</a:t>
            </a:r>
            <a:r>
              <a:rPr lang="it-IT" sz="2800" dirty="0"/>
              <a:t> </a:t>
            </a:r>
            <a:endParaRPr lang="it-IT" sz="2800" dirty="0" smtClean="0"/>
          </a:p>
          <a:p>
            <a:pPr lvl="1"/>
            <a:r>
              <a:rPr lang="it-IT" sz="2800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it-IT" sz="2800" dirty="0" smtClean="0"/>
              <a:t>I </a:t>
            </a:r>
            <a:r>
              <a:rPr lang="it-IT" sz="2800" dirty="0"/>
              <a:t>= 8 A @ 145 </a:t>
            </a:r>
            <a:r>
              <a:rPr lang="it-IT" sz="2800" dirty="0" err="1"/>
              <a:t>ms</a:t>
            </a:r>
            <a:r>
              <a:rPr lang="it-IT" sz="2800" dirty="0"/>
              <a:t> PS </a:t>
            </a:r>
            <a:r>
              <a:rPr lang="it-IT" sz="2800" dirty="0" err="1"/>
              <a:t>dependent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309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PRELIMINARY FIELD MEASUREMENT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386902"/>
            <a:ext cx="7920000" cy="13818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err="1"/>
              <a:t>preliminary</a:t>
            </a:r>
            <a:r>
              <a:rPr lang="it-IT" dirty="0"/>
              <a:t> </a:t>
            </a:r>
            <a:r>
              <a:rPr lang="it-IT" dirty="0" err="1"/>
              <a:t>measurement</a:t>
            </a:r>
            <a:r>
              <a:rPr lang="it-IT" dirty="0"/>
              <a:t> of the </a:t>
            </a:r>
            <a:r>
              <a:rPr lang="it-IT" dirty="0" err="1"/>
              <a:t>field</a:t>
            </a:r>
            <a:endParaRPr lang="it-IT" dirty="0"/>
          </a:p>
          <a:p>
            <a:r>
              <a:rPr lang="it-IT" dirty="0"/>
              <a:t>single </a:t>
            </a:r>
            <a:r>
              <a:rPr lang="it-IT" dirty="0" err="1"/>
              <a:t>point</a:t>
            </a:r>
            <a:r>
              <a:rPr lang="it-IT" dirty="0"/>
              <a:t> </a:t>
            </a:r>
          </a:p>
          <a:p>
            <a:r>
              <a:rPr lang="it-IT" dirty="0"/>
              <a:t>in front of a pole </a:t>
            </a:r>
          </a:p>
          <a:p>
            <a:r>
              <a:rPr lang="it-IT" dirty="0" err="1"/>
              <a:t>radius</a:t>
            </a:r>
            <a:r>
              <a:rPr lang="it-IT" dirty="0"/>
              <a:t> of 50±1 mm (</a:t>
            </a:r>
            <a:r>
              <a:rPr lang="it-IT" dirty="0" err="1"/>
              <a:t>correction</a:t>
            </a:r>
            <a:r>
              <a:rPr lang="it-IT" dirty="0"/>
              <a:t> </a:t>
            </a:r>
            <a:r>
              <a:rPr lang="it-IT" dirty="0" err="1"/>
              <a:t>applied</a:t>
            </a:r>
            <a:r>
              <a:rPr lang="it-IT" dirty="0"/>
              <a:t>) 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8" name="CasellaDiTesto 7"/>
          <p:cNvSpPr txBox="1"/>
          <p:nvPr/>
        </p:nvSpPr>
        <p:spPr>
          <a:xfrm>
            <a:off x="7181735" y="3473395"/>
            <a:ext cx="1723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2"/>
                </a:solidFill>
              </a:rPr>
              <a:t>reproducible</a:t>
            </a:r>
            <a:endParaRPr lang="it-IT" dirty="0" smtClean="0">
              <a:solidFill>
                <a:schemeClr val="bg2"/>
              </a:solidFill>
            </a:endParaRPr>
          </a:p>
          <a:p>
            <a:r>
              <a:rPr lang="it-IT" dirty="0" smtClean="0">
                <a:solidFill>
                  <a:schemeClr val="bg2"/>
                </a:solidFill>
              </a:rPr>
              <a:t>5 mT</a:t>
            </a:r>
          </a:p>
          <a:p>
            <a:r>
              <a:rPr lang="it-IT" dirty="0" err="1" smtClean="0">
                <a:solidFill>
                  <a:schemeClr val="bg2"/>
                </a:solidFill>
              </a:rPr>
              <a:t>saturation</a:t>
            </a:r>
            <a:r>
              <a:rPr lang="it-IT" dirty="0" smtClean="0">
                <a:solidFill>
                  <a:schemeClr val="bg2"/>
                </a:solidFill>
              </a:rPr>
              <a:t> 30 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020272" y="4509120"/>
            <a:ext cx="2026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2"/>
                </a:solidFill>
              </a:rPr>
              <a:t>complete </a:t>
            </a:r>
            <a:r>
              <a:rPr lang="it-IT" dirty="0" err="1" smtClean="0">
                <a:solidFill>
                  <a:schemeClr val="bg2"/>
                </a:solidFill>
              </a:rPr>
              <a:t>measurement</a:t>
            </a:r>
            <a:r>
              <a:rPr lang="it-IT" dirty="0" smtClean="0">
                <a:solidFill>
                  <a:schemeClr val="bg2"/>
                </a:solidFill>
              </a:rPr>
              <a:t> </a:t>
            </a:r>
            <a:r>
              <a:rPr lang="it-IT" dirty="0" err="1" smtClean="0">
                <a:solidFill>
                  <a:schemeClr val="bg2"/>
                </a:solidFill>
              </a:rPr>
              <a:t>at</a:t>
            </a:r>
            <a:r>
              <a:rPr lang="it-IT" dirty="0" smtClean="0">
                <a:solidFill>
                  <a:schemeClr val="bg2"/>
                </a:solidFill>
              </a:rPr>
              <a:t> CERN (2018)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0" r="7475"/>
          <a:stretch/>
        </p:blipFill>
        <p:spPr>
          <a:xfrm>
            <a:off x="-52010" y="2866718"/>
            <a:ext cx="7288306" cy="3669632"/>
          </a:xfrm>
          <a:prstGeom prst="rect">
            <a:avLst/>
          </a:prstGeom>
        </p:spPr>
      </p:pic>
      <p:pic>
        <p:nvPicPr>
          <p:cNvPr id="7" name="Immagine 6" descr="hallprobe8P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7750" y="779734"/>
            <a:ext cx="3099827" cy="2551559"/>
          </a:xfrm>
          <a:prstGeom prst="roundRect">
            <a:avLst>
              <a:gd name="adj" fmla="val 2622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205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49662" y="-182222"/>
            <a:ext cx="2489108" cy="3262205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1414" y="3887811"/>
            <a:ext cx="4665333" cy="2029428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COILS</a:t>
            </a:r>
          </a:p>
          <a:p>
            <a:pPr lvl="1"/>
            <a:r>
              <a:rPr lang="it-IT" dirty="0" err="1"/>
              <a:t>Updated</a:t>
            </a:r>
            <a:r>
              <a:rPr lang="it-IT" dirty="0"/>
              <a:t> BTS2 </a:t>
            </a:r>
            <a:r>
              <a:rPr lang="it-IT" dirty="0" err="1"/>
              <a:t>Arisawa</a:t>
            </a:r>
            <a:r>
              <a:rPr lang="it-IT" dirty="0"/>
              <a:t> design </a:t>
            </a:r>
          </a:p>
          <a:p>
            <a:pPr lvl="1"/>
            <a:r>
              <a:rPr lang="it-IT" dirty="0" err="1"/>
              <a:t>Hybrid</a:t>
            </a:r>
            <a:r>
              <a:rPr lang="it-IT" dirty="0"/>
              <a:t> BTS2/DURATRON</a:t>
            </a:r>
          </a:p>
          <a:p>
            <a:r>
              <a:rPr lang="it-IT" dirty="0" err="1"/>
              <a:t>Improved</a:t>
            </a:r>
            <a:r>
              <a:rPr lang="it-IT" dirty="0"/>
              <a:t> </a:t>
            </a:r>
            <a:r>
              <a:rPr lang="it-IT" dirty="0" err="1"/>
              <a:t>electrical</a:t>
            </a:r>
            <a:r>
              <a:rPr lang="it-IT" dirty="0"/>
              <a:t> connection design, </a:t>
            </a:r>
            <a:r>
              <a:rPr lang="it-IT" dirty="0" err="1"/>
              <a:t>pcbs</a:t>
            </a:r>
            <a:r>
              <a:rPr lang="it-IT" dirty="0"/>
              <a:t> </a:t>
            </a:r>
            <a:r>
              <a:rPr lang="it-IT" dirty="0" err="1"/>
              <a:t>supporting</a:t>
            </a:r>
            <a:r>
              <a:rPr lang="it-IT" dirty="0"/>
              <a:t> and </a:t>
            </a:r>
            <a:r>
              <a:rPr lang="it-IT" dirty="0" err="1"/>
              <a:t>integration</a:t>
            </a:r>
            <a:r>
              <a:rPr lang="it-IT" dirty="0"/>
              <a:t> with connection box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graphicFrame>
        <p:nvGraphicFramePr>
          <p:cNvPr id="20" name="Tabella 19"/>
          <p:cNvGraphicFramePr>
            <a:graphicFrameLocks noGrp="1"/>
          </p:cNvGraphicFramePr>
          <p:nvPr>
            <p:extLst/>
          </p:nvPr>
        </p:nvGraphicFramePr>
        <p:xfrm>
          <a:off x="321414" y="1180336"/>
          <a:ext cx="378253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11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length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183</a:t>
                      </a:r>
                      <a:r>
                        <a:rPr lang="it-IT" baseline="0" dirty="0"/>
                        <a:t> mm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err="1">
                          <a:solidFill>
                            <a:schemeClr val="accent5"/>
                          </a:solidFill>
                        </a:rPr>
                        <a:t>integrated</a:t>
                      </a:r>
                      <a:r>
                        <a:rPr lang="it-IT" dirty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chemeClr val="accent5"/>
                          </a:solidFill>
                        </a:rPr>
                        <a:t>field</a:t>
                      </a:r>
                      <a:r>
                        <a:rPr lang="it-IT" dirty="0">
                          <a:solidFill>
                            <a:schemeClr val="accent5"/>
                          </a:solidFill>
                        </a:rPr>
                        <a:t> @ </a:t>
                      </a:r>
                      <a:r>
                        <a:rPr lang="it-IT" dirty="0" err="1">
                          <a:solidFill>
                            <a:schemeClr val="accent5"/>
                          </a:solidFill>
                        </a:rPr>
                        <a:t>Iop</a:t>
                      </a:r>
                      <a:r>
                        <a:rPr lang="it-IT" dirty="0">
                          <a:solidFill>
                            <a:schemeClr val="accent5"/>
                          </a:solidFill>
                        </a:rPr>
                        <a:t> @ r50 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accent5"/>
                          </a:solidFill>
                        </a:rPr>
                        <a:t>26 </a:t>
                      </a:r>
                      <a:r>
                        <a:rPr lang="it-IT" dirty="0" err="1">
                          <a:solidFill>
                            <a:schemeClr val="accent5"/>
                          </a:solidFill>
                        </a:rPr>
                        <a:t>Tmm</a:t>
                      </a:r>
                      <a:endParaRPr lang="it-IT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err="1">
                          <a:solidFill>
                            <a:schemeClr val="accent5"/>
                          </a:solidFill>
                        </a:rPr>
                        <a:t>magnetic</a:t>
                      </a:r>
                      <a:r>
                        <a:rPr lang="it-IT" dirty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chemeClr val="accent5"/>
                          </a:solidFill>
                        </a:rPr>
                        <a:t>length</a:t>
                      </a:r>
                      <a:endParaRPr lang="it-IT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accent5"/>
                          </a:solidFill>
                        </a:rPr>
                        <a:t>97 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err="1">
                          <a:solidFill>
                            <a:schemeClr val="accent5"/>
                          </a:solidFill>
                        </a:rPr>
                        <a:t>harmonics</a:t>
                      </a:r>
                      <a:endParaRPr lang="it-IT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accent5"/>
                          </a:solidFill>
                        </a:rPr>
                        <a:t>&lt;15 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/>
          </a:p>
        </p:txBody>
      </p:sp>
      <p:grpSp>
        <p:nvGrpSpPr>
          <p:cNvPr id="9" name="Gruppo 8"/>
          <p:cNvGrpSpPr/>
          <p:nvPr/>
        </p:nvGrpSpPr>
        <p:grpSpPr>
          <a:xfrm>
            <a:off x="5551406" y="2300198"/>
            <a:ext cx="3127371" cy="4223454"/>
            <a:chOff x="3254847" y="1121373"/>
            <a:chExt cx="4227263" cy="5708838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4847" y="1193861"/>
              <a:ext cx="4227263" cy="5636350"/>
            </a:xfrm>
            <a:prstGeom prst="roundRect">
              <a:avLst/>
            </a:prstGeom>
          </p:spPr>
        </p:pic>
        <p:sp>
          <p:nvSpPr>
            <p:cNvPr id="13" name="CasellaDiTesto 12"/>
            <p:cNvSpPr txBox="1"/>
            <p:nvPr/>
          </p:nvSpPr>
          <p:spPr>
            <a:xfrm>
              <a:off x="5001297" y="1121373"/>
              <a:ext cx="2273383" cy="956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>
                  <a:solidFill>
                    <a:schemeClr val="bg2"/>
                  </a:solidFill>
                </a:rPr>
                <a:t>5 coils BTS2</a:t>
              </a:r>
            </a:p>
            <a:p>
              <a:r>
                <a:rPr lang="it-IT" sz="2000" dirty="0">
                  <a:solidFill>
                    <a:schemeClr val="bg2"/>
                  </a:solidFill>
                </a:rPr>
                <a:t>5 coils </a:t>
              </a:r>
              <a:r>
                <a:rPr lang="it-IT" sz="2000" dirty="0" err="1">
                  <a:solidFill>
                    <a:schemeClr val="bg2"/>
                  </a:solidFill>
                </a:rPr>
                <a:t>hybrid</a:t>
              </a:r>
              <a:endParaRPr lang="it-IT" sz="2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6336264" cy="720000"/>
          </a:xfrm>
        </p:spPr>
        <p:txBody>
          <a:bodyPr/>
          <a:lstStyle/>
          <a:p>
            <a:r>
              <a:rPr lang="it-IT"/>
              <a:t>MCDXFP1 10-POLE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702088" y="3145036"/>
            <a:ext cx="3516412" cy="523220"/>
          </a:xfrm>
          <a:prstGeom prst="rect">
            <a:avLst/>
          </a:prstGeom>
          <a:noFill/>
          <a:ln w="19050">
            <a:solidFill>
              <a:srgbClr val="00800A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rgbClr val="00800A"/>
                </a:solidFill>
              </a:rPr>
              <a:t>Tested</a:t>
            </a:r>
            <a:r>
              <a:rPr lang="it-IT" sz="2800" b="1" dirty="0">
                <a:solidFill>
                  <a:srgbClr val="00800A"/>
                </a:solidFill>
              </a:rPr>
              <a:t> in </a:t>
            </a:r>
            <a:r>
              <a:rPr lang="it-IT" sz="2800" b="1" dirty="0" err="1">
                <a:solidFill>
                  <a:srgbClr val="00800A"/>
                </a:solidFill>
              </a:rPr>
              <a:t>Sept</a:t>
            </a:r>
            <a:r>
              <a:rPr lang="it-IT" sz="2800" b="1" dirty="0">
                <a:solidFill>
                  <a:srgbClr val="00800A"/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6116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	ASSEMBLY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826913" y="2819817"/>
            <a:ext cx="2700042" cy="4566996"/>
          </a:xfrm>
          <a:prstGeom prst="round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87" y="1340768"/>
            <a:ext cx="3429496" cy="4572661"/>
          </a:xfrm>
          <a:prstGeom prst="round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930" y="1219201"/>
            <a:ext cx="3116558" cy="2337418"/>
          </a:xfrm>
          <a:prstGeom prst="roundRect">
            <a:avLst/>
          </a:prstGeom>
        </p:spPr>
      </p:pic>
      <p:cxnSp>
        <p:nvCxnSpPr>
          <p:cNvPr id="15" name="Connettore 2 14"/>
          <p:cNvCxnSpPr/>
          <p:nvPr/>
        </p:nvCxnSpPr>
        <p:spPr>
          <a:xfrm>
            <a:off x="1217491" y="2390322"/>
            <a:ext cx="778644" cy="720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696948" y="202099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solidFill>
                  <a:schemeClr val="bg2"/>
                </a:solidFill>
              </a:rPr>
              <a:t>wedge</a:t>
            </a:r>
            <a:endParaRPr lang="it-IT" dirty="0" smtClean="0">
              <a:solidFill>
                <a:schemeClr val="bg2"/>
              </a:solidFill>
            </a:endParaRPr>
          </a:p>
        </p:txBody>
      </p:sp>
      <p:cxnSp>
        <p:nvCxnSpPr>
          <p:cNvPr id="19" name="Connettore 2 18"/>
          <p:cNvCxnSpPr/>
          <p:nvPr/>
        </p:nvCxnSpPr>
        <p:spPr>
          <a:xfrm>
            <a:off x="2744861" y="1916832"/>
            <a:ext cx="281182" cy="4734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1700079" y="144492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2"/>
                </a:solidFill>
              </a:rPr>
              <a:t>Updated</a:t>
            </a:r>
            <a:r>
              <a:rPr lang="it-IT" dirty="0" smtClean="0">
                <a:solidFill>
                  <a:schemeClr val="bg2"/>
                </a:solidFill>
              </a:rPr>
              <a:t> design</a:t>
            </a: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340768"/>
            <a:ext cx="3168352" cy="2752830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4788024" y="1124744"/>
            <a:ext cx="2125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2"/>
                </a:solidFill>
              </a:rPr>
              <a:t>New </a:t>
            </a:r>
            <a:r>
              <a:rPr lang="it-IT" dirty="0" err="1" smtClean="0">
                <a:solidFill>
                  <a:schemeClr val="bg2"/>
                </a:solidFill>
              </a:rPr>
              <a:t>supports</a:t>
            </a:r>
            <a:r>
              <a:rPr lang="it-IT" dirty="0" smtClean="0">
                <a:solidFill>
                  <a:schemeClr val="bg2"/>
                </a:solidFill>
              </a:rPr>
              <a:t> for connection </a:t>
            </a:r>
            <a:r>
              <a:rPr lang="it-IT" dirty="0" err="1" smtClean="0">
                <a:solidFill>
                  <a:schemeClr val="bg2"/>
                </a:solidFill>
              </a:rPr>
              <a:t>PCBs</a:t>
            </a:r>
            <a:endParaRPr lang="it-IT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215" y="1344215"/>
            <a:ext cx="5545236" cy="2910025"/>
          </a:xfrm>
          <a:prstGeom prst="round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ELECTRICAL CONNECTIONS</a:t>
            </a:r>
            <a:endParaRPr lang="it-IT" dirty="0"/>
          </a:p>
        </p:txBody>
      </p:sp>
      <p:grpSp>
        <p:nvGrpSpPr>
          <p:cNvPr id="24" name="Gruppo 23"/>
          <p:cNvGrpSpPr/>
          <p:nvPr/>
        </p:nvGrpSpPr>
        <p:grpSpPr>
          <a:xfrm>
            <a:off x="302588" y="676198"/>
            <a:ext cx="9209031" cy="3835658"/>
            <a:chOff x="302588" y="2506725"/>
            <a:chExt cx="9209031" cy="3835658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777985" flipH="1" flipV="1">
              <a:off x="5946498" y="2777261"/>
              <a:ext cx="3401108" cy="3729135"/>
            </a:xfrm>
            <a:prstGeom prst="rect">
              <a:avLst/>
            </a:prstGeom>
          </p:spPr>
        </p:pic>
        <p:cxnSp>
          <p:nvCxnSpPr>
            <p:cNvPr id="12" name="Connettore 2 11"/>
            <p:cNvCxnSpPr/>
            <p:nvPr/>
          </p:nvCxnSpPr>
          <p:spPr>
            <a:xfrm>
              <a:off x="3708346" y="3194209"/>
              <a:ext cx="381833" cy="60412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sellaDiTesto 12"/>
            <p:cNvSpPr txBox="1"/>
            <p:nvPr/>
          </p:nvSpPr>
          <p:spPr>
            <a:xfrm>
              <a:off x="2716725" y="2541009"/>
              <a:ext cx="17363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>
                  <a:solidFill>
                    <a:schemeClr val="tx2"/>
                  </a:solidFill>
                </a:rPr>
                <a:t>LASA</a:t>
              </a:r>
            </a:p>
            <a:p>
              <a:pPr algn="ctr"/>
              <a:r>
                <a:rPr lang="it-IT" dirty="0" smtClean="0">
                  <a:solidFill>
                    <a:schemeClr val="tx2"/>
                  </a:solidFill>
                </a:rPr>
                <a:t>connection box</a:t>
              </a:r>
            </a:p>
          </p:txBody>
        </p:sp>
        <p:cxnSp>
          <p:nvCxnSpPr>
            <p:cNvPr id="15" name="Connettore 2 14"/>
            <p:cNvCxnSpPr/>
            <p:nvPr/>
          </p:nvCxnSpPr>
          <p:spPr>
            <a:xfrm>
              <a:off x="1720687" y="3205210"/>
              <a:ext cx="122543" cy="47628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/>
            <p:cNvSpPr txBox="1"/>
            <p:nvPr/>
          </p:nvSpPr>
          <p:spPr>
            <a:xfrm>
              <a:off x="302588" y="2506725"/>
              <a:ext cx="22469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solidFill>
                    <a:schemeClr val="tx2"/>
                  </a:solidFill>
                </a:rPr>
                <a:t>CERN</a:t>
              </a:r>
            </a:p>
            <a:p>
              <a:pPr algn="ctr"/>
              <a:r>
                <a:rPr lang="it-IT" dirty="0" smtClean="0">
                  <a:solidFill>
                    <a:schemeClr val="tx2"/>
                  </a:solidFill>
                </a:rPr>
                <a:t>connection box</a:t>
              </a:r>
            </a:p>
          </p:txBody>
        </p:sp>
        <p:cxnSp>
          <p:nvCxnSpPr>
            <p:cNvPr id="17" name="Connettore 2 16"/>
            <p:cNvCxnSpPr/>
            <p:nvPr/>
          </p:nvCxnSpPr>
          <p:spPr>
            <a:xfrm flipH="1">
              <a:off x="5588912" y="3205210"/>
              <a:ext cx="637380" cy="5195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/>
            <p:cNvSpPr txBox="1"/>
            <p:nvPr/>
          </p:nvSpPr>
          <p:spPr>
            <a:xfrm>
              <a:off x="6226292" y="2583883"/>
              <a:ext cx="21339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err="1" smtClean="0">
                  <a:solidFill>
                    <a:schemeClr val="tx2"/>
                  </a:solidFill>
                </a:rPr>
                <a:t>copper</a:t>
              </a:r>
              <a:r>
                <a:rPr lang="it-IT" dirty="0" smtClean="0">
                  <a:solidFill>
                    <a:schemeClr val="tx2"/>
                  </a:solidFill>
                </a:rPr>
                <a:t> for</a:t>
              </a:r>
            </a:p>
            <a:p>
              <a:pPr algn="ctr"/>
              <a:r>
                <a:rPr lang="it-IT" dirty="0" smtClean="0">
                  <a:solidFill>
                    <a:schemeClr val="tx2"/>
                  </a:solidFill>
                </a:rPr>
                <a:t>bus bar connection</a:t>
              </a:r>
            </a:p>
          </p:txBody>
        </p:sp>
        <p:cxnSp>
          <p:nvCxnSpPr>
            <p:cNvPr id="21" name="Connettore 2 20"/>
            <p:cNvCxnSpPr/>
            <p:nvPr/>
          </p:nvCxnSpPr>
          <p:spPr>
            <a:xfrm flipH="1" flipV="1">
              <a:off x="1720688" y="5495322"/>
              <a:ext cx="828849" cy="19625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21"/>
            <p:cNvSpPr txBox="1"/>
            <p:nvPr/>
          </p:nvSpPr>
          <p:spPr>
            <a:xfrm>
              <a:off x="2078042" y="5403543"/>
              <a:ext cx="21339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 smtClean="0">
                  <a:solidFill>
                    <a:schemeClr val="accent1"/>
                  </a:solidFill>
                </a:rPr>
                <a:t>Diagnostic</a:t>
              </a:r>
              <a:endParaRPr lang="it-IT" dirty="0" smtClean="0">
                <a:solidFill>
                  <a:schemeClr val="accent1"/>
                </a:solidFill>
              </a:endParaRPr>
            </a:p>
            <a:p>
              <a:pPr algn="ctr"/>
              <a:r>
                <a:rPr lang="it-IT" dirty="0" smtClean="0">
                  <a:solidFill>
                    <a:schemeClr val="accent1"/>
                  </a:solidFill>
                </a:rPr>
                <a:t>(</a:t>
              </a:r>
              <a:r>
                <a:rPr lang="it-IT" dirty="0" err="1" smtClean="0">
                  <a:solidFill>
                    <a:schemeClr val="accent1"/>
                  </a:solidFill>
                </a:rPr>
                <a:t>prototypes</a:t>
              </a:r>
              <a:r>
                <a:rPr lang="it-IT" dirty="0">
                  <a:solidFill>
                    <a:schemeClr val="accent1"/>
                  </a:solidFill>
                </a:rPr>
                <a:t>)</a:t>
              </a:r>
              <a:endParaRPr lang="it-IT" dirty="0" smtClean="0">
                <a:solidFill>
                  <a:schemeClr val="accent1"/>
                </a:solidFill>
              </a:endParaRPr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-125955" y="4305768"/>
            <a:ext cx="6740759" cy="2075560"/>
            <a:chOff x="1175809" y="4526655"/>
            <a:chExt cx="6740759" cy="2075560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8155" y="4526655"/>
              <a:ext cx="3689885" cy="2075560"/>
            </a:xfrm>
            <a:prstGeom prst="roundRect">
              <a:avLst/>
            </a:prstGeom>
          </p:spPr>
        </p:pic>
        <p:cxnSp>
          <p:nvCxnSpPr>
            <p:cNvPr id="27" name="Connettore 2 26"/>
            <p:cNvCxnSpPr/>
            <p:nvPr/>
          </p:nvCxnSpPr>
          <p:spPr>
            <a:xfrm flipH="1">
              <a:off x="5318260" y="4894357"/>
              <a:ext cx="1257255" cy="55944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sellaDiTesto 27"/>
            <p:cNvSpPr txBox="1"/>
            <p:nvPr/>
          </p:nvSpPr>
          <p:spPr>
            <a:xfrm>
              <a:off x="6123220" y="4635114"/>
              <a:ext cx="1793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solidFill>
                    <a:schemeClr val="tx2"/>
                  </a:solidFill>
                </a:rPr>
                <a:t>bridge </a:t>
              </a:r>
            </a:p>
          </p:txBody>
        </p:sp>
        <p:cxnSp>
          <p:nvCxnSpPr>
            <p:cNvPr id="30" name="Connettore 2 29"/>
            <p:cNvCxnSpPr>
              <a:stCxn id="31" idx="3"/>
            </p:cNvCxnSpPr>
            <p:nvPr/>
          </p:nvCxnSpPr>
          <p:spPr>
            <a:xfrm>
              <a:off x="2633404" y="4754277"/>
              <a:ext cx="716227" cy="2801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sellaDiTesto 30"/>
            <p:cNvSpPr txBox="1"/>
            <p:nvPr/>
          </p:nvSpPr>
          <p:spPr>
            <a:xfrm>
              <a:off x="1320224" y="4569611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err="1" smtClean="0">
                  <a:solidFill>
                    <a:schemeClr val="tx2"/>
                  </a:solidFill>
                </a:rPr>
                <a:t>upper</a:t>
              </a:r>
              <a:r>
                <a:rPr lang="it-IT" dirty="0" smtClean="0">
                  <a:solidFill>
                    <a:schemeClr val="tx2"/>
                  </a:solidFill>
                </a:rPr>
                <a:t> PCB</a:t>
              </a:r>
            </a:p>
          </p:txBody>
        </p:sp>
        <p:cxnSp>
          <p:nvCxnSpPr>
            <p:cNvPr id="34" name="Connettore 2 33"/>
            <p:cNvCxnSpPr>
              <a:stCxn id="35" idx="3"/>
            </p:cNvCxnSpPr>
            <p:nvPr/>
          </p:nvCxnSpPr>
          <p:spPr>
            <a:xfrm>
              <a:off x="2561396" y="5348969"/>
              <a:ext cx="1170066" cy="60283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sellaDiTesto 34"/>
            <p:cNvSpPr txBox="1"/>
            <p:nvPr/>
          </p:nvSpPr>
          <p:spPr>
            <a:xfrm>
              <a:off x="1286688" y="5164303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mtClean="0">
                  <a:solidFill>
                    <a:schemeClr val="tx2"/>
                  </a:solidFill>
                </a:rPr>
                <a:t>lower</a:t>
              </a:r>
              <a:r>
                <a:rPr lang="it-IT" dirty="0" smtClean="0">
                  <a:solidFill>
                    <a:schemeClr val="tx2"/>
                  </a:solidFill>
                </a:rPr>
                <a:t> PCB</a:t>
              </a:r>
            </a:p>
          </p:txBody>
        </p:sp>
        <p:cxnSp>
          <p:nvCxnSpPr>
            <p:cNvPr id="37" name="Connettore 2 36"/>
            <p:cNvCxnSpPr/>
            <p:nvPr/>
          </p:nvCxnSpPr>
          <p:spPr>
            <a:xfrm>
              <a:off x="2665191" y="6015051"/>
              <a:ext cx="955079" cy="47368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sellaDiTesto 37"/>
            <p:cNvSpPr txBox="1"/>
            <p:nvPr/>
          </p:nvSpPr>
          <p:spPr>
            <a:xfrm>
              <a:off x="1175809" y="5758996"/>
              <a:ext cx="1601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 smtClean="0">
                  <a:solidFill>
                    <a:schemeClr val="tx2"/>
                  </a:solidFill>
                </a:rPr>
                <a:t>PCBs</a:t>
              </a:r>
              <a:r>
                <a:rPr lang="it-IT" dirty="0" smtClean="0">
                  <a:solidFill>
                    <a:schemeClr val="tx2"/>
                  </a:solidFill>
                </a:rPr>
                <a:t> fixing</a:t>
              </a:r>
            </a:p>
          </p:txBody>
        </p:sp>
      </p:grp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21040" y="4116731"/>
            <a:ext cx="2452027" cy="2117659"/>
          </a:xfrm>
          <a:prstGeom prst="roundRect">
            <a:avLst/>
          </a:prstGeom>
        </p:spPr>
      </p:pic>
      <p:cxnSp>
        <p:nvCxnSpPr>
          <p:cNvPr id="39" name="Connettore 2 38"/>
          <p:cNvCxnSpPr/>
          <p:nvPr/>
        </p:nvCxnSpPr>
        <p:spPr>
          <a:xfrm flipV="1">
            <a:off x="6157846" y="4673089"/>
            <a:ext cx="999237" cy="827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ttangolo 32"/>
          <p:cNvSpPr/>
          <p:nvPr/>
        </p:nvSpPr>
        <p:spPr>
          <a:xfrm>
            <a:off x="4893008" y="5360411"/>
            <a:ext cx="1798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>
                <a:solidFill>
                  <a:schemeClr val="tx2"/>
                </a:solidFill>
              </a:rPr>
              <a:t>CERN connection box</a:t>
            </a:r>
            <a:endParaRPr lang="it-IT"/>
          </a:p>
        </p:txBody>
      </p:sp>
      <p:cxnSp>
        <p:nvCxnSpPr>
          <p:cNvPr id="42" name="Connettore 2 41"/>
          <p:cNvCxnSpPr/>
          <p:nvPr/>
        </p:nvCxnSpPr>
        <p:spPr>
          <a:xfrm flipV="1">
            <a:off x="6362332" y="5479353"/>
            <a:ext cx="1033422" cy="1410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10-POLE COLD TEST </a:t>
            </a:r>
            <a:r>
              <a:rPr lang="it-IT" dirty="0" err="1"/>
              <a:t>RESULTS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16" name="Rettangolo 15"/>
          <p:cNvSpPr/>
          <p:nvPr/>
        </p:nvSpPr>
        <p:spPr>
          <a:xfrm>
            <a:off x="-36512" y="5301208"/>
            <a:ext cx="626469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B963C"/>
              </a:buClr>
              <a:buFont typeface="Wingdings" charset="2"/>
              <a:buChar char="§"/>
            </a:pPr>
            <a:r>
              <a:rPr lang="it-IT" sz="2400" dirty="0">
                <a:solidFill>
                  <a:srgbClr val="5A5A5A"/>
                </a:solidFill>
              </a:rPr>
              <a:t>Ultimate 114 A -1 h test </a:t>
            </a:r>
            <a:endParaRPr lang="it-IT" sz="2400" dirty="0" smtClean="0">
              <a:solidFill>
                <a:srgbClr val="5A5A5A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FB963C"/>
              </a:buClr>
              <a:buFont typeface="Wingdings" charset="2"/>
              <a:buChar char="§"/>
            </a:pPr>
            <a:r>
              <a:rPr lang="it-IT" sz="2400" dirty="0" err="1" smtClean="0">
                <a:solidFill>
                  <a:srgbClr val="5A5A5A"/>
                </a:solidFill>
              </a:rPr>
              <a:t>Reached</a:t>
            </a:r>
            <a:r>
              <a:rPr lang="it-IT" sz="2400" dirty="0" smtClean="0">
                <a:solidFill>
                  <a:srgbClr val="5A5A5A"/>
                </a:solidFill>
              </a:rPr>
              <a:t> </a:t>
            </a:r>
            <a:r>
              <a:rPr lang="it-IT" sz="2400" dirty="0">
                <a:solidFill>
                  <a:srgbClr val="5A5A5A"/>
                </a:solidFill>
              </a:rPr>
              <a:t>100% S.S.L </a:t>
            </a:r>
            <a:r>
              <a:rPr lang="it-IT" sz="2400" dirty="0" err="1">
                <a:solidFill>
                  <a:srgbClr val="5A5A5A"/>
                </a:solidFill>
              </a:rPr>
              <a:t>at</a:t>
            </a:r>
            <a:r>
              <a:rPr lang="it-IT" sz="2400" dirty="0">
                <a:solidFill>
                  <a:srgbClr val="5A5A5A"/>
                </a:solidFill>
              </a:rPr>
              <a:t> 4.2 K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18" name="CasellaDiTesto 17"/>
          <p:cNvSpPr txBox="1"/>
          <p:nvPr/>
        </p:nvSpPr>
        <p:spPr>
          <a:xfrm>
            <a:off x="3563888" y="4941168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event</a:t>
            </a:r>
            <a:r>
              <a:rPr lang="it-IT" sz="2000" dirty="0"/>
              <a:t> </a:t>
            </a:r>
            <a:r>
              <a:rPr lang="it-IT" sz="2000" dirty="0" err="1"/>
              <a:t>number</a:t>
            </a:r>
            <a:endParaRPr lang="it-IT" sz="2000" dirty="0"/>
          </a:p>
        </p:txBody>
      </p:sp>
      <p:grpSp>
        <p:nvGrpSpPr>
          <p:cNvPr id="25" name="Gruppo 24"/>
          <p:cNvGrpSpPr/>
          <p:nvPr/>
        </p:nvGrpSpPr>
        <p:grpSpPr>
          <a:xfrm>
            <a:off x="440587" y="764705"/>
            <a:ext cx="7803821" cy="4292812"/>
            <a:chOff x="440587" y="764705"/>
            <a:chExt cx="7803821" cy="4292812"/>
          </a:xfrm>
        </p:grpSpPr>
        <p:grpSp>
          <p:nvGrpSpPr>
            <p:cNvPr id="10" name="Gruppo 9"/>
            <p:cNvGrpSpPr/>
            <p:nvPr/>
          </p:nvGrpSpPr>
          <p:grpSpPr>
            <a:xfrm>
              <a:off x="440587" y="764705"/>
              <a:ext cx="7705399" cy="4292812"/>
              <a:chOff x="585043" y="1154769"/>
              <a:chExt cx="7371773" cy="4106943"/>
            </a:xfrm>
          </p:grpSpPr>
          <p:pic>
            <p:nvPicPr>
              <p:cNvPr id="8" name="Immagine 7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85043" y="1154769"/>
                <a:ext cx="7371773" cy="4106943"/>
              </a:xfrm>
              <a:prstGeom prst="rect">
                <a:avLst/>
              </a:prstGeom>
            </p:spPr>
          </p:pic>
          <p:sp>
            <p:nvSpPr>
              <p:cNvPr id="17" name="Ovale 16"/>
              <p:cNvSpPr/>
              <p:nvPr/>
            </p:nvSpPr>
            <p:spPr>
              <a:xfrm>
                <a:off x="2726749" y="3223492"/>
                <a:ext cx="745582" cy="311651"/>
              </a:xfrm>
              <a:prstGeom prst="ellipse">
                <a:avLst/>
              </a:prstGeom>
              <a:noFill/>
              <a:ln>
                <a:solidFill>
                  <a:srgbClr val="3CA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" name="CasellaDiTesto 2"/>
              <p:cNvSpPr txBox="1"/>
              <p:nvPr/>
            </p:nvSpPr>
            <p:spPr>
              <a:xfrm rot="16200000">
                <a:off x="1898150" y="2829731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solidFill>
                      <a:schemeClr val="tx2"/>
                    </a:solidFill>
                  </a:rPr>
                  <a:t>B3-B4</a:t>
                </a:r>
              </a:p>
            </p:txBody>
          </p:sp>
          <p:sp>
            <p:nvSpPr>
              <p:cNvPr id="11" name="CasellaDiTesto 10"/>
              <p:cNvSpPr txBox="1"/>
              <p:nvPr/>
            </p:nvSpPr>
            <p:spPr>
              <a:xfrm rot="16200000">
                <a:off x="3479637" y="2899436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solidFill>
                      <a:schemeClr val="tx2"/>
                    </a:solidFill>
                  </a:rPr>
                  <a:t>B3-B4</a:t>
                </a:r>
              </a:p>
            </p:txBody>
          </p:sp>
          <p:sp>
            <p:nvSpPr>
              <p:cNvPr id="12" name="CasellaDiTesto 11"/>
              <p:cNvSpPr txBox="1"/>
              <p:nvPr/>
            </p:nvSpPr>
            <p:spPr>
              <a:xfrm rot="16200000">
                <a:off x="5608814" y="1887217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solidFill>
                      <a:schemeClr val="tx2"/>
                    </a:solidFill>
                  </a:rPr>
                  <a:t>B7-B8</a:t>
                </a:r>
              </a:p>
            </p:txBody>
          </p:sp>
          <p:sp>
            <p:nvSpPr>
              <p:cNvPr id="13" name="CasellaDiTesto 12"/>
              <p:cNvSpPr txBox="1"/>
              <p:nvPr/>
            </p:nvSpPr>
            <p:spPr>
              <a:xfrm rot="16200000">
                <a:off x="6085439" y="1845181"/>
                <a:ext cx="9541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solidFill>
                      <a:schemeClr val="tx2"/>
                    </a:solidFill>
                  </a:rPr>
                  <a:t>B9-B10</a:t>
                </a:r>
              </a:p>
            </p:txBody>
          </p:sp>
          <p:sp>
            <p:nvSpPr>
              <p:cNvPr id="14" name="CasellaDiTesto 13"/>
              <p:cNvSpPr txBox="1"/>
              <p:nvPr/>
            </p:nvSpPr>
            <p:spPr>
              <a:xfrm rot="16200000">
                <a:off x="6665575" y="1675193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solidFill>
                      <a:schemeClr val="tx2"/>
                    </a:solidFill>
                  </a:rPr>
                  <a:t>B3-B4</a:t>
                </a:r>
              </a:p>
            </p:txBody>
          </p:sp>
          <p:sp>
            <p:nvSpPr>
              <p:cNvPr id="15" name="CasellaDiTesto 14"/>
              <p:cNvSpPr txBox="1"/>
              <p:nvPr/>
            </p:nvSpPr>
            <p:spPr>
              <a:xfrm rot="16200000">
                <a:off x="7214760" y="1679272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solidFill>
                      <a:schemeClr val="tx2"/>
                    </a:solidFill>
                  </a:rPr>
                  <a:t>B3-B4</a:t>
                </a:r>
              </a:p>
            </p:txBody>
          </p:sp>
        </p:grpSp>
        <p:cxnSp>
          <p:nvCxnSpPr>
            <p:cNvPr id="9" name="Connettore 1 8"/>
            <p:cNvCxnSpPr/>
            <p:nvPr/>
          </p:nvCxnSpPr>
          <p:spPr>
            <a:xfrm>
              <a:off x="1115616" y="908720"/>
              <a:ext cx="0" cy="3846726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flipH="1">
              <a:off x="1115616" y="4723338"/>
              <a:ext cx="7128792" cy="33945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5002492" y="5338260"/>
            <a:ext cx="4064826" cy="1059173"/>
          </a:xfrm>
        </p:spPr>
        <p:txBody>
          <a:bodyPr>
            <a:normAutofit/>
          </a:bodyPr>
          <a:lstStyle/>
          <a:p>
            <a:r>
              <a:rPr lang="it-IT" sz="2400" dirty="0" err="1" smtClean="0"/>
              <a:t>Quench</a:t>
            </a:r>
            <a:r>
              <a:rPr lang="it-IT" sz="2400" dirty="0" smtClean="0"/>
              <a:t> </a:t>
            </a:r>
            <a:r>
              <a:rPr lang="it-IT" sz="2400" dirty="0" err="1" smtClean="0"/>
              <a:t>protection</a:t>
            </a:r>
            <a:r>
              <a:rPr lang="it-IT" sz="2400" dirty="0" smtClean="0"/>
              <a:t> </a:t>
            </a:r>
            <a:r>
              <a:rPr lang="it-IT" sz="2400" dirty="0" err="1" smtClean="0"/>
              <a:t>w</a:t>
            </a:r>
            <a:r>
              <a:rPr lang="it-IT" sz="2400" dirty="0" smtClean="0"/>
              <a:t>/o </a:t>
            </a:r>
            <a:r>
              <a:rPr lang="it-IT" sz="2400" dirty="0" err="1" smtClean="0"/>
              <a:t>energy</a:t>
            </a:r>
            <a:r>
              <a:rPr lang="it-IT" sz="2400" dirty="0" smtClean="0"/>
              <a:t> </a:t>
            </a:r>
            <a:r>
              <a:rPr lang="it-IT" sz="2400" dirty="0" err="1" smtClean="0"/>
              <a:t>extraction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431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5"/>
          <a:stretch/>
        </p:blipFill>
        <p:spPr>
          <a:xfrm>
            <a:off x="0" y="2080255"/>
            <a:ext cx="9144000" cy="394525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GROUND INSULATION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165583"/>
            <a:ext cx="7195384" cy="914672"/>
          </a:xfrm>
        </p:spPr>
        <p:txBody>
          <a:bodyPr>
            <a:normAutofit lnSpcReduction="10000"/>
          </a:bodyPr>
          <a:lstStyle/>
          <a:p>
            <a:r>
              <a:rPr lang="it-IT" dirty="0" err="1"/>
              <a:t>m</a:t>
            </a:r>
            <a:r>
              <a:rPr lang="it-IT" dirty="0" err="1" smtClean="0"/>
              <a:t>ax</a:t>
            </a:r>
            <a:r>
              <a:rPr lang="it-IT" dirty="0" smtClean="0"/>
              <a:t> </a:t>
            </a:r>
            <a:r>
              <a:rPr lang="it-IT" dirty="0" err="1" smtClean="0"/>
              <a:t>voltage</a:t>
            </a:r>
            <a:r>
              <a:rPr lang="it-IT" dirty="0" smtClean="0"/>
              <a:t> to </a:t>
            </a:r>
            <a:r>
              <a:rPr lang="it-IT" dirty="0" err="1" smtClean="0"/>
              <a:t>ground</a:t>
            </a:r>
            <a:r>
              <a:rPr lang="it-IT" dirty="0" smtClean="0"/>
              <a:t> in </a:t>
            </a:r>
            <a:r>
              <a:rPr lang="it-IT" dirty="0" err="1" smtClean="0"/>
              <a:t>operation</a:t>
            </a:r>
            <a:r>
              <a:rPr lang="it-IT" dirty="0" smtClean="0"/>
              <a:t> </a:t>
            </a:r>
            <a:r>
              <a:rPr lang="it-IT" dirty="0"/>
              <a:t>&lt;</a:t>
            </a:r>
            <a:r>
              <a:rPr lang="it-IT" dirty="0" smtClean="0"/>
              <a:t>150 V</a:t>
            </a:r>
          </a:p>
          <a:p>
            <a:r>
              <a:rPr lang="it-IT" dirty="0"/>
              <a:t>h</a:t>
            </a:r>
            <a:r>
              <a:rPr lang="it-IT" dirty="0" smtClean="0"/>
              <a:t>ot spot temperature in </a:t>
            </a:r>
            <a:r>
              <a:rPr lang="it-IT" dirty="0" err="1" smtClean="0"/>
              <a:t>operation</a:t>
            </a:r>
            <a:r>
              <a:rPr lang="it-IT" dirty="0" smtClean="0"/>
              <a:t> </a:t>
            </a:r>
            <a:r>
              <a:rPr lang="it-IT" dirty="0"/>
              <a:t>&lt;</a:t>
            </a:r>
            <a:r>
              <a:rPr lang="it-IT" dirty="0" smtClean="0"/>
              <a:t>200 K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14" name="CasellaDiTesto 13"/>
          <p:cNvSpPr txBox="1"/>
          <p:nvPr/>
        </p:nvSpPr>
        <p:spPr>
          <a:xfrm>
            <a:off x="2013386" y="4653136"/>
            <a:ext cx="1372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10 </a:t>
            </a:r>
            <a:r>
              <a:rPr lang="it-IT" sz="2000" dirty="0" err="1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it-IT" sz="2000" dirty="0" err="1" smtClean="0">
                <a:solidFill>
                  <a:srgbClr val="FF0000"/>
                </a:solidFill>
              </a:rPr>
              <a:t>A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limit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954471" y="5525353"/>
            <a:ext cx="3433953" cy="83099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2"/>
                </a:solidFill>
              </a:rPr>
              <a:t>IEEE Standard 95-177 </a:t>
            </a:r>
            <a:endParaRPr lang="it-IT" sz="2400" dirty="0" smtClean="0">
              <a:solidFill>
                <a:schemeClr val="tx2"/>
              </a:solidFill>
            </a:endParaRPr>
          </a:p>
          <a:p>
            <a:r>
              <a:rPr lang="it-IT" sz="2400" dirty="0" err="1" smtClean="0">
                <a:solidFill>
                  <a:schemeClr val="tx2"/>
                </a:solidFill>
              </a:rPr>
              <a:t>V</a:t>
            </a:r>
            <a:r>
              <a:rPr lang="it-IT" sz="2400" baseline="-25000" dirty="0" err="1" smtClean="0">
                <a:solidFill>
                  <a:schemeClr val="tx2"/>
                </a:solidFill>
              </a:rPr>
              <a:t>RT</a:t>
            </a:r>
            <a:r>
              <a:rPr lang="it-IT" sz="2400" dirty="0" smtClean="0">
                <a:solidFill>
                  <a:schemeClr val="tx2"/>
                </a:solidFill>
              </a:rPr>
              <a:t>= (2 x V</a:t>
            </a:r>
            <a:r>
              <a:rPr lang="it-IT" sz="2400" baseline="-25000" dirty="0" smtClean="0">
                <a:solidFill>
                  <a:schemeClr val="tx2"/>
                </a:solidFill>
              </a:rPr>
              <a:t>max</a:t>
            </a:r>
            <a:r>
              <a:rPr lang="it-IT" sz="2400" dirty="0" smtClean="0">
                <a:solidFill>
                  <a:schemeClr val="tx2"/>
                </a:solidFill>
              </a:rPr>
              <a:t>+500) x 2</a:t>
            </a:r>
          </a:p>
        </p:txBody>
      </p:sp>
    </p:spTree>
    <p:extLst>
      <p:ext uri="{BB962C8B-B14F-4D97-AF65-F5344CB8AC3E}">
        <p14:creationId xmlns:p14="http://schemas.microsoft.com/office/powerpoint/2010/main" val="9376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scope: the 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High Order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correctors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magnets</a:t>
            </a:r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coils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studies</a:t>
            </a:r>
            <a:endParaRPr lang="it-IT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octupole </a:t>
            </a:r>
            <a:r>
              <a:rPr lang="it-IT" b="1" dirty="0" err="1" smtClean="0">
                <a:solidFill>
                  <a:schemeClr val="bg1">
                    <a:lumMod val="75000"/>
                  </a:schemeClr>
                </a:solidFill>
              </a:rPr>
              <a:t>MCOXF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and decapole </a:t>
            </a:r>
            <a:r>
              <a:rPr lang="it-IT" b="1" dirty="0" err="1">
                <a:solidFill>
                  <a:schemeClr val="bg1">
                    <a:lumMod val="75000"/>
                  </a:schemeClr>
                </a:solidFill>
              </a:rPr>
              <a:t>MCDXF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 :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cold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test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smtClean="0"/>
              <a:t>baseline </a:t>
            </a:r>
            <a:r>
              <a:rPr lang="it-IT" dirty="0" err="1" smtClean="0"/>
              <a:t>changes</a:t>
            </a:r>
            <a:endParaRPr lang="it-IT" dirty="0"/>
          </a:p>
          <a:p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dodecapole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bg1">
                    <a:lumMod val="75000"/>
                  </a:schemeClr>
                </a:solidFill>
              </a:rPr>
              <a:t>MCTXF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and 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quadrupole </a:t>
            </a:r>
            <a:r>
              <a:rPr lang="it-IT" b="1" dirty="0" err="1">
                <a:solidFill>
                  <a:schemeClr val="bg1">
                    <a:lumMod val="75000"/>
                  </a:schemeClr>
                </a:solidFill>
              </a:rPr>
              <a:t>MQSXF</a:t>
            </a:r>
            <a:endParaRPr lang="it-IT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Round Coil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Superconducting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agnet</a:t>
            </a:r>
            <a:endParaRPr lang="it-IT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Integration</a:t>
            </a:r>
          </a:p>
          <a:p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ew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cryostat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for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series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and long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prototypes</a:t>
            </a:r>
            <a:endParaRPr lang="it-IT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ext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steps</a:t>
            </a:r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6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BASELINE </a:t>
            </a:r>
            <a:r>
              <a:rPr lang="it-IT" dirty="0" err="1" smtClean="0"/>
              <a:t>CHANGES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4800" y="1174693"/>
            <a:ext cx="8532000" cy="490696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Times" charset="0"/>
                <a:ea typeface="Times" charset="0"/>
                <a:cs typeface="Times" charset="0"/>
              </a:rPr>
              <a:t>CERN requirements for magnet performances 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changed</a:t>
            </a:r>
          </a:p>
          <a:p>
            <a:pPr marL="0" indent="0">
              <a:buNone/>
            </a:pPr>
            <a:r>
              <a:rPr lang="en-US" sz="1800" dirty="0">
                <a:ea typeface="Times" charset="0"/>
                <a:cs typeface="Times" charset="0"/>
              </a:rPr>
              <a:t>HL – </a:t>
            </a:r>
            <a:r>
              <a:rPr lang="en-US" sz="1800" dirty="0" err="1">
                <a:ea typeface="Times" charset="0"/>
                <a:cs typeface="Times" charset="0"/>
              </a:rPr>
              <a:t>LHC</a:t>
            </a:r>
            <a:r>
              <a:rPr lang="en-US" sz="1800" dirty="0">
                <a:ea typeface="Times" charset="0"/>
                <a:cs typeface="Times" charset="0"/>
              </a:rPr>
              <a:t> Engineering Change Request </a:t>
            </a:r>
            <a:r>
              <a:rPr lang="en-US" sz="1800" dirty="0" smtClean="0">
                <a:ea typeface="Times" charset="0"/>
                <a:cs typeface="Times" charset="0"/>
              </a:rPr>
              <a:t>CHANGE </a:t>
            </a:r>
            <a:r>
              <a:rPr lang="en-US" sz="1800" dirty="0">
                <a:ea typeface="Times" charset="0"/>
                <a:cs typeface="Times" charset="0"/>
              </a:rPr>
              <a:t>OF </a:t>
            </a:r>
            <a:r>
              <a:rPr lang="en-US" sz="1800" dirty="0" err="1">
                <a:ea typeface="Times" charset="0"/>
                <a:cs typeface="Times" charset="0"/>
              </a:rPr>
              <a:t>QUADRUPOLE</a:t>
            </a:r>
            <a:r>
              <a:rPr lang="en-US" sz="1800" dirty="0">
                <a:ea typeface="Times" charset="0"/>
                <a:cs typeface="Times" charset="0"/>
              </a:rPr>
              <a:t>, SEXTUPOLE, OCTUPOLE AND DECAPOLE CORRECTORS INTEGRATED FIELD AND LENGTH </a:t>
            </a:r>
            <a:r>
              <a:rPr lang="en-US" sz="1800" dirty="0" smtClean="0">
                <a:ea typeface="Times" charset="0"/>
                <a:cs typeface="Times" charset="0"/>
              </a:rPr>
              <a:t> </a:t>
            </a:r>
            <a:r>
              <a:rPr lang="en-US" sz="1800" b="1" dirty="0" err="1" smtClean="0">
                <a:ea typeface="Times" charset="0"/>
                <a:cs typeface="Times" charset="0"/>
              </a:rPr>
              <a:t>EDMS</a:t>
            </a:r>
            <a:r>
              <a:rPr lang="en-US" sz="1800" b="1" dirty="0">
                <a:ea typeface="Times" charset="0"/>
                <a:cs typeface="Times" charset="0"/>
              </a:rPr>
              <a:t> </a:t>
            </a:r>
            <a:r>
              <a:rPr lang="es-ES" sz="1800" b="1" dirty="0" smtClean="0"/>
              <a:t>1865591</a:t>
            </a:r>
            <a:r>
              <a:rPr lang="it-IT" sz="1800" dirty="0" smtClean="0"/>
              <a:t> </a:t>
            </a:r>
            <a:endParaRPr lang="en-US" sz="1800" dirty="0">
              <a:ea typeface="Times" charset="0"/>
              <a:cs typeface="Times" charset="0"/>
            </a:endParaRPr>
          </a:p>
          <a:p>
            <a:r>
              <a:rPr lang="en-US" dirty="0">
                <a:latin typeface="Times" charset="0"/>
                <a:ea typeface="Times" charset="0"/>
                <a:cs typeface="Times" charset="0"/>
              </a:rPr>
              <a:t>6-pole, 8-pole and 10-pole are requested to have 50% of more integrated field</a:t>
            </a:r>
          </a:p>
          <a:p>
            <a:r>
              <a:rPr lang="it-IT" dirty="0" err="1" smtClean="0">
                <a:latin typeface="Times" charset="0"/>
                <a:ea typeface="Times" charset="0"/>
                <a:cs typeface="Times" charset="0"/>
              </a:rPr>
              <a:t>increasing</a:t>
            </a:r>
            <a:r>
              <a:rPr lang="it-IT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it-IT" dirty="0" err="1">
                <a:latin typeface="Times" charset="0"/>
                <a:ea typeface="Times" charset="0"/>
                <a:cs typeface="Times" charset="0"/>
              </a:rPr>
              <a:t>length</a:t>
            </a:r>
            <a:r>
              <a:rPr lang="it-IT" dirty="0">
                <a:latin typeface="Times" charset="0"/>
                <a:ea typeface="Times" charset="0"/>
                <a:cs typeface="Times" charset="0"/>
              </a:rPr>
              <a:t> or 50-60 </a:t>
            </a:r>
            <a:r>
              <a:rPr lang="it-IT" dirty="0" smtClean="0">
                <a:latin typeface="Times" charset="0"/>
                <a:ea typeface="Times" charset="0"/>
                <a:cs typeface="Times" charset="0"/>
              </a:rPr>
              <a:t>mm 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magnetic design, protection scheme, integration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)</a:t>
            </a:r>
          </a:p>
          <a:p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4-pole 30% decrease of integrated field</a:t>
            </a:r>
          </a:p>
          <a:p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Length reduction 276 mm 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(magnetic design, protection scheme, integration)</a:t>
            </a:r>
          </a:p>
          <a:p>
            <a:r>
              <a:rPr lang="en-US" dirty="0">
                <a:latin typeface="Times" charset="0"/>
                <a:ea typeface="Times" charset="0"/>
                <a:cs typeface="Times" charset="0"/>
              </a:rPr>
              <a:t>Ongoing integration work between CERN and to manage the increased length of the cold mass (+320 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mm -276 mm)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  <a:p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Small 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cost revisions may be necessary (probably ~5%), and they can be discussed after the consolidation of the final design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5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HiLumi</a:t>
            </a:r>
            <a:r>
              <a:rPr lang="it-IT" dirty="0" smtClean="0"/>
              <a:t> </a:t>
            </a:r>
            <a:r>
              <a:rPr lang="it-IT" dirty="0" err="1" smtClean="0"/>
              <a:t>LHC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TextBox 9"/>
          <p:cNvSpPr txBox="1"/>
          <p:nvPr/>
        </p:nvSpPr>
        <p:spPr>
          <a:xfrm>
            <a:off x="402336" y="900000"/>
            <a:ext cx="8284464" cy="1815882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1600" kern="0" dirty="0">
                <a:solidFill>
                  <a:prstClr val="black"/>
                </a:solidFill>
                <a:latin typeface="+mj-lt"/>
              </a:rPr>
              <a:t>The main objective of HiLumi LHC Design Study is to determine a hardware configuration and a set of beam parameters that will allow the LHC to reach the following targets</a:t>
            </a:r>
            <a:r>
              <a:rPr lang="en-GB" sz="1600" kern="0" dirty="0" smtClean="0">
                <a:solidFill>
                  <a:prstClr val="black"/>
                </a:solidFill>
                <a:latin typeface="+mj-lt"/>
              </a:rPr>
              <a:t>:</a:t>
            </a:r>
            <a:endParaRPr lang="en-GB" sz="1600" kern="0" dirty="0">
              <a:solidFill>
                <a:prstClr val="black"/>
              </a:solidFill>
              <a:latin typeface="+mj-lt"/>
            </a:endParaRPr>
          </a:p>
          <a:p>
            <a:pPr defTabSz="914400">
              <a:defRPr/>
            </a:pPr>
            <a:r>
              <a:rPr lang="en-GB" sz="1600" kern="0" dirty="0">
                <a:solidFill>
                  <a:prstClr val="black"/>
                </a:solidFill>
                <a:latin typeface="+mj-lt"/>
              </a:rPr>
              <a:t>A peak luminosity of </a:t>
            </a:r>
            <a:r>
              <a:rPr lang="en-GB" sz="1600" kern="0" dirty="0" err="1">
                <a:solidFill>
                  <a:prstClr val="black"/>
                </a:solidFill>
                <a:latin typeface="+mj-lt"/>
              </a:rPr>
              <a:t>L</a:t>
            </a:r>
            <a:r>
              <a:rPr lang="en-GB" sz="1600" kern="0" baseline="-25000" dirty="0" err="1">
                <a:solidFill>
                  <a:prstClr val="black"/>
                </a:solidFill>
                <a:latin typeface="+mj-lt"/>
              </a:rPr>
              <a:t>peak</a:t>
            </a:r>
            <a:r>
              <a:rPr lang="en-GB" sz="1600" kern="0" dirty="0">
                <a:solidFill>
                  <a:prstClr val="black"/>
                </a:solidFill>
                <a:latin typeface="+mj-lt"/>
              </a:rPr>
              <a:t> = </a:t>
            </a:r>
            <a:r>
              <a:rPr lang="en-GB" sz="1600" b="1" kern="0" dirty="0">
                <a:solidFill>
                  <a:prstClr val="black"/>
                </a:solidFill>
                <a:latin typeface="+mj-lt"/>
              </a:rPr>
              <a:t>5×10</a:t>
            </a:r>
            <a:r>
              <a:rPr lang="en-GB" sz="1600" b="1" kern="0" baseline="30000" dirty="0">
                <a:solidFill>
                  <a:prstClr val="black"/>
                </a:solidFill>
                <a:latin typeface="+mj-lt"/>
              </a:rPr>
              <a:t>34</a:t>
            </a:r>
            <a:r>
              <a:rPr lang="en-GB" sz="1600" b="1" kern="0" dirty="0">
                <a:solidFill>
                  <a:prstClr val="black"/>
                </a:solidFill>
                <a:latin typeface="+mj-lt"/>
              </a:rPr>
              <a:t> cm</a:t>
            </a:r>
            <a:r>
              <a:rPr lang="en-GB" sz="1600" b="1" kern="0" baseline="30000" dirty="0">
                <a:solidFill>
                  <a:prstClr val="black"/>
                </a:solidFill>
                <a:latin typeface="+mj-lt"/>
              </a:rPr>
              <a:t>-2</a:t>
            </a:r>
            <a:r>
              <a:rPr lang="en-GB" sz="1600" b="1" kern="0" dirty="0">
                <a:solidFill>
                  <a:prstClr val="black"/>
                </a:solidFill>
                <a:latin typeface="+mj-lt"/>
              </a:rPr>
              <a:t>s</a:t>
            </a:r>
            <a:r>
              <a:rPr lang="en-GB" sz="1600" b="1" kern="0" baseline="30000" dirty="0">
                <a:solidFill>
                  <a:prstClr val="black"/>
                </a:solidFill>
                <a:latin typeface="+mj-lt"/>
              </a:rPr>
              <a:t>-1</a:t>
            </a:r>
            <a:r>
              <a:rPr lang="en-GB" sz="1600" b="1" kern="0" dirty="0">
                <a:solidFill>
                  <a:prstClr val="black"/>
                </a:solidFill>
                <a:latin typeface="+mj-lt"/>
              </a:rPr>
              <a:t> with levelling</a:t>
            </a:r>
            <a:r>
              <a:rPr lang="en-GB" sz="1600" kern="0" dirty="0">
                <a:solidFill>
                  <a:prstClr val="black"/>
                </a:solidFill>
                <a:latin typeface="+mj-lt"/>
              </a:rPr>
              <a:t>, allowing</a:t>
            </a:r>
            <a:r>
              <a:rPr lang="en-GB" sz="1600" kern="0" dirty="0" smtClean="0">
                <a:solidFill>
                  <a:prstClr val="black"/>
                </a:solidFill>
                <a:latin typeface="+mj-lt"/>
              </a:rPr>
              <a:t>:</a:t>
            </a:r>
            <a:r>
              <a:rPr lang="en-GB" sz="1600" kern="0" dirty="0">
                <a:solidFill>
                  <a:prstClr val="black"/>
                </a:solidFill>
                <a:latin typeface="+mj-lt"/>
              </a:rPr>
              <a:t/>
            </a:r>
            <a:br>
              <a:rPr lang="en-GB" sz="1600" kern="0" dirty="0">
                <a:solidFill>
                  <a:prstClr val="black"/>
                </a:solidFill>
                <a:latin typeface="+mj-lt"/>
              </a:rPr>
            </a:br>
            <a:r>
              <a:rPr lang="en-GB" sz="1600" kern="0" dirty="0">
                <a:solidFill>
                  <a:prstClr val="black"/>
                </a:solidFill>
                <a:latin typeface="+mj-lt"/>
              </a:rPr>
              <a:t>An integrated luminosity of </a:t>
            </a:r>
            <a:r>
              <a:rPr lang="en-GB" sz="1600" b="1" kern="0" dirty="0">
                <a:solidFill>
                  <a:prstClr val="black"/>
                </a:solidFill>
                <a:latin typeface="+mj-lt"/>
              </a:rPr>
              <a:t>250 fb</a:t>
            </a:r>
            <a:r>
              <a:rPr lang="en-GB" sz="1600" b="1" kern="0" baseline="30000" dirty="0">
                <a:solidFill>
                  <a:prstClr val="black"/>
                </a:solidFill>
                <a:latin typeface="+mj-lt"/>
              </a:rPr>
              <a:t>-1</a:t>
            </a:r>
            <a:r>
              <a:rPr lang="en-GB" sz="1600" b="1" kern="0" dirty="0">
                <a:solidFill>
                  <a:prstClr val="black"/>
                </a:solidFill>
                <a:latin typeface="+mj-lt"/>
              </a:rPr>
              <a:t> per year</a:t>
            </a:r>
            <a:r>
              <a:rPr lang="en-GB" sz="1600" kern="0" dirty="0">
                <a:solidFill>
                  <a:prstClr val="black"/>
                </a:solidFill>
                <a:latin typeface="+mj-lt"/>
              </a:rPr>
              <a:t>, enabling the goal of </a:t>
            </a:r>
            <a:r>
              <a:rPr lang="en-GB" sz="1600" b="1" kern="0" dirty="0">
                <a:solidFill>
                  <a:prstClr val="black"/>
                </a:solidFill>
                <a:latin typeface="+mj-lt"/>
              </a:rPr>
              <a:t>L</a:t>
            </a:r>
            <a:r>
              <a:rPr lang="en-GB" sz="1600" b="1" kern="0" baseline="-25000" dirty="0">
                <a:solidFill>
                  <a:prstClr val="black"/>
                </a:solidFill>
                <a:latin typeface="+mj-lt"/>
              </a:rPr>
              <a:t>int</a:t>
            </a:r>
            <a:r>
              <a:rPr lang="en-GB" sz="1600" b="1" kern="0" dirty="0">
                <a:solidFill>
                  <a:prstClr val="black"/>
                </a:solidFill>
                <a:latin typeface="+mj-lt"/>
              </a:rPr>
              <a:t> = 3000 fb</a:t>
            </a:r>
            <a:r>
              <a:rPr lang="en-GB" sz="1600" b="1" kern="0" baseline="30000" dirty="0">
                <a:solidFill>
                  <a:prstClr val="black"/>
                </a:solidFill>
                <a:latin typeface="+mj-lt"/>
              </a:rPr>
              <a:t>-1</a:t>
            </a:r>
            <a:r>
              <a:rPr lang="en-GB" sz="1600" kern="0" dirty="0">
                <a:solidFill>
                  <a:prstClr val="black"/>
                </a:solidFill>
                <a:latin typeface="+mj-lt"/>
              </a:rPr>
              <a:t> twelve years after the upgrade. </a:t>
            </a:r>
            <a:br>
              <a:rPr lang="en-GB" sz="1600" kern="0" dirty="0">
                <a:solidFill>
                  <a:prstClr val="black"/>
                </a:solidFill>
                <a:latin typeface="+mj-lt"/>
              </a:rPr>
            </a:br>
            <a:r>
              <a:rPr lang="en-GB" sz="1600" kern="0" dirty="0">
                <a:solidFill>
                  <a:prstClr val="black"/>
                </a:solidFill>
                <a:latin typeface="+mj-lt"/>
              </a:rPr>
              <a:t>This luminosity is more than ten times the luminosity reach of the first 10 years of the LHC lifetime.</a:t>
            </a:r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20" y="2492896"/>
            <a:ext cx="9144000" cy="388124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653871" y="2381680"/>
            <a:ext cx="2032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chemeClr val="tx2"/>
                </a:solidFill>
              </a:rPr>
              <a:t>Courtesy</a:t>
            </a:r>
            <a:r>
              <a:rPr lang="it-IT" sz="1600" dirty="0" smtClean="0">
                <a:solidFill>
                  <a:schemeClr val="tx2"/>
                </a:solidFill>
              </a:rPr>
              <a:t> of L. Rossi</a:t>
            </a:r>
          </a:p>
        </p:txBody>
      </p:sp>
    </p:spTree>
    <p:extLst>
      <p:ext uri="{BB962C8B-B14F-4D97-AF65-F5344CB8AC3E}">
        <p14:creationId xmlns:p14="http://schemas.microsoft.com/office/powerpoint/2010/main" val="209937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LENGTHS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6800" y="5155927"/>
            <a:ext cx="7920000" cy="985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 err="1" smtClean="0"/>
              <a:t>Engineering</a:t>
            </a:r>
            <a:r>
              <a:rPr lang="it-IT" sz="3200" dirty="0" smtClean="0"/>
              <a:t> </a:t>
            </a:r>
            <a:r>
              <a:rPr lang="it-IT" sz="3200" dirty="0" smtClean="0">
                <a:solidFill>
                  <a:srgbClr val="20800A"/>
                </a:solidFill>
              </a:rPr>
              <a:t>✓ </a:t>
            </a:r>
            <a:r>
              <a:rPr lang="it-IT" sz="3200" dirty="0" err="1" smtClean="0"/>
              <a:t>Protection</a:t>
            </a:r>
            <a:r>
              <a:rPr lang="it-IT" sz="3200" dirty="0"/>
              <a:t> </a:t>
            </a:r>
            <a:r>
              <a:rPr lang="it-IT" sz="3200" dirty="0">
                <a:solidFill>
                  <a:srgbClr val="20800A"/>
                </a:solidFill>
              </a:rPr>
              <a:t>✓ </a:t>
            </a:r>
            <a:r>
              <a:rPr lang="it-IT" sz="3200" dirty="0" smtClean="0"/>
              <a:t>Integration </a:t>
            </a:r>
            <a:r>
              <a:rPr lang="it-IT" sz="3200" dirty="0">
                <a:solidFill>
                  <a:srgbClr val="FFC000"/>
                </a:solidFill>
              </a:rPr>
              <a:t>✓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89515"/>
              </p:ext>
            </p:extLst>
          </p:nvPr>
        </p:nvGraphicFramePr>
        <p:xfrm>
          <a:off x="215516" y="1052736"/>
          <a:ext cx="8712967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864096"/>
                <a:gridCol w="914745"/>
                <a:gridCol w="1033742"/>
                <a:gridCol w="959903"/>
                <a:gridCol w="886065"/>
                <a:gridCol w="886064"/>
              </a:tblGrid>
              <a:tr h="1368152"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err="1" smtClean="0"/>
                        <a:t>MQXF</a:t>
                      </a:r>
                      <a:r>
                        <a:rPr lang="it-IT" sz="2000" baseline="0" dirty="0" smtClean="0"/>
                        <a:t> </a:t>
                      </a:r>
                    </a:p>
                    <a:p>
                      <a:pPr algn="ctr"/>
                      <a:r>
                        <a:rPr lang="it-IT" sz="2000" dirty="0" smtClean="0"/>
                        <a:t>4P </a:t>
                      </a:r>
                      <a:r>
                        <a:rPr lang="it-IT" sz="2000" dirty="0" err="1" smtClean="0"/>
                        <a:t>S</a:t>
                      </a:r>
                      <a:endParaRPr lang="it-IT" sz="20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 smtClean="0">
                          <a:solidFill>
                            <a:schemeClr val="bg1"/>
                          </a:solidFill>
                        </a:rPr>
                        <a:t>MCSXF</a:t>
                      </a:r>
                      <a:endParaRPr lang="it-IT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sz="2000" dirty="0" smtClean="0"/>
                        <a:t>6P </a:t>
                      </a:r>
                      <a:r>
                        <a:rPr lang="it-IT" sz="2000" dirty="0" err="1" smtClean="0"/>
                        <a:t>N</a:t>
                      </a:r>
                      <a:r>
                        <a:rPr lang="it-IT" sz="2000" dirty="0" smtClean="0"/>
                        <a:t>/</a:t>
                      </a:r>
                      <a:r>
                        <a:rPr lang="it-IT" sz="2000" dirty="0" err="1" smtClean="0"/>
                        <a:t>S</a:t>
                      </a:r>
                      <a:endParaRPr lang="it-IT" sz="20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 smtClean="0">
                          <a:solidFill>
                            <a:schemeClr val="bg1"/>
                          </a:solidFill>
                        </a:rPr>
                        <a:t>MCOXF</a:t>
                      </a:r>
                      <a:endParaRPr lang="it-IT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sz="2000" dirty="0" smtClean="0"/>
                        <a:t>8P </a:t>
                      </a:r>
                      <a:r>
                        <a:rPr lang="it-IT" sz="2000" dirty="0" err="1" smtClean="0"/>
                        <a:t>N</a:t>
                      </a:r>
                      <a:r>
                        <a:rPr lang="it-IT" sz="2000" dirty="0" smtClean="0"/>
                        <a:t>/</a:t>
                      </a:r>
                      <a:r>
                        <a:rPr lang="it-IT" sz="2000" dirty="0" err="1" smtClean="0"/>
                        <a:t>S</a:t>
                      </a:r>
                      <a:endParaRPr lang="it-IT" sz="20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 smtClean="0">
                          <a:solidFill>
                            <a:schemeClr val="bg1"/>
                          </a:solidFill>
                        </a:rPr>
                        <a:t>MCDXF</a:t>
                      </a:r>
                      <a:endParaRPr lang="it-IT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sz="2000" dirty="0" smtClean="0"/>
                        <a:t>10P </a:t>
                      </a:r>
                      <a:r>
                        <a:rPr lang="it-IT" sz="2000" dirty="0" err="1" smtClean="0"/>
                        <a:t>N</a:t>
                      </a:r>
                      <a:r>
                        <a:rPr lang="it-IT" sz="2000" dirty="0" smtClean="0"/>
                        <a:t>/</a:t>
                      </a:r>
                      <a:r>
                        <a:rPr lang="it-IT" sz="2000" dirty="0" err="1" smtClean="0"/>
                        <a:t>S</a:t>
                      </a:r>
                      <a:endParaRPr lang="it-IT" sz="20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 smtClean="0">
                          <a:solidFill>
                            <a:schemeClr val="bg1"/>
                          </a:solidFill>
                        </a:rPr>
                        <a:t>MCTSXF</a:t>
                      </a:r>
                      <a:endParaRPr lang="it-IT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sz="2000" dirty="0" smtClean="0"/>
                        <a:t>12P </a:t>
                      </a:r>
                      <a:r>
                        <a:rPr lang="it-IT" sz="2000" dirty="0" err="1" smtClean="0"/>
                        <a:t>S</a:t>
                      </a:r>
                      <a:endParaRPr lang="it-IT" sz="20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 smtClean="0">
                          <a:solidFill>
                            <a:schemeClr val="bg1"/>
                          </a:solidFill>
                        </a:rPr>
                        <a:t>MCTXF</a:t>
                      </a:r>
                      <a:endParaRPr lang="it-IT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sz="2000" dirty="0" smtClean="0"/>
                        <a:t>12P </a:t>
                      </a:r>
                      <a:r>
                        <a:rPr lang="it-IT" sz="2000" dirty="0" err="1" smtClean="0"/>
                        <a:t>N</a:t>
                      </a:r>
                      <a:endParaRPr lang="it-IT" sz="2000" dirty="0"/>
                    </a:p>
                  </a:txBody>
                  <a:tcPr vert="vert270" anchor="ctr"/>
                </a:tc>
              </a:tr>
              <a:tr h="720080">
                <a:tc>
                  <a:txBody>
                    <a:bodyPr/>
                    <a:lstStyle/>
                    <a:p>
                      <a:pPr algn="l"/>
                      <a:r>
                        <a:rPr lang="it-IT" sz="2000" baseline="0" dirty="0" err="1" smtClean="0"/>
                        <a:t>integrated</a:t>
                      </a:r>
                      <a:r>
                        <a:rPr lang="it-IT" sz="2000" baseline="0" dirty="0" smtClean="0"/>
                        <a:t> </a:t>
                      </a:r>
                      <a:r>
                        <a:rPr lang="it-IT" sz="2000" baseline="0" dirty="0" err="1" smtClean="0"/>
                        <a:t>field</a:t>
                      </a:r>
                      <a:r>
                        <a:rPr lang="it-IT" sz="2000" baseline="0" dirty="0" smtClean="0"/>
                        <a:t> </a:t>
                      </a:r>
                      <a:r>
                        <a:rPr lang="it-IT" sz="2000" baseline="0" dirty="0" err="1" smtClean="0"/>
                        <a:t>variation</a:t>
                      </a:r>
                      <a:endParaRPr lang="it-IT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-30%</a:t>
                      </a:r>
                      <a:endParaRPr lang="it-IT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+50%</a:t>
                      </a:r>
                      <a:endParaRPr lang="it-IT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+50%</a:t>
                      </a:r>
                      <a:endParaRPr lang="it-IT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+50%</a:t>
                      </a:r>
                      <a:endParaRPr lang="it-IT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200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it-IT" sz="2000" dirty="0" err="1" smtClean="0"/>
                        <a:t>Length</a:t>
                      </a:r>
                      <a:r>
                        <a:rPr lang="it-IT" sz="2000" dirty="0" smtClean="0"/>
                        <a:t> </a:t>
                      </a:r>
                      <a:r>
                        <a:rPr lang="it-IT" sz="2000" dirty="0" err="1" smtClean="0"/>
                        <a:t>prototype</a:t>
                      </a:r>
                      <a:endParaRPr lang="it-IT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814.0</a:t>
                      </a:r>
                      <a:endParaRPr lang="it-IT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194.0</a:t>
                      </a:r>
                      <a:endParaRPr lang="it-IT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183.0</a:t>
                      </a:r>
                      <a:endParaRPr lang="it-IT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183.0</a:t>
                      </a:r>
                      <a:endParaRPr lang="it-IT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575.0</a:t>
                      </a:r>
                      <a:endParaRPr lang="it-IT" sz="2000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it-IT" sz="2000" dirty="0" err="1" smtClean="0"/>
                        <a:t>Updated</a:t>
                      </a:r>
                      <a:r>
                        <a:rPr lang="it-IT" sz="2000" dirty="0" smtClean="0"/>
                        <a:t> </a:t>
                      </a:r>
                      <a:r>
                        <a:rPr lang="it-IT" sz="2000" dirty="0" err="1" smtClean="0"/>
                        <a:t>length</a:t>
                      </a:r>
                      <a:r>
                        <a:rPr lang="it-IT" sz="2000" dirty="0" smtClean="0"/>
                        <a:t> </a:t>
                      </a:r>
                      <a:r>
                        <a:rPr lang="it-IT" sz="2000" dirty="0" err="1" smtClean="0"/>
                        <a:t>prototype</a:t>
                      </a:r>
                      <a:endParaRPr lang="it-IT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538.0</a:t>
                      </a:r>
                      <a:endParaRPr lang="it-IT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it-IT" sz="2000" dirty="0" err="1" smtClean="0"/>
                        <a:t>Updated</a:t>
                      </a:r>
                      <a:r>
                        <a:rPr lang="it-IT" sz="2000" dirty="0" smtClean="0"/>
                        <a:t> </a:t>
                      </a:r>
                      <a:r>
                        <a:rPr lang="it-IT" sz="2000" dirty="0" err="1" smtClean="0"/>
                        <a:t>length</a:t>
                      </a:r>
                      <a:r>
                        <a:rPr lang="it-IT" sz="2000" dirty="0" smtClean="0"/>
                        <a:t> </a:t>
                      </a:r>
                      <a:r>
                        <a:rPr lang="it-IT" sz="2000" dirty="0" err="1" smtClean="0"/>
                        <a:t>series</a:t>
                      </a:r>
                      <a:endParaRPr lang="it-IT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540.4</a:t>
                      </a:r>
                      <a:endParaRPr lang="it-IT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251.4</a:t>
                      </a:r>
                      <a:endParaRPr lang="it-IT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234.6</a:t>
                      </a:r>
                      <a:endParaRPr lang="it-IT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234.6</a:t>
                      </a:r>
                      <a:endParaRPr lang="it-IT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205.6</a:t>
                      </a:r>
                      <a:endParaRPr lang="it-IT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576.8</a:t>
                      </a:r>
                      <a:endParaRPr lang="it-IT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5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scope: the 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High Order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correctors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magnets</a:t>
            </a:r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coils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studies</a:t>
            </a:r>
            <a:endParaRPr lang="it-IT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decapole </a:t>
            </a:r>
            <a:r>
              <a:rPr lang="it-IT" b="1" dirty="0" err="1">
                <a:solidFill>
                  <a:schemeClr val="bg1">
                    <a:lumMod val="75000"/>
                  </a:schemeClr>
                </a:solidFill>
              </a:rPr>
              <a:t>MCDXF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 :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cold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test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baseline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changes</a:t>
            </a:r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err="1" smtClean="0"/>
              <a:t>dodecapole</a:t>
            </a:r>
            <a:r>
              <a:rPr lang="it-IT" dirty="0" smtClean="0"/>
              <a:t> </a:t>
            </a:r>
            <a:r>
              <a:rPr lang="it-IT" dirty="0" err="1"/>
              <a:t>MCTXF</a:t>
            </a:r>
            <a:r>
              <a:rPr lang="it-IT" dirty="0"/>
              <a:t> </a:t>
            </a:r>
            <a:r>
              <a:rPr lang="it-IT" dirty="0" smtClean="0"/>
              <a:t>and </a:t>
            </a:r>
            <a:r>
              <a:rPr lang="it-IT" dirty="0"/>
              <a:t>quadrupole </a:t>
            </a:r>
            <a:r>
              <a:rPr lang="it-IT" dirty="0" err="1"/>
              <a:t>MQSXF</a:t>
            </a:r>
            <a:endParaRPr lang="it-IT" dirty="0" smtClean="0"/>
          </a:p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Round Coil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Superconducting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agnet</a:t>
            </a:r>
            <a:endParaRPr lang="it-IT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Integration</a:t>
            </a:r>
          </a:p>
          <a:p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ew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cryostat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for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series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and long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prototypes</a:t>
            </a:r>
            <a:endParaRPr lang="it-IT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ext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steps</a:t>
            </a:r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4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4138017"/>
            <a:ext cx="1878538" cy="255245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DODECAPOLE</a:t>
            </a:r>
            <a:r>
              <a:rPr lang="it-IT" dirty="0"/>
              <a:t> MCTXFP1 and </a:t>
            </a:r>
            <a:br>
              <a:rPr lang="it-IT" dirty="0"/>
            </a:br>
            <a:r>
              <a:rPr lang="it-IT" dirty="0" err="1"/>
              <a:t>SKEW</a:t>
            </a:r>
            <a:r>
              <a:rPr lang="it-IT" dirty="0"/>
              <a:t> QUADRUPOLE MCQSXFP1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4600" y="1173609"/>
            <a:ext cx="8434800" cy="575675"/>
          </a:xfrm>
        </p:spPr>
        <p:txBody>
          <a:bodyPr/>
          <a:lstStyle/>
          <a:p>
            <a:r>
              <a:rPr lang="it-IT" dirty="0" err="1">
                <a:latin typeface="Times" charset="0"/>
                <a:ea typeface="Times" charset="0"/>
                <a:cs typeface="Times" charset="0"/>
              </a:rPr>
              <a:t>Electromagnetic</a:t>
            </a:r>
            <a:r>
              <a:rPr lang="it-IT" dirty="0">
                <a:latin typeface="Times" charset="0"/>
                <a:ea typeface="Times" charset="0"/>
                <a:cs typeface="Times" charset="0"/>
              </a:rPr>
              <a:t> and </a:t>
            </a:r>
            <a:r>
              <a:rPr lang="it-IT" dirty="0" err="1">
                <a:latin typeface="Times" charset="0"/>
                <a:ea typeface="Times" charset="0"/>
                <a:cs typeface="Times" charset="0"/>
              </a:rPr>
              <a:t>mechanical</a:t>
            </a:r>
            <a:r>
              <a:rPr lang="it-IT" dirty="0">
                <a:latin typeface="Times" charset="0"/>
                <a:ea typeface="Times" charset="0"/>
                <a:cs typeface="Times" charset="0"/>
              </a:rPr>
              <a:t> design </a:t>
            </a:r>
            <a:r>
              <a:rPr lang="it-IT" dirty="0" err="1">
                <a:latin typeface="Times" charset="0"/>
                <a:ea typeface="Times" charset="0"/>
                <a:cs typeface="Times" charset="0"/>
              </a:rPr>
              <a:t>finalized</a:t>
            </a:r>
            <a:endParaRPr lang="it-IT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/>
          </a:p>
        </p:txBody>
      </p:sp>
      <p:grpSp>
        <p:nvGrpSpPr>
          <p:cNvPr id="19" name="Gruppo 18"/>
          <p:cNvGrpSpPr/>
          <p:nvPr/>
        </p:nvGrpSpPr>
        <p:grpSpPr>
          <a:xfrm>
            <a:off x="31417" y="1942463"/>
            <a:ext cx="4811214" cy="2231583"/>
            <a:chOff x="258799" y="2563034"/>
            <a:chExt cx="4323753" cy="2005484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4927671">
              <a:off x="1186073" y="1635760"/>
              <a:ext cx="1633841" cy="3488389"/>
            </a:xfrm>
            <a:prstGeom prst="rect">
              <a:avLst/>
            </a:prstGeom>
          </p:spPr>
        </p:pic>
        <p:cxnSp>
          <p:nvCxnSpPr>
            <p:cNvPr id="7" name="Connettore 2 6"/>
            <p:cNvCxnSpPr/>
            <p:nvPr/>
          </p:nvCxnSpPr>
          <p:spPr>
            <a:xfrm flipH="1" flipV="1">
              <a:off x="3550209" y="3639365"/>
              <a:ext cx="292430" cy="183248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sellaDiTesto 7"/>
            <p:cNvSpPr txBox="1"/>
            <p:nvPr/>
          </p:nvSpPr>
          <p:spPr>
            <a:xfrm>
              <a:off x="3585163" y="382261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>
                  <a:solidFill>
                    <a:srgbClr val="1F497D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OD320</a:t>
              </a:r>
            </a:p>
          </p:txBody>
        </p:sp>
        <p:sp>
          <p:nvSpPr>
            <p:cNvPr id="9" name="Rettangolo 8"/>
            <p:cNvSpPr/>
            <p:nvPr/>
          </p:nvSpPr>
          <p:spPr>
            <a:xfrm rot="21115433">
              <a:off x="1576107" y="4060070"/>
              <a:ext cx="110959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000" dirty="0">
                  <a:solidFill>
                    <a:schemeClr val="tx2"/>
                  </a:solidFill>
                </a:rPr>
                <a:t>575 mm</a:t>
              </a:r>
            </a:p>
          </p:txBody>
        </p:sp>
        <p:cxnSp>
          <p:nvCxnSpPr>
            <p:cNvPr id="10" name="Connettore 2 9"/>
            <p:cNvCxnSpPr/>
            <p:nvPr/>
          </p:nvCxnSpPr>
          <p:spPr>
            <a:xfrm flipV="1">
              <a:off x="1007507" y="4244392"/>
              <a:ext cx="2471750" cy="324126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asellaDiTesto 11"/>
          <p:cNvSpPr txBox="1"/>
          <p:nvPr/>
        </p:nvSpPr>
        <p:spPr>
          <a:xfrm flipH="1">
            <a:off x="35496" y="4497149"/>
            <a:ext cx="4652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I</a:t>
            </a:r>
            <a:r>
              <a:rPr lang="it-IT" sz="2400" baseline="-25000" dirty="0" err="1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op</a:t>
            </a:r>
            <a:r>
              <a:rPr lang="it-IT" sz="2400" dirty="0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=182 A </a:t>
            </a:r>
          </a:p>
          <a:p>
            <a:r>
              <a:rPr lang="it-IT" sz="2400" b="1" dirty="0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Energy </a:t>
            </a:r>
            <a:r>
              <a:rPr lang="it-IT" sz="2400" b="1" dirty="0" err="1" smtClean="0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extraction</a:t>
            </a:r>
            <a:r>
              <a:rPr lang="it-IT" sz="2400" b="1" dirty="0" smtClean="0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 in </a:t>
            </a:r>
            <a:r>
              <a:rPr lang="it-IT" sz="2400" b="1" dirty="0" err="1" smtClean="0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operation</a:t>
            </a:r>
            <a:endParaRPr lang="it-IT" sz="2400" b="1" dirty="0">
              <a:solidFill>
                <a:schemeClr val="accent5"/>
              </a:solidFill>
              <a:latin typeface="Times" charset="0"/>
              <a:ea typeface="Times" charset="0"/>
              <a:cs typeface="Times" charset="0"/>
            </a:endParaRPr>
          </a:p>
          <a:p>
            <a:r>
              <a:rPr lang="it-IT" sz="2400" dirty="0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754 </a:t>
            </a:r>
            <a:r>
              <a:rPr lang="it-IT" sz="2400" dirty="0" err="1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windings</a:t>
            </a:r>
            <a:r>
              <a:rPr lang="it-IT" sz="2400" dirty="0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 - </a:t>
            </a:r>
            <a:r>
              <a:rPr lang="it-IT" sz="2400" dirty="0" err="1">
                <a:solidFill>
                  <a:schemeClr val="accent5"/>
                </a:solidFill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it-IT" sz="2400" dirty="0" smtClean="0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it-IT" sz="2400" dirty="0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0.7 mm </a:t>
            </a:r>
            <a:r>
              <a:rPr lang="it-IT" sz="2400" dirty="0" err="1" smtClean="0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NbTi</a:t>
            </a:r>
            <a:endParaRPr lang="it-IT" sz="2400" dirty="0">
              <a:solidFill>
                <a:schemeClr val="accent5"/>
              </a:solidFill>
              <a:latin typeface="Times" charset="0"/>
              <a:ea typeface="Times" charset="0"/>
              <a:cs typeface="Times" charset="0"/>
            </a:endParaRPr>
          </a:p>
          <a:p>
            <a:r>
              <a:rPr lang="it-IT" sz="2400" dirty="0" smtClean="0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Coils’ </a:t>
            </a:r>
            <a:r>
              <a:rPr lang="it-IT" sz="2400" dirty="0" err="1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length</a:t>
            </a:r>
            <a:r>
              <a:rPr lang="it-IT" sz="2400" dirty="0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it-IT" sz="2400" dirty="0" smtClean="0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457 </a:t>
            </a:r>
            <a:r>
              <a:rPr lang="it-IT" sz="2400" dirty="0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mm</a:t>
            </a:r>
          </a:p>
        </p:txBody>
      </p:sp>
      <p:sp>
        <p:nvSpPr>
          <p:cNvPr id="14" name="CasellaDiTesto 13"/>
          <p:cNvSpPr txBox="1"/>
          <p:nvPr/>
        </p:nvSpPr>
        <p:spPr>
          <a:xfrm flipH="1">
            <a:off x="8077467" y="2946954"/>
            <a:ext cx="913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2"/>
                </a:solidFill>
              </a:rPr>
              <a:t>PCB </a:t>
            </a:r>
            <a:endParaRPr lang="it-IT" sz="2000" dirty="0">
              <a:solidFill>
                <a:schemeClr val="tx2"/>
              </a:solidFill>
            </a:endParaRPr>
          </a:p>
        </p:txBody>
      </p:sp>
      <p:cxnSp>
        <p:nvCxnSpPr>
          <p:cNvPr id="15" name="Connettore 2 14"/>
          <p:cNvCxnSpPr/>
          <p:nvPr/>
        </p:nvCxnSpPr>
        <p:spPr>
          <a:xfrm flipH="1" flipV="1">
            <a:off x="5930039" y="6190825"/>
            <a:ext cx="514169" cy="11094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>
            <a:outerShdw blurRad="40000" dist="20000" dir="5400000" rotWithShape="0">
              <a:schemeClr val="tx2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4474800" y="194246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 err="1" smtClean="0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I</a:t>
            </a:r>
            <a:r>
              <a:rPr lang="it-IT" sz="2000" baseline="-25000" dirty="0" err="1" smtClean="0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op</a:t>
            </a:r>
            <a:r>
              <a:rPr lang="it-IT" sz="2000" dirty="0" smtClean="0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=105 A</a:t>
            </a:r>
          </a:p>
          <a:p>
            <a:r>
              <a:rPr lang="it-IT" sz="2000" b="1" dirty="0" smtClean="0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NO </a:t>
            </a:r>
            <a:r>
              <a:rPr lang="it-IT" sz="2000" b="1" dirty="0" err="1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energy</a:t>
            </a:r>
            <a:r>
              <a:rPr lang="it-IT" sz="2000" b="1" dirty="0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it-IT" sz="2000" b="1" dirty="0" err="1" smtClean="0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extraction</a:t>
            </a:r>
            <a:r>
              <a:rPr lang="it-IT" sz="2000" b="1" dirty="0" smtClean="0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 in </a:t>
            </a:r>
            <a:r>
              <a:rPr lang="it-IT" sz="2000" b="1" dirty="0" err="1" smtClean="0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operation</a:t>
            </a:r>
            <a:endParaRPr lang="it-IT" sz="2000" b="1" dirty="0">
              <a:solidFill>
                <a:schemeClr val="accent5"/>
              </a:solidFill>
              <a:latin typeface="Times" charset="0"/>
              <a:ea typeface="Times" charset="0"/>
              <a:cs typeface="Times" charset="0"/>
            </a:endParaRPr>
          </a:p>
          <a:p>
            <a:r>
              <a:rPr lang="it-IT" sz="2000" dirty="0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432 </a:t>
            </a:r>
            <a:r>
              <a:rPr lang="it-IT" sz="2000" dirty="0" err="1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windings</a:t>
            </a:r>
            <a:r>
              <a:rPr lang="it-IT" sz="2000" dirty="0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  - </a:t>
            </a:r>
            <a:r>
              <a:rPr lang="it-IT" sz="2000" dirty="0" err="1">
                <a:solidFill>
                  <a:schemeClr val="accent5"/>
                </a:solidFill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it-IT" sz="2000" dirty="0" smtClean="0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it-IT" sz="2000" dirty="0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0.5 mm </a:t>
            </a:r>
            <a:r>
              <a:rPr lang="it-IT" sz="2000" dirty="0" err="1" smtClean="0">
                <a:solidFill>
                  <a:schemeClr val="accent5"/>
                </a:solidFill>
                <a:latin typeface="Times" charset="0"/>
                <a:ea typeface="Times" charset="0"/>
                <a:cs typeface="Times" charset="0"/>
              </a:rPr>
              <a:t>NbTi</a:t>
            </a:r>
            <a:endParaRPr lang="it-IT" sz="2000" dirty="0">
              <a:solidFill>
                <a:schemeClr val="accent5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6" name="Rettangolo 25"/>
          <p:cNvSpPr/>
          <p:nvPr/>
        </p:nvSpPr>
        <p:spPr>
          <a:xfrm rot="16200000">
            <a:off x="3673129" y="5194425"/>
            <a:ext cx="1109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chemeClr val="tx2"/>
                </a:solidFill>
              </a:rPr>
              <a:t>538 </a:t>
            </a:r>
            <a:r>
              <a:rPr lang="it-IT" sz="2000" dirty="0">
                <a:solidFill>
                  <a:schemeClr val="tx2"/>
                </a:solidFill>
              </a:rPr>
              <a:t>mm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44" y="3111871"/>
            <a:ext cx="3504592" cy="2087338"/>
          </a:xfrm>
          <a:prstGeom prst="rect">
            <a:avLst/>
          </a:prstGeom>
        </p:spPr>
      </p:pic>
      <p:cxnSp>
        <p:nvCxnSpPr>
          <p:cNvPr id="25" name="Connettore 2 24"/>
          <p:cNvCxnSpPr/>
          <p:nvPr/>
        </p:nvCxnSpPr>
        <p:spPr>
          <a:xfrm flipV="1">
            <a:off x="4355976" y="4734902"/>
            <a:ext cx="10297" cy="1362397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  <a:effectLst>
            <a:outerShdw blurRad="40000" dist="20000" dir="5400000" rotWithShape="0">
              <a:schemeClr val="tx2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 flipH="1">
            <a:off x="6399321" y="5405847"/>
            <a:ext cx="1093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smtClean="0">
                <a:solidFill>
                  <a:schemeClr val="tx2"/>
                </a:solidFill>
              </a:rPr>
              <a:t>SC coil</a:t>
            </a:r>
            <a:endParaRPr lang="it-IT" sz="2000" dirty="0">
              <a:solidFill>
                <a:schemeClr val="tx2"/>
              </a:solidFill>
            </a:endParaRPr>
          </a:p>
        </p:txBody>
      </p:sp>
      <p:cxnSp>
        <p:nvCxnSpPr>
          <p:cNvPr id="21" name="Connettore 2 20"/>
          <p:cNvCxnSpPr/>
          <p:nvPr/>
        </p:nvCxnSpPr>
        <p:spPr>
          <a:xfrm flipV="1">
            <a:off x="7053390" y="5089103"/>
            <a:ext cx="439823" cy="31674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>
            <a:outerShdw blurRad="40000" dist="20000" dir="5400000" rotWithShape="0">
              <a:schemeClr val="tx2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 flipH="1">
            <a:off x="7053390" y="5728893"/>
            <a:ext cx="1096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smtClean="0">
                <a:solidFill>
                  <a:schemeClr val="tx2"/>
                </a:solidFill>
              </a:rPr>
              <a:t>wedge</a:t>
            </a:r>
            <a:endParaRPr lang="it-IT" sz="2000" dirty="0">
              <a:solidFill>
                <a:schemeClr val="tx2"/>
              </a:solidFill>
            </a:endParaRPr>
          </a:p>
        </p:txBody>
      </p:sp>
      <p:cxnSp>
        <p:nvCxnSpPr>
          <p:cNvPr id="28" name="Connettore 2 27"/>
          <p:cNvCxnSpPr/>
          <p:nvPr/>
        </p:nvCxnSpPr>
        <p:spPr>
          <a:xfrm flipV="1">
            <a:off x="7590648" y="5054669"/>
            <a:ext cx="91690" cy="69493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>
            <a:outerShdw blurRad="40000" dist="20000" dir="5400000" rotWithShape="0">
              <a:schemeClr val="tx2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 flipH="1">
            <a:off x="7818122" y="5453849"/>
            <a:ext cx="82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smtClean="0">
                <a:solidFill>
                  <a:schemeClr val="tx2"/>
                </a:solidFill>
              </a:rPr>
              <a:t>pole</a:t>
            </a:r>
            <a:endParaRPr lang="it-IT" sz="2000" dirty="0">
              <a:solidFill>
                <a:schemeClr val="tx2"/>
              </a:solidFill>
            </a:endParaRPr>
          </a:p>
        </p:txBody>
      </p:sp>
      <p:cxnSp>
        <p:nvCxnSpPr>
          <p:cNvPr id="30" name="Connettore 2 29"/>
          <p:cNvCxnSpPr/>
          <p:nvPr/>
        </p:nvCxnSpPr>
        <p:spPr>
          <a:xfrm flipH="1" flipV="1">
            <a:off x="8077467" y="4978163"/>
            <a:ext cx="40314" cy="46879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>
            <a:outerShdw blurRad="40000" dist="20000" dir="5400000" rotWithShape="0">
              <a:schemeClr val="tx2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 flipH="1">
            <a:off x="6395667" y="6137429"/>
            <a:ext cx="16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tx2"/>
                </a:solidFill>
              </a:rPr>
              <a:t>OD 460 mm</a:t>
            </a:r>
          </a:p>
        </p:txBody>
      </p:sp>
      <p:cxnSp>
        <p:nvCxnSpPr>
          <p:cNvPr id="34" name="Connettore 2 33"/>
          <p:cNvCxnSpPr/>
          <p:nvPr/>
        </p:nvCxnSpPr>
        <p:spPr>
          <a:xfrm flipH="1">
            <a:off x="7714957" y="3242093"/>
            <a:ext cx="382667" cy="41066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>
            <a:outerShdw blurRad="40000" dist="20000" dir="5400000" rotWithShape="0">
              <a:schemeClr val="tx2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 flipH="1">
            <a:off x="4728264" y="3075946"/>
            <a:ext cx="1958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2"/>
                </a:solidFill>
              </a:rPr>
              <a:t>Connection box</a:t>
            </a:r>
            <a:endParaRPr lang="it-IT" sz="2000" dirty="0">
              <a:solidFill>
                <a:schemeClr val="tx2"/>
              </a:solidFill>
            </a:endParaRPr>
          </a:p>
        </p:txBody>
      </p:sp>
      <p:cxnSp>
        <p:nvCxnSpPr>
          <p:cNvPr id="37" name="Connettore 2 36"/>
          <p:cNvCxnSpPr/>
          <p:nvPr/>
        </p:nvCxnSpPr>
        <p:spPr>
          <a:xfrm>
            <a:off x="5652120" y="3523752"/>
            <a:ext cx="427516" cy="115568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>
            <a:outerShdw blurRad="40000" dist="20000" dir="5400000" rotWithShape="0">
              <a:schemeClr val="tx2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1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PRODUCTION IN </a:t>
            </a:r>
            <a:r>
              <a:rPr lang="it-IT" dirty="0" err="1" smtClean="0"/>
              <a:t>INDUSTRY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42" y="971889"/>
            <a:ext cx="7920000" cy="1448999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Long </a:t>
            </a:r>
            <a:r>
              <a:rPr lang="it-IT" dirty="0" err="1" smtClean="0"/>
              <a:t>prototypes</a:t>
            </a:r>
            <a:r>
              <a:rPr lang="it-IT" dirty="0" smtClean="0"/>
              <a:t> </a:t>
            </a:r>
            <a:r>
              <a:rPr lang="it-IT" dirty="0" err="1" smtClean="0"/>
              <a:t>produced</a:t>
            </a:r>
            <a:r>
              <a:rPr lang="it-IT" dirty="0" smtClean="0"/>
              <a:t> in </a:t>
            </a:r>
            <a:r>
              <a:rPr lang="it-IT" dirty="0" err="1" smtClean="0"/>
              <a:t>industry</a:t>
            </a:r>
            <a:endParaRPr lang="it-IT" dirty="0" smtClean="0"/>
          </a:p>
          <a:p>
            <a:r>
              <a:rPr lang="it-IT" dirty="0" smtClean="0"/>
              <a:t>New </a:t>
            </a:r>
            <a:r>
              <a:rPr lang="it-IT" dirty="0" err="1" smtClean="0"/>
              <a:t>winding</a:t>
            </a:r>
            <a:r>
              <a:rPr lang="it-IT" dirty="0" smtClean="0"/>
              <a:t> machine</a:t>
            </a:r>
          </a:p>
          <a:p>
            <a:r>
              <a:rPr lang="it-IT" dirty="0" smtClean="0"/>
              <a:t>New custom vacuum </a:t>
            </a:r>
            <a:r>
              <a:rPr lang="it-IT" dirty="0" err="1" smtClean="0"/>
              <a:t>oven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07054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440" y="180000"/>
            <a:ext cx="7920000" cy="720000"/>
          </a:xfrm>
        </p:spPr>
        <p:txBody>
          <a:bodyPr/>
          <a:lstStyle/>
          <a:p>
            <a:r>
              <a:rPr lang="it-IT" dirty="0"/>
              <a:t>PRODUCTION IN </a:t>
            </a:r>
            <a:r>
              <a:rPr lang="it-IT" dirty="0" err="1" smtClean="0"/>
              <a:t>INDUSTRY</a:t>
            </a:r>
            <a:r>
              <a:rPr lang="it-IT" dirty="0" smtClean="0"/>
              <a:t>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424" y="1061444"/>
            <a:ext cx="7920000" cy="4906963"/>
          </a:xfrm>
        </p:spPr>
        <p:txBody>
          <a:bodyPr/>
          <a:lstStyle/>
          <a:p>
            <a:r>
              <a:rPr lang="it-IT" dirty="0"/>
              <a:t>2 test coils </a:t>
            </a:r>
            <a:r>
              <a:rPr lang="it-IT" dirty="0" err="1"/>
              <a:t>produced</a:t>
            </a:r>
            <a:endParaRPr lang="it-IT" dirty="0"/>
          </a:p>
          <a:p>
            <a:r>
              <a:rPr lang="it-IT" dirty="0"/>
              <a:t>First coil </a:t>
            </a:r>
            <a:r>
              <a:rPr lang="it-IT" dirty="0" err="1"/>
              <a:t>produced</a:t>
            </a:r>
            <a:r>
              <a:rPr lang="it-IT" dirty="0"/>
              <a:t> in </a:t>
            </a:r>
            <a:r>
              <a:rPr lang="it-IT" dirty="0" err="1"/>
              <a:t>industry</a:t>
            </a:r>
            <a:r>
              <a:rPr lang="it-IT" dirty="0"/>
              <a:t> 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9" name="CasellaDiTesto 8"/>
          <p:cNvSpPr txBox="1"/>
          <p:nvPr/>
        </p:nvSpPr>
        <p:spPr>
          <a:xfrm>
            <a:off x="3568183" y="5247986"/>
            <a:ext cx="3558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2"/>
                </a:solidFill>
              </a:rPr>
              <a:t>Long </a:t>
            </a:r>
            <a:r>
              <a:rPr lang="it-IT" sz="2000" dirty="0" err="1" smtClean="0">
                <a:solidFill>
                  <a:schemeClr val="tx2"/>
                </a:solidFill>
              </a:rPr>
              <a:t>prototypes</a:t>
            </a:r>
            <a:r>
              <a:rPr lang="it-IT" sz="2000" dirty="0" smtClean="0">
                <a:solidFill>
                  <a:schemeClr val="tx2"/>
                </a:solidFill>
              </a:rPr>
              <a:t>’ test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MCTXFP1 </a:t>
            </a:r>
            <a:r>
              <a:rPr lang="it-IT" sz="2000" dirty="0" smtClean="0">
                <a:solidFill>
                  <a:schemeClr val="tx2"/>
                </a:solidFill>
              </a:rPr>
              <a:t>in </a:t>
            </a:r>
            <a:r>
              <a:rPr lang="it-IT" sz="2000" dirty="0" err="1" smtClean="0">
                <a:solidFill>
                  <a:schemeClr val="tx2"/>
                </a:solidFill>
              </a:rPr>
              <a:t>September</a:t>
            </a:r>
            <a:endParaRPr lang="it-IT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2000" dirty="0" smtClean="0">
                <a:solidFill>
                  <a:schemeClr val="tx2"/>
                </a:solidFill>
              </a:rPr>
              <a:t>MCQSXFP1 </a:t>
            </a:r>
            <a:r>
              <a:rPr lang="it-IT" sz="2000" dirty="0">
                <a:solidFill>
                  <a:schemeClr val="tx2"/>
                </a:solidFill>
              </a:rPr>
              <a:t>in </a:t>
            </a:r>
            <a:r>
              <a:rPr lang="it-IT" sz="2000" dirty="0" err="1" smtClean="0">
                <a:solidFill>
                  <a:schemeClr val="tx2"/>
                </a:solidFill>
              </a:rPr>
              <a:t>November</a:t>
            </a:r>
            <a:endParaRPr lang="it-IT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scope: the 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High Order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correctors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magnets</a:t>
            </a:r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coils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studies</a:t>
            </a:r>
            <a:endParaRPr lang="it-IT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decapole </a:t>
            </a:r>
            <a:r>
              <a:rPr lang="it-IT" b="1" dirty="0" err="1">
                <a:solidFill>
                  <a:schemeClr val="bg1">
                    <a:lumMod val="75000"/>
                  </a:schemeClr>
                </a:solidFill>
              </a:rPr>
              <a:t>MCDXF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 :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cold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test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baseline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changes</a:t>
            </a:r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dodecapole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MCTXF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and 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quadrupole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MQSXF</a:t>
            </a:r>
            <a:endParaRPr lang="it-IT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smtClean="0"/>
              <a:t>Round Coil </a:t>
            </a:r>
            <a:r>
              <a:rPr lang="it-IT" dirty="0" err="1" smtClean="0"/>
              <a:t>Superconducting</a:t>
            </a:r>
            <a:r>
              <a:rPr lang="it-IT" dirty="0" smtClean="0"/>
              <a:t> </a:t>
            </a:r>
            <a:r>
              <a:rPr lang="it-IT" dirty="0" err="1"/>
              <a:t>M</a:t>
            </a:r>
            <a:r>
              <a:rPr lang="it-IT" dirty="0" err="1" smtClean="0"/>
              <a:t>agnet</a:t>
            </a:r>
            <a:endParaRPr lang="it-IT" dirty="0" smtClean="0"/>
          </a:p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Integration</a:t>
            </a:r>
          </a:p>
          <a:p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ew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cryostat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for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series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and long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prototypes</a:t>
            </a:r>
            <a:endParaRPr lang="it-IT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ext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steps</a:t>
            </a:r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73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ROUND COIL MAGNET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-624278" y="1770352"/>
            <a:ext cx="2168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chemeClr val="bg2"/>
                </a:solidFill>
              </a:rPr>
              <a:t>demonstrator</a:t>
            </a:r>
            <a:endParaRPr lang="it-IT" sz="2400" b="1" dirty="0" smtClean="0">
              <a:solidFill>
                <a:schemeClr val="bg2"/>
              </a:solidFill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612000" y="620688"/>
            <a:ext cx="3915403" cy="2631233"/>
            <a:chOff x="4162152" y="729944"/>
            <a:chExt cx="3915403" cy="2631233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9992" y="1051298"/>
              <a:ext cx="3373639" cy="2309879"/>
            </a:xfrm>
            <a:prstGeom prst="rect">
              <a:avLst/>
            </a:prstGeom>
          </p:spPr>
        </p:pic>
        <p:cxnSp>
          <p:nvCxnSpPr>
            <p:cNvPr id="11" name="Connettore 2 10"/>
            <p:cNvCxnSpPr/>
            <p:nvPr/>
          </p:nvCxnSpPr>
          <p:spPr>
            <a:xfrm>
              <a:off x="4902132" y="984913"/>
              <a:ext cx="655143" cy="3123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/>
            <p:cNvCxnSpPr/>
            <p:nvPr/>
          </p:nvCxnSpPr>
          <p:spPr>
            <a:xfrm flipV="1">
              <a:off x="4981211" y="2852324"/>
              <a:ext cx="238862" cy="1298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/>
            <p:cNvCxnSpPr/>
            <p:nvPr/>
          </p:nvCxnSpPr>
          <p:spPr>
            <a:xfrm>
              <a:off x="4693179" y="1560977"/>
              <a:ext cx="576064" cy="3123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/>
            <p:cNvSpPr txBox="1"/>
            <p:nvPr/>
          </p:nvSpPr>
          <p:spPr>
            <a:xfrm>
              <a:off x="4405147" y="729944"/>
              <a:ext cx="45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bg2"/>
                  </a:solidFill>
                </a:rPr>
                <a:t>Fe</a:t>
              </a: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4503012" y="2852324"/>
              <a:ext cx="45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bg2"/>
                  </a:solidFill>
                </a:rPr>
                <a:t>Fe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4162152" y="1272945"/>
              <a:ext cx="531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bg2"/>
                  </a:solidFill>
                </a:rPr>
                <a:t>coil</a:t>
              </a:r>
            </a:p>
          </p:txBody>
        </p:sp>
        <p:cxnSp>
          <p:nvCxnSpPr>
            <p:cNvPr id="17" name="Connettore 2 16"/>
            <p:cNvCxnSpPr/>
            <p:nvPr/>
          </p:nvCxnSpPr>
          <p:spPr>
            <a:xfrm flipV="1">
              <a:off x="7717515" y="1795656"/>
              <a:ext cx="0" cy="72008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/>
            <p:cNvSpPr txBox="1"/>
            <p:nvPr/>
          </p:nvSpPr>
          <p:spPr>
            <a:xfrm rot="16200000">
              <a:off x="7383637" y="2037842"/>
              <a:ext cx="1018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accent1"/>
                  </a:solidFill>
                </a:rPr>
                <a:t>100 mm</a:t>
              </a:r>
            </a:p>
          </p:txBody>
        </p:sp>
        <p:cxnSp>
          <p:nvCxnSpPr>
            <p:cNvPr id="19" name="Connettore 2 18"/>
            <p:cNvCxnSpPr/>
            <p:nvPr/>
          </p:nvCxnSpPr>
          <p:spPr>
            <a:xfrm flipH="1">
              <a:off x="7105326" y="1099276"/>
              <a:ext cx="200817" cy="1335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sellaDiTesto 19"/>
            <p:cNvSpPr txBox="1"/>
            <p:nvPr/>
          </p:nvSpPr>
          <p:spPr>
            <a:xfrm>
              <a:off x="7266057" y="771769"/>
              <a:ext cx="754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solidFill>
                    <a:schemeClr val="bg2"/>
                  </a:solidFill>
                  <a:latin typeface="Symbol" charset="2"/>
                  <a:cs typeface="Symbol" charset="2"/>
                </a:rPr>
                <a:t>f</a:t>
              </a:r>
              <a:r>
                <a:rPr lang="it-IT" dirty="0" smtClean="0">
                  <a:solidFill>
                    <a:schemeClr val="bg2"/>
                  </a:solidFill>
                </a:rPr>
                <a:t> 380</a:t>
              </a:r>
            </a:p>
          </p:txBody>
        </p:sp>
      </p:grp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25" name="Segnaposto contenuto 24"/>
          <p:cNvSpPr>
            <a:spLocks noGrp="1"/>
          </p:cNvSpPr>
          <p:nvPr>
            <p:ph idx="1"/>
          </p:nvPr>
        </p:nvSpPr>
        <p:spPr>
          <a:xfrm>
            <a:off x="4761912" y="900001"/>
            <a:ext cx="4265849" cy="2502710"/>
          </a:xfrm>
        </p:spPr>
        <p:txBody>
          <a:bodyPr/>
          <a:lstStyle/>
          <a:p>
            <a:pPr marL="0" indent="0">
              <a:buNone/>
            </a:pPr>
            <a:r>
              <a:rPr lang="it-IT" b="1" dirty="0"/>
              <a:t>SCHEDULE</a:t>
            </a:r>
          </a:p>
          <a:p>
            <a:r>
              <a:rPr lang="it-IT" dirty="0" err="1"/>
              <a:t>Winding</a:t>
            </a:r>
            <a:r>
              <a:rPr lang="it-IT" dirty="0"/>
              <a:t> MgB</a:t>
            </a:r>
            <a:r>
              <a:rPr lang="it-IT" baseline="-25000" dirty="0"/>
              <a:t>2</a:t>
            </a:r>
            <a:r>
              <a:rPr lang="it-IT" dirty="0"/>
              <a:t> </a:t>
            </a:r>
            <a:r>
              <a:rPr lang="it-IT" dirty="0" err="1"/>
              <a:t>wire</a:t>
            </a:r>
            <a:r>
              <a:rPr lang="it-IT" dirty="0"/>
              <a:t> </a:t>
            </a:r>
            <a:r>
              <a:rPr lang="it-IT" b="1" dirty="0" smtClean="0">
                <a:solidFill>
                  <a:srgbClr val="00800A"/>
                </a:solidFill>
              </a:rPr>
              <a:t>2017</a:t>
            </a:r>
            <a:endParaRPr lang="it-IT" b="1" dirty="0">
              <a:solidFill>
                <a:srgbClr val="00800A"/>
              </a:solidFill>
            </a:endParaRPr>
          </a:p>
          <a:p>
            <a:r>
              <a:rPr lang="it-IT" dirty="0" err="1"/>
              <a:t>Impregnation</a:t>
            </a:r>
            <a:r>
              <a:rPr lang="it-IT" dirty="0"/>
              <a:t> </a:t>
            </a:r>
            <a:r>
              <a:rPr lang="it-IT" b="1" dirty="0" smtClean="0">
                <a:solidFill>
                  <a:srgbClr val="00800A"/>
                </a:solidFill>
              </a:rPr>
              <a:t>2017</a:t>
            </a:r>
            <a:endParaRPr lang="it-IT" b="1" dirty="0">
              <a:solidFill>
                <a:srgbClr val="00800A"/>
              </a:solidFill>
            </a:endParaRPr>
          </a:p>
          <a:p>
            <a:r>
              <a:rPr lang="it-IT" dirty="0" err="1"/>
              <a:t>Cold</a:t>
            </a:r>
            <a:r>
              <a:rPr lang="it-IT" dirty="0"/>
              <a:t> test of the coil </a:t>
            </a:r>
            <a:r>
              <a:rPr lang="it-IT" b="1" dirty="0" smtClean="0">
                <a:solidFill>
                  <a:srgbClr val="20800A"/>
                </a:solidFill>
              </a:rPr>
              <a:t>2018</a:t>
            </a:r>
            <a:endParaRPr lang="it-IT" b="1" dirty="0">
              <a:solidFill>
                <a:srgbClr val="20800A"/>
              </a:solidFill>
            </a:endParaRPr>
          </a:p>
          <a:p>
            <a:r>
              <a:rPr lang="it-IT" dirty="0" err="1"/>
              <a:t>Magnet</a:t>
            </a:r>
            <a:r>
              <a:rPr lang="it-IT" dirty="0"/>
              <a:t> </a:t>
            </a:r>
            <a:r>
              <a:rPr lang="it-IT" dirty="0" err="1"/>
              <a:t>assembly</a:t>
            </a:r>
            <a:r>
              <a:rPr lang="it-IT" dirty="0"/>
              <a:t> </a:t>
            </a:r>
            <a:r>
              <a:rPr lang="it-IT" b="1" dirty="0" smtClean="0"/>
              <a:t>2018</a:t>
            </a:r>
            <a:endParaRPr lang="it-IT" b="1" dirty="0"/>
          </a:p>
          <a:p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84380" y="3130127"/>
            <a:ext cx="4796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/>
                </a:solidFill>
              </a:rPr>
              <a:t>G. Volpini et al. </a:t>
            </a:r>
            <a:r>
              <a:rPr lang="it-IT" sz="1200" dirty="0" err="1" smtClean="0">
                <a:solidFill>
                  <a:schemeClr val="bg2"/>
                </a:solidFill>
              </a:rPr>
              <a:t>Eletromagnetic</a:t>
            </a:r>
            <a:r>
              <a:rPr lang="it-IT" sz="1200" dirty="0" smtClean="0">
                <a:solidFill>
                  <a:schemeClr val="bg2"/>
                </a:solidFill>
              </a:rPr>
              <a:t> </a:t>
            </a:r>
            <a:r>
              <a:rPr lang="it-IT" sz="1200" dirty="0" err="1">
                <a:solidFill>
                  <a:schemeClr val="bg2"/>
                </a:solidFill>
              </a:rPr>
              <a:t>S</a:t>
            </a:r>
            <a:r>
              <a:rPr lang="it-IT" sz="1200" dirty="0" err="1" smtClean="0">
                <a:solidFill>
                  <a:schemeClr val="bg2"/>
                </a:solidFill>
              </a:rPr>
              <a:t>tudy</a:t>
            </a:r>
            <a:r>
              <a:rPr lang="it-IT" sz="1200" dirty="0" smtClean="0">
                <a:solidFill>
                  <a:schemeClr val="bg2"/>
                </a:solidFill>
              </a:rPr>
              <a:t> of a Round Coil </a:t>
            </a:r>
            <a:r>
              <a:rPr lang="it-IT" sz="1200" dirty="0" err="1" smtClean="0">
                <a:solidFill>
                  <a:schemeClr val="bg2"/>
                </a:solidFill>
              </a:rPr>
              <a:t>Superferric</a:t>
            </a:r>
            <a:r>
              <a:rPr lang="it-IT" sz="1200" dirty="0" smtClean="0">
                <a:solidFill>
                  <a:schemeClr val="bg2"/>
                </a:solidFill>
              </a:rPr>
              <a:t> </a:t>
            </a:r>
            <a:r>
              <a:rPr lang="it-IT" sz="1200" dirty="0" err="1" smtClean="0">
                <a:solidFill>
                  <a:schemeClr val="bg2"/>
                </a:solidFill>
              </a:rPr>
              <a:t>Magnet,IEEE</a:t>
            </a:r>
            <a:r>
              <a:rPr lang="it-IT" sz="1200" dirty="0" smtClean="0">
                <a:solidFill>
                  <a:schemeClr val="bg2"/>
                </a:solidFill>
              </a:rPr>
              <a:t> </a:t>
            </a:r>
            <a:r>
              <a:rPr lang="it-IT" sz="1200" dirty="0" err="1" smtClean="0">
                <a:solidFill>
                  <a:schemeClr val="bg2"/>
                </a:solidFill>
              </a:rPr>
              <a:t>Tr</a:t>
            </a:r>
            <a:r>
              <a:rPr lang="it-IT" sz="1200" dirty="0" smtClean="0">
                <a:solidFill>
                  <a:schemeClr val="bg2"/>
                </a:solidFill>
              </a:rPr>
              <a:t>. </a:t>
            </a:r>
            <a:r>
              <a:rPr lang="it-IT" sz="1200" dirty="0" err="1" smtClean="0">
                <a:solidFill>
                  <a:schemeClr val="bg2"/>
                </a:solidFill>
              </a:rPr>
              <a:t>App</a:t>
            </a:r>
            <a:r>
              <a:rPr lang="it-IT" sz="1200" dirty="0" smtClean="0">
                <a:solidFill>
                  <a:schemeClr val="bg2"/>
                </a:solidFill>
              </a:rPr>
              <a:t>. </a:t>
            </a:r>
            <a:r>
              <a:rPr lang="it-IT" sz="1200" dirty="0" err="1" smtClean="0">
                <a:solidFill>
                  <a:schemeClr val="bg2"/>
                </a:solidFill>
              </a:rPr>
              <a:t>Sup</a:t>
            </a:r>
            <a:r>
              <a:rPr lang="it-IT" sz="1200" dirty="0" smtClean="0">
                <a:solidFill>
                  <a:schemeClr val="bg2"/>
                </a:solidFill>
              </a:rPr>
              <a:t>, 26, 4 (2016)</a:t>
            </a:r>
          </a:p>
        </p:txBody>
      </p:sp>
      <p:sp>
        <p:nvSpPr>
          <p:cNvPr id="3" name="Rettangolo 2"/>
          <p:cNvSpPr/>
          <p:nvPr/>
        </p:nvSpPr>
        <p:spPr>
          <a:xfrm>
            <a:off x="137936" y="3694865"/>
            <a:ext cx="47429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it-IT" dirty="0" err="1">
                <a:solidFill>
                  <a:schemeClr val="accent5"/>
                </a:solidFill>
              </a:rPr>
              <a:t>multipolar</a:t>
            </a:r>
            <a:r>
              <a:rPr lang="it-IT" dirty="0">
                <a:solidFill>
                  <a:schemeClr val="accent5"/>
                </a:solidFill>
              </a:rPr>
              <a:t> MgB</a:t>
            </a:r>
            <a:r>
              <a:rPr lang="it-IT" baseline="-25000" dirty="0">
                <a:solidFill>
                  <a:schemeClr val="accent5"/>
                </a:solidFill>
              </a:rPr>
              <a:t>2</a:t>
            </a:r>
            <a:r>
              <a:rPr lang="it-IT" dirty="0">
                <a:solidFill>
                  <a:schemeClr val="accent5"/>
                </a:solidFill>
              </a:rPr>
              <a:t> </a:t>
            </a:r>
            <a:r>
              <a:rPr lang="it-IT" dirty="0" err="1">
                <a:solidFill>
                  <a:schemeClr val="accent5"/>
                </a:solidFill>
              </a:rPr>
              <a:t>magnet</a:t>
            </a:r>
            <a:r>
              <a:rPr lang="it-IT" dirty="0">
                <a:solidFill>
                  <a:schemeClr val="accent5"/>
                </a:solidFill>
              </a:rPr>
              <a:t> </a:t>
            </a:r>
          </a:p>
          <a:p>
            <a:pPr marL="285750" indent="-285750">
              <a:buFont typeface="Wingdings" charset="2"/>
              <a:buChar char="§"/>
            </a:pPr>
            <a:r>
              <a:rPr lang="it-IT" dirty="0" err="1">
                <a:solidFill>
                  <a:schemeClr val="accent5"/>
                </a:solidFill>
              </a:rPr>
              <a:t>inner</a:t>
            </a:r>
            <a:r>
              <a:rPr lang="it-IT" dirty="0">
                <a:solidFill>
                  <a:schemeClr val="accent5"/>
                </a:solidFill>
              </a:rPr>
              <a:t> bore </a:t>
            </a:r>
            <a:r>
              <a:rPr lang="it-IT" dirty="0" err="1">
                <a:solidFill>
                  <a:schemeClr val="accent5"/>
                </a:solidFill>
                <a:latin typeface="Symbol" charset="2"/>
                <a:cs typeface="Symbol" charset="2"/>
              </a:rPr>
              <a:t>f</a:t>
            </a:r>
            <a:r>
              <a:rPr lang="it-IT" dirty="0">
                <a:solidFill>
                  <a:schemeClr val="accent5"/>
                </a:solidFill>
              </a:rPr>
              <a:t> 150 mm</a:t>
            </a:r>
          </a:p>
          <a:p>
            <a:pPr marL="285750" indent="-285750">
              <a:buFont typeface="Wingdings" charset="2"/>
              <a:buChar char="§"/>
            </a:pPr>
            <a:r>
              <a:rPr lang="it-IT" dirty="0">
                <a:solidFill>
                  <a:schemeClr val="accent5"/>
                </a:solidFill>
              </a:rPr>
              <a:t>single MgB</a:t>
            </a:r>
            <a:r>
              <a:rPr lang="it-IT" baseline="-25000" dirty="0">
                <a:solidFill>
                  <a:schemeClr val="accent5"/>
                </a:solidFill>
              </a:rPr>
              <a:t>2</a:t>
            </a:r>
            <a:r>
              <a:rPr lang="it-IT" dirty="0">
                <a:solidFill>
                  <a:schemeClr val="accent5"/>
                </a:solidFill>
              </a:rPr>
              <a:t> coil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dirty="0">
                <a:solidFill>
                  <a:schemeClr val="accent5"/>
                </a:solidFill>
              </a:rPr>
              <a:t>bare </a:t>
            </a:r>
            <a:r>
              <a:rPr lang="it-IT" dirty="0" err="1">
                <a:solidFill>
                  <a:schemeClr val="accent5"/>
                </a:solidFill>
              </a:rPr>
              <a:t>diameter</a:t>
            </a:r>
            <a:r>
              <a:rPr lang="it-IT" dirty="0">
                <a:solidFill>
                  <a:schemeClr val="accent5"/>
                </a:solidFill>
              </a:rPr>
              <a:t> 1 mm </a:t>
            </a:r>
          </a:p>
          <a:p>
            <a:pPr marL="285750" indent="-285750">
              <a:buFont typeface="Wingdings" charset="2"/>
              <a:buChar char="§"/>
            </a:pPr>
            <a:r>
              <a:rPr lang="it-IT" dirty="0" err="1">
                <a:solidFill>
                  <a:schemeClr val="accent5"/>
                </a:solidFill>
              </a:rPr>
              <a:t>electromagnetic</a:t>
            </a:r>
            <a:r>
              <a:rPr lang="it-IT" dirty="0">
                <a:solidFill>
                  <a:schemeClr val="accent5"/>
                </a:solidFill>
              </a:rPr>
              <a:t> design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dirty="0" err="1">
                <a:solidFill>
                  <a:schemeClr val="accent5"/>
                </a:solidFill>
              </a:rPr>
              <a:t>working</a:t>
            </a:r>
            <a:r>
              <a:rPr lang="it-IT" dirty="0">
                <a:solidFill>
                  <a:schemeClr val="accent5"/>
                </a:solidFill>
              </a:rPr>
              <a:t> </a:t>
            </a:r>
            <a:r>
              <a:rPr lang="it-IT" dirty="0" err="1">
                <a:solidFill>
                  <a:schemeClr val="accent5"/>
                </a:solidFill>
              </a:rPr>
              <a:t>point</a:t>
            </a:r>
            <a:r>
              <a:rPr lang="it-IT" dirty="0">
                <a:solidFill>
                  <a:schemeClr val="accent5"/>
                </a:solidFill>
              </a:rPr>
              <a:t> 133 A @4.2 K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dirty="0" err="1">
                <a:solidFill>
                  <a:schemeClr val="accent5"/>
                </a:solidFill>
              </a:rPr>
              <a:t>margin</a:t>
            </a:r>
            <a:r>
              <a:rPr lang="it-IT" dirty="0">
                <a:solidFill>
                  <a:schemeClr val="accent5"/>
                </a:solidFill>
              </a:rPr>
              <a:t> 48 % on the </a:t>
            </a:r>
            <a:r>
              <a:rPr lang="it-IT" dirty="0" err="1">
                <a:solidFill>
                  <a:schemeClr val="accent5"/>
                </a:solidFill>
              </a:rPr>
              <a:t>load</a:t>
            </a:r>
            <a:r>
              <a:rPr lang="it-IT" dirty="0">
                <a:solidFill>
                  <a:schemeClr val="accent5"/>
                </a:solidFill>
              </a:rPr>
              <a:t> line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dirty="0" err="1">
                <a:solidFill>
                  <a:schemeClr val="accent5"/>
                </a:solidFill>
              </a:rPr>
              <a:t>adiabatic</a:t>
            </a:r>
            <a:r>
              <a:rPr lang="it-IT" dirty="0">
                <a:solidFill>
                  <a:schemeClr val="accent5"/>
                </a:solidFill>
              </a:rPr>
              <a:t> hot spot temperature &lt; 90 K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4108" y="3484002"/>
            <a:ext cx="2884800" cy="2980139"/>
          </a:xfrm>
          <a:prstGeom prst="round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5736736" y="6032208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smtClean="0">
                <a:solidFill>
                  <a:schemeClr val="accent1"/>
                </a:solidFill>
              </a:rPr>
              <a:t>winding</a:t>
            </a:r>
            <a:r>
              <a:rPr lang="it-IT" sz="2400" b="1" dirty="0" smtClean="0">
                <a:solidFill>
                  <a:schemeClr val="accent1"/>
                </a:solidFill>
              </a:rPr>
              <a:t> @ LASA</a:t>
            </a:r>
          </a:p>
        </p:txBody>
      </p:sp>
    </p:spTree>
    <p:extLst>
      <p:ext uri="{BB962C8B-B14F-4D97-AF65-F5344CB8AC3E}">
        <p14:creationId xmlns:p14="http://schemas.microsoft.com/office/powerpoint/2010/main" val="44292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RCSM</a:t>
            </a:r>
            <a:r>
              <a:rPr lang="it-IT" dirty="0" smtClean="0"/>
              <a:t> Single Coil Test</a:t>
            </a:r>
            <a:endParaRPr lang="it-IT" dirty="0"/>
          </a:p>
        </p:txBody>
      </p:sp>
      <p:grpSp>
        <p:nvGrpSpPr>
          <p:cNvPr id="39" name="Gruppo 38"/>
          <p:cNvGrpSpPr/>
          <p:nvPr/>
        </p:nvGrpSpPr>
        <p:grpSpPr>
          <a:xfrm>
            <a:off x="136740" y="833382"/>
            <a:ext cx="4415639" cy="2924361"/>
            <a:chOff x="4610548" y="703814"/>
            <a:chExt cx="4415639" cy="2924361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10548" y="748175"/>
              <a:ext cx="4415639" cy="2880000"/>
            </a:xfrm>
            <a:prstGeom prst="roundRect">
              <a:avLst/>
            </a:prstGeom>
          </p:spPr>
        </p:pic>
        <p:sp>
          <p:nvSpPr>
            <p:cNvPr id="15" name="CasellaDiTesto 14"/>
            <p:cNvSpPr txBox="1"/>
            <p:nvPr/>
          </p:nvSpPr>
          <p:spPr>
            <a:xfrm>
              <a:off x="5913628" y="1389891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tx2"/>
                  </a:solidFill>
                </a:rPr>
                <a:t>Hall probe</a:t>
              </a:r>
              <a:endParaRPr lang="it-IT" dirty="0">
                <a:solidFill>
                  <a:schemeClr val="tx2"/>
                </a:solidFill>
              </a:endParaRPr>
            </a:p>
          </p:txBody>
        </p:sp>
        <p:cxnSp>
          <p:nvCxnSpPr>
            <p:cNvPr id="16" name="Connettore 2 15"/>
            <p:cNvCxnSpPr/>
            <p:nvPr/>
          </p:nvCxnSpPr>
          <p:spPr>
            <a:xfrm>
              <a:off x="6444208" y="1759223"/>
              <a:ext cx="216024" cy="118695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ttangolo arrotondato 18"/>
            <p:cNvSpPr/>
            <p:nvPr/>
          </p:nvSpPr>
          <p:spPr>
            <a:xfrm>
              <a:off x="7999723" y="703814"/>
              <a:ext cx="944943" cy="646986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600" dirty="0" err="1">
                  <a:solidFill>
                    <a:schemeClr val="bg2"/>
                  </a:solidFill>
                </a:rPr>
                <a:t>Conical</a:t>
              </a:r>
              <a:r>
                <a:rPr lang="it-IT" sz="1600" dirty="0">
                  <a:solidFill>
                    <a:schemeClr val="bg2"/>
                  </a:solidFill>
                </a:rPr>
                <a:t> </a:t>
              </a:r>
              <a:r>
                <a:rPr lang="it-IT" sz="1600" dirty="0" err="1" smtClean="0">
                  <a:solidFill>
                    <a:schemeClr val="bg2"/>
                  </a:solidFill>
                </a:rPr>
                <a:t>springs</a:t>
              </a:r>
              <a:endParaRPr lang="it-IT" sz="1600" dirty="0">
                <a:solidFill>
                  <a:schemeClr val="bg2"/>
                </a:solidFill>
              </a:endParaRPr>
            </a:p>
          </p:txBody>
        </p:sp>
        <p:cxnSp>
          <p:nvCxnSpPr>
            <p:cNvPr id="20" name="Connettore 2 19"/>
            <p:cNvCxnSpPr/>
            <p:nvPr/>
          </p:nvCxnSpPr>
          <p:spPr>
            <a:xfrm flipH="1">
              <a:off x="8388424" y="1389891"/>
              <a:ext cx="143576" cy="237836"/>
            </a:xfrm>
            <a:prstGeom prst="straightConnector1">
              <a:avLst/>
            </a:prstGeom>
            <a:ln>
              <a:solidFill>
                <a:schemeClr val="bg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ttangolo arrotondato 22"/>
            <p:cNvSpPr/>
            <p:nvPr/>
          </p:nvSpPr>
          <p:spPr>
            <a:xfrm>
              <a:off x="4789376" y="3145484"/>
              <a:ext cx="690087" cy="374571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600" dirty="0" smtClean="0">
                  <a:solidFill>
                    <a:schemeClr val="accent1"/>
                  </a:solidFill>
                </a:rPr>
                <a:t>PCB</a:t>
              </a:r>
              <a:endParaRPr lang="it-IT" sz="1600" dirty="0">
                <a:solidFill>
                  <a:schemeClr val="accent1"/>
                </a:solidFill>
              </a:endParaRPr>
            </a:p>
          </p:txBody>
        </p:sp>
        <p:cxnSp>
          <p:nvCxnSpPr>
            <p:cNvPr id="24" name="Connettore 2 23"/>
            <p:cNvCxnSpPr/>
            <p:nvPr/>
          </p:nvCxnSpPr>
          <p:spPr>
            <a:xfrm flipV="1">
              <a:off x="5182333" y="3037364"/>
              <a:ext cx="181755" cy="150758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o 37"/>
          <p:cNvGrpSpPr/>
          <p:nvPr/>
        </p:nvGrpSpPr>
        <p:grpSpPr>
          <a:xfrm>
            <a:off x="4633817" y="875477"/>
            <a:ext cx="4412983" cy="2664000"/>
            <a:chOff x="4613204" y="3698863"/>
            <a:chExt cx="4412983" cy="2664000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13204" y="3698863"/>
              <a:ext cx="4412983" cy="2664000"/>
            </a:xfrm>
            <a:prstGeom prst="round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7276829" y="3787727"/>
              <a:ext cx="1508517" cy="408623"/>
            </a:xfrm>
            <a:prstGeom prst="roundRect">
              <a:avLst/>
            </a:prstGeom>
            <a:solidFill>
              <a:schemeClr val="bg1">
                <a:alpha val="4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solidFill>
                    <a:schemeClr val="tx2"/>
                  </a:solidFill>
                </a:rPr>
                <a:t>Strain</a:t>
              </a:r>
              <a:r>
                <a:rPr lang="it-IT" dirty="0" smtClean="0">
                  <a:solidFill>
                    <a:schemeClr val="tx2"/>
                  </a:solidFill>
                </a:rPr>
                <a:t> </a:t>
              </a:r>
              <a:r>
                <a:rPr lang="it-IT" dirty="0" err="1" smtClean="0">
                  <a:solidFill>
                    <a:schemeClr val="tx2"/>
                  </a:solidFill>
                </a:rPr>
                <a:t>gages</a:t>
              </a:r>
              <a:endParaRPr lang="it-IT" dirty="0">
                <a:solidFill>
                  <a:schemeClr val="tx2"/>
                </a:solidFill>
              </a:endParaRPr>
            </a:p>
          </p:txBody>
        </p:sp>
        <p:cxnSp>
          <p:nvCxnSpPr>
            <p:cNvPr id="12" name="Connettore 2 11"/>
            <p:cNvCxnSpPr/>
            <p:nvPr/>
          </p:nvCxnSpPr>
          <p:spPr>
            <a:xfrm flipH="1">
              <a:off x="7524328" y="4196350"/>
              <a:ext cx="144016" cy="1984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ttangolo arrotondato 29"/>
            <p:cNvSpPr/>
            <p:nvPr/>
          </p:nvSpPr>
          <p:spPr>
            <a:xfrm>
              <a:off x="4981485" y="3787727"/>
              <a:ext cx="1224588" cy="374571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600" dirty="0" smtClean="0">
                  <a:solidFill>
                    <a:schemeClr val="accent1"/>
                  </a:solidFill>
                </a:rPr>
                <a:t>BUS BAR</a:t>
              </a:r>
              <a:endParaRPr lang="it-IT" sz="1600" dirty="0">
                <a:solidFill>
                  <a:schemeClr val="accent1"/>
                </a:solidFill>
              </a:endParaRPr>
            </a:p>
          </p:txBody>
        </p:sp>
        <p:cxnSp>
          <p:nvCxnSpPr>
            <p:cNvPr id="31" name="Connettore 2 30"/>
            <p:cNvCxnSpPr/>
            <p:nvPr/>
          </p:nvCxnSpPr>
          <p:spPr>
            <a:xfrm>
              <a:off x="6052427" y="3992038"/>
              <a:ext cx="183189" cy="240948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ttangolo arrotondato 34"/>
            <p:cNvSpPr/>
            <p:nvPr/>
          </p:nvSpPr>
          <p:spPr>
            <a:xfrm>
              <a:off x="4772607" y="5974382"/>
              <a:ext cx="1433466" cy="374571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600" smtClean="0">
                  <a:solidFill>
                    <a:schemeClr val="accent1"/>
                  </a:solidFill>
                </a:rPr>
                <a:t>soldering</a:t>
              </a:r>
              <a:endParaRPr lang="it-IT" sz="1600" dirty="0">
                <a:solidFill>
                  <a:schemeClr val="accent1"/>
                </a:solidFill>
              </a:endParaRPr>
            </a:p>
          </p:txBody>
        </p:sp>
        <p:cxnSp>
          <p:nvCxnSpPr>
            <p:cNvPr id="36" name="Connettore 2 35"/>
            <p:cNvCxnSpPr/>
            <p:nvPr/>
          </p:nvCxnSpPr>
          <p:spPr>
            <a:xfrm flipV="1">
              <a:off x="5165564" y="5805264"/>
              <a:ext cx="198524" cy="211756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Segnaposto contenuto 2"/>
          <p:cNvSpPr txBox="1">
            <a:spLocks/>
          </p:cNvSpPr>
          <p:nvPr/>
        </p:nvSpPr>
        <p:spPr>
          <a:xfrm>
            <a:off x="188509" y="3910462"/>
            <a:ext cx="4253655" cy="1484180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it-IT" dirty="0" smtClean="0"/>
              <a:t>No </a:t>
            </a:r>
            <a:r>
              <a:rPr lang="it-IT" dirty="0" err="1" smtClean="0"/>
              <a:t>quench</a:t>
            </a:r>
            <a:r>
              <a:rPr lang="it-IT" dirty="0" smtClean="0"/>
              <a:t> training</a:t>
            </a:r>
          </a:p>
          <a:p>
            <a:pPr>
              <a:lnSpc>
                <a:spcPct val="120000"/>
              </a:lnSpc>
            </a:pPr>
            <a:r>
              <a:rPr lang="it-IT" dirty="0" smtClean="0"/>
              <a:t>The Coil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stable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the Ultimate </a:t>
            </a:r>
            <a:r>
              <a:rPr lang="it-IT" dirty="0" err="1" smtClean="0"/>
              <a:t>Current</a:t>
            </a:r>
            <a:r>
              <a:rPr lang="it-IT" dirty="0" smtClean="0"/>
              <a:t> (108% </a:t>
            </a:r>
            <a:r>
              <a:rPr lang="it-IT" dirty="0" err="1" smtClean="0"/>
              <a:t>I</a:t>
            </a:r>
            <a:r>
              <a:rPr lang="it-IT" baseline="-25000" dirty="0" err="1" smtClean="0"/>
              <a:t>op</a:t>
            </a:r>
            <a:r>
              <a:rPr lang="it-IT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it-IT" dirty="0" smtClean="0"/>
              <a:t>73% of the Short Sample Limit</a:t>
            </a:r>
          </a:p>
        </p:txBody>
      </p:sp>
      <p:pic>
        <p:nvPicPr>
          <p:cNvPr id="26" name="Immagine 2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745" y="3757743"/>
            <a:ext cx="4690219" cy="2705242"/>
          </a:xfrm>
          <a:prstGeom prst="rect">
            <a:avLst/>
          </a:prstGeom>
          <a:noFill/>
        </p:spPr>
      </p:pic>
      <p:cxnSp>
        <p:nvCxnSpPr>
          <p:cNvPr id="27" name="Connettore 2 26"/>
          <p:cNvCxnSpPr/>
          <p:nvPr/>
        </p:nvCxnSpPr>
        <p:spPr>
          <a:xfrm>
            <a:off x="2699792" y="2780928"/>
            <a:ext cx="241041" cy="20095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1487371" y="2351002"/>
            <a:ext cx="171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MgB</a:t>
            </a:r>
            <a:r>
              <a:rPr lang="it-IT" baseline="-25000" dirty="0" smtClean="0">
                <a:solidFill>
                  <a:schemeClr val="tx2"/>
                </a:solidFill>
              </a:rPr>
              <a:t>2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winding</a:t>
            </a:r>
            <a:r>
              <a:rPr lang="it-IT" dirty="0">
                <a:solidFill>
                  <a:schemeClr val="tx2"/>
                </a:solidFill>
              </a:rPr>
              <a:t> </a:t>
            </a:r>
            <a:endParaRPr lang="it-IT" dirty="0" smtClean="0">
              <a:solidFill>
                <a:schemeClr val="tx2"/>
              </a:solidFill>
            </a:endParaRPr>
          </a:p>
          <a:p>
            <a:pPr algn="ctr"/>
            <a:r>
              <a:rPr lang="it-IT" dirty="0" smtClean="0">
                <a:solidFill>
                  <a:schemeClr val="tx2"/>
                </a:solidFill>
              </a:rPr>
              <a:t>BTS2</a:t>
            </a:r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379187"/>
            <a:ext cx="2219210" cy="83220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342496" y="5471880"/>
            <a:ext cx="2193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M. Sorbi, M Statera and E. </a:t>
            </a:r>
            <a:r>
              <a:rPr lang="it-IT" dirty="0" err="1" smtClean="0">
                <a:solidFill>
                  <a:schemeClr val="tx2"/>
                </a:solidFill>
              </a:rPr>
              <a:t>Todesco</a:t>
            </a:r>
            <a:endParaRPr lang="it-IT" dirty="0">
              <a:solidFill>
                <a:schemeClr val="tx2"/>
              </a:solidFill>
            </a:endParaRPr>
          </a:p>
          <a:p>
            <a:r>
              <a:rPr lang="it-IT" dirty="0" smtClean="0">
                <a:solidFill>
                  <a:schemeClr val="tx2"/>
                </a:solidFill>
              </a:rPr>
              <a:t>March 2018</a:t>
            </a:r>
          </a:p>
        </p:txBody>
      </p:sp>
    </p:spTree>
    <p:extLst>
      <p:ext uri="{BB962C8B-B14F-4D97-AF65-F5344CB8AC3E}">
        <p14:creationId xmlns:p14="http://schemas.microsoft.com/office/powerpoint/2010/main" val="2689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scope: the 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High Order </a:t>
            </a:r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correctors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magnets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coils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studies</a:t>
            </a:r>
            <a:endParaRPr lang="it-IT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decapole </a:t>
            </a:r>
            <a:r>
              <a:rPr lang="it-IT" b="1" dirty="0" err="1">
                <a:solidFill>
                  <a:schemeClr val="bg1">
                    <a:lumMod val="85000"/>
                  </a:schemeClr>
                </a:solidFill>
              </a:rPr>
              <a:t>MCDXF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 :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cold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test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results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baseline </a:t>
            </a:r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changes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dodecapole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MCTXF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and 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quadrupole </a:t>
            </a:r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MQSXF</a:t>
            </a:r>
            <a:endParaRPr lang="it-IT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Round Coil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Superconducting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agnet</a:t>
            </a:r>
            <a:endParaRPr lang="it-IT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 smtClean="0"/>
              <a:t>Integration</a:t>
            </a:r>
          </a:p>
          <a:p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n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ew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cryostat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for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series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and long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prototypes</a:t>
            </a:r>
            <a:endParaRPr lang="it-IT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n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ext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steps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4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INTEGRATION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4802087"/>
          </a:xfrm>
        </p:spPr>
        <p:txBody>
          <a:bodyPr>
            <a:normAutofit fontScale="85000" lnSpcReduction="20000"/>
          </a:bodyPr>
          <a:lstStyle/>
          <a:p>
            <a:r>
              <a:rPr lang="it-IT" dirty="0" err="1" smtClean="0"/>
              <a:t>integration</a:t>
            </a:r>
            <a:r>
              <a:rPr lang="it-IT" dirty="0" smtClean="0"/>
              <a:t> in the </a:t>
            </a:r>
            <a:r>
              <a:rPr lang="it-IT" dirty="0" err="1" smtClean="0"/>
              <a:t>cold</a:t>
            </a:r>
            <a:r>
              <a:rPr lang="it-IT" dirty="0" smtClean="0"/>
              <a:t> mass </a:t>
            </a:r>
            <a:r>
              <a:rPr lang="it-IT" dirty="0" err="1" smtClean="0"/>
              <a:t>ongoing</a:t>
            </a:r>
            <a:endParaRPr lang="it-IT" dirty="0" smtClean="0"/>
          </a:p>
          <a:p>
            <a:pPr lvl="1"/>
            <a:r>
              <a:rPr lang="it-IT" dirty="0" smtClean="0"/>
              <a:t>position in </a:t>
            </a:r>
            <a:r>
              <a:rPr lang="it-IT" dirty="0" err="1" smtClean="0"/>
              <a:t>cold</a:t>
            </a:r>
            <a:r>
              <a:rPr lang="it-IT" dirty="0" smtClean="0"/>
              <a:t> mass</a:t>
            </a:r>
          </a:p>
          <a:p>
            <a:pPr lvl="1"/>
            <a:r>
              <a:rPr lang="it-IT" dirty="0" smtClean="0"/>
              <a:t>no </a:t>
            </a:r>
            <a:r>
              <a:rPr lang="it-IT" dirty="0" err="1" smtClean="0"/>
              <a:t>magnetic</a:t>
            </a:r>
            <a:r>
              <a:rPr lang="it-IT" dirty="0" smtClean="0"/>
              <a:t> </a:t>
            </a:r>
            <a:r>
              <a:rPr lang="it-IT" dirty="0" err="1" smtClean="0"/>
              <a:t>coupling</a:t>
            </a:r>
            <a:endParaRPr lang="it-IT" dirty="0" smtClean="0"/>
          </a:p>
          <a:p>
            <a:pPr lvl="1"/>
            <a:r>
              <a:rPr lang="it-IT" dirty="0" err="1" smtClean="0"/>
              <a:t>alignment</a:t>
            </a:r>
            <a:endParaRPr lang="it-IT" dirty="0" smtClean="0"/>
          </a:p>
          <a:p>
            <a:pPr lvl="1"/>
            <a:r>
              <a:rPr lang="it-IT" dirty="0" err="1" smtClean="0"/>
              <a:t>cabling</a:t>
            </a:r>
            <a:r>
              <a:rPr lang="it-IT" dirty="0" smtClean="0"/>
              <a:t> </a:t>
            </a:r>
          </a:p>
          <a:p>
            <a:pPr lvl="1"/>
            <a:r>
              <a:rPr lang="it-IT" dirty="0" err="1" smtClean="0"/>
              <a:t>fix</a:t>
            </a:r>
            <a:r>
              <a:rPr lang="it-IT" dirty="0" smtClean="0"/>
              <a:t> </a:t>
            </a:r>
            <a:r>
              <a:rPr lang="it-IT" dirty="0" err="1"/>
              <a:t>threads</a:t>
            </a:r>
            <a:r>
              <a:rPr lang="it-IT" dirty="0"/>
              <a:t>  and </a:t>
            </a:r>
            <a:r>
              <a:rPr lang="it-IT" dirty="0" err="1"/>
              <a:t>nuts</a:t>
            </a:r>
            <a:r>
              <a:rPr lang="it-IT" dirty="0"/>
              <a:t> by </a:t>
            </a:r>
            <a:r>
              <a:rPr lang="it-IT" dirty="0" err="1"/>
              <a:t>resin</a:t>
            </a:r>
            <a:r>
              <a:rPr lang="it-IT" dirty="0"/>
              <a:t> (</a:t>
            </a:r>
            <a:r>
              <a:rPr lang="it-IT" dirty="0" err="1"/>
              <a:t>CTD</a:t>
            </a:r>
            <a:r>
              <a:rPr lang="it-IT" dirty="0"/>
              <a:t> 101K) and anti </a:t>
            </a:r>
            <a:r>
              <a:rPr lang="it-IT" dirty="0" err="1"/>
              <a:t>vibration</a:t>
            </a:r>
            <a:r>
              <a:rPr lang="it-IT" dirty="0"/>
              <a:t> </a:t>
            </a:r>
            <a:r>
              <a:rPr lang="it-IT" dirty="0" err="1"/>
              <a:t>washers</a:t>
            </a:r>
            <a:endParaRPr lang="it-IT" dirty="0"/>
          </a:p>
          <a:p>
            <a:pPr lvl="1"/>
            <a:r>
              <a:rPr lang="it-IT" dirty="0" smtClean="0"/>
              <a:t>position </a:t>
            </a:r>
            <a:r>
              <a:rPr lang="it-IT" dirty="0"/>
              <a:t>and </a:t>
            </a:r>
            <a:r>
              <a:rPr lang="it-IT" dirty="0" err="1"/>
              <a:t>diameter</a:t>
            </a:r>
            <a:r>
              <a:rPr lang="it-IT" dirty="0"/>
              <a:t> for the </a:t>
            </a:r>
            <a:r>
              <a:rPr lang="it-IT" dirty="0" err="1"/>
              <a:t>Heat</a:t>
            </a:r>
            <a:r>
              <a:rPr lang="it-IT" dirty="0"/>
              <a:t> </a:t>
            </a:r>
            <a:r>
              <a:rPr lang="it-IT" dirty="0" err="1"/>
              <a:t>Exchanger</a:t>
            </a:r>
            <a:r>
              <a:rPr lang="it-IT" dirty="0"/>
              <a:t> (</a:t>
            </a:r>
            <a:r>
              <a:rPr lang="it-IT" dirty="0" err="1"/>
              <a:t>MCQSXFP</a:t>
            </a:r>
            <a:r>
              <a:rPr lang="it-IT" dirty="0" smtClean="0"/>
              <a:t>)</a:t>
            </a:r>
          </a:p>
          <a:p>
            <a:pPr lvl="1"/>
            <a:endParaRPr lang="it-IT" dirty="0" smtClean="0"/>
          </a:p>
          <a:p>
            <a:r>
              <a:rPr lang="it-IT" dirty="0" err="1" smtClean="0"/>
              <a:t>integration</a:t>
            </a:r>
            <a:r>
              <a:rPr lang="it-IT" dirty="0" smtClean="0"/>
              <a:t> in the </a:t>
            </a:r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grid</a:t>
            </a:r>
            <a:r>
              <a:rPr lang="it-IT" dirty="0" smtClean="0"/>
              <a:t> and </a:t>
            </a:r>
            <a:r>
              <a:rPr lang="it-IT" dirty="0" err="1" smtClean="0"/>
              <a:t>electrical</a:t>
            </a:r>
            <a:r>
              <a:rPr lang="it-IT" dirty="0" smtClean="0"/>
              <a:t> </a:t>
            </a:r>
            <a:r>
              <a:rPr lang="it-IT" dirty="0" err="1" smtClean="0"/>
              <a:t>tests</a:t>
            </a:r>
            <a:endParaRPr lang="it-IT" dirty="0" smtClean="0"/>
          </a:p>
          <a:p>
            <a:pPr lvl="1"/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magnets</a:t>
            </a:r>
            <a:r>
              <a:rPr lang="it-IT" dirty="0" smtClean="0"/>
              <a:t> </a:t>
            </a:r>
            <a:r>
              <a:rPr lang="it-IT" dirty="0" err="1" smtClean="0"/>
              <a:t>but</a:t>
            </a:r>
            <a:r>
              <a:rPr lang="it-IT" dirty="0" smtClean="0"/>
              <a:t> quadrupole no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extraction</a:t>
            </a:r>
            <a:r>
              <a:rPr lang="it-IT" dirty="0" smtClean="0"/>
              <a:t> (</a:t>
            </a:r>
            <a:r>
              <a:rPr lang="it-IT" dirty="0" err="1" smtClean="0"/>
              <a:t>simulation</a:t>
            </a:r>
            <a:r>
              <a:rPr lang="it-IT" dirty="0" smtClean="0"/>
              <a:t> and test)</a:t>
            </a:r>
          </a:p>
          <a:p>
            <a:pPr lvl="1"/>
            <a:r>
              <a:rPr lang="it-IT" dirty="0" err="1" smtClean="0"/>
              <a:t>defining</a:t>
            </a:r>
            <a:r>
              <a:rPr lang="it-IT" dirty="0" smtClean="0"/>
              <a:t> </a:t>
            </a:r>
            <a:r>
              <a:rPr lang="it-IT" dirty="0" err="1" smtClean="0"/>
              <a:t>quench</a:t>
            </a:r>
            <a:r>
              <a:rPr lang="it-IT" dirty="0" smtClean="0"/>
              <a:t> </a:t>
            </a:r>
            <a:r>
              <a:rPr lang="it-IT" dirty="0" err="1" smtClean="0"/>
              <a:t>protection</a:t>
            </a:r>
            <a:r>
              <a:rPr lang="it-IT" dirty="0" smtClean="0"/>
              <a:t> </a:t>
            </a:r>
            <a:r>
              <a:rPr lang="it-IT" dirty="0" err="1" smtClean="0"/>
              <a:t>parameters</a:t>
            </a:r>
            <a:r>
              <a:rPr lang="it-IT" dirty="0" smtClean="0"/>
              <a:t>  (</a:t>
            </a:r>
            <a:r>
              <a:rPr lang="it-IT" dirty="0" err="1" smtClean="0"/>
              <a:t>thresholds</a:t>
            </a:r>
            <a:r>
              <a:rPr lang="it-IT" dirty="0" smtClean="0"/>
              <a:t>, </a:t>
            </a:r>
            <a:r>
              <a:rPr lang="it-IT" dirty="0" err="1" smtClean="0">
                <a:latin typeface="Symbol" charset="2"/>
                <a:cs typeface="Symbol" charset="2"/>
              </a:rPr>
              <a:t>D</a:t>
            </a:r>
            <a:r>
              <a:rPr lang="it-IT" dirty="0" err="1" smtClean="0"/>
              <a:t>t</a:t>
            </a:r>
            <a:r>
              <a:rPr lang="it-IT" dirty="0" smtClean="0"/>
              <a:t>, </a:t>
            </a:r>
            <a:r>
              <a:rPr lang="it-IT" dirty="0" err="1" smtClean="0"/>
              <a:t>resistance</a:t>
            </a:r>
            <a:r>
              <a:rPr lang="it-IT" dirty="0" smtClean="0"/>
              <a:t> and </a:t>
            </a:r>
            <a:r>
              <a:rPr lang="it-IT" dirty="0" err="1" smtClean="0"/>
              <a:t>protection</a:t>
            </a:r>
            <a:r>
              <a:rPr lang="it-IT" dirty="0" smtClean="0"/>
              <a:t> </a:t>
            </a:r>
            <a:r>
              <a:rPr lang="it-IT" dirty="0" err="1" smtClean="0"/>
              <a:t>circuit</a:t>
            </a:r>
            <a:r>
              <a:rPr lang="it-IT" dirty="0" smtClean="0"/>
              <a:t>) </a:t>
            </a:r>
            <a:endParaRPr lang="it-IT" dirty="0"/>
          </a:p>
          <a:p>
            <a:pPr lvl="1"/>
            <a:r>
              <a:rPr lang="it-IT" dirty="0" err="1" smtClean="0"/>
              <a:t>defining</a:t>
            </a:r>
            <a:r>
              <a:rPr lang="it-IT" dirty="0" smtClean="0"/>
              <a:t> </a:t>
            </a:r>
            <a:r>
              <a:rPr lang="it-IT" dirty="0" err="1" smtClean="0"/>
              <a:t>voltage</a:t>
            </a:r>
            <a:r>
              <a:rPr lang="it-IT" dirty="0" smtClean="0"/>
              <a:t> </a:t>
            </a:r>
            <a:r>
              <a:rPr lang="it-IT" dirty="0" err="1" smtClean="0"/>
              <a:t>tests</a:t>
            </a:r>
            <a:r>
              <a:rPr lang="it-IT" dirty="0" smtClean="0"/>
              <a:t> (focus on </a:t>
            </a:r>
            <a:r>
              <a:rPr lang="it-IT" dirty="0" err="1" smtClean="0"/>
              <a:t>series</a:t>
            </a:r>
            <a:r>
              <a:rPr lang="it-IT" dirty="0" smtClean="0"/>
              <a:t> production)</a:t>
            </a:r>
          </a:p>
          <a:p>
            <a:pPr lvl="1"/>
            <a:endParaRPr lang="it-IT" dirty="0" smtClean="0"/>
          </a:p>
          <a:p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92" t="3275" r="1892" b="2927"/>
          <a:stretch/>
        </p:blipFill>
        <p:spPr>
          <a:xfrm>
            <a:off x="541468" y="402950"/>
            <a:ext cx="7990972" cy="5906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144" y="64444"/>
            <a:ext cx="6768752" cy="585879"/>
          </a:xfrm>
        </p:spPr>
        <p:txBody>
          <a:bodyPr/>
          <a:lstStyle/>
          <a:p>
            <a:r>
              <a:rPr lang="en-US" sz="2000" dirty="0" err="1"/>
              <a:t>HiLumi</a:t>
            </a:r>
            <a:r>
              <a:rPr lang="en-US" sz="2000" dirty="0"/>
              <a:t> LHC </a:t>
            </a:r>
            <a:r>
              <a:rPr lang="en-US" sz="2000" dirty="0" smtClean="0"/>
              <a:t>landmarks</a:t>
            </a:r>
            <a:br>
              <a:rPr lang="en-US" sz="2000" dirty="0" smtClean="0"/>
            </a:br>
            <a:r>
              <a:rPr lang="en-US" sz="2000" dirty="0" err="1" smtClean="0"/>
              <a:t>Hilumi</a:t>
            </a:r>
            <a:r>
              <a:rPr lang="en-US" sz="2000" dirty="0"/>
              <a:t> </a:t>
            </a:r>
            <a:r>
              <a:rPr lang="en-US" sz="2000" dirty="0" smtClean="0"/>
              <a:t>LHC a project for Physics and Technology jump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HiLumi High Order Correctors – M. Statera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Rettangolo 5"/>
          <p:cNvSpPr/>
          <p:nvPr/>
        </p:nvSpPr>
        <p:spPr>
          <a:xfrm>
            <a:off x="6403846" y="598235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chemeClr val="tx2"/>
                </a:solidFill>
              </a:rPr>
              <a:t>Courtesy</a:t>
            </a:r>
            <a:r>
              <a:rPr lang="it-IT" dirty="0">
                <a:solidFill>
                  <a:schemeClr val="tx2"/>
                </a:solidFill>
              </a:rPr>
              <a:t> of L. Rossi</a:t>
            </a:r>
          </a:p>
        </p:txBody>
      </p:sp>
    </p:spTree>
    <p:extLst>
      <p:ext uri="{BB962C8B-B14F-4D97-AF65-F5344CB8AC3E}">
        <p14:creationId xmlns:p14="http://schemas.microsoft.com/office/powerpoint/2010/main" val="186551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Integration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HiLumi High Order Correctors – M. Statera</a:t>
            </a:r>
            <a:endParaRPr lang="en-GB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971600" y="1484784"/>
            <a:ext cx="7560400" cy="4397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err="1" smtClean="0">
                <a:latin typeface="Times" charset="0"/>
                <a:ea typeface="Times" charset="0"/>
                <a:cs typeface="Times" charset="0"/>
              </a:rPr>
              <a:t>DOCUMENTATION</a:t>
            </a:r>
            <a:endParaRPr lang="it-IT" b="1" dirty="0">
              <a:latin typeface="Times" charset="0"/>
              <a:ea typeface="Times" charset="0"/>
              <a:cs typeface="Times" charset="0"/>
            </a:endParaRPr>
          </a:p>
          <a:p>
            <a:r>
              <a:rPr lang="it-IT" dirty="0" err="1">
                <a:latin typeface="Times" charset="0"/>
                <a:ea typeface="Times" charset="0"/>
                <a:cs typeface="Times" charset="0"/>
              </a:rPr>
              <a:t>All</a:t>
            </a:r>
            <a:r>
              <a:rPr lang="it-IT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it-IT" dirty="0" err="1">
                <a:latin typeface="Times" charset="0"/>
                <a:ea typeface="Times" charset="0"/>
                <a:cs typeface="Times" charset="0"/>
              </a:rPr>
              <a:t>produced prototypes are</a:t>
            </a:r>
            <a:r>
              <a:rPr lang="it-IT" dirty="0">
                <a:latin typeface="Times" charset="0"/>
                <a:ea typeface="Times" charset="0"/>
                <a:cs typeface="Times" charset="0"/>
              </a:rPr>
              <a:t> in MTF/EDMS</a:t>
            </a:r>
          </a:p>
          <a:p>
            <a:r>
              <a:rPr lang="it-IT" dirty="0">
                <a:latin typeface="Times" charset="0"/>
                <a:ea typeface="Times" charset="0"/>
                <a:cs typeface="Times" charset="0"/>
              </a:rPr>
              <a:t>Test reports and test </a:t>
            </a:r>
            <a:r>
              <a:rPr lang="it-IT" dirty="0" err="1">
                <a:latin typeface="Times" charset="0"/>
                <a:ea typeface="Times" charset="0"/>
                <a:cs typeface="Times" charset="0"/>
              </a:rPr>
              <a:t>summaries</a:t>
            </a:r>
            <a:endParaRPr lang="it-IT" dirty="0">
              <a:latin typeface="Times" charset="0"/>
              <a:ea typeface="Times" charset="0"/>
              <a:cs typeface="Times" charset="0"/>
            </a:endParaRPr>
          </a:p>
          <a:p>
            <a:r>
              <a:rPr lang="it-IT" dirty="0" err="1">
                <a:latin typeface="Times" charset="0"/>
                <a:ea typeface="Times" charset="0"/>
                <a:cs typeface="Times" charset="0"/>
              </a:rPr>
              <a:t>Acceptance</a:t>
            </a:r>
            <a:r>
              <a:rPr lang="it-IT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it-IT" dirty="0" err="1">
                <a:latin typeface="Times" charset="0"/>
                <a:ea typeface="Times" charset="0"/>
                <a:cs typeface="Times" charset="0"/>
              </a:rPr>
              <a:t>procedures</a:t>
            </a:r>
            <a:endParaRPr lang="it-IT" dirty="0">
              <a:latin typeface="Times" charset="0"/>
              <a:ea typeface="Times" charset="0"/>
              <a:cs typeface="Times" charset="0"/>
            </a:endParaRPr>
          </a:p>
          <a:p>
            <a:r>
              <a:rPr lang="it-IT" dirty="0" err="1">
                <a:latin typeface="Times" charset="0"/>
                <a:ea typeface="Times" charset="0"/>
                <a:cs typeface="Times" charset="0"/>
              </a:rPr>
              <a:t>Workflow</a:t>
            </a:r>
            <a:r>
              <a:rPr lang="it-IT" dirty="0">
                <a:latin typeface="Times" charset="0"/>
                <a:ea typeface="Times" charset="0"/>
                <a:cs typeface="Times" charset="0"/>
              </a:rPr>
              <a:t> </a:t>
            </a:r>
          </a:p>
          <a:p>
            <a:r>
              <a:rPr lang="it-IT" dirty="0" err="1" smtClean="0">
                <a:latin typeface="Times" charset="0"/>
                <a:ea typeface="Times" charset="0"/>
                <a:cs typeface="Times" charset="0"/>
              </a:rPr>
              <a:t>MIPs</a:t>
            </a:r>
            <a:endParaRPr lang="it-IT" dirty="0" smtClean="0">
              <a:latin typeface="Times" charset="0"/>
              <a:ea typeface="Times" charset="0"/>
              <a:cs typeface="Times" charset="0"/>
            </a:endParaRPr>
          </a:p>
          <a:p>
            <a:r>
              <a:rPr lang="it-IT" dirty="0" err="1" smtClean="0">
                <a:latin typeface="Times" charset="0"/>
                <a:ea typeface="Times" charset="0"/>
                <a:cs typeface="Times" charset="0"/>
              </a:rPr>
              <a:t>NC</a:t>
            </a:r>
            <a:endParaRPr lang="it-IT" dirty="0" smtClean="0">
              <a:latin typeface="Times" charset="0"/>
              <a:ea typeface="Times" charset="0"/>
              <a:cs typeface="Times" charset="0"/>
            </a:endParaRPr>
          </a:p>
          <a:p>
            <a:endParaRPr lang="it-IT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scope: the 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High Order </a:t>
            </a:r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correctors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magnets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coils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studies</a:t>
            </a:r>
            <a:endParaRPr lang="it-IT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decapole </a:t>
            </a:r>
            <a:r>
              <a:rPr lang="it-IT" b="1" dirty="0" err="1">
                <a:solidFill>
                  <a:schemeClr val="bg1">
                    <a:lumMod val="85000"/>
                  </a:schemeClr>
                </a:solidFill>
              </a:rPr>
              <a:t>MCDXF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 :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cold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test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results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baseline </a:t>
            </a:r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changes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dodecapole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bg1">
                    <a:lumMod val="85000"/>
                  </a:schemeClr>
                </a:solidFill>
              </a:rPr>
              <a:t>MCTXF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and 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quadrupole </a:t>
            </a:r>
            <a:r>
              <a:rPr lang="it-IT" b="1" dirty="0" err="1">
                <a:solidFill>
                  <a:schemeClr val="bg1">
                    <a:lumMod val="85000"/>
                  </a:schemeClr>
                </a:solidFill>
              </a:rPr>
              <a:t>MQSXF</a:t>
            </a:r>
            <a:endParaRPr lang="it-IT" b="1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Round Coil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Superconducting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agnet</a:t>
            </a:r>
            <a:endParaRPr lang="it-IT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Integration</a:t>
            </a:r>
          </a:p>
          <a:p>
            <a:r>
              <a:rPr lang="it-IT" dirty="0"/>
              <a:t>n</a:t>
            </a:r>
            <a:r>
              <a:rPr lang="it-IT" dirty="0" smtClean="0"/>
              <a:t>ew </a:t>
            </a:r>
            <a:r>
              <a:rPr lang="it-IT" dirty="0" err="1" smtClean="0"/>
              <a:t>cryostat</a:t>
            </a:r>
            <a:r>
              <a:rPr lang="it-IT" dirty="0" smtClean="0"/>
              <a:t> for </a:t>
            </a:r>
            <a:r>
              <a:rPr lang="it-IT" dirty="0" err="1" smtClean="0"/>
              <a:t>series</a:t>
            </a:r>
            <a:r>
              <a:rPr lang="it-IT" dirty="0" smtClean="0"/>
              <a:t> and long </a:t>
            </a:r>
            <a:r>
              <a:rPr lang="it-IT" dirty="0" err="1" smtClean="0"/>
              <a:t>prototypes</a:t>
            </a:r>
            <a:endParaRPr lang="it-IT" dirty="0" smtClean="0"/>
          </a:p>
          <a:p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n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ext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steps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7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HiLumi</a:t>
            </a:r>
            <a:r>
              <a:rPr lang="it-IT" dirty="0" smtClean="0"/>
              <a:t> </a:t>
            </a:r>
            <a:r>
              <a:rPr lang="it-IT" dirty="0" err="1" smtClean="0"/>
              <a:t>CRYOSTAT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3596" y="1525546"/>
            <a:ext cx="5751858" cy="4906963"/>
          </a:xfrm>
        </p:spPr>
        <p:txBody>
          <a:bodyPr>
            <a:normAutofit fontScale="92500" lnSpcReduction="20000"/>
          </a:bodyPr>
          <a:lstStyle/>
          <a:p>
            <a:r>
              <a:rPr lang="it-IT" dirty="0" err="1"/>
              <a:t>Cryostat</a:t>
            </a:r>
            <a:r>
              <a:rPr lang="it-IT" dirty="0"/>
              <a:t> for </a:t>
            </a:r>
            <a:r>
              <a:rPr lang="it-IT" dirty="0" err="1"/>
              <a:t>testing</a:t>
            </a:r>
            <a:r>
              <a:rPr lang="it-IT" dirty="0"/>
              <a:t> MCTXFP1 (12P), MCQSXFP1 (4P) and </a:t>
            </a:r>
            <a:r>
              <a:rPr lang="it-IT" dirty="0" err="1"/>
              <a:t>series</a:t>
            </a:r>
            <a:r>
              <a:rPr lang="it-IT" dirty="0"/>
              <a:t> </a:t>
            </a:r>
            <a:r>
              <a:rPr lang="it-IT" dirty="0" err="1"/>
              <a:t>magnets</a:t>
            </a:r>
            <a:endParaRPr lang="it-IT" dirty="0"/>
          </a:p>
          <a:p>
            <a:r>
              <a:rPr lang="it-IT" dirty="0"/>
              <a:t>4 K </a:t>
            </a:r>
            <a:r>
              <a:rPr lang="it-IT" dirty="0" err="1"/>
              <a:t>operation</a:t>
            </a:r>
            <a:endParaRPr lang="it-IT" dirty="0"/>
          </a:p>
          <a:p>
            <a:r>
              <a:rPr lang="it-IT" dirty="0"/>
              <a:t>515 mm </a:t>
            </a:r>
            <a:r>
              <a:rPr lang="it-IT" dirty="0" err="1"/>
              <a:t>inner</a:t>
            </a:r>
            <a:r>
              <a:rPr lang="it-IT" dirty="0"/>
              <a:t> </a:t>
            </a:r>
            <a:r>
              <a:rPr lang="it-IT" dirty="0" err="1"/>
              <a:t>diameter</a:t>
            </a:r>
            <a:endParaRPr lang="it-IT" dirty="0"/>
          </a:p>
          <a:p>
            <a:r>
              <a:rPr lang="en-GB" dirty="0">
                <a:ea typeface="Verdana" panose="020B0604030504040204" pitchFamily="34" charset="0"/>
                <a:cs typeface="Verdana" panose="020B0604030504040204" pitchFamily="34" charset="0"/>
              </a:rPr>
              <a:t>Hosted within </a:t>
            </a:r>
            <a:r>
              <a:rPr lang="en-GB" dirty="0" err="1">
                <a:ea typeface="Verdana" panose="020B0604030504040204" pitchFamily="34" charset="0"/>
                <a:cs typeface="Verdana" panose="020B0604030504040204" pitchFamily="34" charset="0"/>
              </a:rPr>
              <a:t>DISCORAP</a:t>
            </a:r>
            <a:r>
              <a:rPr lang="en-GB" dirty="0">
                <a:ea typeface="Verdana" panose="020B0604030504040204" pitchFamily="34" charset="0"/>
                <a:cs typeface="Verdana" panose="020B0604030504040204" pitchFamily="34" charset="0"/>
              </a:rPr>
              <a:t> cryostat </a:t>
            </a:r>
          </a:p>
          <a:p>
            <a:pPr marL="0" indent="0">
              <a:buNone/>
            </a:pPr>
            <a:r>
              <a:rPr lang="en-GB" dirty="0">
                <a:ea typeface="Verdana" panose="020B0604030504040204" pitchFamily="34" charset="0"/>
                <a:cs typeface="Verdana" panose="020B0604030504040204" pitchFamily="34" charset="0"/>
              </a:rPr>
              <a:t>	(which acts as a support)</a:t>
            </a:r>
            <a:endParaRPr lang="it-IT" dirty="0"/>
          </a:p>
          <a:p>
            <a:r>
              <a:rPr lang="it-IT" dirty="0" err="1"/>
              <a:t>About</a:t>
            </a:r>
            <a:r>
              <a:rPr lang="it-IT" dirty="0"/>
              <a:t> 3 m high</a:t>
            </a:r>
          </a:p>
          <a:p>
            <a:r>
              <a:rPr lang="it-IT" dirty="0"/>
              <a:t>Up to 4 </a:t>
            </a:r>
            <a:r>
              <a:rPr lang="it-IT" dirty="0" err="1"/>
              <a:t>magnets</a:t>
            </a:r>
            <a:r>
              <a:rPr lang="it-IT" dirty="0"/>
              <a:t> (3 </a:t>
            </a:r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dirty="0" err="1"/>
              <a:t>configurations</a:t>
            </a:r>
            <a:r>
              <a:rPr lang="it-IT" dirty="0"/>
              <a:t>) </a:t>
            </a:r>
          </a:p>
          <a:p>
            <a:r>
              <a:rPr lang="it-IT" dirty="0"/>
              <a:t>Flange </a:t>
            </a:r>
            <a:r>
              <a:rPr lang="it-IT" dirty="0" err="1"/>
              <a:t>modification</a:t>
            </a:r>
            <a:r>
              <a:rPr lang="it-IT" dirty="0"/>
              <a:t>, </a:t>
            </a:r>
            <a:r>
              <a:rPr lang="it-IT" dirty="0" err="1"/>
              <a:t>thermal</a:t>
            </a:r>
            <a:r>
              <a:rPr lang="it-IT" dirty="0"/>
              <a:t> </a:t>
            </a:r>
            <a:r>
              <a:rPr lang="it-IT" dirty="0" err="1"/>
              <a:t>insulation</a:t>
            </a:r>
            <a:r>
              <a:rPr lang="it-IT" dirty="0"/>
              <a:t>, </a:t>
            </a:r>
            <a:r>
              <a:rPr lang="it-IT" dirty="0" err="1"/>
              <a:t>magnet</a:t>
            </a:r>
            <a:r>
              <a:rPr lang="it-IT" dirty="0"/>
              <a:t> </a:t>
            </a:r>
            <a:r>
              <a:rPr lang="it-IT" dirty="0" err="1"/>
              <a:t>support</a:t>
            </a:r>
            <a:r>
              <a:rPr lang="it-IT" dirty="0"/>
              <a:t>, room temperature </a:t>
            </a:r>
            <a:r>
              <a:rPr lang="it-IT" dirty="0" err="1"/>
              <a:t>connections</a:t>
            </a:r>
            <a:r>
              <a:rPr lang="it-IT" dirty="0"/>
              <a:t>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42</a:t>
            </a:fld>
            <a:endParaRPr lang="fr-FR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721" y="500743"/>
            <a:ext cx="2292821" cy="6215607"/>
          </a:xfrm>
          <a:prstGeom prst="rect">
            <a:avLst/>
          </a:prstGeom>
        </p:spPr>
      </p:pic>
      <p:cxnSp>
        <p:nvCxnSpPr>
          <p:cNvPr id="21" name="Connettore 2 20"/>
          <p:cNvCxnSpPr/>
          <p:nvPr/>
        </p:nvCxnSpPr>
        <p:spPr>
          <a:xfrm>
            <a:off x="6356009" y="1195705"/>
            <a:ext cx="741876" cy="15067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 flipV="1">
            <a:off x="8167171" y="1217567"/>
            <a:ext cx="358706" cy="25762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7362608" y="-23712"/>
            <a:ext cx="87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tx2"/>
                </a:solidFill>
              </a:rPr>
              <a:t>Mag.meas</a:t>
            </a:r>
            <a:r>
              <a:rPr lang="it-IT" dirty="0" smtClean="0">
                <a:solidFill>
                  <a:schemeClr val="tx2"/>
                </a:solidFill>
              </a:rPr>
              <a:t>.</a:t>
            </a:r>
          </a:p>
        </p:txBody>
      </p:sp>
      <p:cxnSp>
        <p:nvCxnSpPr>
          <p:cNvPr id="24" name="Connettore 2 23"/>
          <p:cNvCxnSpPr/>
          <p:nvPr/>
        </p:nvCxnSpPr>
        <p:spPr>
          <a:xfrm flipH="1" flipV="1">
            <a:off x="7969383" y="2336279"/>
            <a:ext cx="483609" cy="121187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4897792" y="888803"/>
            <a:ext cx="166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tx2"/>
                </a:solidFill>
              </a:rPr>
              <a:t>Safety</a:t>
            </a:r>
            <a:endParaRPr lang="it-IT" dirty="0" smtClean="0">
              <a:solidFill>
                <a:schemeClr val="tx2"/>
              </a:solidFill>
            </a:endParaRPr>
          </a:p>
          <a:p>
            <a:pPr algn="ctr"/>
            <a:r>
              <a:rPr lang="it-IT" dirty="0" smtClean="0">
                <a:solidFill>
                  <a:schemeClr val="tx2"/>
                </a:solidFill>
              </a:rPr>
              <a:t>Valve and disk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8282169" y="3463987"/>
            <a:ext cx="87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CL</a:t>
            </a:r>
          </a:p>
          <a:p>
            <a:pPr algn="ctr"/>
            <a:r>
              <a:rPr lang="it-IT" dirty="0" smtClean="0">
                <a:solidFill>
                  <a:schemeClr val="tx2"/>
                </a:solidFill>
              </a:rPr>
              <a:t>2+4</a:t>
            </a:r>
          </a:p>
        </p:txBody>
      </p:sp>
      <p:cxnSp>
        <p:nvCxnSpPr>
          <p:cNvPr id="27" name="Connettore 2 26"/>
          <p:cNvCxnSpPr/>
          <p:nvPr/>
        </p:nvCxnSpPr>
        <p:spPr>
          <a:xfrm flipH="1">
            <a:off x="7736944" y="636438"/>
            <a:ext cx="65400" cy="105043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8360139" y="1195705"/>
            <a:ext cx="87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He </a:t>
            </a:r>
            <a:r>
              <a:rPr lang="it-IT" dirty="0" err="1" smtClean="0">
                <a:solidFill>
                  <a:schemeClr val="tx2"/>
                </a:solidFill>
              </a:rPr>
              <a:t>inlet</a:t>
            </a:r>
            <a:endParaRPr lang="it-IT" dirty="0" smtClean="0">
              <a:solidFill>
                <a:schemeClr val="tx2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5785665" y="2664276"/>
            <a:ext cx="1435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tx2"/>
                </a:solidFill>
              </a:rPr>
              <a:t>Mechanical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interface</a:t>
            </a:r>
            <a:r>
              <a:rPr lang="it-IT" dirty="0" smtClean="0">
                <a:solidFill>
                  <a:schemeClr val="tx2"/>
                </a:solidFill>
              </a:rPr>
              <a:t> with </a:t>
            </a:r>
            <a:r>
              <a:rPr lang="it-IT" dirty="0" err="1" smtClean="0">
                <a:solidFill>
                  <a:schemeClr val="tx2"/>
                </a:solidFill>
              </a:rPr>
              <a:t>dicorap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cryostat</a:t>
            </a:r>
            <a:endParaRPr lang="it-IT" dirty="0" smtClean="0">
              <a:solidFill>
                <a:schemeClr val="tx2"/>
              </a:solidFill>
            </a:endParaRPr>
          </a:p>
        </p:txBody>
      </p:sp>
      <p:cxnSp>
        <p:nvCxnSpPr>
          <p:cNvPr id="30" name="Connettore 2 29"/>
          <p:cNvCxnSpPr/>
          <p:nvPr/>
        </p:nvCxnSpPr>
        <p:spPr>
          <a:xfrm flipV="1">
            <a:off x="6876256" y="2208389"/>
            <a:ext cx="293739" cy="45588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85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 </a:t>
            </a:r>
            <a:r>
              <a:rPr lang="it-IT" dirty="0" err="1" smtClean="0"/>
              <a:t>magnet</a:t>
            </a:r>
            <a:r>
              <a:rPr lang="it-IT" dirty="0" smtClean="0"/>
              <a:t> test area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268760"/>
            <a:ext cx="7920000" cy="4906963"/>
          </a:xfrm>
        </p:spPr>
        <p:txBody>
          <a:bodyPr/>
          <a:lstStyle/>
          <a:p>
            <a:r>
              <a:rPr lang="it-IT" dirty="0" smtClean="0"/>
              <a:t>Small </a:t>
            </a:r>
            <a:r>
              <a:rPr lang="it-IT" dirty="0" err="1"/>
              <a:t>M</a:t>
            </a:r>
            <a:r>
              <a:rPr lang="it-IT" dirty="0" err="1" smtClean="0"/>
              <a:t>agnets</a:t>
            </a:r>
            <a:r>
              <a:rPr lang="it-IT" dirty="0" smtClean="0"/>
              <a:t> </a:t>
            </a:r>
            <a:r>
              <a:rPr lang="it-IT" dirty="0"/>
              <a:t>t</a:t>
            </a:r>
            <a:r>
              <a:rPr lang="it-IT" dirty="0" smtClean="0"/>
              <a:t>est </a:t>
            </a:r>
            <a:r>
              <a:rPr lang="it-IT" dirty="0" err="1" smtClean="0"/>
              <a:t>cryostat</a:t>
            </a:r>
            <a:endParaRPr lang="it-IT" dirty="0" smtClean="0"/>
          </a:p>
          <a:p>
            <a:pPr lvl="1"/>
            <a:r>
              <a:rPr lang="it-IT" dirty="0" smtClean="0"/>
              <a:t>HO </a:t>
            </a:r>
            <a:r>
              <a:rPr lang="it-IT" dirty="0" err="1" smtClean="0"/>
              <a:t>correctors</a:t>
            </a:r>
            <a:r>
              <a:rPr lang="it-IT" dirty="0" smtClean="0"/>
              <a:t> </a:t>
            </a:r>
            <a:r>
              <a:rPr lang="it-IT" dirty="0" err="1" smtClean="0"/>
              <a:t>protoypes</a:t>
            </a:r>
            <a:endParaRPr lang="it-IT" dirty="0" smtClean="0"/>
          </a:p>
          <a:p>
            <a:pPr lvl="2"/>
            <a:r>
              <a:rPr lang="it-IT" dirty="0" smtClean="0"/>
              <a:t>6P </a:t>
            </a:r>
            <a:r>
              <a:rPr lang="it-IT" b="1" dirty="0" err="1" smtClean="0"/>
              <a:t>MCSXFP</a:t>
            </a:r>
            <a:r>
              <a:rPr lang="it-IT" dirty="0" smtClean="0"/>
              <a:t> (</a:t>
            </a:r>
            <a:r>
              <a:rPr lang="it-IT" dirty="0" err="1" smtClean="0"/>
              <a:t>MCSXF</a:t>
            </a:r>
            <a:r>
              <a:rPr lang="it-IT" dirty="0" smtClean="0"/>
              <a:t>/</a:t>
            </a:r>
            <a:r>
              <a:rPr lang="it-IT" dirty="0" err="1" smtClean="0"/>
              <a:t>MCSSXF</a:t>
            </a:r>
            <a:r>
              <a:rPr lang="it-IT" dirty="0" smtClean="0"/>
              <a:t>)</a:t>
            </a:r>
          </a:p>
          <a:p>
            <a:pPr lvl="2"/>
            <a:r>
              <a:rPr lang="it-IT" dirty="0" smtClean="0"/>
              <a:t>8P </a:t>
            </a:r>
            <a:r>
              <a:rPr lang="it-IT" b="1" dirty="0" err="1" smtClean="0"/>
              <a:t>MCOXFP</a:t>
            </a:r>
            <a:r>
              <a:rPr lang="it-IT" dirty="0" smtClean="0"/>
              <a:t> (</a:t>
            </a:r>
            <a:r>
              <a:rPr lang="it-IT" dirty="0" err="1" smtClean="0"/>
              <a:t>MCOXF</a:t>
            </a:r>
            <a:r>
              <a:rPr lang="it-IT" dirty="0" smtClean="0"/>
              <a:t>/</a:t>
            </a:r>
            <a:r>
              <a:rPr lang="it-IT" dirty="0" err="1" smtClean="0"/>
              <a:t>MCOSXF</a:t>
            </a:r>
            <a:r>
              <a:rPr lang="it-IT" dirty="0" smtClean="0"/>
              <a:t>)</a:t>
            </a:r>
          </a:p>
          <a:p>
            <a:pPr lvl="2"/>
            <a:r>
              <a:rPr lang="it-IT" dirty="0" smtClean="0"/>
              <a:t>10P </a:t>
            </a:r>
            <a:r>
              <a:rPr lang="it-IT" b="1" dirty="0" err="1" smtClean="0"/>
              <a:t>MCDXFP</a:t>
            </a:r>
            <a:r>
              <a:rPr lang="it-IT" dirty="0" smtClean="0"/>
              <a:t> (</a:t>
            </a:r>
            <a:r>
              <a:rPr lang="it-IT" dirty="0" err="1" smtClean="0"/>
              <a:t>MCDXF</a:t>
            </a:r>
            <a:r>
              <a:rPr lang="it-IT" dirty="0" smtClean="0"/>
              <a:t>/</a:t>
            </a:r>
            <a:r>
              <a:rPr lang="it-IT" dirty="0" err="1" smtClean="0"/>
              <a:t>MCDSXF</a:t>
            </a:r>
            <a:r>
              <a:rPr lang="it-IT" dirty="0" smtClean="0"/>
              <a:t>)</a:t>
            </a:r>
          </a:p>
          <a:p>
            <a:r>
              <a:rPr lang="it-IT" dirty="0"/>
              <a:t>H</a:t>
            </a:r>
            <a:r>
              <a:rPr lang="it-IT" dirty="0" smtClean="0"/>
              <a:t>igh </a:t>
            </a:r>
            <a:r>
              <a:rPr lang="it-IT" dirty="0" err="1"/>
              <a:t>C</a:t>
            </a:r>
            <a:r>
              <a:rPr lang="it-IT" dirty="0" err="1" smtClean="0"/>
              <a:t>urrent</a:t>
            </a:r>
            <a:r>
              <a:rPr lang="it-IT" dirty="0" smtClean="0"/>
              <a:t> Test </a:t>
            </a:r>
            <a:r>
              <a:rPr lang="it-IT" dirty="0"/>
              <a:t>S</a:t>
            </a:r>
            <a:r>
              <a:rPr lang="it-IT" dirty="0" smtClean="0"/>
              <a:t>tation</a:t>
            </a:r>
          </a:p>
          <a:p>
            <a:pPr lvl="1"/>
            <a:r>
              <a:rPr lang="it-IT" dirty="0" err="1" smtClean="0"/>
              <a:t>DISCORAP</a:t>
            </a:r>
            <a:r>
              <a:rPr lang="it-IT" dirty="0" smtClean="0"/>
              <a:t> and </a:t>
            </a:r>
            <a:r>
              <a:rPr lang="it-IT" dirty="0" err="1" smtClean="0"/>
              <a:t>HTS</a:t>
            </a:r>
            <a:r>
              <a:rPr lang="it-IT" dirty="0" smtClean="0"/>
              <a:t> </a:t>
            </a:r>
            <a:r>
              <a:rPr lang="it-IT" dirty="0" err="1" smtClean="0"/>
              <a:t>magnets</a:t>
            </a:r>
            <a:endParaRPr lang="it-IT" dirty="0" smtClean="0"/>
          </a:p>
          <a:p>
            <a:pPr lvl="1"/>
            <a:r>
              <a:rPr lang="it-IT" dirty="0" smtClean="0"/>
              <a:t>HO </a:t>
            </a:r>
            <a:r>
              <a:rPr lang="it-IT" dirty="0" err="1" smtClean="0"/>
              <a:t>correctors</a:t>
            </a:r>
            <a:r>
              <a:rPr lang="it-IT" dirty="0" smtClean="0"/>
              <a:t> </a:t>
            </a:r>
          </a:p>
          <a:p>
            <a:pPr lvl="2"/>
            <a:r>
              <a:rPr lang="it-IT" dirty="0" smtClean="0"/>
              <a:t>12P </a:t>
            </a:r>
            <a:r>
              <a:rPr lang="it-IT" b="1" dirty="0" err="1" smtClean="0"/>
              <a:t>MCTXFP</a:t>
            </a:r>
            <a:r>
              <a:rPr lang="it-IT" dirty="0" smtClean="0"/>
              <a:t> </a:t>
            </a:r>
          </a:p>
          <a:p>
            <a:pPr lvl="2"/>
            <a:r>
              <a:rPr lang="it-IT" dirty="0" smtClean="0"/>
              <a:t>4P </a:t>
            </a:r>
            <a:r>
              <a:rPr lang="it-IT" b="1" dirty="0" err="1" smtClean="0"/>
              <a:t>MQSXFP</a:t>
            </a:r>
            <a:endParaRPr lang="it-IT" b="1" dirty="0" smtClean="0"/>
          </a:p>
          <a:p>
            <a:pPr lvl="1"/>
            <a:r>
              <a:rPr lang="it-IT" dirty="0" err="1" smtClean="0"/>
              <a:t>HiLumi</a:t>
            </a:r>
            <a:r>
              <a:rPr lang="it-IT" dirty="0" smtClean="0"/>
              <a:t> HO </a:t>
            </a:r>
            <a:r>
              <a:rPr lang="it-IT" dirty="0" err="1" smtClean="0"/>
              <a:t>correctors</a:t>
            </a:r>
            <a:r>
              <a:rPr lang="it-IT" dirty="0" smtClean="0"/>
              <a:t> </a:t>
            </a:r>
            <a:r>
              <a:rPr lang="it-IT" dirty="0" err="1" smtClean="0"/>
              <a:t>series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7" name="CasellaDiTesto 6"/>
          <p:cNvSpPr txBox="1"/>
          <p:nvPr/>
        </p:nvSpPr>
        <p:spPr>
          <a:xfrm>
            <a:off x="5718186" y="1268760"/>
            <a:ext cx="1954381" cy="1477328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txBody>
          <a:bodyPr wrap="none" rtlCol="0">
            <a:spAutoFit/>
          </a:bodyPr>
          <a:lstStyle/>
          <a:p>
            <a:pPr defTabSz="4176248"/>
            <a:r>
              <a:rPr lang="it-IT" b="1" dirty="0" err="1" smtClean="0">
                <a:solidFill>
                  <a:srgbClr val="4F81BD">
                    <a:lumMod val="75000"/>
                  </a:srgbClr>
                </a:solidFill>
                <a:ea typeface="Symbol" charset="2"/>
                <a:cs typeface="Symbol" charset="2"/>
              </a:rPr>
              <a:t>MAGIX</a:t>
            </a:r>
            <a:r>
              <a:rPr lang="it-IT" b="1" dirty="0" smtClean="0">
                <a:solidFill>
                  <a:srgbClr val="4F81BD">
                    <a:lumMod val="75000"/>
                  </a:srgbClr>
                </a:solidFill>
                <a:ea typeface="Symbol" charset="2"/>
                <a:cs typeface="Symbol" charset="2"/>
              </a:rPr>
              <a:t> </a:t>
            </a:r>
          </a:p>
          <a:p>
            <a:pPr defTabSz="4176248"/>
            <a:r>
              <a:rPr lang="it-IT" b="1" dirty="0" smtClean="0">
                <a:solidFill>
                  <a:srgbClr val="4F81BD">
                    <a:lumMod val="75000"/>
                  </a:srgbClr>
                </a:solidFill>
                <a:ea typeface="Symbol" charset="2"/>
                <a:cs typeface="Symbol" charset="2"/>
              </a:rPr>
              <a:t>D 480 mm</a:t>
            </a:r>
          </a:p>
          <a:p>
            <a:pPr defTabSz="4176248"/>
            <a:r>
              <a:rPr lang="it-IT" b="1" dirty="0">
                <a:solidFill>
                  <a:srgbClr val="4F81BD">
                    <a:lumMod val="75000"/>
                  </a:srgbClr>
                </a:solidFill>
                <a:ea typeface="Symbol" charset="2"/>
                <a:cs typeface="Symbol" charset="2"/>
              </a:rPr>
              <a:t>h</a:t>
            </a:r>
            <a:r>
              <a:rPr lang="it-IT" b="1" dirty="0" smtClean="0">
                <a:solidFill>
                  <a:srgbClr val="4F81BD">
                    <a:lumMod val="75000"/>
                  </a:srgbClr>
                </a:solidFill>
                <a:ea typeface="Symbol" charset="2"/>
                <a:cs typeface="Symbol" charset="2"/>
              </a:rPr>
              <a:t> 1200 mm</a:t>
            </a:r>
          </a:p>
          <a:p>
            <a:pPr defTabSz="4176248"/>
            <a:r>
              <a:rPr lang="it-IT" b="1" dirty="0" smtClean="0">
                <a:solidFill>
                  <a:srgbClr val="4F81BD">
                    <a:lumMod val="75000"/>
                  </a:srgbClr>
                </a:solidFill>
                <a:ea typeface="Symbol" charset="2"/>
                <a:cs typeface="Symbol" charset="2"/>
              </a:rPr>
              <a:t>4.2 K and 2.17 K</a:t>
            </a:r>
          </a:p>
          <a:p>
            <a:pPr defTabSz="4176248"/>
            <a:r>
              <a:rPr lang="it-IT" b="1" dirty="0" smtClean="0">
                <a:solidFill>
                  <a:srgbClr val="4F81BD">
                    <a:lumMod val="75000"/>
                  </a:srgbClr>
                </a:solidFill>
                <a:ea typeface="Symbol" charset="2"/>
                <a:cs typeface="Symbol" charset="2"/>
              </a:rPr>
              <a:t>500 A</a:t>
            </a:r>
            <a:endParaRPr lang="it-IT" b="1" dirty="0">
              <a:solidFill>
                <a:srgbClr val="4F81BD">
                  <a:lumMod val="75000"/>
                </a:srgbClr>
              </a:solidFill>
              <a:ea typeface="Symbol" charset="2"/>
              <a:cs typeface="Symbol" charset="2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579884" y="3298457"/>
            <a:ext cx="1402948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defTabSz="4176248"/>
            <a:r>
              <a:rPr lang="it-IT" b="1" dirty="0" err="1" smtClean="0">
                <a:solidFill>
                  <a:srgbClr val="4F81BD">
                    <a:lumMod val="75000"/>
                  </a:srgbClr>
                </a:solidFill>
                <a:ea typeface="Symbol" charset="2"/>
                <a:cs typeface="Symbol" charset="2"/>
              </a:rPr>
              <a:t>DISCORAP</a:t>
            </a:r>
            <a:endParaRPr lang="it-IT" b="1" dirty="0" smtClean="0">
              <a:solidFill>
                <a:srgbClr val="4F81BD">
                  <a:lumMod val="75000"/>
                </a:srgbClr>
              </a:solidFill>
              <a:ea typeface="Symbol" charset="2"/>
              <a:cs typeface="Symbol" charset="2"/>
            </a:endParaRPr>
          </a:p>
          <a:p>
            <a:pPr defTabSz="4176248"/>
            <a:r>
              <a:rPr lang="it-IT" b="1" dirty="0" smtClean="0">
                <a:solidFill>
                  <a:srgbClr val="4F81BD">
                    <a:lumMod val="75000"/>
                  </a:srgbClr>
                </a:solidFill>
                <a:ea typeface="Symbol" charset="2"/>
                <a:cs typeface="Symbol" charset="2"/>
              </a:rPr>
              <a:t>D 695 mm</a:t>
            </a:r>
          </a:p>
          <a:p>
            <a:pPr defTabSz="4176248"/>
            <a:r>
              <a:rPr lang="it-IT" b="1" dirty="0">
                <a:solidFill>
                  <a:srgbClr val="4F81BD">
                    <a:lumMod val="75000"/>
                  </a:srgbClr>
                </a:solidFill>
                <a:ea typeface="Symbol" charset="2"/>
                <a:cs typeface="Symbol" charset="2"/>
              </a:rPr>
              <a:t>h</a:t>
            </a:r>
            <a:r>
              <a:rPr lang="it-IT" b="1" dirty="0" smtClean="0">
                <a:solidFill>
                  <a:srgbClr val="4F81BD">
                    <a:lumMod val="75000"/>
                  </a:srgbClr>
                </a:solidFill>
                <a:ea typeface="Symbol" charset="2"/>
                <a:cs typeface="Symbol" charset="2"/>
              </a:rPr>
              <a:t> 7200 mm</a:t>
            </a:r>
          </a:p>
          <a:p>
            <a:pPr defTabSz="4176248"/>
            <a:r>
              <a:rPr lang="it-IT" b="1" dirty="0" smtClean="0">
                <a:solidFill>
                  <a:srgbClr val="4F81BD">
                    <a:lumMod val="75000"/>
                  </a:srgbClr>
                </a:solidFill>
                <a:ea typeface="Symbol" charset="2"/>
                <a:cs typeface="Symbol" charset="2"/>
              </a:rPr>
              <a:t>4.2 K</a:t>
            </a:r>
          </a:p>
          <a:p>
            <a:pPr defTabSz="4176248"/>
            <a:r>
              <a:rPr lang="it-IT" b="1" dirty="0" smtClean="0">
                <a:solidFill>
                  <a:srgbClr val="4F81BD">
                    <a:lumMod val="75000"/>
                  </a:srgbClr>
                </a:solidFill>
                <a:ea typeface="Symbol" charset="2"/>
                <a:cs typeface="Symbol" charset="2"/>
              </a:rPr>
              <a:t>10 </a:t>
            </a:r>
            <a:r>
              <a:rPr lang="it-IT" b="1" dirty="0" err="1" smtClean="0">
                <a:solidFill>
                  <a:srgbClr val="4F81BD">
                    <a:lumMod val="75000"/>
                  </a:srgbClr>
                </a:solidFill>
                <a:ea typeface="Symbol" charset="2"/>
                <a:cs typeface="Symbol" charset="2"/>
              </a:rPr>
              <a:t>kA</a:t>
            </a:r>
            <a:endParaRPr lang="it-IT" b="1" dirty="0">
              <a:solidFill>
                <a:srgbClr val="4F81BD">
                  <a:lumMod val="75000"/>
                </a:srgbClr>
              </a:solidFill>
              <a:ea typeface="Symbol" charset="2"/>
              <a:cs typeface="Symbol" charset="2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989893" y="4698395"/>
            <a:ext cx="1402948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defTabSz="4176248"/>
            <a:r>
              <a:rPr lang="it-IT" b="1" dirty="0" err="1" smtClean="0">
                <a:solidFill>
                  <a:srgbClr val="4F81BD">
                    <a:lumMod val="75000"/>
                  </a:srgbClr>
                </a:solidFill>
                <a:ea typeface="Symbol" charset="2"/>
                <a:cs typeface="Symbol" charset="2"/>
              </a:rPr>
              <a:t>HiLumi</a:t>
            </a:r>
            <a:endParaRPr lang="it-IT" b="1" dirty="0" smtClean="0">
              <a:solidFill>
                <a:srgbClr val="4F81BD">
                  <a:lumMod val="75000"/>
                </a:srgbClr>
              </a:solidFill>
              <a:ea typeface="Symbol" charset="2"/>
              <a:cs typeface="Symbol" charset="2"/>
            </a:endParaRPr>
          </a:p>
          <a:p>
            <a:pPr defTabSz="4176248"/>
            <a:r>
              <a:rPr lang="it-IT" b="1" dirty="0" smtClean="0">
                <a:solidFill>
                  <a:srgbClr val="4F81BD">
                    <a:lumMod val="75000"/>
                  </a:srgbClr>
                </a:solidFill>
                <a:ea typeface="Symbol" charset="2"/>
                <a:cs typeface="Symbol" charset="2"/>
              </a:rPr>
              <a:t>D  515 mm</a:t>
            </a:r>
          </a:p>
          <a:p>
            <a:pPr defTabSz="4176248"/>
            <a:r>
              <a:rPr lang="it-IT" b="1" dirty="0" smtClean="0">
                <a:solidFill>
                  <a:srgbClr val="4F81BD">
                    <a:lumMod val="75000"/>
                  </a:srgbClr>
                </a:solidFill>
                <a:ea typeface="Symbol" charset="2"/>
                <a:cs typeface="Symbol" charset="2"/>
              </a:rPr>
              <a:t>H 2950 mm</a:t>
            </a:r>
          </a:p>
          <a:p>
            <a:pPr defTabSz="4176248"/>
            <a:r>
              <a:rPr lang="it-IT" b="1" dirty="0" smtClean="0">
                <a:solidFill>
                  <a:srgbClr val="4F81BD">
                    <a:lumMod val="75000"/>
                  </a:srgbClr>
                </a:solidFill>
                <a:ea typeface="Symbol" charset="2"/>
                <a:cs typeface="Symbol" charset="2"/>
              </a:rPr>
              <a:t>4.2 K</a:t>
            </a:r>
          </a:p>
          <a:p>
            <a:pPr defTabSz="4176248"/>
            <a:r>
              <a:rPr lang="it-IT" b="1" dirty="0" smtClean="0">
                <a:solidFill>
                  <a:srgbClr val="4F81BD">
                    <a:lumMod val="75000"/>
                  </a:srgbClr>
                </a:solidFill>
                <a:ea typeface="Symbol" charset="2"/>
                <a:cs typeface="Symbol" charset="2"/>
              </a:rPr>
              <a:t>500 A</a:t>
            </a:r>
            <a:endParaRPr lang="it-IT" b="1" dirty="0">
              <a:solidFill>
                <a:srgbClr val="4F81BD">
                  <a:lumMod val="75000"/>
                </a:srgbClr>
              </a:solidFill>
              <a:ea typeface="Symbol" charset="2"/>
              <a:cs typeface="Symbol" charset="2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197264" y="2878001"/>
            <a:ext cx="465585" cy="336866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220" y="4853175"/>
            <a:ext cx="648412" cy="175777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425" y="1688405"/>
            <a:ext cx="204555" cy="59520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264" y="36263"/>
            <a:ext cx="914551" cy="266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686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TEST STATION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43753"/>
            <a:ext cx="6255495" cy="1112534"/>
          </a:xfrm>
        </p:spPr>
        <p:txBody>
          <a:bodyPr/>
          <a:lstStyle/>
          <a:p>
            <a:r>
              <a:rPr lang="it-IT" dirty="0" err="1">
                <a:latin typeface="Times" charset="0"/>
                <a:ea typeface="Times" charset="0"/>
                <a:cs typeface="Times" charset="0"/>
              </a:rPr>
              <a:t>Mechanics</a:t>
            </a:r>
            <a:r>
              <a:rPr lang="it-IT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it-IT" dirty="0" err="1">
                <a:latin typeface="Times" charset="0"/>
                <a:ea typeface="Times" charset="0"/>
                <a:cs typeface="Times" charset="0"/>
              </a:rPr>
              <a:t>delivered</a:t>
            </a:r>
            <a:r>
              <a:rPr lang="it-IT" dirty="0">
                <a:latin typeface="Times" charset="0"/>
                <a:ea typeface="Times" charset="0"/>
                <a:cs typeface="Times" charset="0"/>
              </a:rPr>
              <a:t>
</a:t>
            </a:r>
            <a:r>
              <a:rPr lang="it-IT" dirty="0" err="1">
                <a:latin typeface="Times" charset="0"/>
                <a:ea typeface="Times" charset="0"/>
                <a:cs typeface="Times" charset="0"/>
              </a:rPr>
              <a:t>Commissioning</a:t>
            </a:r>
            <a:r>
              <a:rPr lang="it-IT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it-IT" b="1" dirty="0" err="1" smtClean="0">
                <a:solidFill>
                  <a:srgbClr val="00800A"/>
                </a:solidFill>
                <a:latin typeface="Times" charset="0"/>
                <a:ea typeface="Times" charset="0"/>
                <a:cs typeface="Times" charset="0"/>
              </a:rPr>
              <a:t>ongoing</a:t>
            </a:r>
            <a:endParaRPr lang="it-IT" b="1" dirty="0">
              <a:solidFill>
                <a:srgbClr val="00800A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44</a:t>
            </a:fld>
            <a:endParaRPr lang="fr-FR"/>
          </a:p>
        </p:txBody>
      </p:sp>
      <p:grpSp>
        <p:nvGrpSpPr>
          <p:cNvPr id="7" name="Gruppo 6"/>
          <p:cNvGrpSpPr/>
          <p:nvPr/>
        </p:nvGrpSpPr>
        <p:grpSpPr>
          <a:xfrm>
            <a:off x="3997386" y="1065479"/>
            <a:ext cx="5049414" cy="5290871"/>
            <a:chOff x="1712799" y="779091"/>
            <a:chExt cx="5349726" cy="5605543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1805941" y="779091"/>
              <a:ext cx="5256584" cy="5605543"/>
            </a:xfrm>
            <a:prstGeom prst="rect">
              <a:avLst/>
            </a:prstGeom>
          </p:spPr>
        </p:pic>
        <p:cxnSp>
          <p:nvCxnSpPr>
            <p:cNvPr id="9" name="Connettore 2 8"/>
            <p:cNvCxnSpPr/>
            <p:nvPr/>
          </p:nvCxnSpPr>
          <p:spPr>
            <a:xfrm>
              <a:off x="3707904" y="1772816"/>
              <a:ext cx="0" cy="936104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DiTesto 9"/>
            <p:cNvSpPr txBox="1"/>
            <p:nvPr/>
          </p:nvSpPr>
          <p:spPr>
            <a:xfrm rot="16200000">
              <a:off x="2921130" y="2047622"/>
              <a:ext cx="1078786" cy="391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tx2"/>
                  </a:solidFill>
                </a:rPr>
                <a:t>600 mm</a:t>
              </a:r>
            </a:p>
          </p:txBody>
        </p:sp>
        <p:cxnSp>
          <p:nvCxnSpPr>
            <p:cNvPr id="11" name="Connettore 2 10"/>
            <p:cNvCxnSpPr/>
            <p:nvPr/>
          </p:nvCxnSpPr>
          <p:spPr>
            <a:xfrm>
              <a:off x="2123728" y="2708920"/>
              <a:ext cx="0" cy="3523188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/>
            <p:cNvSpPr txBox="1"/>
            <p:nvPr/>
          </p:nvSpPr>
          <p:spPr>
            <a:xfrm rot="16200000">
              <a:off x="1301121" y="4274865"/>
              <a:ext cx="1214654" cy="391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tx2"/>
                  </a:solidFill>
                </a:rPr>
                <a:t>2350 mm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2532016" y="5544837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bg2"/>
                  </a:solidFill>
                </a:rPr>
                <a:t>12P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4537254" y="529191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bg2"/>
                  </a:solidFill>
                </a:rPr>
                <a:t>4P</a:t>
              </a:r>
            </a:p>
          </p:txBody>
        </p:sp>
      </p:grpSp>
      <p:sp>
        <p:nvSpPr>
          <p:cNvPr id="15" name="Segnaposto contenuto 2"/>
          <p:cNvSpPr txBox="1">
            <a:spLocks/>
          </p:cNvSpPr>
          <p:nvPr/>
        </p:nvSpPr>
        <p:spPr>
          <a:xfrm>
            <a:off x="299311" y="2366732"/>
            <a:ext cx="3753206" cy="2841984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it-IT" sz="3200" b="1" dirty="0" err="1" smtClean="0">
                <a:latin typeface="Times" charset="0"/>
                <a:ea typeface="Times" charset="0"/>
                <a:cs typeface="Times" charset="0"/>
              </a:rPr>
              <a:t>Prototypes</a:t>
            </a:r>
            <a:endParaRPr lang="it-IT" sz="3200" b="1" dirty="0" smtClean="0">
              <a:latin typeface="Times" charset="0"/>
              <a:ea typeface="Times" charset="0"/>
              <a:cs typeface="Times" charset="0"/>
            </a:endParaRPr>
          </a:p>
          <a:p>
            <a:r>
              <a:rPr lang="it-IT" sz="3200" dirty="0" smtClean="0">
                <a:latin typeface="Times" charset="0"/>
                <a:ea typeface="Times" charset="0"/>
                <a:cs typeface="Times" charset="0"/>
              </a:rPr>
              <a:t>Single </a:t>
            </a:r>
            <a:r>
              <a:rPr lang="it-IT" sz="3200" dirty="0" err="1" smtClean="0">
                <a:latin typeface="Times" charset="0"/>
                <a:ea typeface="Times" charset="0"/>
                <a:cs typeface="Times" charset="0"/>
              </a:rPr>
              <a:t>magnet</a:t>
            </a:r>
            <a:r>
              <a:rPr lang="it-IT" sz="3200" dirty="0" smtClean="0">
                <a:latin typeface="Times" charset="0"/>
                <a:ea typeface="Times" charset="0"/>
                <a:cs typeface="Times" charset="0"/>
              </a:rPr>
              <a:t> test</a:t>
            </a:r>
          </a:p>
          <a:p>
            <a:pPr marL="0" indent="0" algn="ctr">
              <a:buFont typeface="Wingdings" charset="2"/>
              <a:buNone/>
            </a:pPr>
            <a:r>
              <a:rPr lang="it-IT" sz="3200" b="1" dirty="0" smtClean="0">
                <a:latin typeface="Times" charset="0"/>
                <a:ea typeface="Times" charset="0"/>
                <a:cs typeface="Times" charset="0"/>
              </a:rPr>
              <a:t>Series production</a:t>
            </a:r>
          </a:p>
          <a:p>
            <a:r>
              <a:rPr lang="it-IT" sz="3200" dirty="0" smtClean="0">
                <a:latin typeface="Times" charset="0"/>
                <a:ea typeface="Times" charset="0"/>
                <a:cs typeface="Times" charset="0"/>
              </a:rPr>
              <a:t>3 </a:t>
            </a:r>
            <a:r>
              <a:rPr lang="it-IT" sz="3200" dirty="0" err="1" smtClean="0">
                <a:latin typeface="Times" charset="0"/>
                <a:ea typeface="Times" charset="0"/>
                <a:cs typeface="Times" charset="0"/>
              </a:rPr>
              <a:t>batches</a:t>
            </a:r>
            <a:endParaRPr lang="it-IT" sz="3200" dirty="0" smtClean="0">
              <a:latin typeface="Times" charset="0"/>
              <a:ea typeface="Times" charset="0"/>
              <a:cs typeface="Times" charset="0"/>
            </a:endParaRPr>
          </a:p>
          <a:p>
            <a:pPr lvl="1"/>
            <a:r>
              <a:rPr lang="it-IT" sz="2800" dirty="0" smtClean="0">
                <a:latin typeface="Times" charset="0"/>
                <a:ea typeface="Times" charset="0"/>
                <a:cs typeface="Times" charset="0"/>
              </a:rPr>
              <a:t>18 </a:t>
            </a:r>
            <a:r>
              <a:rPr lang="it-IT" sz="2800" dirty="0" err="1" smtClean="0">
                <a:latin typeface="Times" charset="0"/>
                <a:ea typeface="Times" charset="0"/>
                <a:cs typeface="Times" charset="0"/>
              </a:rPr>
              <a:t>magnets</a:t>
            </a:r>
            <a:endParaRPr lang="it-IT" sz="2800" dirty="0" smtClean="0">
              <a:latin typeface="Times" charset="0"/>
              <a:ea typeface="Times" charset="0"/>
              <a:cs typeface="Times" charset="0"/>
            </a:endParaRPr>
          </a:p>
          <a:p>
            <a:pPr lvl="1"/>
            <a:r>
              <a:rPr lang="it-IT" sz="2800" dirty="0" smtClean="0">
                <a:latin typeface="Times" charset="0"/>
                <a:ea typeface="Times" charset="0"/>
                <a:cs typeface="Times" charset="0"/>
              </a:rPr>
              <a:t>2X12P 2X4P</a:t>
            </a:r>
          </a:p>
          <a:p>
            <a:pPr lvl="1"/>
            <a:r>
              <a:rPr lang="it-IT" sz="2800" dirty="0" smtClean="0">
                <a:latin typeface="Times" charset="0"/>
                <a:ea typeface="Times" charset="0"/>
                <a:cs typeface="Times" charset="0"/>
              </a:rPr>
              <a:t>5 </a:t>
            </a:r>
            <a:r>
              <a:rPr lang="it-IT" sz="2800" dirty="0" err="1" smtClean="0">
                <a:latin typeface="Times" charset="0"/>
                <a:ea typeface="Times" charset="0"/>
                <a:cs typeface="Times" charset="0"/>
              </a:rPr>
              <a:t>cooldowns</a:t>
            </a:r>
            <a:endParaRPr lang="it-IT" sz="28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51521" y="5301208"/>
            <a:ext cx="374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tx2"/>
                </a:solidFill>
              </a:rPr>
              <a:t>Designed</a:t>
            </a:r>
            <a:r>
              <a:rPr lang="it-IT" dirty="0" smtClean="0">
                <a:solidFill>
                  <a:schemeClr val="tx2"/>
                </a:solidFill>
              </a:rPr>
              <a:t> to </a:t>
            </a:r>
            <a:r>
              <a:rPr lang="it-IT" dirty="0" err="1" smtClean="0">
                <a:solidFill>
                  <a:schemeClr val="tx2"/>
                </a:solidFill>
              </a:rPr>
              <a:t>host</a:t>
            </a:r>
            <a:r>
              <a:rPr lang="it-IT" dirty="0" smtClean="0">
                <a:solidFill>
                  <a:schemeClr val="tx2"/>
                </a:solidFill>
              </a:rPr>
              <a:t> a </a:t>
            </a:r>
            <a:r>
              <a:rPr lang="it-IT" dirty="0" err="1" smtClean="0">
                <a:solidFill>
                  <a:schemeClr val="tx2"/>
                </a:solidFill>
              </a:rPr>
              <a:t>field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quality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system</a:t>
            </a:r>
            <a:r>
              <a:rPr lang="it-IT" dirty="0" smtClean="0">
                <a:solidFill>
                  <a:schemeClr val="tx2"/>
                </a:solidFill>
              </a:rPr>
              <a:t> by CERN</a:t>
            </a:r>
          </a:p>
        </p:txBody>
      </p:sp>
    </p:spTree>
    <p:extLst>
      <p:ext uri="{BB962C8B-B14F-4D97-AF65-F5344CB8AC3E}">
        <p14:creationId xmlns:p14="http://schemas.microsoft.com/office/powerpoint/2010/main" val="7162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2611" y="2973717"/>
            <a:ext cx="3384376" cy="3510390"/>
          </a:xfrm>
          <a:prstGeom prst="round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COMMISSIONING</a:t>
            </a:r>
            <a:r>
              <a:rPr lang="it-IT" dirty="0" smtClean="0"/>
              <a:t> 1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45</a:t>
            </a:fld>
            <a:endParaRPr lang="fr-FR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26" b="5354"/>
          <a:stretch/>
        </p:blipFill>
        <p:spPr>
          <a:xfrm>
            <a:off x="-252536" y="2092075"/>
            <a:ext cx="4426771" cy="2714064"/>
          </a:xfrm>
          <a:prstGeom prst="rect">
            <a:avLst/>
          </a:prstGeom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163186" y="4869160"/>
            <a:ext cx="2946115" cy="1116514"/>
          </a:xfrm>
          <a:prstGeom prst="rect">
            <a:avLst/>
          </a:prstGeom>
        </p:spPr>
        <p:txBody>
          <a:bodyPr vert="horz" lIns="0" tIns="0" rIns="0" bIns="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it-IT" dirty="0" err="1" smtClean="0"/>
              <a:t>Each</a:t>
            </a:r>
            <a:r>
              <a:rPr lang="it-IT" dirty="0" smtClean="0"/>
              <a:t> HO </a:t>
            </a:r>
            <a:r>
              <a:rPr lang="it-IT" dirty="0" err="1" smtClean="0"/>
              <a:t>corrector</a:t>
            </a:r>
            <a:endParaRPr lang="it-IT" dirty="0" smtClean="0"/>
          </a:p>
          <a:p>
            <a:r>
              <a:rPr lang="it-IT" dirty="0" smtClean="0"/>
              <a:t>1 common </a:t>
            </a:r>
            <a:r>
              <a:rPr lang="it-IT" dirty="0" smtClean="0">
                <a:solidFill>
                  <a:schemeClr val="bg2"/>
                </a:solidFill>
              </a:rPr>
              <a:t>CL + bus bar</a:t>
            </a:r>
          </a:p>
          <a:p>
            <a:r>
              <a:rPr lang="it-IT" dirty="0" smtClean="0"/>
              <a:t>1 </a:t>
            </a:r>
            <a:r>
              <a:rPr lang="it-IT" dirty="0" err="1" smtClean="0"/>
              <a:t>dedicated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CL + bus bar</a:t>
            </a:r>
          </a:p>
          <a:p>
            <a:r>
              <a:rPr lang="it-IT" dirty="0" smtClean="0">
                <a:solidFill>
                  <a:srgbClr val="00800A"/>
                </a:solidFill>
              </a:rPr>
              <a:t>3 </a:t>
            </a:r>
            <a:r>
              <a:rPr lang="it-IT" dirty="0" err="1" smtClean="0">
                <a:solidFill>
                  <a:srgbClr val="00800A"/>
                </a:solidFill>
              </a:rPr>
              <a:t>voltage</a:t>
            </a:r>
            <a:r>
              <a:rPr lang="it-IT" dirty="0" smtClean="0">
                <a:solidFill>
                  <a:srgbClr val="00800A"/>
                </a:solidFill>
              </a:rPr>
              <a:t> </a:t>
            </a:r>
            <a:r>
              <a:rPr lang="it-IT" dirty="0" err="1" smtClean="0">
                <a:solidFill>
                  <a:srgbClr val="00800A"/>
                </a:solidFill>
              </a:rPr>
              <a:t>taps</a:t>
            </a:r>
            <a:endParaRPr lang="it-IT" dirty="0">
              <a:solidFill>
                <a:srgbClr val="00800A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9916" y="180000"/>
            <a:ext cx="2434084" cy="2869494"/>
          </a:xfrm>
          <a:prstGeom prst="round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57074" y="891746"/>
            <a:ext cx="2358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SOFTWARE</a:t>
            </a:r>
            <a:endParaRPr lang="it-IT" dirty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it-IT" dirty="0" err="1" smtClean="0">
                <a:solidFill>
                  <a:schemeClr val="tx2"/>
                </a:solidFill>
              </a:rPr>
              <a:t>Quench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protection</a:t>
            </a:r>
            <a:endParaRPr lang="it-IT" dirty="0" smtClean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solidFill>
                  <a:schemeClr val="tx2"/>
                </a:solidFill>
              </a:rPr>
              <a:t>Fast </a:t>
            </a:r>
            <a:r>
              <a:rPr lang="it-IT" dirty="0" err="1" smtClean="0">
                <a:solidFill>
                  <a:schemeClr val="tx2"/>
                </a:solidFill>
              </a:rPr>
              <a:t>DAQ</a:t>
            </a:r>
            <a:endParaRPr lang="it-IT" dirty="0" smtClean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solidFill>
                  <a:schemeClr val="tx2"/>
                </a:solidFill>
              </a:rPr>
              <a:t>Slow control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056306" y="115623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solidFill>
                  <a:schemeClr val="tx2"/>
                </a:solidFill>
              </a:rPr>
              <a:t>CABLING</a:t>
            </a:r>
            <a:endParaRPr lang="it-IT" dirty="0" smtClean="0">
              <a:solidFill>
                <a:schemeClr val="tx2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472611" y="228971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tx2"/>
                </a:solidFill>
              </a:rPr>
              <a:t>MECHANICS</a:t>
            </a:r>
            <a:endParaRPr lang="it-IT" dirty="0" smtClean="0">
              <a:solidFill>
                <a:schemeClr val="tx2"/>
              </a:solidFill>
            </a:endParaRPr>
          </a:p>
          <a:p>
            <a:r>
              <a:rPr lang="it-IT" dirty="0" smtClean="0">
                <a:solidFill>
                  <a:schemeClr val="tx2"/>
                </a:solidFill>
              </a:rPr>
              <a:t>BUS </a:t>
            </a:r>
            <a:r>
              <a:rPr lang="it-IT" dirty="0" err="1" smtClean="0">
                <a:solidFill>
                  <a:schemeClr val="tx2"/>
                </a:solidFill>
              </a:rPr>
              <a:t>BARS</a:t>
            </a:r>
            <a:endParaRPr lang="it-IT" dirty="0" smtClean="0">
              <a:solidFill>
                <a:schemeClr val="tx2"/>
              </a:solidFill>
            </a:endParaRPr>
          </a:p>
        </p:txBody>
      </p:sp>
      <p:sp>
        <p:nvSpPr>
          <p:cNvPr id="14" name="Ovale 13"/>
          <p:cNvSpPr/>
          <p:nvPr/>
        </p:nvSpPr>
        <p:spPr>
          <a:xfrm>
            <a:off x="2010038" y="3190960"/>
            <a:ext cx="648072" cy="1584176"/>
          </a:xfrm>
          <a:prstGeom prst="ellipse">
            <a:avLst/>
          </a:prstGeom>
          <a:noFill/>
          <a:ln w="12700">
            <a:solidFill>
              <a:srgbClr val="2080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19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COMMISSIONING</a:t>
            </a:r>
            <a:r>
              <a:rPr lang="it-IT" dirty="0" smtClean="0"/>
              <a:t>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46</a:t>
            </a:fld>
            <a:endParaRPr lang="fr-FR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612000" y="1219201"/>
            <a:ext cx="7920000" cy="4816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AAA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64548" y="2156371"/>
            <a:ext cx="5120568" cy="2880320"/>
          </a:xfrm>
          <a:prstGeom prst="round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1609" y="1016712"/>
            <a:ext cx="4378300" cy="5519638"/>
          </a:xfrm>
          <a:prstGeom prst="roundRect">
            <a:avLst/>
          </a:prstGeom>
        </p:spPr>
      </p:pic>
      <p:cxnSp>
        <p:nvCxnSpPr>
          <p:cNvPr id="9" name="Connettore 2 8"/>
          <p:cNvCxnSpPr/>
          <p:nvPr/>
        </p:nvCxnSpPr>
        <p:spPr>
          <a:xfrm flipH="1" flipV="1">
            <a:off x="6893917" y="4791651"/>
            <a:ext cx="126355" cy="49904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480759" y="5363820"/>
            <a:ext cx="1698039" cy="919401"/>
          </a:xfrm>
          <a:prstGeom prst="roundRect">
            <a:avLst/>
          </a:prstGeom>
          <a:solidFill>
            <a:schemeClr val="bg1">
              <a:lumMod val="75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Discorap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cryostat</a:t>
            </a:r>
            <a:endParaRPr lang="it-IT" sz="2400" b="1" dirty="0" smtClean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7293227" y="2845484"/>
            <a:ext cx="432047" cy="346896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7207471" y="1883763"/>
            <a:ext cx="1462438" cy="919401"/>
          </a:xfrm>
          <a:prstGeom prst="roundRect">
            <a:avLst/>
          </a:prstGeom>
          <a:solidFill>
            <a:schemeClr val="bg1">
              <a:lumMod val="75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HiLumi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cryostat</a:t>
            </a:r>
            <a:endParaRPr lang="it-IT" sz="2400" b="1" dirty="0" smtClean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Connettore 2 12"/>
          <p:cNvCxnSpPr/>
          <p:nvPr/>
        </p:nvCxnSpPr>
        <p:spPr>
          <a:xfrm flipV="1">
            <a:off x="5772321" y="1825561"/>
            <a:ext cx="544344" cy="37034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223215" y="2249924"/>
            <a:ext cx="1698039" cy="510778"/>
          </a:xfrm>
          <a:prstGeom prst="roundRect">
            <a:avLst/>
          </a:prstGeom>
          <a:solidFill>
            <a:schemeClr val="bg1">
              <a:lumMod val="75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kA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line</a:t>
            </a:r>
          </a:p>
        </p:txBody>
      </p:sp>
      <p:cxnSp>
        <p:nvCxnSpPr>
          <p:cNvPr id="15" name="Connettore 2 14"/>
          <p:cNvCxnSpPr/>
          <p:nvPr/>
        </p:nvCxnSpPr>
        <p:spPr>
          <a:xfrm flipH="1" flipV="1">
            <a:off x="5260689" y="4910385"/>
            <a:ext cx="126355" cy="49904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3779473" y="5540474"/>
            <a:ext cx="2575395" cy="919401"/>
          </a:xfrm>
          <a:prstGeom prst="roundRect">
            <a:avLst/>
          </a:prstGeom>
          <a:solidFill>
            <a:schemeClr val="bg1">
              <a:lumMod val="75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Nitrogen</a:t>
            </a:r>
            <a:endParaRPr lang="it-IT" sz="2400" b="1" dirty="0" smtClean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heat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exchanger</a:t>
            </a:r>
            <a:endParaRPr lang="it-IT" sz="2400" b="1" dirty="0" smtClean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" name="Connettore 2 16"/>
          <p:cNvCxnSpPr/>
          <p:nvPr/>
        </p:nvCxnSpPr>
        <p:spPr>
          <a:xfrm flipH="1" flipV="1">
            <a:off x="8115622" y="4139030"/>
            <a:ext cx="354543" cy="535604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7448583" y="4674634"/>
            <a:ext cx="1698039" cy="919401"/>
          </a:xfrm>
          <a:prstGeom prst="roundRect">
            <a:avLst/>
          </a:prstGeom>
          <a:solidFill>
            <a:schemeClr val="bg1">
              <a:lumMod val="75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pumping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station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3" y="639905"/>
            <a:ext cx="1343775" cy="364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scope: the 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High Order </a:t>
            </a:r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correctors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magnets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coils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studies</a:t>
            </a:r>
            <a:endParaRPr lang="it-IT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decapole </a:t>
            </a:r>
            <a:r>
              <a:rPr lang="it-IT" b="1" dirty="0" err="1">
                <a:solidFill>
                  <a:schemeClr val="bg1">
                    <a:lumMod val="85000"/>
                  </a:schemeClr>
                </a:solidFill>
              </a:rPr>
              <a:t>MCDXF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 :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cold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test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results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baseline </a:t>
            </a:r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changes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dodecapole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bg1">
                    <a:lumMod val="85000"/>
                  </a:schemeClr>
                </a:solidFill>
              </a:rPr>
              <a:t>MCTXF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and 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quadrupole </a:t>
            </a:r>
            <a:r>
              <a:rPr lang="it-IT" b="1" dirty="0" err="1">
                <a:solidFill>
                  <a:schemeClr val="bg1">
                    <a:lumMod val="85000"/>
                  </a:schemeClr>
                </a:solidFill>
              </a:rPr>
              <a:t>MQSXF</a:t>
            </a:r>
            <a:endParaRPr lang="it-IT" b="1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Round Coil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Superconducting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agnet</a:t>
            </a:r>
            <a:endParaRPr lang="it-IT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Integration</a:t>
            </a:r>
          </a:p>
          <a:p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n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ew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cryostat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for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series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and long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prototypes</a:t>
            </a:r>
            <a:endParaRPr lang="it-IT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 err="1"/>
              <a:t>n</a:t>
            </a:r>
            <a:r>
              <a:rPr lang="it-IT" dirty="0" err="1" smtClean="0"/>
              <a:t>ext</a:t>
            </a:r>
            <a:r>
              <a:rPr lang="it-IT" dirty="0" smtClean="0"/>
              <a:t> </a:t>
            </a:r>
            <a:r>
              <a:rPr lang="it-IT" dirty="0" err="1" smtClean="0"/>
              <a:t>steps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6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NEXT</a:t>
            </a:r>
            <a:r>
              <a:rPr lang="it-IT" dirty="0" smtClean="0"/>
              <a:t> </a:t>
            </a:r>
            <a:r>
              <a:rPr lang="it-IT" dirty="0" err="1" smtClean="0"/>
              <a:t>STEPS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dirty="0" err="1" smtClean="0"/>
              <a:t>Sept</a:t>
            </a:r>
            <a:r>
              <a:rPr lang="it-IT" sz="3600" dirty="0" smtClean="0"/>
              <a:t> 2018 test </a:t>
            </a:r>
            <a:r>
              <a:rPr lang="it-IT" sz="3600" dirty="0"/>
              <a:t>MCTXFP1 </a:t>
            </a:r>
            <a:endParaRPr lang="it-IT" sz="3600" dirty="0" smtClean="0"/>
          </a:p>
          <a:p>
            <a:r>
              <a:rPr lang="it-IT" sz="3600" dirty="0" err="1" smtClean="0"/>
              <a:t>Nov</a:t>
            </a:r>
            <a:r>
              <a:rPr lang="it-IT" sz="3600" dirty="0" smtClean="0"/>
              <a:t> 2018 test MCQSXFP1 </a:t>
            </a:r>
          </a:p>
          <a:p>
            <a:pPr marL="457200" lvl="1" indent="0">
              <a:buNone/>
            </a:pPr>
            <a:r>
              <a:rPr lang="it-IT" sz="3200" dirty="0" err="1" smtClean="0"/>
              <a:t>Magnetic</a:t>
            </a:r>
            <a:r>
              <a:rPr lang="it-IT" sz="3200" dirty="0" smtClean="0"/>
              <a:t> </a:t>
            </a:r>
            <a:r>
              <a:rPr lang="it-IT" sz="3200" dirty="0" err="1" smtClean="0"/>
              <a:t>measurement</a:t>
            </a:r>
            <a:r>
              <a:rPr lang="it-IT" sz="3200" dirty="0" smtClean="0"/>
              <a:t> @LASA? </a:t>
            </a:r>
          </a:p>
          <a:p>
            <a:r>
              <a:rPr lang="it-IT" sz="3600" dirty="0" smtClean="0"/>
              <a:t>2019 start </a:t>
            </a:r>
            <a:r>
              <a:rPr lang="it-IT" sz="3600" dirty="0" err="1" smtClean="0"/>
              <a:t>series</a:t>
            </a:r>
            <a:r>
              <a:rPr lang="it-IT" sz="3600" dirty="0" smtClean="0"/>
              <a:t> production </a:t>
            </a:r>
          </a:p>
          <a:p>
            <a:pPr marL="0" indent="0">
              <a:buNone/>
            </a:pPr>
            <a:r>
              <a:rPr lang="it-IT" sz="3600" dirty="0"/>
              <a:t>	</a:t>
            </a:r>
            <a:r>
              <a:rPr lang="it-IT" sz="3600" dirty="0" smtClean="0"/>
              <a:t>(54 </a:t>
            </a:r>
            <a:r>
              <a:rPr lang="it-IT" sz="3600" dirty="0" err="1" smtClean="0"/>
              <a:t>magnets</a:t>
            </a:r>
            <a:r>
              <a:rPr lang="it-IT" sz="3600" dirty="0" smtClean="0"/>
              <a:t>)</a:t>
            </a:r>
            <a:endParaRPr lang="it-IT" sz="36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9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49</a:t>
            </a:fld>
            <a:endParaRPr lang="fr-FR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592073" y="1102075"/>
            <a:ext cx="4473193" cy="49685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 engineering design of the series completed as </a:t>
            </a:r>
            <a:r>
              <a:rPr lang="en-US" sz="2000" dirty="0"/>
              <a:t>scheduled in July </a:t>
            </a:r>
            <a:r>
              <a:rPr lang="en-US" sz="2000" dirty="0" smtClean="0"/>
              <a:t>2018 (</a:t>
            </a:r>
            <a:r>
              <a:rPr lang="en-US" sz="2000" b="1" dirty="0" smtClean="0"/>
              <a:t>M1.1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Technical and Contractual documents for the tender completed</a:t>
            </a:r>
          </a:p>
          <a:p>
            <a:r>
              <a:rPr lang="en-US" sz="2000" dirty="0" smtClean="0"/>
              <a:t>Approval by INFN Executive Board in mid </a:t>
            </a:r>
            <a:r>
              <a:rPr lang="en-US" sz="2000" b="1" dirty="0" smtClean="0"/>
              <a:t>July 2018</a:t>
            </a:r>
          </a:p>
          <a:p>
            <a:r>
              <a:rPr lang="en-US" sz="2000" dirty="0" smtClean="0"/>
              <a:t>Launch the tender within Sept. 2018</a:t>
            </a:r>
          </a:p>
          <a:p>
            <a:r>
              <a:rPr lang="en-US" sz="2000" dirty="0" smtClean="0"/>
              <a:t>Signature of contract. Jan. 2019 (</a:t>
            </a:r>
            <a:r>
              <a:rPr lang="en-US" sz="2000" b="1" dirty="0" smtClean="0"/>
              <a:t>D1.1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6 cold masses (9 </a:t>
            </a:r>
            <a:r>
              <a:rPr lang="en-US" sz="2000" dirty="0" err="1" smtClean="0"/>
              <a:t>mangnets</a:t>
            </a:r>
            <a:r>
              <a:rPr lang="en-US" sz="2000" dirty="0" smtClean="0"/>
              <a:t> each)</a:t>
            </a:r>
          </a:p>
          <a:p>
            <a:r>
              <a:rPr lang="en-US" sz="2000" dirty="0"/>
              <a:t>Last delivery to CERN in </a:t>
            </a:r>
            <a:r>
              <a:rPr lang="en-US" sz="2000" b="1" dirty="0"/>
              <a:t>Sept. </a:t>
            </a:r>
            <a:r>
              <a:rPr lang="en-US" sz="2000" b="1" dirty="0" smtClean="0"/>
              <a:t>2021</a:t>
            </a:r>
            <a:endParaRPr lang="en-US" sz="2000" b="1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fr-FR" smtClean="0"/>
              <a:t>HiLumi High Order Correctors – M. Statera</a:t>
            </a:r>
            <a:endParaRPr lang="en-GB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5993300"/>
            <a:ext cx="7286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263" y="779476"/>
            <a:ext cx="3961607" cy="54404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612000" y="96353"/>
            <a:ext cx="7920000" cy="720000"/>
          </a:xfrm>
        </p:spPr>
        <p:txBody>
          <a:bodyPr/>
          <a:lstStyle/>
          <a:p>
            <a:r>
              <a:rPr lang="it-IT" dirty="0" smtClean="0"/>
              <a:t>Construction of the </a:t>
            </a:r>
            <a:r>
              <a:rPr lang="it-IT" dirty="0" err="1" smtClean="0"/>
              <a:t>series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6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SCOPE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4126" y="824024"/>
            <a:ext cx="8899874" cy="228283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GB" dirty="0"/>
              <a:t>The </a:t>
            </a:r>
            <a:r>
              <a:rPr lang="en-GB" dirty="0" err="1"/>
              <a:t>INFN</a:t>
            </a:r>
            <a:r>
              <a:rPr lang="en-GB" dirty="0"/>
              <a:t>-LASA follows the d</a:t>
            </a:r>
            <a:r>
              <a:rPr lang="en-US" dirty="0" err="1"/>
              <a:t>esign</a:t>
            </a:r>
            <a:r>
              <a:rPr lang="en-US" dirty="0"/>
              <a:t>, construction and test of the 5 prototypes of the high order (HO) corrector magnets for the HL interaction regions of </a:t>
            </a:r>
            <a:r>
              <a:rPr lang="en-US" dirty="0" err="1" smtClean="0"/>
              <a:t>HiLUMI</a:t>
            </a:r>
            <a:r>
              <a:rPr lang="en-US" dirty="0" smtClean="0"/>
              <a:t> (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KE2291/TE/HL-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LHC</a:t>
            </a:r>
            <a:r>
              <a:rPr lang="en-US" dirty="0" smtClean="0"/>
              <a:t>)</a:t>
            </a:r>
            <a:endParaRPr lang="en-US" dirty="0"/>
          </a:p>
          <a:p>
            <a:pPr algn="just"/>
            <a:r>
              <a:rPr lang="en-GB" dirty="0"/>
              <a:t>This activity is founded by </a:t>
            </a:r>
            <a:r>
              <a:rPr lang="en-GB" dirty="0" err="1"/>
              <a:t>INFN</a:t>
            </a:r>
            <a:r>
              <a:rPr lang="en-GB" dirty="0"/>
              <a:t> (</a:t>
            </a:r>
            <a:r>
              <a:rPr lang="en-GB" dirty="0" err="1"/>
              <a:t>Magix</a:t>
            </a:r>
            <a:r>
              <a:rPr lang="en-GB" dirty="0"/>
              <a:t> “activity”), and with an agreement CERN contributes for about 50</a:t>
            </a:r>
            <a:r>
              <a:rPr lang="en-GB" dirty="0" smtClean="0"/>
              <a:t>%</a:t>
            </a:r>
          </a:p>
          <a:p>
            <a:pPr algn="just"/>
            <a:r>
              <a:rPr lang="en-GB" dirty="0" smtClean="0"/>
              <a:t>The </a:t>
            </a:r>
            <a:r>
              <a:rPr lang="en-GB" dirty="0" err="1" smtClean="0"/>
              <a:t>INFN</a:t>
            </a:r>
            <a:r>
              <a:rPr lang="en-GB" dirty="0" smtClean="0"/>
              <a:t>-LASA follows the series production </a:t>
            </a:r>
            <a:r>
              <a:rPr lang="en-GB" dirty="0"/>
              <a:t>(</a:t>
            </a:r>
            <a:r>
              <a:rPr lang="en-GB" dirty="0" smtClean="0"/>
              <a:t>KE3085/</a:t>
            </a:r>
            <a:r>
              <a:rPr lang="en-GB" dirty="0" err="1" smtClean="0"/>
              <a:t>TE</a:t>
            </a:r>
            <a:r>
              <a:rPr lang="en-GB" dirty="0" smtClean="0"/>
              <a:t>/HL-</a:t>
            </a:r>
            <a:r>
              <a:rPr lang="en-GB" dirty="0" err="1" smtClean="0"/>
              <a:t>LHC</a:t>
            </a:r>
            <a:r>
              <a:rPr lang="en-GB" dirty="0"/>
              <a:t>)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grpSp>
        <p:nvGrpSpPr>
          <p:cNvPr id="7" name="Gruppo 6"/>
          <p:cNvGrpSpPr/>
          <p:nvPr/>
        </p:nvGrpSpPr>
        <p:grpSpPr>
          <a:xfrm>
            <a:off x="697077" y="4865580"/>
            <a:ext cx="8207250" cy="1584176"/>
            <a:chOff x="481202" y="4633805"/>
            <a:chExt cx="8207250" cy="1584176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202" y="4633805"/>
              <a:ext cx="8207250" cy="1584176"/>
            </a:xfrm>
            <a:prstGeom prst="rect">
              <a:avLst/>
            </a:prstGeom>
          </p:spPr>
        </p:pic>
        <p:sp>
          <p:nvSpPr>
            <p:cNvPr id="9" name="CasellaDiTesto 8"/>
            <p:cNvSpPr txBox="1"/>
            <p:nvPr/>
          </p:nvSpPr>
          <p:spPr>
            <a:xfrm>
              <a:off x="3621539" y="5353194"/>
              <a:ext cx="541434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solidFill>
                    <a:srgbClr val="005F8C"/>
                  </a:solidFill>
                </a:rPr>
                <a:t>a</a:t>
              </a:r>
              <a:r>
                <a:rPr lang="it-IT" dirty="0">
                  <a:solidFill>
                    <a:srgbClr val="005F8C"/>
                  </a:solidFill>
                </a:rPr>
                <a:t>2</a:t>
              </a: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7486140" y="6202461"/>
            <a:ext cx="1147558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2"/>
                </a:solidFill>
              </a:rPr>
              <a:t>by P. </a:t>
            </a:r>
            <a:r>
              <a:rPr lang="it-IT" sz="1400" dirty="0" err="1">
                <a:solidFill>
                  <a:schemeClr val="bg2"/>
                </a:solidFill>
              </a:rPr>
              <a:t>Fessia</a:t>
            </a:r>
            <a:endParaRPr lang="it-IT" sz="1400" dirty="0">
              <a:solidFill>
                <a:schemeClr val="bg2"/>
              </a:soli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361063" y="4756263"/>
            <a:ext cx="2054601" cy="743328"/>
            <a:chOff x="1658996" y="5710008"/>
            <a:chExt cx="2054601" cy="743328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3172163" y="5721009"/>
              <a:ext cx="541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>
                  <a:solidFill>
                    <a:srgbClr val="005F8C"/>
                  </a:solidFill>
                </a:rPr>
                <a:t>b</a:t>
              </a:r>
              <a:r>
                <a:rPr lang="it-IT">
                  <a:solidFill>
                    <a:srgbClr val="005F8C"/>
                  </a:solidFill>
                </a:rPr>
                <a:t>6</a:t>
              </a:r>
              <a:endParaRPr lang="it-IT" dirty="0">
                <a:solidFill>
                  <a:srgbClr val="005F8C"/>
                </a:solidFill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2960625" y="5989373"/>
              <a:ext cx="541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solidFill>
                    <a:srgbClr val="005F8C"/>
                  </a:solidFill>
                </a:rPr>
                <a:t>a</a:t>
              </a:r>
              <a:r>
                <a:rPr lang="it-IT" dirty="0">
                  <a:solidFill>
                    <a:srgbClr val="005F8C"/>
                  </a:solidFill>
                </a:rPr>
                <a:t>6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2724817" y="5729409"/>
              <a:ext cx="541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solidFill>
                    <a:srgbClr val="005F8C"/>
                  </a:solidFill>
                </a:rPr>
                <a:t>b</a:t>
              </a:r>
              <a:r>
                <a:rPr lang="it-IT" dirty="0">
                  <a:solidFill>
                    <a:srgbClr val="005F8C"/>
                  </a:solidFill>
                </a:rPr>
                <a:t>5</a:t>
              </a: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2566657" y="5974807"/>
              <a:ext cx="541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solidFill>
                    <a:srgbClr val="005F8C"/>
                  </a:solidFill>
                </a:rPr>
                <a:t>a</a:t>
              </a:r>
              <a:r>
                <a:rPr lang="it-IT" dirty="0">
                  <a:solidFill>
                    <a:srgbClr val="005F8C"/>
                  </a:solidFill>
                </a:rPr>
                <a:t>5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2315521" y="5721009"/>
              <a:ext cx="541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solidFill>
                    <a:srgbClr val="005F8C"/>
                  </a:solidFill>
                </a:rPr>
                <a:t>b</a:t>
              </a:r>
              <a:r>
                <a:rPr lang="it-IT" dirty="0">
                  <a:solidFill>
                    <a:srgbClr val="005F8C"/>
                  </a:solidFill>
                </a:rPr>
                <a:t>4</a:t>
              </a: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2113839" y="5991671"/>
              <a:ext cx="541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solidFill>
                    <a:srgbClr val="005F8C"/>
                  </a:solidFill>
                </a:rPr>
                <a:t>a</a:t>
              </a:r>
              <a:r>
                <a:rPr lang="it-IT" dirty="0">
                  <a:solidFill>
                    <a:srgbClr val="005F8C"/>
                  </a:solidFill>
                </a:rPr>
                <a:t>4</a:t>
              </a: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1884323" y="5710008"/>
              <a:ext cx="541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solidFill>
                    <a:srgbClr val="005F8C"/>
                  </a:solidFill>
                </a:rPr>
                <a:t>b</a:t>
              </a:r>
              <a:r>
                <a:rPr lang="it-IT" dirty="0">
                  <a:solidFill>
                    <a:srgbClr val="005F8C"/>
                  </a:solidFill>
                </a:rPr>
                <a:t>3</a:t>
              </a: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1658996" y="5991671"/>
              <a:ext cx="541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solidFill>
                    <a:srgbClr val="005F8C"/>
                  </a:solidFill>
                </a:rPr>
                <a:t>a</a:t>
              </a:r>
              <a:r>
                <a:rPr lang="it-IT" dirty="0">
                  <a:solidFill>
                    <a:srgbClr val="005F8C"/>
                  </a:solidFill>
                </a:rPr>
                <a:t>3</a:t>
              </a:r>
            </a:p>
          </p:txBody>
        </p:sp>
      </p:grpSp>
      <p:sp>
        <p:nvSpPr>
          <p:cNvPr id="20" name="Ovale 19"/>
          <p:cNvSpPr/>
          <p:nvPr/>
        </p:nvSpPr>
        <p:spPr>
          <a:xfrm>
            <a:off x="1468460" y="5153258"/>
            <a:ext cx="3528392" cy="1254504"/>
          </a:xfrm>
          <a:prstGeom prst="ellipse">
            <a:avLst/>
          </a:prstGeom>
          <a:noFill/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1715" y="3061812"/>
            <a:ext cx="6658824" cy="1651560"/>
          </a:xfrm>
          <a:prstGeom prst="rect">
            <a:avLst/>
          </a:prstGeom>
        </p:spPr>
      </p:pic>
      <p:cxnSp>
        <p:nvCxnSpPr>
          <p:cNvPr id="22" name="Connettore 1 21"/>
          <p:cNvCxnSpPr/>
          <p:nvPr/>
        </p:nvCxnSpPr>
        <p:spPr>
          <a:xfrm flipH="1">
            <a:off x="1610540" y="4095460"/>
            <a:ext cx="1861250" cy="117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4364393" y="4165775"/>
            <a:ext cx="2439855" cy="1152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 rot="206225">
            <a:off x="6279905" y="2985343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schemeClr val="accent1"/>
                </a:solidFill>
              </a:rPr>
              <a:t>~70 </a:t>
            </a:r>
            <a:r>
              <a:rPr lang="it-IT" sz="2400" dirty="0" smtClean="0">
                <a:solidFill>
                  <a:schemeClr val="accent1"/>
                </a:solidFill>
              </a:rPr>
              <a:t>m</a:t>
            </a:r>
          </a:p>
        </p:txBody>
      </p:sp>
      <p:cxnSp>
        <p:nvCxnSpPr>
          <p:cNvPr id="25" name="Connettore 2 24"/>
          <p:cNvCxnSpPr/>
          <p:nvPr/>
        </p:nvCxnSpPr>
        <p:spPr>
          <a:xfrm flipH="1" flipV="1">
            <a:off x="4108131" y="3259067"/>
            <a:ext cx="4796196" cy="4384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5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Hold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for </a:t>
            </a:r>
            <a:r>
              <a:rPr lang="it-IT" dirty="0" err="1" smtClean="0"/>
              <a:t>series</a:t>
            </a:r>
            <a:r>
              <a:rPr lang="it-IT" dirty="0" smtClean="0"/>
              <a:t> </a:t>
            </a:r>
            <a:r>
              <a:rPr lang="it-IT" dirty="0" err="1" smtClean="0"/>
              <a:t>construction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50</a:t>
            </a:fld>
            <a:endParaRPr lang="fr-FR"/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651264" cy="507577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An </a:t>
            </a:r>
            <a:r>
              <a:rPr lang="en-US" sz="2000" b="1" u="sng" dirty="0" smtClean="0"/>
              <a:t>Hold Point </a:t>
            </a:r>
            <a:r>
              <a:rPr lang="en-US" sz="2000" dirty="0" smtClean="0"/>
              <a:t>has been set after the delivery to LASA of the first set of 9 magnets (a entire cold mass)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We want to test at least the modified magnets (6-pole, 8-pole, 10-pole) to verify the requested modification respect to prototypes.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The production has to be stopped for 2 months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This allows to have a first set of 9 magnets on time or earlier (at CERN in Jan. 2020)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L</a:t>
            </a:r>
            <a:r>
              <a:rPr lang="en-US" sz="2000" dirty="0" smtClean="0"/>
              <a:t>ast delivery to CERN in </a:t>
            </a:r>
            <a:r>
              <a:rPr lang="en-US" sz="2000" b="1" dirty="0" smtClean="0"/>
              <a:t>Sept. 2021</a:t>
            </a:r>
            <a:endParaRPr lang="en-US" sz="2000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5993300"/>
            <a:ext cx="7286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3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CONCLUSIONS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51</a:t>
            </a:fld>
            <a:endParaRPr lang="fr-FR"/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683568" y="1124744"/>
            <a:ext cx="7920000" cy="504056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Status of the HO </a:t>
            </a:r>
            <a:r>
              <a:rPr lang="it-IT" sz="3600" dirty="0" err="1" smtClean="0"/>
              <a:t>correctors</a:t>
            </a:r>
            <a:r>
              <a:rPr lang="it-IT" sz="3600" dirty="0" smtClean="0"/>
              <a:t> </a:t>
            </a:r>
            <a:r>
              <a:rPr lang="it-IT" sz="3600" dirty="0" err="1" smtClean="0"/>
              <a:t>prototypes</a:t>
            </a:r>
            <a:r>
              <a:rPr lang="it-IT" sz="3600" dirty="0" smtClean="0"/>
              <a:t> production and test</a:t>
            </a:r>
          </a:p>
          <a:p>
            <a:r>
              <a:rPr lang="it-IT" sz="3600" dirty="0" smtClean="0"/>
              <a:t>Baseline </a:t>
            </a:r>
            <a:r>
              <a:rPr lang="it-IT" sz="3600" dirty="0" err="1" smtClean="0"/>
              <a:t>changes</a:t>
            </a:r>
            <a:endParaRPr lang="it-IT" sz="3600" dirty="0" smtClean="0"/>
          </a:p>
          <a:p>
            <a:r>
              <a:rPr lang="it-IT" sz="3600" dirty="0" smtClean="0"/>
              <a:t>Integration</a:t>
            </a:r>
          </a:p>
          <a:p>
            <a:r>
              <a:rPr lang="it-IT" sz="3600" dirty="0" smtClean="0"/>
              <a:t>New test stand for long </a:t>
            </a:r>
            <a:r>
              <a:rPr lang="it-IT" sz="3600" dirty="0" err="1" smtClean="0"/>
              <a:t>prototypes</a:t>
            </a:r>
            <a:r>
              <a:rPr lang="it-IT" sz="3600" dirty="0" smtClean="0"/>
              <a:t> and </a:t>
            </a:r>
            <a:r>
              <a:rPr lang="it-IT" sz="3600" dirty="0" err="1" smtClean="0"/>
              <a:t>series</a:t>
            </a:r>
            <a:endParaRPr lang="it-IT" sz="3600" dirty="0" smtClean="0"/>
          </a:p>
          <a:p>
            <a:r>
              <a:rPr lang="it-IT" sz="3600" dirty="0" err="1" smtClean="0"/>
              <a:t>Next</a:t>
            </a:r>
            <a:r>
              <a:rPr lang="it-IT" sz="3600" dirty="0" smtClean="0"/>
              <a:t> </a:t>
            </a:r>
            <a:r>
              <a:rPr lang="it-IT" sz="3600" dirty="0" err="1" smtClean="0"/>
              <a:t>steps</a:t>
            </a:r>
            <a:endParaRPr lang="it-IT" sz="3600" dirty="0" smtClean="0"/>
          </a:p>
        </p:txBody>
      </p:sp>
    </p:spTree>
    <p:extLst>
      <p:ext uri="{BB962C8B-B14F-4D97-AF65-F5344CB8AC3E}">
        <p14:creationId xmlns:p14="http://schemas.microsoft.com/office/powerpoint/2010/main" val="4962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1384590" y="5990525"/>
            <a:ext cx="1603234" cy="867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74" t="-1" r="4340" b="-5839"/>
          <a:stretch/>
        </p:blipFill>
        <p:spPr>
          <a:xfrm>
            <a:off x="3280484" y="1292096"/>
            <a:ext cx="5428493" cy="48495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895" y="2594398"/>
            <a:ext cx="5186515" cy="1634400"/>
          </a:xfrm>
        </p:spPr>
        <p:txBody>
          <a:bodyPr/>
          <a:lstStyle/>
          <a:p>
            <a:r>
              <a:rPr lang="en-GB" sz="4400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THANK YOU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71346" y="4110666"/>
            <a:ext cx="3528392" cy="2192895"/>
          </a:xfrm>
        </p:spPr>
        <p:txBody>
          <a:bodyPr/>
          <a:lstStyle/>
          <a:p>
            <a:pPr algn="just"/>
            <a:r>
              <a:rPr lang="en-GB" sz="1400" dirty="0">
                <a:latin typeface="Times" charset="0"/>
                <a:ea typeface="Times" charset="0"/>
                <a:cs typeface="Times" charset="0"/>
              </a:rPr>
              <a:t>CERN: A. </a:t>
            </a:r>
            <a:r>
              <a:rPr lang="en-GB" sz="1400" dirty="0" err="1">
                <a:latin typeface="Times" charset="0"/>
                <a:ea typeface="Times" charset="0"/>
                <a:cs typeface="Times" charset="0"/>
              </a:rPr>
              <a:t>Musso</a:t>
            </a:r>
            <a:endParaRPr lang="en-GB" sz="1400" dirty="0">
              <a:latin typeface="Times" charset="0"/>
              <a:ea typeface="Times" charset="0"/>
              <a:cs typeface="Times" charset="0"/>
            </a:endParaRPr>
          </a:p>
          <a:p>
            <a:r>
              <a:rPr lang="en-GB" sz="1400" dirty="0">
                <a:latin typeface="Times" charset="0"/>
                <a:ea typeface="Times" charset="0"/>
                <a:cs typeface="Times" charset="0"/>
              </a:rPr>
              <a:t>LASA: F. Alessandria, G. </a:t>
            </a:r>
            <a:r>
              <a:rPr lang="en-GB" sz="1400" dirty="0" err="1">
                <a:latin typeface="Times" charset="0"/>
                <a:ea typeface="Times" charset="0"/>
                <a:cs typeface="Times" charset="0"/>
              </a:rPr>
              <a:t>Bellomo</a:t>
            </a:r>
            <a:r>
              <a:rPr lang="en-GB" sz="1400" dirty="0">
                <a:latin typeface="Times" charset="0"/>
                <a:ea typeface="Times" charset="0"/>
                <a:cs typeface="Times" charset="0"/>
              </a:rPr>
              <a:t>, F. </a:t>
            </a:r>
            <a:r>
              <a:rPr lang="en-GB" sz="1400" dirty="0" err="1">
                <a:latin typeface="Times" charset="0"/>
                <a:ea typeface="Times" charset="0"/>
                <a:cs typeface="Times" charset="0"/>
              </a:rPr>
              <a:t>Broggi</a:t>
            </a:r>
            <a:r>
              <a:rPr lang="en-GB" sz="1400" dirty="0">
                <a:latin typeface="Times" charset="0"/>
                <a:ea typeface="Times" charset="0"/>
                <a:cs typeface="Times" charset="0"/>
              </a:rPr>
              <a:t>, </a:t>
            </a:r>
            <a:r>
              <a:rPr lang="en-GB" sz="1400" dirty="0" smtClean="0">
                <a:latin typeface="Times" charset="0"/>
                <a:ea typeface="Times" charset="0"/>
                <a:cs typeface="Times" charset="0"/>
              </a:rPr>
              <a:t>     	  S</a:t>
            </a:r>
            <a:r>
              <a:rPr lang="en-GB" sz="1400" dirty="0">
                <a:latin typeface="Times" charset="0"/>
                <a:ea typeface="Times" charset="0"/>
                <a:cs typeface="Times" charset="0"/>
              </a:rPr>
              <a:t>. </a:t>
            </a:r>
            <a:r>
              <a:rPr lang="en-GB" sz="1400" dirty="0" err="1">
                <a:latin typeface="Times" charset="0"/>
                <a:ea typeface="Times" charset="0"/>
                <a:cs typeface="Times" charset="0"/>
              </a:rPr>
              <a:t>Mariotto</a:t>
            </a:r>
            <a:r>
              <a:rPr lang="en-GB" sz="1400" dirty="0">
                <a:latin typeface="Times" charset="0"/>
                <a:ea typeface="Times" charset="0"/>
                <a:cs typeface="Times" charset="0"/>
              </a:rPr>
              <a:t>, A. </a:t>
            </a:r>
            <a:r>
              <a:rPr lang="en-GB" sz="1400" dirty="0" err="1">
                <a:latin typeface="Times" charset="0"/>
                <a:ea typeface="Times" charset="0"/>
                <a:cs typeface="Times" charset="0"/>
              </a:rPr>
              <a:t>Paccalini</a:t>
            </a:r>
            <a:r>
              <a:rPr lang="en-GB" sz="1400" dirty="0">
                <a:latin typeface="Times" charset="0"/>
                <a:ea typeface="Times" charset="0"/>
                <a:cs typeface="Times" charset="0"/>
              </a:rPr>
              <a:t>, A. </a:t>
            </a:r>
            <a:r>
              <a:rPr lang="en-GB" sz="1400" dirty="0" err="1">
                <a:latin typeface="Times" charset="0"/>
                <a:ea typeface="Times" charset="0"/>
                <a:cs typeface="Times" charset="0"/>
              </a:rPr>
              <a:t>Pasini</a:t>
            </a:r>
            <a:r>
              <a:rPr lang="en-GB" sz="1400" dirty="0">
                <a:latin typeface="Times" charset="0"/>
                <a:ea typeface="Times" charset="0"/>
                <a:cs typeface="Times" charset="0"/>
              </a:rPr>
              <a:t>, </a:t>
            </a:r>
            <a:r>
              <a:rPr lang="en-GB" sz="1400" dirty="0" smtClean="0">
                <a:latin typeface="Times" charset="0"/>
                <a:ea typeface="Times" charset="0"/>
                <a:cs typeface="Times" charset="0"/>
              </a:rPr>
              <a:t>	  	  D</a:t>
            </a:r>
            <a:r>
              <a:rPr lang="en-GB" sz="1400" dirty="0">
                <a:latin typeface="Times" charset="0"/>
                <a:ea typeface="Times" charset="0"/>
                <a:cs typeface="Times" charset="0"/>
              </a:rPr>
              <a:t>. </a:t>
            </a:r>
            <a:r>
              <a:rPr lang="en-GB" sz="1400" dirty="0" err="1">
                <a:latin typeface="Times" charset="0"/>
                <a:ea typeface="Times" charset="0"/>
                <a:cs typeface="Times" charset="0"/>
              </a:rPr>
              <a:t>Pedrini</a:t>
            </a:r>
            <a:r>
              <a:rPr lang="en-GB" sz="1400" dirty="0">
                <a:latin typeface="Times" charset="0"/>
                <a:ea typeface="Times" charset="0"/>
                <a:cs typeface="Times" charset="0"/>
              </a:rPr>
              <a:t>, A. Leone</a:t>
            </a:r>
            <a:r>
              <a:rPr lang="en-GB" sz="1400" dirty="0" smtClean="0">
                <a:latin typeface="Times" charset="0"/>
                <a:ea typeface="Times" charset="0"/>
                <a:cs typeface="Times" charset="0"/>
              </a:rPr>
              <a:t>, M</a:t>
            </a:r>
            <a:r>
              <a:rPr lang="en-GB" sz="1400" dirty="0">
                <a:latin typeface="Times" charset="0"/>
                <a:ea typeface="Times" charset="0"/>
                <a:cs typeface="Times" charset="0"/>
              </a:rPr>
              <a:t>. </a:t>
            </a:r>
            <a:r>
              <a:rPr lang="en-GB" sz="1400" dirty="0" err="1">
                <a:latin typeface="Times" charset="0"/>
                <a:ea typeface="Times" charset="0"/>
                <a:cs typeface="Times" charset="0"/>
              </a:rPr>
              <a:t>Quadrio</a:t>
            </a:r>
            <a:r>
              <a:rPr lang="en-GB" sz="1400" dirty="0">
                <a:latin typeface="Times" charset="0"/>
                <a:ea typeface="Times" charset="0"/>
                <a:cs typeface="Times" charset="0"/>
              </a:rPr>
              <a:t>, </a:t>
            </a:r>
            <a:r>
              <a:rPr lang="en-GB" sz="1400" dirty="0" smtClean="0">
                <a:latin typeface="Times" charset="0"/>
                <a:ea typeface="Times" charset="0"/>
                <a:cs typeface="Times" charset="0"/>
              </a:rPr>
              <a:t>		  M</a:t>
            </a:r>
            <a:r>
              <a:rPr lang="en-GB" sz="1400" dirty="0">
                <a:latin typeface="Times" charset="0"/>
                <a:ea typeface="Times" charset="0"/>
                <a:cs typeface="Times" charset="0"/>
              </a:rPr>
              <a:t>. </a:t>
            </a:r>
            <a:r>
              <a:rPr lang="en-GB" sz="1400" dirty="0" err="1">
                <a:latin typeface="Times" charset="0"/>
                <a:ea typeface="Times" charset="0"/>
                <a:cs typeface="Times" charset="0"/>
              </a:rPr>
              <a:t>Sorbi</a:t>
            </a:r>
            <a:r>
              <a:rPr lang="en-GB" sz="1400" dirty="0">
                <a:latin typeface="Times" charset="0"/>
                <a:ea typeface="Times" charset="0"/>
                <a:cs typeface="Times" charset="0"/>
              </a:rPr>
              <a:t>, M. Statera, </a:t>
            </a:r>
            <a:r>
              <a:rPr lang="en-GB" sz="1400" dirty="0" smtClean="0">
                <a:latin typeface="Times" charset="0"/>
                <a:ea typeface="Times" charset="0"/>
                <a:cs typeface="Times" charset="0"/>
              </a:rPr>
              <a:t>M</a:t>
            </a:r>
            <a:r>
              <a:rPr lang="en-GB" sz="1400" dirty="0">
                <a:latin typeface="Times" charset="0"/>
                <a:ea typeface="Times" charset="0"/>
                <a:cs typeface="Times" charset="0"/>
              </a:rPr>
              <a:t>. </a:t>
            </a:r>
            <a:r>
              <a:rPr lang="en-GB" sz="1400" dirty="0" err="1">
                <a:latin typeface="Times" charset="0"/>
                <a:ea typeface="Times" charset="0"/>
                <a:cs typeface="Times" charset="0"/>
              </a:rPr>
              <a:t>Todero</a:t>
            </a:r>
            <a:r>
              <a:rPr lang="en-GB" sz="1400" dirty="0">
                <a:latin typeface="Times" charset="0"/>
                <a:ea typeface="Times" charset="0"/>
                <a:cs typeface="Times" charset="0"/>
              </a:rPr>
              <a:t>, </a:t>
            </a:r>
            <a:r>
              <a:rPr lang="en-GB" sz="1400" dirty="0" smtClean="0">
                <a:latin typeface="Times" charset="0"/>
                <a:ea typeface="Times" charset="0"/>
                <a:cs typeface="Times" charset="0"/>
              </a:rPr>
              <a:t>		  R. Valente, C</a:t>
            </a:r>
            <a:r>
              <a:rPr lang="en-GB" sz="1400" dirty="0">
                <a:latin typeface="Times" charset="0"/>
                <a:ea typeface="Times" charset="0"/>
                <a:cs typeface="Times" charset="0"/>
              </a:rPr>
              <a:t>. </a:t>
            </a:r>
            <a:r>
              <a:rPr lang="en-GB" sz="1400" dirty="0" err="1">
                <a:latin typeface="Times" charset="0"/>
                <a:ea typeface="Times" charset="0"/>
                <a:cs typeface="Times" charset="0"/>
              </a:rPr>
              <a:t>Uva</a:t>
            </a:r>
            <a:endParaRPr lang="en-GB" sz="1400" dirty="0">
              <a:latin typeface="Times" charset="0"/>
              <a:ea typeface="Times" charset="0"/>
              <a:cs typeface="Times" charset="0"/>
            </a:endParaRPr>
          </a:p>
          <a:p>
            <a:pPr algn="just"/>
            <a:endParaRPr lang="en-GB" dirty="0"/>
          </a:p>
          <a:p>
            <a:pPr algn="just"/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52</a:t>
            </a:fld>
            <a:endParaRPr lang="fr-FR" dirty="0"/>
          </a:p>
        </p:txBody>
      </p:sp>
      <p:pic>
        <p:nvPicPr>
          <p:cNvPr id="6" name="Image 5" descr="CERN-logo_outlin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90" y="5946775"/>
            <a:ext cx="613410" cy="603250"/>
          </a:xfrm>
          <a:prstGeom prst="rect">
            <a:avLst/>
          </a:prstGeo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872" y="5949280"/>
            <a:ext cx="1501904" cy="6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 </a:t>
            </a:r>
            <a:r>
              <a:rPr lang="it-IT" dirty="0" err="1"/>
              <a:t>CORRECTOR</a:t>
            </a:r>
            <a:r>
              <a:rPr lang="it-IT" dirty="0"/>
              <a:t> </a:t>
            </a:r>
            <a:r>
              <a:rPr lang="it-IT" dirty="0" err="1"/>
              <a:t>MAGNETS</a:t>
            </a:r>
            <a:r>
              <a:rPr lang="it-IT" dirty="0"/>
              <a:t> ZOO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31" name="CasellaDiTesto 30"/>
          <p:cNvSpPr txBox="1"/>
          <p:nvPr/>
        </p:nvSpPr>
        <p:spPr>
          <a:xfrm>
            <a:off x="398578" y="4602005"/>
            <a:ext cx="34419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err="1" smtClean="0">
                <a:solidFill>
                  <a:srgbClr val="005F8C"/>
                </a:solidFill>
              </a:rPr>
              <a:t>NbTi</a:t>
            </a:r>
            <a:r>
              <a:rPr lang="it-IT" dirty="0" smtClean="0">
                <a:solidFill>
                  <a:srgbClr val="005F8C"/>
                </a:solidFill>
              </a:rPr>
              <a:t> </a:t>
            </a:r>
            <a:r>
              <a:rPr lang="it-IT" dirty="0" err="1" smtClean="0">
                <a:solidFill>
                  <a:srgbClr val="005F8C"/>
                </a:solidFill>
              </a:rPr>
              <a:t>superconducting</a:t>
            </a:r>
            <a:r>
              <a:rPr lang="it-IT" dirty="0" smtClean="0">
                <a:solidFill>
                  <a:srgbClr val="005F8C"/>
                </a:solidFill>
              </a:rPr>
              <a:t> coils</a:t>
            </a:r>
          </a:p>
          <a:p>
            <a:pPr marL="285750" indent="-285750">
              <a:buFont typeface="Arial"/>
              <a:buChar char="•"/>
            </a:pPr>
            <a:r>
              <a:rPr lang="it-IT" dirty="0" err="1">
                <a:solidFill>
                  <a:srgbClr val="005F8C"/>
                </a:solidFill>
              </a:rPr>
              <a:t>superferric</a:t>
            </a:r>
            <a:r>
              <a:rPr lang="it-IT" dirty="0">
                <a:solidFill>
                  <a:srgbClr val="005F8C"/>
                </a:solidFill>
              </a:rPr>
              <a:t> </a:t>
            </a:r>
            <a:r>
              <a:rPr lang="it-IT" dirty="0" smtClean="0">
                <a:solidFill>
                  <a:srgbClr val="005F8C"/>
                </a:solidFill>
              </a:rPr>
              <a:t>design</a:t>
            </a: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srgbClr val="005F8C"/>
                </a:solidFill>
              </a:rPr>
              <a:t>60% </a:t>
            </a:r>
            <a:r>
              <a:rPr lang="it-IT" dirty="0" err="1" smtClean="0">
                <a:solidFill>
                  <a:srgbClr val="005F8C"/>
                </a:solidFill>
              </a:rPr>
              <a:t>margin</a:t>
            </a:r>
            <a:r>
              <a:rPr lang="it-IT" dirty="0" smtClean="0">
                <a:solidFill>
                  <a:srgbClr val="005F8C"/>
                </a:solidFill>
              </a:rPr>
              <a:t> @ 1.9 K</a:t>
            </a:r>
          </a:p>
          <a:p>
            <a:pPr marL="285750" indent="-285750">
              <a:buFont typeface="Arial"/>
              <a:buChar char="•"/>
            </a:pPr>
            <a:r>
              <a:rPr lang="it-IT" dirty="0" err="1" smtClean="0">
                <a:solidFill>
                  <a:srgbClr val="005F8C"/>
                </a:solidFill>
              </a:rPr>
              <a:t>existing</a:t>
            </a:r>
            <a:r>
              <a:rPr lang="it-IT" dirty="0" smtClean="0">
                <a:solidFill>
                  <a:srgbClr val="005F8C"/>
                </a:solidFill>
              </a:rPr>
              <a:t> </a:t>
            </a:r>
            <a:r>
              <a:rPr lang="it-IT" dirty="0" err="1" smtClean="0">
                <a:solidFill>
                  <a:srgbClr val="005F8C"/>
                </a:solidFill>
              </a:rPr>
              <a:t>power</a:t>
            </a:r>
            <a:r>
              <a:rPr lang="it-IT" dirty="0" smtClean="0">
                <a:solidFill>
                  <a:srgbClr val="005F8C"/>
                </a:solidFill>
              </a:rPr>
              <a:t> </a:t>
            </a:r>
            <a:r>
              <a:rPr lang="it-IT" dirty="0" err="1" smtClean="0">
                <a:solidFill>
                  <a:srgbClr val="005F8C"/>
                </a:solidFill>
              </a:rPr>
              <a:t>supplies</a:t>
            </a:r>
            <a:endParaRPr lang="it-IT" dirty="0" smtClean="0">
              <a:solidFill>
                <a:srgbClr val="005F8C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005F8C"/>
                </a:solidFill>
              </a:rPr>
              <a:t>no </a:t>
            </a:r>
            <a:r>
              <a:rPr lang="it-IT" dirty="0" err="1" smtClean="0">
                <a:solidFill>
                  <a:srgbClr val="005F8C"/>
                </a:solidFill>
              </a:rPr>
              <a:t>energy</a:t>
            </a:r>
            <a:r>
              <a:rPr lang="it-IT" dirty="0" smtClean="0">
                <a:solidFill>
                  <a:srgbClr val="005F8C"/>
                </a:solidFill>
              </a:rPr>
              <a:t> </a:t>
            </a:r>
            <a:r>
              <a:rPr lang="it-IT" dirty="0" err="1" smtClean="0">
                <a:solidFill>
                  <a:srgbClr val="005F8C"/>
                </a:solidFill>
              </a:rPr>
              <a:t>extraction</a:t>
            </a:r>
            <a:r>
              <a:rPr lang="it-IT" dirty="0" smtClean="0">
                <a:solidFill>
                  <a:srgbClr val="005F8C"/>
                </a:solidFill>
              </a:rPr>
              <a:t> (</a:t>
            </a:r>
            <a:r>
              <a:rPr lang="it-IT" dirty="0" err="1" smtClean="0">
                <a:solidFill>
                  <a:srgbClr val="005F8C"/>
                </a:solidFill>
              </a:rPr>
              <a:t>but</a:t>
            </a:r>
            <a:r>
              <a:rPr lang="it-IT" dirty="0" smtClean="0">
                <a:solidFill>
                  <a:srgbClr val="005F8C"/>
                </a:solidFill>
              </a:rPr>
              <a:t> 4P)</a:t>
            </a:r>
          </a:p>
        </p:txBody>
      </p:sp>
      <p:grpSp>
        <p:nvGrpSpPr>
          <p:cNvPr id="32" name="Gruppo 31"/>
          <p:cNvGrpSpPr/>
          <p:nvPr/>
        </p:nvGrpSpPr>
        <p:grpSpPr>
          <a:xfrm>
            <a:off x="117475" y="1196752"/>
            <a:ext cx="3014365" cy="3405253"/>
            <a:chOff x="117475" y="1196752"/>
            <a:chExt cx="3014365" cy="3405253"/>
          </a:xfrm>
        </p:grpSpPr>
        <p:pic>
          <p:nvPicPr>
            <p:cNvPr id="33" name="Immagine 3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475" y="1196752"/>
              <a:ext cx="3014365" cy="2942530"/>
            </a:xfrm>
            <a:prstGeom prst="rect">
              <a:avLst/>
            </a:prstGeom>
            <a:effectLst/>
          </p:spPr>
        </p:pic>
        <p:sp>
          <p:nvSpPr>
            <p:cNvPr id="34" name="CasellaDiTesto 33"/>
            <p:cNvSpPr txBox="1"/>
            <p:nvPr/>
          </p:nvSpPr>
          <p:spPr>
            <a:xfrm>
              <a:off x="1394550" y="2497099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solidFill>
                    <a:schemeClr val="tx2"/>
                  </a:solidFill>
                </a:rPr>
                <a:t>a</a:t>
              </a:r>
              <a:r>
                <a:rPr lang="it-IT" sz="1600" dirty="0" smtClean="0">
                  <a:solidFill>
                    <a:schemeClr val="tx2"/>
                  </a:solidFill>
                </a:rPr>
                <a:t>2</a:t>
              </a:r>
              <a:endParaRPr lang="it-IT" sz="1600" dirty="0">
                <a:solidFill>
                  <a:schemeClr val="tx2"/>
                </a:solidFill>
              </a:endParaRPr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851310" y="4140340"/>
              <a:ext cx="12779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400" dirty="0" err="1" smtClean="0">
                  <a:solidFill>
                    <a:schemeClr val="tx2"/>
                  </a:solidFill>
                </a:rPr>
                <a:t>MQSXF</a:t>
              </a:r>
              <a:endParaRPr lang="it-IT" sz="24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36" name="Immagine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488" y="3695570"/>
            <a:ext cx="2209396" cy="2123999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235" y="1723866"/>
            <a:ext cx="2102140" cy="2124000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723866"/>
            <a:ext cx="2140366" cy="2123999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759" y="4491021"/>
            <a:ext cx="2641794" cy="1808796"/>
          </a:xfrm>
          <a:prstGeom prst="rect">
            <a:avLst/>
          </a:prstGeom>
        </p:spPr>
      </p:pic>
      <p:pic>
        <p:nvPicPr>
          <p:cNvPr id="40" name="Immagine 3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3695570"/>
            <a:ext cx="2199408" cy="2124000"/>
          </a:xfrm>
          <a:prstGeom prst="rect">
            <a:avLst/>
          </a:prstGeom>
        </p:spPr>
      </p:pic>
      <p:sp>
        <p:nvSpPr>
          <p:cNvPr id="41" name="Rettangolo 40"/>
          <p:cNvSpPr/>
          <p:nvPr/>
        </p:nvSpPr>
        <p:spPr>
          <a:xfrm>
            <a:off x="4932000" y="5857126"/>
            <a:ext cx="1279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 smtClean="0">
                <a:solidFill>
                  <a:schemeClr val="tx2"/>
                </a:solidFill>
              </a:rPr>
              <a:t>MCDXF</a:t>
            </a: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4111039" y="241918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tx2"/>
                </a:solidFill>
              </a:rPr>
              <a:t>a</a:t>
            </a:r>
            <a:r>
              <a:rPr lang="it-IT" sz="1600" dirty="0" smtClean="0">
                <a:solidFill>
                  <a:schemeClr val="tx2"/>
                </a:solidFill>
              </a:rPr>
              <a:t>3</a:t>
            </a:r>
          </a:p>
          <a:p>
            <a:r>
              <a:rPr lang="it-IT" sz="2000" dirty="0" smtClean="0">
                <a:solidFill>
                  <a:schemeClr val="tx2"/>
                </a:solidFill>
              </a:rPr>
              <a:t>b</a:t>
            </a:r>
            <a:r>
              <a:rPr lang="it-IT" sz="1600" dirty="0" smtClean="0">
                <a:solidFill>
                  <a:schemeClr val="tx2"/>
                </a:solidFill>
              </a:rPr>
              <a:t>3</a:t>
            </a:r>
            <a:endParaRPr lang="it-IT" sz="1600" dirty="0">
              <a:solidFill>
                <a:schemeClr val="tx2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6670305" y="239108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tx2"/>
                </a:solidFill>
              </a:rPr>
              <a:t>a</a:t>
            </a:r>
            <a:r>
              <a:rPr lang="it-IT" sz="1600" dirty="0" smtClean="0">
                <a:solidFill>
                  <a:schemeClr val="tx2"/>
                </a:solidFill>
              </a:rPr>
              <a:t>4</a:t>
            </a:r>
          </a:p>
          <a:p>
            <a:r>
              <a:rPr lang="it-IT" sz="2000" dirty="0" smtClean="0">
                <a:solidFill>
                  <a:schemeClr val="tx2"/>
                </a:solidFill>
              </a:rPr>
              <a:t>b</a:t>
            </a:r>
            <a:r>
              <a:rPr lang="it-IT" sz="1600" dirty="0" smtClean="0">
                <a:solidFill>
                  <a:schemeClr val="tx2"/>
                </a:solidFill>
              </a:rPr>
              <a:t>4</a:t>
            </a:r>
            <a:endParaRPr lang="it-IT" sz="1600" dirty="0">
              <a:solidFill>
                <a:schemeClr val="tx2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5351186" y="440362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tx2"/>
                </a:solidFill>
              </a:rPr>
              <a:t>a</a:t>
            </a:r>
            <a:r>
              <a:rPr lang="it-IT" sz="1600" dirty="0" smtClean="0">
                <a:solidFill>
                  <a:schemeClr val="tx2"/>
                </a:solidFill>
              </a:rPr>
              <a:t>5</a:t>
            </a:r>
          </a:p>
          <a:p>
            <a:r>
              <a:rPr lang="it-IT" sz="2000" dirty="0" smtClean="0">
                <a:solidFill>
                  <a:schemeClr val="tx2"/>
                </a:solidFill>
              </a:rPr>
              <a:t>b</a:t>
            </a:r>
            <a:r>
              <a:rPr lang="it-IT" sz="1600" dirty="0" smtClean="0">
                <a:solidFill>
                  <a:schemeClr val="tx2"/>
                </a:solidFill>
              </a:rPr>
              <a:t>5</a:t>
            </a:r>
            <a:endParaRPr lang="it-IT" sz="1600" dirty="0">
              <a:solidFill>
                <a:schemeClr val="tx2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7721376" y="440362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tx2"/>
                </a:solidFill>
              </a:rPr>
              <a:t>a</a:t>
            </a:r>
            <a:r>
              <a:rPr lang="it-IT" sz="1600" dirty="0" smtClean="0">
                <a:solidFill>
                  <a:schemeClr val="tx2"/>
                </a:solidFill>
              </a:rPr>
              <a:t>6</a:t>
            </a:r>
          </a:p>
          <a:p>
            <a:r>
              <a:rPr lang="it-IT" sz="2000" dirty="0" smtClean="0">
                <a:solidFill>
                  <a:schemeClr val="tx2"/>
                </a:solidFill>
              </a:rPr>
              <a:t>b</a:t>
            </a:r>
            <a:r>
              <a:rPr lang="it-IT" sz="1600" dirty="0" smtClean="0">
                <a:solidFill>
                  <a:schemeClr val="tx2"/>
                </a:solidFill>
              </a:rPr>
              <a:t>6</a:t>
            </a:r>
            <a:endParaRPr lang="it-IT" sz="1600" dirty="0">
              <a:solidFill>
                <a:schemeClr val="tx2"/>
              </a:solidFill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7353834" y="5847222"/>
            <a:ext cx="1244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 smtClean="0">
                <a:solidFill>
                  <a:schemeClr val="tx2"/>
                </a:solidFill>
              </a:rPr>
              <a:t>MCTXF</a:t>
            </a: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6141195" y="1269391"/>
            <a:ext cx="129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 smtClean="0">
                <a:solidFill>
                  <a:schemeClr val="tx2"/>
                </a:solidFill>
              </a:rPr>
              <a:t>MCOXF</a:t>
            </a: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3637922" y="1229564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dirty="0" err="1" smtClean="0">
                <a:solidFill>
                  <a:schemeClr val="tx2"/>
                </a:solidFill>
              </a:rPr>
              <a:t>MCSXF</a:t>
            </a: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364806" y="5017711"/>
            <a:ext cx="15215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dirty="0" smtClean="0">
                <a:solidFill>
                  <a:schemeClr val="tx2"/>
                </a:solidFill>
              </a:rPr>
              <a:t>MgB</a:t>
            </a:r>
            <a:r>
              <a:rPr lang="it-IT" sz="2400" baseline="-25000" dirty="0" smtClean="0">
                <a:solidFill>
                  <a:schemeClr val="tx2"/>
                </a:solidFill>
              </a:rPr>
              <a:t>2</a:t>
            </a:r>
          </a:p>
          <a:p>
            <a:r>
              <a:rPr lang="it-IT" sz="2400" dirty="0" smtClean="0">
                <a:solidFill>
                  <a:schemeClr val="tx2"/>
                </a:solidFill>
              </a:rPr>
              <a:t>round coil</a:t>
            </a: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327450" y="1070366"/>
            <a:ext cx="5886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solidFill>
                  <a:srgbClr val="1F497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OD460</a:t>
            </a:r>
            <a:endParaRPr lang="it-IT" sz="1000" b="1" dirty="0">
              <a:solidFill>
                <a:srgbClr val="1F497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3088330" y="1722789"/>
            <a:ext cx="5886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smtClean="0">
                <a:solidFill>
                  <a:srgbClr val="1F497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OD320</a:t>
            </a:r>
            <a:endParaRPr lang="it-IT" sz="1000" b="1" dirty="0">
              <a:solidFill>
                <a:srgbClr val="1F497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2" name="Connettore 2 51"/>
          <p:cNvCxnSpPr/>
          <p:nvPr/>
        </p:nvCxnSpPr>
        <p:spPr>
          <a:xfrm>
            <a:off x="3437966" y="1955235"/>
            <a:ext cx="199956" cy="14338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>
            <a:off x="771644" y="1269391"/>
            <a:ext cx="199956" cy="14338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438463" y="2282685"/>
            <a:ext cx="1415772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9600" dirty="0" smtClean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7061482" y="2357146"/>
            <a:ext cx="1415772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9600" dirty="0" smtClean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54" name="CasellaDiTesto 53"/>
          <p:cNvSpPr txBox="1"/>
          <p:nvPr/>
        </p:nvSpPr>
        <p:spPr>
          <a:xfrm>
            <a:off x="5568743" y="4384361"/>
            <a:ext cx="1415772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9600" dirty="0" smtClean="0">
                <a:solidFill>
                  <a:srgbClr val="00B050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13738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9" grpId="0"/>
      <p:bldP spid="6" grpId="0"/>
      <p:bldP spid="30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scope: the 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High Order </a:t>
            </a:r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correctors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magnets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 smtClean="0"/>
              <a:t>coils </a:t>
            </a:r>
            <a:r>
              <a:rPr lang="it-IT" dirty="0" err="1" smtClean="0"/>
              <a:t>studies</a:t>
            </a:r>
            <a:endParaRPr lang="it-IT" dirty="0" smtClean="0"/>
          </a:p>
          <a:p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octupole </a:t>
            </a:r>
            <a:r>
              <a:rPr lang="it-IT" b="1" dirty="0" err="1" smtClean="0">
                <a:solidFill>
                  <a:schemeClr val="bg1">
                    <a:lumMod val="85000"/>
                  </a:schemeClr>
                </a:solidFill>
              </a:rPr>
              <a:t>MCOXF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and decapole </a:t>
            </a:r>
            <a:r>
              <a:rPr lang="it-IT" b="1" dirty="0" err="1">
                <a:solidFill>
                  <a:schemeClr val="bg1">
                    <a:lumMod val="85000"/>
                  </a:schemeClr>
                </a:solidFill>
              </a:rPr>
              <a:t>MCDXF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 :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cold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test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results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baseline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changes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dodecapole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bg1">
                    <a:lumMod val="85000"/>
                  </a:schemeClr>
                </a:solidFill>
              </a:rPr>
              <a:t>MCTXF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and 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quadrupole </a:t>
            </a:r>
            <a:r>
              <a:rPr lang="it-IT" b="1" dirty="0" err="1">
                <a:solidFill>
                  <a:schemeClr val="bg1">
                    <a:lumMod val="85000"/>
                  </a:schemeClr>
                </a:solidFill>
              </a:rPr>
              <a:t>MQSXF</a:t>
            </a:r>
            <a:endParaRPr lang="it-IT" b="1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Round Coil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Superconducting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agnet</a:t>
            </a:r>
            <a:endParaRPr lang="it-IT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Integration</a:t>
            </a:r>
          </a:p>
          <a:p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n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ew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cryostat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for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series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and long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prototypes</a:t>
            </a:r>
            <a:endParaRPr lang="it-IT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n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ext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steps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91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313273" y="4397138"/>
            <a:ext cx="2333046" cy="2588677"/>
          </a:xfrm>
          <a:prstGeom prst="round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COILS </a:t>
            </a:r>
            <a:r>
              <a:rPr lang="it-IT" dirty="0" err="1" smtClean="0"/>
              <a:t>STUDIES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9849" y="1156968"/>
            <a:ext cx="7920000" cy="4906963"/>
          </a:xfrm>
        </p:spPr>
        <p:txBody>
          <a:bodyPr/>
          <a:lstStyle/>
          <a:p>
            <a:r>
              <a:rPr lang="it-IT" b="1" dirty="0" err="1" smtClean="0"/>
              <a:t>ISSUE</a:t>
            </a:r>
            <a:r>
              <a:rPr lang="it-IT" dirty="0" smtClean="0"/>
              <a:t>: </a:t>
            </a:r>
            <a:r>
              <a:rPr lang="it-IT" dirty="0" err="1" smtClean="0"/>
              <a:t>radiation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15 </a:t>
            </a:r>
            <a:r>
              <a:rPr lang="it-IT" dirty="0" err="1" smtClean="0"/>
              <a:t>MGy</a:t>
            </a:r>
            <a:r>
              <a:rPr lang="it-IT" dirty="0" smtClean="0"/>
              <a:t> </a:t>
            </a:r>
            <a:r>
              <a:rPr lang="it-IT" dirty="0" err="1" smtClean="0"/>
              <a:t>recalculated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dirty="0" smtClean="0"/>
              <a:t>(35 </a:t>
            </a:r>
            <a:r>
              <a:rPr lang="it-IT" dirty="0" err="1"/>
              <a:t>M</a:t>
            </a:r>
            <a:r>
              <a:rPr lang="it-IT" dirty="0" err="1" smtClean="0"/>
              <a:t>Gy</a:t>
            </a:r>
            <a:r>
              <a:rPr lang="it-IT" dirty="0" smtClean="0"/>
              <a:t> the </a:t>
            </a:r>
            <a:r>
              <a:rPr lang="it-IT" dirty="0" err="1" smtClean="0"/>
              <a:t>previous</a:t>
            </a:r>
            <a:r>
              <a:rPr lang="it-IT" dirty="0" smtClean="0"/>
              <a:t> estimate) </a:t>
            </a:r>
          </a:p>
          <a:p>
            <a:r>
              <a:rPr lang="it-IT" b="1" dirty="0" err="1" smtClean="0"/>
              <a:t>Validated</a:t>
            </a:r>
            <a:r>
              <a:rPr lang="it-IT" b="1" dirty="0" smtClean="0"/>
              <a:t> </a:t>
            </a:r>
            <a:r>
              <a:rPr lang="it-IT" b="1" dirty="0" err="1" smtClean="0"/>
              <a:t>Materials</a:t>
            </a:r>
            <a:r>
              <a:rPr lang="it-IT" b="1" dirty="0" smtClean="0"/>
              <a:t> (for coils)</a:t>
            </a:r>
          </a:p>
          <a:p>
            <a:pPr lvl="1"/>
            <a:r>
              <a:rPr lang="it-IT" dirty="0" err="1" smtClean="0"/>
              <a:t>Duratron</a:t>
            </a:r>
            <a:endParaRPr lang="it-IT" dirty="0" smtClean="0"/>
          </a:p>
          <a:p>
            <a:pPr lvl="1"/>
            <a:r>
              <a:rPr lang="it-IT" dirty="0" smtClean="0"/>
              <a:t>BTS2 by </a:t>
            </a:r>
            <a:r>
              <a:rPr lang="it-IT" dirty="0" err="1" smtClean="0"/>
              <a:t>Arisawa</a:t>
            </a:r>
            <a:endParaRPr lang="it-IT" dirty="0" smtClean="0"/>
          </a:p>
          <a:p>
            <a:pPr lvl="1"/>
            <a:r>
              <a:rPr lang="it-IT" dirty="0" err="1" smtClean="0"/>
              <a:t>Hybrid</a:t>
            </a:r>
            <a:r>
              <a:rPr lang="it-IT" dirty="0" smtClean="0"/>
              <a:t> BTS2/</a:t>
            </a:r>
            <a:r>
              <a:rPr lang="it-IT" dirty="0" err="1" smtClean="0"/>
              <a:t>Duratron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6" name="Immagine 5" descr="20170117_16584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539" y="959186"/>
            <a:ext cx="2833261" cy="2297159"/>
          </a:xfrm>
          <a:prstGeom prst="roundRect">
            <a:avLst/>
          </a:prstGeom>
          <a:ln>
            <a:noFill/>
          </a:ln>
          <a:effectLst/>
        </p:spPr>
      </p:pic>
      <p:grpSp>
        <p:nvGrpSpPr>
          <p:cNvPr id="8" name="Gruppo 7"/>
          <p:cNvGrpSpPr/>
          <p:nvPr/>
        </p:nvGrpSpPr>
        <p:grpSpPr>
          <a:xfrm>
            <a:off x="6634512" y="3447440"/>
            <a:ext cx="2232288" cy="3085211"/>
            <a:chOff x="3254847" y="987775"/>
            <a:chExt cx="4227263" cy="5842436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4847" y="1193861"/>
              <a:ext cx="4227263" cy="5636350"/>
            </a:xfrm>
            <a:prstGeom prst="round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4567760" y="987775"/>
              <a:ext cx="2273383" cy="956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>
                  <a:solidFill>
                    <a:schemeClr val="bg2"/>
                  </a:solidFill>
                </a:rPr>
                <a:t>5 coils BTS2</a:t>
              </a:r>
            </a:p>
            <a:p>
              <a:r>
                <a:rPr lang="it-IT" sz="2000" dirty="0">
                  <a:solidFill>
                    <a:schemeClr val="bg2"/>
                  </a:solidFill>
                </a:rPr>
                <a:t>5 coils </a:t>
              </a:r>
              <a:r>
                <a:rPr lang="it-IT" sz="2000" dirty="0" err="1">
                  <a:solidFill>
                    <a:schemeClr val="bg2"/>
                  </a:solidFill>
                </a:rPr>
                <a:t>hybrid</a:t>
              </a:r>
              <a:endParaRPr lang="it-IT" sz="2000" dirty="0">
                <a:solidFill>
                  <a:schemeClr val="bg2"/>
                </a:solidFill>
              </a:endParaRPr>
            </a:p>
          </p:txBody>
        </p:sp>
      </p:grpSp>
      <p:sp>
        <p:nvSpPr>
          <p:cNvPr id="12" name="Rettangolo 11"/>
          <p:cNvSpPr/>
          <p:nvPr/>
        </p:nvSpPr>
        <p:spPr>
          <a:xfrm>
            <a:off x="6213539" y="1151566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2"/>
                </a:solidFill>
              </a:rPr>
              <a:t>8 </a:t>
            </a:r>
            <a:r>
              <a:rPr lang="it-IT" dirty="0">
                <a:solidFill>
                  <a:schemeClr val="bg2"/>
                </a:solidFill>
              </a:rPr>
              <a:t>coils </a:t>
            </a:r>
            <a:r>
              <a:rPr lang="it-IT" dirty="0" err="1" smtClean="0">
                <a:solidFill>
                  <a:schemeClr val="bg2"/>
                </a:solidFill>
              </a:rPr>
              <a:t>duratron</a:t>
            </a:r>
            <a:endParaRPr lang="it-IT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COILS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HiLumi High Order Correctors – M. Statera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grpSp>
        <p:nvGrpSpPr>
          <p:cNvPr id="6" name="Gruppo 5"/>
          <p:cNvGrpSpPr/>
          <p:nvPr/>
        </p:nvGrpSpPr>
        <p:grpSpPr>
          <a:xfrm>
            <a:off x="84210" y="2668165"/>
            <a:ext cx="3355711" cy="3157872"/>
            <a:chOff x="755576" y="943422"/>
            <a:chExt cx="3355711" cy="3157872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921264" y="834606"/>
              <a:ext cx="3024335" cy="3355711"/>
            </a:xfrm>
            <a:prstGeom prst="roundRect">
              <a:avLst/>
            </a:prstGeom>
          </p:spPr>
        </p:pic>
        <p:cxnSp>
          <p:nvCxnSpPr>
            <p:cNvPr id="8" name="Connettore 2 7"/>
            <p:cNvCxnSpPr/>
            <p:nvPr/>
          </p:nvCxnSpPr>
          <p:spPr>
            <a:xfrm flipH="1" flipV="1">
              <a:off x="1374982" y="2188113"/>
              <a:ext cx="360040" cy="298394"/>
            </a:xfrm>
            <a:prstGeom prst="straightConnector1">
              <a:avLst/>
            </a:prstGeom>
            <a:ln>
              <a:solidFill>
                <a:srgbClr val="005F8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2 8"/>
            <p:cNvCxnSpPr/>
            <p:nvPr/>
          </p:nvCxnSpPr>
          <p:spPr>
            <a:xfrm>
              <a:off x="3431367" y="1245714"/>
              <a:ext cx="216024" cy="185628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DiTesto 9"/>
            <p:cNvSpPr txBox="1"/>
            <p:nvPr/>
          </p:nvSpPr>
          <p:spPr>
            <a:xfrm>
              <a:off x="2296159" y="2174479"/>
              <a:ext cx="16855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solidFill>
                    <a:srgbClr val="005F8C"/>
                  </a:solidFill>
                </a:rPr>
                <a:t>0.15 mm BTS2</a:t>
              </a: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1006162" y="2486507"/>
              <a:ext cx="16017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600" dirty="0" smtClean="0">
                  <a:solidFill>
                    <a:srgbClr val="005F8C"/>
                  </a:solidFill>
                </a:rPr>
                <a:t>1.05 mm BTS2 </a:t>
              </a:r>
              <a:endParaRPr lang="it-IT" sz="1600" dirty="0">
                <a:solidFill>
                  <a:srgbClr val="005F8C"/>
                </a:solidFill>
              </a:endParaRPr>
            </a:p>
          </p:txBody>
        </p:sp>
        <p:cxnSp>
          <p:nvCxnSpPr>
            <p:cNvPr id="12" name="Connettore 2 11"/>
            <p:cNvCxnSpPr/>
            <p:nvPr/>
          </p:nvCxnSpPr>
          <p:spPr>
            <a:xfrm flipH="1">
              <a:off x="1455374" y="2875991"/>
              <a:ext cx="351656" cy="305335"/>
            </a:xfrm>
            <a:prstGeom prst="straightConnector1">
              <a:avLst/>
            </a:prstGeom>
            <a:ln>
              <a:solidFill>
                <a:srgbClr val="005F8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/>
            <p:cNvCxnSpPr/>
            <p:nvPr/>
          </p:nvCxnSpPr>
          <p:spPr>
            <a:xfrm flipH="1" flipV="1">
              <a:off x="1879038" y="3613374"/>
              <a:ext cx="175828" cy="20241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/>
            <p:nvPr/>
          </p:nvCxnSpPr>
          <p:spPr>
            <a:xfrm flipH="1">
              <a:off x="2760694" y="2526667"/>
              <a:ext cx="568615" cy="654659"/>
            </a:xfrm>
            <a:prstGeom prst="straightConnector1">
              <a:avLst/>
            </a:prstGeom>
            <a:ln>
              <a:solidFill>
                <a:srgbClr val="005F8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ttangolo 14"/>
            <p:cNvSpPr/>
            <p:nvPr/>
          </p:nvSpPr>
          <p:spPr>
            <a:xfrm>
              <a:off x="1261414" y="3762740"/>
              <a:ext cx="2450192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it-IT" sz="1600" dirty="0" smtClean="0">
                  <a:solidFill>
                    <a:schemeClr val="tx2"/>
                  </a:solidFill>
                </a:rPr>
                <a:t>1.3÷1.5 mm DURATRON</a:t>
              </a:r>
              <a:endParaRPr lang="it-IT" sz="1600" dirty="0">
                <a:solidFill>
                  <a:schemeClr val="tx2"/>
                </a:solidFill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1052201" y="943422"/>
              <a:ext cx="27997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solidFill>
                    <a:schemeClr val="tx2"/>
                  </a:solidFill>
                </a:rPr>
                <a:t>&gt;1 mm BTS2 – new design</a:t>
              </a:r>
            </a:p>
          </p:txBody>
        </p:sp>
        <p:cxnSp>
          <p:nvCxnSpPr>
            <p:cNvPr id="17" name="Connettore 2 16"/>
            <p:cNvCxnSpPr/>
            <p:nvPr/>
          </p:nvCxnSpPr>
          <p:spPr>
            <a:xfrm flipH="1" flipV="1">
              <a:off x="2760694" y="1950802"/>
              <a:ext cx="238625" cy="2236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Immagin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940" y="-43590"/>
            <a:ext cx="2466643" cy="4528052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2417" y="1004244"/>
            <a:ext cx="3744416" cy="2232248"/>
          </a:xfrm>
          <a:prstGeom prst="round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5602" y="3736399"/>
            <a:ext cx="3598204" cy="2134528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642247" flipH="1">
            <a:off x="3361482" y="4512110"/>
            <a:ext cx="3078319" cy="2536770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4742161" y="168673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4 </a:t>
            </a:r>
            <a:r>
              <a:rPr lang="it-IT" dirty="0" err="1" smtClean="0">
                <a:solidFill>
                  <a:schemeClr val="tx2"/>
                </a:solidFill>
              </a:rPr>
              <a:t>parts</a:t>
            </a:r>
            <a:endParaRPr lang="it-IT" dirty="0" smtClean="0">
              <a:solidFill>
                <a:schemeClr val="tx2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6488762" y="5840295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solidFill>
                  <a:schemeClr val="tx2"/>
                </a:solidFill>
              </a:rPr>
              <a:t>m</a:t>
            </a:r>
            <a:r>
              <a:rPr lang="it-IT" smtClean="0">
                <a:solidFill>
                  <a:schemeClr val="tx2"/>
                </a:solidFill>
              </a:rPr>
              <a:t>achined</a:t>
            </a:r>
            <a:r>
              <a:rPr lang="it-IT" dirty="0" smtClean="0">
                <a:solidFill>
                  <a:schemeClr val="tx2"/>
                </a:solidFill>
              </a:rPr>
              <a:t> from bulk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228934" y="1027362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solidFill>
                  <a:schemeClr val="tx2"/>
                </a:solidFill>
              </a:rPr>
              <a:t>m</a:t>
            </a:r>
            <a:r>
              <a:rPr lang="it-IT" smtClean="0">
                <a:solidFill>
                  <a:schemeClr val="tx2"/>
                </a:solidFill>
              </a:rPr>
              <a:t>achined</a:t>
            </a:r>
            <a:r>
              <a:rPr lang="it-IT" dirty="0" smtClean="0">
                <a:solidFill>
                  <a:schemeClr val="tx2"/>
                </a:solidFill>
              </a:rPr>
              <a:t> from bulk</a:t>
            </a:r>
          </a:p>
        </p:txBody>
      </p:sp>
      <p:cxnSp>
        <p:nvCxnSpPr>
          <p:cNvPr id="31" name="Connettore 2 30"/>
          <p:cNvCxnSpPr/>
          <p:nvPr/>
        </p:nvCxnSpPr>
        <p:spPr>
          <a:xfrm>
            <a:off x="2693886" y="1408066"/>
            <a:ext cx="942483" cy="42961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7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4:3 format</Description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1" ma:contentTypeDescription="Create a new document." ma:contentTypeScope="" ma:versionID="1a330f7814ea0a273a5526b4afe3676a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f1ffbfeca08ef966bb5b703d2b456cc0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EC2627-59DE-4D3C-BDE1-4405272E797C}">
  <ds:schemaRefs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8946e33d-fd2f-4ae4-8ee9-d90c129cdf9e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E4D6EDC-997E-4C63-BA6A-04B5427784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FA5F7A-DEF2-4DAA-81D0-964FB86F86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31572</TotalTime>
  <Words>2539</Words>
  <Application>Microsoft Office PowerPoint</Application>
  <PresentationFormat>Presentazione su schermo (4:3)</PresentationFormat>
  <Paragraphs>704</Paragraphs>
  <Slides>52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59" baseType="lpstr">
      <vt:lpstr>Arial</vt:lpstr>
      <vt:lpstr>Calibri</vt:lpstr>
      <vt:lpstr>Symbol</vt:lpstr>
      <vt:lpstr>Times</vt:lpstr>
      <vt:lpstr>Verdana</vt:lpstr>
      <vt:lpstr>Wingdings</vt:lpstr>
      <vt:lpstr>Thème Office</vt:lpstr>
      <vt:lpstr>Progetto HiLumi  I magneti correttori  di alto ordine INFN Milano - consiglio di sezione – 10 Luglio 2018</vt:lpstr>
      <vt:lpstr>OUTLINE</vt:lpstr>
      <vt:lpstr>HiLumi LHC</vt:lpstr>
      <vt:lpstr>HiLumi LHC landmarks Hilumi LHC a project for Physics and Technology jump</vt:lpstr>
      <vt:lpstr>SCOPE</vt:lpstr>
      <vt:lpstr>HO CORRECTOR MAGNETS ZOO</vt:lpstr>
      <vt:lpstr>OUTLINE</vt:lpstr>
      <vt:lpstr>COILS STUDIES</vt:lpstr>
      <vt:lpstr>COILS</vt:lpstr>
      <vt:lpstr>FINAL DESIGN</vt:lpstr>
      <vt:lpstr>OUTLINE</vt:lpstr>
      <vt:lpstr>MCOXFP1</vt:lpstr>
      <vt:lpstr>MCOXFP1 ASSEMBLY 1</vt:lpstr>
      <vt:lpstr>MCOXFP1 ASSEMBLY 2</vt:lpstr>
      <vt:lpstr>HEATERS</vt:lpstr>
      <vt:lpstr>8POLE TEST</vt:lpstr>
      <vt:lpstr>MCOXFP1 COILS</vt:lpstr>
      <vt:lpstr>8POLE COLD TEST RESULTS </vt:lpstr>
      <vt:lpstr>8POLE COLD TEST RESULTS - 2</vt:lpstr>
      <vt:lpstr> QUENCH PROTECTION IN LHC</vt:lpstr>
      <vt:lpstr>QUENCH PROTECTION (no ENERGY EXTRACTION)</vt:lpstr>
      <vt:lpstr>PRELIMINARY FIELD MEASUREMENT</vt:lpstr>
      <vt:lpstr>MCDXFP1 10-POLE</vt:lpstr>
      <vt:lpstr> ASSEMBLY</vt:lpstr>
      <vt:lpstr>ELECTRICAL CONNECTIONS</vt:lpstr>
      <vt:lpstr>10-POLE COLD TEST RESULTS</vt:lpstr>
      <vt:lpstr>GROUND INSULATION</vt:lpstr>
      <vt:lpstr>OUTLINE</vt:lpstr>
      <vt:lpstr>BASELINE CHANGES</vt:lpstr>
      <vt:lpstr>LENGTHS</vt:lpstr>
      <vt:lpstr>OUTLINE</vt:lpstr>
      <vt:lpstr>DODECAPOLE MCTXFP1 and  SKEW QUADRUPOLE MCQSXFP1</vt:lpstr>
      <vt:lpstr>PRODUCTION IN INDUSTRY</vt:lpstr>
      <vt:lpstr>PRODUCTION IN INDUSTRY 2</vt:lpstr>
      <vt:lpstr>OUTLINE</vt:lpstr>
      <vt:lpstr>ROUND COIL MAGNET</vt:lpstr>
      <vt:lpstr>RCSM Single Coil Test</vt:lpstr>
      <vt:lpstr>OUTLINE</vt:lpstr>
      <vt:lpstr>INTEGRATION</vt:lpstr>
      <vt:lpstr>Integration</vt:lpstr>
      <vt:lpstr>OUTLINE</vt:lpstr>
      <vt:lpstr>HiLumi CRYOSTAT </vt:lpstr>
      <vt:lpstr>SC magnet test area</vt:lpstr>
      <vt:lpstr>TEST STATION</vt:lpstr>
      <vt:lpstr>COMMISSIONING 1</vt:lpstr>
      <vt:lpstr>COMMISSIONING 2</vt:lpstr>
      <vt:lpstr>OUTLINE</vt:lpstr>
      <vt:lpstr>NEXT STEPS</vt:lpstr>
      <vt:lpstr>Construction of the series</vt:lpstr>
      <vt:lpstr>Hold point for series construction</vt:lpstr>
      <vt:lpstr>CONCLUSIONS</vt:lpstr>
      <vt:lpstr>THANK YOU</vt:lpstr>
    </vt:vector>
  </TitlesOfParts>
  <Company>APO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Monica Palma</cp:lastModifiedBy>
  <cp:revision>441</cp:revision>
  <cp:lastPrinted>2018-07-06T13:46:32Z</cp:lastPrinted>
  <dcterms:created xsi:type="dcterms:W3CDTF">2016-01-11T14:38:10Z</dcterms:created>
  <dcterms:modified xsi:type="dcterms:W3CDTF">2018-07-11T09:03:30Z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