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3685" r:id="rId3"/>
    <p:sldMasterId id="2147483722" r:id="rId4"/>
    <p:sldMasterId id="2147483735" r:id="rId5"/>
    <p:sldMasterId id="2147483748" r:id="rId6"/>
    <p:sldMasterId id="2147483761" r:id="rId7"/>
  </p:sldMasterIdLst>
  <p:notesMasterIdLst>
    <p:notesMasterId r:id="rId77"/>
  </p:notesMasterIdLst>
  <p:handoutMasterIdLst>
    <p:handoutMasterId r:id="rId78"/>
  </p:handoutMasterIdLst>
  <p:sldIdLst>
    <p:sldId id="261" r:id="rId8"/>
    <p:sldId id="272" r:id="rId9"/>
    <p:sldId id="273" r:id="rId10"/>
    <p:sldId id="282" r:id="rId11"/>
    <p:sldId id="281" r:id="rId12"/>
    <p:sldId id="280" r:id="rId13"/>
    <p:sldId id="291" r:id="rId14"/>
    <p:sldId id="279" r:id="rId15"/>
    <p:sldId id="278" r:id="rId16"/>
    <p:sldId id="277" r:id="rId17"/>
    <p:sldId id="276" r:id="rId18"/>
    <p:sldId id="309" r:id="rId19"/>
    <p:sldId id="275" r:id="rId20"/>
    <p:sldId id="289" r:id="rId21"/>
    <p:sldId id="288" r:id="rId22"/>
    <p:sldId id="287" r:id="rId23"/>
    <p:sldId id="286" r:id="rId24"/>
    <p:sldId id="308" r:id="rId25"/>
    <p:sldId id="285" r:id="rId26"/>
    <p:sldId id="284" r:id="rId27"/>
    <p:sldId id="283" r:id="rId28"/>
    <p:sldId id="274" r:id="rId29"/>
    <p:sldId id="290" r:id="rId30"/>
    <p:sldId id="307" r:id="rId31"/>
    <p:sldId id="306" r:id="rId32"/>
    <p:sldId id="305" r:id="rId33"/>
    <p:sldId id="304" r:id="rId34"/>
    <p:sldId id="303" r:id="rId35"/>
    <p:sldId id="302" r:id="rId36"/>
    <p:sldId id="301" r:id="rId37"/>
    <p:sldId id="300" r:id="rId38"/>
    <p:sldId id="299" r:id="rId39"/>
    <p:sldId id="298" r:id="rId40"/>
    <p:sldId id="297" r:id="rId41"/>
    <p:sldId id="296" r:id="rId42"/>
    <p:sldId id="295" r:id="rId43"/>
    <p:sldId id="294" r:id="rId44"/>
    <p:sldId id="293" r:id="rId45"/>
    <p:sldId id="292" r:id="rId46"/>
    <p:sldId id="325" r:id="rId47"/>
    <p:sldId id="324" r:id="rId48"/>
    <p:sldId id="323" r:id="rId49"/>
    <p:sldId id="322" r:id="rId50"/>
    <p:sldId id="321" r:id="rId51"/>
    <p:sldId id="320" r:id="rId52"/>
    <p:sldId id="319" r:id="rId53"/>
    <p:sldId id="318" r:id="rId54"/>
    <p:sldId id="317" r:id="rId55"/>
    <p:sldId id="316" r:id="rId56"/>
    <p:sldId id="333" r:id="rId57"/>
    <p:sldId id="338" r:id="rId58"/>
    <p:sldId id="337" r:id="rId59"/>
    <p:sldId id="336" r:id="rId60"/>
    <p:sldId id="335" r:id="rId61"/>
    <p:sldId id="339" r:id="rId62"/>
    <p:sldId id="315" r:id="rId63"/>
    <p:sldId id="314" r:id="rId64"/>
    <p:sldId id="313" r:id="rId65"/>
    <p:sldId id="312" r:id="rId66"/>
    <p:sldId id="311" r:id="rId67"/>
    <p:sldId id="334" r:id="rId68"/>
    <p:sldId id="310" r:id="rId69"/>
    <p:sldId id="326" r:id="rId70"/>
    <p:sldId id="327" r:id="rId71"/>
    <p:sldId id="330" r:id="rId72"/>
    <p:sldId id="329" r:id="rId73"/>
    <p:sldId id="332" r:id="rId74"/>
    <p:sldId id="328" r:id="rId75"/>
    <p:sldId id="331" r:id="rId76"/>
  </p:sldIdLst>
  <p:sldSz cx="9144000" cy="6858000" type="screen4x3"/>
  <p:notesSz cx="67437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8" autoAdjust="0"/>
    <p:restoredTop sz="94567" autoAdjust="0"/>
  </p:normalViewPr>
  <p:slideViewPr>
    <p:cSldViewPr>
      <p:cViewPr varScale="1">
        <p:scale>
          <a:sx n="73" d="100"/>
          <a:sy n="73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48" y="-126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631BD-192D-4FB6-ACE4-0BFDD2123F8C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C22F-4CB7-403F-9B99-6459B6666E7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FB02-D3A0-43B6-8F92-AC065E347400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370" y="4705350"/>
            <a:ext cx="53949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9869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4E31-CB9B-4120-934A-799466B26A0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601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601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33"/>
            <a:ext cx="8215200" cy="112907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9DCAA-7B85-41BE-9EBE-8918396760D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33"/>
            <a:ext cx="8215200" cy="112907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9DCAA-7B85-41BE-9EBE-8918396760D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33"/>
            <a:ext cx="8215200" cy="112907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9DCAA-7B85-41BE-9EBE-8918396760D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5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601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8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mtClean="0"/>
              <a:t>9 luglio 2018</a:t>
            </a:r>
            <a:endParaRPr lang="en-US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8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8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00763" y="234434"/>
            <a:ext cx="8743950" cy="3693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86607" y="6543686"/>
            <a:ext cx="6406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it-IT" sz="1000" b="1" u="none" dirty="0" smtClean="0">
                <a:solidFill>
                  <a:srgbClr val="FF6600"/>
                </a:solidFill>
                <a:latin typeface="Comic Sans MS" charset="0"/>
                <a:sym typeface="Wingdings" charset="0"/>
              </a:rPr>
              <a:t>Consiglio di Sezione, 13 luglio 2015</a:t>
            </a:r>
            <a:endParaRPr lang="it-IT" sz="1000" b="1" u="none" dirty="0" smtClean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488837" y="2710934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4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00763" y="234434"/>
            <a:ext cx="8743950" cy="3693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86607" y="6543686"/>
            <a:ext cx="6406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it-IT" sz="1000" b="1" u="none" dirty="0" smtClean="0">
                <a:solidFill>
                  <a:srgbClr val="FF6600"/>
                </a:solidFill>
                <a:latin typeface="Comic Sans MS" charset="0"/>
                <a:sym typeface="Wingdings" charset="0"/>
              </a:rPr>
              <a:t>Consiglio di Sezione, 4 luglio 2016</a:t>
            </a:r>
            <a:endParaRPr lang="it-IT" sz="1000" b="1" u="none" dirty="0" smtClean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488837" y="2710934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00762" y="234434"/>
            <a:ext cx="8743950" cy="3693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86607" y="6543684"/>
            <a:ext cx="6406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it-IT" sz="1000" b="1" u="none" dirty="0" smtClean="0">
                <a:solidFill>
                  <a:srgbClr val="FF6600"/>
                </a:solidFill>
                <a:latin typeface="Comic Sans MS" charset="0"/>
                <a:sym typeface="Wingdings" charset="0"/>
              </a:rPr>
              <a:t>Consiglio di Sezione, 4 luglio 2016</a:t>
            </a:r>
            <a:endParaRPr lang="it-IT" sz="1000" b="1" u="none" dirty="0" smtClean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9 luglio 2018</a:t>
            </a: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488836" y="2710934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63.xml"/><Relationship Id="rId3" Type="http://schemas.openxmlformats.org/officeDocument/2006/relationships/slide" Target="slide3.xml"/><Relationship Id="rId7" Type="http://schemas.openxmlformats.org/officeDocument/2006/relationships/slide" Target="slide25.xml"/><Relationship Id="rId12" Type="http://schemas.openxmlformats.org/officeDocument/2006/relationships/slide" Target="slide5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6" Type="http://schemas.openxmlformats.org/officeDocument/2006/relationships/slide" Target="slide19.xml"/><Relationship Id="rId11" Type="http://schemas.openxmlformats.org/officeDocument/2006/relationships/slide" Target="slide50.xml"/><Relationship Id="rId5" Type="http://schemas.openxmlformats.org/officeDocument/2006/relationships/slide" Target="slide13.xml"/><Relationship Id="rId10" Type="http://schemas.openxmlformats.org/officeDocument/2006/relationships/slide" Target="slide43.xml"/><Relationship Id="rId4" Type="http://schemas.openxmlformats.org/officeDocument/2006/relationships/slide" Target="slide8.xml"/><Relationship Id="rId9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Foglio_di_lavoro_di_Microsoft_Office_Excel1.xlsx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6864" cy="2304256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Preventivi</a:t>
            </a:r>
            <a:r>
              <a:rPr lang="en-US" sz="6600" dirty="0" smtClean="0"/>
              <a:t> 2019</a:t>
            </a:r>
            <a:br>
              <a:rPr lang="en-US" sz="6600" dirty="0" smtClean="0"/>
            </a:br>
            <a:r>
              <a:rPr lang="en-US" sz="6600" dirty="0" smtClean="0"/>
              <a:t>CSN5</a:t>
            </a:r>
            <a:endParaRPr lang="en-US" sz="6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4221088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457200" indent="-457200" algn="ctr">
              <a:buAutoNum type="alphaUcPeriod"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Lanza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457200" indent="-457200"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457200" indent="-457200"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CdS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, 9 - 10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luglio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2018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ASAP_2019_PV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ASAP_2019_PV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ASAP – DB preventivi</a:t>
            </a: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80000" y="1152000"/>
            <a:ext cx="8786667" cy="5013304"/>
            <a:chOff x="180000" y="1152000"/>
            <a:chExt cx="8786667" cy="5013304"/>
          </a:xfrm>
        </p:grpSpPr>
        <p:pic>
          <p:nvPicPr>
            <p:cNvPr id="7" name="Immagine 6" descr="ASAP_fte-d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00" y="1152000"/>
              <a:ext cx="8786667" cy="4626667"/>
            </a:xfrm>
            <a:prstGeom prst="rect">
              <a:avLst/>
            </a:prstGeom>
          </p:spPr>
        </p:pic>
        <p:sp>
          <p:nvSpPr>
            <p:cNvPr id="12" name="Freccia in su 11">
              <a:hlinkClick r:id="rId4" action="ppaction://hlinksldjump"/>
            </p:cNvPr>
            <p:cNvSpPr/>
            <p:nvPr/>
          </p:nvSpPr>
          <p:spPr bwMode="auto">
            <a:xfrm>
              <a:off x="8532440" y="5733256"/>
              <a:ext cx="360040" cy="432048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BEAT_PRO_3anno_Pagina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BEAT_PRO_3anno_Pagina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BEAT_PRO_3anno_Pagin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BEAT_PRO_3anno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 bwMode="auto">
          <a:xfrm>
            <a:off x="755576" y="3861048"/>
            <a:ext cx="230425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1 15"/>
          <p:cNvCxnSpPr/>
          <p:nvPr/>
        </p:nvCxnSpPr>
        <p:spPr bwMode="auto">
          <a:xfrm>
            <a:off x="1619672" y="5373216"/>
            <a:ext cx="223224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1547664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Totale 3.7 FTE (3.3)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35896" y="40050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100%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707904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20% (10%)</a:t>
            </a:r>
            <a:endParaRPr lang="it-IT" b="1" dirty="0"/>
          </a:p>
        </p:txBody>
      </p:sp>
      <p:cxnSp>
        <p:nvCxnSpPr>
          <p:cNvPr id="24" name="Connettore 1 23"/>
          <p:cNvCxnSpPr/>
          <p:nvPr/>
        </p:nvCxnSpPr>
        <p:spPr bwMode="auto">
          <a:xfrm>
            <a:off x="3059832" y="4149080"/>
            <a:ext cx="36004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1 25"/>
          <p:cNvCxnSpPr/>
          <p:nvPr/>
        </p:nvCxnSpPr>
        <p:spPr bwMode="auto">
          <a:xfrm>
            <a:off x="2411760" y="4869160"/>
            <a:ext cx="43204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BEAT_PRO_3anno_Pagina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err="1" smtClean="0">
                <a:solidFill>
                  <a:srgbClr val="000000"/>
                </a:solidFill>
              </a:rPr>
              <a:t>BEAT_PRO</a:t>
            </a:r>
            <a:r>
              <a:rPr lang="it-IT" sz="2800" b="1" dirty="0" smtClean="0">
                <a:solidFill>
                  <a:srgbClr val="000000"/>
                </a:solidFill>
              </a:rPr>
              <a:t>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8532440" y="5733256"/>
            <a:ext cx="360040" cy="432048"/>
          </a:xfrm>
          <a:prstGeom prst="upArrow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80000" y="828000"/>
            <a:ext cx="8864880" cy="5480000"/>
            <a:chOff x="180000" y="828000"/>
            <a:chExt cx="8864880" cy="5480000"/>
          </a:xfrm>
        </p:grpSpPr>
        <p:pic>
          <p:nvPicPr>
            <p:cNvPr id="7" name="Immagine 6" descr="BEAT_PRO_fte-d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000" y="828000"/>
              <a:ext cx="8773334" cy="5480000"/>
            </a:xfrm>
            <a:prstGeom prst="rect">
              <a:avLst/>
            </a:prstGeom>
          </p:spPr>
        </p:pic>
        <p:sp>
          <p:nvSpPr>
            <p:cNvPr id="15" name="Freccia in su 14">
              <a:hlinkClick r:id="rId3" action="ppaction://hlinksldjump"/>
            </p:cNvPr>
            <p:cNvSpPr/>
            <p:nvPr/>
          </p:nvSpPr>
          <p:spPr bwMode="auto">
            <a:xfrm>
              <a:off x="8684840" y="5885656"/>
              <a:ext cx="360040" cy="351656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  <p:cxnSp>
          <p:nvCxnSpPr>
            <p:cNvPr id="17" name="Connettore 1 16"/>
            <p:cNvCxnSpPr/>
            <p:nvPr/>
          </p:nvCxnSpPr>
          <p:spPr bwMode="auto">
            <a:xfrm>
              <a:off x="467544" y="1844824"/>
              <a:ext cx="842493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HNet_TANDEM 2019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Situazione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sigle</a:t>
            </a:r>
            <a:r>
              <a:rPr lang="en-US" sz="4000" b="1" dirty="0" smtClean="0"/>
              <a:t> al 9 </a:t>
            </a:r>
            <a:r>
              <a:rPr lang="en-US" sz="4000" b="1" dirty="0" err="1" smtClean="0"/>
              <a:t>luglio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836712"/>
            <a:ext cx="842493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Sigle che continuano nel 2019: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>
                <a:hlinkClick r:id="rId3" action="ppaction://hlinksldjump"/>
              </a:rPr>
              <a:t> 3CATS</a:t>
            </a:r>
            <a:r>
              <a:rPr lang="it-IT" sz="1500" dirty="0" smtClean="0"/>
              <a:t> (RN e RL: N. </a:t>
            </a:r>
            <a:r>
              <a:rPr lang="it-IT" sz="1500" dirty="0" err="1" smtClean="0"/>
              <a:t>Protti</a:t>
            </a:r>
            <a:r>
              <a:rPr lang="it-IT" sz="1500" dirty="0" smtClean="0"/>
              <a:t>) – richiesta estensione di 6 mesi;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smtClean="0">
                <a:hlinkClick r:id="rId4" action="ppaction://hlinksldjump"/>
              </a:rPr>
              <a:t>ASAP</a:t>
            </a:r>
            <a:r>
              <a:rPr lang="it-IT" sz="1500" dirty="0" smtClean="0"/>
              <a:t> (RN: S, </a:t>
            </a:r>
            <a:r>
              <a:rPr lang="it-IT" sz="1500" dirty="0" err="1" smtClean="0"/>
              <a:t>Marrocchesi</a:t>
            </a:r>
            <a:r>
              <a:rPr lang="it-IT" sz="1500" dirty="0" smtClean="0"/>
              <a:t>, PI; RL: L. Ratti);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err="1" smtClean="0">
                <a:hlinkClick r:id="rId5" action="ppaction://hlinksldjump"/>
              </a:rPr>
              <a:t>BEAT_PRO</a:t>
            </a:r>
            <a:r>
              <a:rPr lang="it-IT" sz="1500" dirty="0" smtClean="0"/>
              <a:t> (RN: S. </a:t>
            </a:r>
            <a:r>
              <a:rPr lang="it-IT" sz="1500" dirty="0" err="1" smtClean="0"/>
              <a:t>Bortolussi</a:t>
            </a:r>
            <a:r>
              <a:rPr lang="it-IT" sz="1500" dirty="0" smtClean="0"/>
              <a:t>, RL: S. </a:t>
            </a:r>
            <a:r>
              <a:rPr lang="it-IT" sz="1500" dirty="0" err="1" smtClean="0"/>
              <a:t>Altieri</a:t>
            </a:r>
            <a:r>
              <a:rPr lang="it-IT" sz="15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err="1" smtClean="0">
                <a:hlinkClick r:id="rId6" action="ppaction://hlinksldjump"/>
              </a:rPr>
              <a:t>CHNET_TANDEM</a:t>
            </a:r>
            <a:r>
              <a:rPr lang="it-IT" sz="1500" dirty="0" smtClean="0"/>
              <a:t> (RN: M. Clemenza, MIB; RL: D. </a:t>
            </a:r>
            <a:r>
              <a:rPr lang="it-IT" sz="1500" dirty="0" err="1" smtClean="0"/>
              <a:t>Alloni</a:t>
            </a:r>
            <a:r>
              <a:rPr lang="it-IT" sz="15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smtClean="0">
                <a:hlinkClick r:id="rId7" action="ppaction://hlinksldjump"/>
              </a:rPr>
              <a:t>FINFET16V2</a:t>
            </a:r>
            <a:r>
              <a:rPr lang="it-IT" sz="1500" dirty="0" smtClean="0"/>
              <a:t> (RN: A. </a:t>
            </a:r>
            <a:r>
              <a:rPr lang="it-IT" sz="1500" dirty="0" err="1" smtClean="0"/>
              <a:t>Baschirotto</a:t>
            </a:r>
            <a:r>
              <a:rPr lang="it-IT" sz="1500" dirty="0" smtClean="0"/>
              <a:t>, MIB; RL: P. </a:t>
            </a:r>
            <a:r>
              <a:rPr lang="it-IT" sz="1500" dirty="0" err="1" smtClean="0"/>
              <a:t>Malcovati</a:t>
            </a:r>
            <a:r>
              <a:rPr lang="it-IT" sz="15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smtClean="0">
                <a:hlinkClick r:id="rId8" action="ppaction://hlinksldjump"/>
              </a:rPr>
              <a:t>HADROMAG</a:t>
            </a:r>
            <a:r>
              <a:rPr lang="it-IT" sz="1500" dirty="0" smtClean="0"/>
              <a:t> (RN: A. </a:t>
            </a:r>
            <a:r>
              <a:rPr lang="it-IT" sz="1500" dirty="0" err="1" smtClean="0"/>
              <a:t>Lascialfari</a:t>
            </a:r>
            <a:r>
              <a:rPr lang="it-IT" sz="1500" dirty="0" smtClean="0"/>
              <a:t>, </a:t>
            </a:r>
            <a:r>
              <a:rPr lang="it-IT" sz="1500" dirty="0" err="1" smtClean="0"/>
              <a:t>MI</a:t>
            </a:r>
            <a:r>
              <a:rPr lang="it-IT" sz="1500" dirty="0" smtClean="0"/>
              <a:t>, RL: M. Mariani);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err="1" smtClean="0">
                <a:hlinkClick r:id="rId9" action="ppaction://hlinksldjump"/>
              </a:rPr>
              <a:t>MC_INFN</a:t>
            </a:r>
            <a:r>
              <a:rPr lang="it-IT" sz="1500" dirty="0" smtClean="0"/>
              <a:t> (RN: P. Sala, </a:t>
            </a:r>
            <a:r>
              <a:rPr lang="it-IT" sz="1500" dirty="0" err="1" smtClean="0"/>
              <a:t>MI</a:t>
            </a:r>
            <a:r>
              <a:rPr lang="it-IT" sz="1500" dirty="0" smtClean="0"/>
              <a:t> e P. </a:t>
            </a:r>
            <a:r>
              <a:rPr lang="it-IT" sz="1500" dirty="0" err="1" smtClean="0"/>
              <a:t>Cirrone</a:t>
            </a:r>
            <a:r>
              <a:rPr lang="it-IT" sz="1500" dirty="0" smtClean="0"/>
              <a:t>, LNS; RL: A. </a:t>
            </a:r>
            <a:r>
              <a:rPr lang="it-IT" sz="1500" dirty="0" err="1" smtClean="0"/>
              <a:t>Rimoldi</a:t>
            </a:r>
            <a:r>
              <a:rPr lang="it-IT" sz="1500" dirty="0" smtClean="0"/>
              <a:t> e A. Fontana);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smtClean="0">
                <a:hlinkClick r:id="rId10" action="ppaction://hlinksldjump"/>
              </a:rPr>
              <a:t>REDSOX2</a:t>
            </a:r>
            <a:r>
              <a:rPr lang="it-IT" sz="1500" dirty="0" smtClean="0"/>
              <a:t> (RN: A. </a:t>
            </a:r>
            <a:r>
              <a:rPr lang="it-IT" sz="1500" dirty="0" err="1" smtClean="0"/>
              <a:t>Vacchi</a:t>
            </a:r>
            <a:r>
              <a:rPr lang="it-IT" sz="1500" dirty="0" smtClean="0"/>
              <a:t>, TS; RL: P. Malcovati) – richiesta estensione;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smtClean="0">
                <a:hlinkClick r:id="rId11" action="ppaction://hlinksldjump"/>
              </a:rPr>
              <a:t>XDET</a:t>
            </a:r>
            <a:r>
              <a:rPr lang="it-IT" sz="1500" dirty="0" smtClean="0"/>
              <a:t> (RN: L. Ratti, RL M. Manghisoni).</a:t>
            </a:r>
          </a:p>
          <a:p>
            <a:endParaRPr lang="it-IT" sz="600" dirty="0" smtClean="0"/>
          </a:p>
          <a:p>
            <a:r>
              <a:rPr lang="it-IT" sz="1500" dirty="0" smtClean="0"/>
              <a:t>Sigle nuove: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ANET (RN: M. Costa, TO; RL: S. </a:t>
            </a:r>
            <a:r>
              <a:rPr lang="it-IT" sz="1500" dirty="0" err="1" smtClean="0"/>
              <a:t>Altieri</a:t>
            </a:r>
            <a:r>
              <a:rPr lang="it-IT" sz="15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err="1" smtClean="0"/>
              <a:t>FTM_NEXT</a:t>
            </a:r>
            <a:r>
              <a:rPr lang="it-IT" sz="1500" dirty="0" smtClean="0"/>
              <a:t> (RN: P. </a:t>
            </a:r>
            <a:r>
              <a:rPr lang="it-IT" sz="1500" dirty="0" err="1" smtClean="0"/>
              <a:t>Verwilligen</a:t>
            </a:r>
            <a:r>
              <a:rPr lang="it-IT" sz="1500" dirty="0" smtClean="0"/>
              <a:t>, BA; RL: I. Vai);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METRICS (RN: J. Esposito, LNL; RL: A. Fontana) [Pavia e’ un nuovo ingresso].</a:t>
            </a:r>
          </a:p>
          <a:p>
            <a:pPr lvl="1"/>
            <a:endParaRPr lang="it-IT" sz="600" dirty="0" smtClean="0"/>
          </a:p>
          <a:p>
            <a:r>
              <a:rPr lang="it-IT" sz="1500" dirty="0" err="1" smtClean="0"/>
              <a:t>Call</a:t>
            </a:r>
            <a:r>
              <a:rPr lang="it-IT" sz="15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ARCADIA (RN: M. D. Da </a:t>
            </a:r>
            <a:r>
              <a:rPr lang="it-IT" sz="1500" dirty="0" err="1" smtClean="0"/>
              <a:t>Rocha</a:t>
            </a:r>
            <a:r>
              <a:rPr lang="it-IT" sz="1500" dirty="0" smtClean="0"/>
              <a:t> </a:t>
            </a:r>
            <a:r>
              <a:rPr lang="it-IT" sz="1500" dirty="0" err="1" smtClean="0"/>
              <a:t>Rolo</a:t>
            </a:r>
            <a:r>
              <a:rPr lang="it-IT" sz="1500" dirty="0" smtClean="0"/>
              <a:t>, TO; RL: G. Traversi);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NEPTUNE (RN: G. </a:t>
            </a:r>
            <a:r>
              <a:rPr lang="it-IT" sz="1500" dirty="0" err="1" smtClean="0"/>
              <a:t>Cuttone</a:t>
            </a:r>
            <a:r>
              <a:rPr lang="it-IT" sz="1500" dirty="0" smtClean="0"/>
              <a:t>, LNS; RL: S. </a:t>
            </a:r>
            <a:r>
              <a:rPr lang="it-IT" sz="1500" dirty="0" err="1" smtClean="0"/>
              <a:t>Bortolussi</a:t>
            </a:r>
            <a:r>
              <a:rPr lang="it-IT" sz="1500" dirty="0" smtClean="0"/>
              <a:t>).</a:t>
            </a:r>
          </a:p>
          <a:p>
            <a:endParaRPr lang="it-IT" sz="600" dirty="0" smtClean="0"/>
          </a:p>
          <a:p>
            <a:r>
              <a:rPr lang="it-IT" sz="1500" dirty="0" smtClean="0"/>
              <a:t>Grant giovani: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Chiusura bando 21 luglio. Da Pavia ci potrebbe essere una proposta.</a:t>
            </a:r>
            <a:endParaRPr lang="it-IT" sz="15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5589240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Fuori CSN5, Progetti Speciali: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err="1" smtClean="0">
                <a:hlinkClick r:id="rId12" action="ppaction://hlinksldjump"/>
              </a:rPr>
              <a:t>INFN_E</a:t>
            </a:r>
            <a:r>
              <a:rPr lang="it-IT" sz="1500" dirty="0" smtClean="0"/>
              <a:t> (RN: M. </a:t>
            </a:r>
            <a:r>
              <a:rPr lang="it-IT" sz="1500" dirty="0" err="1" smtClean="0"/>
              <a:t>Ripani</a:t>
            </a:r>
            <a:r>
              <a:rPr lang="it-IT" sz="1500" dirty="0" smtClean="0"/>
              <a:t>, RL: M. </a:t>
            </a:r>
            <a:r>
              <a:rPr lang="it-IT" sz="1500" dirty="0" err="1" smtClean="0"/>
              <a:t>Prata</a:t>
            </a:r>
            <a:r>
              <a:rPr lang="it-IT" sz="15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500" dirty="0" smtClean="0">
                <a:hlinkClick r:id="rId13" action="ppaction://hlinksldjump"/>
              </a:rPr>
              <a:t>SPES</a:t>
            </a:r>
            <a:r>
              <a:rPr lang="it-IT" sz="1500" dirty="0" smtClean="0"/>
              <a:t> (RN: G. Prete, RL: S. </a:t>
            </a:r>
            <a:r>
              <a:rPr lang="it-IT" sz="1500" dirty="0" err="1" smtClean="0"/>
              <a:t>Tomaselli</a:t>
            </a:r>
            <a:r>
              <a:rPr lang="it-IT" sz="1500" dirty="0" smtClean="0"/>
              <a:t>, A. </a:t>
            </a:r>
            <a:r>
              <a:rPr lang="it-IT" sz="1500" dirty="0" err="1" smtClean="0"/>
              <a:t>Zenoni</a:t>
            </a:r>
            <a:r>
              <a:rPr lang="it-IT" sz="15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HNet_TANDEM 2019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0" y="0"/>
            <a:ext cx="913958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HNet_TANDEM 2019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HNet_TANDEM 2019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HNet_TANDEM 2019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err="1" smtClean="0">
                <a:solidFill>
                  <a:srgbClr val="000000"/>
                </a:solidFill>
              </a:rPr>
              <a:t>CHNET_TANDEM</a:t>
            </a:r>
            <a:r>
              <a:rPr lang="it-IT" sz="2800" b="1" dirty="0" smtClean="0">
                <a:solidFill>
                  <a:srgbClr val="000000"/>
                </a:solidFill>
              </a:rPr>
              <a:t>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44000" y="792000"/>
            <a:ext cx="8826667" cy="5533333"/>
            <a:chOff x="144000" y="792000"/>
            <a:chExt cx="8826667" cy="5533333"/>
          </a:xfrm>
        </p:grpSpPr>
        <p:grpSp>
          <p:nvGrpSpPr>
            <p:cNvPr id="12" name="Gruppo 11"/>
            <p:cNvGrpSpPr/>
            <p:nvPr/>
          </p:nvGrpSpPr>
          <p:grpSpPr>
            <a:xfrm>
              <a:off x="144000" y="792000"/>
              <a:ext cx="8826667" cy="5533333"/>
              <a:chOff x="144000" y="792000"/>
              <a:chExt cx="8826667" cy="5533333"/>
            </a:xfrm>
          </p:grpSpPr>
          <p:pic>
            <p:nvPicPr>
              <p:cNvPr id="7" name="Immagine 6" descr="CHNET_TANDEM_fte-d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000" y="792000"/>
                <a:ext cx="8826667" cy="5533333"/>
              </a:xfrm>
              <a:prstGeom prst="rect">
                <a:avLst/>
              </a:prstGeom>
            </p:spPr>
          </p:pic>
          <p:cxnSp>
            <p:nvCxnSpPr>
              <p:cNvPr id="11" name="Connettore 1 10"/>
              <p:cNvCxnSpPr/>
              <p:nvPr/>
            </p:nvCxnSpPr>
            <p:spPr bwMode="auto">
              <a:xfrm>
                <a:off x="539552" y="1412776"/>
                <a:ext cx="828092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" name="Freccia in su 12">
              <a:hlinkClick r:id="rId4" action="ppaction://hlinksldjump"/>
            </p:cNvPr>
            <p:cNvSpPr/>
            <p:nvPr/>
          </p:nvSpPr>
          <p:spPr bwMode="auto">
            <a:xfrm>
              <a:off x="8388424" y="5733256"/>
              <a:ext cx="360040" cy="360040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inFET16_2019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inFET16_2019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inFET16_2019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inFET16_2019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0" y="197911"/>
            <a:ext cx="9144000" cy="6462177"/>
            <a:chOff x="0" y="197911"/>
            <a:chExt cx="9144000" cy="6462177"/>
          </a:xfrm>
        </p:grpSpPr>
        <p:pic>
          <p:nvPicPr>
            <p:cNvPr id="7" name="Immagine 6" descr="FinFET16_2019_Pagina_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911"/>
              <a:ext cx="9144000" cy="6462177"/>
            </a:xfrm>
            <a:prstGeom prst="rect">
              <a:avLst/>
            </a:prstGeom>
          </p:spPr>
        </p:pic>
        <p:sp>
          <p:nvSpPr>
            <p:cNvPr id="8" name="Ovale 7"/>
            <p:cNvSpPr/>
            <p:nvPr/>
          </p:nvSpPr>
          <p:spPr bwMode="auto">
            <a:xfrm>
              <a:off x="5724128" y="1772816"/>
              <a:ext cx="2664296" cy="57606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eventivi_locali_3CaTS_2019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180000" y="1296000"/>
            <a:ext cx="8864880" cy="5021704"/>
            <a:chOff x="180000" y="1296000"/>
            <a:chExt cx="8864880" cy="5021704"/>
          </a:xfrm>
        </p:grpSpPr>
        <p:pic>
          <p:nvPicPr>
            <p:cNvPr id="8" name="Immagine 7" descr="FINFET16V2_fte-d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00" y="1296000"/>
              <a:ext cx="8800001" cy="4400000"/>
            </a:xfrm>
            <a:prstGeom prst="rect">
              <a:avLst/>
            </a:prstGeom>
          </p:spPr>
        </p:pic>
        <p:sp>
          <p:nvSpPr>
            <p:cNvPr id="7" name="Freccia in su 6">
              <a:hlinkClick r:id="rId3" action="ppaction://hlinksldjump"/>
            </p:cNvPr>
            <p:cNvSpPr/>
            <p:nvPr/>
          </p:nvSpPr>
          <p:spPr bwMode="auto">
            <a:xfrm>
              <a:off x="8684840" y="5885656"/>
              <a:ext cx="360040" cy="432048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FINFET16V2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00" y="1"/>
            <a:ext cx="8502857" cy="637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" y="105"/>
            <a:ext cx="8869408" cy="665205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" y="429"/>
            <a:ext cx="8685714" cy="651428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s_HADROMAG_Pagina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HADROMAG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80000" y="1260000"/>
            <a:ext cx="8864880" cy="4977312"/>
            <a:chOff x="180000" y="1260000"/>
            <a:chExt cx="8864880" cy="4977312"/>
          </a:xfrm>
        </p:grpSpPr>
        <p:pic>
          <p:nvPicPr>
            <p:cNvPr id="7" name="Immagine 6" descr="HADROMAG_fte-d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00" y="1260000"/>
              <a:ext cx="8773334" cy="4426667"/>
            </a:xfrm>
            <a:prstGeom prst="rect">
              <a:avLst/>
            </a:prstGeom>
          </p:spPr>
        </p:pic>
        <p:sp>
          <p:nvSpPr>
            <p:cNvPr id="8" name="Freccia in su 7">
              <a:hlinkClick r:id="rId4" action="ppaction://hlinksldjump"/>
            </p:cNvPr>
            <p:cNvSpPr/>
            <p:nvPr/>
          </p:nvSpPr>
          <p:spPr bwMode="auto">
            <a:xfrm>
              <a:off x="8684840" y="5885656"/>
              <a:ext cx="360040" cy="351656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locali_3CaTS_2019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AR-MCINFN 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571" y="428"/>
            <a:ext cx="9142857" cy="6857143"/>
            <a:chOff x="571" y="428"/>
            <a:chExt cx="9142857" cy="6857143"/>
          </a:xfrm>
        </p:grpSpPr>
        <p:pic>
          <p:nvPicPr>
            <p:cNvPr id="8" name="Immagine 7" descr="PreventivoFlukaPV201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" y="428"/>
              <a:ext cx="9142857" cy="6857143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 bwMode="auto">
            <a:xfrm>
              <a:off x="323528" y="2708920"/>
              <a:ext cx="3456384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Connettore 1 15"/>
          <p:cNvCxnSpPr/>
          <p:nvPr/>
        </p:nvCxnSpPr>
        <p:spPr bwMode="auto">
          <a:xfrm>
            <a:off x="2987824" y="4725144"/>
            <a:ext cx="792088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2987824" y="48691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</a:rPr>
              <a:t>4.1 (3.8)</a:t>
            </a:r>
            <a:endParaRPr lang="it-IT" sz="1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216000" y="864000"/>
            <a:ext cx="8828880" cy="5693334"/>
            <a:chOff x="216000" y="864000"/>
            <a:chExt cx="8828880" cy="5693334"/>
          </a:xfrm>
        </p:grpSpPr>
        <p:grpSp>
          <p:nvGrpSpPr>
            <p:cNvPr id="14" name="Gruppo 13"/>
            <p:cNvGrpSpPr/>
            <p:nvPr/>
          </p:nvGrpSpPr>
          <p:grpSpPr>
            <a:xfrm>
              <a:off x="216000" y="864000"/>
              <a:ext cx="8746667" cy="5693334"/>
              <a:chOff x="216000" y="864000"/>
              <a:chExt cx="8746667" cy="5693334"/>
            </a:xfrm>
          </p:grpSpPr>
          <p:pic>
            <p:nvPicPr>
              <p:cNvPr id="7" name="Immagine 6" descr="MC_INFN_fte-db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6000" y="864000"/>
                <a:ext cx="8746667" cy="5693334"/>
              </a:xfrm>
              <a:prstGeom prst="rect">
                <a:avLst/>
              </a:prstGeom>
            </p:spPr>
          </p:pic>
          <p:cxnSp>
            <p:nvCxnSpPr>
              <p:cNvPr id="11" name="Connettore 1 10"/>
              <p:cNvCxnSpPr/>
              <p:nvPr/>
            </p:nvCxnSpPr>
            <p:spPr bwMode="auto">
              <a:xfrm>
                <a:off x="467544" y="1556792"/>
                <a:ext cx="84249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Freccia in su 14">
              <a:hlinkClick r:id="rId3" action="ppaction://hlinksldjump"/>
            </p:cNvPr>
            <p:cNvSpPr/>
            <p:nvPr/>
          </p:nvSpPr>
          <p:spPr bwMode="auto">
            <a:xfrm>
              <a:off x="8684840" y="5885656"/>
              <a:ext cx="360040" cy="351656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err="1" smtClean="0">
                <a:solidFill>
                  <a:srgbClr val="000000"/>
                </a:solidFill>
              </a:rPr>
              <a:t>MC_INFN</a:t>
            </a:r>
            <a:r>
              <a:rPr lang="it-IT" sz="2800" b="1" dirty="0" smtClean="0">
                <a:solidFill>
                  <a:srgbClr val="000000"/>
                </a:solidFill>
              </a:rPr>
              <a:t>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edSoX2_Preventivo_2018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edSoX2_Preventivo_2018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edSoX2_Preventivo_2018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edSoX2_Preventivo_2018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edSoX2_Preventivo_2018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0" y="857"/>
            <a:ext cx="9142857" cy="6857143"/>
            <a:chOff x="0" y="857"/>
            <a:chExt cx="9142857" cy="6857143"/>
          </a:xfrm>
        </p:grpSpPr>
        <p:pic>
          <p:nvPicPr>
            <p:cNvPr id="7" name="Immagine 6" descr="RedSoX2_Preventivo_2018_Pagina_6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7"/>
              <a:ext cx="9142857" cy="6857143"/>
            </a:xfrm>
            <a:prstGeom prst="rect">
              <a:avLst/>
            </a:prstGeom>
          </p:spPr>
        </p:pic>
        <p:sp>
          <p:nvSpPr>
            <p:cNvPr id="8" name="Ovale 7"/>
            <p:cNvSpPr/>
            <p:nvPr/>
          </p:nvSpPr>
          <p:spPr bwMode="auto">
            <a:xfrm>
              <a:off x="4283968" y="3501008"/>
              <a:ext cx="3384376" cy="72008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REDSOX2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80000" y="1584000"/>
            <a:ext cx="8864880" cy="4653312"/>
            <a:chOff x="180000" y="1584000"/>
            <a:chExt cx="8864880" cy="4653312"/>
          </a:xfrm>
        </p:grpSpPr>
        <p:pic>
          <p:nvPicPr>
            <p:cNvPr id="7" name="Immagine 6" descr="REDSOX2_fte-d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00" y="1584000"/>
              <a:ext cx="8786667" cy="4253333"/>
            </a:xfrm>
            <a:prstGeom prst="rect">
              <a:avLst/>
            </a:prstGeom>
          </p:spPr>
        </p:pic>
        <p:sp>
          <p:nvSpPr>
            <p:cNvPr id="8" name="Freccia in su 7">
              <a:hlinkClick r:id="rId4" action="ppaction://hlinksldjump"/>
            </p:cNvPr>
            <p:cNvSpPr/>
            <p:nvPr/>
          </p:nvSpPr>
          <p:spPr bwMode="auto">
            <a:xfrm>
              <a:off x="8684840" y="5885656"/>
              <a:ext cx="360040" cy="351656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locali_3CaTS_2019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" y="0"/>
            <a:ext cx="8843886" cy="663369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preventivi_XDET_2019_PV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XDET_2019_PV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XDET_2019_PV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reventivi_XDET_2019_PV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XDET_2019_PV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XDET_fte-db.png"/>
          <p:cNvPicPr>
            <a:picLocks noChangeAspect="1"/>
          </p:cNvPicPr>
          <p:nvPr/>
        </p:nvPicPr>
        <p:blipFill>
          <a:blip r:embed="rId2" cstate="print"/>
          <a:srcRect b="6527"/>
          <a:stretch>
            <a:fillRect/>
          </a:stretch>
        </p:blipFill>
        <p:spPr>
          <a:xfrm>
            <a:off x="683568" y="908720"/>
            <a:ext cx="7657143" cy="567064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ccia in su 10">
            <a:hlinkClick r:id="rId3" action="ppaction://hlinksldjump"/>
          </p:cNvPr>
          <p:cNvSpPr/>
          <p:nvPr/>
        </p:nvSpPr>
        <p:spPr bwMode="auto">
          <a:xfrm>
            <a:off x="8684840" y="5885656"/>
            <a:ext cx="360040" cy="351656"/>
          </a:xfrm>
          <a:prstGeom prst="upArrow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XDET–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8_07_09 Preventivi 2018 INFN_E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8_07_09 Preventivi 2018 INFN_E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8_07_09 Preventivi 2018 INFN_E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8_07_09 Preventivi 2018 INFN_E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locali_3CaTS_2019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9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8_07_09 Preventivi 2018 INFN_E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00" y="2"/>
            <a:ext cx="8454049" cy="634053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2018_07_09 Preventivi 2018 INFN_E_Pagina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18"/>
            <a:ext cx="9144000" cy="646516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err="1" smtClean="0">
                <a:solidFill>
                  <a:srgbClr val="000000"/>
                </a:solidFill>
              </a:rPr>
              <a:t>INFN_E</a:t>
            </a:r>
            <a:r>
              <a:rPr lang="it-IT" sz="2800" b="1" dirty="0" smtClean="0">
                <a:solidFill>
                  <a:srgbClr val="000000"/>
                </a:solidFill>
              </a:rPr>
              <a:t>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80000" y="1224000"/>
            <a:ext cx="8864880" cy="5013312"/>
            <a:chOff x="180000" y="1224000"/>
            <a:chExt cx="8864880" cy="5013312"/>
          </a:xfrm>
        </p:grpSpPr>
        <p:pic>
          <p:nvPicPr>
            <p:cNvPr id="7" name="Immagine 6" descr="INFN_E_fte-d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00" y="1224000"/>
              <a:ext cx="8773334" cy="4933334"/>
            </a:xfrm>
            <a:prstGeom prst="rect">
              <a:avLst/>
            </a:prstGeom>
          </p:spPr>
        </p:pic>
        <p:sp>
          <p:nvSpPr>
            <p:cNvPr id="8" name="Freccia in su 7">
              <a:hlinkClick r:id="rId4" action="ppaction://hlinksldjump"/>
            </p:cNvPr>
            <p:cNvSpPr/>
            <p:nvPr/>
          </p:nvSpPr>
          <p:spPr bwMode="auto">
            <a:xfrm>
              <a:off x="8684840" y="5885656"/>
              <a:ext cx="360040" cy="351656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PES-zenoni_CdS-PV-preventivo-2019-2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PES-zenoni_CdS-PV-preventivo-2019-2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428"/>
            <a:ext cx="9143245" cy="68571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PES-zenoni_CdS-PV-preventivo-2019-2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4" y="0"/>
            <a:ext cx="9139391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58052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Questi FTE  non compaiono su nessun database!!</a:t>
            </a:r>
            <a:endParaRPr lang="it-IT" sz="2000" b="1" dirty="0"/>
          </a:p>
        </p:txBody>
      </p:sp>
      <p:sp>
        <p:nvSpPr>
          <p:cNvPr id="11" name="Freccia in su 10">
            <a:hlinkClick r:id="rId3" action="ppaction://hlinksldjump"/>
          </p:cNvPr>
          <p:cNvSpPr/>
          <p:nvPr/>
        </p:nvSpPr>
        <p:spPr bwMode="auto">
          <a:xfrm>
            <a:off x="8684840" y="5885656"/>
            <a:ext cx="360040" cy="351656"/>
          </a:xfrm>
          <a:prstGeom prst="upArrow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Richieste Servizi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3528" y="980728"/>
          <a:ext cx="8560052" cy="4968552"/>
        </p:xfrm>
        <a:graphic>
          <a:graphicData uri="http://schemas.openxmlformats.org/presentationml/2006/ole">
            <p:oleObj spid="_x0000_s1028" name="Foglio di lavoro" r:id="rId4" imgW="4381560" imgH="254317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Ricercatori CSN5 - Pavia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0" y="764704"/>
            <a:ext cx="9144000" cy="5355637"/>
            <a:chOff x="0" y="764704"/>
            <a:chExt cx="9144000" cy="5355637"/>
          </a:xfrm>
        </p:grpSpPr>
        <p:pic>
          <p:nvPicPr>
            <p:cNvPr id="7" name="Immagine 6" descr="ric-CSN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4704"/>
              <a:ext cx="9144000" cy="3929653"/>
            </a:xfrm>
            <a:prstGeom prst="rect">
              <a:avLst/>
            </a:prstGeom>
          </p:spPr>
        </p:pic>
        <p:pic>
          <p:nvPicPr>
            <p:cNvPr id="8" name="Immagine 7" descr="ric-CSN5_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53136"/>
              <a:ext cx="9144000" cy="1467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Tecnologi CSN5 - Pavia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0" y="836712"/>
            <a:ext cx="9144000" cy="5341607"/>
            <a:chOff x="0" y="836712"/>
            <a:chExt cx="9144000" cy="5341607"/>
          </a:xfrm>
        </p:grpSpPr>
        <p:pic>
          <p:nvPicPr>
            <p:cNvPr id="7" name="Immagine 6" descr="tecn-CSN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6712"/>
              <a:ext cx="9144000" cy="4852103"/>
            </a:xfrm>
            <a:prstGeom prst="rect">
              <a:avLst/>
            </a:prstGeom>
          </p:spPr>
        </p:pic>
        <p:pic>
          <p:nvPicPr>
            <p:cNvPr id="8" name="Immagine 7" descr="tecn-CSN5_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61248"/>
              <a:ext cx="9144000" cy="51707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Richieste finanziarie 2019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richieste-CSN5_20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1512000"/>
            <a:ext cx="8939048" cy="397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3CATS – DB preventivi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44000" y="1044000"/>
            <a:ext cx="8826667" cy="5049296"/>
            <a:chOff x="144000" y="1044000"/>
            <a:chExt cx="8826667" cy="5049296"/>
          </a:xfrm>
        </p:grpSpPr>
        <p:pic>
          <p:nvPicPr>
            <p:cNvPr id="7" name="Immagine 6" descr="3CATS_fte-d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0" y="1044000"/>
              <a:ext cx="8826667" cy="5026666"/>
            </a:xfrm>
            <a:prstGeom prst="rect">
              <a:avLst/>
            </a:prstGeom>
          </p:spPr>
        </p:pic>
        <p:sp>
          <p:nvSpPr>
            <p:cNvPr id="11" name="Freccia in su 10">
              <a:hlinkClick r:id="rId4" action="ppaction://hlinksldjump"/>
            </p:cNvPr>
            <p:cNvSpPr/>
            <p:nvPr/>
          </p:nvSpPr>
          <p:spPr bwMode="auto">
            <a:xfrm>
              <a:off x="8388424" y="5733256"/>
              <a:ext cx="360040" cy="360040"/>
            </a:xfrm>
            <a:prstGeom prst="upArrow">
              <a:avLst/>
            </a:prstGeom>
            <a:solidFill>
              <a:srgbClr val="7030A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E107"/>
                </a:buClr>
                <a:buSzTx/>
                <a:buFont typeface="Wingdings" charset="2"/>
                <a:buNone/>
                <a:tabLst/>
              </a:pPr>
              <a:endParaRPr kumimoji="0" lang="it-IT" sz="16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ASAP_2019_PV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reventivi_ASAP_2019_PV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9 luglio 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3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7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7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13890</TotalTime>
  <Words>1169</Words>
  <Application>Microsoft Office PowerPoint</Application>
  <PresentationFormat>Presentazione su schermo (4:3)</PresentationFormat>
  <Paragraphs>254</Paragraphs>
  <Slides>69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7" baseType="lpstr">
      <vt:lpstr>Astro</vt:lpstr>
      <vt:lpstr>Tema3</vt:lpstr>
      <vt:lpstr>Personalizza struttura</vt:lpstr>
      <vt:lpstr>Tema7</vt:lpstr>
      <vt:lpstr>1_Personalizza struttura</vt:lpstr>
      <vt:lpstr>1_Tema7</vt:lpstr>
      <vt:lpstr>2_Personalizza struttura</vt:lpstr>
      <vt:lpstr>Foglio di lavoro</vt:lpstr>
      <vt:lpstr>Preventivi 2019 CSN5</vt:lpstr>
      <vt:lpstr>Situazione sigle al 9 luglio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2012</dc:title>
  <dc:creator>Agostino Lanza</dc:creator>
  <cp:lastModifiedBy>Agostino Lanza</cp:lastModifiedBy>
  <cp:revision>859</cp:revision>
  <dcterms:created xsi:type="dcterms:W3CDTF">2012-11-07T00:15:10Z</dcterms:created>
  <dcterms:modified xsi:type="dcterms:W3CDTF">2018-07-09T22:02:34Z</dcterms:modified>
</cp:coreProperties>
</file>