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55" r:id="rId4"/>
    <p:sldId id="359" r:id="rId5"/>
    <p:sldId id="360" r:id="rId6"/>
    <p:sldId id="358" r:id="rId7"/>
    <p:sldId id="293" r:id="rId8"/>
    <p:sldId id="307" r:id="rId9"/>
    <p:sldId id="339" r:id="rId10"/>
    <p:sldId id="340" r:id="rId11"/>
    <p:sldId id="341" r:id="rId12"/>
    <p:sldId id="342" r:id="rId13"/>
    <p:sldId id="343" r:id="rId14"/>
    <p:sldId id="295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257" r:id="rId26"/>
    <p:sldId id="258" r:id="rId27"/>
    <p:sldId id="259" r:id="rId28"/>
    <p:sldId id="323" r:id="rId29"/>
    <p:sldId id="354" r:id="rId30"/>
    <p:sldId id="324" r:id="rId31"/>
    <p:sldId id="33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7BF"/>
    <a:srgbClr val="CC66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769F-6FD0-44E9-A6EC-024CFE02AAC4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875-F4FA-4F12-BB4A-FECB0F804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42975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42975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42975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42975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2405DB-F516-4BAD-94C4-789A6B2C8ABF}" type="slidenum">
              <a:rPr lang="it-IT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405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62C70E91-B984-4864-ACDA-D9B701AC97A4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15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2466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04B52663-4068-471C-9025-F655885A8B73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16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9060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C40033CD-B213-4B0C-ADBA-6A99C0B722C2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20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9661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380CBF1F-CFB2-42F0-8E42-EA92FFC0AEC7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21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9649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3143B2AC-D60F-4638-AB36-591D696D09FF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2971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BEC07FF1-AF16-40B0-A259-05BCB324E533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6607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56430953-88C0-49C8-8569-780E2BA871A8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24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671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5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5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4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EAB9-747D-4C6A-BD01-8DF7C20B5821}" type="datetimeFigureOut">
              <a:rPr lang="en-US" smtClean="0"/>
              <a:t>07-Jul-18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8FAE-B52A-4232-9447-3E6DE3E3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342" y="409074"/>
            <a:ext cx="31951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Pavia, 9 luglio 2018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7755" y="409074"/>
            <a:ext cx="592341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Preventivi per il 2019, esperimenti GR3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825" y="2816222"/>
            <a:ext cx="257795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AEGIS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ASACUSA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FAMU</a:t>
            </a:r>
          </a:p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MAMBO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8090" y="4047328"/>
            <a:ext cx="381707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JLAB12</a:t>
            </a:r>
            <a:endParaRPr lang="it-IT" sz="4000" dirty="0">
              <a:solidFill>
                <a:srgbClr val="1D07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0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presentazione domani di</a:t>
            </a:r>
          </a:p>
          <a:p>
            <a:pPr algn="ctr"/>
            <a:r>
              <a:rPr lang="it-IT" sz="28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 Venturelli</a:t>
            </a:r>
            <a:endParaRPr lang="en-US" sz="2800" dirty="0">
              <a:solidFill>
                <a:srgbClr val="1D07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7790" y="1768012"/>
            <a:ext cx="455765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1D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nuova partecipazione</a:t>
            </a:r>
            <a:endParaRPr lang="en-US" sz="4000" dirty="0">
              <a:solidFill>
                <a:srgbClr val="1D07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039" y="1754653"/>
            <a:ext cx="363952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attivita’ in corso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000">
                <a:solidFill>
                  <a:srgbClr val="333333"/>
                </a:solidFill>
                <a:latin typeface="CMBX12" charset="0"/>
              </a:rPr>
              <a:t>9/07/2018 CdS INFN Pavia </a:t>
            </a:r>
          </a:p>
        </p:txBody>
      </p:sp>
      <p:sp>
        <p:nvSpPr>
          <p:cNvPr id="102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5BC455-F080-42B0-855F-B9190A922704}" type="slidenum">
              <a:rPr lang="it-IT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CasellaDiTesto 3"/>
          <p:cNvSpPr txBox="1">
            <a:spLocks noChangeArrowheads="1"/>
          </p:cNvSpPr>
          <p:nvPr/>
        </p:nvSpPr>
        <p:spPr bwMode="auto">
          <a:xfrm>
            <a:off x="2160588" y="4114800"/>
            <a:ext cx="805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In 2018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Measurement of two-photon transitions of 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p̅ </a:t>
            </a:r>
            <a:r>
              <a:rPr lang="en-US" altLang="en-US" sz="2000"/>
              <a:t>He</a:t>
            </a:r>
            <a:r>
              <a:rPr lang="en-US" altLang="en-US" sz="2000" baseline="30000"/>
              <a:t>+</a:t>
            </a:r>
            <a:r>
              <a:rPr lang="en-US" altLang="en-US" sz="2000"/>
              <a:t> cooled to T = 1.5 K. In principle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/>
              <a:t>ratio 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M </a:t>
            </a:r>
            <a:r>
              <a:rPr lang="en-US" altLang="en-US" sz="2000" baseline="-25000">
                <a:solidFill>
                  <a:srgbClr val="000000"/>
                </a:solidFill>
                <a:latin typeface="Helvetica" panose="020B0604020202020204" pitchFamily="34" charset="0"/>
              </a:rPr>
              <a:t>p̅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2000"/>
              <a:t>/m</a:t>
            </a:r>
            <a:r>
              <a:rPr lang="en-US" altLang="en-US" sz="2000" baseline="-25000"/>
              <a:t>e</a:t>
            </a:r>
            <a:r>
              <a:rPr lang="en-US" altLang="en-US" sz="2000"/>
              <a:t> with a fractional precision of 3 x 10</a:t>
            </a:r>
            <a:r>
              <a:rPr lang="en-US" altLang="en-US" sz="2000" baseline="30000"/>
              <a:t>−10</a:t>
            </a:r>
            <a:r>
              <a:rPr lang="en-US" altLang="en-US" sz="200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05014" y="233364"/>
          <a:ext cx="14303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zione" r:id="rId3" imgW="380880" imgH="228600" progId="Equation.3">
                  <p:embed/>
                </p:oleObj>
              </mc:Choice>
              <mc:Fallback>
                <p:oleObj name="Equazione" r:id="rId3" imgW="380880" imgH="2286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4" y="233364"/>
                        <a:ext cx="1430337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5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18575" r="8180" b="2740"/>
          <a:stretch>
            <a:fillRect/>
          </a:stretch>
        </p:blipFill>
        <p:spPr bwMode="auto">
          <a:xfrm>
            <a:off x="1782764" y="1171575"/>
            <a:ext cx="4613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38150"/>
            <a:ext cx="387826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CasellaDiTesto 7"/>
          <p:cNvSpPr txBox="1">
            <a:spLocks noChangeArrowheads="1"/>
          </p:cNvSpPr>
          <p:nvPr/>
        </p:nvSpPr>
        <p:spPr bwMode="auto">
          <a:xfrm>
            <a:off x="2152651" y="5876925"/>
            <a:ext cx="717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2021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with ELENA in principle possible to improve precision by factor 100</a:t>
            </a:r>
            <a:endParaRPr lang="it-IT" altLang="en-US"/>
          </a:p>
        </p:txBody>
      </p:sp>
      <p:sp>
        <p:nvSpPr>
          <p:cNvPr id="1033" name="CasellaDiTesto 3"/>
          <p:cNvSpPr txBox="1">
            <a:spLocks noChangeArrowheads="1"/>
          </p:cNvSpPr>
          <p:nvPr/>
        </p:nvSpPr>
        <p:spPr bwMode="auto">
          <a:xfrm>
            <a:off x="2106613" y="5121275"/>
            <a:ext cx="22288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In 2019</a:t>
            </a:r>
          </a:p>
          <a:p>
            <a:pPr eaLnBrk="1" hangingPunct="1">
              <a:buFontTx/>
              <a:buChar char="-"/>
            </a:pPr>
            <a:r>
              <a:rPr lang="en-US" altLang="en-US" sz="2000" b="1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889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000">
                <a:solidFill>
                  <a:srgbClr val="333333"/>
                </a:solidFill>
                <a:latin typeface="CMBX12" charset="0"/>
              </a:rPr>
              <a:t>9/07/2018 CdS INFN Pavia </a:t>
            </a:r>
          </a:p>
        </p:txBody>
      </p:sp>
      <p:sp>
        <p:nvSpPr>
          <p:cNvPr id="205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99344-E2A4-4E11-A114-9B49AAB6384E}" type="slidenum">
              <a:rPr lang="it-IT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it-IT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CasellaDiTesto 3"/>
          <p:cNvSpPr txBox="1">
            <a:spLocks noChangeArrowheads="1"/>
          </p:cNvSpPr>
          <p:nvPr/>
        </p:nvSpPr>
        <p:spPr bwMode="auto">
          <a:xfrm>
            <a:off x="4578351" y="309563"/>
            <a:ext cx="561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2400">
                <a:latin typeface="HelveticaNeue-Medium"/>
              </a:rPr>
              <a:t>Toward </a:t>
            </a:r>
            <a:r>
              <a:rPr lang="it-IT" altLang="en-US" sz="2400" b="1">
                <a:latin typeface="LucidaGrande-Bold"/>
              </a:rPr>
              <a:t>H̅ </a:t>
            </a:r>
            <a:r>
              <a:rPr lang="it-IT" altLang="en-US" sz="2400" b="1">
                <a:latin typeface="HelveticaNeue-Medium"/>
              </a:rPr>
              <a:t>GSHFS Spectroscopy</a:t>
            </a:r>
            <a:endParaRPr lang="it-IT" altLang="en-US" sz="240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62151" y="120651"/>
          <a:ext cx="8032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zione" r:id="rId3" imgW="190440" imgH="190440" progId="Equation.3">
                  <p:embed/>
                </p:oleObj>
              </mc:Choice>
              <mc:Fallback>
                <p:oleObj name="Equazione" r:id="rId3" imgW="190440" imgH="19044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1" y="120651"/>
                        <a:ext cx="803275" cy="803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CasellaDiTesto 5"/>
          <p:cNvSpPr txBox="1">
            <a:spLocks noChangeArrowheads="1"/>
          </p:cNvSpPr>
          <p:nvPr/>
        </p:nvSpPr>
        <p:spPr bwMode="auto">
          <a:xfrm>
            <a:off x="3354389" y="266700"/>
            <a:ext cx="1898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/>
              <a:t>ASACUSA</a:t>
            </a:r>
          </a:p>
        </p:txBody>
      </p:sp>
      <p:pic>
        <p:nvPicPr>
          <p:cNvPr id="2055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/>
          <a:stretch>
            <a:fillRect/>
          </a:stretch>
        </p:blipFill>
        <p:spPr bwMode="auto">
          <a:xfrm>
            <a:off x="1654175" y="1373188"/>
            <a:ext cx="37211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41439"/>
            <a:ext cx="30241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Luca\Documents\AeroFS\transport\ASACUSA\riconoscimenti_fascioHbar\DipartimentoDII\asacusa_Dra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b="3572"/>
          <a:stretch>
            <a:fillRect/>
          </a:stretch>
        </p:blipFill>
        <p:spPr bwMode="auto">
          <a:xfrm>
            <a:off x="8466139" y="908050"/>
            <a:ext cx="20224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CasellaDiTesto 9"/>
          <p:cNvSpPr txBox="1">
            <a:spLocks noChangeArrowheads="1"/>
          </p:cNvSpPr>
          <p:nvPr/>
        </p:nvSpPr>
        <p:spPr bwMode="auto">
          <a:xfrm>
            <a:off x="7248525" y="1916114"/>
            <a:ext cx="3384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>
                <a:latin typeface="HelveticaNeue-Medium"/>
              </a:rPr>
              <a:t>Two accessible transitions: </a:t>
            </a:r>
            <a:r>
              <a:rPr lang="it-IT" altLang="en-US">
                <a:latin typeface="Symbol" panose="05050102010706020507" pitchFamily="18" charset="2"/>
              </a:rPr>
              <a:t>s</a:t>
            </a:r>
            <a:r>
              <a:rPr lang="it-IT" altLang="en-US" baseline="-25000">
                <a:latin typeface="HelveticaNeue-Medium"/>
              </a:rPr>
              <a:t>1</a:t>
            </a:r>
            <a:r>
              <a:rPr lang="it-IT" altLang="en-US">
                <a:latin typeface="HelveticaNeue-Medium"/>
              </a:rPr>
              <a:t> &amp; </a:t>
            </a:r>
            <a:r>
              <a:rPr lang="it-IT" altLang="en-US">
                <a:latin typeface="Symbol" panose="05050102010706020507" pitchFamily="18" charset="2"/>
              </a:rPr>
              <a:t>p</a:t>
            </a:r>
            <a:r>
              <a:rPr lang="it-IT" altLang="en-US" baseline="-25000">
                <a:latin typeface="HelveticaNeue-Medium"/>
              </a:rPr>
              <a:t>1</a:t>
            </a:r>
          </a:p>
        </p:txBody>
      </p:sp>
      <p:sp>
        <p:nvSpPr>
          <p:cNvPr id="2059" name="CasellaDiTesto 10"/>
          <p:cNvSpPr txBox="1">
            <a:spLocks noChangeArrowheads="1"/>
          </p:cNvSpPr>
          <p:nvPr/>
        </p:nvSpPr>
        <p:spPr bwMode="auto">
          <a:xfrm>
            <a:off x="9336088" y="2492375"/>
            <a:ext cx="9792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CPT test</a:t>
            </a:r>
          </a:p>
        </p:txBody>
      </p:sp>
      <p:sp>
        <p:nvSpPr>
          <p:cNvPr id="2060" name="CasellaDiTesto 11"/>
          <p:cNvSpPr txBox="1">
            <a:spLocks noChangeArrowheads="1"/>
          </p:cNvSpPr>
          <p:nvPr/>
        </p:nvSpPr>
        <p:spPr bwMode="auto">
          <a:xfrm>
            <a:off x="2381250" y="4829176"/>
            <a:ext cx="747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‣2018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    H̅  beam optimization → ground-state hyperfine spectroscopy</a:t>
            </a:r>
          </a:p>
        </p:txBody>
      </p:sp>
      <p:pic>
        <p:nvPicPr>
          <p:cNvPr id="206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460751"/>
            <a:ext cx="37703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CasellaDiTesto 11"/>
          <p:cNvSpPr txBox="1">
            <a:spLocks noChangeArrowheads="1"/>
          </p:cNvSpPr>
          <p:nvPr/>
        </p:nvSpPr>
        <p:spPr bwMode="auto">
          <a:xfrm>
            <a:off x="5591176" y="3643313"/>
            <a:ext cx="5103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Helvetica" panose="020B0604020202020204" pitchFamily="34" charset="0"/>
              </a:rPr>
              <a:t>Hydrogen beam result (2.7 ppb) with ASACUSA set-up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rgbClr val="000000"/>
                </a:solidFill>
                <a:latin typeface="Helvetica" panose="020B0604020202020204" pitchFamily="34" charset="0"/>
              </a:rPr>
              <a:t> 8000 ground state Hbar at 50 K will give 1 ppm  precision</a:t>
            </a:r>
          </a:p>
        </p:txBody>
      </p:sp>
      <p:sp>
        <p:nvSpPr>
          <p:cNvPr id="2063" name="CasellaDiTesto 3"/>
          <p:cNvSpPr txBox="1">
            <a:spLocks noChangeArrowheads="1"/>
          </p:cNvSpPr>
          <p:nvPr/>
        </p:nvSpPr>
        <p:spPr bwMode="auto">
          <a:xfrm>
            <a:off x="2459039" y="5611814"/>
            <a:ext cx="2230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In 2019</a:t>
            </a:r>
          </a:p>
          <a:p>
            <a:pPr eaLnBrk="1" hangingPunct="1">
              <a:buFontTx/>
              <a:buChar char="-"/>
            </a:pPr>
            <a:r>
              <a:rPr lang="en-US" altLang="en-US" sz="2000" b="1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876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3E8B8-3148-4503-92ED-7108C3986037}" type="slidenum">
              <a:rPr lang="it-IT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171700" y="296863"/>
            <a:ext cx="808990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F0000"/>
                </a:solidFill>
                <a:latin typeface="Times New Roman" pitchFamily="18" charset="0"/>
              </a:rPr>
              <a:t> anagrafica </a:t>
            </a: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</a:rPr>
              <a:t>2019 ASACUSA Italia</a:t>
            </a:r>
            <a:endParaRPr lang="it-IT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9" name="Text Box 39"/>
          <p:cNvSpPr txBox="1">
            <a:spLocks noChangeArrowheads="1"/>
          </p:cNvSpPr>
          <p:nvPr/>
        </p:nvSpPr>
        <p:spPr bwMode="auto">
          <a:xfrm>
            <a:off x="254000" y="1115424"/>
            <a:ext cx="113622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>
                <a:cs typeface="Arial" pitchFamily="34" charset="0"/>
              </a:rPr>
              <a:t>cognome </a:t>
            </a:r>
            <a:r>
              <a:rPr lang="it-IT" sz="2400" dirty="0">
                <a:cs typeface="Arial" pitchFamily="34" charset="0"/>
              </a:rPr>
              <a:t>nome	 </a:t>
            </a:r>
            <a:r>
              <a:rPr lang="it-IT" sz="2400" dirty="0" smtClean="0">
                <a:cs typeface="Arial" pitchFamily="34" charset="0"/>
              </a:rPr>
              <a:t>TIPO</a:t>
            </a:r>
            <a:r>
              <a:rPr lang="it-IT" sz="2400" dirty="0">
                <a:cs typeface="Arial" pitchFamily="34" charset="0"/>
              </a:rPr>
              <a:t>	Ricercatori        	Tecnologi 	</a:t>
            </a:r>
            <a:r>
              <a:rPr lang="it-IT" sz="2400" dirty="0" smtClean="0">
                <a:cs typeface="Arial" pitchFamily="34" charset="0"/>
              </a:rPr>
              <a:t>         FTE%           </a:t>
            </a:r>
            <a:r>
              <a:rPr lang="it-IT" sz="2400" dirty="0">
                <a:cs typeface="Arial" pitchFamily="34" charset="0"/>
              </a:rPr>
              <a:t>FTE%</a:t>
            </a: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							</a:t>
            </a:r>
            <a:r>
              <a:rPr lang="it-IT" sz="2400" dirty="0" smtClean="0">
                <a:cs typeface="Arial" pitchFamily="34" charset="0"/>
              </a:rPr>
              <a:t>                                   2018             2019</a:t>
            </a:r>
            <a:endParaRPr lang="it-IT" sz="2400" dirty="0">
              <a:cs typeface="Arial" pitchFamily="34" charset="0"/>
            </a:endParaRPr>
          </a:p>
          <a:p>
            <a:pPr>
              <a:defRPr/>
            </a:pPr>
            <a:r>
              <a:rPr lang="it-IT" sz="2400" dirty="0" smtClean="0">
                <a:cs typeface="Arial" pitchFamily="34" charset="0"/>
              </a:rPr>
              <a:t>Baù </a:t>
            </a:r>
            <a:r>
              <a:rPr lang="it-IT" sz="2400" dirty="0">
                <a:cs typeface="Arial" pitchFamily="34" charset="0"/>
              </a:rPr>
              <a:t>Marco			Assegnista			                    </a:t>
            </a:r>
            <a:r>
              <a:rPr lang="it-IT" sz="2400" dirty="0" smtClean="0">
                <a:cs typeface="Arial" pitchFamily="34" charset="0"/>
              </a:rPr>
              <a:t>     </a:t>
            </a:r>
            <a:r>
              <a:rPr lang="it-IT" sz="2400" dirty="0">
                <a:cs typeface="Arial" pitchFamily="34" charset="0"/>
              </a:rPr>
              <a:t>50 </a:t>
            </a:r>
            <a:r>
              <a:rPr lang="it-IT" sz="2400" dirty="0" smtClean="0">
                <a:cs typeface="Arial" pitchFamily="34" charset="0"/>
              </a:rPr>
              <a:t>                 50</a:t>
            </a:r>
            <a:r>
              <a:rPr lang="it-IT" sz="2400" dirty="0">
                <a:cs typeface="Arial" pitchFamily="34" charset="0"/>
              </a:rPr>
              <a:t>	</a:t>
            </a: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Bianconi Andrea	</a:t>
            </a:r>
            <a:r>
              <a:rPr lang="it-IT" sz="2400" dirty="0" err="1">
                <a:cs typeface="Arial" pitchFamily="34" charset="0"/>
              </a:rPr>
              <a:t>ass</a:t>
            </a:r>
            <a:r>
              <a:rPr lang="it-IT" sz="2400" dirty="0">
                <a:cs typeface="Arial" pitchFamily="34" charset="0"/>
              </a:rPr>
              <a:t>.	Prof.Associato			 </a:t>
            </a:r>
            <a:r>
              <a:rPr lang="it-IT" sz="2400" dirty="0" smtClean="0">
                <a:cs typeface="Arial" pitchFamily="34" charset="0"/>
              </a:rPr>
              <a:t>                        70                    0          </a:t>
            </a:r>
            <a:endParaRPr lang="it-IT" sz="2400" dirty="0">
              <a:cs typeface="Arial" pitchFamily="34" charset="0"/>
            </a:endParaRP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Corradini Maurizio   	ass</a:t>
            </a:r>
            <a:r>
              <a:rPr lang="it-IT" sz="2400" dirty="0" smtClean="0">
                <a:cs typeface="Arial" pitchFamily="34" charset="0"/>
              </a:rPr>
              <a:t>.       Ricercatore (in pensione)                               100                   0</a:t>
            </a:r>
            <a:endParaRPr lang="it-IT" sz="2400" dirty="0">
              <a:cs typeface="Arial" pitchFamily="34" charset="0"/>
            </a:endParaRP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Craig Evans	</a:t>
            </a:r>
            <a:r>
              <a:rPr lang="it-IT" sz="2400" dirty="0" smtClean="0">
                <a:cs typeface="Arial" pitchFamily="34" charset="0"/>
              </a:rPr>
              <a:t>              ass</a:t>
            </a:r>
            <a:r>
              <a:rPr lang="it-IT" sz="2400" dirty="0">
                <a:cs typeface="Arial" pitchFamily="34" charset="0"/>
              </a:rPr>
              <a:t>.  	assegnista				  </a:t>
            </a:r>
            <a:r>
              <a:rPr lang="it-IT" sz="2400" dirty="0" smtClean="0">
                <a:cs typeface="Arial" pitchFamily="34" charset="0"/>
              </a:rPr>
              <a:t>       100                  50</a:t>
            </a:r>
            <a:endParaRPr lang="it-IT" sz="2400" dirty="0">
              <a:cs typeface="Arial" pitchFamily="34" charset="0"/>
            </a:endParaRP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Ferrari  Marco	</a:t>
            </a:r>
            <a:r>
              <a:rPr lang="it-IT" sz="2400" dirty="0" smtClean="0">
                <a:cs typeface="Arial" pitchFamily="34" charset="0"/>
              </a:rPr>
              <a:t>	ass</a:t>
            </a:r>
            <a:r>
              <a:rPr lang="it-IT" sz="2400" dirty="0">
                <a:cs typeface="Arial" pitchFamily="34" charset="0"/>
              </a:rPr>
              <a:t>.	</a:t>
            </a:r>
            <a:r>
              <a:rPr lang="it-IT" sz="2400" dirty="0" smtClean="0">
                <a:cs typeface="Arial" pitchFamily="34" charset="0"/>
              </a:rPr>
              <a:t>PA</a:t>
            </a:r>
            <a:r>
              <a:rPr lang="it-IT" sz="2400" dirty="0">
                <a:cs typeface="Arial" pitchFamily="34" charset="0"/>
              </a:rPr>
              <a:t>		                    </a:t>
            </a:r>
            <a:r>
              <a:rPr lang="it-IT" sz="2400" dirty="0" smtClean="0">
                <a:cs typeface="Arial" pitchFamily="34" charset="0"/>
              </a:rPr>
              <a:t>                                50                 50 </a:t>
            </a:r>
            <a:r>
              <a:rPr lang="it-IT" sz="2400" dirty="0">
                <a:cs typeface="Arial" pitchFamily="34" charset="0"/>
              </a:rPr>
              <a:t>	</a:t>
            </a: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Ferrari  Vittorio	ass.	</a:t>
            </a:r>
            <a:r>
              <a:rPr lang="it-IT" sz="2400" dirty="0" smtClean="0">
                <a:cs typeface="Arial" pitchFamily="34" charset="0"/>
              </a:rPr>
              <a:t>PO</a:t>
            </a:r>
            <a:r>
              <a:rPr lang="it-IT" sz="2400" dirty="0">
                <a:cs typeface="Arial" pitchFamily="34" charset="0"/>
              </a:rPr>
              <a:t>		                      </a:t>
            </a:r>
            <a:r>
              <a:rPr lang="it-IT" sz="2400" dirty="0" smtClean="0">
                <a:cs typeface="Arial" pitchFamily="34" charset="0"/>
              </a:rPr>
              <a:t>                              50                 50</a:t>
            </a:r>
            <a:endParaRPr lang="it-IT" sz="2400" dirty="0">
              <a:cs typeface="Arial" pitchFamily="34" charset="0"/>
            </a:endParaRP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Mascagna Valerio 	</a:t>
            </a:r>
            <a:r>
              <a:rPr lang="it-IT" sz="2400" dirty="0" smtClean="0">
                <a:cs typeface="Arial" pitchFamily="34" charset="0"/>
              </a:rPr>
              <a:t>ass. </a:t>
            </a:r>
            <a:r>
              <a:rPr lang="it-IT" sz="2400" dirty="0">
                <a:cs typeface="Arial" pitchFamily="34" charset="0"/>
              </a:rPr>
              <a:t>	Ric.TDA 				</a:t>
            </a:r>
            <a:r>
              <a:rPr lang="it-IT" sz="2400" dirty="0" smtClean="0">
                <a:cs typeface="Arial" pitchFamily="34" charset="0"/>
              </a:rPr>
              <a:t>            10                 10 </a:t>
            </a:r>
            <a:endParaRPr lang="it-IT" sz="2400" dirty="0">
              <a:cs typeface="Arial" pitchFamily="34" charset="0"/>
            </a:endParaRP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Leali Marco  	</a:t>
            </a:r>
            <a:r>
              <a:rPr lang="it-IT" sz="2400" dirty="0" smtClean="0">
                <a:cs typeface="Arial" pitchFamily="34" charset="0"/>
              </a:rPr>
              <a:t>             ass</a:t>
            </a:r>
            <a:r>
              <a:rPr lang="it-IT" sz="2400" dirty="0">
                <a:cs typeface="Arial" pitchFamily="34" charset="0"/>
              </a:rPr>
              <a:t>.    	Tecn.Laureato	  </a:t>
            </a:r>
            <a:r>
              <a:rPr lang="it-IT" sz="2400" dirty="0" smtClean="0">
                <a:cs typeface="Arial" pitchFamily="34" charset="0"/>
              </a:rPr>
              <a:t>                    x    </a:t>
            </a:r>
            <a:r>
              <a:rPr lang="it-IT" sz="2400" dirty="0">
                <a:cs typeface="Arial" pitchFamily="34" charset="0"/>
              </a:rPr>
              <a:t>	 </a:t>
            </a:r>
            <a:r>
              <a:rPr lang="it-IT" sz="2400" dirty="0" smtClean="0">
                <a:cs typeface="Arial" pitchFamily="34" charset="0"/>
              </a:rPr>
              <a:t>         100                 50</a:t>
            </a:r>
            <a:endParaRPr lang="it-IT" sz="2400" dirty="0">
              <a:cs typeface="Arial" pitchFamily="34" charset="0"/>
            </a:endParaRPr>
          </a:p>
          <a:p>
            <a:pPr>
              <a:defRPr/>
            </a:pPr>
            <a:r>
              <a:rPr lang="it-IT" sz="2400" dirty="0">
                <a:cs typeface="Arial" pitchFamily="34" charset="0"/>
              </a:rPr>
              <a:t>Solazzi Luigi	</a:t>
            </a:r>
            <a:r>
              <a:rPr lang="it-IT" sz="2400" dirty="0" smtClean="0">
                <a:cs typeface="Arial" pitchFamily="34" charset="0"/>
              </a:rPr>
              <a:t>             ass</a:t>
            </a:r>
            <a:r>
              <a:rPr lang="it-IT" sz="2400" dirty="0">
                <a:cs typeface="Arial" pitchFamily="34" charset="0"/>
              </a:rPr>
              <a:t>.	Ricercatore		</a:t>
            </a:r>
            <a:r>
              <a:rPr lang="it-IT" sz="2400" dirty="0" smtClean="0">
                <a:cs typeface="Arial" pitchFamily="34" charset="0"/>
              </a:rPr>
              <a:t>      </a:t>
            </a:r>
            <a:r>
              <a:rPr lang="it-IT" sz="2400" dirty="0">
                <a:cs typeface="Arial" pitchFamily="34" charset="0"/>
              </a:rPr>
              <a:t>	</a:t>
            </a:r>
            <a:r>
              <a:rPr lang="it-IT" sz="2400" dirty="0" smtClean="0">
                <a:cs typeface="Arial" pitchFamily="34" charset="0"/>
              </a:rPr>
              <a:t>    </a:t>
            </a:r>
            <a:r>
              <a:rPr lang="it-IT" sz="2400" dirty="0">
                <a:cs typeface="Arial" pitchFamily="34" charset="0"/>
              </a:rPr>
              <a:t>	  </a:t>
            </a:r>
            <a:r>
              <a:rPr lang="it-IT" sz="2400" dirty="0" smtClean="0">
                <a:cs typeface="Arial" pitchFamily="34" charset="0"/>
              </a:rPr>
              <a:t>          50                   0 </a:t>
            </a:r>
            <a:r>
              <a:rPr lang="it-IT" sz="2400" dirty="0">
                <a:cs typeface="Arial" pitchFamily="34" charset="0"/>
              </a:rPr>
              <a:t>	</a:t>
            </a:r>
          </a:p>
          <a:p>
            <a:pPr>
              <a:defRPr/>
            </a:pPr>
            <a:r>
              <a:rPr lang="it-IT" sz="2400" dirty="0" err="1">
                <a:cs typeface="Arial" pitchFamily="34" charset="0"/>
              </a:rPr>
              <a:t>Venturelli</a:t>
            </a:r>
            <a:r>
              <a:rPr lang="it-IT" sz="2400" dirty="0">
                <a:cs typeface="Arial" pitchFamily="34" charset="0"/>
              </a:rPr>
              <a:t> Luca   	</a:t>
            </a:r>
            <a:r>
              <a:rPr lang="it-IT" sz="2400" dirty="0" err="1">
                <a:cs typeface="Arial" pitchFamily="34" charset="0"/>
              </a:rPr>
              <a:t>ass</a:t>
            </a:r>
            <a:r>
              <a:rPr lang="it-IT" sz="2400" dirty="0">
                <a:cs typeface="Arial" pitchFamily="34" charset="0"/>
              </a:rPr>
              <a:t>. 	Prof. Ordinario        			 </a:t>
            </a:r>
            <a:r>
              <a:rPr lang="it-IT" sz="2400" dirty="0" smtClean="0">
                <a:cs typeface="Arial" pitchFamily="34" charset="0"/>
              </a:rPr>
              <a:t>        100                 70</a:t>
            </a:r>
          </a:p>
          <a:p>
            <a:pPr>
              <a:defRPr/>
            </a:pPr>
            <a:r>
              <a:rPr lang="it-IT" sz="2400" b="1" dirty="0" smtClean="0">
                <a:solidFill>
                  <a:srgbClr val="1D07BF"/>
                </a:solidFill>
                <a:cs typeface="Arial" pitchFamily="34" charset="0"/>
              </a:rPr>
              <a:t>                                                                                              TOTALE (fte)               7.8               3.3</a:t>
            </a:r>
            <a:endParaRPr lang="it-IT" sz="2400" b="1" dirty="0">
              <a:solidFill>
                <a:srgbClr val="1D07BF"/>
              </a:solidFill>
              <a:cs typeface="Arial" pitchFamily="34" charset="0"/>
            </a:endParaRPr>
          </a:p>
        </p:txBody>
      </p:sp>
      <p:sp>
        <p:nvSpPr>
          <p:cNvPr id="6150" name="CasellaDiTesto 5"/>
          <p:cNvSpPr txBox="1">
            <a:spLocks noChangeArrowheads="1"/>
          </p:cNvSpPr>
          <p:nvPr/>
        </p:nvSpPr>
        <p:spPr bwMode="auto">
          <a:xfrm>
            <a:off x="360898" y="6282793"/>
            <a:ext cx="6141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dirty="0">
                <a:solidFill>
                  <a:srgbClr val="FF0000"/>
                </a:solidFill>
              </a:rPr>
              <a:t>Riduzione FTE per nuova attività in JLAB12</a:t>
            </a:r>
          </a:p>
        </p:txBody>
      </p:sp>
    </p:spTree>
    <p:extLst>
      <p:ext uri="{BB962C8B-B14F-4D97-AF65-F5344CB8AC3E}">
        <p14:creationId xmlns:p14="http://schemas.microsoft.com/office/powerpoint/2010/main" val="34368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000">
                <a:solidFill>
                  <a:srgbClr val="333333"/>
                </a:solidFill>
                <a:latin typeface="CMBX12" charset="0"/>
              </a:rPr>
              <a:t>9/07/2018 CdS INFN Pavia </a:t>
            </a:r>
            <a:endParaRPr lang="it-IT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37266E-DEF3-47FC-934D-4000A0267E38}" type="slidenum">
              <a:rPr lang="it-IT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13</a:t>
            </a:fld>
            <a:endParaRPr lang="it-IT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58975" y="928689"/>
            <a:ext cx="851535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/>
              <a:t>				 ANNO 2019 		</a:t>
            </a:r>
          </a:p>
          <a:p>
            <a:pPr eaLnBrk="1" hangingPunct="1"/>
            <a:r>
              <a:rPr lang="it-IT" altLang="en-US" dirty="0"/>
              <a:t>				 			keuro      </a:t>
            </a:r>
          </a:p>
          <a:p>
            <a:pPr eaLnBrk="1" hangingPunct="1"/>
            <a:endParaRPr lang="it-IT" altLang="en-US" dirty="0"/>
          </a:p>
          <a:p>
            <a:pPr eaLnBrk="1" hangingPunct="1"/>
            <a:r>
              <a:rPr lang="it-IT" altLang="en-US" dirty="0"/>
              <a:t>RICHIESTE MISSIONI  				</a:t>
            </a:r>
          </a:p>
          <a:p>
            <a:pPr eaLnBrk="1" hangingPunct="1"/>
            <a:r>
              <a:rPr lang="it-IT" altLang="en-US" dirty="0"/>
              <a:t>Riunioni Collaborazione 	  				 2	</a:t>
            </a:r>
          </a:p>
          <a:p>
            <a:pPr eaLnBrk="1" hangingPunct="1"/>
            <a:r>
              <a:rPr lang="it-IT" altLang="en-US" dirty="0"/>
              <a:t>Disinstallazione apparato CERN 2 FTE 1 week	                          	 2.5</a:t>
            </a:r>
          </a:p>
          <a:p>
            <a:pPr eaLnBrk="1" hangingPunct="1"/>
            <a:r>
              <a:rPr lang="it-IT" altLang="en-US" dirty="0"/>
              <a:t>Trasferimento a nuova Counting Room		       	           	 2</a:t>
            </a:r>
          </a:p>
          <a:p>
            <a:pPr eaLnBrk="1" hangingPunct="1"/>
            <a:r>
              <a:rPr lang="it-IT" altLang="en-US" dirty="0"/>
              <a:t>            					 ---------------------------------------------</a:t>
            </a:r>
          </a:p>
          <a:p>
            <a:pPr eaLnBrk="1" hangingPunct="1"/>
            <a:r>
              <a:rPr lang="it-IT" altLang="en-US" dirty="0"/>
              <a:t>							 6.5	</a:t>
            </a:r>
          </a:p>
          <a:p>
            <a:pPr eaLnBrk="1" hangingPunct="1"/>
            <a:endParaRPr lang="it-IT" altLang="en-US" dirty="0"/>
          </a:p>
          <a:p>
            <a:pPr eaLnBrk="1" hangingPunct="1"/>
            <a:r>
              <a:rPr lang="it-IT" altLang="en-US" dirty="0"/>
              <a:t>TRASPORTI 						  1</a:t>
            </a:r>
          </a:p>
          <a:p>
            <a:pPr eaLnBrk="1" hangingPunct="1"/>
            <a:endParaRPr lang="it-IT" altLang="en-US" dirty="0"/>
          </a:p>
          <a:p>
            <a:pPr eaLnBrk="1" hangingPunct="1"/>
            <a:r>
              <a:rPr lang="it-IT" altLang="en-US" dirty="0"/>
              <a:t>CONSUMO  (metabolismo)		 			  1</a:t>
            </a:r>
          </a:p>
          <a:p>
            <a:pPr eaLnBrk="1" hangingPunct="1"/>
            <a:endParaRPr lang="it-IT" altLang="en-US" dirty="0"/>
          </a:p>
          <a:p>
            <a:pPr eaLnBrk="1" hangingPunct="1"/>
            <a:r>
              <a:rPr lang="it-IT" altLang="en-US" dirty="0" smtClean="0"/>
              <a:t>Spese Servizi </a:t>
            </a:r>
            <a:r>
              <a:rPr lang="it-IT" altLang="en-US" dirty="0"/>
              <a:t>(common fund)					  </a:t>
            </a:r>
            <a:r>
              <a:rPr lang="it-IT" altLang="en-US" dirty="0" smtClean="0"/>
              <a:t>8</a:t>
            </a:r>
            <a:endParaRPr lang="it-IT" altLang="en-US" dirty="0"/>
          </a:p>
          <a:p>
            <a:pPr eaLnBrk="1" hangingPunct="1"/>
            <a:endParaRPr lang="it-IT" altLang="en-US" dirty="0"/>
          </a:p>
          <a:p>
            <a:pPr eaLnBrk="1" hangingPunct="1"/>
            <a:r>
              <a:rPr lang="it-IT" altLang="en-US" dirty="0"/>
              <a:t>PUBBLICAZIONI						  1	</a:t>
            </a:r>
          </a:p>
          <a:p>
            <a:pPr eaLnBrk="1" hangingPunct="1"/>
            <a:r>
              <a:rPr lang="it-IT" altLang="en-US" dirty="0"/>
              <a:t>       					-----------------------------------------------</a:t>
            </a:r>
          </a:p>
          <a:p>
            <a:pPr eaLnBrk="1" hangingPunct="1"/>
            <a:r>
              <a:rPr lang="it-IT" altLang="en-US" dirty="0"/>
              <a:t>						      </a:t>
            </a:r>
            <a:r>
              <a:rPr lang="it-IT" altLang="en-US"/>
              <a:t>TOT    </a:t>
            </a:r>
            <a:r>
              <a:rPr lang="it-IT" altLang="en-US" smtClean="0"/>
              <a:t>17.5         </a:t>
            </a:r>
            <a:endParaRPr lang="it-IT" altLang="en-US" dirty="0"/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2135188" y="200026"/>
            <a:ext cx="80899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F0000"/>
                </a:solidFill>
                <a:latin typeface="Times New Roman" pitchFamily="18" charset="0"/>
              </a:rPr>
              <a:t> ASACUSA preventivi finanziari 2019</a:t>
            </a:r>
          </a:p>
        </p:txBody>
      </p:sp>
    </p:spTree>
    <p:extLst>
      <p:ext uri="{BB962C8B-B14F-4D97-AF65-F5344CB8AC3E}">
        <p14:creationId xmlns:p14="http://schemas.microsoft.com/office/powerpoint/2010/main" val="29152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4241" y="2828836"/>
            <a:ext cx="278351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076450" y="274639"/>
            <a:ext cx="7620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FAMU: stato e prospettive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0" y="1196976"/>
            <a:ext cx="89281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La dipendenza della rate di trasferimento dei muoni ad ossigeno dall’energia è stato dimostrato per la prima volta su un range di temperature da 100K a 300K.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492375"/>
            <a:ext cx="409892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993901" y="5672138"/>
            <a:ext cx="3669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Run 2016 data, submitted to PRL </a:t>
            </a: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5951538" y="2397125"/>
            <a:ext cx="45720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Tempi maturi per il primo run di fisica con il laser IR per la misura di HFP di </a:t>
            </a:r>
            <a:r>
              <a:rPr lang="it-IT" altLang="en-US" sz="22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p nel 2019.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Run 2017/2018: definizione del nuovo bersaglio criogenico e test apparato/cristalli.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200">
                <a:solidFill>
                  <a:srgbClr val="000000"/>
                </a:solidFill>
                <a:latin typeface="Times New Roman" panose="02020603050405020304" pitchFamily="18" charset="0"/>
              </a:rPr>
              <a:t>Run 2018: primo test di ottiche focalizzanti per aumentare la densità del fascio nel bersaglio.</a:t>
            </a:r>
          </a:p>
        </p:txBody>
      </p:sp>
    </p:spTree>
    <p:extLst>
      <p:ext uri="{BB962C8B-B14F-4D97-AF65-F5344CB8AC3E}">
        <p14:creationId xmlns:p14="http://schemas.microsoft.com/office/powerpoint/2010/main" val="3751093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076451" y="188914"/>
            <a:ext cx="81962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FAMU-PV: test ottiche focalizzanti 2018/2019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1298576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Muon beam density enhancement osservato in alcuni esperimenti condotti a RIKEN-RAL (UK) e a TRIUNF (Canada).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Utilizzati tubi rastremati operanti a muon grazing angle: tubi di vetro depositati con oro e rame, piatti di rame.</a:t>
            </a:r>
          </a:p>
          <a:p>
            <a:pPr algn="just">
              <a:buClr>
                <a:srgbClr val="FF0000"/>
              </a:buClr>
              <a:buFont typeface="Times New Roman" pitchFamily="16" charset="0"/>
              <a:buNone/>
              <a:defRPr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Abbiamo deciso di investigare la possibilità di avere anche in FAMU un muon density enhancement, recuperando nel bersaglio gassoso parte del fascio altrimenti perso.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Abbiamo preso dati per 26 ore dedicate a questo item durante il run a RIKEN-RAL presso il Port 1 a Marzo 2018.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Abbiamo realizzato diverse configurazioni sperimentali, approfittando della presenza dei tre odoscopi utilizzati per monitorare l’intensità del fascio prima e dopo le ottiche focalizzanti realizzate: una in rame lucidato, una in vetro con deposito d’oro.</a:t>
            </a:r>
          </a:p>
        </p:txBody>
      </p:sp>
    </p:spTree>
    <p:extLst>
      <p:ext uri="{BB962C8B-B14F-4D97-AF65-F5344CB8AC3E}">
        <p14:creationId xmlns:p14="http://schemas.microsoft.com/office/powerpoint/2010/main" val="3633209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524000" y="4445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Ottica in rame (1 metro) realizzata a Pavia in officina (F. Vercellati &amp; co.) e assemblata al Port 1. Fogli di mylar e kapton utilizzati per la tenuta in vuoto (23 mbar stabili tramite pompa dry-scroll).</a:t>
            </a:r>
          </a:p>
          <a:p>
            <a:pPr algn="just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L’altra ottica in vetro depositato oro realizzata (al volo!) da colleghi di INAF-Brera, esperti in ottiche focalizzanti per raggi X su satellite.</a:t>
            </a:r>
          </a:p>
        </p:txBody>
      </p:sp>
      <p:pic>
        <p:nvPicPr>
          <p:cNvPr id="6147" name="Picture 2" descr="Z:\home\alessandro\Documenti\Work\Esperimenti\FAMU\run_mar2018\Foto\P_20180312_164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17700"/>
            <a:ext cx="1951038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Z:\home\alessandro\Documenti\Work\Esperimenti\FAMU\run_mar2018\Foto\P_20180312_164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95589"/>
            <a:ext cx="183673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Z:\home\alessandro\Documenti\Work\Esperimenti\FAMU\run_mar2018\Foto\P_20180312_164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122488"/>
            <a:ext cx="39703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Z:\home\alessandro\Documenti\Work\Esperimenti\FAMU\run_mar2018\Foto\P_20180315_0308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227513"/>
            <a:ext cx="39703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020888" y="1916114"/>
            <a:ext cx="19685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en-US"/>
              <a:t>Ottica in rame pre-montaggio</a:t>
            </a:r>
          </a:p>
        </p:txBody>
      </p:sp>
      <p:cxnSp>
        <p:nvCxnSpPr>
          <p:cNvPr id="10" name="Straight Arrow Connector 9"/>
          <p:cNvCxnSpPr>
            <a:stCxn id="6153" idx="2"/>
          </p:cNvCxnSpPr>
          <p:nvPr/>
        </p:nvCxnSpPr>
        <p:spPr>
          <a:xfrm flipH="1">
            <a:off x="4964113" y="3000375"/>
            <a:ext cx="57150" cy="452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4092576" y="2127250"/>
            <a:ext cx="1858963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en-US"/>
              <a:t>Inlet per evacuazione ottica</a:t>
            </a:r>
          </a:p>
        </p:txBody>
      </p:sp>
      <p:cxnSp>
        <p:nvCxnSpPr>
          <p:cNvPr id="18" name="Straight Arrow Connector 17"/>
          <p:cNvCxnSpPr>
            <a:stCxn id="6148" idx="3"/>
          </p:cNvCxnSpPr>
          <p:nvPr/>
        </p:nvCxnSpPr>
        <p:spPr>
          <a:xfrm flipH="1" flipV="1">
            <a:off x="4992689" y="4356101"/>
            <a:ext cx="41275" cy="1704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148" idx="3"/>
          </p:cNvCxnSpPr>
          <p:nvPr/>
        </p:nvCxnSpPr>
        <p:spPr>
          <a:xfrm flipV="1">
            <a:off x="5033964" y="3452813"/>
            <a:ext cx="2511425" cy="2608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6" name="TextBox 24"/>
          <p:cNvSpPr txBox="1">
            <a:spLocks noChangeArrowheads="1"/>
          </p:cNvSpPr>
          <p:nvPr/>
        </p:nvSpPr>
        <p:spPr bwMode="auto">
          <a:xfrm>
            <a:off x="4089400" y="5816600"/>
            <a:ext cx="172243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en-US"/>
              <a:t>1 cm outlet</a:t>
            </a:r>
          </a:p>
        </p:txBody>
      </p:sp>
      <p:sp>
        <p:nvSpPr>
          <p:cNvPr id="6157" name="TextBox 25"/>
          <p:cNvSpPr txBox="1">
            <a:spLocks noChangeArrowheads="1"/>
          </p:cNvSpPr>
          <p:nvPr/>
        </p:nvSpPr>
        <p:spPr bwMode="auto">
          <a:xfrm>
            <a:off x="8070851" y="4221164"/>
            <a:ext cx="1971675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en-US"/>
              <a:t>Montaggio finale</a:t>
            </a:r>
          </a:p>
          <a:p>
            <a:pPr algn="ctr"/>
            <a:r>
              <a:rPr lang="it-IT" altLang="en-US"/>
              <a:t> ottica in rame</a:t>
            </a:r>
          </a:p>
        </p:txBody>
      </p:sp>
      <p:pic>
        <p:nvPicPr>
          <p:cNvPr id="615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0164"/>
            <a:ext cx="195103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Box 15"/>
          <p:cNvSpPr txBox="1">
            <a:spLocks noChangeArrowheads="1"/>
          </p:cNvSpPr>
          <p:nvPr/>
        </p:nvSpPr>
        <p:spPr bwMode="auto">
          <a:xfrm>
            <a:off x="2038350" y="4519614"/>
            <a:ext cx="19685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en-US"/>
              <a:t>Ottica in vetro pre-montaggio</a:t>
            </a:r>
          </a:p>
        </p:txBody>
      </p:sp>
    </p:spTree>
    <p:extLst>
      <p:ext uri="{BB962C8B-B14F-4D97-AF65-F5344CB8AC3E}">
        <p14:creationId xmlns:p14="http://schemas.microsoft.com/office/powerpoint/2010/main" val="5644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524000" y="523875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524000" y="6618288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2" name="CasellaDiTesto 6"/>
          <p:cNvSpPr txBox="1">
            <a:spLocks noChangeArrowheads="1"/>
          </p:cNvSpPr>
          <p:nvPr/>
        </p:nvSpPr>
        <p:spPr bwMode="auto">
          <a:xfrm>
            <a:off x="2944814" y="61913"/>
            <a:ext cx="6650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/>
              <a:t>Ottica in rame – aria – 60 MeV/c</a:t>
            </a:r>
          </a:p>
        </p:txBody>
      </p:sp>
      <p:pic>
        <p:nvPicPr>
          <p:cNvPr id="7173" name="Immagine 2" descr="IMAGE_Copper_AIR_ODO2_60_10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4" y="654051"/>
            <a:ext cx="299243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magine 3" descr="IMAGE_Copper_AIR_ODO0_60_100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604839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magine 8" descr="IMAGE_Copper_AIR_ODO1_60_100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4" y="654051"/>
            <a:ext cx="2943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magine 9" descr="Screenshot 2018-06-07 12.04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835401"/>
            <a:ext cx="28194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magine 10" descr="Screenshot 2018-06-07 12.05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762375"/>
            <a:ext cx="29098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Immagine 11" descr="Screenshot 2018-06-07 12.05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4" y="3706814"/>
            <a:ext cx="2974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CasellaDiTesto 12"/>
          <p:cNvSpPr txBox="1">
            <a:spLocks noChangeArrowheads="1"/>
          </p:cNvSpPr>
          <p:nvPr/>
        </p:nvSpPr>
        <p:spPr bwMode="auto">
          <a:xfrm>
            <a:off x="2422525" y="593725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ODO2</a:t>
            </a:r>
          </a:p>
        </p:txBody>
      </p:sp>
      <p:sp>
        <p:nvSpPr>
          <p:cNvPr id="7180" name="CasellaDiTesto 13"/>
          <p:cNvSpPr txBox="1">
            <a:spLocks noChangeArrowheads="1"/>
          </p:cNvSpPr>
          <p:nvPr/>
        </p:nvSpPr>
        <p:spPr bwMode="auto">
          <a:xfrm>
            <a:off x="5307014" y="593725"/>
            <a:ext cx="134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ODO0</a:t>
            </a:r>
          </a:p>
        </p:txBody>
      </p:sp>
      <p:sp>
        <p:nvSpPr>
          <p:cNvPr id="7181" name="CasellaDiTesto 14"/>
          <p:cNvSpPr txBox="1">
            <a:spLocks noChangeArrowheads="1"/>
          </p:cNvSpPr>
          <p:nvPr/>
        </p:nvSpPr>
        <p:spPr bwMode="auto">
          <a:xfrm>
            <a:off x="8423275" y="593725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ODO1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1725614" y="3597275"/>
            <a:ext cx="8789987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524000" y="536576"/>
            <a:ext cx="1219200" cy="3095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524000" y="3609976"/>
            <a:ext cx="1219200" cy="3095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7185" name="TextBox 7"/>
          <p:cNvSpPr txBox="1">
            <a:spLocks noChangeArrowheads="1"/>
          </p:cNvSpPr>
          <p:nvPr/>
        </p:nvSpPr>
        <p:spPr bwMode="auto">
          <a:xfrm>
            <a:off x="4295775" y="3429000"/>
            <a:ext cx="4008470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Profilo del fascio dopo l’ottica in rame 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5618163" y="4024313"/>
            <a:ext cx="979488" cy="45561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5" name="Right Arrow 24"/>
          <p:cNvSpPr/>
          <p:nvPr/>
        </p:nvSpPr>
        <p:spPr>
          <a:xfrm rot="16200000">
            <a:off x="5639595" y="2732882"/>
            <a:ext cx="936625" cy="45561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3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524000" y="523875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524000" y="6618288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6" name="CasellaDiTesto 6"/>
          <p:cNvSpPr txBox="1">
            <a:spLocks noChangeArrowheads="1"/>
          </p:cNvSpPr>
          <p:nvPr/>
        </p:nvSpPr>
        <p:spPr bwMode="auto">
          <a:xfrm>
            <a:off x="2944814" y="61913"/>
            <a:ext cx="6650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/>
              <a:t>Ottica in rame – aria – 60 MeV/c</a:t>
            </a:r>
          </a:p>
        </p:txBody>
      </p:sp>
      <p:pic>
        <p:nvPicPr>
          <p:cNvPr id="8197" name="Immagine 2" descr="IMAGE_Copper_AIR_ODO2_60_100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4" y="654051"/>
            <a:ext cx="299243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magine 3" descr="IMAGE_Copper_AIR_ODO0_60_100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604839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magine 8" descr="IMAGE_Copper_AIR_ODO1_60_100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4" y="654051"/>
            <a:ext cx="2943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magine 9" descr="Screenshot 2018-06-07 12.04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835401"/>
            <a:ext cx="28194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Immagine 10" descr="Screenshot 2018-06-07 12.05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762375"/>
            <a:ext cx="29098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magine 11" descr="Screenshot 2018-06-07 12.05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4" y="3706814"/>
            <a:ext cx="2974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CasellaDiTesto 12"/>
          <p:cNvSpPr txBox="1">
            <a:spLocks noChangeArrowheads="1"/>
          </p:cNvSpPr>
          <p:nvPr/>
        </p:nvSpPr>
        <p:spPr bwMode="auto">
          <a:xfrm>
            <a:off x="2422525" y="593725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ODO2</a:t>
            </a:r>
          </a:p>
        </p:txBody>
      </p:sp>
      <p:sp>
        <p:nvSpPr>
          <p:cNvPr id="8204" name="CasellaDiTesto 13"/>
          <p:cNvSpPr txBox="1">
            <a:spLocks noChangeArrowheads="1"/>
          </p:cNvSpPr>
          <p:nvPr/>
        </p:nvSpPr>
        <p:spPr bwMode="auto">
          <a:xfrm>
            <a:off x="5307014" y="593725"/>
            <a:ext cx="134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ODO0</a:t>
            </a:r>
          </a:p>
        </p:txBody>
      </p:sp>
      <p:sp>
        <p:nvSpPr>
          <p:cNvPr id="8205" name="CasellaDiTesto 14"/>
          <p:cNvSpPr txBox="1">
            <a:spLocks noChangeArrowheads="1"/>
          </p:cNvSpPr>
          <p:nvPr/>
        </p:nvSpPr>
        <p:spPr bwMode="auto">
          <a:xfrm>
            <a:off x="8423275" y="593725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ODO1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1725614" y="3597275"/>
            <a:ext cx="8789987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524000" y="536576"/>
            <a:ext cx="1219200" cy="3095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524000" y="3609976"/>
            <a:ext cx="1219200" cy="3095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" name="Rectangle 1"/>
          <p:cNvSpPr/>
          <p:nvPr/>
        </p:nvSpPr>
        <p:spPr>
          <a:xfrm rot="2661760">
            <a:off x="5413375" y="1522414"/>
            <a:ext cx="1220788" cy="1220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0" name="Rectangle 19"/>
          <p:cNvSpPr/>
          <p:nvPr/>
        </p:nvSpPr>
        <p:spPr>
          <a:xfrm rot="2661760">
            <a:off x="5721350" y="4746626"/>
            <a:ext cx="939800" cy="957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8211" name="TextBox 21"/>
          <p:cNvSpPr txBox="1">
            <a:spLocks noChangeArrowheads="1"/>
          </p:cNvSpPr>
          <p:nvPr/>
        </p:nvSpPr>
        <p:spPr bwMode="auto">
          <a:xfrm>
            <a:off x="3863976" y="3429000"/>
            <a:ext cx="4649671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Forma del profilo a stella torna con il MC G4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5618163" y="4024313"/>
            <a:ext cx="979488" cy="45561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24" name="Right Arrow 23"/>
          <p:cNvSpPr/>
          <p:nvPr/>
        </p:nvSpPr>
        <p:spPr>
          <a:xfrm rot="16200000">
            <a:off x="5639595" y="2732882"/>
            <a:ext cx="936625" cy="45561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it-IT"/>
          </a:p>
        </p:txBody>
      </p:sp>
      <p:sp>
        <p:nvSpPr>
          <p:cNvPr id="8214" name="TextBox 7"/>
          <p:cNvSpPr txBox="1">
            <a:spLocks noChangeArrowheads="1"/>
          </p:cNvSpPr>
          <p:nvPr/>
        </p:nvSpPr>
        <p:spPr bwMode="auto">
          <a:xfrm>
            <a:off x="4886325" y="6435725"/>
            <a:ext cx="2505814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Analisi dei dati in corso</a:t>
            </a:r>
          </a:p>
        </p:txBody>
      </p:sp>
    </p:spTree>
    <p:extLst>
      <p:ext uri="{BB962C8B-B14F-4D97-AF65-F5344CB8AC3E}">
        <p14:creationId xmlns:p14="http://schemas.microsoft.com/office/powerpoint/2010/main" val="2275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321" y="2828836"/>
            <a:ext cx="290335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AEGIS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4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allOve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33551" y="476250"/>
            <a:ext cx="87471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algn="just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x-none" sz="2000" dirty="0">
                <a:latin typeface="Times New Roman" pitchFamily="16" charset="0"/>
              </a:rPr>
              <a:t>I primi risultati sembrano promettenti e prevediamo ulteriori approfondimenti e test. Per questo prevediamo una richiesta su INFN-PV  per coprire gli item:</a:t>
            </a:r>
          </a:p>
          <a:p>
            <a:pPr marL="342900" indent="-342900" algn="just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x-none" sz="2000" dirty="0">
              <a:latin typeface="Times New Roman" pitchFamily="16" charset="0"/>
            </a:endParaRPr>
          </a:p>
          <a:p>
            <a:pPr marL="1085850" lvl="1" indent="-342900" algn="just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altLang="x-none" sz="2000" dirty="0">
                <a:latin typeface="Times New Roman" pitchFamily="16" charset="0"/>
              </a:rPr>
              <a:t>Upgrade/test dell’ottica in rame realizzata presso l’officina meccanica di Pavia.</a:t>
            </a:r>
          </a:p>
          <a:p>
            <a:pPr marL="1085850" lvl="1" indent="-342900" algn="just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it-IT" altLang="x-none" sz="2000" dirty="0">
              <a:latin typeface="Times New Roman" pitchFamily="16" charset="0"/>
            </a:endParaRPr>
          </a:p>
          <a:p>
            <a:pPr marL="1085850" lvl="1" indent="-342900" algn="just">
              <a:lnSpc>
                <a:spcPct val="9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it-IT" altLang="x-none" sz="2000" dirty="0">
                <a:latin typeface="Times New Roman" pitchFamily="16" charset="0"/>
              </a:rPr>
              <a:t>Realizzazione di un’ottica «lobster’s eye» approfittando della collaborazione di colleghi INAF-Brera esperti nella realizzazione di ottiche focalizzanti per satelliti dedicati all’astronomia X (gruppo guidato da G. Pareschi). </a:t>
            </a:r>
          </a:p>
          <a:p>
            <a:pPr lvl="1" algn="just">
              <a:lnSpc>
                <a:spcPct val="93000"/>
              </a:lnSpc>
              <a:buClr>
                <a:srgbClr val="FF0000"/>
              </a:buClr>
              <a:defRPr/>
            </a:pPr>
            <a:endParaRPr lang="it-IT" altLang="x-none" sz="2000" dirty="0">
              <a:latin typeface="Times New Roman" pitchFamily="16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716339"/>
            <a:ext cx="38338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89563" y="3644900"/>
            <a:ext cx="509111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marL="108585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Vantaggi: ottica compatta (pochi cm), non interferisce con il bersaglio di FAMU; ottima per focalizzare un fascio potenzialmente divergente.</a:t>
            </a:r>
          </a:p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it-IT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Stiamo valutando la possibilità di inserire in anagrafica a Pavia alcuni dei colleghi di INAF-Brera.</a:t>
            </a:r>
          </a:p>
        </p:txBody>
      </p:sp>
    </p:spTree>
    <p:extLst>
      <p:ext uri="{BB962C8B-B14F-4D97-AF65-F5344CB8AC3E}">
        <p14:creationId xmlns:p14="http://schemas.microsoft.com/office/powerpoint/2010/main" val="1109809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147888" y="11588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FAMU-PV: Attività 2019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03388" y="1484314"/>
            <a:ext cx="87487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Realizzazione di un’ottica lobster’s eye per la focalizzazione e density enhancement del fascio di muoni di RIKEN-RAL (in collaborazione con INAF-Brera).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e test di ottiche focalizzanti in rame (INFN Pavia) e vetro con coating di metalli pesanti (con INAF-Brera).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Upgrade/test dei tre monitor di fascio per misura del profilo del fascio RIKEN-RAL e per misure di focusing. Realizzazione di un nuovo monitor di fascio con fibre da 250 </a:t>
            </a:r>
            <a:r>
              <a:rPr lang="it-IT" altLang="en-US" sz="200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(con INFN-MiB).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e test dell’elettronica per l’amplificazione per i rivelatori a Germanio di INFN MiB.</a:t>
            </a: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 al primo run di fisica 2019 (durata prevista: 1 mese).</a:t>
            </a:r>
          </a:p>
        </p:txBody>
      </p:sp>
    </p:spTree>
    <p:extLst>
      <p:ext uri="{BB962C8B-B14F-4D97-AF65-F5344CB8AC3E}">
        <p14:creationId xmlns:p14="http://schemas.microsoft.com/office/powerpoint/2010/main" val="275613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620000" cy="417512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FAMU-PV: anagrafica 2019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703389" y="1196976"/>
          <a:ext cx="8785224" cy="39544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9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Nome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12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Ruolo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12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FTE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12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114312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de Bari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Ricerc. Universitario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57267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de Vecchi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95520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Tecnologo INFN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95520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95520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183639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Menegolli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Ricerc. Universitario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Responsabile locale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0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 Rossella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Primo Tecnologo INFN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4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Tomaselli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Ricerc. Universitario</a:t>
                      </a: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Dipart. di Ing. Industriale e dell'Informazione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79249" marB="4572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274208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57267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274208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43" marR="91443" marT="257267" marB="4572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9" name="TextBox 2"/>
          <p:cNvSpPr txBox="1">
            <a:spLocks noChangeArrowheads="1"/>
          </p:cNvSpPr>
          <p:nvPr/>
        </p:nvSpPr>
        <p:spPr bwMode="auto">
          <a:xfrm>
            <a:off x="1774826" y="5419726"/>
            <a:ext cx="8785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Anagrafica </a:t>
            </a:r>
            <a:r>
              <a:rPr lang="it-IT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praticamente stabile </a:t>
            </a:r>
            <a:r>
              <a:rPr lang="it-IT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 al </a:t>
            </a:r>
            <a:r>
              <a:rPr lang="it-IT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(meno 0.2 di R.Nardo’)</a:t>
            </a:r>
            <a:endParaRPr lang="it-IT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corso di definizione eventuale ingresso di colleghi di INAF-Brera per collaborazione sulle ottiche focalizzanti per il fascio di muoni.</a:t>
            </a:r>
          </a:p>
        </p:txBody>
      </p:sp>
    </p:spTree>
    <p:extLst>
      <p:ext uri="{BB962C8B-B14F-4D97-AF65-F5344CB8AC3E}">
        <p14:creationId xmlns:p14="http://schemas.microsoft.com/office/powerpoint/2010/main" val="3597440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30175"/>
            <a:ext cx="7620000" cy="4191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FAMU-PV: dettaglio richieste 2019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703388" y="620713"/>
          <a:ext cx="3744912" cy="33702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52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114262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114262" marB="4570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Run di fisica 2019 al RIKEN-RAL.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8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8" marB="4570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1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Test run odoscopi e ottiche BTF/CERN/RAL.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195436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195436" marB="4570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7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Meeting di Collaborazione.	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8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8" marB="4570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0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Incontri di lavoro</a:t>
                      </a:r>
                      <a:r>
                        <a:rPr lang="it-IT" altLang="x-none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(MiB, INAF-Brera).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8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8" marB="4570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274090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23.0</a:t>
                      </a:r>
                    </a:p>
                  </a:txBody>
                  <a:tcPr marL="91452" marR="91452" marT="257156" marB="4570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5880100" y="635001"/>
          <a:ext cx="4679950" cy="43592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3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305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305" marB="4572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6" charset="0"/>
                        </a:rPr>
                        <a:t>Materiale per stampante 3D (odoscopio e supporti cristalli).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9231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9231" marB="4572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3000"/>
                        </a:lnSpc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it-IT" altLang="x-none" sz="1600" dirty="0" smtClean="0">
                          <a:latin typeface="Times New Roman" pitchFamily="16" charset="0"/>
                        </a:rPr>
                        <a:t>Material</a:t>
                      </a:r>
                      <a:r>
                        <a:rPr lang="it-IT" altLang="x-none" sz="1600" baseline="0" dirty="0" smtClean="0">
                          <a:latin typeface="Times New Roman" pitchFamily="16" charset="0"/>
                        </a:rPr>
                        <a:t>e per </a:t>
                      </a:r>
                      <a:r>
                        <a:rPr lang="it-IT" altLang="x-none" sz="1600" dirty="0" smtClean="0">
                          <a:latin typeface="Times New Roman" pitchFamily="16" charset="0"/>
                        </a:rPr>
                        <a:t>elettronica Germani e odooscopi (circuiti stampati e componenti):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195507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195507" marB="4572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48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3000"/>
                        </a:lnSpc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it-IT" altLang="x-none" sz="1600" dirty="0" smtClean="0">
                          <a:latin typeface="Times New Roman" pitchFamily="16" charset="0"/>
                        </a:rPr>
                        <a:t>Materiale</a:t>
                      </a:r>
                      <a:r>
                        <a:rPr lang="it-IT" altLang="x-none" sz="1600" baseline="0" dirty="0" smtClean="0">
                          <a:latin typeface="Times New Roman" pitchFamily="16" charset="0"/>
                        </a:rPr>
                        <a:t> </a:t>
                      </a:r>
                      <a:r>
                        <a:rPr lang="it-IT" altLang="x-none" sz="1600" dirty="0" smtClean="0">
                          <a:latin typeface="Times New Roman" pitchFamily="16" charset="0"/>
                        </a:rPr>
                        <a:t>da vuoto per test ottiche (tombak,</a:t>
                      </a:r>
                      <a:r>
                        <a:rPr lang="it-IT" altLang="x-none" sz="1600" baseline="0" dirty="0" smtClean="0">
                          <a:latin typeface="Times New Roman" pitchFamily="16" charset="0"/>
                        </a:rPr>
                        <a:t> </a:t>
                      </a:r>
                      <a:r>
                        <a:rPr lang="it-IT" altLang="x-none" sz="1600" dirty="0" smtClean="0">
                          <a:latin typeface="Times New Roman" pitchFamily="16" charset="0"/>
                        </a:rPr>
                        <a:t>adattatori, valvole).	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9231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91429" marR="91429" marT="279231" marB="4572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1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Materiale per realizzazione ottica in rame (rame, lavorazioni)</a:t>
                      </a:r>
                    </a:p>
                  </a:txBody>
                  <a:tcPr marL="91429" marR="91429" marT="279231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91429" marR="91429" marT="279231" marB="4572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1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Materiale per realizzazione ottica lobster’s eye (supporto, lavorazioni, depositi)</a:t>
                      </a:r>
                    </a:p>
                  </a:txBody>
                  <a:tcPr marL="91429" marR="91429" marT="279231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20.0</a:t>
                      </a:r>
                    </a:p>
                  </a:txBody>
                  <a:tcPr marL="91429" marR="91429" marT="279231" marB="4572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274191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28.5</a:t>
                      </a:r>
                    </a:p>
                  </a:txBody>
                  <a:tcPr marL="91429" marR="91429" marT="257251" marB="45722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703388" y="4149726"/>
          <a:ext cx="3744912" cy="239239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52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Inventariabile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114261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114261" marB="4570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Pompa da vuoto dry-scroll per test vuoto nelle ottiche.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4.0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52" marR="91452" marT="279124" marB="4570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Multichannel analyzer CAEN DT5780</a:t>
                      </a:r>
                    </a:p>
                  </a:txBody>
                  <a:tcPr marL="91452" marR="91452" marT="27912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3.0</a:t>
                      </a:r>
                    </a:p>
                  </a:txBody>
                  <a:tcPr marL="91452" marR="91452" marT="279124" marB="4570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9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TOTALE </a:t>
                      </a:r>
                    </a:p>
                  </a:txBody>
                  <a:tcPr marL="91452" marR="91452" marT="27912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7.0</a:t>
                      </a:r>
                    </a:p>
                  </a:txBody>
                  <a:tcPr marL="91452" marR="91452" marT="279124" marB="4570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5880100" y="5338764"/>
          <a:ext cx="4679950" cy="89852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3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2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Trasporti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147" marB="45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t-IT" altLang="x-none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€</a:t>
                      </a:r>
                      <a:endParaRPr kumimoji="0" lang="it-IT" altLang="x-non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114147" marB="4565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it-IT" alt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Trasporti</a:t>
                      </a:r>
                      <a:r>
                        <a:rPr lang="it-IT" altLang="x-none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materiale a RAL.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8846" marB="45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</a:t>
                      </a:r>
                      <a:endParaRPr kumimoji="0" lang="it-IT" altLang="x-non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29" marR="91429" marT="278846" marB="4565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80100" y="3933825"/>
            <a:ext cx="4679950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507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7620000" cy="8636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>
                <a:latin typeface="Times New Roman" panose="02020603050405020304" pitchFamily="18" charset="0"/>
              </a:rPr>
              <a:t>FAMU-PV: riassunto e servizi 2019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84261"/>
              </p:ext>
            </p:extLst>
          </p:nvPr>
        </p:nvGraphicFramePr>
        <p:xfrm>
          <a:off x="1620838" y="1557338"/>
          <a:ext cx="5122862" cy="38354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Capitolo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80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Richiesta (k€)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8801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endParaRPr kumimoji="0" lang="it-IT" altLang="x-non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kumimoji="0" lang="it-IT" altLang="x-non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28.5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Inventariabile </a:t>
                      </a:r>
                      <a:endParaRPr kumimoji="0" lang="it-IT" altLang="x-non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Trasporti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2509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 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40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60.0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3407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" name="Group 2"/>
          <p:cNvGraphicFramePr>
            <a:graphicFrameLocks noGrp="1"/>
          </p:cNvGraphicFramePr>
          <p:nvPr/>
        </p:nvGraphicFramePr>
        <p:xfrm>
          <a:off x="6816726" y="2276476"/>
          <a:ext cx="3743325" cy="20494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5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Servizi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114365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m.u.</a:t>
                      </a:r>
                      <a:endParaRPr kumimoji="0" lang="it-IT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114365" marB="4574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Officina meccanica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279377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 charset="0"/>
                        <a:cs typeface="Times New Roman" pitchFamily="18" charset="0"/>
                      </a:endParaRPr>
                    </a:p>
                  </a:txBody>
                  <a:tcPr marL="91413" marR="91413" marT="279377" marB="4574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Servizio elettronica</a:t>
                      </a:r>
                      <a:endParaRPr kumimoji="0" lang="it-IT" altLang="x-non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3" marR="91413" marT="274335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13" marR="91413" marT="257386" marB="4574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Calcolo</a:t>
                      </a:r>
                    </a:p>
                  </a:txBody>
                  <a:tcPr marL="91413" marR="91413" marT="274335" marB="4574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x-non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13" marR="91413" marT="257386" marB="4574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973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8304" y="2828836"/>
            <a:ext cx="37753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MAMBO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184213" y="116934"/>
            <a:ext cx="8229600" cy="1143000"/>
          </a:xfrm>
        </p:spPr>
        <p:txBody>
          <a:bodyPr/>
          <a:lstStyle/>
          <a:p>
            <a:r>
              <a:rPr lang="it-IT" dirty="0" smtClean="0"/>
              <a:t>MAMBO </a:t>
            </a:r>
            <a:endParaRPr lang="it-IT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5521" y="1196753"/>
            <a:ext cx="3249613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MAM</a:t>
            </a:r>
            <a:r>
              <a:rPr lang="it-IT" sz="2800" b="1" dirty="0" err="1">
                <a:latin typeface="Arial" pitchFamily="34" charset="0"/>
              </a:rPr>
              <a:t>i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</a:t>
            </a:r>
            <a:r>
              <a:rPr lang="it-IT" sz="2800" b="1" dirty="0" err="1">
                <a:latin typeface="Arial" pitchFamily="34" charset="0"/>
              </a:rPr>
              <a:t>nn</a:t>
            </a:r>
            <a:endParaRPr lang="en-GB" sz="2800" b="1" dirty="0">
              <a:latin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2060849"/>
            <a:ext cx="914400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Studio di fotoreazioni indotte </a:t>
            </a:r>
          </a:p>
          <a:p>
            <a:r>
              <a:rPr lang="it-IT" sz="2800" b="1" dirty="0">
                <a:solidFill>
                  <a:srgbClr val="0000FF"/>
                </a:solidFill>
              </a:rPr>
              <a:t>su nucleoni e nuclei utilizzando  gli acceleratori</a:t>
            </a:r>
          </a:p>
          <a:p>
            <a:endParaRPr lang="it-IT" sz="2800" b="1" dirty="0">
              <a:solidFill>
                <a:srgbClr val="0000FF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MAMI 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i="1" dirty="0" err="1">
                <a:solidFill>
                  <a:srgbClr val="0000FF"/>
                </a:solidFill>
              </a:rPr>
              <a:t>E</a:t>
            </a:r>
            <a:r>
              <a:rPr lang="it-IT" sz="2800" b="1" baseline="-120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it-IT" sz="2800" b="1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0000FF"/>
                </a:solidFill>
                <a:sym typeface="Symbol" pitchFamily="18" charset="2"/>
              </a:rPr>
              <a:t> </a:t>
            </a:r>
            <a:r>
              <a:rPr lang="it-IT" sz="2800" b="1" dirty="0">
                <a:solidFill>
                  <a:srgbClr val="0000FF"/>
                </a:solidFill>
              </a:rPr>
              <a:t>1.6 </a:t>
            </a:r>
            <a:r>
              <a:rPr lang="it-IT" sz="2800" b="1" dirty="0" err="1">
                <a:solidFill>
                  <a:srgbClr val="0000FF"/>
                </a:solidFill>
              </a:rPr>
              <a:t>GeV</a:t>
            </a:r>
            <a:r>
              <a:rPr lang="it-IT" sz="2800" b="1" dirty="0">
                <a:solidFill>
                  <a:srgbClr val="0000FF"/>
                </a:solidFill>
              </a:rPr>
              <a:t>  </a:t>
            </a:r>
            <a:r>
              <a:rPr lang="it-IT" sz="2800" b="1" dirty="0">
                <a:solidFill>
                  <a:srgbClr val="FF0000"/>
                </a:solidFill>
              </a:rPr>
              <a:t>(Mainz)        </a:t>
            </a:r>
          </a:p>
          <a:p>
            <a:pPr marL="457200" indent="-457200"/>
            <a:r>
              <a:rPr lang="it-IT" sz="2800" dirty="0">
                <a:solidFill>
                  <a:srgbClr val="FF0000"/>
                </a:solidFill>
              </a:rPr>
              <a:t>      </a:t>
            </a:r>
            <a:r>
              <a:rPr lang="it-IT" sz="2800" dirty="0">
                <a:solidFill>
                  <a:srgbClr val="002060"/>
                </a:solidFill>
              </a:rPr>
              <a:t>A2 Collaboration   </a:t>
            </a:r>
            <a:r>
              <a:rPr lang="it-IT" sz="2400" dirty="0">
                <a:solidFill>
                  <a:srgbClr val="002060"/>
                </a:solidFill>
              </a:rPr>
              <a:t>(</a:t>
            </a:r>
            <a:r>
              <a:rPr lang="it-IT" sz="2400" dirty="0" err="1">
                <a:solidFill>
                  <a:srgbClr val="002060"/>
                </a:solidFill>
              </a:rPr>
              <a:t>spokepersons</a:t>
            </a:r>
            <a:r>
              <a:rPr lang="it-IT" sz="2400" dirty="0">
                <a:solidFill>
                  <a:srgbClr val="002060"/>
                </a:solidFill>
              </a:rPr>
              <a:t> : A. Thomas Mainz  </a:t>
            </a:r>
          </a:p>
          <a:p>
            <a:pPr marL="457200" indent="-457200"/>
            <a:r>
              <a:rPr lang="it-IT" sz="2400" dirty="0">
                <a:solidFill>
                  <a:srgbClr val="002060"/>
                </a:solidFill>
              </a:rPr>
              <a:t>       (circa 80 persone)                                     P. </a:t>
            </a:r>
            <a:r>
              <a:rPr lang="it-IT" sz="2400" dirty="0" err="1">
                <a:solidFill>
                  <a:srgbClr val="002060"/>
                </a:solidFill>
              </a:rPr>
              <a:t>Pedroni</a:t>
            </a:r>
            <a:r>
              <a:rPr lang="it-IT" sz="2400" dirty="0">
                <a:solidFill>
                  <a:srgbClr val="002060"/>
                </a:solidFill>
              </a:rPr>
              <a:t> INFN-PV)</a:t>
            </a:r>
          </a:p>
          <a:p>
            <a:pPr marL="457200" indent="-457200">
              <a:buClr>
                <a:srgbClr val="0000FF"/>
              </a:buClr>
              <a:buFont typeface="Wingdings" pitchFamily="2" charset="2"/>
              <a:buChar char="Ø"/>
            </a:pPr>
            <a:r>
              <a:rPr lang="it-IT" sz="2800" b="1" dirty="0">
                <a:solidFill>
                  <a:srgbClr val="FF0000"/>
                </a:solidFill>
              </a:rPr>
              <a:t> ELSA     </a:t>
            </a:r>
            <a:r>
              <a:rPr lang="it-IT" sz="2800" b="1" i="1" dirty="0" err="1">
                <a:solidFill>
                  <a:srgbClr val="0000FF"/>
                </a:solidFill>
              </a:rPr>
              <a:t>E</a:t>
            </a:r>
            <a:r>
              <a:rPr lang="it-IT" sz="2800" b="1" baseline="-120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it-IT" sz="2800" b="1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0000FF"/>
                </a:solidFill>
                <a:sym typeface="Symbol" pitchFamily="18" charset="2"/>
              </a:rPr>
              <a:t> 3.0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 err="1">
                <a:solidFill>
                  <a:srgbClr val="0000FF"/>
                </a:solidFill>
              </a:rPr>
              <a:t>GeV</a:t>
            </a:r>
            <a:r>
              <a:rPr lang="it-IT" sz="2800" b="1" dirty="0">
                <a:solidFill>
                  <a:srgbClr val="0000FF"/>
                </a:solidFill>
              </a:rPr>
              <a:t>  </a:t>
            </a:r>
            <a:r>
              <a:rPr lang="it-IT" sz="2800" b="1" dirty="0">
                <a:solidFill>
                  <a:srgbClr val="FF0000"/>
                </a:solidFill>
              </a:rPr>
              <a:t>(Bonn)    </a:t>
            </a:r>
          </a:p>
          <a:p>
            <a:pPr marL="914400" lvl="1" indent="-457200">
              <a:buClr>
                <a:srgbClr val="0000FF"/>
              </a:buClr>
            </a:pP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002060"/>
                </a:solidFill>
              </a:rPr>
              <a:t>BGO-OD </a:t>
            </a:r>
            <a:r>
              <a:rPr lang="it-IT" sz="2800" dirty="0" err="1">
                <a:solidFill>
                  <a:srgbClr val="002060"/>
                </a:solidFill>
              </a:rPr>
              <a:t>collaboration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(</a:t>
            </a:r>
            <a:r>
              <a:rPr lang="it-IT" sz="2400" dirty="0" err="1">
                <a:solidFill>
                  <a:srgbClr val="002060"/>
                </a:solidFill>
              </a:rPr>
              <a:t>spokepersons</a:t>
            </a:r>
            <a:r>
              <a:rPr lang="it-IT" sz="2400" dirty="0">
                <a:solidFill>
                  <a:srgbClr val="002060"/>
                </a:solidFill>
              </a:rPr>
              <a:t> : H. </a:t>
            </a:r>
            <a:r>
              <a:rPr lang="it-IT" sz="2400" dirty="0" err="1">
                <a:solidFill>
                  <a:srgbClr val="002060"/>
                </a:solidFill>
              </a:rPr>
              <a:t>Schmieden</a:t>
            </a:r>
            <a:r>
              <a:rPr lang="it-IT" sz="2400" dirty="0">
                <a:solidFill>
                  <a:srgbClr val="002060"/>
                </a:solidFill>
              </a:rPr>
              <a:t>  Bonn  </a:t>
            </a:r>
          </a:p>
          <a:p>
            <a:pPr marL="914400" lvl="1" indent="-457200">
              <a:buClr>
                <a:srgbClr val="0000FF"/>
              </a:buClr>
            </a:pPr>
            <a:r>
              <a:rPr lang="it-IT" sz="2400" dirty="0">
                <a:solidFill>
                  <a:srgbClr val="002060"/>
                </a:solidFill>
              </a:rPr>
              <a:t> (circa 60 persone)                                              P. </a:t>
            </a:r>
            <a:r>
              <a:rPr lang="it-IT" sz="2400" dirty="0" err="1">
                <a:solidFill>
                  <a:srgbClr val="002060"/>
                </a:solidFill>
              </a:rPr>
              <a:t>LeviSandri</a:t>
            </a:r>
            <a:r>
              <a:rPr lang="it-IT" sz="2400" dirty="0">
                <a:solidFill>
                  <a:srgbClr val="002060"/>
                </a:solidFill>
              </a:rPr>
              <a:t> INFN-LNF)</a:t>
            </a:r>
          </a:p>
          <a:p>
            <a:pPr marL="914400" lvl="1" indent="-457200">
              <a:buClr>
                <a:srgbClr val="0000FF"/>
              </a:buClr>
            </a:pPr>
            <a:endParaRPr lang="it-IT" sz="2800" dirty="0">
              <a:solidFill>
                <a:srgbClr val="002060"/>
              </a:solidFill>
            </a:endParaRPr>
          </a:p>
          <a:p>
            <a:r>
              <a:rPr lang="it-IT" sz="2800" b="1" dirty="0">
                <a:solidFill>
                  <a:srgbClr val="0000FF"/>
                </a:solidFill>
              </a:rPr>
              <a:t>Sezioni INFN Partecipanti:</a:t>
            </a:r>
            <a:r>
              <a:rPr lang="it-IT" b="1" dirty="0">
                <a:solidFill>
                  <a:srgbClr val="7030A0"/>
                </a:solidFill>
              </a:rPr>
              <a:t>  </a:t>
            </a:r>
            <a:r>
              <a:rPr lang="it-IT" b="1" dirty="0" smtClean="0">
                <a:solidFill>
                  <a:srgbClr val="00B050"/>
                </a:solidFill>
              </a:rPr>
              <a:t>RM1, </a:t>
            </a:r>
            <a:r>
              <a:rPr lang="it-IT" b="1" dirty="0">
                <a:solidFill>
                  <a:srgbClr val="00B050"/>
                </a:solidFill>
              </a:rPr>
              <a:t>LNF, PV, RM2, TO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97602" y="107531"/>
            <a:ext cx="4525920" cy="455065"/>
          </a:xfrm>
          <a:prstGeom prst="rect">
            <a:avLst/>
          </a:prstGeom>
          <a:solidFill>
            <a:srgbClr val="FFFF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020"/>
              </a:spcBef>
            </a:pPr>
            <a:r>
              <a:rPr lang="it-IT" altLang="it-IT" sz="2400" b="1" dirty="0">
                <a:latin typeface="Times New Roman" pitchFamily="18" charset="0"/>
              </a:rPr>
              <a:t>COLLABORAZIONE  MAMBO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1396" y="3914940"/>
            <a:ext cx="4523006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sz="2400" b="1" dirty="0" smtClean="0">
                <a:solidFill>
                  <a:srgbClr val="0000CC"/>
                </a:solidFill>
              </a:rPr>
              <a:t>14 ricercatori totali ; circa 10 FTE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34" y="915561"/>
            <a:ext cx="12073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Responsabile Nazionale :      Paolo Levi Sandri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Sezioni INFN partecipanti :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 Torvergata                responsabile locale Alessia Fantoni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Pavia                                   responsabile locale Paolo Pedroni che e’ anche uno degli spokeperson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della collaborazione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ISSRM  (Istituto Superiore Sanita’ di Roma), associati a INFN-Roma1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responsabile locale Francesco Ghio</a:t>
            </a: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Torino                                 responsabile locale Gianpiero Gervino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9805" y="5196630"/>
            <a:ext cx="5396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000000"/>
                </a:solidFill>
                <a:latin typeface="Comic Sans MS" pitchFamily="66" charset="0"/>
              </a:rPr>
              <a:t>A.Braghieri</a:t>
            </a: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  <a:latin typeface="Comic Sans MS" pitchFamily="66" charset="0"/>
              </a:rPr>
              <a:t>(30</a:t>
            </a:r>
            <a:r>
              <a:rPr lang="it-IT" sz="2400" b="1" dirty="0">
                <a:solidFill>
                  <a:srgbClr val="000000"/>
                </a:solidFill>
                <a:latin typeface="Comic Sans MS" pitchFamily="66" charset="0"/>
              </a:rPr>
              <a:t>%)</a:t>
            </a:r>
            <a:r>
              <a:rPr lang="en-GB" sz="2400" b="1" dirty="0" smtClean="0">
                <a:solidFill>
                  <a:srgbClr val="000000"/>
                </a:solidFill>
                <a:latin typeface="Comic Sans MS" pitchFamily="66" charset="0"/>
              </a:rPr>
              <a:t>,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 smtClean="0">
                <a:solidFill>
                  <a:srgbClr val="000000"/>
                </a:solidFill>
                <a:latin typeface="Comic Sans MS" pitchFamily="66" charset="0"/>
              </a:rPr>
              <a:t>P.Montagna</a:t>
            </a:r>
            <a:r>
              <a:rPr lang="en-GB" sz="2400" b="1" dirty="0" smtClean="0">
                <a:solidFill>
                  <a:srgbClr val="000000"/>
                </a:solidFill>
                <a:latin typeface="Comic Sans MS" pitchFamily="66" charset="0"/>
              </a:rPr>
              <a:t> (30%)</a:t>
            </a:r>
            <a:endParaRPr lang="en-GB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000000"/>
                </a:solidFill>
                <a:latin typeface="Comic Sans MS" pitchFamily="66" charset="0"/>
              </a:rPr>
              <a:t>P.Pedroni</a:t>
            </a: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   (100%)</a:t>
            </a:r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237067" y="4502023"/>
            <a:ext cx="3911599" cy="78581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ea typeface="+mj-ea"/>
                <a:cs typeface="+mj-cs"/>
              </a:rPr>
              <a:t>Manpower </a:t>
            </a:r>
            <a:r>
              <a:rPr lang="it-IT" sz="2800" b="1" dirty="0" smtClean="0">
                <a:solidFill>
                  <a:srgbClr val="FF0000"/>
                </a:solidFill>
                <a:ea typeface="+mj-ea"/>
                <a:cs typeface="+mj-cs"/>
              </a:rPr>
              <a:t>2019 a Pavia</a:t>
            </a:r>
            <a:endParaRPr lang="it-IT" sz="2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1" name="CasellaDiTesto 5"/>
          <p:cNvSpPr txBox="1"/>
          <p:nvPr/>
        </p:nvSpPr>
        <p:spPr>
          <a:xfrm>
            <a:off x="5621868" y="5641503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FTE totali  Pavia 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12" name="CasellaDiTesto 6"/>
          <p:cNvSpPr txBox="1"/>
          <p:nvPr/>
        </p:nvSpPr>
        <p:spPr>
          <a:xfrm>
            <a:off x="8733550" y="5641503"/>
            <a:ext cx="8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1.6</a:t>
            </a:r>
            <a:endParaRPr lang="it-IT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/>
          <p:cNvSpPr txBox="1">
            <a:spLocks/>
          </p:cNvSpPr>
          <p:nvPr/>
        </p:nvSpPr>
        <p:spPr>
          <a:xfrm>
            <a:off x="425304" y="591492"/>
            <a:ext cx="11341391" cy="6077322"/>
          </a:xfrm>
          <a:prstGeom prst="rect">
            <a:avLst/>
          </a:prstGeom>
        </p:spPr>
        <p:txBody>
          <a:bodyPr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MAMI (Mainz):</a:t>
            </a:r>
          </a:p>
          <a:p>
            <a:r>
              <a:rPr lang="it-IT" sz="2400" dirty="0"/>
              <a:t> </a:t>
            </a:r>
            <a:endParaRPr lang="it-IT" sz="2400" dirty="0" smtClean="0"/>
          </a:p>
          <a:p>
            <a:r>
              <a:rPr lang="it-IT" sz="2200" b="1" dirty="0" smtClean="0">
                <a:solidFill>
                  <a:srgbClr val="0000FF"/>
                </a:solidFill>
                <a:latin typeface="Comic Sans MS" pitchFamily="66" charset="0"/>
              </a:rPr>
              <a:t>=) </a:t>
            </a:r>
            <a:r>
              <a:rPr lang="it-IT" sz="2200" b="1" dirty="0" err="1" smtClean="0">
                <a:solidFill>
                  <a:srgbClr val="0000FF"/>
                </a:solidFill>
                <a:latin typeface="Comic Sans MS" pitchFamily="66" charset="0"/>
              </a:rPr>
              <a:t>Runs</a:t>
            </a:r>
            <a:r>
              <a:rPr lang="it-IT" sz="2200" b="1" dirty="0" smtClean="0">
                <a:solidFill>
                  <a:srgbClr val="0000FF"/>
                </a:solidFill>
                <a:latin typeface="Comic Sans MS" pitchFamily="66" charset="0"/>
              </a:rPr>
              <a:t> di misura in fascio           </a:t>
            </a:r>
          </a:p>
          <a:p>
            <a:r>
              <a:rPr lang="it-IT" sz="2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2200" dirty="0" smtClean="0">
                <a:solidFill>
                  <a:srgbClr val="0000FF"/>
                </a:solidFill>
                <a:latin typeface="Comic Sans MS" pitchFamily="66" charset="0"/>
              </a:rPr>
              <a:t>Misura </a:t>
            </a:r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  <a:sym typeface="Symbol" panose="05050102010706020507" pitchFamily="18" charset="2"/>
              </a:rPr>
              <a:t></a:t>
            </a:r>
            <a:r>
              <a:rPr lang="it-IT" sz="2400" baseline="30000" dirty="0" smtClean="0">
                <a:solidFill>
                  <a:srgbClr val="0000FF"/>
                </a:solidFill>
                <a:latin typeface="Comic Sans MS" pitchFamily="66" charset="0"/>
                <a:sym typeface="Symbol" panose="05050102010706020507" pitchFamily="18" charset="2"/>
              </a:rPr>
              <a:t>0</a:t>
            </a:r>
            <a:r>
              <a:rPr lang="it-IT" sz="2400" dirty="0">
                <a:solidFill>
                  <a:srgbClr val="0000FF"/>
                </a:solidFill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TFF </a:t>
            </a:r>
          </a:p>
          <a:p>
            <a:r>
              <a:rPr lang="it-IT" sz="2400" dirty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Misura «</a:t>
            </a:r>
            <a:r>
              <a:rPr lang="it-IT" sz="2400" dirty="0" err="1" smtClean="0">
                <a:solidFill>
                  <a:srgbClr val="0000FF"/>
                </a:solidFill>
                <a:latin typeface="Comic Sans MS" pitchFamily="66" charset="0"/>
              </a:rPr>
              <a:t>Neutron</a:t>
            </a:r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Comic Sans MS" pitchFamily="66" charset="0"/>
              </a:rPr>
              <a:t>skin</a:t>
            </a:r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» per nuclei medio-pesanti (importante parametro </a:t>
            </a:r>
          </a:p>
          <a:p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  in astrofisica stellare)</a:t>
            </a:r>
          </a:p>
          <a:p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  Test bersaglio attivo gassoso HP-He (</a:t>
            </a:r>
            <a:r>
              <a:rPr lang="it-IT" sz="2400" dirty="0" err="1" smtClean="0">
                <a:solidFill>
                  <a:srgbClr val="0000FF"/>
                </a:solidFill>
                <a:latin typeface="Comic Sans MS" pitchFamily="66" charset="0"/>
              </a:rPr>
              <a:t>scattering</a:t>
            </a:r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 Compton su neutrone)</a:t>
            </a:r>
          </a:p>
          <a:p>
            <a:r>
              <a:rPr lang="it-IT" sz="2400" dirty="0" smtClean="0">
                <a:solidFill>
                  <a:srgbClr val="0000FF"/>
                </a:solidFill>
                <a:latin typeface="Comic Sans MS" pitchFamily="66" charset="0"/>
              </a:rPr>
              <a:t>     </a:t>
            </a:r>
            <a:endParaRPr lang="it-IT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it-IT" sz="2200" b="1" dirty="0" smtClean="0">
                <a:solidFill>
                  <a:srgbClr val="0000FF"/>
                </a:solidFill>
                <a:latin typeface="Comic Sans MS" pitchFamily="66" charset="0"/>
              </a:rPr>
              <a:t>=) Manutenzione camere a fili </a:t>
            </a: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endParaRPr lang="it-IT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ELSA (Bonn):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200" b="1" dirty="0">
                <a:latin typeface="Comic Sans MS" pitchFamily="66" charset="0"/>
              </a:rPr>
              <a:t>   </a:t>
            </a:r>
            <a:r>
              <a:rPr lang="it-IT" sz="2200" b="1" dirty="0">
                <a:solidFill>
                  <a:srgbClr val="0000CC"/>
                </a:solidFill>
                <a:latin typeface="Comic Sans MS" pitchFamily="66" charset="0"/>
              </a:rPr>
              <a:t>=) </a:t>
            </a:r>
            <a:r>
              <a:rPr lang="it-IT" sz="2200" b="1" dirty="0" err="1" smtClean="0">
                <a:solidFill>
                  <a:srgbClr val="0000CC"/>
                </a:solidFill>
                <a:latin typeface="Comic Sans MS" pitchFamily="66" charset="0"/>
              </a:rPr>
              <a:t>Runs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t-IT" sz="2200" b="1" dirty="0">
                <a:solidFill>
                  <a:srgbClr val="0000CC"/>
                </a:solidFill>
                <a:latin typeface="Comic Sans MS" pitchFamily="66" charset="0"/>
              </a:rPr>
              <a:t>di misura in </a:t>
            </a: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fascio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200" b="1" dirty="0" smtClean="0">
                <a:solidFill>
                  <a:srgbClr val="0000CC"/>
                </a:solidFill>
                <a:latin typeface="Comic Sans MS" pitchFamily="66" charset="0"/>
              </a:rPr>
              <a:t>       </a:t>
            </a:r>
            <a:r>
              <a:rPr lang="it-IT" sz="2200" dirty="0" err="1" smtClean="0">
                <a:solidFill>
                  <a:srgbClr val="0000CC"/>
                </a:solidFill>
                <a:latin typeface="Comic Sans MS" pitchFamily="66" charset="0"/>
              </a:rPr>
              <a:t>Fotoproduzione</a:t>
            </a:r>
            <a:r>
              <a:rPr lang="it-IT" sz="2200" dirty="0" smtClean="0">
                <a:solidFill>
                  <a:srgbClr val="0000CC"/>
                </a:solidFill>
                <a:latin typeface="Comic Sans MS" pitchFamily="66" charset="0"/>
              </a:rPr>
              <a:t>  K* , </a:t>
            </a:r>
            <a:r>
              <a:rPr lang="it-IT" sz="2800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</a:t>
            </a:r>
            <a:r>
              <a:rPr lang="it-IT" sz="2200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(1405), </a:t>
            </a:r>
            <a:r>
              <a:rPr lang="it-IT" sz="2600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’, </a:t>
            </a:r>
            <a:r>
              <a:rPr lang="it-IT" sz="2400" dirty="0" smtClean="0">
                <a:solidFill>
                  <a:srgbClr val="0000CC"/>
                </a:solidFill>
                <a:latin typeface="Comic Sans MS" pitchFamily="66" charset="0"/>
                <a:sym typeface="Symbol" panose="05050102010706020507" pitchFamily="18" charset="2"/>
              </a:rPr>
              <a:t>, …</a:t>
            </a:r>
            <a:r>
              <a:rPr lang="it-IT" sz="2400" dirty="0" smtClean="0">
                <a:solidFill>
                  <a:srgbClr val="0000CC"/>
                </a:solidFill>
                <a:latin typeface="Comic Sans MS" pitchFamily="66" charset="0"/>
              </a:rPr>
              <a:t>        </a:t>
            </a:r>
            <a:endParaRPr lang="it-IT" sz="2400" dirty="0">
              <a:solidFill>
                <a:srgbClr val="0000CC"/>
              </a:solidFill>
              <a:latin typeface="Comic Sans MS" pitchFamily="66" charset="0"/>
            </a:endParaRP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200" b="1" dirty="0">
                <a:solidFill>
                  <a:srgbClr val="0000FF"/>
                </a:solidFill>
                <a:latin typeface="Comic Sans MS" pitchFamily="66" charset="0"/>
              </a:rPr>
              <a:t>   =) Manutenzione camere a fili 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400" b="1" dirty="0">
                <a:latin typeface="Comic Sans MS" pitchFamily="66" charset="0"/>
              </a:rPr>
              <a:t> </a:t>
            </a:r>
            <a:r>
              <a:rPr lang="it-IT" sz="2400" b="1" dirty="0" smtClean="0">
                <a:latin typeface="Comic Sans MS" pitchFamily="66" charset="0"/>
              </a:rPr>
              <a:t>  </a:t>
            </a:r>
            <a:r>
              <a:rPr lang="it-IT" sz="2200" b="1" dirty="0" smtClean="0">
                <a:latin typeface="Comic Sans MS" pitchFamily="66" charset="0"/>
              </a:rPr>
              <a:t>=) Costruzione/test senza/con fascio nuove schede preamplificatori fili   </a:t>
            </a:r>
            <a:endParaRPr lang="it-IT" sz="2200" b="1" dirty="0">
              <a:latin typeface="Comic Sans MS" pitchFamily="66" charset="0"/>
            </a:endParaRP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400" b="1" dirty="0">
                <a:solidFill>
                  <a:srgbClr val="7030A0"/>
                </a:solidFill>
                <a:latin typeface="Comic Sans MS" pitchFamily="66" charset="0"/>
              </a:rPr>
              <a:t>  </a:t>
            </a:r>
            <a:endParaRPr lang="it-IT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it-IT" sz="24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it-IT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2209800" y="44625"/>
            <a:ext cx="7772400" cy="78581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Attività </a:t>
            </a:r>
            <a:r>
              <a:rPr lang="it-IT" sz="32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fine 2018/ metà 2019</a:t>
            </a:r>
            <a:endParaRPr lang="it-IT" sz="32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808133"/>
            <a:ext cx="1085362" cy="9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24401" y="-26988"/>
            <a:ext cx="40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Richieste </a:t>
            </a:r>
            <a:r>
              <a:rPr lang="it-IT" sz="2800" b="1" dirty="0" smtClean="0">
                <a:solidFill>
                  <a:srgbClr val="FF0000"/>
                </a:solidFill>
              </a:rPr>
              <a:t>2019  </a:t>
            </a:r>
            <a:r>
              <a:rPr lang="it-IT" sz="2400" b="1" dirty="0">
                <a:solidFill>
                  <a:srgbClr val="FF0000"/>
                </a:solidFill>
              </a:rPr>
              <a:t>(in </a:t>
            </a:r>
            <a:r>
              <a:rPr lang="it-IT" sz="2400" b="1" dirty="0" err="1">
                <a:solidFill>
                  <a:srgbClr val="FF0000"/>
                </a:solidFill>
              </a:rPr>
              <a:t>kEuro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60512" y="381004"/>
            <a:ext cx="1063148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24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3333CC"/>
                </a:solidFill>
              </a:rPr>
              <a:t> </a:t>
            </a:r>
            <a:r>
              <a:rPr lang="it-IT" sz="2000" b="1" dirty="0">
                <a:solidFill>
                  <a:srgbClr val="3333CC"/>
                </a:solidFill>
              </a:rPr>
              <a:t>Missioni</a:t>
            </a:r>
            <a:r>
              <a:rPr lang="it-IT" sz="2000" dirty="0">
                <a:solidFill>
                  <a:srgbClr val="3333CC"/>
                </a:solidFill>
              </a:rPr>
              <a:t>                                 </a:t>
            </a:r>
            <a:r>
              <a:rPr lang="it-IT" sz="2000" dirty="0">
                <a:solidFill>
                  <a:srgbClr val="0000CC"/>
                </a:solidFill>
              </a:rPr>
              <a:t>2</a:t>
            </a:r>
            <a:r>
              <a:rPr lang="it-IT" sz="2000" dirty="0" smtClean="0">
                <a:solidFill>
                  <a:srgbClr val="0000CC"/>
                </a:solidFill>
              </a:rPr>
              <a:t>5 (2.5 MU/FTE; Prese </a:t>
            </a:r>
            <a:r>
              <a:rPr lang="it-IT" sz="2000" dirty="0">
                <a:solidFill>
                  <a:srgbClr val="0000CC"/>
                </a:solidFill>
              </a:rPr>
              <a:t>dati Mainz </a:t>
            </a:r>
            <a:r>
              <a:rPr lang="it-IT" sz="2000" dirty="0" smtClean="0">
                <a:solidFill>
                  <a:srgbClr val="0000CC"/>
                </a:solidFill>
              </a:rPr>
              <a:t>e Bonn) </a:t>
            </a:r>
            <a:r>
              <a:rPr lang="it-IT" sz="2000" dirty="0" smtClean="0">
                <a:solidFill>
                  <a:srgbClr val="000000"/>
                </a:solidFill>
              </a:rPr>
              <a:t>				                                          </a:t>
            </a:r>
            <a:endParaRPr lang="it-IT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b="1" dirty="0">
                <a:solidFill>
                  <a:srgbClr val="3333CC"/>
                </a:solidFill>
              </a:rPr>
              <a:t>Materiale consumo            </a:t>
            </a:r>
            <a:r>
              <a:rPr lang="it-IT" sz="2000" b="1" dirty="0" smtClean="0">
                <a:solidFill>
                  <a:srgbClr val="3333CC"/>
                </a:solidFill>
              </a:rPr>
              <a:t>   </a:t>
            </a:r>
            <a:r>
              <a:rPr lang="it-IT" sz="2000" dirty="0" smtClean="0">
                <a:solidFill>
                  <a:srgbClr val="3333CC"/>
                </a:solidFill>
              </a:rPr>
              <a:t>1 (Metabolismo) </a:t>
            </a:r>
            <a:endParaRPr lang="it-IT" sz="20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solidFill>
                  <a:srgbClr val="3333CC"/>
                </a:solidFill>
              </a:rPr>
              <a:t>	</a:t>
            </a:r>
            <a:endParaRPr lang="it-IT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b="1" dirty="0">
                <a:solidFill>
                  <a:srgbClr val="3333CC"/>
                </a:solidFill>
              </a:rPr>
              <a:t>Materiale Inventariabile    </a:t>
            </a:r>
            <a:r>
              <a:rPr lang="it-IT" sz="2000" b="1" dirty="0" smtClean="0">
                <a:solidFill>
                  <a:srgbClr val="3333CC"/>
                </a:solidFill>
              </a:rPr>
              <a:t> </a:t>
            </a:r>
            <a:r>
              <a:rPr lang="it-IT" sz="2000" dirty="0" smtClean="0">
                <a:solidFill>
                  <a:srgbClr val="3333CC"/>
                </a:solidFill>
              </a:rPr>
              <a:t>20  (1 Modulo TDC-VME 128 canali CAEN V1180A  per Mainz)</a:t>
            </a:r>
            <a:endParaRPr lang="it-IT" sz="20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solidFill>
                  <a:srgbClr val="3333CC"/>
                </a:solidFill>
              </a:rPr>
              <a:t>                                                     </a:t>
            </a:r>
            <a:r>
              <a:rPr lang="it-IT" sz="2000" dirty="0" smtClean="0">
                <a:solidFill>
                  <a:srgbClr val="3333CC"/>
                </a:solidFill>
              </a:rPr>
              <a:t>        (</a:t>
            </a:r>
            <a:r>
              <a:rPr lang="it-IT" sz="2000" dirty="0">
                <a:solidFill>
                  <a:srgbClr val="3333CC"/>
                </a:solidFill>
              </a:rPr>
              <a:t>1 Modulo </a:t>
            </a:r>
            <a:r>
              <a:rPr lang="it-IT" sz="2000" dirty="0" smtClean="0">
                <a:solidFill>
                  <a:srgbClr val="3333CC"/>
                </a:solidFill>
              </a:rPr>
              <a:t>ADC-VME </a:t>
            </a:r>
            <a:r>
              <a:rPr lang="it-IT" sz="2000" dirty="0">
                <a:solidFill>
                  <a:srgbClr val="3333CC"/>
                </a:solidFill>
              </a:rPr>
              <a:t>128 canali CAEN </a:t>
            </a:r>
            <a:r>
              <a:rPr lang="it-IT" sz="2000" dirty="0" smtClean="0">
                <a:solidFill>
                  <a:srgbClr val="3333CC"/>
                </a:solidFill>
              </a:rPr>
              <a:t>V1725+software di analisi 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solidFill>
                  <a:srgbClr val="3333CC"/>
                </a:solidFill>
              </a:rPr>
              <a:t> </a:t>
            </a:r>
            <a:r>
              <a:rPr lang="it-IT" sz="2000" dirty="0" smtClean="0">
                <a:solidFill>
                  <a:srgbClr val="3333CC"/>
                </a:solidFill>
              </a:rPr>
              <a:t>                                                              per Bonn)</a:t>
            </a:r>
            <a:endParaRPr lang="it-IT" sz="2000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solidFill>
                  <a:srgbClr val="3333CC"/>
                </a:solidFill>
              </a:rPr>
              <a:t>                                                 </a:t>
            </a:r>
            <a:endParaRPr lang="it-IT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                                 TOTALE        </a:t>
            </a:r>
            <a:r>
              <a:rPr lang="it-IT" sz="2000" b="1" dirty="0" smtClean="0">
                <a:solidFill>
                  <a:srgbClr val="000000"/>
                </a:solidFill>
              </a:rPr>
              <a:t>46 </a:t>
            </a:r>
            <a:r>
              <a:rPr lang="it-IT" sz="2000" b="1" dirty="0" err="1">
                <a:solidFill>
                  <a:srgbClr val="000000"/>
                </a:solidFill>
              </a:rPr>
              <a:t>Keuro</a:t>
            </a:r>
            <a:endParaRPr lang="it-IT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it-IT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3333CC"/>
                </a:solidFill>
              </a:rPr>
              <a:t>1</a:t>
            </a:r>
            <a:r>
              <a:rPr lang="it-IT" sz="2000" b="1" dirty="0" smtClean="0">
                <a:solidFill>
                  <a:srgbClr val="3333CC"/>
                </a:solidFill>
              </a:rPr>
              <a:t> mese/uomo </a:t>
            </a:r>
            <a:r>
              <a:rPr lang="it-IT" sz="2000" b="1" dirty="0">
                <a:solidFill>
                  <a:srgbClr val="3333CC"/>
                </a:solidFill>
              </a:rPr>
              <a:t>officina meccanica  </a:t>
            </a:r>
            <a:r>
              <a:rPr lang="it-IT" sz="2000" b="1" dirty="0" smtClean="0">
                <a:solidFill>
                  <a:srgbClr val="3333CC"/>
                </a:solidFill>
              </a:rPr>
              <a:t>3 </a:t>
            </a:r>
            <a:r>
              <a:rPr lang="it-IT" sz="2000" b="1" dirty="0">
                <a:solidFill>
                  <a:srgbClr val="3333CC"/>
                </a:solidFill>
              </a:rPr>
              <a:t>mesi/uomo </a:t>
            </a:r>
            <a:r>
              <a:rPr lang="it-IT" sz="2000" b="1" dirty="0" err="1">
                <a:solidFill>
                  <a:srgbClr val="3333CC"/>
                </a:solidFill>
              </a:rPr>
              <a:t>serv</a:t>
            </a:r>
            <a:r>
              <a:rPr lang="it-IT" sz="2000" b="1" dirty="0">
                <a:solidFill>
                  <a:srgbClr val="3333CC"/>
                </a:solidFill>
              </a:rPr>
              <a:t>. </a:t>
            </a:r>
            <a:r>
              <a:rPr lang="it-IT" sz="2000" b="1" dirty="0" smtClean="0">
                <a:solidFill>
                  <a:srgbClr val="3333CC"/>
                </a:solidFill>
              </a:rPr>
              <a:t>elettronico</a:t>
            </a:r>
            <a:endParaRPr lang="en-GB" sz="24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0914"/>
      </p:ext>
    </p:extLst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2207568" y="214691"/>
            <a:ext cx="792088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Aegis-</a:t>
            </a:r>
            <a:r>
              <a:rPr lang="it-IT" sz="2800" dirty="0" err="1">
                <a:solidFill>
                  <a:srgbClr val="D1282E"/>
                </a:solidFill>
                <a:latin typeface="Apple Chancery"/>
                <a:cs typeface="Apple Chancery"/>
              </a:rPr>
              <a:t>pv</a:t>
            </a:r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 2019: IMPEGNI E RICHIESTE FINANZIARIE</a:t>
            </a:r>
          </a:p>
        </p:txBody>
      </p:sp>
      <p:sp>
        <p:nvSpPr>
          <p:cNvPr id="6" name="CasellaDiTesto 2"/>
          <p:cNvSpPr/>
          <p:nvPr/>
        </p:nvSpPr>
        <p:spPr>
          <a:xfrm>
            <a:off x="2318961" y="1683711"/>
            <a:ext cx="7451572" cy="46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8360">
            <a:solidFill>
              <a:srgbClr val="2300DC"/>
            </a:solidFill>
            <a:prstDash val="solid"/>
          </a:ln>
        </p:spPr>
        <p:txBody>
          <a:bodyPr vert="horz" wrap="square" lIns="89803" tIns="48983" rIns="89803" bIns="48983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r>
              <a:rPr lang="en-US" sz="2400" b="1" cap="all" dirty="0" err="1">
                <a:solidFill>
                  <a:srgbClr val="0070C0"/>
                </a:solidFill>
                <a:ea typeface="DejaVu LGC Sans" pitchFamily="2"/>
                <a:cs typeface="Arial" pitchFamily="34"/>
              </a:rPr>
              <a:t>RespONSABILE</a:t>
            </a:r>
            <a:r>
              <a:rPr lang="en-US" sz="2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2400" b="1" cap="all" dirty="0" err="1">
                <a:solidFill>
                  <a:srgbClr val="0070C0"/>
                </a:solidFill>
                <a:ea typeface="DejaVu LGC Sans" pitchFamily="2"/>
                <a:cs typeface="Arial" pitchFamily="34"/>
              </a:rPr>
              <a:t>NazIONALE</a:t>
            </a:r>
            <a:r>
              <a:rPr lang="en-US" sz="2400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: </a:t>
            </a: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GEMMA </a:t>
            </a:r>
            <a:r>
              <a:rPr lang="en-US" sz="24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Testera</a:t>
            </a: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(GENOVA)</a:t>
            </a:r>
          </a:p>
          <a:p>
            <a:pPr hangingPunct="0">
              <a:buFont typeface="StarSymbol"/>
              <a:buNone/>
            </a:pPr>
            <a:r>
              <a:rPr lang="en-US" sz="2400" b="1" cap="all" dirty="0" err="1">
                <a:solidFill>
                  <a:srgbClr val="0070C0"/>
                </a:solidFill>
                <a:ea typeface="DejaVu LGC Sans" pitchFamily="2"/>
                <a:cs typeface="Arial" pitchFamily="34"/>
              </a:rPr>
              <a:t>RespONSABILE</a:t>
            </a:r>
            <a:r>
              <a:rPr lang="en-US" sz="2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2400" b="1" cap="all" dirty="0" err="1">
                <a:solidFill>
                  <a:srgbClr val="0070C0"/>
                </a:solidFill>
                <a:ea typeface="DejaVu LGC Sans" pitchFamily="2"/>
                <a:cs typeface="Arial" pitchFamily="34"/>
              </a:rPr>
              <a:t>LocALE</a:t>
            </a: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: NICOLA Zurlo (PAVIA &amp; BRESCIA)</a:t>
            </a:r>
          </a:p>
          <a:p>
            <a:pPr hangingPunct="0">
              <a:buFont typeface="StarSymbol"/>
              <a:buNone/>
            </a:pPr>
            <a:endParaRPr lang="en-US" sz="2400" b="1" cap="all" dirty="0">
              <a:solidFill>
                <a:srgbClr val="DC23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400" b="1" cap="all" dirty="0" err="1" smtClean="0">
                <a:solidFill>
                  <a:srgbClr val="DC2300"/>
                </a:solidFill>
                <a:ea typeface="DejaVu LGC Sans" pitchFamily="2"/>
                <a:cs typeface="Arial" pitchFamily="34"/>
              </a:rPr>
              <a:t>Personale</a:t>
            </a:r>
            <a:r>
              <a:rPr lang="en-US" sz="2400" b="1" cap="all" dirty="0">
                <a:solidFill>
                  <a:srgbClr val="DC2300"/>
                </a:solidFill>
                <a:ea typeface="DejaVu LGC Sans" pitchFamily="2"/>
                <a:cs typeface="Arial" pitchFamily="34"/>
              </a:rPr>
              <a:t>	</a:t>
            </a:r>
            <a:r>
              <a:rPr lang="en-US" sz="2400" b="1" cap="all" dirty="0" smtClean="0">
                <a:solidFill>
                  <a:srgbClr val="DC2300"/>
                </a:solidFill>
                <a:ea typeface="DejaVu LGC Sans" pitchFamily="2"/>
                <a:cs typeface="Arial" pitchFamily="34"/>
              </a:rPr>
              <a:t>				        </a:t>
            </a:r>
            <a:r>
              <a:rPr lang="en-US" sz="2400" b="1" cap="all" dirty="0" smtClean="0">
                <a:solidFill>
                  <a:srgbClr val="DC2300"/>
                </a:solidFill>
                <a:ea typeface="DejaVu LGC Sans" pitchFamily="2"/>
                <a:cs typeface="Arial" pitchFamily="34"/>
              </a:rPr>
              <a:t>FTE </a:t>
            </a:r>
            <a:r>
              <a:rPr lang="en-US" sz="2400" b="1" cap="all" dirty="0">
                <a:solidFill>
                  <a:srgbClr val="DC2300"/>
                </a:solidFill>
                <a:ea typeface="DejaVu LGC Sans" pitchFamily="2"/>
                <a:cs typeface="Arial" pitchFamily="34"/>
              </a:rPr>
              <a:t>2019 </a:t>
            </a:r>
          </a:p>
          <a:p>
            <a:pPr hangingPunct="0">
              <a:buFont typeface="StarSymbol"/>
              <a:buNone/>
            </a:pPr>
            <a:endParaRPr lang="en-US" sz="2400" b="1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400" b="1" i="1" cap="all" dirty="0" err="1">
                <a:solidFill>
                  <a:srgbClr val="0070C0"/>
                </a:solidFill>
                <a:ea typeface="DejaVu LGC Sans" pitchFamily="2"/>
                <a:cs typeface="Arial" pitchFamily="34"/>
              </a:rPr>
              <a:t>Ricercatori</a:t>
            </a:r>
            <a:endParaRPr lang="en-US" sz="2400" b="1" i="1" cap="all" dirty="0">
              <a:solidFill>
                <a:srgbClr val="0070C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G. Bonomi 	PA		</a:t>
            </a:r>
            <a:r>
              <a:rPr lang="en-US" sz="2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</a:t>
            </a:r>
            <a:r>
              <a:rPr lang="en-US" sz="2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0.3</a:t>
            </a:r>
            <a:endParaRPr lang="en-US" sz="2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D. PAGANO    	RTDB	</a:t>
            </a: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	</a:t>
            </a:r>
            <a:r>
              <a:rPr lang="en-US" sz="2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	</a:t>
            </a:r>
            <a:r>
              <a:rPr lang="en-US" sz="2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0.3</a:t>
            </a:r>
            <a:endParaRPr lang="en-US" sz="2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A, </a:t>
            </a:r>
            <a:r>
              <a:rPr lang="en-US" sz="24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Rotondi</a:t>
            </a: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 	PO		</a:t>
            </a:r>
            <a:r>
              <a:rPr lang="en-US" sz="2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	0.3</a:t>
            </a:r>
            <a:endParaRPr lang="en-US" sz="2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N. ZURLO	</a:t>
            </a:r>
            <a:r>
              <a:rPr lang="en-US" sz="2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RU	</a:t>
            </a:r>
            <a:r>
              <a:rPr lang="en-US" sz="2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</a:t>
            </a:r>
            <a:r>
              <a:rPr lang="en-US" sz="2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0.3</a:t>
            </a:r>
            <a:endParaRPr lang="en-US" sz="2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Font typeface="StarSymbol"/>
              <a:buNone/>
            </a:pPr>
            <a:endParaRPr lang="en-US" sz="2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2400" b="1" cap="all" dirty="0" err="1">
                <a:solidFill>
                  <a:srgbClr val="0070C0"/>
                </a:solidFill>
                <a:ea typeface="DejaVu LGC Sans" pitchFamily="2"/>
                <a:cs typeface="Arial" pitchFamily="34"/>
              </a:rPr>
              <a:t>Totale</a:t>
            </a:r>
            <a:r>
              <a:rPr lang="en-US" sz="2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 FTE PAVIA 	1.2  	</a:t>
            </a:r>
          </a:p>
        </p:txBody>
      </p:sp>
    </p:spTree>
    <p:extLst>
      <p:ext uri="{BB962C8B-B14F-4D97-AF65-F5344CB8AC3E}">
        <p14:creationId xmlns:p14="http://schemas.microsoft.com/office/powerpoint/2010/main" val="37185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24401" y="-26988"/>
            <a:ext cx="40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Richieste </a:t>
            </a:r>
            <a:r>
              <a:rPr lang="it-IT" sz="2800" b="1" dirty="0" smtClean="0">
                <a:solidFill>
                  <a:srgbClr val="FF0000"/>
                </a:solidFill>
              </a:rPr>
              <a:t>2019  </a:t>
            </a:r>
            <a:r>
              <a:rPr lang="it-IT" sz="2400" b="1" dirty="0">
                <a:solidFill>
                  <a:srgbClr val="FF0000"/>
                </a:solidFill>
              </a:rPr>
              <a:t>(in </a:t>
            </a:r>
            <a:r>
              <a:rPr lang="it-IT" sz="2400" b="1" dirty="0" err="1">
                <a:solidFill>
                  <a:srgbClr val="FF0000"/>
                </a:solidFill>
              </a:rPr>
              <a:t>kEuro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5468" y="465667"/>
            <a:ext cx="1205653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rgbClr val="1D07BF"/>
                </a:solidFill>
              </a:rPr>
              <a:t> </a:t>
            </a:r>
            <a:r>
              <a:rPr lang="it-IT" sz="2400" b="1" dirty="0">
                <a:solidFill>
                  <a:srgbClr val="1D07BF"/>
                </a:solidFill>
              </a:rPr>
              <a:t>Missioni</a:t>
            </a:r>
            <a:r>
              <a:rPr lang="it-IT" sz="2400" dirty="0">
                <a:solidFill>
                  <a:srgbClr val="1D07BF"/>
                </a:solidFill>
              </a:rPr>
              <a:t>                                 2</a:t>
            </a:r>
            <a:r>
              <a:rPr lang="it-IT" sz="2400" dirty="0" smtClean="0">
                <a:solidFill>
                  <a:srgbClr val="1D07BF"/>
                </a:solidFill>
              </a:rPr>
              <a:t>5 (2.5 MU/FTE; Prese </a:t>
            </a:r>
            <a:r>
              <a:rPr lang="it-IT" sz="2400" dirty="0">
                <a:solidFill>
                  <a:srgbClr val="1D07BF"/>
                </a:solidFill>
              </a:rPr>
              <a:t>dati Mainz </a:t>
            </a:r>
            <a:r>
              <a:rPr lang="it-IT" sz="2400" dirty="0" smtClean="0">
                <a:solidFill>
                  <a:srgbClr val="1D07BF"/>
                </a:solidFill>
              </a:rPr>
              <a:t>e Bonn)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rgbClr val="1D07BF"/>
                </a:solidFill>
              </a:rPr>
              <a:t> </a:t>
            </a:r>
            <a:r>
              <a:rPr lang="it-IT" sz="2400" b="1" dirty="0" smtClean="0">
                <a:solidFill>
                  <a:srgbClr val="1D07BF"/>
                </a:solidFill>
              </a:rPr>
              <a:t>Materiale consumo               </a:t>
            </a:r>
            <a:r>
              <a:rPr lang="it-IT" sz="2400" dirty="0" smtClean="0">
                <a:solidFill>
                  <a:srgbClr val="1D07BF"/>
                </a:solidFill>
              </a:rPr>
              <a:t>1 (Metabolismo) </a:t>
            </a:r>
            <a:endParaRPr lang="it-IT" sz="2400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b="1" dirty="0">
                <a:solidFill>
                  <a:srgbClr val="1D07BF"/>
                </a:solidFill>
              </a:rPr>
              <a:t>Materiale Inventariabile    </a:t>
            </a:r>
            <a:r>
              <a:rPr lang="it-IT" sz="2400" b="1" dirty="0" smtClean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20  (1 Modulo TDC-VME 128 canali CAEN V1180A  per Mainz)</a:t>
            </a:r>
            <a:endParaRPr lang="it-IT" sz="2400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                                                    </a:t>
            </a:r>
            <a:r>
              <a:rPr lang="it-IT" sz="2400" dirty="0" smtClean="0">
                <a:solidFill>
                  <a:srgbClr val="1D07BF"/>
                </a:solidFill>
              </a:rPr>
              <a:t>        (</a:t>
            </a:r>
            <a:r>
              <a:rPr lang="it-IT" sz="2400" dirty="0">
                <a:solidFill>
                  <a:srgbClr val="1D07BF"/>
                </a:solidFill>
              </a:rPr>
              <a:t>1 Modulo </a:t>
            </a:r>
            <a:r>
              <a:rPr lang="it-IT" sz="2400" dirty="0" smtClean="0">
                <a:solidFill>
                  <a:srgbClr val="1D07BF"/>
                </a:solidFill>
              </a:rPr>
              <a:t>ADC-VME </a:t>
            </a:r>
            <a:r>
              <a:rPr lang="it-IT" sz="2400" dirty="0">
                <a:solidFill>
                  <a:srgbClr val="1D07BF"/>
                </a:solidFill>
              </a:rPr>
              <a:t>128 canali CAEN </a:t>
            </a:r>
            <a:r>
              <a:rPr lang="it-IT" sz="2400" dirty="0" smtClean="0">
                <a:solidFill>
                  <a:srgbClr val="1D07BF"/>
                </a:solidFill>
              </a:rPr>
              <a:t>V1725+software analisi 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                                                              per Bonn)</a:t>
            </a:r>
            <a:endParaRPr lang="it-IT" sz="2400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                   </a:t>
            </a:r>
            <a:r>
              <a:rPr lang="it-IT" sz="2400" dirty="0" smtClean="0">
                <a:solidFill>
                  <a:srgbClr val="1D07BF"/>
                </a:solidFill>
              </a:rPr>
              <a:t>                                  </a:t>
            </a:r>
            <a:r>
              <a:rPr lang="it-IT" sz="2400" b="1" dirty="0" smtClean="0">
                <a:solidFill>
                  <a:srgbClr val="1D07BF"/>
                </a:solidFill>
              </a:rPr>
              <a:t>TOTALE        46 Keuro</a:t>
            </a:r>
            <a:endParaRPr lang="it-IT" sz="2400" b="1" dirty="0">
              <a:solidFill>
                <a:srgbClr val="1D07B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rgbClr val="1D07BF"/>
                </a:solidFill>
              </a:rPr>
              <a:t>1</a:t>
            </a:r>
            <a:r>
              <a:rPr lang="it-IT" sz="2400" b="1" dirty="0" smtClean="0">
                <a:solidFill>
                  <a:srgbClr val="1D07BF"/>
                </a:solidFill>
              </a:rPr>
              <a:t> mese/uomo </a:t>
            </a:r>
            <a:r>
              <a:rPr lang="it-IT" sz="2400" b="1" dirty="0">
                <a:solidFill>
                  <a:srgbClr val="1D07BF"/>
                </a:solidFill>
              </a:rPr>
              <a:t>officina </a:t>
            </a:r>
            <a:r>
              <a:rPr lang="it-IT" sz="2400" b="1" dirty="0" smtClean="0">
                <a:solidFill>
                  <a:srgbClr val="1D07BF"/>
                </a:solidFill>
              </a:rPr>
              <a:t>meccanica       </a:t>
            </a:r>
            <a:r>
              <a:rPr lang="it-IT" sz="2400" dirty="0" smtClean="0">
                <a:solidFill>
                  <a:srgbClr val="1D07BF"/>
                </a:solidFill>
              </a:rPr>
              <a:t>costruzione nuovo catodo per camere a fili (da valutare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   la reale necessita’ in base alle prese dati a Mainz e Bonn in corso e nel prossimo futuro)</a:t>
            </a:r>
          </a:p>
          <a:p>
            <a:pPr>
              <a:spcBef>
                <a:spcPct val="50000"/>
              </a:spcBef>
              <a:defRPr/>
            </a:pPr>
            <a:r>
              <a:rPr lang="it-IT" sz="2400" b="1" dirty="0" smtClean="0">
                <a:solidFill>
                  <a:srgbClr val="1D07BF"/>
                </a:solidFill>
              </a:rPr>
              <a:t>3 </a:t>
            </a:r>
            <a:r>
              <a:rPr lang="it-IT" sz="2400" b="1" dirty="0">
                <a:solidFill>
                  <a:srgbClr val="1D07BF"/>
                </a:solidFill>
              </a:rPr>
              <a:t>mesi/uomo serv. </a:t>
            </a:r>
            <a:r>
              <a:rPr lang="it-IT" sz="2400" b="1" dirty="0" smtClean="0">
                <a:solidFill>
                  <a:srgbClr val="1D07BF"/>
                </a:solidFill>
              </a:rPr>
              <a:t>Elettronico :</a:t>
            </a:r>
            <a:r>
              <a:rPr lang="it-IT" sz="2400" dirty="0" smtClean="0">
                <a:solidFill>
                  <a:srgbClr val="1D07BF"/>
                </a:solidFill>
              </a:rPr>
              <a:t>        per commissioning/test nuove schede preamplificatori</a:t>
            </a:r>
          </a:p>
          <a:p>
            <a:pPr>
              <a:spcBef>
                <a:spcPct val="50000"/>
              </a:spcBef>
              <a:defRPr/>
            </a:pPr>
            <a:r>
              <a:rPr lang="it-IT" sz="2400" dirty="0">
                <a:solidFill>
                  <a:srgbClr val="1D07BF"/>
                </a:solidFill>
              </a:rPr>
              <a:t> </a:t>
            </a:r>
            <a:r>
              <a:rPr lang="it-IT" sz="2400" dirty="0" smtClean="0">
                <a:solidFill>
                  <a:srgbClr val="1D07BF"/>
                </a:solidFill>
              </a:rPr>
              <a:t>                                                                camere a fili a Bonn.</a:t>
            </a:r>
            <a:endParaRPr lang="en-GB" sz="2400" dirty="0">
              <a:solidFill>
                <a:srgbClr val="1D07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65852" y="6175134"/>
            <a:ext cx="1080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 rispetto a 2018 richieste MI , stabile richiesta INV.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1317" y="2439369"/>
            <a:ext cx="610936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Riassunto totale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1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000">
        <p:sndAc>
          <p:stSnd>
            <p:snd r:embed="rId2" name="drumroll.wav"/>
          </p:stSnd>
        </p:sndAc>
      </p:transition>
    </mc:Choice>
    <mc:Fallback>
      <p:transition spd="slow" advClick="0" advTm="2000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3718" y="240151"/>
            <a:ext cx="8244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Esperimenti di GR3-Pavia, sommario richieste per 2019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72981"/>
              </p:ext>
            </p:extLst>
          </p:nvPr>
        </p:nvGraphicFramePr>
        <p:xfrm>
          <a:off x="0" y="1271365"/>
          <a:ext cx="12191998" cy="506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867">
                  <a:extLst>
                    <a:ext uri="{9D8B030D-6E8A-4147-A177-3AD203B41FA5}">
                      <a16:colId xmlns:a16="http://schemas.microsoft.com/office/drawing/2014/main" val="331484744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08380257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12038088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348056704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30279525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17603714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3005633126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1058554327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132536635"/>
                    </a:ext>
                  </a:extLst>
                </a:gridCol>
                <a:gridCol w="1015998">
                  <a:extLst>
                    <a:ext uri="{9D8B030D-6E8A-4147-A177-3AD203B41FA5}">
                      <a16:colId xmlns:a16="http://schemas.microsoft.com/office/drawing/2014/main" val="1590621647"/>
                    </a:ext>
                  </a:extLst>
                </a:gridCol>
              </a:tblGrid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Sigla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FTE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altro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 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richieste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(kE)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(m.u.)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Elett.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(m.u.)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Calc.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(m.u.)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86456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AEGIS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69289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ALICE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803303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ASACUSA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39962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22543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MAMBO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04973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1D07B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JLAB12</a:t>
                      </a:r>
                      <a:endParaRPr lang="en-US" sz="2400" dirty="0">
                        <a:solidFill>
                          <a:srgbClr val="1D07B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17926"/>
                  </a:ext>
                </a:extLst>
              </a:tr>
              <a:tr h="508558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(tutti gli esp.)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3+1?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0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77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5" y="341037"/>
            <a:ext cx="11904132" cy="6408712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prevista</a:t>
            </a:r>
            <a:r>
              <a:rPr lang="en-US" sz="2000" dirty="0"/>
              <a:t> per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smtClean="0"/>
              <a:t>2019</a:t>
            </a:r>
          </a:p>
          <a:p>
            <a:r>
              <a:rPr lang="en-US" sz="2000" dirty="0" err="1"/>
              <a:t>Collaborazione</a:t>
            </a:r>
            <a:r>
              <a:rPr lang="en-US" sz="2000" dirty="0"/>
              <a:t> </a:t>
            </a:r>
            <a:r>
              <a:rPr lang="en-US" sz="2000" dirty="0" err="1"/>
              <a:t>AEgIS</a:t>
            </a:r>
            <a:endParaRPr lang="en-US" sz="2000" dirty="0"/>
          </a:p>
          <a:p>
            <a:pPr algn="just"/>
            <a:r>
              <a:rPr lang="en-US" sz="2000" dirty="0" smtClean="0"/>
              <a:t>La </a:t>
            </a:r>
            <a:r>
              <a:rPr lang="en-US" sz="2000" dirty="0" err="1"/>
              <a:t>presa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 con </a:t>
            </a:r>
            <a:r>
              <a:rPr lang="en-US" sz="2000" dirty="0" err="1"/>
              <a:t>antiprotoni</a:t>
            </a:r>
            <a:r>
              <a:rPr lang="en-US" sz="2000" dirty="0"/>
              <a:t> </a:t>
            </a:r>
            <a:r>
              <a:rPr lang="en-US" sz="2000" dirty="0" err="1"/>
              <a:t>sarà</a:t>
            </a:r>
            <a:r>
              <a:rPr lang="en-US" sz="2000" dirty="0"/>
              <a:t> </a:t>
            </a:r>
            <a:r>
              <a:rPr lang="en-US" sz="2000" dirty="0" err="1"/>
              <a:t>ferma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2019 a causa del LS2.</a:t>
            </a:r>
          </a:p>
          <a:p>
            <a:pPr algn="just"/>
            <a:r>
              <a:rPr lang="en-US" sz="2000" dirty="0" err="1"/>
              <a:t>Nello</a:t>
            </a:r>
            <a:r>
              <a:rPr lang="en-US" sz="2000" dirty="0"/>
              <a:t> </a:t>
            </a:r>
            <a:r>
              <a:rPr lang="en-US" sz="2000" dirty="0" err="1"/>
              <a:t>stesso</a:t>
            </a:r>
            <a:r>
              <a:rPr lang="en-US" sz="2000" dirty="0"/>
              <a:t> </a:t>
            </a:r>
            <a:r>
              <a:rPr lang="en-US" sz="2000" dirty="0" err="1"/>
              <a:t>periodo</a:t>
            </a:r>
            <a:r>
              <a:rPr lang="en-US" sz="2000" dirty="0"/>
              <a:t> </a:t>
            </a:r>
            <a:r>
              <a:rPr lang="en-US" sz="2000" dirty="0" err="1"/>
              <a:t>però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andrà</a:t>
            </a:r>
            <a:r>
              <a:rPr lang="en-US" sz="2000" dirty="0"/>
              <a:t> </a:t>
            </a:r>
            <a:r>
              <a:rPr lang="en-US" sz="2000" dirty="0" err="1"/>
              <a:t>avanti</a:t>
            </a:r>
            <a:r>
              <a:rPr lang="en-US" sz="2000" dirty="0"/>
              <a:t> con la </a:t>
            </a:r>
            <a:r>
              <a:rPr lang="en-US" sz="2000" dirty="0" err="1"/>
              <a:t>sperimentazione</a:t>
            </a:r>
            <a:r>
              <a:rPr lang="en-US" sz="2000" dirty="0"/>
              <a:t> con </a:t>
            </a:r>
            <a:r>
              <a:rPr lang="en-US" sz="2000" dirty="0" err="1"/>
              <a:t>positroni</a:t>
            </a:r>
            <a:r>
              <a:rPr lang="en-US" sz="2000" dirty="0"/>
              <a:t> e </a:t>
            </a:r>
            <a:r>
              <a:rPr lang="en-US" sz="2000" dirty="0" err="1"/>
              <a:t>positronio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Durante lo LS2, ci </a:t>
            </a:r>
            <a:r>
              <a:rPr lang="en-US" sz="2000" dirty="0" err="1"/>
              <a:t>sarà</a:t>
            </a:r>
            <a:r>
              <a:rPr lang="en-US" sz="2000" dirty="0"/>
              <a:t> lo </a:t>
            </a:r>
            <a:r>
              <a:rPr lang="en-US" sz="2000" dirty="0" err="1"/>
              <a:t>spostamento</a:t>
            </a:r>
            <a:r>
              <a:rPr lang="en-US" sz="2000" dirty="0"/>
              <a:t> </a:t>
            </a:r>
            <a:r>
              <a:rPr lang="en-US" sz="2000" dirty="0" err="1"/>
              <a:t>dell’apparato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nuova</a:t>
            </a:r>
            <a:r>
              <a:rPr lang="en-US" sz="2000" dirty="0"/>
              <a:t> </a:t>
            </a:r>
            <a:r>
              <a:rPr lang="en-US" sz="2000" dirty="0" err="1"/>
              <a:t>zona</a:t>
            </a:r>
            <a:r>
              <a:rPr lang="en-US" sz="2000" dirty="0"/>
              <a:t> </a:t>
            </a:r>
            <a:r>
              <a:rPr lang="en-US" sz="2000" dirty="0" err="1"/>
              <a:t>sperimentale</a:t>
            </a:r>
            <a:r>
              <a:rPr lang="en-US" sz="2000" dirty="0"/>
              <a:t> (building 393).</a:t>
            </a:r>
          </a:p>
          <a:p>
            <a:pPr algn="just"/>
            <a:endParaRPr lang="en-US" sz="2000" dirty="0"/>
          </a:p>
          <a:p>
            <a:r>
              <a:rPr lang="it-IT" sz="2000" dirty="0"/>
              <a:t>Gruppo di Pavia (e Brescia)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Il </a:t>
            </a:r>
            <a:r>
              <a:rPr lang="en-US" sz="2000" dirty="0" err="1"/>
              <a:t>gruppo</a:t>
            </a:r>
            <a:r>
              <a:rPr lang="en-US" sz="2000" dirty="0"/>
              <a:t> ha la </a:t>
            </a:r>
            <a:r>
              <a:rPr lang="en-US" sz="2000" dirty="0" err="1"/>
              <a:t>responsabilità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Data </a:t>
            </a:r>
            <a:r>
              <a:rPr lang="en-US" sz="2000" dirty="0" err="1"/>
              <a:t>AcQuisition</a:t>
            </a:r>
            <a:r>
              <a:rPr lang="en-US" sz="2000" dirty="0"/>
              <a:t>, </a:t>
            </a:r>
            <a:r>
              <a:rPr lang="en-US" sz="2000" dirty="0" err="1"/>
              <a:t>incluso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software per </a:t>
            </a:r>
            <a:r>
              <a:rPr lang="en-US" sz="2000" dirty="0" err="1"/>
              <a:t>l’analisi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, </a:t>
            </a:r>
            <a:r>
              <a:rPr lang="en-US" sz="2000" dirty="0" err="1"/>
              <a:t>sia</a:t>
            </a:r>
            <a:r>
              <a:rPr lang="en-US" sz="2000" dirty="0"/>
              <a:t> online </a:t>
            </a:r>
            <a:r>
              <a:rPr lang="en-US" sz="2000" dirty="0" err="1"/>
              <a:t>che</a:t>
            </a:r>
            <a:r>
              <a:rPr lang="en-US" sz="2000" dirty="0"/>
              <a:t> offline, </a:t>
            </a:r>
            <a:r>
              <a:rPr lang="en-US" sz="2000" dirty="0" err="1"/>
              <a:t>oltre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la </a:t>
            </a:r>
            <a:r>
              <a:rPr lang="en-US" sz="2000" dirty="0" err="1"/>
              <a:t>responsabilità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rivelatori</a:t>
            </a:r>
            <a:r>
              <a:rPr lang="en-US" sz="2000" dirty="0"/>
              <a:t> </a:t>
            </a:r>
            <a:r>
              <a:rPr lang="en-US" sz="2000" dirty="0" err="1"/>
              <a:t>esterni</a:t>
            </a:r>
            <a:r>
              <a:rPr lang="en-US" sz="2000" dirty="0"/>
              <a:t> (</a:t>
            </a:r>
            <a:r>
              <a:rPr lang="en-US" sz="2000" dirty="0" err="1"/>
              <a:t>sistema</a:t>
            </a:r>
            <a:r>
              <a:rPr lang="en-US" sz="2000" dirty="0"/>
              <a:t> di </a:t>
            </a:r>
            <a:r>
              <a:rPr lang="en-US" sz="2000" dirty="0" err="1"/>
              <a:t>scintillatori</a:t>
            </a:r>
            <a:r>
              <a:rPr lang="en-US" sz="2000" dirty="0"/>
              <a:t>). </a:t>
            </a:r>
            <a:endParaRPr lang="it-IT" sz="2000" dirty="0"/>
          </a:p>
          <a:p>
            <a:pPr algn="just">
              <a:lnSpc>
                <a:spcPct val="120000"/>
              </a:lnSpc>
            </a:pPr>
            <a:r>
              <a:rPr lang="it-IT" sz="2000" dirty="0"/>
              <a:t>In particolare, vengono proseguite le 3 linee di attività che hanno caratterizzato gli anni precedenti:</a:t>
            </a:r>
            <a:endParaRPr lang="en-US" sz="2000" dirty="0"/>
          </a:p>
          <a:p>
            <a:pPr lvl="0" algn="just">
              <a:lnSpc>
                <a:spcPct val="120000"/>
              </a:lnSpc>
            </a:pPr>
            <a:r>
              <a:rPr lang="it-IT" sz="2000" dirty="0"/>
              <a:t>1) Gestione del sistema di trigger e di monitor della linea di fascio.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it-IT" sz="2000" dirty="0"/>
              <a:t>Il gruppo ha fornito gli HPD (</a:t>
            </a:r>
            <a:r>
              <a:rPr lang="it-IT" sz="2000" dirty="0" err="1"/>
              <a:t>Hybrid</a:t>
            </a:r>
            <a:r>
              <a:rPr lang="it-IT" sz="2000" dirty="0"/>
              <a:t> Photo </a:t>
            </a:r>
            <a:r>
              <a:rPr lang="it-IT" sz="2000" dirty="0" err="1"/>
              <a:t>Diode</a:t>
            </a:r>
            <a:r>
              <a:rPr lang="it-IT" sz="2000" dirty="0"/>
              <a:t>) e il sistema di 24 fotomoltiplicatori con l’elettronica associata (HV e </a:t>
            </a:r>
            <a:r>
              <a:rPr lang="it-IT" sz="2000" dirty="0" err="1"/>
              <a:t>ADCs</a:t>
            </a:r>
            <a:r>
              <a:rPr lang="it-IT" sz="2000" dirty="0"/>
              <a:t>). Il sistema è stato completamente installato e periodicamente calibrato con raggi cosmici ed è attualmente operativo e costantemente mantenuto dal punto di vista meccanico ed elettronico</a:t>
            </a:r>
            <a:r>
              <a:rPr lang="it-IT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06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8640"/>
            <a:ext cx="11904132" cy="6408712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prevista</a:t>
            </a:r>
            <a:r>
              <a:rPr lang="en-US" sz="2000" dirty="0"/>
              <a:t> per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smtClean="0"/>
              <a:t>2019</a:t>
            </a:r>
          </a:p>
          <a:p>
            <a:pPr lvl="0" algn="just">
              <a:lnSpc>
                <a:spcPct val="120000"/>
              </a:lnSpc>
            </a:pPr>
            <a:r>
              <a:rPr lang="it-IT" sz="2000" dirty="0" smtClean="0"/>
              <a:t>2</a:t>
            </a:r>
            <a:r>
              <a:rPr lang="it-IT" sz="2000" dirty="0"/>
              <a:t>) Sviluppo del sistema di DAQ e del software di analisi online.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it-IT" sz="2000" dirty="0"/>
              <a:t>Continua l’attività di sviluppo e integrazione del sistema di acquisizione dati dell’esperimento in collaborazione con il Dr. Francesco </a:t>
            </a:r>
            <a:r>
              <a:rPr lang="it-IT" sz="2000" dirty="0" err="1"/>
              <a:t>Prelz</a:t>
            </a:r>
            <a:r>
              <a:rPr lang="it-IT" sz="2000" dirty="0"/>
              <a:t> dell’ INFN di Milano e con il gruppo di Genova.</a:t>
            </a:r>
            <a:endParaRPr lang="en-US" sz="2000" dirty="0"/>
          </a:p>
          <a:p>
            <a:pPr lvl="0" algn="just">
              <a:lnSpc>
                <a:spcPct val="120000"/>
              </a:lnSpc>
            </a:pPr>
            <a:r>
              <a:rPr lang="it-IT" sz="2000" dirty="0"/>
              <a:t>3) Simulazioni monte-</a:t>
            </a:r>
            <a:r>
              <a:rPr lang="it-IT" sz="2000" dirty="0" err="1"/>
              <a:t>carlo</a:t>
            </a:r>
            <a:r>
              <a:rPr lang="it-IT" sz="2000" dirty="0"/>
              <a:t> di tutti i rivelatori dell’esperimento (tramite Geant4) e sviluppo del software di analisi offline.</a:t>
            </a:r>
          </a:p>
          <a:p>
            <a:pPr lvl="0" algn="just">
              <a:lnSpc>
                <a:spcPct val="120000"/>
              </a:lnSpc>
            </a:pPr>
            <a:r>
              <a:rPr lang="it-IT" sz="2000" dirty="0"/>
              <a:t>A cui se ne è aggiunta una quarta:</a:t>
            </a:r>
          </a:p>
          <a:p>
            <a:pPr lvl="0" algn="just">
              <a:lnSpc>
                <a:spcPct val="120000"/>
              </a:lnSpc>
            </a:pPr>
            <a:r>
              <a:rPr lang="en-US" sz="2000" dirty="0"/>
              <a:t>4) </a:t>
            </a:r>
            <a:r>
              <a:rPr lang="en-US" sz="2000" dirty="0" err="1"/>
              <a:t>Simulazione</a:t>
            </a:r>
            <a:r>
              <a:rPr lang="en-US" sz="2000" dirty="0"/>
              <a:t> </a:t>
            </a:r>
            <a:r>
              <a:rPr lang="en-US" sz="2000" dirty="0" err="1"/>
              <a:t>monte-carlo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produzionedi</a:t>
            </a:r>
            <a:r>
              <a:rPr lang="en-US" sz="2000" dirty="0"/>
              <a:t> </a:t>
            </a:r>
            <a:r>
              <a:rPr lang="en-US" sz="2000" dirty="0" err="1"/>
              <a:t>positronio</a:t>
            </a:r>
            <a:r>
              <a:rPr lang="en-US" sz="2000" dirty="0"/>
              <a:t> e </a:t>
            </a:r>
            <a:r>
              <a:rPr lang="en-US" sz="2000" dirty="0" err="1"/>
              <a:t>dell’eccitazione</a:t>
            </a:r>
            <a:r>
              <a:rPr lang="en-US" sz="2000" dirty="0"/>
              <a:t> del </a:t>
            </a:r>
            <a:r>
              <a:rPr lang="en-US" sz="2000" dirty="0" err="1"/>
              <a:t>positronio</a:t>
            </a:r>
            <a:r>
              <a:rPr lang="en-US" sz="2000" dirty="0"/>
              <a:t> Rydberg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regione</a:t>
            </a:r>
            <a:r>
              <a:rPr lang="en-US" sz="2000" dirty="0"/>
              <a:t> 1 tesla</a:t>
            </a:r>
          </a:p>
        </p:txBody>
      </p:sp>
    </p:spTree>
    <p:extLst>
      <p:ext uri="{BB962C8B-B14F-4D97-AF65-F5344CB8AC3E}">
        <p14:creationId xmlns:p14="http://schemas.microsoft.com/office/powerpoint/2010/main" val="31897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/>
          <p:nvPr/>
        </p:nvSpPr>
        <p:spPr>
          <a:xfrm>
            <a:off x="3740117" y="1277313"/>
            <a:ext cx="5082149" cy="38246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8360">
            <a:solidFill>
              <a:srgbClr val="2300DC"/>
            </a:solidFill>
            <a:prstDash val="solid"/>
          </a:ln>
        </p:spPr>
        <p:txBody>
          <a:bodyPr vert="horz" wrap="square" lIns="89803" tIns="48983" rIns="89803" bIns="48983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Font typeface="StarSymbol"/>
              <a:buNone/>
            </a:pPr>
            <a:endParaRPr lang="en-US" sz="1400" b="1" cap="all" dirty="0">
              <a:solidFill>
                <a:srgbClr val="0070C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1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					</a:t>
            </a:r>
            <a:r>
              <a:rPr lang="en-US" sz="1400" b="1" dirty="0">
                <a:solidFill>
                  <a:srgbClr val="0A78FF"/>
                </a:solidFill>
              </a:rPr>
              <a:t>k</a:t>
            </a:r>
            <a:r>
              <a:rPr lang="en-US" sz="1400" b="1" cap="all" dirty="0">
                <a:solidFill>
                  <a:srgbClr val="4279FF"/>
                </a:solidFill>
                <a:ea typeface="DejaVu LGC Sans" pitchFamily="2"/>
                <a:cs typeface="Arial" pitchFamily="34"/>
              </a:rPr>
              <a:t>€</a:t>
            </a:r>
          </a:p>
          <a:p>
            <a:pPr hangingPunct="0">
              <a:buNone/>
            </a:pPr>
            <a:r>
              <a:rPr lang="en-US" sz="1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MISSIONI				</a:t>
            </a:r>
          </a:p>
          <a:p>
            <a:pPr hangingPunct="0">
              <a:buNone/>
            </a:pP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Meetings di </a:t>
            </a:r>
            <a:r>
              <a:rPr lang="en-US" sz="14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collaborazione</a:t>
            </a: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CERN		4.0</a:t>
            </a:r>
          </a:p>
          <a:p>
            <a:pPr hangingPunct="0">
              <a:buNone/>
            </a:pPr>
            <a:r>
              <a:rPr lang="en-US" sz="14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Riunioni</a:t>
            </a: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14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collaboratori</a:t>
            </a: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</a:t>
            </a:r>
            <a:r>
              <a:rPr lang="en-US" sz="14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italiani</a:t>
            </a: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		</a:t>
            </a:r>
            <a:r>
              <a:rPr lang="en-US" sz="1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                       2.0</a:t>
            </a:r>
            <a:endParaRPr lang="en-US" sz="1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endParaRPr lang="en-US" sz="1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1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CONSUMO</a:t>
            </a:r>
          </a:p>
          <a:p>
            <a:pPr hangingPunct="0">
              <a:buNone/>
            </a:pP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METABOLISMO				1.0</a:t>
            </a:r>
          </a:p>
          <a:p>
            <a:pPr hangingPunct="0">
              <a:buNone/>
            </a:pPr>
            <a:endParaRPr lang="en-US" sz="1400" b="1" cap="all" dirty="0">
              <a:solidFill>
                <a:srgbClr val="0070C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endParaRPr lang="en-US" sz="1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1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LICENZE SOFTWARE</a:t>
            </a:r>
          </a:p>
          <a:p>
            <a:pPr hangingPunct="0">
              <a:buNone/>
            </a:pP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1 NETWORK License per </a:t>
            </a:r>
            <a:r>
              <a:rPr lang="en-US" sz="1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MATHEMATICA11</a:t>
            </a: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	</a:t>
            </a:r>
            <a:r>
              <a:rPr lang="en-US" sz="1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                       1.0</a:t>
            </a:r>
            <a:endParaRPr lang="en-US" sz="1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endParaRPr lang="en-US" sz="1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1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SPESE PER SERVIZI</a:t>
            </a:r>
          </a:p>
          <a:p>
            <a:pPr hangingPunct="0">
              <a:buNone/>
            </a:pP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NOLEGGIO </a:t>
            </a:r>
            <a:r>
              <a:rPr lang="en-US" sz="1400" cap="all" dirty="0" err="1">
                <a:solidFill>
                  <a:srgbClr val="000000"/>
                </a:solidFill>
                <a:ea typeface="DejaVu LGC Sans" pitchFamily="2"/>
                <a:cs typeface="Arial" pitchFamily="34"/>
              </a:rPr>
              <a:t>ELETTRoNICA</a:t>
            </a:r>
            <a:r>
              <a:rPr lang="en-US" sz="1400" cap="all" dirty="0">
                <a:solidFill>
                  <a:srgbClr val="000000"/>
                </a:solidFill>
                <a:ea typeface="DejaVu LGC Sans" pitchFamily="2"/>
                <a:cs typeface="Arial" pitchFamily="34"/>
              </a:rPr>
              <a:t> al POOL DEL CERN	</a:t>
            </a:r>
            <a:r>
              <a:rPr lang="en-US" sz="1400" cap="all" dirty="0" smtClean="0">
                <a:solidFill>
                  <a:srgbClr val="000000"/>
                </a:solidFill>
                <a:ea typeface="DejaVu LGC Sans" pitchFamily="2"/>
                <a:cs typeface="Arial" pitchFamily="34"/>
              </a:rPr>
              <a:t>                       4.0</a:t>
            </a:r>
            <a:endParaRPr lang="en-US" sz="1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endParaRPr lang="en-US" sz="1400" cap="all" dirty="0">
              <a:solidFill>
                <a:srgbClr val="000000"/>
              </a:solidFill>
              <a:ea typeface="DejaVu LGC Sans" pitchFamily="2"/>
              <a:cs typeface="Arial" pitchFamily="34"/>
            </a:endParaRPr>
          </a:p>
          <a:p>
            <a:pPr hangingPunct="0">
              <a:buNone/>
            </a:pPr>
            <a:r>
              <a:rPr lang="en-US" sz="1400" b="1" cap="all" dirty="0">
                <a:solidFill>
                  <a:srgbClr val="0070C0"/>
                </a:solidFill>
                <a:ea typeface="DejaVu LGC Sans" pitchFamily="2"/>
                <a:cs typeface="Arial" pitchFamily="34"/>
              </a:rPr>
              <a:t>TOTALE					12.0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2207568" y="214691"/>
            <a:ext cx="792088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Aegis-</a:t>
            </a:r>
            <a:r>
              <a:rPr lang="it-IT" sz="2800" dirty="0" err="1">
                <a:solidFill>
                  <a:srgbClr val="D1282E"/>
                </a:solidFill>
                <a:latin typeface="Apple Chancery"/>
                <a:cs typeface="Apple Chancery"/>
              </a:rPr>
              <a:t>pv</a:t>
            </a:r>
            <a:r>
              <a:rPr lang="it-IT" sz="2800" dirty="0">
                <a:solidFill>
                  <a:srgbClr val="D1282E"/>
                </a:solidFill>
                <a:latin typeface="Apple Chancery"/>
                <a:cs typeface="Apple Chancery"/>
              </a:rPr>
              <a:t> 2019: IMPEGNI E RICHIESTE FINANZIARIE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9376" y="5387538"/>
            <a:ext cx="963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Cifre</a:t>
            </a:r>
            <a:r>
              <a:rPr lang="en-US" dirty="0"/>
              <a:t> in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2018 </a:t>
            </a:r>
            <a:r>
              <a:rPr lang="en-US" dirty="0" smtClean="0"/>
              <a:t>(</a:t>
            </a:r>
            <a:r>
              <a:rPr lang="en-US" dirty="0" err="1"/>
              <a:t>tranne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per </a:t>
            </a:r>
            <a:r>
              <a:rPr lang="en-US" dirty="0" err="1"/>
              <a:t>missioni</a:t>
            </a:r>
            <a:r>
              <a:rPr lang="en-US" dirty="0"/>
              <a:t>, </a:t>
            </a:r>
            <a:r>
              <a:rPr lang="en-US" dirty="0" err="1"/>
              <a:t>effetto</a:t>
            </a:r>
            <a:r>
              <a:rPr lang="en-US" dirty="0"/>
              <a:t> del </a:t>
            </a:r>
            <a:r>
              <a:rPr lang="en-US" dirty="0" smtClean="0"/>
              <a:t>LongShutdown2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24602"/>
            <a:ext cx="1215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Potrebbe</a:t>
            </a:r>
            <a:r>
              <a:rPr lang="en-US" sz="2000" dirty="0"/>
              <a:t> </a:t>
            </a:r>
            <a:r>
              <a:rPr lang="en-US" sz="2000" dirty="0" err="1" smtClean="0"/>
              <a:t>sorgere</a:t>
            </a:r>
            <a:r>
              <a:rPr lang="en-US" sz="2000" dirty="0" smtClean="0"/>
              <a:t> la </a:t>
            </a:r>
            <a:r>
              <a:rPr lang="en-US" sz="2000" dirty="0" err="1" smtClean="0"/>
              <a:t>necessita</a:t>
            </a:r>
            <a:r>
              <a:rPr lang="en-US" sz="2000" dirty="0" smtClean="0"/>
              <a:t>’ di </a:t>
            </a:r>
            <a:r>
              <a:rPr lang="en-US" sz="2000" dirty="0" err="1" smtClean="0"/>
              <a:t>usare</a:t>
            </a:r>
            <a:r>
              <a:rPr lang="en-US" sz="2000" dirty="0" smtClean="0"/>
              <a:t> </a:t>
            </a:r>
            <a:r>
              <a:rPr lang="en-US" sz="2000" dirty="0"/>
              <a:t>1 M.U. di </a:t>
            </a:r>
            <a:r>
              <a:rPr lang="en-US" sz="2000" dirty="0" err="1"/>
              <a:t>Officina</a:t>
            </a:r>
            <a:r>
              <a:rPr lang="en-US" sz="2000" dirty="0"/>
              <a:t> </a:t>
            </a:r>
            <a:r>
              <a:rPr lang="en-US" sz="2000" dirty="0" err="1"/>
              <a:t>Meccanica</a:t>
            </a:r>
            <a:r>
              <a:rPr lang="en-US" sz="2000" dirty="0"/>
              <a:t> </a:t>
            </a:r>
            <a:r>
              <a:rPr lang="en-US" sz="2000" dirty="0" smtClean="0"/>
              <a:t> per </a:t>
            </a:r>
            <a:r>
              <a:rPr lang="it-IT" sz="2000" dirty="0"/>
              <a:t> eventuale modifica dei vecchi </a:t>
            </a:r>
            <a:r>
              <a:rPr lang="it-IT" sz="2000" dirty="0" smtClean="0"/>
              <a:t>supporti e/o realizzazione </a:t>
            </a:r>
            <a:r>
              <a:rPr lang="it-IT" sz="2000" dirty="0"/>
              <a:t>di nuovo supporti per i sistemi PMT+scintillatori </a:t>
            </a:r>
            <a:r>
              <a:rPr lang="it-IT" sz="2000" dirty="0" smtClean="0"/>
              <a:t> che </a:t>
            </a:r>
            <a:r>
              <a:rPr lang="it-IT" sz="2000" dirty="0"/>
              <a:t>comunque si useranno anche con positroni e positronio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321" y="2828836"/>
            <a:ext cx="290335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  <p:sndAc>
          <p:stSnd>
            <p:snd r:embed="rId2" name="wind.wav"/>
          </p:stSnd>
        </p:sndAc>
      </p:transition>
    </mc:Choice>
    <mc:Fallback xmlns="">
      <p:transition spd="slow" advClick="0" advTm="2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9231" y="2828836"/>
            <a:ext cx="44935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ASACUSA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000">
                <a:solidFill>
                  <a:srgbClr val="333333"/>
                </a:solidFill>
                <a:latin typeface="CMBX12" charset="0"/>
              </a:rPr>
              <a:t>9/07/2018 CdS INFN Pavia </a:t>
            </a:r>
          </a:p>
        </p:txBody>
      </p:sp>
      <p:sp>
        <p:nvSpPr>
          <p:cNvPr id="512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85D6EE-A8C9-4070-8304-5F35A6E8AADC}" type="slidenum">
              <a:rPr lang="it-IT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115"/>
          <p:cNvSpPr>
            <a:spLocks noChangeArrowheads="1"/>
          </p:cNvSpPr>
          <p:nvPr/>
        </p:nvSpPr>
        <p:spPr bwMode="auto">
          <a:xfrm>
            <a:off x="1905000" y="152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3200">
                <a:solidFill>
                  <a:srgbClr val="FF0000"/>
                </a:solidFill>
              </a:rPr>
              <a:t>ASACUSA Measurements 2018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 b="86911"/>
          <a:stretch>
            <a:fillRect/>
          </a:stretch>
        </p:blipFill>
        <p:spPr bwMode="auto">
          <a:xfrm>
            <a:off x="1966913" y="1209676"/>
            <a:ext cx="7700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8"/>
          <p:cNvSpPr>
            <a:spLocks noChangeArrowheads="1"/>
          </p:cNvSpPr>
          <p:nvPr/>
        </p:nvSpPr>
        <p:spPr bwMode="auto">
          <a:xfrm>
            <a:off x="1792288" y="1112839"/>
            <a:ext cx="8716962" cy="3074987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1947864" y="1906589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 b="1"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5128" name="Text Box 21"/>
          <p:cNvSpPr txBox="1">
            <a:spLocks noChangeArrowheads="1"/>
          </p:cNvSpPr>
          <p:nvPr/>
        </p:nvSpPr>
        <p:spPr bwMode="auto">
          <a:xfrm>
            <a:off x="1905000" y="3097214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 b="1">
                <a:latin typeface="Comic Sans MS" panose="030F0702030302020204" pitchFamily="66" charset="0"/>
              </a:rPr>
              <a:t>2)</a:t>
            </a:r>
          </a:p>
        </p:txBody>
      </p:sp>
      <p:pic>
        <p:nvPicPr>
          <p:cNvPr id="512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r="61943" b="43979"/>
          <a:stretch>
            <a:fillRect/>
          </a:stretch>
        </p:blipFill>
        <p:spPr bwMode="auto">
          <a:xfrm>
            <a:off x="9204326" y="1849438"/>
            <a:ext cx="12303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uppo 112"/>
          <p:cNvGrpSpPr>
            <a:grpSpLocks/>
          </p:cNvGrpSpPr>
          <p:nvPr/>
        </p:nvGrpSpPr>
        <p:grpSpPr bwMode="auto">
          <a:xfrm>
            <a:off x="2259013" y="3052763"/>
            <a:ext cx="7859712" cy="893762"/>
            <a:chOff x="787400" y="1736725"/>
            <a:chExt cx="7859778" cy="893763"/>
          </a:xfrm>
        </p:grpSpPr>
        <p:pic>
          <p:nvPicPr>
            <p:cNvPr id="5135" name="Picture 1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81" r="1224" b="18353"/>
            <a:stretch>
              <a:fillRect/>
            </a:stretch>
          </p:blipFill>
          <p:spPr bwMode="auto">
            <a:xfrm>
              <a:off x="787400" y="1768475"/>
              <a:ext cx="769143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91"/>
            <a:stretch>
              <a:fillRect/>
            </a:stretch>
          </p:blipFill>
          <p:spPr bwMode="auto">
            <a:xfrm>
              <a:off x="7261290" y="1736725"/>
              <a:ext cx="1385888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Rettangolo 115"/>
            <p:cNvSpPr>
              <a:spLocks noChangeArrowheads="1"/>
            </p:cNvSpPr>
            <p:nvPr/>
          </p:nvSpPr>
          <p:spPr bwMode="auto">
            <a:xfrm>
              <a:off x="5178056" y="2115879"/>
              <a:ext cx="2317897" cy="435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30280" r="13361" b="61040"/>
          <a:stretch>
            <a:fillRect/>
          </a:stretch>
        </p:blipFill>
        <p:spPr bwMode="auto">
          <a:xfrm>
            <a:off x="2619375" y="1795464"/>
            <a:ext cx="5549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38290" r="66537" b="55865"/>
          <a:stretch>
            <a:fillRect/>
          </a:stretch>
        </p:blipFill>
        <p:spPr bwMode="auto">
          <a:xfrm>
            <a:off x="2640013" y="2325689"/>
            <a:ext cx="2286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0" r="95576" b="54625"/>
          <a:stretch>
            <a:fillRect/>
          </a:stretch>
        </p:blipFill>
        <p:spPr bwMode="auto">
          <a:xfrm>
            <a:off x="2286000" y="1852613"/>
            <a:ext cx="3444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15"/>
          <p:cNvSpPr>
            <a:spLocks noChangeArrowheads="1"/>
          </p:cNvSpPr>
          <p:nvPr/>
        </p:nvSpPr>
        <p:spPr bwMode="auto">
          <a:xfrm>
            <a:off x="1936750" y="46355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3200">
                <a:solidFill>
                  <a:srgbClr val="FF0000"/>
                </a:solidFill>
              </a:rPr>
              <a:t>In 2019-2020 NO BEAM (LS2)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4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1773</Words>
  <Application>Microsoft Office PowerPoint</Application>
  <PresentationFormat>Widescreen</PresentationFormat>
  <Paragraphs>442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Apple Chancery</vt:lpstr>
      <vt:lpstr>Arial</vt:lpstr>
      <vt:lpstr>Calibri</vt:lpstr>
      <vt:lpstr>Calibri Light</vt:lpstr>
      <vt:lpstr>CMBX12</vt:lpstr>
      <vt:lpstr>Comic Sans MS</vt:lpstr>
      <vt:lpstr>DejaVu LGC Sans</vt:lpstr>
      <vt:lpstr>DejaVu Sans</vt:lpstr>
      <vt:lpstr>Droid Sans Fallback</vt:lpstr>
      <vt:lpstr>Helvetica</vt:lpstr>
      <vt:lpstr>HelveticaNeue-Medium</vt:lpstr>
      <vt:lpstr>LucidaGrande-Bold</vt:lpstr>
      <vt:lpstr>StarSymbol</vt:lpstr>
      <vt:lpstr>Symbol</vt:lpstr>
      <vt:lpstr>Times New Roman</vt:lpstr>
      <vt:lpstr>Wingdings</vt:lpstr>
      <vt:lpstr>Office Theme</vt:lpstr>
      <vt:lpstr>Equazione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FAMU-PV: anagrafica 2019</vt:lpstr>
      <vt:lpstr>FAMU-PV: dettaglio richieste 2019</vt:lpstr>
      <vt:lpstr>FAMU-PV: riassunto e servizi 2019</vt:lpstr>
      <vt:lpstr>PowerPoint Presentation</vt:lpstr>
      <vt:lpstr>MAMBO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boca</dc:creator>
  <cp:lastModifiedBy>boca</cp:lastModifiedBy>
  <cp:revision>118</cp:revision>
  <dcterms:created xsi:type="dcterms:W3CDTF">2018-04-30T19:46:42Z</dcterms:created>
  <dcterms:modified xsi:type="dcterms:W3CDTF">2018-07-07T14:05:31Z</dcterms:modified>
</cp:coreProperties>
</file>