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408" r:id="rId2"/>
    <p:sldId id="409" r:id="rId3"/>
    <p:sldId id="429" r:id="rId4"/>
    <p:sldId id="430" r:id="rId5"/>
    <p:sldId id="431" r:id="rId6"/>
    <p:sldId id="432" r:id="rId7"/>
    <p:sldId id="433" r:id="rId8"/>
    <p:sldId id="434" r:id="rId9"/>
    <p:sldId id="427" r:id="rId10"/>
    <p:sldId id="428" r:id="rId11"/>
    <p:sldId id="412" r:id="rId12"/>
    <p:sldId id="426" r:id="rId13"/>
    <p:sldId id="424" r:id="rId14"/>
    <p:sldId id="435" r:id="rId15"/>
    <p:sldId id="419" r:id="rId16"/>
    <p:sldId id="422" r:id="rId17"/>
    <p:sldId id="423" r:id="rId18"/>
    <p:sldId id="416" r:id="rId19"/>
    <p:sldId id="417" r:id="rId20"/>
    <p:sldId id="418" r:id="rId21"/>
  </p:sldIdLst>
  <p:sldSz cx="9144000" cy="6858000" type="letter"/>
  <p:notesSz cx="7102475" cy="10234613"/>
  <p:custDataLst>
    <p:tags r:id="rId24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  <a:srgbClr val="6C6CDC"/>
    <a:srgbClr val="CCFFFF"/>
    <a:srgbClr val="D23C60"/>
    <a:srgbClr val="7B96E1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0" autoAdjust="0"/>
    <p:restoredTop sz="97356" autoAdjust="0"/>
  </p:normalViewPr>
  <p:slideViewPr>
    <p:cSldViewPr snapToGrid="0">
      <p:cViewPr varScale="1">
        <p:scale>
          <a:sx n="61" d="100"/>
          <a:sy n="61" d="100"/>
        </p:scale>
        <p:origin x="1173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82" y="-58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1DE48FEA-D32B-4240-B0A4-4148B56571D5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4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7750"/>
            <a:ext cx="52133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4" tIns="45131" rIns="91874" bIns="45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76288"/>
            <a:ext cx="5094287" cy="3821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EFF7EA94-3393-44A5-8E16-2F8A911D88C8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69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0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3473-F57B-45F4-8B18-3E8A60FB6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82B7D-78A0-4276-80A3-00FFA2A9B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381000"/>
            <a:ext cx="1943100" cy="5280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381000"/>
            <a:ext cx="5676900" cy="5280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09EE-2BE5-4154-9330-393516739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8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BA46-1C93-4567-A05B-77BEED2B3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A4FC-CE45-4408-A7C8-75C600F5B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99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983D-889A-48A2-A57E-5A7ED2080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FCF3-0441-4725-B23A-9FE456F1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ED78-110D-4058-8141-1C038787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8146-9702-4881-9716-82FB817E8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9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2ED0-DEFD-4036-A7DE-B1294E58D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B33F-7E9C-4C17-9B5D-742FE626A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638300" y="381000"/>
            <a:ext cx="6362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5462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420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436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3420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 b="1"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pic>
        <p:nvPicPr>
          <p:cNvPr id="1030" name="Picture 1031" descr="blue_line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05838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38" descr="logoinfn_negativ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0"/>
            <a:ext cx="13922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31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87900" y="6524625"/>
            <a:ext cx="836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ctr" hangingPunct="0">
              <a:spcBef>
                <a:spcPct val="0"/>
              </a:spcBef>
              <a:buClrTx/>
              <a:buFontTx/>
              <a:buNone/>
              <a:defRPr sz="1400">
                <a:solidFill>
                  <a:schemeClr val="bg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E9A6701B-A478-4746-B452-F9A66D8A2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524000" cy="121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8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28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CC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381000"/>
            <a:ext cx="5951276" cy="685800"/>
          </a:xfrm>
        </p:spPr>
        <p:txBody>
          <a:bodyPr/>
          <a:lstStyle/>
          <a:p>
            <a:pPr eaLnBrk="1" hangingPunct="1"/>
            <a:r>
              <a:rPr lang="it-IT" sz="3200" dirty="0" smtClean="0"/>
              <a:t>RD_FA</a:t>
            </a:r>
            <a:r>
              <a:rPr lang="it-IT" sz="3200" baseline="30000" dirty="0" smtClean="0"/>
              <a:t>(*)</a:t>
            </a:r>
            <a:r>
              <a:rPr lang="it-IT" sz="3200" dirty="0" smtClean="0"/>
              <a:t> Collab. Meeting </a:t>
            </a:r>
            <a:endParaRPr lang="en-US" sz="3200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1625010" y="3693810"/>
            <a:ext cx="7050904" cy="181204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and progress</a:t>
            </a:r>
          </a:p>
          <a:p>
            <a:pPr eaLnBrk="1" hangingPunct="1">
              <a:lnSpc>
                <a:spcPct val="80000"/>
              </a:lnSpc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deadlines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bg1"/>
                </a:solidFill>
              </a:rPr>
              <a:t>RD_FA Collaboration Meeting, July 2018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/>
              <a:t>F. Bedeschi, INFN-Pisa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2993353F-A909-4581-A173-DEBD44DF0962}" type="slidenum">
              <a:rPr lang="en-US" sz="1400" smtClean="0">
                <a:solidFill>
                  <a:schemeClr val="bg1"/>
                </a:solidFill>
                <a:latin typeface="Times" pitchFamily="18" charset="0"/>
              </a:rPr>
              <a:pPr/>
              <a:t>1</a:t>
            </a:fld>
            <a:endParaRPr lang="en-US" sz="1400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5029200" y="1343025"/>
            <a:ext cx="4114799" cy="13480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400" u="sng" dirty="0" smtClean="0"/>
              <a:t>Franco Bedeschi</a:t>
            </a:r>
            <a:endParaRPr lang="it-IT" sz="2400" dirty="0" smtClean="0">
              <a:solidFill>
                <a:srgbClr val="CCFFFF"/>
              </a:solidFill>
            </a:endParaRPr>
          </a:p>
          <a:p>
            <a:pPr eaLnBrk="1" hangingPunct="1"/>
            <a:r>
              <a:rPr lang="it-IT" sz="2400" dirty="0" smtClean="0">
                <a:solidFill>
                  <a:srgbClr val="CCFFFF"/>
                </a:solidFill>
              </a:rPr>
              <a:t>RD_FA  Collaboration Meeting,</a:t>
            </a:r>
          </a:p>
          <a:p>
            <a:pPr eaLnBrk="1" hangingPunct="1"/>
            <a:r>
              <a:rPr lang="it-IT" sz="2400" dirty="0" smtClean="0">
                <a:solidFill>
                  <a:srgbClr val="CCFFFF"/>
                </a:solidFill>
              </a:rPr>
              <a:t>Milano, July 2018</a:t>
            </a:r>
            <a:endParaRPr lang="it-IT" sz="2400" dirty="0">
              <a:solidFill>
                <a:srgbClr val="CCFFFF"/>
              </a:solidFill>
            </a:endParaRP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2417917" y="2591597"/>
            <a:ext cx="17235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4000" u="sng" dirty="0" smtClean="0">
                <a:solidFill>
                  <a:srgbClr val="FF0000"/>
                </a:solidFill>
              </a:rPr>
              <a:t>Outline</a:t>
            </a:r>
            <a:endParaRPr lang="it-IT" sz="4000" u="sng"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9210" y="5825816"/>
            <a:ext cx="724829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ClrTx/>
              <a:buFontTx/>
            </a:pPr>
            <a:r>
              <a:rPr lang="it-IT" sz="2400" kern="0" baseline="30000" dirty="0" smtClean="0"/>
              <a:t>(*)</a:t>
            </a:r>
            <a:r>
              <a:rPr lang="it-IT" sz="2400" kern="0" dirty="0" smtClean="0"/>
              <a:t>RD_FA</a:t>
            </a:r>
            <a:r>
              <a:rPr lang="it-IT" sz="2400" kern="0" dirty="0"/>
              <a:t> </a:t>
            </a:r>
            <a:r>
              <a:rPr lang="it-IT" sz="2400" kern="0" dirty="0" smtClean="0"/>
              <a:t>== R&amp;D on Future Accelerators </a:t>
            </a:r>
            <a:endParaRPr lang="en-US" sz="2400" kern="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11" y="339903"/>
            <a:ext cx="7499195" cy="685800"/>
          </a:xfrm>
        </p:spPr>
        <p:txBody>
          <a:bodyPr/>
          <a:lstStyle/>
          <a:p>
            <a:r>
              <a:rPr lang="it-IT" dirty="0" smtClean="0"/>
              <a:t>Circular collider schedules (China)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F. Bedeschi, INFN-Pisa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China-CepC/SppC ideal schedule </a:t>
            </a:r>
          </a:p>
          <a:p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4" y="2423289"/>
            <a:ext cx="8389670" cy="4101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68607" y="2072423"/>
            <a:ext cx="2550698" cy="7017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chemeClr val="tx1"/>
                </a:solidFill>
              </a:rPr>
              <a:t>Jie Gao, CepC workshop,</a:t>
            </a:r>
          </a:p>
          <a:p>
            <a:r>
              <a:rPr lang="it-IT" sz="1800" dirty="0" smtClean="0">
                <a:solidFill>
                  <a:schemeClr val="tx1"/>
                </a:solidFill>
              </a:rPr>
              <a:t>Rome 2018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0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CepC</a:t>
            </a:r>
            <a:r>
              <a:rPr lang="en-US" dirty="0" smtClean="0"/>
              <a:t>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3050"/>
            <a:ext cx="8931970" cy="4114800"/>
          </a:xfrm>
        </p:spPr>
        <p:txBody>
          <a:bodyPr/>
          <a:lstStyle/>
          <a:p>
            <a:r>
              <a:rPr lang="en-US" dirty="0" smtClean="0"/>
              <a:t>Timing:</a:t>
            </a:r>
          </a:p>
          <a:p>
            <a:pPr lvl="1"/>
            <a:r>
              <a:rPr lang="en-US" dirty="0" smtClean="0"/>
              <a:t>During the IHEP-INFN meeting clear understanding that IHEP does not have human resources to work on </a:t>
            </a:r>
            <a:r>
              <a:rPr lang="en-US" dirty="0" err="1" smtClean="0"/>
              <a:t>CepC</a:t>
            </a:r>
            <a:r>
              <a:rPr lang="en-US" dirty="0" smtClean="0"/>
              <a:t> until 2025</a:t>
            </a:r>
          </a:p>
          <a:p>
            <a:pPr lvl="2"/>
            <a:r>
              <a:rPr lang="en-US" dirty="0" smtClean="0"/>
              <a:t>Interference with construction of High Energy Photon source</a:t>
            </a:r>
          </a:p>
          <a:p>
            <a:pPr lvl="2"/>
            <a:r>
              <a:rPr lang="en-US" dirty="0" smtClean="0"/>
              <a:t>Some civil engineering could start earlier</a:t>
            </a:r>
          </a:p>
          <a:p>
            <a:r>
              <a:rPr lang="en-US" dirty="0" smtClean="0"/>
              <a:t>CDR:</a:t>
            </a:r>
          </a:p>
          <a:p>
            <a:pPr lvl="1"/>
            <a:r>
              <a:rPr lang="en-US" dirty="0" smtClean="0"/>
              <a:t>Internal review in August </a:t>
            </a:r>
            <a:r>
              <a:rPr lang="en-US" dirty="0" smtClean="0">
                <a:sym typeface="Wingdings" panose="05000000000000000000" pitchFamily="2" charset="2"/>
              </a:rPr>
              <a:t> need editors/list of authors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Suggested names for International review  starts September</a:t>
            </a:r>
          </a:p>
          <a:p>
            <a:r>
              <a:rPr lang="en-US" dirty="0" smtClean="0"/>
              <a:t>Vertical slide test:</a:t>
            </a:r>
          </a:p>
          <a:p>
            <a:pPr lvl="1"/>
            <a:r>
              <a:rPr lang="en-US" dirty="0" smtClean="0"/>
              <a:t>Invited Chinese. IHEP can’t, maybe universities. Not optimistic.</a:t>
            </a:r>
          </a:p>
          <a:p>
            <a:r>
              <a:rPr lang="en-US" dirty="0" smtClean="0"/>
              <a:t>Plan to create International detector working group by November ‘18 – To be started during the workshop</a:t>
            </a:r>
          </a:p>
          <a:p>
            <a:pPr lvl="1"/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F. Bedeschi, INFN-Pisa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9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2842"/>
            <a:ext cx="9143999" cy="3144802"/>
          </a:xfrm>
        </p:spPr>
        <p:txBody>
          <a:bodyPr/>
          <a:lstStyle/>
          <a:p>
            <a:r>
              <a:rPr lang="en-US" dirty="0" smtClean="0"/>
              <a:t>R&amp;D activity for FCC-</a:t>
            </a:r>
            <a:r>
              <a:rPr lang="en-US" dirty="0" err="1" smtClean="0"/>
              <a:t>ee</a:t>
            </a:r>
            <a:r>
              <a:rPr lang="en-US" dirty="0" smtClean="0"/>
              <a:t> detector:</a:t>
            </a:r>
          </a:p>
          <a:p>
            <a:pPr lvl="1"/>
            <a:r>
              <a:rPr lang="en-US" dirty="0" smtClean="0"/>
              <a:t>Proposal being put together by Patrick/Alain</a:t>
            </a:r>
          </a:p>
          <a:p>
            <a:pPr lvl="1"/>
            <a:r>
              <a:rPr lang="en-US" dirty="0" smtClean="0"/>
              <a:t>We are in the loop</a:t>
            </a:r>
          </a:p>
          <a:p>
            <a:pPr lvl="1"/>
            <a:r>
              <a:rPr lang="en-US" dirty="0" smtClean="0"/>
              <a:t>It’s called a proto-proto-collaboration ….</a:t>
            </a:r>
          </a:p>
          <a:p>
            <a:pPr lvl="1"/>
            <a:r>
              <a:rPr lang="en-US" dirty="0" smtClean="0"/>
              <a:t>Assumes a total funding of 25 M€ and 200 participants</a:t>
            </a:r>
          </a:p>
          <a:p>
            <a:pPr lvl="2"/>
            <a:r>
              <a:rPr lang="en-US" dirty="0" smtClean="0"/>
              <a:t>Major simulation effort to justify the detector in addition to hardware R&amp;D</a:t>
            </a:r>
          </a:p>
          <a:p>
            <a:endParaRPr lang="en-US" dirty="0"/>
          </a:p>
          <a:p>
            <a:r>
              <a:rPr lang="en-US" dirty="0" smtClean="0"/>
              <a:t>Simulation work has to start seriously!</a:t>
            </a:r>
          </a:p>
          <a:p>
            <a:pPr lvl="1"/>
            <a:r>
              <a:rPr lang="en-US" dirty="0" smtClean="0"/>
              <a:t>Cannot afford to keep going at current 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2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6573"/>
            <a:ext cx="9143999" cy="4050567"/>
          </a:xfrm>
        </p:spPr>
        <p:txBody>
          <a:bodyPr/>
          <a:lstStyle/>
          <a:p>
            <a:r>
              <a:rPr lang="en-US" dirty="0" smtClean="0"/>
              <a:t>RD_FA contributions:</a:t>
            </a:r>
          </a:p>
          <a:p>
            <a:pPr lvl="1"/>
            <a:r>
              <a:rPr lang="en-US" dirty="0" smtClean="0"/>
              <a:t>Document from MC community</a:t>
            </a:r>
          </a:p>
          <a:p>
            <a:pPr lvl="1"/>
            <a:r>
              <a:rPr lang="en-US" dirty="0" smtClean="0"/>
              <a:t>Document from CSN1/INFN</a:t>
            </a:r>
          </a:p>
          <a:p>
            <a:r>
              <a:rPr lang="en-US" dirty="0" smtClean="0"/>
              <a:t>ESU town meeting in Rome 6-7 September</a:t>
            </a:r>
          </a:p>
          <a:p>
            <a:pPr lvl="1"/>
            <a:r>
              <a:rPr lang="en-US" dirty="0" smtClean="0"/>
              <a:t>Unique opportunity to make strong pitch for </a:t>
            </a:r>
            <a:r>
              <a:rPr lang="en-US" dirty="0" err="1" smtClean="0"/>
              <a:t>ee</a:t>
            </a:r>
            <a:r>
              <a:rPr lang="en-US" dirty="0" smtClean="0"/>
              <a:t>/</a:t>
            </a:r>
            <a:r>
              <a:rPr lang="en-US" dirty="0" smtClean="0">
                <a:latin typeface="Symbol" panose="05050102010706020507" pitchFamily="18" charset="2"/>
              </a:rPr>
              <a:t>mm</a:t>
            </a:r>
            <a:r>
              <a:rPr lang="en-US" dirty="0" smtClean="0"/>
              <a:t> collider</a:t>
            </a:r>
          </a:p>
          <a:p>
            <a:pPr lvl="2"/>
            <a:r>
              <a:rPr lang="en-US" dirty="0" smtClean="0"/>
              <a:t>A. </a:t>
            </a:r>
            <a:r>
              <a:rPr lang="en-US" dirty="0" err="1" smtClean="0"/>
              <a:t>Wultzer</a:t>
            </a:r>
            <a:r>
              <a:rPr lang="en-US" dirty="0"/>
              <a:t>: </a:t>
            </a:r>
            <a:r>
              <a:rPr lang="en-US" dirty="0" err="1"/>
              <a:t>Prospettive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frontiera</a:t>
            </a:r>
            <a:r>
              <a:rPr lang="en-US" dirty="0"/>
              <a:t> </a:t>
            </a:r>
            <a:r>
              <a:rPr lang="en-US" dirty="0" err="1" smtClean="0"/>
              <a:t>dell’energia</a:t>
            </a:r>
            <a:endParaRPr lang="en-US" dirty="0" smtClean="0"/>
          </a:p>
          <a:p>
            <a:pPr lvl="2"/>
            <a:r>
              <a:rPr lang="en-US" dirty="0" smtClean="0"/>
              <a:t>F. </a:t>
            </a:r>
            <a:r>
              <a:rPr lang="en-US" dirty="0" err="1" smtClean="0"/>
              <a:t>Bedeschi</a:t>
            </a:r>
            <a:r>
              <a:rPr lang="en-US" dirty="0" smtClean="0"/>
              <a:t>: </a:t>
            </a:r>
            <a:r>
              <a:rPr lang="it-IT" dirty="0"/>
              <a:t>La fisica oltre High-Luminosity </a:t>
            </a:r>
            <a:r>
              <a:rPr lang="it-IT" dirty="0" smtClean="0"/>
              <a:t>LHC</a:t>
            </a:r>
          </a:p>
          <a:p>
            <a:pPr lvl="2"/>
            <a:r>
              <a:rPr lang="en-US" dirty="0"/>
              <a:t>????: </a:t>
            </a:r>
            <a:r>
              <a:rPr lang="en-US" dirty="0" err="1"/>
              <a:t>Futuri</a:t>
            </a:r>
            <a:r>
              <a:rPr lang="en-US" dirty="0"/>
              <a:t> </a:t>
            </a:r>
            <a:r>
              <a:rPr lang="en-US" dirty="0" err="1"/>
              <a:t>acceleratori</a:t>
            </a:r>
            <a:r>
              <a:rPr lang="en-US" dirty="0"/>
              <a:t> </a:t>
            </a:r>
            <a:r>
              <a:rPr lang="en-US" dirty="0" err="1" smtClean="0"/>
              <a:t>e+e</a:t>
            </a:r>
            <a:r>
              <a:rPr lang="en-US" dirty="0" smtClean="0"/>
              <a:t>-</a:t>
            </a:r>
          </a:p>
          <a:p>
            <a:pPr lvl="2"/>
            <a:r>
              <a:rPr lang="en-US" dirty="0"/>
              <a:t>????: Verso un muon collider?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7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RD_FA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4025"/>
            <a:ext cx="8988357" cy="4114800"/>
          </a:xfrm>
        </p:spPr>
        <p:txBody>
          <a:bodyPr/>
          <a:lstStyle/>
          <a:p>
            <a:r>
              <a:rPr lang="en-US" sz="2400" dirty="0" smtClean="0"/>
              <a:t>Work packages and coordinators:</a:t>
            </a:r>
            <a:endParaRPr lang="it-IT" sz="2400" dirty="0" smtClean="0"/>
          </a:p>
          <a:p>
            <a:pPr lvl="2"/>
            <a:r>
              <a:rPr lang="it-IT" dirty="0"/>
              <a:t>Physics &amp; </a:t>
            </a:r>
            <a:r>
              <a:rPr lang="it-IT" dirty="0" smtClean="0"/>
              <a:t>simulation 		(R. Tenchini/PI, P. Azzi/PD)</a:t>
            </a:r>
            <a:endParaRPr lang="it-IT" dirty="0"/>
          </a:p>
          <a:p>
            <a:pPr lvl="2"/>
            <a:r>
              <a:rPr lang="it-IT" dirty="0" smtClean="0"/>
              <a:t>MDI				(M. Boscolo/LNF, N. Bacchetta/PD)</a:t>
            </a:r>
            <a:endParaRPr lang="it-IT" dirty="0"/>
          </a:p>
          <a:p>
            <a:pPr lvl="2"/>
            <a:r>
              <a:rPr lang="it-IT" dirty="0" smtClean="0"/>
              <a:t>Silicon/Vertex detectors		(M. Caccia/MI, A. Andreazza/MI)</a:t>
            </a:r>
            <a:endParaRPr lang="it-IT" dirty="0"/>
          </a:p>
          <a:p>
            <a:pPr lvl="2"/>
            <a:r>
              <a:rPr lang="it-IT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MPGD for RICH/TPC (EIC</a:t>
            </a:r>
            <a:r>
              <a:rPr lang="it-IT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	(S. Dalla Torre/TS) </a:t>
            </a:r>
            <a:r>
              <a:rPr lang="it-IT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it-IT" b="1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CSN3 in 2019</a:t>
            </a:r>
            <a:endParaRPr lang="it-IT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2"/>
            <a:r>
              <a:rPr lang="it-IT" dirty="0"/>
              <a:t>Drift </a:t>
            </a:r>
            <a:r>
              <a:rPr lang="it-IT" dirty="0" smtClean="0"/>
              <a:t>chamber			(F. Grancagnolo/LE)</a:t>
            </a:r>
          </a:p>
          <a:p>
            <a:pPr lvl="2">
              <a:buClrTx/>
              <a:buFontTx/>
            </a:pPr>
            <a:r>
              <a:rPr lang="it-IT" dirty="0"/>
              <a:t>MPGD for </a:t>
            </a:r>
            <a:r>
              <a:rPr lang="it-IT" dirty="0" smtClean="0"/>
              <a:t>muon/preshower	(P. Giacomelli/BO) </a:t>
            </a:r>
          </a:p>
          <a:p>
            <a:pPr lvl="2">
              <a:buClrTx/>
              <a:buFontTx/>
            </a:pPr>
            <a:r>
              <a:rPr lang="it-IT" dirty="0" smtClean="0"/>
              <a:t>Dual </a:t>
            </a:r>
            <a:r>
              <a:rPr lang="it-IT" dirty="0"/>
              <a:t>readout </a:t>
            </a:r>
            <a:r>
              <a:rPr lang="it-IT" dirty="0" smtClean="0"/>
              <a:t>calorimetry	(R. Ferrari/PV)</a:t>
            </a:r>
            <a:endParaRPr lang="it-IT" b="1" dirty="0">
              <a:solidFill>
                <a:srgbClr val="FFFF00"/>
              </a:solidFill>
            </a:endParaRPr>
          </a:p>
          <a:p>
            <a:pPr lvl="2">
              <a:buClrTx/>
              <a:buFontTx/>
            </a:pPr>
            <a:r>
              <a:rPr lang="it-IT" dirty="0">
                <a:solidFill>
                  <a:srgbClr val="FF9900"/>
                </a:solidFill>
              </a:rPr>
              <a:t>Muon collider </a:t>
            </a:r>
            <a:r>
              <a:rPr lang="it-IT" dirty="0" smtClean="0">
                <a:solidFill>
                  <a:srgbClr val="FF9900"/>
                </a:solidFill>
              </a:rPr>
              <a:t>R&amp;D		(M. Antonelli/LNF) </a:t>
            </a:r>
            <a:r>
              <a:rPr lang="it-IT" dirty="0" smtClean="0">
                <a:solidFill>
                  <a:srgbClr val="FF9900"/>
                </a:solidFill>
                <a:sym typeface="Wingdings" panose="05000000000000000000" pitchFamily="2" charset="2"/>
              </a:rPr>
              <a:t> </a:t>
            </a:r>
            <a:r>
              <a:rPr lang="it-IT" b="1" dirty="0" smtClean="0">
                <a:solidFill>
                  <a:srgbClr val="FF9900"/>
                </a:solidFill>
                <a:sym typeface="Wingdings" panose="05000000000000000000" pitchFamily="2" charset="2"/>
              </a:rPr>
              <a:t>Call in CSN5</a:t>
            </a:r>
            <a:endParaRPr lang="it-IT" b="1" dirty="0">
              <a:solidFill>
                <a:srgbClr val="FF9900"/>
              </a:solidFill>
            </a:endParaRP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BA46-1C93-4567-A05B-77BEED2B38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Admin. </a:t>
            </a:r>
            <a:r>
              <a:rPr lang="it-IT" dirty="0"/>
              <a:t>d</a:t>
            </a:r>
            <a:r>
              <a:rPr lang="it-IT" dirty="0" smtClean="0"/>
              <a:t>eadlines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46" y="1896573"/>
            <a:ext cx="8370902" cy="4114800"/>
          </a:xfrm>
        </p:spPr>
        <p:txBody>
          <a:bodyPr/>
          <a:lstStyle/>
          <a:p>
            <a:r>
              <a:rPr lang="it-IT" dirty="0" smtClean="0"/>
              <a:t>Financial requests 2018 – by July 20</a:t>
            </a:r>
          </a:p>
          <a:p>
            <a:pPr lvl="1"/>
            <a:r>
              <a:rPr lang="it-IT" dirty="0" smtClean="0"/>
              <a:t>People (w/ formal responsibilities)</a:t>
            </a:r>
          </a:p>
          <a:p>
            <a:pPr lvl="1"/>
            <a:r>
              <a:rPr lang="it-IT" dirty="0" smtClean="0"/>
              <a:t>Activities (Travel funds strongly correlated)</a:t>
            </a:r>
          </a:p>
          <a:p>
            <a:pPr lvl="2"/>
            <a:r>
              <a:rPr lang="it-IT" dirty="0" smtClean="0"/>
              <a:t>R&amp;D, Test beams</a:t>
            </a:r>
          </a:p>
          <a:p>
            <a:pPr lvl="1"/>
            <a:r>
              <a:rPr lang="it-IT" dirty="0" smtClean="0"/>
              <a:t>Expect plan from coordinators during this meeting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CSN1 – Presidenza INFN - July 16-17</a:t>
            </a:r>
          </a:p>
          <a:p>
            <a:pPr lvl="1"/>
            <a:r>
              <a:rPr lang="en-US" dirty="0" smtClean="0"/>
              <a:t>Discussion on ESU document (again ….) on the 17</a:t>
            </a:r>
            <a:r>
              <a:rPr lang="en-US" baseline="30000" dirty="0" smtClean="0"/>
              <a:t>th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7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32" y="1306512"/>
            <a:ext cx="9027268" cy="4978400"/>
          </a:xfrm>
        </p:spPr>
        <p:txBody>
          <a:bodyPr/>
          <a:lstStyle/>
          <a:p>
            <a:r>
              <a:rPr lang="it-IT" dirty="0" smtClean="0"/>
              <a:t>Much progress since last year (July)</a:t>
            </a:r>
          </a:p>
          <a:p>
            <a:pPr lvl="1"/>
            <a:r>
              <a:rPr lang="en-US" dirty="0" smtClean="0"/>
              <a:t>Our proposals now well into international collaborations/ CDR’s</a:t>
            </a:r>
            <a:endParaRPr lang="it-IT" dirty="0" smtClean="0"/>
          </a:p>
          <a:p>
            <a:r>
              <a:rPr lang="en-US" dirty="0" smtClean="0"/>
              <a:t>Our work has an impact on the ESU</a:t>
            </a:r>
          </a:p>
          <a:p>
            <a:r>
              <a:rPr lang="en-US" dirty="0" smtClean="0"/>
              <a:t>Need to make solid financial request to CSN1</a:t>
            </a:r>
          </a:p>
          <a:p>
            <a:pPr lvl="1"/>
            <a:r>
              <a:rPr lang="en-US" dirty="0" smtClean="0"/>
              <a:t>No Test beams? …. Or </a:t>
            </a:r>
            <a:r>
              <a:rPr lang="en-US" dirty="0" err="1" smtClean="0"/>
              <a:t>Fermilab</a:t>
            </a:r>
            <a:r>
              <a:rPr lang="en-US" dirty="0" smtClean="0"/>
              <a:t>/DESY?</a:t>
            </a:r>
          </a:p>
          <a:p>
            <a:r>
              <a:rPr lang="en-US" dirty="0" smtClean="0"/>
              <a:t>Formalization of future R&amp;D in an international context is of paramount importance to maintain the momentum</a:t>
            </a:r>
          </a:p>
          <a:p>
            <a:pPr lvl="1"/>
            <a:r>
              <a:rPr lang="en-US" dirty="0" smtClean="0"/>
              <a:t>Work in progress with CERN and China</a:t>
            </a:r>
          </a:p>
          <a:p>
            <a:pPr lvl="1"/>
            <a:r>
              <a:rPr lang="en-US" dirty="0" smtClean="0"/>
              <a:t>International collaborations are still weak and need extension and consolidation.</a:t>
            </a:r>
          </a:p>
          <a:p>
            <a:r>
              <a:rPr lang="en-US" dirty="0" smtClean="0"/>
              <a:t>We need more young people </a:t>
            </a:r>
            <a:r>
              <a:rPr lang="en-US" dirty="0" smtClean="0">
                <a:sym typeface="Wingdings" panose="05000000000000000000" pitchFamily="2" charset="2"/>
              </a:rPr>
              <a:t> Pisa is trying to help</a:t>
            </a:r>
            <a:endParaRPr lang="it-IT" dirty="0"/>
          </a:p>
          <a:p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2" y="1335088"/>
            <a:ext cx="8869236" cy="38983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84" y="5011230"/>
            <a:ext cx="9144000" cy="104028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 High class </a:t>
            </a:r>
            <a:r>
              <a:rPr lang="en-US" dirty="0" err="1" smtClean="0"/>
              <a:t>peakers</a:t>
            </a:r>
            <a:r>
              <a:rPr lang="en-US" dirty="0" smtClean="0"/>
              <a:t>! Keith Ellis, </a:t>
            </a:r>
            <a:r>
              <a:rPr lang="en-US" dirty="0" err="1" smtClean="0"/>
              <a:t>Riegler</a:t>
            </a:r>
            <a:r>
              <a:rPr lang="en-US" dirty="0" smtClean="0"/>
              <a:t>, </a:t>
            </a:r>
            <a:r>
              <a:rPr lang="en-US" dirty="0" err="1" smtClean="0"/>
              <a:t>Janot</a:t>
            </a:r>
            <a:r>
              <a:rPr lang="en-US" dirty="0" smtClean="0"/>
              <a:t>, </a:t>
            </a:r>
            <a:r>
              <a:rPr lang="en-US" dirty="0" err="1" smtClean="0"/>
              <a:t>Mangano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 smtClean="0"/>
              <a:t>Already 71 registered students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91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68146-9702-4881-9716-82FB817E82B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20258059">
            <a:off x="142844" y="3172953"/>
            <a:ext cx="88583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Additional slides</a:t>
            </a:r>
            <a:endParaRPr lang="en-US" sz="6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48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68146-9702-4881-9716-82FB817E82B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3" y="1139670"/>
            <a:ext cx="768985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5060" y="39118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hlinkClick r:id="rId3" action="ppaction://hlinksldjump"/>
              </a:rPr>
              <a:t>back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731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68146-9702-4881-9716-82FB817E82B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0" y="878391"/>
            <a:ext cx="8134021" cy="571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95060" y="39118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hlinkClick r:id="rId3" action="ppaction://hlinksldjump"/>
              </a:rPr>
              <a:t>back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746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Status and progress: WG4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58" y="2062955"/>
            <a:ext cx="8983342" cy="2885563"/>
          </a:xfrm>
        </p:spPr>
        <p:txBody>
          <a:bodyPr/>
          <a:lstStyle/>
          <a:p>
            <a:r>
              <a:rPr lang="it-IT" dirty="0" smtClean="0"/>
              <a:t>EIC (USA)</a:t>
            </a:r>
          </a:p>
          <a:p>
            <a:pPr lvl="1"/>
            <a:r>
              <a:rPr lang="en-US" dirty="0" smtClean="0"/>
              <a:t>INFN EB/presidents CSN1-3 decision to move activity in CSN3 as of Jan. 1, 2019</a:t>
            </a:r>
            <a:endParaRPr lang="it-IT" dirty="0" smtClean="0"/>
          </a:p>
          <a:p>
            <a:pPr lvl="1"/>
            <a:r>
              <a:rPr lang="en-US" dirty="0" smtClean="0"/>
              <a:t>RD_FA will continue support until end of 2018</a:t>
            </a:r>
          </a:p>
          <a:p>
            <a:pPr lvl="1"/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F. Bedeschi, INFN-Pisa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2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68146-9702-4881-9716-82FB817E82B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0" y="892098"/>
            <a:ext cx="8117205" cy="571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95060" y="39118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hlinkClick r:id="rId3" action="ppaction://hlinksldjump"/>
              </a:rPr>
              <a:t>back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788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and progress: WG8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2" y="1546225"/>
            <a:ext cx="8547193" cy="4863540"/>
          </a:xfrm>
        </p:spPr>
        <p:txBody>
          <a:bodyPr/>
          <a:lstStyle/>
          <a:p>
            <a:r>
              <a:rPr lang="it-IT" dirty="0"/>
              <a:t>Muon </a:t>
            </a:r>
            <a:r>
              <a:rPr lang="it-IT" dirty="0" smtClean="0"/>
              <a:t>Collider: </a:t>
            </a:r>
            <a:endParaRPr lang="it-IT" dirty="0"/>
          </a:p>
          <a:p>
            <a:pPr lvl="1"/>
            <a:r>
              <a:rPr lang="en-US" dirty="0" smtClean="0"/>
              <a:t>Enormous progress during this year!</a:t>
            </a:r>
          </a:p>
          <a:p>
            <a:pPr lvl="2"/>
            <a:r>
              <a:rPr lang="en-US" dirty="0" smtClean="0"/>
              <a:t>Simulation, test beams, organization/international cooperation</a:t>
            </a:r>
            <a:endParaRPr lang="it-IT" dirty="0"/>
          </a:p>
          <a:p>
            <a:pPr lvl="1"/>
            <a:r>
              <a:rPr lang="en-US" dirty="0" smtClean="0"/>
              <a:t>Major workshop in </a:t>
            </a:r>
            <a:r>
              <a:rPr lang="en-US" dirty="0" err="1" smtClean="0"/>
              <a:t>Padova</a:t>
            </a:r>
            <a:r>
              <a:rPr lang="en-US" dirty="0" smtClean="0"/>
              <a:t> July 1-3 (ARIES)</a:t>
            </a:r>
          </a:p>
          <a:p>
            <a:pPr lvl="2"/>
            <a:r>
              <a:rPr lang="en-US" dirty="0"/>
              <a:t>Palmer, </a:t>
            </a:r>
            <a:r>
              <a:rPr lang="en-US" dirty="0" smtClean="0"/>
              <a:t>Rubbia, </a:t>
            </a:r>
            <a:r>
              <a:rPr lang="en-US" dirty="0"/>
              <a:t>Schulte, </a:t>
            </a:r>
            <a:r>
              <a:rPr lang="en-US" dirty="0" smtClean="0"/>
              <a:t>Zimmermann, ….</a:t>
            </a:r>
          </a:p>
          <a:p>
            <a:pPr lvl="2"/>
            <a:r>
              <a:rPr lang="en-US" dirty="0" smtClean="0"/>
              <a:t>Important to keep up international collaboration and interest</a:t>
            </a:r>
          </a:p>
          <a:p>
            <a:pPr lvl="1"/>
            <a:r>
              <a:rPr lang="en-US" dirty="0" smtClean="0"/>
              <a:t>CSN5 call presented</a:t>
            </a:r>
          </a:p>
          <a:p>
            <a:pPr lvl="2"/>
            <a:r>
              <a:rPr lang="en-US" dirty="0" smtClean="0"/>
              <a:t>If successful will shift many FTE to CSN5</a:t>
            </a:r>
          </a:p>
          <a:p>
            <a:pPr lvl="1"/>
            <a:r>
              <a:rPr lang="en-US" dirty="0" smtClean="0"/>
              <a:t>Contributions to ESU</a:t>
            </a:r>
          </a:p>
          <a:p>
            <a:pPr lvl="2"/>
            <a:r>
              <a:rPr lang="en-US" dirty="0" smtClean="0"/>
              <a:t>Document from MC community</a:t>
            </a:r>
          </a:p>
          <a:p>
            <a:pPr lvl="2"/>
            <a:r>
              <a:rPr lang="en-US" dirty="0" smtClean="0"/>
              <a:t>Part of CSN1 and/or INFN document</a:t>
            </a:r>
          </a:p>
          <a:p>
            <a:pPr lvl="1"/>
            <a:endParaRPr lang="it-IT" dirty="0" smtClean="0"/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1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970" y="339725"/>
            <a:ext cx="6362700" cy="685800"/>
          </a:xfrm>
        </p:spPr>
        <p:txBody>
          <a:bodyPr/>
          <a:lstStyle/>
          <a:p>
            <a:r>
              <a:rPr lang="en-US" dirty="0" smtClean="0"/>
              <a:t>Status and progress: FCC/</a:t>
            </a:r>
            <a:r>
              <a:rPr lang="en-US" dirty="0" err="1" smtClean="0"/>
              <a:t>CepC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83" y="1322107"/>
            <a:ext cx="8358934" cy="4114800"/>
          </a:xfrm>
        </p:spPr>
        <p:txBody>
          <a:bodyPr/>
          <a:lstStyle/>
          <a:p>
            <a:r>
              <a:rPr lang="en-US" dirty="0" smtClean="0"/>
              <a:t>Consolidated leadership on EW physics</a:t>
            </a:r>
          </a:p>
          <a:p>
            <a:r>
              <a:rPr lang="en-US" dirty="0" smtClean="0"/>
              <a:t>Consolidated IDEA detector proposal</a:t>
            </a:r>
          </a:p>
          <a:p>
            <a:pPr lvl="1"/>
            <a:r>
              <a:rPr lang="en-US" dirty="0" smtClean="0"/>
              <a:t>Container for Italian supported technologies</a:t>
            </a:r>
          </a:p>
          <a:p>
            <a:r>
              <a:rPr lang="en-US" dirty="0" smtClean="0"/>
              <a:t>Important contributions to CDRs of FCC and </a:t>
            </a:r>
            <a:r>
              <a:rPr lang="en-US" dirty="0" err="1" smtClean="0"/>
              <a:t>CepC</a:t>
            </a:r>
            <a:endParaRPr lang="en-US" dirty="0" smtClean="0"/>
          </a:p>
          <a:p>
            <a:pPr lvl="1"/>
            <a:r>
              <a:rPr lang="en-US" dirty="0" smtClean="0"/>
              <a:t>FCC: complete evaluation of readout channels</a:t>
            </a:r>
          </a:p>
          <a:p>
            <a:pPr lvl="1"/>
            <a:r>
              <a:rPr lang="en-US" dirty="0" err="1" smtClean="0"/>
              <a:t>CepC</a:t>
            </a:r>
            <a:r>
              <a:rPr lang="en-US" dirty="0" smtClean="0"/>
              <a:t>: update contributions by end of July</a:t>
            </a:r>
          </a:p>
          <a:p>
            <a:pPr lvl="2"/>
            <a:r>
              <a:rPr lang="en-US" dirty="0" smtClean="0"/>
              <a:t>More space available </a:t>
            </a:r>
            <a:r>
              <a:rPr lang="en-US" dirty="0" smtClean="0"/>
              <a:t>than </a:t>
            </a:r>
            <a:r>
              <a:rPr lang="en-US" dirty="0" smtClean="0"/>
              <a:t>FCC</a:t>
            </a:r>
          </a:p>
          <a:p>
            <a:r>
              <a:rPr lang="en-US" dirty="0" smtClean="0"/>
              <a:t>Consolidation of international collaborations:</a:t>
            </a:r>
          </a:p>
          <a:p>
            <a:pPr lvl="1"/>
            <a:r>
              <a:rPr lang="en-US" dirty="0" smtClean="0"/>
              <a:t>Organization and active participation to Int. workshops:</a:t>
            </a:r>
          </a:p>
          <a:p>
            <a:pPr lvl="2"/>
            <a:r>
              <a:rPr lang="en-US" dirty="0" smtClean="0"/>
              <a:t>Beijing Nov. 2017, Amsterdam Apr. 2018, Roma May 2018</a:t>
            </a:r>
          </a:p>
          <a:p>
            <a:r>
              <a:rPr lang="en-US" dirty="0" smtClean="0"/>
              <a:t>Major IDEA vert. slice TB planned for Sept. 2018</a:t>
            </a:r>
          </a:p>
          <a:p>
            <a:pPr lvl="2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0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</a:t>
            </a:r>
            <a:r>
              <a:rPr lang="en-US" dirty="0" err="1" smtClean="0"/>
              <a:t>CepC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1671"/>
            <a:ext cx="9144000" cy="2568576"/>
          </a:xfrm>
        </p:spPr>
        <p:txBody>
          <a:bodyPr/>
          <a:lstStyle/>
          <a:p>
            <a:r>
              <a:rPr lang="en-US" dirty="0" smtClean="0"/>
              <a:t>Beijing, Nov. 2017 </a:t>
            </a:r>
          </a:p>
          <a:p>
            <a:pPr lvl="1"/>
            <a:r>
              <a:rPr lang="en-US" dirty="0" smtClean="0"/>
              <a:t>First international workshop on </a:t>
            </a:r>
            <a:r>
              <a:rPr lang="en-US" dirty="0" err="1" smtClean="0"/>
              <a:t>CepC</a:t>
            </a:r>
            <a:endParaRPr lang="en-US" dirty="0" smtClean="0"/>
          </a:p>
          <a:p>
            <a:pPr lvl="1"/>
            <a:r>
              <a:rPr lang="en-US" dirty="0" smtClean="0"/>
              <a:t>Institutional board open to non-Chinese for first time</a:t>
            </a:r>
          </a:p>
          <a:p>
            <a:pPr lvl="1"/>
            <a:r>
              <a:rPr lang="en-US" dirty="0" smtClean="0"/>
              <a:t>Large Italian participation in both organization and attendance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RD_FA Collaboration Meeting, July 2018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8" y="1884537"/>
            <a:ext cx="8526523" cy="46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week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11" y="1380854"/>
            <a:ext cx="7772400" cy="4114800"/>
          </a:xfrm>
        </p:spPr>
        <p:txBody>
          <a:bodyPr/>
          <a:lstStyle/>
          <a:p>
            <a:r>
              <a:rPr lang="en-US" dirty="0" smtClean="0"/>
              <a:t>Amsterdam, April 2018</a:t>
            </a:r>
          </a:p>
          <a:p>
            <a:pPr lvl="1"/>
            <a:r>
              <a:rPr lang="en-US" dirty="0" smtClean="0"/>
              <a:t>Many talks/conveners from the RD_FA community 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RD_FA Collaboration Meeting, July 2018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7" y="1843169"/>
            <a:ext cx="6901162" cy="46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7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</a:t>
            </a:r>
            <a:r>
              <a:rPr lang="en-US" dirty="0" err="1" smtClean="0"/>
              <a:t>CepC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944"/>
            <a:ext cx="9144000" cy="4114800"/>
          </a:xfrm>
        </p:spPr>
        <p:txBody>
          <a:bodyPr/>
          <a:lstStyle/>
          <a:p>
            <a:r>
              <a:rPr lang="en-US" dirty="0" smtClean="0"/>
              <a:t>Roma3, Maggio 2018</a:t>
            </a:r>
          </a:p>
          <a:p>
            <a:pPr lvl="1"/>
            <a:r>
              <a:rPr lang="en-US" dirty="0" smtClean="0"/>
              <a:t>First </a:t>
            </a:r>
            <a:r>
              <a:rPr lang="en-US" dirty="0" err="1" smtClean="0"/>
              <a:t>CepC</a:t>
            </a:r>
            <a:r>
              <a:rPr lang="en-US" dirty="0" smtClean="0"/>
              <a:t> workshop outside of China</a:t>
            </a:r>
          </a:p>
          <a:p>
            <a:pPr lvl="2"/>
            <a:r>
              <a:rPr lang="en-US" dirty="0" smtClean="0"/>
              <a:t>Next will be in Oxford, UK – April 15-17</a:t>
            </a:r>
          </a:p>
          <a:p>
            <a:pPr lvl="1"/>
            <a:r>
              <a:rPr lang="en-US" dirty="0" smtClean="0"/>
              <a:t>Over 100 participants: 45% Chinese, 25% Italians, 30% other EU</a:t>
            </a:r>
          </a:p>
          <a:p>
            <a:pPr lvl="1"/>
            <a:r>
              <a:rPr lang="en-US" dirty="0" smtClean="0"/>
              <a:t> Very interesting round table </a:t>
            </a:r>
            <a:r>
              <a:rPr lang="en-US" dirty="0" smtClean="0">
                <a:sym typeface="Wingdings" panose="05000000000000000000" pitchFamily="2" charset="2"/>
              </a:rPr>
              <a:t> Document from </a:t>
            </a:r>
            <a:r>
              <a:rPr lang="en-US" dirty="0" err="1" smtClean="0">
                <a:sym typeface="Wingdings" panose="05000000000000000000" pitchFamily="2" charset="2"/>
              </a:rPr>
              <a:t>Biagio</a:t>
            </a:r>
            <a:r>
              <a:rPr lang="en-US" dirty="0" smtClean="0">
                <a:sym typeface="Wingdings" panose="05000000000000000000" pitchFamily="2" charset="2"/>
              </a:rPr>
              <a:t> &amp; C.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RD_FA Collaboration Meeting, July 2018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2" y="1911310"/>
            <a:ext cx="8241176" cy="46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6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lainBlonde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772" y="941704"/>
            <a:ext cx="8232234" cy="5418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Rome3 workshop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RD_FA Collaboration Meeting, July 2018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YifangWan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6699" y="1066800"/>
            <a:ext cx="7490481" cy="53613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86772" y="1066800"/>
            <a:ext cx="3259543" cy="2133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5334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</a:pPr>
            <a:endParaRPr kumimoji="0" lang="it-IT" sz="2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72" y="1395716"/>
            <a:ext cx="3356819" cy="4114800"/>
          </a:xfrm>
        </p:spPr>
        <p:txBody>
          <a:bodyPr/>
          <a:lstStyle/>
          <a:p>
            <a:r>
              <a:rPr lang="en-US" dirty="0" smtClean="0"/>
              <a:t>Alain </a:t>
            </a:r>
            <a:r>
              <a:rPr lang="en-US" dirty="0" err="1" smtClean="0"/>
              <a:t>Blondel</a:t>
            </a:r>
            <a:endParaRPr lang="en-US" dirty="0" smtClean="0"/>
          </a:p>
          <a:p>
            <a:pPr lvl="1"/>
            <a:r>
              <a:rPr lang="en-US" dirty="0" smtClean="0"/>
              <a:t>CERN is taking the FCC-</a:t>
            </a:r>
            <a:r>
              <a:rPr lang="en-US" dirty="0" err="1" smtClean="0"/>
              <a:t>ee</a:t>
            </a:r>
            <a:r>
              <a:rPr lang="en-US" dirty="0" smtClean="0"/>
              <a:t> very seriously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06550" y="1409700"/>
            <a:ext cx="3734990" cy="99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28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CC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>
                <a:solidFill>
                  <a:srgbClr val="FFFF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 err="1" smtClean="0"/>
              <a:t>Yifang</a:t>
            </a:r>
            <a:r>
              <a:rPr lang="en-US" kern="0" dirty="0" smtClean="0"/>
              <a:t> Wang</a:t>
            </a:r>
          </a:p>
          <a:p>
            <a:pPr lvl="1"/>
            <a:r>
              <a:rPr lang="en-US" kern="0" dirty="0" smtClean="0"/>
              <a:t>Willing to collaborate</a:t>
            </a:r>
          </a:p>
        </p:txBody>
      </p:sp>
    </p:spTree>
    <p:extLst>
      <p:ext uri="{BB962C8B-B14F-4D97-AF65-F5344CB8AC3E}">
        <p14:creationId xmlns:p14="http://schemas.microsoft.com/office/powerpoint/2010/main" val="88753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556" y="382754"/>
            <a:ext cx="6477000" cy="685800"/>
          </a:xfrm>
        </p:spPr>
        <p:txBody>
          <a:bodyPr/>
          <a:lstStyle/>
          <a:p>
            <a:r>
              <a:rPr lang="it-IT" dirty="0" smtClean="0"/>
              <a:t>Circular collider schedules (EU)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3012"/>
            <a:ext cx="9144000" cy="3765317"/>
          </a:xfrm>
        </p:spPr>
        <p:txBody>
          <a:bodyPr/>
          <a:lstStyle/>
          <a:p>
            <a:r>
              <a:rPr lang="it-IT" dirty="0" smtClean="0"/>
              <a:t>CERN-FCC schedule unchanged in Amsterdam 2018</a:t>
            </a:r>
          </a:p>
          <a:p>
            <a:pPr lvl="1"/>
            <a:r>
              <a:rPr lang="it-IT" dirty="0" smtClean="0"/>
              <a:t>Technically driven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F. Bedeschi, INFN-Pisa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05" r="2805" b="10434"/>
          <a:stretch/>
        </p:blipFill>
        <p:spPr>
          <a:xfrm>
            <a:off x="379141" y="2609385"/>
            <a:ext cx="8664498" cy="36910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3473" y="3111190"/>
            <a:ext cx="2480166" cy="7017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chemeClr val="tx1"/>
                </a:solidFill>
              </a:rPr>
              <a:t>M. Benedict, FCC week,</a:t>
            </a:r>
          </a:p>
          <a:p>
            <a:r>
              <a:rPr lang="it-IT" sz="1800" dirty="0" smtClean="0">
                <a:solidFill>
                  <a:schemeClr val="tx1"/>
                </a:solidFill>
              </a:rPr>
              <a:t>Amsterdam, 2018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836" y="5583623"/>
            <a:ext cx="4362092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Could  start sooner with e+e-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9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62"/>
  <p:tag name="DEFAULTHEIGHT" val="328"/>
  <p:tag name="PREAMBLE" val="\documentclass{article}&#10;\pagestyle{empty}&#10;\usepackage{xspace,amssymb,amsfonts,amsmath}&#10;\usepackage{color}&#10;\usepackage{TeX4PPT}&#10;&#10;\begin{equation}&#10;E = \frac{s-\lambda q}{1-\lambda}&#10;\end{equation}&#10;\end{document}&#10;&#10;"/>
  <p:tag name="MAGPC" val="200"/>
  <p:tag name="FONTSIZE" val="10"/>
</p:tagLst>
</file>

<file path=ppt/theme/theme1.xml><?xml version="1.0" encoding="utf-8"?>
<a:theme xmlns:a="http://schemas.openxmlformats.org/drawingml/2006/main" name="Lezioni_CERN_2003">
  <a:themeElements>
    <a:clrScheme name="Lezioni_CERN_20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i_CERN_200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i_CERN_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_CERN_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Data\Microsoft\Templates\Lezioni_CERN_2003.pot</Template>
  <TotalTime>0</TotalTime>
  <Pages>22</Pages>
  <Words>990</Words>
  <Application>Microsoft Office PowerPoint</Application>
  <PresentationFormat>Letter Paper (8.5x11 in)</PresentationFormat>
  <Paragraphs>194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Helvetica</vt:lpstr>
      <vt:lpstr>Symbol</vt:lpstr>
      <vt:lpstr>Times</vt:lpstr>
      <vt:lpstr>Times New Roman</vt:lpstr>
      <vt:lpstr>Wingdings</vt:lpstr>
      <vt:lpstr>Lezioni_CERN_2003</vt:lpstr>
      <vt:lpstr>RD_FA(*) Collab. Meeting </vt:lpstr>
      <vt:lpstr>Status and progress: WG4 </vt:lpstr>
      <vt:lpstr>Status and progress: WG8</vt:lpstr>
      <vt:lpstr>Status and progress: FCC/CepC</vt:lpstr>
      <vt:lpstr>Workshop CepC</vt:lpstr>
      <vt:lpstr>FCC week</vt:lpstr>
      <vt:lpstr>Workshop CepC</vt:lpstr>
      <vt:lpstr>Rome3 workshop</vt:lpstr>
      <vt:lpstr>Circular collider schedules (EU)</vt:lpstr>
      <vt:lpstr>Circular collider schedules (China)</vt:lpstr>
      <vt:lpstr>CepC evolution</vt:lpstr>
      <vt:lpstr>FCC evolution</vt:lpstr>
      <vt:lpstr>ESU</vt:lpstr>
      <vt:lpstr>RD_FA structure</vt:lpstr>
      <vt:lpstr>Admin. deadlines 2018</vt:lpstr>
      <vt:lpstr>Conclusions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of Collaboration Meeting talk</dc:title>
  <dc:subject>Bs workshop 1/14/05</dc:subject>
  <dc:creator>Franco Bedeschi</dc:creator>
  <cp:lastModifiedBy>F Bed</cp:lastModifiedBy>
  <cp:revision>2207</cp:revision>
  <cp:lastPrinted>2016-07-07T09:28:22Z</cp:lastPrinted>
  <dcterms:created xsi:type="dcterms:W3CDTF">1997-01-27T15:41:37Z</dcterms:created>
  <dcterms:modified xsi:type="dcterms:W3CDTF">2018-07-05T06:14:10Z</dcterms:modified>
</cp:coreProperties>
</file>