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08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58" r:id="rId3"/>
    <p:sldId id="261" r:id="rId4"/>
    <p:sldId id="262" r:id="rId5"/>
    <p:sldId id="263" r:id="rId6"/>
  </p:sldIdLst>
  <p:sldSz cx="9906000" cy="6858000" type="A4"/>
  <p:notesSz cx="6780213" cy="99107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30213" indent="20638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865188" indent="4286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00163" indent="65088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733550" indent="889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1B48"/>
    <a:srgbClr val="424242"/>
    <a:srgbClr val="418CB4"/>
    <a:srgbClr val="002A48"/>
    <a:srgbClr val="002F90"/>
    <a:srgbClr val="C8FFFF"/>
    <a:srgbClr val="E6FFFF"/>
    <a:srgbClr val="00A2C4"/>
    <a:srgbClr val="272C6B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59"/>
  </p:normalViewPr>
  <p:slideViewPr>
    <p:cSldViewPr>
      <p:cViewPr varScale="1">
        <p:scale>
          <a:sx n="56" d="100"/>
          <a:sy n="56" d="100"/>
        </p:scale>
        <p:origin x="974" y="4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3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3875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3" y="9413875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F0D8C2A-36E7-5E48-9E5A-C174B6BD523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248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0163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6438" y="742950"/>
            <a:ext cx="5367337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5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06938"/>
            <a:ext cx="5424487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5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3875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0163" y="9413875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B92CD0B-C8D7-3449-B755-3152DE473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349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302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8651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001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7335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171771" algn="l" defTabSz="8687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06126" algn="l" defTabSz="8687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40479" algn="l" defTabSz="8687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74834" algn="l" defTabSz="8687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560" y="1628800"/>
            <a:ext cx="8420880" cy="1470394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6681" y="3384344"/>
            <a:ext cx="6934200" cy="1752664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2A48"/>
                </a:solidFill>
              </a:defRPr>
            </a:lvl1pPr>
            <a:lvl2pPr marL="434354" indent="0" algn="ctr">
              <a:buNone/>
              <a:defRPr/>
            </a:lvl2pPr>
            <a:lvl3pPr marL="868708" indent="0" algn="ctr">
              <a:buNone/>
              <a:defRPr/>
            </a:lvl3pPr>
            <a:lvl4pPr marL="1303062" indent="0" algn="ctr">
              <a:buNone/>
              <a:defRPr/>
            </a:lvl4pPr>
            <a:lvl5pPr marL="1737417" indent="0" algn="ctr">
              <a:buNone/>
              <a:defRPr/>
            </a:lvl5pPr>
            <a:lvl6pPr marL="2171771" indent="0" algn="ctr">
              <a:buNone/>
              <a:defRPr/>
            </a:lvl6pPr>
            <a:lvl7pPr marL="2606126" indent="0" algn="ctr">
              <a:buNone/>
              <a:defRPr/>
            </a:lvl7pPr>
            <a:lvl8pPr marL="3040479" indent="0" algn="ctr">
              <a:buNone/>
              <a:defRPr/>
            </a:lvl8pPr>
            <a:lvl9pPr marL="3474834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262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120" y="3633497"/>
            <a:ext cx="8419320" cy="1362383"/>
          </a:xfrm>
          <a:noFill/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x-none" smtClean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3120" y="2132856"/>
            <a:ext cx="8419320" cy="1500638"/>
          </a:xfrm>
        </p:spPr>
        <p:txBody>
          <a:bodyPr anchor="b"/>
          <a:lstStyle>
            <a:lvl1pPr marL="0" indent="0">
              <a:buNone/>
              <a:defRPr sz="1900" b="1">
                <a:solidFill>
                  <a:srgbClr val="002A48"/>
                </a:solidFill>
              </a:defRPr>
            </a:lvl1pPr>
            <a:lvl2pPr marL="434354" indent="0">
              <a:buNone/>
              <a:defRPr sz="1700"/>
            </a:lvl2pPr>
            <a:lvl3pPr marL="868708" indent="0">
              <a:buNone/>
              <a:defRPr sz="1500"/>
            </a:lvl3pPr>
            <a:lvl4pPr marL="1303062" indent="0">
              <a:buNone/>
              <a:defRPr sz="1300"/>
            </a:lvl4pPr>
            <a:lvl5pPr marL="1737417" indent="0">
              <a:buNone/>
              <a:defRPr sz="1300"/>
            </a:lvl5pPr>
            <a:lvl6pPr marL="2171771" indent="0">
              <a:buNone/>
              <a:defRPr sz="1300"/>
            </a:lvl6pPr>
            <a:lvl7pPr marL="2606126" indent="0">
              <a:buNone/>
              <a:defRPr sz="1300"/>
            </a:lvl7pPr>
            <a:lvl8pPr marL="3040479" indent="0">
              <a:buNone/>
              <a:defRPr sz="1300"/>
            </a:lvl8pPr>
            <a:lvl9pPr marL="3474834" indent="0">
              <a:buNone/>
              <a:defRPr sz="13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267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it-IT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6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E0EC-9FA3-0444-B5C0-93C5DDC803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3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564" y="1981648"/>
            <a:ext cx="4135560" cy="411451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880" y="1981648"/>
            <a:ext cx="4135560" cy="411451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it-IT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E6A0C-3622-E548-BC7C-468A4C4B16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9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42564" y="642918"/>
            <a:ext cx="4135560" cy="564360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C293-D6F1-E745-A490-31E206C96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3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42564" y="642918"/>
            <a:ext cx="4135560" cy="564360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it-IT"/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5310193" y="785794"/>
            <a:ext cx="4135560" cy="250033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it-IT"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5310193" y="3500441"/>
            <a:ext cx="4135560" cy="250033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it-IT"/>
          </a:p>
        </p:txBody>
      </p:sp>
      <p:sp>
        <p:nvSpPr>
          <p:cNvPr id="9" name="Date Placeholder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11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29C4E-933F-F54D-94E7-C428C5FDB6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9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it-IT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EBC4-8C25-424C-8E87-B204D53358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8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83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908053"/>
            <a:ext cx="8420100" cy="2517775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0" y="3578228"/>
            <a:ext cx="8420100" cy="2517775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FC54D-78C7-BE42-AB63-3015532850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5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52550" y="-34925"/>
            <a:ext cx="8553450" cy="5111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3" rIns="91406" bIns="457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577850"/>
            <a:ext cx="8420100" cy="479536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pic>
        <p:nvPicPr>
          <p:cNvPr id="4" name="Picture 3" descr="LOGO_INFN_CON_NOME_ESTESO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52" y="5373216"/>
            <a:ext cx="2232248" cy="13055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72680" y="5750664"/>
            <a:ext cx="220209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0" i="0" dirty="0" smtClean="0">
                <a:solidFill>
                  <a:srgbClr val="002A48"/>
                </a:solidFill>
                <a:latin typeface="Oswald Regular"/>
                <a:cs typeface="Oswald Regular"/>
              </a:rPr>
              <a:t>Sezione di Milano</a:t>
            </a:r>
          </a:p>
        </p:txBody>
      </p:sp>
      <p:pic>
        <p:nvPicPr>
          <p:cNvPr id="8" name="Picture 7" descr="DIP_BAN_blu1_1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962" y="5589240"/>
            <a:ext cx="5426695" cy="90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39201" y="5970766"/>
            <a:ext cx="2698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424242"/>
                </a:solidFill>
                <a:latin typeface="Garamond"/>
                <a:cs typeface="Garamond"/>
              </a:rPr>
              <a:t>DIPARTIMENTO</a:t>
            </a:r>
            <a:r>
              <a:rPr lang="en-GB" sz="1600" baseline="0" dirty="0" smtClean="0">
                <a:solidFill>
                  <a:srgbClr val="424242"/>
                </a:solidFill>
                <a:latin typeface="Garamond"/>
                <a:cs typeface="Garamond"/>
              </a:rPr>
              <a:t> DI FISICA</a:t>
            </a:r>
            <a:endParaRPr lang="en-GB" sz="1600" dirty="0" smtClean="0">
              <a:solidFill>
                <a:srgbClr val="424242"/>
              </a:solidFill>
              <a:latin typeface="Garamond"/>
              <a:cs typeface="Garamond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5" r:id="rId1"/>
    <p:sldLayoutId id="21474847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909638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A48"/>
          </a:solidFill>
          <a:latin typeface="Calibri"/>
          <a:ea typeface="ＭＳ Ｐゴシック" charset="0"/>
          <a:cs typeface="Calibri"/>
        </a:defRPr>
      </a:lvl1pPr>
      <a:lvl2pPr algn="ctr" defTabSz="909638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A48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09638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A48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09638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A48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09638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A48"/>
          </a:solidFill>
          <a:latin typeface="Calibri" charset="0"/>
          <a:ea typeface="ＭＳ Ｐゴシック" charset="0"/>
          <a:cs typeface="ＭＳ Ｐゴシック" charset="0"/>
        </a:defRPr>
      </a:lvl5pPr>
      <a:lvl6pPr marL="434354" algn="ctr" defTabSz="913953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A50021"/>
          </a:solidFill>
          <a:latin typeface="Times New Roman" pitchFamily="18" charset="0"/>
        </a:defRPr>
      </a:lvl6pPr>
      <a:lvl7pPr marL="868708" algn="ctr" defTabSz="913953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A50021"/>
          </a:solidFill>
          <a:latin typeface="Times New Roman" pitchFamily="18" charset="0"/>
        </a:defRPr>
      </a:lvl7pPr>
      <a:lvl8pPr marL="1303062" algn="ctr" defTabSz="913953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A50021"/>
          </a:solidFill>
          <a:latin typeface="Times New Roman" pitchFamily="18" charset="0"/>
        </a:defRPr>
      </a:lvl8pPr>
      <a:lvl9pPr marL="1737417" algn="ctr" defTabSz="913953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A50021"/>
          </a:solidFill>
          <a:latin typeface="Times New Roman" pitchFamily="18" charset="0"/>
        </a:defRPr>
      </a:lvl9pPr>
    </p:titleStyle>
    <p:bodyStyle>
      <a:lvl1pPr marL="338138" indent="-338138" algn="l" defTabSz="909638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2A48"/>
          </a:solidFill>
          <a:latin typeface="Calibri"/>
          <a:ea typeface="ＭＳ Ｐゴシック" charset="0"/>
          <a:cs typeface="Calibri"/>
        </a:defRPr>
      </a:lvl1pPr>
      <a:lvl2pPr marL="738188" indent="-280988" algn="l" defTabSz="909638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2A48"/>
          </a:solidFill>
          <a:latin typeface="Calibri"/>
          <a:ea typeface="ＭＳ Ｐゴシック" charset="0"/>
          <a:cs typeface="Calibri"/>
        </a:defRPr>
      </a:lvl2pPr>
      <a:lvl3pPr marL="1139825" indent="-225425" algn="l" defTabSz="909638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A48"/>
          </a:solidFill>
          <a:latin typeface="Calibri"/>
          <a:ea typeface="ＭＳ Ｐゴシック" charset="0"/>
          <a:cs typeface="Calibri"/>
        </a:defRPr>
      </a:lvl3pPr>
      <a:lvl4pPr marL="1597025" indent="-225425" algn="l" defTabSz="909638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A48"/>
          </a:solidFill>
          <a:latin typeface="Calibri"/>
          <a:ea typeface="ＭＳ Ｐゴシック" charset="0"/>
          <a:cs typeface="Calibri"/>
        </a:defRPr>
      </a:lvl4pPr>
      <a:lvl5pPr marL="2054225" indent="-225425" algn="l" defTabSz="909638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2A48"/>
          </a:solidFill>
          <a:latin typeface="Calibri"/>
          <a:ea typeface="ＭＳ Ｐゴシック" charset="0"/>
          <a:cs typeface="Calibri"/>
        </a:defRPr>
      </a:lvl5pPr>
      <a:lvl6pPr marL="2491504" indent="-229244" algn="l" defTabSz="91395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25858" indent="-229244" algn="l" defTabSz="91395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60213" indent="-229244" algn="l" defTabSz="91395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794566" indent="-229244" algn="l" defTabSz="91395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354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708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3062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417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1771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6126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0479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834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848544" y="0"/>
            <a:ext cx="1584176" cy="511175"/>
          </a:xfrm>
          <a:prstGeom prst="rect">
            <a:avLst/>
          </a:prstGeom>
          <a:solidFill>
            <a:srgbClr val="071B48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Calibri"/>
                <a:ea typeface="ＭＳ Ｐゴシック" charset="0"/>
                <a:cs typeface="Calibri"/>
              </a:defRPr>
            </a:lvl1pPr>
            <a:lvl2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34354" algn="ctr" defTabSz="913953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A50021"/>
                </a:solidFill>
                <a:latin typeface="Times New Roman" pitchFamily="18" charset="0"/>
              </a:defRPr>
            </a:lvl6pPr>
            <a:lvl7pPr marL="868708" algn="ctr" defTabSz="913953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A50021"/>
                </a:solidFill>
                <a:latin typeface="Times New Roman" pitchFamily="18" charset="0"/>
              </a:defRPr>
            </a:lvl7pPr>
            <a:lvl8pPr marL="1303062" algn="ctr" defTabSz="913953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A50021"/>
                </a:solidFill>
                <a:latin typeface="Times New Roman" pitchFamily="18" charset="0"/>
              </a:defRPr>
            </a:lvl8pPr>
            <a:lvl9pPr marL="1737417" algn="ctr" defTabSz="913953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A50021"/>
                </a:solidFill>
                <a:latin typeface="Times New Roman" pitchFamily="18" charset="0"/>
              </a:defRPr>
            </a:lvl9pPr>
          </a:lstStyle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60712" y="0"/>
            <a:ext cx="7545288" cy="511175"/>
          </a:xfrm>
          <a:prstGeom prst="rect">
            <a:avLst/>
          </a:prstGeom>
          <a:solidFill>
            <a:srgbClr val="071B48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577850"/>
            <a:ext cx="8420100" cy="55181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0" y="6445250"/>
            <a:ext cx="3081338" cy="412750"/>
          </a:xfrm>
          <a:prstGeom prst="rect">
            <a:avLst/>
          </a:prstGeom>
          <a:solidFill>
            <a:srgbClr val="002A48"/>
          </a:solidFill>
        </p:spPr>
        <p:txBody>
          <a:bodyPr vert="horz" lIns="91414" tIns="45707" rIns="91414" bIns="45707" rtlCol="0" anchor="ctr"/>
          <a:lstStyle>
            <a:lvl1pPr algn="l">
              <a:defRPr sz="1400" b="1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720974" y="6444000"/>
            <a:ext cx="6696521" cy="414000"/>
          </a:xfrm>
          <a:prstGeom prst="rect">
            <a:avLst/>
          </a:prstGeom>
          <a:solidFill>
            <a:srgbClr val="002A48"/>
          </a:solidFill>
        </p:spPr>
        <p:txBody>
          <a:bodyPr vert="horz" lIns="91414" tIns="45707" rIns="91414" bIns="45707" rtlCol="0" anchor="ctr"/>
          <a:lstStyle>
            <a:lvl1pPr algn="ctr">
              <a:defRPr sz="1600" b="1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9345613" y="6444000"/>
            <a:ext cx="560387" cy="414000"/>
          </a:xfrm>
          <a:prstGeom prst="rect">
            <a:avLst/>
          </a:prstGeom>
          <a:solidFill>
            <a:srgbClr val="002A48"/>
          </a:solidFill>
        </p:spPr>
        <p:txBody>
          <a:bodyPr vert="horz" wrap="square" lIns="91414" tIns="45707" rIns="91414" bIns="45707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fld id="{16B4319B-6D0C-E442-8D0B-2C52ABE46F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4" name="Picture 1" descr="LOGO_INFN_SIGLA.pn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-27384"/>
            <a:ext cx="9858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neg_BAN_blu3righe.eps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52" y="16585"/>
            <a:ext cx="1368152" cy="4600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2" r:id="rId5"/>
    <p:sldLayoutId id="2147484755" r:id="rId6"/>
    <p:sldLayoutId id="2147484753" r:id="rId7"/>
  </p:sldLayoutIdLst>
  <p:timing>
    <p:tnLst>
      <p:par>
        <p:cTn id="1" dur="indefinite" restart="never" nodeType="tmRoot"/>
      </p:par>
    </p:tnLst>
  </p:timing>
  <p:hf hdr="0"/>
  <p:txStyles>
    <p:titleStyle>
      <a:lvl1pPr algn="ctr" defTabSz="9096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libri"/>
          <a:ea typeface="ＭＳ Ｐゴシック" charset="0"/>
          <a:cs typeface="Calibri"/>
        </a:defRPr>
      </a:lvl1pPr>
      <a:lvl2pPr algn="ctr" defTabSz="9096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096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096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096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34354" algn="ctr" defTabSz="913953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A50021"/>
          </a:solidFill>
          <a:latin typeface="Times New Roman" pitchFamily="18" charset="0"/>
        </a:defRPr>
      </a:lvl6pPr>
      <a:lvl7pPr marL="868708" algn="ctr" defTabSz="913953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A50021"/>
          </a:solidFill>
          <a:latin typeface="Times New Roman" pitchFamily="18" charset="0"/>
        </a:defRPr>
      </a:lvl7pPr>
      <a:lvl8pPr marL="1303062" algn="ctr" defTabSz="913953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A50021"/>
          </a:solidFill>
          <a:latin typeface="Times New Roman" pitchFamily="18" charset="0"/>
        </a:defRPr>
      </a:lvl8pPr>
      <a:lvl9pPr marL="1737417" algn="ctr" defTabSz="913953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A50021"/>
          </a:solidFill>
          <a:latin typeface="Times New Roman" pitchFamily="18" charset="0"/>
        </a:defRPr>
      </a:lvl9pPr>
    </p:titleStyle>
    <p:bodyStyle>
      <a:lvl1pPr marL="338138" indent="-338138" algn="l" defTabSz="909638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2A48"/>
          </a:solidFill>
          <a:latin typeface="Calibri"/>
          <a:ea typeface="ＭＳ Ｐゴシック" charset="0"/>
          <a:cs typeface="Calibri"/>
        </a:defRPr>
      </a:lvl1pPr>
      <a:lvl2pPr marL="738188" indent="-280988" algn="l" defTabSz="90963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2A48"/>
          </a:solidFill>
          <a:latin typeface="Calibri"/>
          <a:ea typeface="ＭＳ Ｐゴシック" charset="0"/>
          <a:cs typeface="Calibri"/>
        </a:defRPr>
      </a:lvl2pPr>
      <a:lvl3pPr marL="1139825" indent="-225425" algn="l" defTabSz="90963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2A48"/>
          </a:solidFill>
          <a:latin typeface="Calibri"/>
          <a:ea typeface="ＭＳ Ｐゴシック" charset="0"/>
          <a:cs typeface="Calibri"/>
        </a:defRPr>
      </a:lvl3pPr>
      <a:lvl4pPr marL="1597025" indent="-225425" algn="l" defTabSz="90963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A48"/>
          </a:solidFill>
          <a:latin typeface="Calibri"/>
          <a:ea typeface="ＭＳ Ｐゴシック" charset="0"/>
          <a:cs typeface="Calibri"/>
        </a:defRPr>
      </a:lvl4pPr>
      <a:lvl5pPr marL="2054225" indent="-225425" algn="l" defTabSz="90963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2A48"/>
          </a:solidFill>
          <a:latin typeface="Calibri"/>
          <a:ea typeface="ＭＳ Ｐゴシック" charset="0"/>
          <a:cs typeface="Calibri"/>
        </a:defRPr>
      </a:lvl5pPr>
      <a:lvl6pPr marL="2491504" indent="-229244" algn="l" defTabSz="91395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25858" indent="-229244" algn="l" defTabSz="91395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60213" indent="-229244" algn="l" defTabSz="91395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794566" indent="-229244" algn="l" defTabSz="91395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354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708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3062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417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1771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6126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0479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834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attilio.andreazza@mi.infn.it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742950" y="836613"/>
            <a:ext cx="8420100" cy="2763837"/>
          </a:xfrm>
        </p:spPr>
        <p:txBody>
          <a:bodyPr/>
          <a:lstStyle/>
          <a:p>
            <a:r>
              <a:rPr lang="en-GB" sz="7200" dirty="0" smtClean="0">
                <a:latin typeface="Calibri" charset="0"/>
              </a:rPr>
              <a:t>Connecting to local </a:t>
            </a:r>
            <a:r>
              <a:rPr lang="en-GB" sz="7200" dirty="0" err="1" smtClean="0">
                <a:latin typeface="Calibri" charset="0"/>
              </a:rPr>
              <a:t>wi-fi</a:t>
            </a:r>
            <a:r>
              <a:rPr lang="en-GB" sz="7200" dirty="0" smtClean="0">
                <a:latin typeface="Calibri" charset="0"/>
              </a:rPr>
              <a:t> network</a:t>
            </a:r>
            <a:br>
              <a:rPr lang="en-GB" sz="7200" dirty="0" smtClean="0">
                <a:latin typeface="Calibri" charset="0"/>
              </a:rPr>
            </a:br>
            <a:r>
              <a:rPr lang="en-GB" sz="4400" dirty="0" smtClean="0">
                <a:solidFill>
                  <a:srgbClr val="000090"/>
                </a:solidFill>
                <a:latin typeface="Calibri" charset="0"/>
              </a:rPr>
              <a:t>RD_FA Collaboration Meeting</a:t>
            </a:r>
            <a:endParaRPr lang="en-GB" sz="2800" dirty="0">
              <a:solidFill>
                <a:srgbClr val="000090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SSID </a:t>
            </a:r>
            <a:r>
              <a:rPr lang="en-GB" dirty="0" err="1" smtClean="0"/>
              <a:t>Calcolo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88" y="577850"/>
            <a:ext cx="9145016" cy="5518150"/>
          </a:xfrm>
        </p:spPr>
        <p:txBody>
          <a:bodyPr/>
          <a:lstStyle/>
          <a:p>
            <a:r>
              <a:rPr lang="en-GB" sz="2000" dirty="0" smtClean="0"/>
              <a:t>The local network has SSID “</a:t>
            </a:r>
            <a:r>
              <a:rPr lang="en-GB" sz="2000" dirty="0" err="1" smtClean="0">
                <a:solidFill>
                  <a:srgbClr val="000000"/>
                </a:solidFill>
              </a:rPr>
              <a:t>Calcolo</a:t>
            </a:r>
            <a:r>
              <a:rPr lang="en-GB" sz="2000" dirty="0" smtClean="0"/>
              <a:t>”: it is not broadcasted, therefore you are required to access is manually (example from the </a:t>
            </a:r>
            <a:r>
              <a:rPr lang="en-GB" sz="2000" i="1" dirty="0" smtClean="0">
                <a:solidFill>
                  <a:schemeClr val="tx1"/>
                </a:solidFill>
              </a:rPr>
              <a:t>Join other network...</a:t>
            </a:r>
            <a:r>
              <a:rPr lang="en-GB" sz="2000" i="1" dirty="0" smtClean="0"/>
              <a:t> </a:t>
            </a:r>
            <a:r>
              <a:rPr lang="en-GB" sz="2000" dirty="0" smtClean="0"/>
              <a:t>menu item on mac’s)</a:t>
            </a:r>
          </a:p>
          <a:p>
            <a:r>
              <a:rPr lang="en-GB" sz="2000" dirty="0" smtClean="0"/>
              <a:t>In the network settings disable cryptography (</a:t>
            </a:r>
            <a:r>
              <a:rPr lang="en-GB" sz="2000" dirty="0" smtClean="0">
                <a:solidFill>
                  <a:srgbClr val="000000"/>
                </a:solidFill>
              </a:rPr>
              <a:t>Security: None</a:t>
            </a:r>
            <a:r>
              <a:rPr lang="en-GB" sz="2000" dirty="0" smtClean="0"/>
              <a:t>)</a:t>
            </a:r>
          </a:p>
          <a:p>
            <a:r>
              <a:rPr lang="en-GB" sz="2000" dirty="0" smtClean="0"/>
              <a:t>When connected to the network open a </a:t>
            </a:r>
            <a:r>
              <a:rPr lang="en-GB" sz="2000" dirty="0" err="1" smtClean="0"/>
              <a:t>brower</a:t>
            </a:r>
            <a:r>
              <a:rPr lang="en-GB" sz="2000" dirty="0" smtClean="0"/>
              <a:t> (a popup window appear on mac’s)</a:t>
            </a:r>
          </a:p>
          <a:p>
            <a:r>
              <a:rPr lang="en-GB" sz="2000" dirty="0" smtClean="0"/>
              <a:t>Accept the certificate from the authentication page</a:t>
            </a:r>
          </a:p>
          <a:p>
            <a:r>
              <a:rPr lang="en-GB" sz="2000" dirty="0" smtClean="0"/>
              <a:t>You will get the login window: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CE0EC-9FA3-0444-B5C0-93C5DDC803E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Picture 6" descr="Screen Shot 2018-06-19 at 17.48.3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224" y="3460166"/>
            <a:ext cx="5961112" cy="3397834"/>
          </a:xfrm>
          <a:prstGeom prst="rect">
            <a:avLst/>
          </a:prstGeom>
          <a:ln>
            <a:solidFill>
              <a:srgbClr val="000090"/>
            </a:solidFill>
          </a:ln>
        </p:spPr>
      </p:pic>
    </p:spTree>
    <p:extLst>
      <p:ext uri="{BB962C8B-B14F-4D97-AF65-F5344CB8AC3E}">
        <p14:creationId xmlns:p14="http://schemas.microsoft.com/office/powerpoint/2010/main" val="182201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SSID </a:t>
            </a:r>
            <a:r>
              <a:rPr lang="en-GB" dirty="0" err="1" smtClean="0"/>
              <a:t>Calcolo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88" y="577850"/>
            <a:ext cx="9145016" cy="5518150"/>
          </a:xfrm>
        </p:spPr>
        <p:txBody>
          <a:bodyPr/>
          <a:lstStyle/>
          <a:p>
            <a:r>
              <a:rPr lang="en-GB" sz="2000" dirty="0" smtClean="0"/>
              <a:t>If you have already registered:</a:t>
            </a:r>
          </a:p>
          <a:p>
            <a:pPr lvl="1"/>
            <a:r>
              <a:rPr lang="en-GB" sz="2000" dirty="0" smtClean="0"/>
              <a:t>put your username and password: you have now full network access</a:t>
            </a:r>
            <a:endParaRPr lang="en-GB" sz="1600" dirty="0" smtClean="0"/>
          </a:p>
          <a:p>
            <a:r>
              <a:rPr lang="en-GB" sz="2000" dirty="0" smtClean="0"/>
              <a:t>If you have not already registered:</a:t>
            </a:r>
          </a:p>
          <a:p>
            <a:pPr lvl="1"/>
            <a:r>
              <a:rPr lang="en-GB" sz="2000" dirty="0" smtClean="0"/>
              <a:t>Click on </a:t>
            </a:r>
            <a:r>
              <a:rPr lang="en-GB" sz="2000" b="1" dirty="0" smtClean="0">
                <a:solidFill>
                  <a:srgbClr val="3366FF"/>
                </a:solidFill>
              </a:rPr>
              <a:t>Link to INFN </a:t>
            </a:r>
            <a:r>
              <a:rPr lang="mr-IN" sz="2000" b="1" dirty="0" smtClean="0">
                <a:solidFill>
                  <a:srgbClr val="3366FF"/>
                </a:solidFill>
              </a:rPr>
              <a:t>–</a:t>
            </a:r>
            <a:r>
              <a:rPr lang="en-GB" sz="2000" b="1" dirty="0" smtClean="0">
                <a:solidFill>
                  <a:srgbClr val="3366FF"/>
                </a:solidFill>
              </a:rPr>
              <a:t> FISICA Wireless Service</a:t>
            </a:r>
          </a:p>
          <a:p>
            <a:pPr lvl="1"/>
            <a:r>
              <a:rPr lang="en-GB" sz="2000" dirty="0" smtClean="0"/>
              <a:t>The following window will appear</a:t>
            </a:r>
          </a:p>
          <a:p>
            <a:pPr lvl="1"/>
            <a:endParaRPr lang="en-GB" sz="2000" dirty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Select </a:t>
            </a:r>
            <a:r>
              <a:rPr lang="en-GB" sz="2000" b="1" dirty="0" err="1" smtClean="0">
                <a:solidFill>
                  <a:srgbClr val="3366FF"/>
                </a:solidFill>
              </a:rPr>
              <a:t>Registrazione</a:t>
            </a:r>
            <a:r>
              <a:rPr lang="en-GB" sz="2000" b="1" dirty="0" smtClean="0">
                <a:solidFill>
                  <a:srgbClr val="3366FF"/>
                </a:solidFill>
              </a:rPr>
              <a:t> </a:t>
            </a:r>
            <a:r>
              <a:rPr lang="en-GB" sz="2000" b="1" dirty="0" err="1" smtClean="0">
                <a:solidFill>
                  <a:srgbClr val="3366FF"/>
                </a:solidFill>
              </a:rPr>
              <a:t>Wifi</a:t>
            </a:r>
            <a:r>
              <a:rPr lang="en-GB" sz="2000" b="1" dirty="0" smtClean="0">
                <a:solidFill>
                  <a:srgbClr val="3366FF"/>
                </a:solidFill>
              </a:rPr>
              <a:t> </a:t>
            </a:r>
            <a:r>
              <a:rPr lang="mr-IN" sz="2000" b="1" dirty="0" smtClean="0">
                <a:solidFill>
                  <a:srgbClr val="3366FF"/>
                </a:solidFill>
              </a:rPr>
              <a:t>–</a:t>
            </a:r>
            <a:r>
              <a:rPr lang="en-GB" sz="2000" b="1" dirty="0" smtClean="0">
                <a:solidFill>
                  <a:srgbClr val="3366FF"/>
                </a:solidFill>
              </a:rPr>
              <a:t> New Account</a:t>
            </a:r>
            <a:endParaRPr lang="en-GB" sz="2000" b="1" dirty="0">
              <a:solidFill>
                <a:srgbClr val="3366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CE0EC-9FA3-0444-B5C0-93C5DDC803E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672" y="2551447"/>
            <a:ext cx="5961112" cy="3397833"/>
          </a:xfrm>
          <a:prstGeom prst="rect">
            <a:avLst/>
          </a:prstGeom>
          <a:ln>
            <a:solidFill>
              <a:srgbClr val="000090"/>
            </a:solidFill>
          </a:ln>
        </p:spPr>
      </p:pic>
    </p:spTree>
    <p:extLst>
      <p:ext uri="{BB962C8B-B14F-4D97-AF65-F5344CB8AC3E}">
        <p14:creationId xmlns:p14="http://schemas.microsoft.com/office/powerpoint/2010/main" val="366263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SSID </a:t>
            </a:r>
            <a:r>
              <a:rPr lang="en-GB" dirty="0" err="1" smtClean="0"/>
              <a:t>Calcolo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88" y="577850"/>
            <a:ext cx="9145016" cy="5518150"/>
          </a:xfrm>
        </p:spPr>
        <p:txBody>
          <a:bodyPr/>
          <a:lstStyle/>
          <a:p>
            <a:pPr lvl="1"/>
            <a:r>
              <a:rPr lang="en-GB" sz="2000" dirty="0" smtClean="0"/>
              <a:t>Fill in the form that will open</a:t>
            </a:r>
          </a:p>
          <a:p>
            <a:pPr lvl="1"/>
            <a:r>
              <a:rPr lang="en-GB" sz="2000" dirty="0" smtClean="0"/>
              <a:t>Provide XXX XXX, </a:t>
            </a:r>
            <a:r>
              <a:rPr lang="en-GB" sz="2000" dirty="0" smtClean="0">
                <a:hlinkClick r:id="rId2"/>
              </a:rPr>
              <a:t>xxx.xxx@mi.infn.it</a:t>
            </a:r>
            <a:r>
              <a:rPr lang="en-GB" sz="2000" dirty="0" smtClean="0"/>
              <a:t> in the Reference fields</a:t>
            </a:r>
          </a:p>
          <a:p>
            <a:pPr lvl="1"/>
            <a:endParaRPr lang="en-GB" sz="2000" dirty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  <a:p>
            <a:pPr lvl="1"/>
            <a:endParaRPr lang="en-GB" sz="1600" dirty="0" smtClean="0"/>
          </a:p>
          <a:p>
            <a:r>
              <a:rPr lang="en-GB" sz="2000" dirty="0" smtClean="0"/>
              <a:t>The account will be active after:</a:t>
            </a:r>
          </a:p>
          <a:p>
            <a:pPr lvl="1"/>
            <a:r>
              <a:rPr lang="en-GB" sz="2000" dirty="0" smtClean="0"/>
              <a:t>The computing centre create your account (probably few minutes)</a:t>
            </a:r>
          </a:p>
          <a:p>
            <a:pPr lvl="1"/>
            <a:r>
              <a:rPr lang="en-GB" sz="2000" smtClean="0"/>
              <a:t>Massimo Caccia approves </a:t>
            </a:r>
            <a:r>
              <a:rPr lang="en-GB" sz="2000" dirty="0" smtClean="0"/>
              <a:t>it (depend on how interesting the talks are)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Milano, 5-6 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CE0EC-9FA3-0444-B5C0-93C5DDC803E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664" y="1340768"/>
            <a:ext cx="5961112" cy="3391210"/>
          </a:xfrm>
          <a:prstGeom prst="rect">
            <a:avLst/>
          </a:prstGeom>
          <a:ln>
            <a:solidFill>
              <a:srgbClr val="000090"/>
            </a:solidFill>
          </a:ln>
        </p:spPr>
      </p:pic>
    </p:spTree>
    <p:extLst>
      <p:ext uri="{BB962C8B-B14F-4D97-AF65-F5344CB8AC3E}">
        <p14:creationId xmlns:p14="http://schemas.microsoft.com/office/powerpoint/2010/main" val="8837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FN-UniMi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rgbClr val="002A48"/>
            </a:solidFill>
            <a:latin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TLAS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20000"/>
            <a:lumOff val="80000"/>
          </a:schemeClr>
        </a:solidFill>
        <a:ln>
          <a:solidFill>
            <a:srgbClr val="000090"/>
          </a:solidFill>
        </a:ln>
        <a:effectLst/>
      </a:spPr>
      <a:bodyPr rtlCol="0" anchor="ctr"/>
      <a:lstStyle>
        <a:defPPr algn="ctr">
          <a:defRPr sz="2000" dirty="0">
            <a:solidFill>
              <a:srgbClr val="000090"/>
            </a:solidFill>
            <a:latin typeface="Calibri"/>
            <a:cs typeface="Calibri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272C6B"/>
          </a:solidFill>
          <a:headEnd type="none"/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chemeClr val="accent5">
            <a:lumMod val="20000"/>
            <a:lumOff val="80000"/>
          </a:schemeClr>
        </a:solidFill>
        <a:ln>
          <a:solidFill>
            <a:srgbClr val="002A48"/>
          </a:solidFill>
        </a:ln>
      </a:spPr>
      <a:bodyPr wrap="square" rtlCol="0">
        <a:spAutoFit/>
      </a:bodyPr>
      <a:lstStyle>
        <a:defPPr>
          <a:defRPr sz="2000" dirty="0">
            <a:solidFill>
              <a:srgbClr val="002A48"/>
            </a:solidFill>
            <a:latin typeface="Calibri"/>
            <a:cs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INFN-UniMi.potx</Template>
  <TotalTime>0</TotalTime>
  <Words>199</Words>
  <Application>Microsoft Office PowerPoint</Application>
  <PresentationFormat>A4 Paper (210x297 mm)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Calibri</vt:lpstr>
      <vt:lpstr>Garamond</vt:lpstr>
      <vt:lpstr>Oswald Regular</vt:lpstr>
      <vt:lpstr>Times New Roman</vt:lpstr>
      <vt:lpstr>INFN-UniMi</vt:lpstr>
      <vt:lpstr>ATLAS</vt:lpstr>
      <vt:lpstr>Connecting to local wi-fi network RD_FA Collaboration Meeting</vt:lpstr>
      <vt:lpstr>SSID Calcolo</vt:lpstr>
      <vt:lpstr>SSID Calcolo</vt:lpstr>
      <vt:lpstr>SSID Calcolo</vt:lpstr>
    </vt:vector>
  </TitlesOfParts>
  <Manager/>
  <Company>INFN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Attilio Andreazza</dc:creator>
  <cp:keywords/>
  <dc:description/>
  <cp:lastModifiedBy>F Bed</cp:lastModifiedBy>
  <cp:revision>590</cp:revision>
  <cp:lastPrinted>2018-06-19T16:53:10Z</cp:lastPrinted>
  <dcterms:created xsi:type="dcterms:W3CDTF">2003-02-12T10:22:35Z</dcterms:created>
  <dcterms:modified xsi:type="dcterms:W3CDTF">2018-06-29T15:23:20Z</dcterms:modified>
  <cp:category/>
</cp:coreProperties>
</file>