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ppt" ContentType="application/vnd.ms-powerpoin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76" r:id="rId4"/>
    <p:sldId id="258" r:id="rId5"/>
    <p:sldId id="305" r:id="rId6"/>
    <p:sldId id="259" r:id="rId7"/>
    <p:sldId id="260" r:id="rId8"/>
    <p:sldId id="261" r:id="rId9"/>
    <p:sldId id="262" r:id="rId10"/>
    <p:sldId id="273" r:id="rId11"/>
    <p:sldId id="263" r:id="rId12"/>
    <p:sldId id="264" r:id="rId13"/>
    <p:sldId id="265" r:id="rId14"/>
    <p:sldId id="266" r:id="rId15"/>
    <p:sldId id="268" r:id="rId16"/>
    <p:sldId id="270" r:id="rId17"/>
    <p:sldId id="297" r:id="rId18"/>
    <p:sldId id="271" r:id="rId19"/>
    <p:sldId id="269" r:id="rId20"/>
    <p:sldId id="298" r:id="rId21"/>
    <p:sldId id="277" r:id="rId22"/>
    <p:sldId id="295" r:id="rId23"/>
    <p:sldId id="299" r:id="rId24"/>
    <p:sldId id="301" r:id="rId25"/>
    <p:sldId id="303" r:id="rId26"/>
    <p:sldId id="279" r:id="rId27"/>
    <p:sldId id="281" r:id="rId28"/>
    <p:sldId id="285" r:id="rId29"/>
    <p:sldId id="286" r:id="rId30"/>
    <p:sldId id="287" r:id="rId31"/>
    <p:sldId id="289" r:id="rId32"/>
    <p:sldId id="294" r:id="rId33"/>
    <p:sldId id="290" r:id="rId34"/>
    <p:sldId id="292" r:id="rId35"/>
    <p:sldId id="288" r:id="rId36"/>
    <p:sldId id="272" r:id="rId37"/>
    <p:sldId id="304" r:id="rId38"/>
    <p:sldId id="27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1EB6"/>
    <a:srgbClr val="3E28F4"/>
    <a:srgbClr val="C017EC"/>
    <a:srgbClr val="93FAEF"/>
    <a:srgbClr val="BDE0E3"/>
    <a:srgbClr val="92F2ED"/>
    <a:srgbClr val="94F5F0"/>
    <a:srgbClr val="88DCD5"/>
    <a:srgbClr val="CDE5E8"/>
    <a:srgbClr val="7AE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87"/>
    <p:restoredTop sz="82764"/>
  </p:normalViewPr>
  <p:slideViewPr>
    <p:cSldViewPr snapToGrid="0" snapToObjects="1" showGuides="1">
      <p:cViewPr>
        <p:scale>
          <a:sx n="91" d="100"/>
          <a:sy n="91" d="100"/>
        </p:scale>
        <p:origin x="256" y="24"/>
      </p:cViewPr>
      <p:guideLst>
        <p:guide orient="horz" pos="2183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image" Target="../media/image53.png"/><Relationship Id="rId2" Type="http://schemas.openxmlformats.org/officeDocument/2006/relationships/image" Target="../media/image5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29EE-C167-EC48-A809-C4F6B13F719B}" type="datetimeFigureOut">
              <a:rPr lang="en-US"/>
              <a:t>6/21/18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5B388-F7AF-BC40-95B7-355B2A9D4CEF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10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altLang="x-none" sz="1200" baseline="0">
                <a:solidFill>
                  <a:schemeClr val="accent2"/>
                </a:solidFill>
              </a:rPr>
              <a:t>Due particelle che collidono possono produrre tipi diversi di eventi,  alcuni più probabili di altri</a:t>
            </a:r>
            <a:r>
              <a:rPr lang="it-IT" altLang="x-none" sz="1200" i="1" u="sng" baseline="0">
                <a:solidFill>
                  <a:schemeClr val="accent2"/>
                </a:solidFill>
              </a:rPr>
              <a:t> </a:t>
            </a:r>
          </a:p>
          <a:p>
            <a:pPr algn="l"/>
            <a:endParaRPr lang="it-IT" altLang="x-none" sz="1200" i="1" u="sng" baseline="0">
              <a:solidFill>
                <a:schemeClr val="accent2"/>
              </a:solidFill>
            </a:endParaRP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x-none" sz="1200" baseline="0">
                <a:solidFill>
                  <a:srgbClr val="CB1DA3"/>
                </a:solidFill>
              </a:rPr>
              <a:t>la </a:t>
            </a:r>
            <a:r>
              <a:rPr lang="en-US" altLang="x-none" sz="1200" i="1" baseline="0">
                <a:solidFill>
                  <a:srgbClr val="CB1DA3"/>
                </a:solidFill>
              </a:rPr>
              <a:t>sezione d’urto </a:t>
            </a:r>
            <a:r>
              <a:rPr lang="el-GR" altLang="x-none" sz="1200" b="1" i="1" baseline="0">
                <a:solidFill>
                  <a:srgbClr val="CB1DA3"/>
                </a:solidFill>
              </a:rPr>
              <a:t>σ</a:t>
            </a:r>
            <a:r>
              <a:rPr lang="it-IT" altLang="x-none" sz="1200" i="1" baseline="0">
                <a:solidFill>
                  <a:srgbClr val="CB1DA3"/>
                </a:solidFill>
              </a:rPr>
              <a:t> </a:t>
            </a:r>
            <a:r>
              <a:rPr lang="en-GB" altLang="x-none" sz="1200" baseline="0">
                <a:solidFill>
                  <a:srgbClr val="CB1DA3"/>
                </a:solidFill>
              </a:rPr>
              <a:t>di un determinato event è</a:t>
            </a:r>
            <a:r>
              <a:rPr lang="en-US" altLang="x-none" sz="1200" baseline="0">
                <a:solidFill>
                  <a:srgbClr val="CB1DA3"/>
                </a:solidFill>
              </a:rPr>
              <a:t> proporzionale alla probabilità che l</a:t>
            </a:r>
            <a:r>
              <a:rPr lang="en-GB" altLang="x-none" sz="1200" baseline="0">
                <a:solidFill>
                  <a:srgbClr val="CB1DA3"/>
                </a:solidFill>
              </a:rPr>
              <a:t>’</a:t>
            </a:r>
            <a:r>
              <a:rPr lang="en-US" altLang="x-none" sz="1200" baseline="0">
                <a:solidFill>
                  <a:srgbClr val="CB1DA3"/>
                </a:solidFill>
              </a:rPr>
              <a:t>evento avvenga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GB" altLang="x-none" sz="1200" baseline="0">
                <a:solidFill>
                  <a:srgbClr val="CB1DA3"/>
                </a:solidFill>
              </a:rPr>
              <a:t>si misura in cm</a:t>
            </a:r>
            <a:r>
              <a:rPr lang="en-GB" altLang="x-none" sz="1200" baseline="30000">
                <a:solidFill>
                  <a:srgbClr val="CB1DA3"/>
                </a:solidFill>
              </a:rPr>
              <a:t>2</a:t>
            </a:r>
            <a:endParaRPr lang="en-US" altLang="x-none" sz="1600" baseline="30000">
              <a:solidFill>
                <a:srgbClr val="CB1DA3"/>
              </a:solidFill>
            </a:endParaRPr>
          </a:p>
          <a:p>
            <a:pPr algn="ctr"/>
            <a:endParaRPr lang="it-IT" altLang="x-none" sz="1200" i="1" u="sng" baseline="0">
              <a:solidFill>
                <a:schemeClr val="accent2"/>
              </a:solidFill>
            </a:endParaRPr>
          </a:p>
          <a:p>
            <a:pPr algn="l"/>
            <a:r>
              <a:rPr lang="it-IT" altLang="x-none" sz="1200" i="1" u="none" baseline="0">
                <a:solidFill>
                  <a:schemeClr val="accent2"/>
                </a:solidFill>
              </a:rPr>
              <a:t>I=Nb*Fr*e      e = carica dell’elettrone</a:t>
            </a:r>
          </a:p>
          <a:p>
            <a:pPr algn="ctr"/>
            <a:endParaRPr lang="it-IT" altLang="x-none" sz="1200" i="1" u="sng" baseline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B388-F7AF-BC40-95B7-355B2A9D4CEF}" type="slidenum">
              <a:rPr lang="uk-UA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016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CB438C2-9D34-FD4F-B619-5C940A387B0D}" type="slidenum">
              <a:rPr lang="en-US" altLang="x-none"/>
              <a:pPr/>
              <a:t>26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66867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/>
              <a:t>An average integrated L of the order of 12.37 has been delivered along a week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9E03F07-5B97-8749-8C3C-9E9F5275C99C}" type="slidenum">
              <a:rPr lang="en-US" altLang="x-none"/>
              <a:pPr/>
              <a:t>28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24698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BF90C-FD4B-6748-9C0A-F9A8782EDAE0}" type="slidenum">
              <a:r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7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5B388-F7AF-BC40-95B7-355B2A9D4CEF}" type="slidenum">
              <a:rPr lang="uk-UA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9199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LogoINF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6284913" y="6365875"/>
            <a:ext cx="2795587" cy="428625"/>
            <a:chOff x="169272" y="6277325"/>
            <a:chExt cx="2794858" cy="427990"/>
          </a:xfrm>
        </p:grpSpPr>
        <p:pic>
          <p:nvPicPr>
            <p:cNvPr id="3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72" y="6277325"/>
              <a:ext cx="588010" cy="42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751732" y="6318539"/>
              <a:ext cx="2212398" cy="369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A REVIEW OF DA</a:t>
              </a:r>
              <a:r>
                <a:rPr lang="en-US" altLang="x-none" sz="600" smtClean="0">
                  <a:solidFill>
                    <a:srgbClr val="4196B4"/>
                  </a:solidFill>
                  <a:latin typeface="Symbol" charset="2"/>
                </a:rPr>
                <a:t>F</a:t>
              </a:r>
              <a:r>
                <a:rPr lang="en-US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NE PERFORMANCES DURING THE KLOE-2 RUN </a:t>
              </a:r>
            </a:p>
            <a:p>
              <a:pPr eaLnBrk="1" hangingPunct="1">
                <a:defRPr/>
              </a:pPr>
              <a:r>
                <a:rPr lang="en-US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Catia Milardi</a:t>
              </a:r>
            </a:p>
            <a:p>
              <a:pPr eaLnBrk="1" hangingPunct="1">
                <a:defRPr/>
              </a:pPr>
              <a:r>
                <a:rPr lang="en-US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IPAC’18 </a:t>
              </a:r>
              <a:r>
                <a:rPr lang="mr-IN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–</a:t>
              </a:r>
              <a:r>
                <a:rPr lang="en-US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 May 2018 - Vancouver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5790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LogoINF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6298981" y="6379943"/>
            <a:ext cx="2767825" cy="428625"/>
            <a:chOff x="169272" y="6277325"/>
            <a:chExt cx="2767106" cy="427990"/>
          </a:xfrm>
        </p:grpSpPr>
        <p:pic>
          <p:nvPicPr>
            <p:cNvPr id="3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72" y="6277325"/>
              <a:ext cx="588010" cy="42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751732" y="6318539"/>
              <a:ext cx="2184646" cy="36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600" b="0" i="0" kern="1200">
                  <a:solidFill>
                    <a:srgbClr val="002060"/>
                  </a:solidFill>
                  <a:effectLst/>
                  <a:latin typeface="Arial Narrow" charset="0"/>
                  <a:ea typeface="Arial Narrow" charset="0"/>
                  <a:cs typeface="Arial Narrow" charset="0"/>
                </a:rPr>
                <a:t>Acceleratori Circolari e DA</a:t>
              </a:r>
              <a:r>
                <a:rPr lang="en-US" sz="600" b="0" i="0" kern="1200">
                  <a:solidFill>
                    <a:srgbClr val="002060"/>
                  </a:solidFill>
                  <a:effectLst/>
                  <a:latin typeface="Symbol" charset="2"/>
                  <a:ea typeface="Symbol" charset="2"/>
                  <a:cs typeface="Symbol" charset="2"/>
                </a:rPr>
                <a:t>F</a:t>
              </a:r>
              <a:r>
                <a:rPr lang="en-US" sz="600" b="0" i="0" kern="1200">
                  <a:solidFill>
                    <a:srgbClr val="002060"/>
                  </a:solidFill>
                  <a:effectLst/>
                  <a:latin typeface="Arial Narrow" charset="0"/>
                  <a:ea typeface="Arial Narrow" charset="0"/>
                  <a:cs typeface="Arial Narrow" charset="0"/>
                </a:rPr>
                <a:t>NE, il versatile Collisore Italiano</a:t>
              </a:r>
            </a:p>
            <a:p>
              <a:pPr eaLnBrk="1" hangingPunct="1">
                <a:defRPr/>
              </a:pPr>
              <a:r>
                <a:rPr lang="en-US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Catia Milardi</a:t>
              </a:r>
            </a:p>
            <a:p>
              <a:pPr eaLnBrk="1" hangingPunct="1">
                <a:defRPr/>
              </a:pPr>
              <a:r>
                <a:rPr lang="en-US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Corso Interstruttura </a:t>
              </a:r>
              <a:r>
                <a:rPr lang="mr-IN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–</a:t>
              </a:r>
              <a:r>
                <a:rPr lang="en-US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 20÷21 Giugno 2018 </a:t>
              </a:r>
              <a:r>
                <a:rPr lang="mr-IN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–</a:t>
              </a:r>
              <a:r>
                <a:rPr lang="en-US" altLang="x-none" sz="600" smtClean="0">
                  <a:solidFill>
                    <a:srgbClr val="4196B4"/>
                  </a:solidFill>
                  <a:latin typeface="Arial Narrow" charset="0"/>
                  <a:ea typeface="Arial Narrow" charset="0"/>
                  <a:cs typeface="Arial Narrow" charset="0"/>
                </a:rPr>
                <a:t> LNGS, Assergi (AQ) Italia</a:t>
              </a:r>
            </a:p>
          </p:txBody>
        </p:sp>
      </p:grp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3C96C-6D86-0C48-A006-6A4830438A58}" type="datetimeFigureOut">
              <a:rPr lang="en-US"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68546-E70E-7B43-B305-62B32BD3C4AD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3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3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33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35.png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3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47.png"/><Relationship Id="rId1" Type="http://schemas.microsoft.com/office/2007/relationships/media" Target="file:////Users/milardi/Desktop/corsoOperatori_LNGS_Jun18/A1.mov" TargetMode="External"/><Relationship Id="rId2" Type="http://schemas.openxmlformats.org/officeDocument/2006/relationships/video" Target="file:////Users/milardi/Desktop/corsoOperatori_LNGS_Jun18/A1.m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8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49.png"/><Relationship Id="rId7" Type="http://schemas.openxmlformats.org/officeDocument/2006/relationships/oleObject" Target="../embeddings/oleObject9.bin"/><Relationship Id="rId8" Type="http://schemas.openxmlformats.org/officeDocument/2006/relationships/image" Target="../media/image5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56.png"/><Relationship Id="rId13" Type="http://schemas.openxmlformats.org/officeDocument/2006/relationships/image" Target="../media/image6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4.xml"/><Relationship Id="rId3" Type="http://schemas.openxmlformats.org/officeDocument/2006/relationships/image" Target="../media/image57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53.png"/><Relationship Id="rId6" Type="http://schemas.openxmlformats.org/officeDocument/2006/relationships/oleObject" Target="../embeddings/oleObject11.bin"/><Relationship Id="rId7" Type="http://schemas.openxmlformats.org/officeDocument/2006/relationships/image" Target="../media/image54.png"/><Relationship Id="rId8" Type="http://schemas.openxmlformats.org/officeDocument/2006/relationships/image" Target="../media/image58.png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53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4.xml"/><Relationship Id="rId3" Type="http://schemas.openxmlformats.org/officeDocument/2006/relationships/image" Target="../media/image63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9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61.png"/><Relationship Id="rId8" Type="http://schemas.openxmlformats.org/officeDocument/2006/relationships/oleObject" Target="../embeddings/oleObject16.bin"/><Relationship Id="rId9" Type="http://schemas.openxmlformats.org/officeDocument/2006/relationships/image" Target="../media/image62.png"/><Relationship Id="rId10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65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jpeg"/><Relationship Id="rId6" Type="http://schemas.openxmlformats.org/officeDocument/2006/relationships/oleObject" Target="../embeddings/Microsoft_PowerPoint_97_-_2003_Presentation1.ppt"/><Relationship Id="rId7" Type="http://schemas.openxmlformats.org/officeDocument/2006/relationships/image" Target="../media/image7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g"/><Relationship Id="rId7" Type="http://schemas.openxmlformats.org/officeDocument/2006/relationships/image" Target="../media/image83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0.png"/><Relationship Id="rId3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oleObject" Target="../embeddings/oleObject1.bin"/><Relationship Id="rId12" Type="http://schemas.openxmlformats.org/officeDocument/2006/relationships/image" Target="../media/image17.png"/><Relationship Id="rId13" Type="http://schemas.openxmlformats.org/officeDocument/2006/relationships/oleObject" Target="../embeddings/oleObject2.bin"/><Relationship Id="rId14" Type="http://schemas.openxmlformats.org/officeDocument/2006/relationships/image" Target="../media/image18.png"/><Relationship Id="rId15" Type="http://schemas.openxmlformats.org/officeDocument/2006/relationships/oleObject" Target="../embeddings/oleObject3.bin"/><Relationship Id="rId16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9291" y="385777"/>
            <a:ext cx="6184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Acceleratori</a:t>
            </a:r>
            <a:r>
              <a:rPr lang="en-US" sz="3600" err="1">
                <a:solidFill>
                  <a:srgbClr val="FF0000"/>
                </a:solidFill>
              </a:rPr>
              <a:t> Circolari e DA</a:t>
            </a:r>
            <a:r>
              <a:rPr lang="en-US" sz="360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3600" err="1">
                <a:solidFill>
                  <a:srgbClr val="FF0000"/>
                </a:solidFill>
              </a:rPr>
              <a:t>N</a:t>
            </a:r>
            <a:r>
              <a:rPr lang="en-US" sz="360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E: il versatile collisore Italiano</a:t>
            </a:r>
            <a:endParaRPr lang="en-US" sz="3600" i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9867" y="5089271"/>
            <a:ext cx="78242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err="1">
                <a:solidFill>
                  <a:srgbClr val="222AC9"/>
                </a:solidFill>
              </a:rPr>
              <a:t>Catia</a:t>
            </a:r>
            <a:r>
              <a:rPr lang="en-US" altLang="en-US" sz="2800">
                <a:solidFill>
                  <a:srgbClr val="222AC9"/>
                </a:solidFill>
              </a:rPr>
              <a:t> </a:t>
            </a:r>
            <a:r>
              <a:rPr lang="en-US" altLang="en-US" sz="2800" err="1" smtClean="0">
                <a:solidFill>
                  <a:srgbClr val="222AC9"/>
                </a:solidFill>
              </a:rPr>
              <a:t>Milardi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222AC9"/>
                </a:solidFill>
              </a:rPr>
              <a:t>(</a:t>
            </a:r>
            <a:r>
              <a:rPr lang="en-US" altLang="en-US" sz="1600" i="1" dirty="0">
                <a:solidFill>
                  <a:srgbClr val="222AC9"/>
                </a:solidFill>
              </a:rPr>
              <a:t>Responsabile Scientifico di </a:t>
            </a:r>
            <a:r>
              <a:rPr lang="en-US" altLang="en-US" sz="1600" i="1" dirty="0" err="1">
                <a:solidFill>
                  <a:srgbClr val="222AC9"/>
                </a:solidFill>
              </a:rPr>
              <a:t>DA</a:t>
            </a:r>
            <a:r>
              <a:rPr lang="en-US" altLang="en-US" sz="1600" i="1" dirty="0" err="1">
                <a:solidFill>
                  <a:srgbClr val="222AC9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en-US" sz="1600" i="1" dirty="0" err="1">
                <a:solidFill>
                  <a:srgbClr val="222AC9"/>
                </a:solidFill>
              </a:rPr>
              <a:t>NE</a:t>
            </a:r>
            <a:r>
              <a:rPr lang="en-US" altLang="en-US" sz="1600" err="1">
                <a:solidFill>
                  <a:srgbClr val="222AC9"/>
                </a:solidFill>
              </a:rPr>
              <a:t>)</a:t>
            </a:r>
            <a:endParaRPr lang="en-US" altLang="en-US" sz="1600" err="1" smtClean="0">
              <a:solidFill>
                <a:srgbClr val="222AC9"/>
              </a:solidFill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" t="-1118" r="26843" b="1118"/>
          <a:stretch>
            <a:fillRect/>
          </a:stretch>
        </p:blipFill>
        <p:spPr bwMode="auto">
          <a:xfrm>
            <a:off x="923977" y="1850202"/>
            <a:ext cx="7296046" cy="298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1777" y="6174856"/>
            <a:ext cx="3202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Corso interstruttura INFN, piano formativo 2018,</a:t>
            </a:r>
          </a:p>
          <a:p>
            <a:r>
              <a:rPr lang="en-US" sz="1200" b="1" i="1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Operazione di Acceleratori di Elettroni e Positroni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,</a:t>
            </a:r>
          </a:p>
          <a:p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20÷21June 2018,  LNGS, Assergi, Italia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0" y="5680872"/>
            <a:ext cx="14700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095500"/>
            <a:ext cx="3606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38200" y="5422900"/>
            <a:ext cx="7772400" cy="1193800"/>
          </a:xfrm>
          <a:prstGeom prst="rect">
            <a:avLst/>
          </a:prstGeom>
          <a:solidFill>
            <a:srgbClr val="FFF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49823" y="710266"/>
            <a:ext cx="57060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 baseline="0">
                <a:solidFill>
                  <a:srgbClr val="3E28F4"/>
                </a:solidFill>
              </a:rPr>
              <a:t>Dipolo elettromagnetico </a:t>
            </a:r>
          </a:p>
          <a:p>
            <a:r>
              <a:rPr lang="en-US" altLang="ja-JP" sz="2000" baseline="0">
                <a:solidFill>
                  <a:srgbClr val="3E28F4"/>
                </a:solidFill>
              </a:rPr>
              <a:t>Consente di curvare la traiettoria delle particelle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02659" y="5546725"/>
            <a:ext cx="769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2000" i="1" baseline="0">
                <a:solidFill>
                  <a:srgbClr val="3E28F4"/>
                </a:solidFill>
              </a:rPr>
              <a:t>i dipoli elettromagnetici vengono usati per produrre B non oltre</a:t>
            </a:r>
            <a:endParaRPr lang="en-US" altLang="ja-JP" sz="2000" i="1" baseline="0">
              <a:solidFill>
                <a:srgbClr val="3E28F4"/>
              </a:solidFill>
            </a:endParaRPr>
          </a:p>
          <a:p>
            <a:pPr algn="ctr"/>
            <a:r>
              <a:rPr lang="en-US" altLang="ja-JP" sz="2000" baseline="0">
                <a:solidFill>
                  <a:srgbClr val="C052CB"/>
                </a:solidFill>
              </a:rPr>
              <a:t>B</a:t>
            </a:r>
            <a:r>
              <a:rPr lang="en-US" altLang="ja-JP" sz="2000">
                <a:solidFill>
                  <a:srgbClr val="C052CB"/>
                </a:solidFill>
              </a:rPr>
              <a:t>MAX</a:t>
            </a:r>
            <a:r>
              <a:rPr lang="en-US" altLang="ja-JP" sz="2000" baseline="0">
                <a:solidFill>
                  <a:srgbClr val="C052CB"/>
                </a:solidFill>
              </a:rPr>
              <a:t> ≤ 2 T</a:t>
            </a:r>
          </a:p>
          <a:p>
            <a:r>
              <a:rPr lang="en-US" altLang="x-none" sz="2000" i="1" baseline="0">
                <a:solidFill>
                  <a:srgbClr val="3E28F4"/>
                </a:solidFill>
              </a:rPr>
              <a:t>Cosa fare per ottenere campi magnetici pi</a:t>
            </a:r>
            <a:r>
              <a:rPr lang="en-US" altLang="ja-JP" sz="2000" i="1" baseline="0">
                <a:solidFill>
                  <a:srgbClr val="3E28F4"/>
                </a:solidFill>
              </a:rPr>
              <a:t>ù intensi?</a:t>
            </a:r>
            <a:endParaRPr lang="en-US" altLang="x-none" sz="2000" i="1" baseline="0">
              <a:solidFill>
                <a:srgbClr val="3E28F4"/>
              </a:solidFill>
            </a:endParaRPr>
          </a:p>
          <a:p>
            <a:pPr algn="ctr"/>
            <a:endParaRPr lang="en-US" altLang="x-none" sz="2000" baseline="0">
              <a:solidFill>
                <a:srgbClr val="C052CB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140572" y="53787"/>
            <a:ext cx="4898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3600" baseline="0">
                <a:solidFill>
                  <a:srgbClr val="D80A0A"/>
                </a:solidFill>
                <a:latin typeface="+mn-lt"/>
              </a:rPr>
              <a:t>Magnete curvante dipolo</a:t>
            </a:r>
            <a:endParaRPr lang="en-US" altLang="x-none" sz="3600" baseline="0">
              <a:solidFill>
                <a:srgbClr val="D80A0A"/>
              </a:solidFill>
              <a:latin typeface="+mn-lt"/>
            </a:endParaRPr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5257800" y="2247900"/>
            <a:ext cx="2984500" cy="2984500"/>
            <a:chOff x="3792" y="1104"/>
            <a:chExt cx="1880" cy="1880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792" y="2544"/>
              <a:ext cx="17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2000" baseline="0">
                  <a:solidFill>
                    <a:srgbClr val="E6219C"/>
                  </a:solidFill>
                </a:rPr>
                <a:t>frequenza di ciclotrone</a:t>
              </a:r>
              <a:endParaRPr lang="en-US" altLang="x-none" sz="2000" baseline="0">
                <a:solidFill>
                  <a:schemeClr val="accent2"/>
                </a:solidFill>
              </a:endParaRPr>
            </a:p>
          </p:txBody>
        </p:sp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104"/>
              <a:ext cx="1880" cy="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944" y="1872"/>
              <a:ext cx="720" cy="288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V="1">
              <a:off x="4848" y="172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8"/>
            <p:cNvSpPr>
              <a:spLocks noChangeArrowheads="1"/>
            </p:cNvSpPr>
            <p:nvPr/>
          </p:nvSpPr>
          <p:spPr bwMode="auto">
            <a:xfrm>
              <a:off x="4272" y="1824"/>
              <a:ext cx="528" cy="336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pic>
          <p:nvPicPr>
            <p:cNvPr id="13" name="Picture 29" descr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1872"/>
              <a:ext cx="3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V="1">
              <a:off x="4848" y="1824"/>
              <a:ext cx="240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1"/>
            <p:cNvSpPr>
              <a:spLocks noChangeShapeType="1"/>
            </p:cNvSpPr>
            <p:nvPr/>
          </p:nvSpPr>
          <p:spPr bwMode="auto">
            <a:xfrm>
              <a:off x="4848" y="2016"/>
              <a:ext cx="432" cy="0"/>
            </a:xfrm>
            <a:prstGeom prst="line">
              <a:avLst/>
            </a:prstGeom>
            <a:noFill/>
            <a:ln w="28575">
              <a:solidFill>
                <a:srgbClr val="FD0F1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32"/>
            <p:cNvSpPr>
              <a:spLocks noChangeArrowheads="1"/>
            </p:cNvSpPr>
            <p:nvPr/>
          </p:nvSpPr>
          <p:spPr bwMode="auto">
            <a:xfrm>
              <a:off x="5328" y="1872"/>
              <a:ext cx="3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>
                  <a:solidFill>
                    <a:srgbClr val="FD0F18"/>
                  </a:solidFill>
                </a:rPr>
                <a:t>F</a:t>
              </a:r>
              <a:r>
                <a:rPr lang="en-US" altLang="x-none">
                  <a:solidFill>
                    <a:srgbClr val="FD0F18"/>
                  </a:solidFill>
                </a:rPr>
                <a:t>B</a:t>
              </a:r>
              <a:endParaRPr lang="en-US" altLang="x-none" baseline="0">
                <a:solidFill>
                  <a:srgbClr val="FD0F18"/>
                </a:solidFill>
              </a:endParaRPr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4080" y="1104"/>
              <a:ext cx="432" cy="144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4556" y="1728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>
                  <a:solidFill>
                    <a:schemeClr val="tx2"/>
                  </a:solidFill>
                </a:rPr>
                <a:t>B</a:t>
              </a:r>
              <a:endParaRPr lang="en-US" altLang="x-none" baseline="0">
                <a:solidFill>
                  <a:srgbClr val="FD0F18"/>
                </a:solidFill>
              </a:endParaRPr>
            </a:p>
          </p:txBody>
        </p:sp>
      </p:grpSp>
      <p:sp>
        <p:nvSpPr>
          <p:cNvPr id="20" name="Rectangle 40"/>
          <p:cNvSpPr>
            <a:spLocks noChangeArrowheads="1"/>
          </p:cNvSpPr>
          <p:nvPr/>
        </p:nvSpPr>
        <p:spPr bwMode="auto">
          <a:xfrm>
            <a:off x="2232025" y="1511300"/>
            <a:ext cx="227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 baseline="0">
                <a:solidFill>
                  <a:srgbClr val="C052CB"/>
                </a:solidFill>
              </a:rPr>
              <a:t>Rigidità magnetica</a:t>
            </a:r>
            <a:endParaRPr lang="en-US" altLang="x-none" sz="2000" baseline="0">
              <a:solidFill>
                <a:srgbClr val="C052C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769224" y="1290917"/>
                <a:ext cx="2580065" cy="846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>
                          <a:latin typeface="Cambria Math" charset="0"/>
                        </a:rPr>
                        <m:t>𝐵</m:t>
                      </m:r>
                      <m:r>
                        <a:rPr lang="en-US" sz="24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𝜚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𝑇𝑚</m:t>
                          </m:r>
                        </m:e>
                      </m:d>
                      <m:r>
                        <a:rPr lang="mr-IN" sz="24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𝑞</m:t>
                          </m:r>
                        </m:den>
                      </m:f>
                      <m:r>
                        <a:rPr lang="mr-IN" sz="24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𝑐𝑞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224" y="1290917"/>
                <a:ext cx="2580065" cy="84600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3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4495800" y="3321050"/>
            <a:ext cx="4038600" cy="3124200"/>
          </a:xfrm>
          <a:prstGeom prst="rect">
            <a:avLst/>
          </a:prstGeom>
          <a:solidFill>
            <a:srgbClr val="E9F7FD"/>
          </a:solidFill>
          <a:ln w="9525">
            <a:solidFill>
              <a:srgbClr val="E9F7F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53802" y="135311"/>
            <a:ext cx="6036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3200" baseline="0">
                <a:solidFill>
                  <a:srgbClr val="D80A0A"/>
                </a:solidFill>
                <a:latin typeface="+mn-lt"/>
              </a:rPr>
              <a:t>Magnete focheggiante Quadrupolo</a:t>
            </a:r>
            <a:endParaRPr lang="en-US" altLang="x-none" sz="3200" baseline="0">
              <a:solidFill>
                <a:srgbClr val="D80A0A"/>
              </a:solidFill>
              <a:latin typeface="+mn-lt"/>
            </a:endParaRPr>
          </a:p>
        </p:txBody>
      </p:sp>
      <p:pic>
        <p:nvPicPr>
          <p:cNvPr id="6" name="Picture 18" descr="mainqu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14400"/>
            <a:ext cx="2449513" cy="2170113"/>
          </a:xfrm>
          <a:prstGeom prst="rect">
            <a:avLst/>
          </a:prstGeom>
          <a:noFill/>
          <a:ln w="57150">
            <a:solidFill>
              <a:srgbClr val="E85E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57200" y="1447800"/>
            <a:ext cx="5562600" cy="990600"/>
          </a:xfrm>
          <a:prstGeom prst="rect">
            <a:avLst/>
          </a:prstGeom>
          <a:solidFill>
            <a:srgbClr val="FFF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4845050"/>
            <a:ext cx="21336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533400" y="1524000"/>
            <a:ext cx="548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2000" baseline="0">
                <a:solidFill>
                  <a:srgbClr val="3E28F4"/>
                </a:solidFill>
              </a:rPr>
              <a:t>Focheggia le traiettorie delle singole particelle cos</a:t>
            </a:r>
            <a:r>
              <a:rPr lang="en-US" altLang="ja-JP" sz="2000" baseline="0">
                <a:solidFill>
                  <a:srgbClr val="3E28F4"/>
                </a:solidFill>
              </a:rPr>
              <a:t>ì come fa una lente con la luce</a:t>
            </a:r>
            <a:endParaRPr lang="en-US" altLang="x-none" sz="1800" baseline="0">
              <a:solidFill>
                <a:srgbClr val="3E28F4"/>
              </a:solidFill>
            </a:endParaRPr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787400" y="3321050"/>
            <a:ext cx="3340100" cy="3155950"/>
            <a:chOff x="400" y="1084"/>
            <a:chExt cx="2104" cy="198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" y="1084"/>
              <a:ext cx="2096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1584" y="2208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600" b="1" baseline="0"/>
                <a:t>N</a:t>
              </a: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072" y="1728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600" b="1" baseline="0"/>
                <a:t>N</a:t>
              </a: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1600" y="1728"/>
              <a:ext cx="2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600" b="1" baseline="0"/>
                <a:t>S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1072" y="2208"/>
              <a:ext cx="2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600" b="1" baseline="0"/>
                <a:t>S</a:t>
              </a: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flipV="1">
              <a:off x="1456" y="1344"/>
              <a:ext cx="0" cy="1536"/>
            </a:xfrm>
            <a:prstGeom prst="line">
              <a:avLst/>
            </a:prstGeom>
            <a:noFill/>
            <a:ln w="28575" cap="rnd">
              <a:solidFill>
                <a:srgbClr val="D2D0D5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 rot="5400000" flipV="1">
              <a:off x="1504" y="1344"/>
              <a:ext cx="0" cy="1536"/>
            </a:xfrm>
            <a:prstGeom prst="line">
              <a:avLst/>
            </a:prstGeom>
            <a:noFill/>
            <a:ln w="28575" cap="rnd">
              <a:solidFill>
                <a:srgbClr val="D2D0D5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888" y="1152"/>
              <a:ext cx="432" cy="480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504" y="134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600" b="1" baseline="0">
                  <a:solidFill>
                    <a:schemeClr val="bg2"/>
                  </a:solidFill>
                </a:rPr>
                <a:t>y</a:t>
              </a:r>
              <a:endParaRPr lang="en-US" altLang="x-none" sz="1600" b="1" baseline="0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984" y="2112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600" b="1" baseline="0">
                  <a:solidFill>
                    <a:schemeClr val="bg2"/>
                  </a:solidFill>
                </a:rPr>
                <a:t>x</a:t>
              </a:r>
              <a:endParaRPr lang="en-US" altLang="x-none" sz="1600" b="1" baseline="0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448" y="1152"/>
              <a:ext cx="432" cy="480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400" y="2832"/>
              <a:ext cx="864" cy="240"/>
            </a:xfrm>
            <a:prstGeom prst="rect">
              <a:avLst/>
            </a:prstGeom>
            <a:solidFill>
              <a:srgbClr val="FF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</p:grp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4572000" y="3455988"/>
            <a:ext cx="39624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 baseline="0">
                <a:solidFill>
                  <a:srgbClr val="C052CB"/>
                </a:solidFill>
              </a:rPr>
              <a:t>Caratteristiche di B</a:t>
            </a:r>
            <a:endParaRPr lang="en-US" altLang="ja-JP" sz="1800" baseline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altLang="ja-JP" sz="1600" baseline="0">
                <a:solidFill>
                  <a:schemeClr val="accent2"/>
                </a:solidFill>
              </a:rPr>
              <a:t>B=0 al centro</a:t>
            </a:r>
          </a:p>
          <a:p>
            <a:pPr>
              <a:buFontTx/>
              <a:buChar char="•"/>
            </a:pPr>
            <a:r>
              <a:rPr lang="en-US" altLang="ja-JP" sz="1600" baseline="0">
                <a:solidFill>
                  <a:schemeClr val="accent2"/>
                </a:solidFill>
              </a:rPr>
              <a:t>L’intensità di B cresce linearmente ed in maniera proporzionale allo spostamento rispetto all’asse di riferimento</a:t>
            </a:r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4673600" y="5334000"/>
            <a:ext cx="47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 baseline="0">
                <a:solidFill>
                  <a:schemeClr val="accent2"/>
                </a:solidFill>
              </a:rPr>
              <a:t>Q</a:t>
            </a:r>
            <a:r>
              <a:rPr lang="en-US" altLang="ja-JP" sz="1800">
                <a:solidFill>
                  <a:schemeClr val="accent2"/>
                </a:solidFill>
              </a:rPr>
              <a:t>D</a:t>
            </a:r>
            <a:endParaRPr lang="en-US" altLang="x-none" sz="1800" baseline="0">
              <a:solidFill>
                <a:schemeClr val="accent2"/>
              </a:solidFill>
            </a:endParaRPr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/>
        </p:nvGraphicFramePr>
        <p:xfrm>
          <a:off x="7445375" y="4875213"/>
          <a:ext cx="838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2" name="Equation" r:id="rId6" imgW="584200" imgH="177800" progId="Equation.3">
                  <p:embed/>
                </p:oleObj>
              </mc:Choice>
              <mc:Fallback>
                <p:oleObj name="Equation" r:id="rId6" imgW="584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75" y="4875213"/>
                        <a:ext cx="8382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7445375" y="5256213"/>
          <a:ext cx="99060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3" name="Equation" r:id="rId8" imgW="660400" imgH="203200" progId="Equation.3">
                  <p:embed/>
                </p:oleObj>
              </mc:Choice>
              <mc:Fallback>
                <p:oleObj name="Equation" r:id="rId8" imgW="660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75" y="5256213"/>
                        <a:ext cx="99060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4"/>
          <p:cNvGraphicFramePr>
            <a:graphicFrameLocks noChangeAspect="1"/>
          </p:cNvGraphicFramePr>
          <p:nvPr/>
        </p:nvGraphicFramePr>
        <p:xfrm>
          <a:off x="7569200" y="5645150"/>
          <a:ext cx="74295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4" name="Equation" r:id="rId10" imgW="495300" imgH="406400" progId="Equation.3">
                  <p:embed/>
                </p:oleObj>
              </mc:Choice>
              <mc:Fallback>
                <p:oleObj name="Equation" r:id="rId10" imgW="4953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200" y="5645150"/>
                        <a:ext cx="742950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676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4"/>
          <p:cNvSpPr>
            <a:spLocks noChangeArrowheads="1"/>
          </p:cNvSpPr>
          <p:nvPr/>
        </p:nvSpPr>
        <p:spPr bwMode="auto">
          <a:xfrm>
            <a:off x="304800" y="3810000"/>
            <a:ext cx="4343400" cy="2057400"/>
          </a:xfrm>
          <a:prstGeom prst="rect">
            <a:avLst/>
          </a:prstGeom>
          <a:solidFill>
            <a:srgbClr val="BBE0E3"/>
          </a:solidFill>
          <a:ln w="9525">
            <a:solidFill>
              <a:srgbClr val="E9F7F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3" name="Rectangle 62"/>
          <p:cNvSpPr>
            <a:spLocks noChangeArrowheads="1"/>
          </p:cNvSpPr>
          <p:nvPr/>
        </p:nvSpPr>
        <p:spPr bwMode="auto">
          <a:xfrm>
            <a:off x="4953000" y="1905000"/>
            <a:ext cx="3886200" cy="2438400"/>
          </a:xfrm>
          <a:prstGeom prst="rect">
            <a:avLst/>
          </a:prstGeom>
          <a:solidFill>
            <a:srgbClr val="FFF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4" name="Rectangle 48"/>
          <p:cNvSpPr>
            <a:spLocks noChangeArrowheads="1"/>
          </p:cNvSpPr>
          <p:nvPr/>
        </p:nvSpPr>
        <p:spPr bwMode="auto">
          <a:xfrm>
            <a:off x="304800" y="4495800"/>
            <a:ext cx="8534400" cy="2209800"/>
          </a:xfrm>
          <a:prstGeom prst="rect">
            <a:avLst/>
          </a:prstGeom>
          <a:solidFill>
            <a:srgbClr val="BBE0E3"/>
          </a:solidFill>
          <a:ln w="9525">
            <a:solidFill>
              <a:srgbClr val="E9F7F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5" name="Rectangle 49"/>
          <p:cNvSpPr>
            <a:spLocks noChangeArrowheads="1"/>
          </p:cNvSpPr>
          <p:nvPr/>
        </p:nvSpPr>
        <p:spPr bwMode="auto">
          <a:xfrm>
            <a:off x="304800" y="762000"/>
            <a:ext cx="8534400" cy="2514600"/>
          </a:xfrm>
          <a:prstGeom prst="rect">
            <a:avLst/>
          </a:prstGeom>
          <a:solidFill>
            <a:srgbClr val="FFF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09600" y="1065213"/>
            <a:ext cx="44958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 baseline="0">
                <a:solidFill>
                  <a:schemeClr val="accent2"/>
                </a:solidFill>
              </a:rPr>
              <a:t>Un quadrupolo è </a:t>
            </a:r>
            <a:r>
              <a:rPr lang="en-US" altLang="ja-JP" sz="1800" baseline="0">
                <a:solidFill>
                  <a:srgbClr val="C052CB"/>
                </a:solidFill>
              </a:rPr>
              <a:t>focheggiante</a:t>
            </a:r>
            <a:r>
              <a:rPr lang="en-US" altLang="ja-JP" sz="1800" baseline="0">
                <a:solidFill>
                  <a:schemeClr val="accent2"/>
                </a:solidFill>
              </a:rPr>
              <a:t>      in una delle direzioni del piano trasverso (x,y) e </a:t>
            </a:r>
            <a:r>
              <a:rPr lang="en-US" altLang="ja-JP" sz="1800" baseline="0">
                <a:solidFill>
                  <a:schemeClr val="tx2"/>
                </a:solidFill>
              </a:rPr>
              <a:t>defocheggiante</a:t>
            </a:r>
            <a:r>
              <a:rPr lang="en-US" altLang="ja-JP" sz="1800" baseline="0">
                <a:solidFill>
                  <a:schemeClr val="accent2"/>
                </a:solidFill>
              </a:rPr>
              <a:t>       nell’altra</a:t>
            </a:r>
            <a:endParaRPr lang="en-US" altLang="x-none" sz="1800" baseline="0">
              <a:solidFill>
                <a:schemeClr val="accent2"/>
              </a:solidFill>
            </a:endParaRPr>
          </a:p>
        </p:txBody>
      </p:sp>
      <p:pic>
        <p:nvPicPr>
          <p:cNvPr id="7" name="Picture 10" descr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/>
          <a:stretch>
            <a:fillRect/>
          </a:stretch>
        </p:blipFill>
        <p:spPr bwMode="auto">
          <a:xfrm>
            <a:off x="4343400" y="5410200"/>
            <a:ext cx="4419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752600" y="228600"/>
            <a:ext cx="6194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2800" baseline="0">
                <a:solidFill>
                  <a:srgbClr val="D80A0A"/>
                </a:solidFill>
              </a:rPr>
              <a:t>Focheggiamento a gradiente alternato</a:t>
            </a:r>
            <a:endParaRPr lang="en-US" altLang="x-none" sz="2800" baseline="0">
              <a:solidFill>
                <a:srgbClr val="D80A0A"/>
              </a:solidFill>
            </a:endParaRP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609600" y="4419600"/>
            <a:ext cx="7848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 baseline="0">
                <a:solidFill>
                  <a:schemeClr val="accent2"/>
                </a:solidFill>
              </a:rPr>
              <a:t>Per ottenere il focheggiamento complessivo di un fascio di particelle lungo un canale di trasporto o in un acceleratore circolare bisogna usare una </a:t>
            </a:r>
            <a:r>
              <a:rPr lang="en-US" altLang="ja-JP" sz="1800" baseline="0">
                <a:solidFill>
                  <a:srgbClr val="C052CB"/>
                </a:solidFill>
              </a:rPr>
              <a:t>sequenza di quadrupoli con il segno alternato</a:t>
            </a:r>
            <a:endParaRPr lang="en-US" altLang="x-none" sz="1800" baseline="0">
              <a:solidFill>
                <a:schemeClr val="accent2"/>
              </a:solidFill>
            </a:endParaRPr>
          </a:p>
        </p:txBody>
      </p:sp>
      <p:sp>
        <p:nvSpPr>
          <p:cNvPr id="10" name="Rectangle 50"/>
          <p:cNvSpPr>
            <a:spLocks noChangeArrowheads="1"/>
          </p:cNvSpPr>
          <p:nvPr/>
        </p:nvSpPr>
        <p:spPr bwMode="auto">
          <a:xfrm>
            <a:off x="609600" y="2362200"/>
            <a:ext cx="411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 i="1" baseline="0">
                <a:solidFill>
                  <a:schemeClr val="accent2"/>
                </a:solidFill>
              </a:rPr>
              <a:t>La definizione di un quadrupolo come QF viene fatta relativamente all’asse </a:t>
            </a:r>
            <a:r>
              <a:rPr lang="en-US" altLang="ja-JP" sz="1800" b="1" i="1" baseline="0">
                <a:solidFill>
                  <a:schemeClr val="accent2"/>
                </a:solidFill>
              </a:rPr>
              <a:t>x</a:t>
            </a:r>
            <a:endParaRPr lang="en-US" altLang="x-none" sz="1800" i="1" baseline="0">
              <a:solidFill>
                <a:schemeClr val="accent2"/>
              </a:solidFill>
            </a:endParaRPr>
          </a:p>
        </p:txBody>
      </p:sp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609600" y="5438775"/>
            <a:ext cx="3657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aseline="0">
                <a:solidFill>
                  <a:schemeClr val="accent2"/>
                </a:solidFill>
              </a:rPr>
              <a:t>Tale configurazione </a:t>
            </a:r>
            <a:r>
              <a:rPr lang="en-US" altLang="ja-JP" sz="1800" baseline="0">
                <a:solidFill>
                  <a:schemeClr val="accent2"/>
                </a:solidFill>
              </a:rPr>
              <a:t>è in grado di garantire traiettorie stabili con piccole deviazioni dai valori nominali</a:t>
            </a:r>
            <a:endParaRPr lang="en-US" altLang="x-none" sz="1800" baseline="0">
              <a:solidFill>
                <a:schemeClr val="accent2"/>
              </a:solidFill>
            </a:endParaRPr>
          </a:p>
        </p:txBody>
      </p:sp>
      <p:sp>
        <p:nvSpPr>
          <p:cNvPr id="12" name="Rectangle 63"/>
          <p:cNvSpPr>
            <a:spLocks noChangeArrowheads="1"/>
          </p:cNvSpPr>
          <p:nvPr/>
        </p:nvSpPr>
        <p:spPr bwMode="auto">
          <a:xfrm>
            <a:off x="889000" y="3962400"/>
            <a:ext cx="314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baseline="0">
                <a:solidFill>
                  <a:srgbClr val="C052CB"/>
                </a:solidFill>
              </a:rPr>
              <a:t>Focheggiamento forte</a:t>
            </a:r>
            <a:endParaRPr lang="en-US" altLang="x-none" baseline="0">
              <a:solidFill>
                <a:srgbClr val="C052CB"/>
              </a:solidFill>
            </a:endParaRPr>
          </a:p>
        </p:txBody>
      </p:sp>
      <p:sp>
        <p:nvSpPr>
          <p:cNvPr id="13" name="Line 65"/>
          <p:cNvSpPr>
            <a:spLocks noChangeShapeType="1"/>
          </p:cNvSpPr>
          <p:nvPr/>
        </p:nvSpPr>
        <p:spPr bwMode="auto">
          <a:xfrm>
            <a:off x="3886200" y="1295400"/>
            <a:ext cx="152400" cy="0"/>
          </a:xfrm>
          <a:prstGeom prst="line">
            <a:avLst/>
          </a:prstGeom>
          <a:noFill/>
          <a:ln w="57150">
            <a:solidFill>
              <a:srgbClr val="C052C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67"/>
          <p:cNvSpPr>
            <a:spLocks noChangeShapeType="1"/>
          </p:cNvSpPr>
          <p:nvPr/>
        </p:nvSpPr>
        <p:spPr bwMode="auto">
          <a:xfrm>
            <a:off x="2514600" y="1828800"/>
            <a:ext cx="7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79"/>
          <p:cNvGrpSpPr>
            <a:grpSpLocks/>
          </p:cNvGrpSpPr>
          <p:nvPr/>
        </p:nvGrpSpPr>
        <p:grpSpPr bwMode="auto">
          <a:xfrm>
            <a:off x="5410200" y="914400"/>
            <a:ext cx="3200400" cy="3276600"/>
            <a:chOff x="3408" y="576"/>
            <a:chExt cx="2016" cy="2064"/>
          </a:xfrm>
        </p:grpSpPr>
        <p:grpSp>
          <p:nvGrpSpPr>
            <p:cNvPr id="16" name="Group 68"/>
            <p:cNvGrpSpPr>
              <a:grpSpLocks/>
            </p:cNvGrpSpPr>
            <p:nvPr/>
          </p:nvGrpSpPr>
          <p:grpSpPr bwMode="auto">
            <a:xfrm>
              <a:off x="3408" y="576"/>
              <a:ext cx="2016" cy="2064"/>
              <a:chOff x="4464" y="912"/>
              <a:chExt cx="2016" cy="2064"/>
            </a:xfrm>
          </p:grpSpPr>
          <p:pic>
            <p:nvPicPr>
              <p:cNvPr id="21" name="Picture 1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00" r="4318" b="6474"/>
              <a:stretch>
                <a:fillRect/>
              </a:stretch>
            </p:blipFill>
            <p:spPr bwMode="auto">
              <a:xfrm>
                <a:off x="4464" y="938"/>
                <a:ext cx="2016" cy="2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4464" y="912"/>
                <a:ext cx="2016" cy="2064"/>
              </a:xfrm>
              <a:prstGeom prst="rect">
                <a:avLst/>
              </a:prstGeom>
              <a:noFill/>
              <a:ln w="28575">
                <a:solidFill>
                  <a:srgbClr val="7D8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x-none" altLang="x-none"/>
              </a:p>
            </p:txBody>
          </p:sp>
          <p:sp>
            <p:nvSpPr>
              <p:cNvPr id="23" name="Line 17"/>
              <p:cNvSpPr>
                <a:spLocks noChangeShapeType="1"/>
              </p:cNvSpPr>
              <p:nvPr/>
            </p:nvSpPr>
            <p:spPr bwMode="auto">
              <a:xfrm rot="10800000">
                <a:off x="5952" y="1993"/>
                <a:ext cx="48" cy="0"/>
              </a:xfrm>
              <a:prstGeom prst="line">
                <a:avLst/>
              </a:prstGeom>
              <a:noFill/>
              <a:ln w="38100">
                <a:solidFill>
                  <a:srgbClr val="C052C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18"/>
              <p:cNvSpPr>
                <a:spLocks noChangeShapeType="1"/>
              </p:cNvSpPr>
              <p:nvPr/>
            </p:nvSpPr>
            <p:spPr bwMode="auto">
              <a:xfrm rot="10800000">
                <a:off x="5808" y="1993"/>
                <a:ext cx="48" cy="0"/>
              </a:xfrm>
              <a:prstGeom prst="line">
                <a:avLst/>
              </a:prstGeom>
              <a:noFill/>
              <a:ln w="28575">
                <a:solidFill>
                  <a:srgbClr val="C052C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19"/>
              <p:cNvSpPr>
                <a:spLocks noChangeShapeType="1"/>
              </p:cNvSpPr>
              <p:nvPr/>
            </p:nvSpPr>
            <p:spPr bwMode="auto">
              <a:xfrm rot="10800000">
                <a:off x="5712" y="1993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C052C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20"/>
              <p:cNvSpPr>
                <a:spLocks noChangeShapeType="1"/>
              </p:cNvSpPr>
              <p:nvPr/>
            </p:nvSpPr>
            <p:spPr bwMode="auto">
              <a:xfrm rot="10800000">
                <a:off x="5568" y="1993"/>
                <a:ext cx="48" cy="0"/>
              </a:xfrm>
              <a:prstGeom prst="line">
                <a:avLst/>
              </a:prstGeom>
              <a:noFill/>
              <a:ln w="12700">
                <a:solidFill>
                  <a:srgbClr val="C052C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26"/>
              <p:cNvSpPr>
                <a:spLocks noChangeShapeType="1"/>
              </p:cNvSpPr>
              <p:nvPr/>
            </p:nvSpPr>
            <p:spPr bwMode="auto">
              <a:xfrm rot="-5400000">
                <a:off x="5448" y="1298"/>
                <a:ext cx="4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27"/>
              <p:cNvSpPr>
                <a:spLocks noChangeShapeType="1"/>
              </p:cNvSpPr>
              <p:nvPr/>
            </p:nvSpPr>
            <p:spPr bwMode="auto">
              <a:xfrm rot="-5400000">
                <a:off x="5448" y="1442"/>
                <a:ext cx="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28"/>
              <p:cNvSpPr>
                <a:spLocks noChangeShapeType="1"/>
              </p:cNvSpPr>
              <p:nvPr/>
            </p:nvSpPr>
            <p:spPr bwMode="auto">
              <a:xfrm rot="-5400000">
                <a:off x="5448" y="1634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29"/>
              <p:cNvSpPr>
                <a:spLocks noChangeShapeType="1"/>
              </p:cNvSpPr>
              <p:nvPr/>
            </p:nvSpPr>
            <p:spPr bwMode="auto">
              <a:xfrm rot="-5400000">
                <a:off x="5448" y="1778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6048" y="986"/>
                <a:ext cx="344" cy="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x-none" b="1" baseline="0">
                    <a:solidFill>
                      <a:srgbClr val="C052CB"/>
                    </a:solidFill>
                  </a:rPr>
                  <a:t>Q</a:t>
                </a:r>
                <a:r>
                  <a:rPr lang="en-US" altLang="x-none" b="1">
                    <a:solidFill>
                      <a:srgbClr val="C052CB"/>
                    </a:solidFill>
                  </a:rPr>
                  <a:t>F</a:t>
                </a:r>
                <a:endParaRPr lang="en-US" altLang="x-none" b="1" baseline="0">
                  <a:solidFill>
                    <a:srgbClr val="C052CB"/>
                  </a:solidFill>
                </a:endParaRPr>
              </a:p>
            </p:txBody>
          </p:sp>
          <p:sp>
            <p:nvSpPr>
              <p:cNvPr id="32" name="Rectangle 52"/>
              <p:cNvSpPr>
                <a:spLocks noChangeArrowheads="1"/>
              </p:cNvSpPr>
              <p:nvPr/>
            </p:nvSpPr>
            <p:spPr bwMode="auto">
              <a:xfrm>
                <a:off x="6240" y="1872"/>
                <a:ext cx="20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600" b="1" baseline="0"/>
                  <a:t>X</a:t>
                </a:r>
                <a:endParaRPr lang="en-US" altLang="x-none" sz="1800" baseline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5376" y="912"/>
                <a:ext cx="20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600" b="1" baseline="0"/>
                  <a:t>Y</a:t>
                </a:r>
                <a:endParaRPr lang="en-US" altLang="x-none" sz="1800" baseline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7" name="Group 75"/>
            <p:cNvGrpSpPr>
              <a:grpSpLocks/>
            </p:cNvGrpSpPr>
            <p:nvPr/>
          </p:nvGrpSpPr>
          <p:grpSpPr bwMode="auto">
            <a:xfrm>
              <a:off x="4752" y="2256"/>
              <a:ext cx="629" cy="288"/>
              <a:chOff x="4704" y="-42"/>
              <a:chExt cx="629" cy="288"/>
            </a:xfrm>
          </p:grpSpPr>
          <p:sp>
            <p:nvSpPr>
              <p:cNvPr id="18" name="Rectangle 76"/>
              <p:cNvSpPr>
                <a:spLocks noChangeArrowheads="1"/>
              </p:cNvSpPr>
              <p:nvPr/>
            </p:nvSpPr>
            <p:spPr bwMode="auto">
              <a:xfrm>
                <a:off x="5014" y="-42"/>
                <a:ext cx="31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x-none" baseline="0">
                    <a:solidFill>
                      <a:schemeClr val="accent2"/>
                    </a:solidFill>
                  </a:rPr>
                  <a:t>F</a:t>
                </a:r>
                <a:r>
                  <a:rPr lang="en-US" altLang="x-none">
                    <a:solidFill>
                      <a:schemeClr val="accent2"/>
                    </a:solidFill>
                  </a:rPr>
                  <a:t>B</a:t>
                </a:r>
                <a:endParaRPr lang="en-US" altLang="x-none" baseline="0"/>
              </a:p>
            </p:txBody>
          </p:sp>
          <p:sp>
            <p:nvSpPr>
              <p:cNvPr id="19" name="Line 77"/>
              <p:cNvSpPr>
                <a:spLocks noChangeShapeType="1"/>
              </p:cNvSpPr>
              <p:nvPr/>
            </p:nvSpPr>
            <p:spPr bwMode="auto">
              <a:xfrm>
                <a:off x="4896" y="96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C052C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78"/>
              <p:cNvSpPr>
                <a:spLocks noChangeShapeType="1"/>
              </p:cNvSpPr>
              <p:nvPr/>
            </p:nvSpPr>
            <p:spPr bwMode="auto">
              <a:xfrm>
                <a:off x="4704" y="96"/>
                <a:ext cx="4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4" name="Group 74"/>
          <p:cNvGrpSpPr>
            <a:grpSpLocks/>
          </p:cNvGrpSpPr>
          <p:nvPr/>
        </p:nvGrpSpPr>
        <p:grpSpPr bwMode="auto">
          <a:xfrm>
            <a:off x="5299076" y="824753"/>
            <a:ext cx="3450478" cy="3374689"/>
            <a:chOff x="3312" y="624"/>
            <a:chExt cx="2182" cy="2027"/>
          </a:xfrm>
        </p:grpSpPr>
        <p:grpSp>
          <p:nvGrpSpPr>
            <p:cNvPr id="35" name="Group 66"/>
            <p:cNvGrpSpPr>
              <a:grpSpLocks/>
            </p:cNvGrpSpPr>
            <p:nvPr/>
          </p:nvGrpSpPr>
          <p:grpSpPr bwMode="auto">
            <a:xfrm>
              <a:off x="3312" y="624"/>
              <a:ext cx="2182" cy="2027"/>
              <a:chOff x="5088" y="1776"/>
              <a:chExt cx="2182" cy="2027"/>
            </a:xfrm>
          </p:grpSpPr>
          <p:pic>
            <p:nvPicPr>
              <p:cNvPr id="40" name="Picture 3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00" r="4318"/>
              <a:stretch>
                <a:fillRect/>
              </a:stretch>
            </p:blipFill>
            <p:spPr bwMode="auto">
              <a:xfrm rot="16200000">
                <a:off x="5171" y="1704"/>
                <a:ext cx="2016" cy="2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angle 32"/>
              <p:cNvSpPr>
                <a:spLocks noChangeArrowheads="1"/>
              </p:cNvSpPr>
              <p:nvPr/>
            </p:nvSpPr>
            <p:spPr bwMode="auto">
              <a:xfrm rot="-5400000">
                <a:off x="5182" y="1704"/>
                <a:ext cx="2016" cy="2160"/>
              </a:xfrm>
              <a:prstGeom prst="rect">
                <a:avLst/>
              </a:prstGeom>
              <a:noFill/>
              <a:ln w="28575">
                <a:solidFill>
                  <a:srgbClr val="7D8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x-none" altLang="x-none"/>
              </a:p>
            </p:txBody>
          </p:sp>
          <p:sp>
            <p:nvSpPr>
              <p:cNvPr id="42" name="Line 33"/>
              <p:cNvSpPr>
                <a:spLocks noChangeShapeType="1"/>
              </p:cNvSpPr>
              <p:nvPr/>
            </p:nvSpPr>
            <p:spPr bwMode="auto">
              <a:xfrm rot="5400000">
                <a:off x="6119" y="2280"/>
                <a:ext cx="48" cy="0"/>
              </a:xfrm>
              <a:prstGeom prst="line">
                <a:avLst/>
              </a:prstGeom>
              <a:noFill/>
              <a:ln w="38100">
                <a:solidFill>
                  <a:srgbClr val="C052C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 rot="5400000">
                <a:off x="6119" y="2424"/>
                <a:ext cx="48" cy="0"/>
              </a:xfrm>
              <a:prstGeom prst="line">
                <a:avLst/>
              </a:prstGeom>
              <a:noFill/>
              <a:ln w="28575">
                <a:solidFill>
                  <a:srgbClr val="C052C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35"/>
              <p:cNvSpPr>
                <a:spLocks noChangeShapeType="1"/>
              </p:cNvSpPr>
              <p:nvPr/>
            </p:nvSpPr>
            <p:spPr bwMode="auto">
              <a:xfrm rot="5400000">
                <a:off x="6119" y="2520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C052C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Line 36"/>
              <p:cNvSpPr>
                <a:spLocks noChangeShapeType="1"/>
              </p:cNvSpPr>
              <p:nvPr/>
            </p:nvSpPr>
            <p:spPr bwMode="auto">
              <a:xfrm rot="5400000">
                <a:off x="6119" y="2664"/>
                <a:ext cx="48" cy="0"/>
              </a:xfrm>
              <a:prstGeom prst="line">
                <a:avLst/>
              </a:prstGeom>
              <a:noFill/>
              <a:ln w="12700">
                <a:solidFill>
                  <a:srgbClr val="C052C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Line 37"/>
              <p:cNvSpPr>
                <a:spLocks noChangeShapeType="1"/>
              </p:cNvSpPr>
              <p:nvPr/>
            </p:nvSpPr>
            <p:spPr bwMode="auto">
              <a:xfrm rot="10800000">
                <a:off x="5424" y="2784"/>
                <a:ext cx="4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Line 38"/>
              <p:cNvSpPr>
                <a:spLocks noChangeShapeType="1"/>
              </p:cNvSpPr>
              <p:nvPr/>
            </p:nvSpPr>
            <p:spPr bwMode="auto">
              <a:xfrm rot="10800000">
                <a:off x="5568" y="2784"/>
                <a:ext cx="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Line 39"/>
              <p:cNvSpPr>
                <a:spLocks noChangeShapeType="1"/>
              </p:cNvSpPr>
              <p:nvPr/>
            </p:nvSpPr>
            <p:spPr bwMode="auto">
              <a:xfrm rot="10800000">
                <a:off x="5760" y="2784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40"/>
              <p:cNvSpPr>
                <a:spLocks noChangeShapeType="1"/>
              </p:cNvSpPr>
              <p:nvPr/>
            </p:nvSpPr>
            <p:spPr bwMode="auto">
              <a:xfrm rot="10800000">
                <a:off x="5904" y="2784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41"/>
              <p:cNvSpPr>
                <a:spLocks noChangeArrowheads="1"/>
              </p:cNvSpPr>
              <p:nvPr/>
            </p:nvSpPr>
            <p:spPr bwMode="auto">
              <a:xfrm>
                <a:off x="5162" y="1885"/>
                <a:ext cx="358" cy="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x-none" b="1" baseline="0">
                    <a:solidFill>
                      <a:schemeClr val="accent2"/>
                    </a:solidFill>
                  </a:rPr>
                  <a:t>Q</a:t>
                </a:r>
                <a:r>
                  <a:rPr lang="en-US" altLang="x-none" b="1">
                    <a:solidFill>
                      <a:schemeClr val="accent2"/>
                    </a:solidFill>
                  </a:rPr>
                  <a:t>D</a:t>
                </a:r>
                <a:endParaRPr lang="en-US" altLang="x-none" b="1" baseline="0">
                  <a:solidFill>
                    <a:srgbClr val="C052CB"/>
                  </a:solidFill>
                </a:endParaRPr>
              </a:p>
            </p:txBody>
          </p:sp>
          <p:sp>
            <p:nvSpPr>
              <p:cNvPr id="51" name="Rectangle 51"/>
              <p:cNvSpPr>
                <a:spLocks noChangeArrowheads="1"/>
              </p:cNvSpPr>
              <p:nvPr/>
            </p:nvSpPr>
            <p:spPr bwMode="auto">
              <a:xfrm>
                <a:off x="6982" y="2668"/>
                <a:ext cx="20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600" b="1" baseline="0">
                    <a:solidFill>
                      <a:srgbClr val="7144FF"/>
                    </a:solidFill>
                  </a:rPr>
                  <a:t>X</a:t>
                </a:r>
                <a:endParaRPr lang="en-US" altLang="x-none" sz="1800" baseline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2" name="Rectangle 53"/>
              <p:cNvSpPr>
                <a:spLocks noChangeArrowheads="1"/>
              </p:cNvSpPr>
              <p:nvPr/>
            </p:nvSpPr>
            <p:spPr bwMode="auto">
              <a:xfrm>
                <a:off x="6022" y="1776"/>
                <a:ext cx="20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ja-JP" sz="1600" b="1" baseline="0">
                    <a:solidFill>
                      <a:srgbClr val="7144FF"/>
                    </a:solidFill>
                  </a:rPr>
                  <a:t>Y</a:t>
                </a:r>
                <a:endParaRPr lang="en-US" altLang="x-none" sz="1800" baseline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36" name="Group 72"/>
            <p:cNvGrpSpPr>
              <a:grpSpLocks/>
            </p:cNvGrpSpPr>
            <p:nvPr/>
          </p:nvGrpSpPr>
          <p:grpSpPr bwMode="auto">
            <a:xfrm>
              <a:off x="4752" y="2256"/>
              <a:ext cx="629" cy="288"/>
              <a:chOff x="4704" y="-42"/>
              <a:chExt cx="629" cy="288"/>
            </a:xfrm>
          </p:grpSpPr>
          <p:sp>
            <p:nvSpPr>
              <p:cNvPr id="37" name="Rectangle 69"/>
              <p:cNvSpPr>
                <a:spLocks noChangeArrowheads="1"/>
              </p:cNvSpPr>
              <p:nvPr/>
            </p:nvSpPr>
            <p:spPr bwMode="auto">
              <a:xfrm>
                <a:off x="5014" y="-42"/>
                <a:ext cx="31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x-none" baseline="0">
                    <a:solidFill>
                      <a:schemeClr val="accent2"/>
                    </a:solidFill>
                  </a:rPr>
                  <a:t>F</a:t>
                </a:r>
                <a:r>
                  <a:rPr lang="en-US" altLang="x-none">
                    <a:solidFill>
                      <a:schemeClr val="accent2"/>
                    </a:solidFill>
                  </a:rPr>
                  <a:t>B</a:t>
                </a:r>
                <a:endParaRPr lang="en-US" altLang="x-none" baseline="0"/>
              </a:p>
            </p:txBody>
          </p:sp>
          <p:sp>
            <p:nvSpPr>
              <p:cNvPr id="38" name="Line 70"/>
              <p:cNvSpPr>
                <a:spLocks noChangeShapeType="1"/>
              </p:cNvSpPr>
              <p:nvPr/>
            </p:nvSpPr>
            <p:spPr bwMode="auto">
              <a:xfrm>
                <a:off x="4896" y="96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C052C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71"/>
              <p:cNvSpPr>
                <a:spLocks noChangeShapeType="1"/>
              </p:cNvSpPr>
              <p:nvPr/>
            </p:nvSpPr>
            <p:spPr bwMode="auto">
              <a:xfrm>
                <a:off x="4704" y="96"/>
                <a:ext cx="4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822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381000" y="2743200"/>
            <a:ext cx="8229600" cy="3886200"/>
          </a:xfrm>
          <a:prstGeom prst="rect">
            <a:avLst/>
          </a:prstGeom>
          <a:solidFill>
            <a:srgbClr val="E9F7FD"/>
          </a:solidFill>
          <a:ln w="9525">
            <a:solidFill>
              <a:srgbClr val="E9F7F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381000" y="990600"/>
            <a:ext cx="8229600" cy="1447800"/>
          </a:xfrm>
          <a:prstGeom prst="rect">
            <a:avLst/>
          </a:prstGeom>
          <a:solidFill>
            <a:srgbClr val="FFFF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68359" y="215153"/>
            <a:ext cx="2007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3200" baseline="0">
                <a:solidFill>
                  <a:srgbClr val="D80A0A"/>
                </a:solidFill>
              </a:rPr>
              <a:t>Sestupolo</a:t>
            </a:r>
            <a:endParaRPr lang="en-US" altLang="x-none" sz="3200" baseline="0">
              <a:solidFill>
                <a:srgbClr val="D80A0A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62000" y="1293813"/>
            <a:ext cx="4495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 baseline="0">
                <a:solidFill>
                  <a:srgbClr val="C052CB"/>
                </a:solidFill>
              </a:rPr>
              <a:t>Abberrazioni cromatiche:</a:t>
            </a:r>
          </a:p>
          <a:p>
            <a:r>
              <a:rPr lang="en-US" altLang="ja-JP" sz="2000" baseline="0">
                <a:solidFill>
                  <a:schemeClr val="accent2"/>
                </a:solidFill>
              </a:rPr>
              <a:t>I quadrupoli focheggiano in maniera diversa particelle con diversa energia</a:t>
            </a:r>
            <a:endParaRPr lang="en-US" altLang="x-none" sz="2000" baseline="0">
              <a:solidFill>
                <a:schemeClr val="accent2"/>
              </a:solidFill>
            </a:endParaRPr>
          </a:p>
        </p:txBody>
      </p:sp>
      <p:pic>
        <p:nvPicPr>
          <p:cNvPr id="6" name="Picture 17" descr="mrs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23622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343400"/>
            <a:ext cx="2667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762000" y="2895600"/>
            <a:ext cx="67818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 baseline="0">
                <a:solidFill>
                  <a:srgbClr val="C052CB"/>
                </a:solidFill>
              </a:rPr>
              <a:t>Sestupolo</a:t>
            </a:r>
          </a:p>
          <a:p>
            <a:r>
              <a:rPr lang="en-US" altLang="ja-JP" sz="1800" baseline="0">
                <a:solidFill>
                  <a:schemeClr val="accent2"/>
                </a:solidFill>
              </a:rPr>
              <a:t>Genera un campo nullo nel centro del magnete</a:t>
            </a:r>
          </a:p>
          <a:p>
            <a:r>
              <a:rPr lang="en-US" altLang="ja-JP" sz="1800" baseline="0">
                <a:solidFill>
                  <a:schemeClr val="accent2"/>
                </a:solidFill>
              </a:rPr>
              <a:t>La variazione del campo magnetico dipende quadraticamente dallo spostamento trasversale</a:t>
            </a:r>
          </a:p>
          <a:p>
            <a:endParaRPr lang="en-US" altLang="x-none" sz="1800" baseline="0">
              <a:solidFill>
                <a:schemeClr val="accent2"/>
              </a:solidFill>
            </a:endParaRPr>
          </a:p>
        </p:txBody>
      </p: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6000750" y="1143000"/>
            <a:ext cx="2228850" cy="1143000"/>
            <a:chOff x="3780" y="720"/>
            <a:chExt cx="1404" cy="72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3936" y="1104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3936" y="960"/>
              <a:ext cx="432" cy="0"/>
            </a:xfrm>
            <a:prstGeom prst="line">
              <a:avLst/>
            </a:prstGeom>
            <a:noFill/>
            <a:ln w="28575">
              <a:solidFill>
                <a:srgbClr val="FD0F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4368" y="960"/>
              <a:ext cx="720" cy="144"/>
            </a:xfrm>
            <a:prstGeom prst="line">
              <a:avLst/>
            </a:prstGeom>
            <a:noFill/>
            <a:ln w="28575">
              <a:solidFill>
                <a:srgbClr val="FD0F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3936" y="1248"/>
              <a:ext cx="43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4368" y="1104"/>
              <a:ext cx="336" cy="14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4464" y="720"/>
              <a:ext cx="28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800" baseline="0"/>
                <a:t>Q</a:t>
              </a:r>
              <a:r>
                <a:rPr lang="en-US" altLang="x-none" sz="1800"/>
                <a:t>F</a:t>
              </a:r>
              <a:endParaRPr lang="en-US" altLang="x-none" sz="1800" baseline="0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3792" y="768"/>
              <a:ext cx="4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200" baseline="0">
                  <a:solidFill>
                    <a:srgbClr val="FD0F18"/>
                  </a:solidFill>
                  <a:latin typeface="Symbol" charset="2"/>
                  <a:sym typeface="Symbol" charset="2"/>
                </a:rPr>
                <a:t></a:t>
              </a:r>
              <a:r>
                <a:rPr lang="en-US" altLang="x-none" sz="1200" baseline="0">
                  <a:solidFill>
                    <a:srgbClr val="FD0F18"/>
                  </a:solidFill>
                </a:rPr>
                <a:t>E/E &gt; 0</a:t>
              </a:r>
              <a:endParaRPr lang="en-US" altLang="x-none" baseline="0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792" y="1267"/>
              <a:ext cx="4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200" baseline="0">
                  <a:solidFill>
                    <a:schemeClr val="accent2"/>
                  </a:solidFill>
                  <a:latin typeface="Symbol" charset="2"/>
                  <a:sym typeface="Symbol" charset="2"/>
                </a:rPr>
                <a:t></a:t>
              </a:r>
              <a:r>
                <a:rPr lang="en-US" altLang="x-none" sz="1200" baseline="0">
                  <a:solidFill>
                    <a:schemeClr val="accent2"/>
                  </a:solidFill>
                </a:rPr>
                <a:t>E/E &lt; 0</a:t>
              </a:r>
              <a:endParaRPr lang="en-US" altLang="x-none" baseline="0"/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4320" y="816"/>
              <a:ext cx="96" cy="5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" name="Rectangle 23"/>
            <p:cNvSpPr>
              <a:spLocks noChangeArrowheads="1"/>
            </p:cNvSpPr>
            <p:nvPr/>
          </p:nvSpPr>
          <p:spPr bwMode="auto">
            <a:xfrm>
              <a:off x="3780" y="1008"/>
              <a:ext cx="4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200" baseline="0">
                  <a:latin typeface="Symbol" charset="2"/>
                  <a:sym typeface="Symbol" charset="2"/>
                </a:rPr>
                <a:t></a:t>
              </a:r>
              <a:r>
                <a:rPr lang="en-US" altLang="x-none" sz="1200" baseline="0"/>
                <a:t>E/E = 0</a:t>
              </a:r>
              <a:endParaRPr lang="en-US" altLang="x-none" baseline="0"/>
            </a:p>
          </p:txBody>
        </p:sp>
      </p:grpSp>
    </p:spTree>
    <p:extLst>
      <p:ext uri="{BB962C8B-B14F-4D97-AF65-F5344CB8AC3E}">
        <p14:creationId xmlns:p14="http://schemas.microsoft.com/office/powerpoint/2010/main" val="135080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979783" y="124216"/>
            <a:ext cx="5184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2800" baseline="0">
                <a:solidFill>
                  <a:srgbClr val="D80A0A"/>
                </a:solidFill>
              </a:rPr>
              <a:t>Cavit</a:t>
            </a:r>
            <a:r>
              <a:rPr lang="en-GB" altLang="ja-JP" sz="2800" baseline="0">
                <a:solidFill>
                  <a:srgbClr val="D80A0A"/>
                </a:solidFill>
              </a:rPr>
              <a:t>à a Radio Frequenza (RF)</a:t>
            </a:r>
            <a:endParaRPr lang="en-US" altLang="x-none" sz="2800" baseline="0">
              <a:solidFill>
                <a:srgbClr val="D80A0A"/>
              </a:solidFill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835525" y="15509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grpSp>
        <p:nvGrpSpPr>
          <p:cNvPr id="14" name="Group 13"/>
          <p:cNvGrpSpPr/>
          <p:nvPr/>
        </p:nvGrpSpPr>
        <p:grpSpPr>
          <a:xfrm>
            <a:off x="3713215" y="3683833"/>
            <a:ext cx="5325853" cy="1154242"/>
            <a:chOff x="5557006" y="3162925"/>
            <a:chExt cx="5325853" cy="1154242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5557006" y="3162925"/>
              <a:ext cx="5325853" cy="1154242"/>
            </a:xfrm>
            <a:prstGeom prst="rect">
              <a:avLst/>
            </a:prstGeom>
            <a:solidFill>
              <a:srgbClr val="E9F7FD"/>
            </a:solidFill>
            <a:ln w="9525">
              <a:solidFill>
                <a:srgbClr val="E9F7F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5606321" y="3225381"/>
              <a:ext cx="527653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2000" baseline="0">
                  <a:solidFill>
                    <a:schemeClr val="accent2"/>
                  </a:solidFill>
                  <a:latin typeface="+mn-lt"/>
                </a:rPr>
                <a:t>Fornisce un campo elettrico E variabile nel tempo ad alta frequenza</a:t>
              </a:r>
            </a:p>
            <a:p>
              <a:r>
                <a:rPr lang="en-US" altLang="ja-JP" sz="2000" b="1" baseline="0">
                  <a:solidFill>
                    <a:schemeClr val="accent2"/>
                  </a:solidFill>
                  <a:latin typeface="+mn-lt"/>
                </a:rPr>
                <a:t>E</a:t>
              </a:r>
              <a:r>
                <a:rPr lang="en-US" altLang="ja-JP" sz="2000" baseline="0">
                  <a:solidFill>
                    <a:schemeClr val="accent2"/>
                  </a:solidFill>
                  <a:latin typeface="+mn-lt"/>
                </a:rPr>
                <a:t> è generato da una tensione variabile nel tempo</a:t>
              </a:r>
              <a:endParaRPr lang="en-US" altLang="x-none" sz="2000" baseline="0">
                <a:solidFill>
                  <a:schemeClr val="accent2"/>
                </a:solidFill>
                <a:latin typeface="+mn-lt"/>
              </a:endParaRPr>
            </a:p>
          </p:txBody>
        </p:sp>
      </p:grpSp>
      <p:sp>
        <p:nvSpPr>
          <p:cNvPr id="8" name="Rectangle 64"/>
          <p:cNvSpPr>
            <a:spLocks noChangeArrowheads="1"/>
          </p:cNvSpPr>
          <p:nvPr/>
        </p:nvSpPr>
        <p:spPr bwMode="auto">
          <a:xfrm>
            <a:off x="1189831" y="6105109"/>
            <a:ext cx="6764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 baseline="0">
                <a:solidFill>
                  <a:srgbClr val="0070C0"/>
                </a:solidFill>
              </a:rPr>
              <a:t>Le particelle passando nella cavità RF vengono accelerate</a:t>
            </a:r>
            <a:endParaRPr lang="en-US" altLang="x-none" sz="2000" baseline="0">
              <a:solidFill>
                <a:srgbClr val="0070C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52269" y="3008025"/>
            <a:ext cx="3200400" cy="2921000"/>
            <a:chOff x="1371600" y="3157927"/>
            <a:chExt cx="3200400" cy="2921000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157927"/>
              <a:ext cx="3200400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5"/>
            <p:cNvSpPr>
              <a:spLocks noChangeArrowheads="1"/>
            </p:cNvSpPr>
            <p:nvPr/>
          </p:nvSpPr>
          <p:spPr bwMode="auto">
            <a:xfrm>
              <a:off x="2362200" y="3234127"/>
              <a:ext cx="3540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2000" b="1" baseline="0">
                  <a:solidFill>
                    <a:schemeClr val="accent2"/>
                  </a:solidFill>
                </a:rPr>
                <a:t>E</a:t>
              </a:r>
              <a:endParaRPr lang="en-US" altLang="x-none" sz="2000" b="1" baseline="0">
                <a:solidFill>
                  <a:schemeClr val="accent2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961744" y="5047936"/>
                <a:ext cx="23790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>
                          <a:latin typeface="Cambria Math" charset="0"/>
                        </a:rPr>
                        <m:t>𝑉</m:t>
                      </m:r>
                      <m:d>
                        <m:dPr>
                          <m:ctrlPr>
                            <a:rPr lang="mr-IN" sz="2400" b="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mr-IN" sz="24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sin</m:t>
                          </m:r>
                        </m:fName>
                        <m:e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744" y="5047936"/>
                <a:ext cx="2379049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27" y="1616023"/>
            <a:ext cx="3046580" cy="136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72986" y="749872"/>
            <a:ext cx="88710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 baseline="0">
                <a:solidFill>
                  <a:srgbClr val="3E28F4"/>
                </a:solidFill>
                <a:latin typeface="+mn-lt"/>
              </a:rPr>
              <a:t>Particelle </a:t>
            </a:r>
            <a:r>
              <a:rPr lang="en-US" altLang="ja-JP" sz="2000" i="1" baseline="0">
                <a:solidFill>
                  <a:srgbClr val="3E28F4"/>
                </a:solidFill>
                <a:latin typeface="+mn-lt"/>
              </a:rPr>
              <a:t>relativistiche</a:t>
            </a:r>
            <a:r>
              <a:rPr lang="en-US" altLang="ja-JP" sz="2000" baseline="0">
                <a:solidFill>
                  <a:srgbClr val="3E28F4"/>
                </a:solidFill>
                <a:latin typeface="+mn-lt"/>
              </a:rPr>
              <a:t> in moto su un’orbita circolare quando passano all’interno di un magnete curvante emettono radiazione in direzione tangente alla loro traiettoria </a:t>
            </a:r>
            <a:endParaRPr lang="en-US" altLang="x-none" sz="2000" baseline="0">
              <a:solidFill>
                <a:srgbClr val="3E28F4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593" y="1948721"/>
            <a:ext cx="228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7030A0"/>
                </a:solidFill>
              </a:rPr>
              <a:t>DA</a:t>
            </a:r>
            <a:r>
              <a:rPr lang="en-US" altLang="ja-JP">
                <a:solidFill>
                  <a:srgbClr val="7030A0"/>
                </a:solidFill>
                <a:latin typeface="Symbol" charset="2"/>
                <a:sym typeface="Symbol" charset="2"/>
              </a:rPr>
              <a:t></a:t>
            </a:r>
            <a:r>
              <a:rPr lang="en-US" altLang="ja-JP">
                <a:solidFill>
                  <a:srgbClr val="7030A0"/>
                </a:solidFill>
              </a:rPr>
              <a:t>NE     U ~ 9.7  KeV</a:t>
            </a:r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1.mov" descr="/Users/catiamilardi/Documents/myDocuments/Talk&amp;Paper/masterClass2010/A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9588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74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1233862" y="1528056"/>
            <a:ext cx="6995737" cy="2215737"/>
          </a:xfrm>
          <a:prstGeom prst="rect">
            <a:avLst/>
          </a:prstGeom>
          <a:solidFill>
            <a:srgbClr val="CDE5E8"/>
          </a:solidFill>
          <a:ln w="34925">
            <a:solidFill>
              <a:srgbClr val="4AE1DF"/>
            </a:solidFill>
            <a:round/>
            <a:headEnd/>
            <a:tailEnd/>
          </a:ln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1393981" y="2620646"/>
            <a:ext cx="2743200" cy="838200"/>
          </a:xfrm>
          <a:prstGeom prst="ellipse">
            <a:avLst/>
          </a:prstGeom>
          <a:noFill/>
          <a:ln w="28575">
            <a:solidFill>
              <a:srgbClr val="FF0A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rgbClr val="FF0A28"/>
              </a:solidFill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 flipV="1">
            <a:off x="3679981" y="2468246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V="1">
            <a:off x="3679981" y="201104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4137181" y="2315846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2000" baseline="0"/>
              <a:t>x</a:t>
            </a: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 flipV="1">
            <a:off x="2689381" y="2696846"/>
            <a:ext cx="990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20"/>
          <p:cNvSpPr>
            <a:spLocks noChangeShapeType="1"/>
          </p:cNvSpPr>
          <p:nvPr/>
        </p:nvSpPr>
        <p:spPr bwMode="auto">
          <a:xfrm flipH="1" flipV="1">
            <a:off x="3222781" y="2544446"/>
            <a:ext cx="457200" cy="152400"/>
          </a:xfrm>
          <a:prstGeom prst="line">
            <a:avLst/>
          </a:prstGeom>
          <a:noFill/>
          <a:ln w="28575">
            <a:solidFill>
              <a:srgbClr val="19BF4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3679981" y="1858646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2000" baseline="0"/>
              <a:t>y</a:t>
            </a: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2994181" y="2544446"/>
            <a:ext cx="268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2000" baseline="0">
                <a:solidFill>
                  <a:schemeClr val="accent2"/>
                </a:solidFill>
              </a:rPr>
              <a:t>r</a:t>
            </a:r>
            <a:endParaRPr lang="en-US" altLang="x-none" sz="2000" baseline="0"/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4815589" y="2095991"/>
            <a:ext cx="342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b="1" i="1" baseline="0">
                <a:solidFill>
                  <a:srgbClr val="CF1BAE"/>
                </a:solidFill>
              </a:rPr>
              <a:t>orbita nominale </a:t>
            </a:r>
            <a:r>
              <a:rPr lang="en-US" altLang="ja-JP" sz="1600" baseline="0">
                <a:solidFill>
                  <a:srgbClr val="CF1BAE"/>
                </a:solidFill>
              </a:rPr>
              <a:t>è quella che corrisponde all’energia per cui l’acceleratore è stato progettato </a:t>
            </a:r>
            <a:r>
              <a:rPr lang="en-US" altLang="ja-JP" sz="1600" b="1" baseline="0">
                <a:solidFill>
                  <a:srgbClr val="CF1BAE"/>
                </a:solidFill>
              </a:rPr>
              <a:t>E</a:t>
            </a:r>
            <a:r>
              <a:rPr lang="en-US" altLang="ja-JP" sz="1600" b="1">
                <a:solidFill>
                  <a:srgbClr val="CF1BAE"/>
                </a:solidFill>
              </a:rPr>
              <a:t>0</a:t>
            </a:r>
            <a:endParaRPr lang="en-US" altLang="x-none" sz="1600" b="1" baseline="0">
              <a:solidFill>
                <a:srgbClr val="CF1BAE"/>
              </a:solidFill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3146581" y="2239646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2000" baseline="0">
                <a:solidFill>
                  <a:srgbClr val="19BF4E"/>
                </a:solidFill>
              </a:rPr>
              <a:t>s</a:t>
            </a: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207247"/>
              </p:ext>
            </p:extLst>
          </p:nvPr>
        </p:nvGraphicFramePr>
        <p:xfrm>
          <a:off x="1670153" y="2889354"/>
          <a:ext cx="608351" cy="430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8" name="Equation" r:id="rId3" imgW="520700" imgH="368300" progId="Equation.3">
                  <p:embed/>
                </p:oleObj>
              </mc:Choice>
              <mc:Fallback>
                <p:oleObj name="Equation" r:id="rId3" imgW="5207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153" y="2889354"/>
                        <a:ext cx="608351" cy="430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228600" y="4179277"/>
            <a:ext cx="8763000" cy="2362200"/>
          </a:xfrm>
          <a:prstGeom prst="rect">
            <a:avLst/>
          </a:prstGeom>
          <a:solidFill>
            <a:srgbClr val="E9F7FD"/>
          </a:solidFill>
          <a:ln w="34925">
            <a:solidFill>
              <a:srgbClr val="4AE1D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20" name="Rectangle 35"/>
          <p:cNvSpPr>
            <a:spLocks noChangeArrowheads="1"/>
          </p:cNvSpPr>
          <p:nvPr/>
        </p:nvSpPr>
        <p:spPr bwMode="auto">
          <a:xfrm>
            <a:off x="304800" y="4315802"/>
            <a:ext cx="8610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 baseline="0">
                <a:solidFill>
                  <a:schemeClr val="accent2"/>
                </a:solidFill>
              </a:rPr>
              <a:t>Una particella che viene </a:t>
            </a:r>
            <a:r>
              <a:rPr lang="en-US" altLang="ja-JP" sz="2000" baseline="0">
                <a:solidFill>
                  <a:srgbClr val="B91EB6"/>
                </a:solidFill>
              </a:rPr>
              <a:t>iniettata </a:t>
            </a:r>
            <a:r>
              <a:rPr lang="en-US" altLang="ja-JP" sz="2000" baseline="0">
                <a:solidFill>
                  <a:schemeClr val="accent2"/>
                </a:solidFill>
              </a:rPr>
              <a:t>sull’orbita nominale con</a:t>
            </a:r>
          </a:p>
          <a:p>
            <a:r>
              <a:rPr lang="en-US" altLang="ja-JP" sz="2000" baseline="0">
                <a:solidFill>
                  <a:schemeClr val="accent2"/>
                </a:solidFill>
              </a:rPr>
              <a:t>x</a:t>
            </a:r>
            <a:r>
              <a:rPr lang="en-US" altLang="ja-JP" sz="2000">
                <a:solidFill>
                  <a:schemeClr val="accent2"/>
                </a:solidFill>
              </a:rPr>
              <a:t>0</a:t>
            </a:r>
            <a:r>
              <a:rPr lang="en-US" altLang="ja-JP" sz="2000" baseline="0">
                <a:solidFill>
                  <a:schemeClr val="accent2"/>
                </a:solidFill>
              </a:rPr>
              <a:t> = 0   x</a:t>
            </a:r>
            <a:r>
              <a:rPr lang="en-US" altLang="ja-JP" sz="2000">
                <a:solidFill>
                  <a:schemeClr val="accent2"/>
                </a:solidFill>
              </a:rPr>
              <a:t>0</a:t>
            </a:r>
            <a:r>
              <a:rPr lang="en-US" altLang="ja-JP" sz="2000" baseline="0">
                <a:solidFill>
                  <a:schemeClr val="accent2"/>
                </a:solidFill>
              </a:rPr>
              <a:t>’= 0         y</a:t>
            </a:r>
            <a:r>
              <a:rPr lang="en-US" altLang="ja-JP" sz="2000">
                <a:solidFill>
                  <a:schemeClr val="accent2"/>
                </a:solidFill>
              </a:rPr>
              <a:t>0</a:t>
            </a:r>
            <a:r>
              <a:rPr lang="en-US" altLang="ja-JP" sz="2000" baseline="0">
                <a:solidFill>
                  <a:schemeClr val="accent2"/>
                </a:solidFill>
              </a:rPr>
              <a:t> = 0   y</a:t>
            </a:r>
            <a:r>
              <a:rPr lang="en-US" altLang="ja-JP" sz="2000">
                <a:solidFill>
                  <a:schemeClr val="accent2"/>
                </a:solidFill>
              </a:rPr>
              <a:t>0</a:t>
            </a:r>
            <a:r>
              <a:rPr lang="en-US" altLang="ja-JP" sz="2000" baseline="0">
                <a:solidFill>
                  <a:schemeClr val="accent2"/>
                </a:solidFill>
              </a:rPr>
              <a:t>’ = 0       E = E0      </a:t>
            </a:r>
            <a:r>
              <a:rPr lang="en-US" altLang="ja-JP" sz="2000" baseline="0">
                <a:solidFill>
                  <a:srgbClr val="B91EB6"/>
                </a:solidFill>
              </a:rPr>
              <a:t>particella ideale</a:t>
            </a:r>
            <a:endParaRPr lang="en-US" altLang="ja-JP" sz="2000" baseline="0">
              <a:solidFill>
                <a:schemeClr val="accent2"/>
              </a:solidFill>
            </a:endParaRPr>
          </a:p>
          <a:p>
            <a:r>
              <a:rPr lang="en-US" altLang="ja-JP" sz="2000" baseline="0">
                <a:solidFill>
                  <a:schemeClr val="accent2"/>
                </a:solidFill>
              </a:rPr>
              <a:t>rimane sull’orbita nominale</a:t>
            </a:r>
          </a:p>
          <a:p>
            <a:endParaRPr lang="en-US" altLang="ja-JP" sz="2000" baseline="0">
              <a:solidFill>
                <a:schemeClr val="accent2"/>
              </a:solidFill>
            </a:endParaRPr>
          </a:p>
          <a:p>
            <a:r>
              <a:rPr lang="en-US" altLang="ja-JP" sz="2000" baseline="0">
                <a:solidFill>
                  <a:schemeClr val="accent2"/>
                </a:solidFill>
              </a:rPr>
              <a:t>Se una delle variabili iniziali x</a:t>
            </a:r>
            <a:r>
              <a:rPr lang="en-US" altLang="ja-JP" sz="2000">
                <a:solidFill>
                  <a:schemeClr val="accent2"/>
                </a:solidFill>
              </a:rPr>
              <a:t>0</a:t>
            </a:r>
            <a:r>
              <a:rPr lang="en-US" altLang="ja-JP" sz="2000" baseline="0">
                <a:solidFill>
                  <a:schemeClr val="accent2"/>
                </a:solidFill>
              </a:rPr>
              <a:t>, x’</a:t>
            </a:r>
            <a:r>
              <a:rPr lang="en-US" altLang="ja-JP" sz="2000">
                <a:solidFill>
                  <a:schemeClr val="accent2"/>
                </a:solidFill>
              </a:rPr>
              <a:t>0</a:t>
            </a:r>
            <a:r>
              <a:rPr lang="en-US" altLang="ja-JP" sz="2000" baseline="0">
                <a:solidFill>
                  <a:schemeClr val="accent2"/>
                </a:solidFill>
              </a:rPr>
              <a:t>, y</a:t>
            </a:r>
            <a:r>
              <a:rPr lang="en-US" altLang="ja-JP" sz="2000">
                <a:solidFill>
                  <a:schemeClr val="accent2"/>
                </a:solidFill>
              </a:rPr>
              <a:t>0</a:t>
            </a:r>
            <a:r>
              <a:rPr lang="en-US" altLang="ja-JP" sz="2000" baseline="0">
                <a:solidFill>
                  <a:schemeClr val="accent2"/>
                </a:solidFill>
              </a:rPr>
              <a:t>, y’</a:t>
            </a:r>
            <a:r>
              <a:rPr lang="en-US" altLang="ja-JP" sz="2000">
                <a:solidFill>
                  <a:schemeClr val="accent2"/>
                </a:solidFill>
              </a:rPr>
              <a:t>0</a:t>
            </a:r>
            <a:r>
              <a:rPr lang="en-US" altLang="ja-JP" sz="2000" baseline="0">
                <a:solidFill>
                  <a:schemeClr val="accent2"/>
                </a:solidFill>
              </a:rPr>
              <a:t> è diversa da zero la particella si muove lungo l’obita compiendo oscillazioni in ognuno dei due piani trasversi </a:t>
            </a:r>
            <a:r>
              <a:rPr lang="en-US" altLang="ja-JP" sz="2000" baseline="0">
                <a:solidFill>
                  <a:srgbClr val="B91EB6"/>
                </a:solidFill>
              </a:rPr>
              <a:t>(x,s)</a:t>
            </a:r>
            <a:r>
              <a:rPr lang="en-US" altLang="ja-JP" sz="2000" baseline="0">
                <a:solidFill>
                  <a:schemeClr val="accent2"/>
                </a:solidFill>
              </a:rPr>
              <a:t> ed  </a:t>
            </a:r>
            <a:r>
              <a:rPr lang="en-US" altLang="ja-JP" sz="2000" baseline="0">
                <a:solidFill>
                  <a:srgbClr val="B91EB6"/>
                </a:solidFill>
              </a:rPr>
              <a:t>(y,s) </a:t>
            </a:r>
            <a:r>
              <a:rPr lang="en-US" altLang="ja-JP" sz="2000" baseline="0">
                <a:solidFill>
                  <a:schemeClr val="accent2"/>
                </a:solidFill>
              </a:rPr>
              <a:t>le</a:t>
            </a:r>
            <a:r>
              <a:rPr lang="en-US" altLang="ja-JP" sz="2000" baseline="0">
                <a:solidFill>
                  <a:srgbClr val="B91EB6"/>
                </a:solidFill>
              </a:rPr>
              <a:t> oscillazioni di betatrone</a:t>
            </a:r>
            <a:endParaRPr lang="en-US" altLang="x-none" sz="2000" baseline="0">
              <a:solidFill>
                <a:srgbClr val="B91EB6"/>
              </a:solidFill>
            </a:endParaRPr>
          </a:p>
        </p:txBody>
      </p:sp>
      <p:graphicFrame>
        <p:nvGraphicFramePr>
          <p:cNvPr id="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34882"/>
              </p:ext>
            </p:extLst>
          </p:nvPr>
        </p:nvGraphicFramePr>
        <p:xfrm>
          <a:off x="2460781" y="1630046"/>
          <a:ext cx="5508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9" name="Equation" r:id="rId5" imgW="469900" imgH="368300" progId="Equation.3">
                  <p:embed/>
                </p:oleObj>
              </mc:Choice>
              <mc:Fallback>
                <p:oleObj name="Equation" r:id="rId5" imgW="4699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781" y="1630046"/>
                        <a:ext cx="5508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696335"/>
              </p:ext>
            </p:extLst>
          </p:nvPr>
        </p:nvGraphicFramePr>
        <p:xfrm>
          <a:off x="2460781" y="2087246"/>
          <a:ext cx="5508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0" name="Equation" r:id="rId7" imgW="469900" imgH="368300" progId="Equation.3">
                  <p:embed/>
                </p:oleObj>
              </mc:Choice>
              <mc:Fallback>
                <p:oleObj name="Equation" r:id="rId7" imgW="4699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781" y="2087246"/>
                        <a:ext cx="5508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38"/>
          <p:cNvSpPr>
            <a:spLocks noChangeArrowheads="1"/>
          </p:cNvSpPr>
          <p:nvPr/>
        </p:nvSpPr>
        <p:spPr bwMode="auto">
          <a:xfrm>
            <a:off x="56272" y="154745"/>
            <a:ext cx="90138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3600" baseline="0">
                <a:solidFill>
                  <a:srgbClr val="D80A0A"/>
                </a:solidFill>
                <a:latin typeface="+mn-lt"/>
              </a:rPr>
              <a:t>Dinamica trasversa delle particelle in un anello di accumulazione</a:t>
            </a:r>
            <a:endParaRPr lang="en-US" altLang="x-none" sz="3600" baseline="0">
              <a:solidFill>
                <a:srgbClr val="D80A0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11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800600" y="1164296"/>
            <a:ext cx="4114800" cy="3413564"/>
            <a:chOff x="4800600" y="1164296"/>
            <a:chExt cx="4114800" cy="3413564"/>
          </a:xfrm>
        </p:grpSpPr>
        <p:pic>
          <p:nvPicPr>
            <p:cNvPr id="4" name="Picture 3" descr="Screen shot 2015-01-07 at 10.20.31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164296"/>
              <a:ext cx="4114800" cy="332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4800600" y="3561860"/>
              <a:ext cx="4114800" cy="10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x-none" sz="2000" baseline="0"/>
            </a:p>
            <a:p>
              <a:pPr algn="ctr"/>
              <a:r>
                <a:rPr lang="en-US" altLang="x-none" sz="1800" baseline="0">
                  <a:solidFill>
                    <a:srgbClr val="C00000"/>
                  </a:solidFill>
                </a:rPr>
                <a:t>Oscillazione di betatrone verticale</a:t>
              </a:r>
            </a:p>
            <a:p>
              <a:pPr algn="ctr"/>
              <a:r>
                <a:rPr lang="en-US" altLang="x-none" sz="2000" baseline="0">
                  <a:solidFill>
                    <a:srgbClr val="C00000"/>
                  </a:solidFill>
                  <a:latin typeface="Symbol" charset="2"/>
                </a:rPr>
                <a:t>n</a:t>
              </a:r>
              <a:r>
                <a:rPr lang="en-US" altLang="x-none" sz="2000">
                  <a:solidFill>
                    <a:srgbClr val="C00000"/>
                  </a:solidFill>
                </a:rPr>
                <a:t>y</a:t>
              </a:r>
              <a:r>
                <a:rPr lang="en-US" altLang="x-none" sz="2000" baseline="0">
                  <a:solidFill>
                    <a:srgbClr val="C00000"/>
                  </a:solidFill>
                </a:rPr>
                <a:t> = 7.5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11151" y="1477108"/>
              <a:ext cx="576775" cy="576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4800" y="1170646"/>
            <a:ext cx="4191000" cy="3370239"/>
            <a:chOff x="304800" y="1170646"/>
            <a:chExt cx="4191000" cy="3370239"/>
          </a:xfrm>
        </p:grpSpPr>
        <p:pic>
          <p:nvPicPr>
            <p:cNvPr id="5" name="Picture 4" descr="Screen shot 2015-01-07 at 10.20.2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170646"/>
              <a:ext cx="4191000" cy="331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304800" y="3556000"/>
              <a:ext cx="4176713" cy="984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x-none" sz="2000" baseline="0"/>
            </a:p>
            <a:p>
              <a:pPr algn="ctr"/>
              <a:r>
                <a:rPr lang="en-US" altLang="x-none" sz="1800" baseline="0">
                  <a:solidFill>
                    <a:schemeClr val="accent5">
                      <a:lumMod val="75000"/>
                    </a:schemeClr>
                  </a:solidFill>
                </a:rPr>
                <a:t>Oscillazione di betatrone orizzontale</a:t>
              </a:r>
            </a:p>
            <a:p>
              <a:pPr algn="ctr"/>
              <a:r>
                <a:rPr lang="en-US" altLang="x-none" sz="2000" baseline="0">
                  <a:solidFill>
                    <a:schemeClr val="accent5">
                      <a:lumMod val="75000"/>
                    </a:schemeClr>
                  </a:solidFill>
                  <a:latin typeface="Symbol" charset="2"/>
                </a:rPr>
                <a:t>n</a:t>
              </a:r>
              <a:r>
                <a:rPr lang="en-US" altLang="x-none" sz="2000">
                  <a:solidFill>
                    <a:schemeClr val="accent5">
                      <a:lumMod val="75000"/>
                    </a:schemeClr>
                  </a:solidFill>
                </a:rPr>
                <a:t>x</a:t>
              </a:r>
              <a:r>
                <a:rPr lang="en-US" altLang="x-none" sz="2000" baseline="0">
                  <a:solidFill>
                    <a:schemeClr val="accent5">
                      <a:lumMod val="75000"/>
                    </a:schemeClr>
                  </a:solidFill>
                </a:rPr>
                <a:t> = 6.3</a:t>
              </a: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11350" y="4662170"/>
            <a:ext cx="5394325" cy="1938992"/>
          </a:xfrm>
          <a:prstGeom prst="rect">
            <a:avLst/>
          </a:prstGeom>
          <a:solidFill>
            <a:srgbClr val="F1F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x-none" sz="2000" baseline="0"/>
          </a:p>
          <a:p>
            <a:pPr algn="ctr"/>
            <a:r>
              <a:rPr lang="en-US" altLang="x-none" sz="2000" baseline="0">
                <a:solidFill>
                  <a:srgbClr val="7030A0"/>
                </a:solidFill>
              </a:rPr>
              <a:t>In DA</a:t>
            </a:r>
            <a:r>
              <a:rPr lang="en-US" altLang="x-none" sz="2000" baseline="0">
                <a:solidFill>
                  <a:srgbClr val="7030A0"/>
                </a:solidFill>
                <a:latin typeface="Symbol" charset="2"/>
              </a:rPr>
              <a:t>F</a:t>
            </a:r>
            <a:r>
              <a:rPr lang="en-US" altLang="x-none" sz="2000" baseline="0">
                <a:solidFill>
                  <a:srgbClr val="7030A0"/>
                </a:solidFill>
              </a:rPr>
              <a:t>NE</a:t>
            </a:r>
          </a:p>
          <a:p>
            <a:pPr algn="ctr"/>
            <a:endParaRPr lang="en-US" altLang="x-none" sz="2000" baseline="0">
              <a:solidFill>
                <a:srgbClr val="7030A0"/>
              </a:solidFill>
            </a:endParaRPr>
          </a:p>
          <a:p>
            <a:pPr algn="ctr"/>
            <a:r>
              <a:rPr lang="en-US" altLang="x-none" sz="2000" baseline="0">
                <a:solidFill>
                  <a:srgbClr val="3E28F4"/>
                </a:solidFill>
                <a:latin typeface="Symbol" charset="2"/>
              </a:rPr>
              <a:t>n</a:t>
            </a:r>
            <a:r>
              <a:rPr lang="en-US" altLang="x-none" sz="2000">
                <a:solidFill>
                  <a:srgbClr val="3E28F4"/>
                </a:solidFill>
              </a:rPr>
              <a:t>x</a:t>
            </a:r>
            <a:r>
              <a:rPr lang="en-US" altLang="x-none" sz="2000" baseline="30000">
                <a:solidFill>
                  <a:srgbClr val="3E28F4"/>
                </a:solidFill>
              </a:rPr>
              <a:t>+</a:t>
            </a:r>
            <a:r>
              <a:rPr lang="en-US" altLang="x-none" sz="2000" baseline="0">
                <a:solidFill>
                  <a:srgbClr val="3E28F4"/>
                </a:solidFill>
              </a:rPr>
              <a:t> ~ 5.10    </a:t>
            </a:r>
            <a:r>
              <a:rPr lang="en-US" altLang="x-none" sz="2000" baseline="0">
                <a:solidFill>
                  <a:srgbClr val="3E28F4"/>
                </a:solidFill>
                <a:latin typeface="Symbol" charset="2"/>
              </a:rPr>
              <a:t>n</a:t>
            </a:r>
            <a:r>
              <a:rPr lang="en-US" altLang="x-none" sz="2000">
                <a:solidFill>
                  <a:srgbClr val="3E28F4"/>
                </a:solidFill>
              </a:rPr>
              <a:t>x</a:t>
            </a:r>
            <a:r>
              <a:rPr lang="en-US" altLang="x-none" sz="2000" baseline="30000">
                <a:solidFill>
                  <a:srgbClr val="3E28F4"/>
                </a:solidFill>
              </a:rPr>
              <a:t>+</a:t>
            </a:r>
            <a:r>
              <a:rPr lang="en-US" altLang="x-none" sz="2000" baseline="0">
                <a:solidFill>
                  <a:srgbClr val="3E28F4"/>
                </a:solidFill>
              </a:rPr>
              <a:t> ~ 5.14</a:t>
            </a:r>
          </a:p>
          <a:p>
            <a:pPr algn="ctr"/>
            <a:r>
              <a:rPr lang="en-US" altLang="x-none" sz="2000" baseline="0">
                <a:solidFill>
                  <a:srgbClr val="3E28F4"/>
                </a:solidFill>
                <a:latin typeface="Symbol" charset="2"/>
              </a:rPr>
              <a:t>n</a:t>
            </a:r>
            <a:r>
              <a:rPr lang="en-US" altLang="x-none" sz="2000">
                <a:solidFill>
                  <a:srgbClr val="3E28F4"/>
                </a:solidFill>
              </a:rPr>
              <a:t>x</a:t>
            </a:r>
            <a:r>
              <a:rPr lang="en-US" altLang="x-none" sz="2000" baseline="30000">
                <a:solidFill>
                  <a:srgbClr val="3E28F4"/>
                </a:solidFill>
              </a:rPr>
              <a:t>-</a:t>
            </a:r>
            <a:r>
              <a:rPr lang="en-US" altLang="x-none" sz="2000" baseline="0">
                <a:solidFill>
                  <a:srgbClr val="3E28F4"/>
                </a:solidFill>
              </a:rPr>
              <a:t> ~ 5.09    </a:t>
            </a:r>
            <a:r>
              <a:rPr lang="en-US" altLang="x-none" sz="2000" baseline="0">
                <a:solidFill>
                  <a:srgbClr val="3E28F4"/>
                </a:solidFill>
                <a:latin typeface="Symbol" charset="2"/>
              </a:rPr>
              <a:t>n</a:t>
            </a:r>
            <a:r>
              <a:rPr lang="en-US" altLang="x-none" sz="2000">
                <a:solidFill>
                  <a:srgbClr val="3E28F4"/>
                </a:solidFill>
              </a:rPr>
              <a:t>x</a:t>
            </a:r>
            <a:r>
              <a:rPr lang="en-US" altLang="x-none" sz="2000" baseline="30000">
                <a:solidFill>
                  <a:srgbClr val="3E28F4"/>
                </a:solidFill>
              </a:rPr>
              <a:t>-</a:t>
            </a:r>
            <a:r>
              <a:rPr lang="en-US" altLang="x-none" sz="2000" baseline="0">
                <a:solidFill>
                  <a:srgbClr val="3E28F4"/>
                </a:solidFill>
              </a:rPr>
              <a:t>  ~ 5.15</a:t>
            </a:r>
          </a:p>
          <a:p>
            <a:pPr algn="ctr"/>
            <a:endParaRPr lang="en-US" altLang="x-none" sz="2000" baseline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9681" y="172327"/>
            <a:ext cx="8305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2800" baseline="0">
                <a:solidFill>
                  <a:srgbClr val="D80A0A"/>
                </a:solidFill>
              </a:rPr>
              <a:t>Oscillazioni di betatrone e numero di oscillazione di betatrone (tuno)</a:t>
            </a:r>
            <a:endParaRPr lang="en-US" altLang="x-none" sz="2800" baseline="0">
              <a:solidFill>
                <a:srgbClr val="D80A0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9842" y="3244334"/>
            <a:ext cx="1057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B91EB6"/>
                </a:solidFill>
              </a:rPr>
              <a:t>ampiezza</a:t>
            </a:r>
          </a:p>
          <a:p>
            <a:pPr algn="ctr"/>
            <a:r>
              <a:rPr lang="en-US">
                <a:solidFill>
                  <a:srgbClr val="B91EB6"/>
                </a:solidFill>
              </a:rPr>
              <a:t>(</a:t>
            </a:r>
            <a:r>
              <a:rPr lang="en-US" b="1">
                <a:solidFill>
                  <a:srgbClr val="B91EB6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>
                <a:solidFill>
                  <a:srgbClr val="B91EB6"/>
                </a:solidFill>
              </a:rPr>
              <a:t>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050302" y="3080826"/>
            <a:ext cx="407963" cy="348174"/>
          </a:xfrm>
          <a:prstGeom prst="straightConnector1">
            <a:avLst/>
          </a:prstGeom>
          <a:ln>
            <a:solidFill>
              <a:srgbClr val="B91E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079632" y="2799472"/>
            <a:ext cx="253217" cy="492368"/>
          </a:xfrm>
          <a:prstGeom prst="straightConnector1">
            <a:avLst/>
          </a:prstGeom>
          <a:ln>
            <a:solidFill>
              <a:srgbClr val="B91E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36099" y="1223891"/>
            <a:ext cx="576775" cy="576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1676400"/>
            <a:ext cx="32416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838200" y="685800"/>
            <a:ext cx="4495800" cy="609600"/>
          </a:xfrm>
          <a:prstGeom prst="rect">
            <a:avLst/>
          </a:prstGeom>
          <a:solidFill>
            <a:srgbClr val="FFFFE6"/>
          </a:solidFill>
          <a:ln w="9525">
            <a:solidFill>
              <a:srgbClr val="FFFFE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76200"/>
            <a:ext cx="830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2800" baseline="0">
                <a:solidFill>
                  <a:srgbClr val="D80A0A"/>
                </a:solidFill>
              </a:rPr>
              <a:t>Oscillazioni di betatrone</a:t>
            </a:r>
            <a:endParaRPr lang="en-US" altLang="x-none" sz="2800" baseline="0">
              <a:solidFill>
                <a:srgbClr val="D80A0A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52400" y="1371600"/>
            <a:ext cx="5715000" cy="5334000"/>
          </a:xfrm>
          <a:prstGeom prst="rect">
            <a:avLst/>
          </a:prstGeom>
          <a:solidFill>
            <a:srgbClr val="E9F7FD"/>
          </a:solidFill>
          <a:ln w="9525">
            <a:solidFill>
              <a:srgbClr val="E9F7F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2400" y="1371600"/>
            <a:ext cx="56388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292100" indent="-1778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 baseline="0">
                <a:solidFill>
                  <a:srgbClr val="B91EB6"/>
                </a:solidFill>
              </a:rPr>
              <a:t>Le oscillazioni di betatrone:</a:t>
            </a:r>
          </a:p>
          <a:p>
            <a:pPr lvl="1">
              <a:buFontTx/>
              <a:buChar char="•"/>
            </a:pPr>
            <a:r>
              <a:rPr lang="en-US" altLang="ja-JP" sz="1600" baseline="0">
                <a:solidFill>
                  <a:srgbClr val="3E28F4"/>
                </a:solidFill>
              </a:rPr>
              <a:t>non sono periodiche</a:t>
            </a:r>
          </a:p>
          <a:p>
            <a:pPr lvl="1">
              <a:buFontTx/>
              <a:buChar char="•"/>
            </a:pPr>
            <a:r>
              <a:rPr lang="en-US" altLang="ja-JP" sz="1600" baseline="0">
                <a:solidFill>
                  <a:srgbClr val="3E28F4"/>
                </a:solidFill>
              </a:rPr>
              <a:t>la loro ampiezza è varibile lungo s ed è modulata dalla funzione </a:t>
            </a:r>
            <a:r>
              <a:rPr lang="en-US" altLang="ja-JP" sz="1600" baseline="0">
                <a:solidFill>
                  <a:srgbClr val="B91EB6"/>
                </a:solidFill>
                <a:latin typeface="Symbol" charset="2"/>
                <a:sym typeface="Symbol" charset="2"/>
              </a:rPr>
              <a:t></a:t>
            </a:r>
            <a:r>
              <a:rPr lang="en-US" altLang="ja-JP" sz="1600" baseline="0">
                <a:solidFill>
                  <a:srgbClr val="B91EB6"/>
                </a:solidFill>
              </a:rPr>
              <a:t>(s) beta</a:t>
            </a:r>
          </a:p>
          <a:p>
            <a:pPr lvl="1">
              <a:buFontTx/>
              <a:buChar char="•"/>
            </a:pPr>
            <a:r>
              <a:rPr lang="en-US" altLang="ja-JP" sz="1600" baseline="0">
                <a:solidFill>
                  <a:srgbClr val="3E28F4"/>
                </a:solidFill>
              </a:rPr>
              <a:t>la loro massima ampiezza definisce l’inviluppo del fascio di particelle accumulato</a:t>
            </a:r>
          </a:p>
          <a:p>
            <a:pPr lvl="1">
              <a:buFontTx/>
              <a:buChar char="•"/>
            </a:pPr>
            <a:r>
              <a:rPr lang="en-US" altLang="ja-JP" sz="1600" baseline="0">
                <a:solidFill>
                  <a:srgbClr val="3E28F4"/>
                </a:solidFill>
              </a:rPr>
              <a:t>la loro fase varia lungo s come 1/ </a:t>
            </a:r>
            <a:r>
              <a:rPr lang="en-US" altLang="ja-JP" sz="1600" baseline="0">
                <a:solidFill>
                  <a:srgbClr val="3E28F4"/>
                </a:solidFill>
                <a:latin typeface="Symbol" charset="2"/>
                <a:sym typeface="Symbol" charset="2"/>
              </a:rPr>
              <a:t></a:t>
            </a:r>
            <a:r>
              <a:rPr lang="en-US" altLang="ja-JP" sz="1600" baseline="0">
                <a:solidFill>
                  <a:srgbClr val="3E28F4"/>
                </a:solidFill>
              </a:rPr>
              <a:t>(s)</a:t>
            </a:r>
          </a:p>
          <a:p>
            <a:pPr lvl="1">
              <a:buFontTx/>
              <a:buChar char="•"/>
            </a:pPr>
            <a:r>
              <a:rPr lang="en-US" altLang="ja-JP" sz="1600" baseline="0">
                <a:solidFill>
                  <a:srgbClr val="3E28F4"/>
                </a:solidFill>
              </a:rPr>
              <a:t>Il numero di oscillazione di betatrone </a:t>
            </a:r>
            <a:r>
              <a:rPr lang="en-US" altLang="ja-JP" sz="1600" baseline="0">
                <a:solidFill>
                  <a:srgbClr val="B91EB6"/>
                </a:solidFill>
                <a:latin typeface="Symbol" charset="2"/>
                <a:sym typeface="Symbol" charset="2"/>
              </a:rPr>
              <a:t></a:t>
            </a:r>
            <a:r>
              <a:rPr lang="en-US" altLang="ja-JP" sz="1600">
                <a:solidFill>
                  <a:srgbClr val="B91EB6"/>
                </a:solidFill>
              </a:rPr>
              <a:t>x</a:t>
            </a:r>
            <a:r>
              <a:rPr lang="en-US" altLang="ja-JP" sz="1600" baseline="0">
                <a:solidFill>
                  <a:srgbClr val="3E28F4"/>
                </a:solidFill>
              </a:rPr>
              <a:t> e </a:t>
            </a:r>
            <a:r>
              <a:rPr lang="en-US" altLang="ja-JP" sz="1600" baseline="0">
                <a:solidFill>
                  <a:srgbClr val="B91EB6"/>
                </a:solidFill>
                <a:latin typeface="Symbol" charset="2"/>
                <a:sym typeface="Symbol" charset="2"/>
              </a:rPr>
              <a:t></a:t>
            </a:r>
            <a:r>
              <a:rPr lang="en-US" altLang="ja-JP" sz="1600">
                <a:solidFill>
                  <a:srgbClr val="B91EB6"/>
                </a:solidFill>
              </a:rPr>
              <a:t>y</a:t>
            </a:r>
            <a:r>
              <a:rPr lang="en-US" altLang="ja-JP" sz="1600" baseline="0">
                <a:solidFill>
                  <a:srgbClr val="B91EB6"/>
                </a:solidFill>
              </a:rPr>
              <a:t> </a:t>
            </a:r>
            <a:r>
              <a:rPr lang="en-US" altLang="ja-JP" sz="1600" baseline="0">
                <a:solidFill>
                  <a:srgbClr val="3E28F4"/>
                </a:solidFill>
              </a:rPr>
              <a:t>compiute sul giro descrive globalmente il focheggiamento  nell’anello</a:t>
            </a:r>
          </a:p>
          <a:p>
            <a:pPr lvl="1">
              <a:buFontTx/>
              <a:buChar char="•"/>
            </a:pPr>
            <a:r>
              <a:rPr lang="en-US" altLang="ja-JP" sz="1600" baseline="0">
                <a:solidFill>
                  <a:srgbClr val="3E28F4"/>
                </a:solidFill>
                <a:latin typeface="Symbol" charset="2"/>
                <a:sym typeface="Symbol" charset="2"/>
              </a:rPr>
              <a:t></a:t>
            </a:r>
            <a:r>
              <a:rPr lang="en-US" altLang="ja-JP" sz="1600">
                <a:solidFill>
                  <a:srgbClr val="3E28F4"/>
                </a:solidFill>
              </a:rPr>
              <a:t>x</a:t>
            </a:r>
            <a:r>
              <a:rPr lang="en-US" altLang="ja-JP" sz="1600" baseline="0">
                <a:solidFill>
                  <a:srgbClr val="3E28F4"/>
                </a:solidFill>
              </a:rPr>
              <a:t> e </a:t>
            </a:r>
            <a:r>
              <a:rPr lang="en-US" altLang="ja-JP" sz="1600" baseline="0">
                <a:solidFill>
                  <a:srgbClr val="3E28F4"/>
                </a:solidFill>
                <a:latin typeface="Symbol" charset="2"/>
                <a:sym typeface="Symbol" charset="2"/>
              </a:rPr>
              <a:t></a:t>
            </a:r>
            <a:r>
              <a:rPr lang="en-US" altLang="ja-JP" sz="1600">
                <a:solidFill>
                  <a:srgbClr val="3E28F4"/>
                </a:solidFill>
              </a:rPr>
              <a:t>y</a:t>
            </a:r>
            <a:r>
              <a:rPr lang="en-US" altLang="ja-JP" sz="1600" baseline="0">
                <a:solidFill>
                  <a:srgbClr val="3E28F4"/>
                </a:solidFill>
              </a:rPr>
              <a:t> si possono cambiare cambiando rispettivamente l’intensità dei quadrupoli Q</a:t>
            </a:r>
            <a:r>
              <a:rPr lang="en-US" altLang="ja-JP" sz="1600">
                <a:solidFill>
                  <a:srgbClr val="3E28F4"/>
                </a:solidFill>
              </a:rPr>
              <a:t>F </a:t>
            </a:r>
            <a:r>
              <a:rPr lang="en-US" altLang="ja-JP" sz="1600" baseline="0">
                <a:solidFill>
                  <a:srgbClr val="3E28F4"/>
                </a:solidFill>
              </a:rPr>
              <a:t>e Q</a:t>
            </a:r>
            <a:r>
              <a:rPr lang="en-US" altLang="ja-JP" sz="1600">
                <a:solidFill>
                  <a:srgbClr val="3E28F4"/>
                </a:solidFill>
              </a:rPr>
              <a:t>D</a:t>
            </a:r>
            <a:endParaRPr lang="en-US" altLang="ja-JP" sz="1600" baseline="0">
              <a:solidFill>
                <a:srgbClr val="3E28F4"/>
              </a:solidFill>
            </a:endParaRPr>
          </a:p>
          <a:p>
            <a:endParaRPr lang="en-US" altLang="ja-JP" sz="2000" baseline="0">
              <a:solidFill>
                <a:schemeClr val="accent2"/>
              </a:solidFill>
            </a:endParaRPr>
          </a:p>
          <a:p>
            <a:endParaRPr lang="en-US" altLang="ja-JP" sz="2000" baseline="0">
              <a:solidFill>
                <a:schemeClr val="accent2"/>
              </a:solidFill>
            </a:endParaRPr>
          </a:p>
          <a:p>
            <a:r>
              <a:rPr lang="en-US" altLang="ja-JP" sz="2000" baseline="0">
                <a:solidFill>
                  <a:srgbClr val="B91EB6"/>
                </a:solidFill>
              </a:rPr>
              <a:t>La funzione </a:t>
            </a:r>
            <a:r>
              <a:rPr lang="en-US" altLang="ja-JP" sz="2000" baseline="0">
                <a:solidFill>
                  <a:srgbClr val="B91EB6"/>
                </a:solidFill>
                <a:latin typeface="Symbol" charset="2"/>
              </a:rPr>
              <a:t>b</a:t>
            </a:r>
            <a:r>
              <a:rPr lang="en-US" altLang="ja-JP" sz="2000" baseline="0">
                <a:solidFill>
                  <a:srgbClr val="B91EB6"/>
                </a:solidFill>
              </a:rPr>
              <a:t> (beta) è:</a:t>
            </a:r>
          </a:p>
          <a:p>
            <a:pPr lvl="1">
              <a:buFontTx/>
              <a:buChar char="•"/>
            </a:pPr>
            <a:r>
              <a:rPr lang="en-US" altLang="ja-JP" sz="1600" baseline="0">
                <a:solidFill>
                  <a:schemeClr val="accent2"/>
                </a:solidFill>
              </a:rPr>
              <a:t>sempre positiva</a:t>
            </a:r>
          </a:p>
          <a:p>
            <a:pPr lvl="1">
              <a:buFontTx/>
              <a:buChar char="•"/>
            </a:pPr>
            <a:r>
              <a:rPr lang="en-US" altLang="ja-JP" sz="1600" baseline="0">
                <a:solidFill>
                  <a:schemeClr val="accent2"/>
                </a:solidFill>
              </a:rPr>
              <a:t>misurata in metri</a:t>
            </a:r>
          </a:p>
          <a:p>
            <a:pPr lvl="1">
              <a:buFontTx/>
              <a:buChar char="•"/>
            </a:pPr>
            <a:r>
              <a:rPr lang="en-US" altLang="ja-JP" sz="1600" baseline="0">
                <a:solidFill>
                  <a:schemeClr val="accent2"/>
                </a:solidFill>
              </a:rPr>
              <a:t>periodica in s ossia riassume gli stessi valori ad ogni giro</a:t>
            </a:r>
          </a:p>
          <a:p>
            <a:pPr lvl="1">
              <a:buFontTx/>
              <a:buChar char="•"/>
            </a:pPr>
            <a:r>
              <a:rPr lang="en-US" altLang="ja-JP" sz="1600" baseline="0">
                <a:solidFill>
                  <a:schemeClr val="accent2"/>
                </a:solidFill>
              </a:rPr>
              <a:t>Ha un massimo nei Q</a:t>
            </a:r>
            <a:r>
              <a:rPr lang="en-US" altLang="ja-JP" sz="1600">
                <a:solidFill>
                  <a:schemeClr val="accent2"/>
                </a:solidFill>
              </a:rPr>
              <a:t>F</a:t>
            </a:r>
            <a:r>
              <a:rPr lang="en-US" altLang="ja-JP" sz="1600" baseline="0">
                <a:solidFill>
                  <a:schemeClr val="accent2"/>
                </a:solidFill>
              </a:rPr>
              <a:t> un minimo nei Q</a:t>
            </a:r>
            <a:r>
              <a:rPr lang="en-US" altLang="ja-JP" sz="1600">
                <a:solidFill>
                  <a:schemeClr val="accent2"/>
                </a:solidFill>
              </a:rPr>
              <a:t>D</a:t>
            </a:r>
            <a:endParaRPr lang="en-US" altLang="ja-JP" sz="1600" baseline="0">
              <a:solidFill>
                <a:schemeClr val="accent2"/>
              </a:solidFill>
            </a:endParaRPr>
          </a:p>
          <a:p>
            <a:pPr lvl="1">
              <a:buFontTx/>
              <a:buChar char="•"/>
            </a:pPr>
            <a:r>
              <a:rPr lang="en-US" altLang="ja-JP" sz="1600" baseline="0">
                <a:solidFill>
                  <a:schemeClr val="accent2"/>
                </a:solidFill>
              </a:rPr>
              <a:t>descrive globalmente l’effetto dei campi elettromagnetici  nell’anello</a:t>
            </a:r>
            <a:endParaRPr lang="en-US" altLang="x-none" sz="1600" baseline="0">
              <a:solidFill>
                <a:schemeClr val="accent2"/>
              </a:solidFill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1219200" y="5791200"/>
          <a:ext cx="12192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" name="Equation" r:id="rId4" imgW="927100" imgH="203200" progId="Equation.3">
                  <p:embed/>
                </p:oleObj>
              </mc:Choice>
              <mc:Fallback>
                <p:oleObj name="Equation" r:id="rId4" imgW="927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791200"/>
                        <a:ext cx="1219200" cy="268288"/>
                      </a:xfrm>
                      <a:prstGeom prst="rect">
                        <a:avLst/>
                      </a:prstGeom>
                      <a:solidFill>
                        <a:srgbClr val="FFFFC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4191000" y="2743200"/>
          <a:ext cx="76200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" name="Equation" r:id="rId6" imgW="685800" imgH="419100" progId="Equation.3">
                  <p:embed/>
                </p:oleObj>
              </mc:Choice>
              <mc:Fallback>
                <p:oleObj name="Equation" r:id="rId6" imgW="6858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743200"/>
                        <a:ext cx="762000" cy="465138"/>
                      </a:xfrm>
                      <a:prstGeom prst="rect">
                        <a:avLst/>
                      </a:prstGeom>
                      <a:solidFill>
                        <a:srgbClr val="FFFFC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6248400" y="990600"/>
            <a:ext cx="2819400" cy="5622925"/>
            <a:chOff x="3936" y="624"/>
            <a:chExt cx="1776" cy="3542"/>
          </a:xfrm>
        </p:grpSpPr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624"/>
              <a:ext cx="1248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 rot="17600420" flipH="1">
              <a:off x="4895" y="1009"/>
              <a:ext cx="384" cy="190"/>
            </a:xfrm>
            <a:prstGeom prst="rightArrow">
              <a:avLst>
                <a:gd name="adj1" fmla="val 50000"/>
                <a:gd name="adj2" fmla="val 505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4368" y="2064"/>
              <a:ext cx="10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1400" baseline="0">
                  <a:solidFill>
                    <a:srgbClr val="B91EB6"/>
                  </a:solidFill>
                </a:rPr>
                <a:t>inviluppo del fascio</a:t>
              </a:r>
              <a:endParaRPr lang="en-US" altLang="x-none" sz="1400" baseline="0">
                <a:solidFill>
                  <a:srgbClr val="B91EB6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3984" y="1056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1600" baseline="0">
                  <a:solidFill>
                    <a:srgbClr val="B91EB6"/>
                  </a:solidFill>
                  <a:latin typeface="Symbol" charset="2"/>
                  <a:sym typeface="Symbol" charset="2"/>
                </a:rPr>
                <a:t></a:t>
              </a:r>
              <a:r>
                <a:rPr lang="en-US" altLang="ja-JP" sz="1600" baseline="0">
                  <a:solidFill>
                    <a:srgbClr val="B91EB6"/>
                  </a:solidFill>
                </a:rPr>
                <a:t>(s)</a:t>
              </a:r>
              <a:endParaRPr lang="en-US" altLang="x-none" sz="1600" baseline="0">
                <a:solidFill>
                  <a:srgbClr val="B91EB6"/>
                </a:solidFill>
              </a:endParaRP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4032" y="3840"/>
              <a:ext cx="168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400" baseline="0">
                  <a:solidFill>
                    <a:srgbClr val="B91EB6"/>
                  </a:solidFill>
                </a:rPr>
                <a:t>Tutte le traiettorie stabili sono comprese entro l’inviluppo</a:t>
              </a:r>
              <a:endParaRPr lang="en-US" altLang="x-none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5004" y="652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1600" baseline="0">
                  <a:solidFill>
                    <a:schemeClr val="tx2"/>
                  </a:solidFill>
                </a:rPr>
                <a:t>s</a:t>
              </a:r>
              <a:endParaRPr lang="en-US" altLang="x-none" sz="1600" baseline="0">
                <a:solidFill>
                  <a:srgbClr val="172DB2"/>
                </a:solidFill>
              </a:endParaRPr>
            </a:p>
          </p:txBody>
        </p:sp>
        <p:graphicFrame>
          <p:nvGraphicFramePr>
            <p:cNvPr id="17" name="Object 5"/>
            <p:cNvGraphicFramePr>
              <a:graphicFrameLocks noChangeAspect="1"/>
            </p:cNvGraphicFramePr>
            <p:nvPr/>
          </p:nvGraphicFramePr>
          <p:xfrm>
            <a:off x="5232" y="1872"/>
            <a:ext cx="428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7" name="Equation" r:id="rId9" imgW="723900" imgH="254000" progId="Equation.3">
                    <p:embed/>
                  </p:oleObj>
                </mc:Choice>
                <mc:Fallback>
                  <p:oleObj name="Equation" r:id="rId9" imgW="7239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2" y="1872"/>
                          <a:ext cx="428" cy="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Line 22"/>
            <p:cNvSpPr>
              <a:spLocks noChangeShapeType="1"/>
            </p:cNvSpPr>
            <p:nvPr/>
          </p:nvSpPr>
          <p:spPr bwMode="auto">
            <a:xfrm>
              <a:off x="4032" y="1968"/>
              <a:ext cx="120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3"/>
            <p:cNvSpPr>
              <a:spLocks noChangeShapeType="1"/>
            </p:cNvSpPr>
            <p:nvPr/>
          </p:nvSpPr>
          <p:spPr bwMode="auto">
            <a:xfrm>
              <a:off x="4080" y="2448"/>
              <a:ext cx="120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" name="Object 6"/>
            <p:cNvGraphicFramePr>
              <a:graphicFrameLocks noChangeAspect="1"/>
            </p:cNvGraphicFramePr>
            <p:nvPr/>
          </p:nvGraphicFramePr>
          <p:xfrm>
            <a:off x="5280" y="2352"/>
            <a:ext cx="421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8" name="Equation" r:id="rId11" imgW="711200" imgH="254000" progId="Equation.3">
                    <p:embed/>
                  </p:oleObj>
                </mc:Choice>
                <mc:Fallback>
                  <p:oleObj name="Equation" r:id="rId11" imgW="7112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0" y="2352"/>
                          <a:ext cx="421" cy="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94478" y="704538"/>
                <a:ext cx="4690451" cy="539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mr-IN" sz="2400" b="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mr-IN" sz="24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mr-IN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mr-IN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mr-IN" sz="24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mr-IN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mr-IN" sz="24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</m:e>
                      </m:rad>
                      <m:func>
                        <m:funcPr>
                          <m:ctrlP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mr-I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mr-I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mr-IN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mr-I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78" y="704538"/>
                <a:ext cx="4690451" cy="53957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9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6097588" y="1295400"/>
            <a:ext cx="2817812" cy="2514600"/>
          </a:xfrm>
          <a:prstGeom prst="rect">
            <a:avLst/>
          </a:prstGeom>
          <a:solidFill>
            <a:srgbClr val="BAE3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762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3600" baseline="0">
                <a:solidFill>
                  <a:srgbClr val="D80A0A"/>
                </a:solidFill>
                <a:latin typeface="+mn-lt"/>
              </a:rPr>
              <a:t>Dinamica longitudinale</a:t>
            </a:r>
            <a:endParaRPr lang="en-US" altLang="x-none" sz="3600" b="1" baseline="0">
              <a:solidFill>
                <a:srgbClr val="D80A0A"/>
              </a:solidFill>
              <a:latin typeface="+mn-lt"/>
            </a:endParaRPr>
          </a:p>
        </p:txBody>
      </p: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455613" y="3733800"/>
            <a:ext cx="2438400" cy="1066800"/>
            <a:chOff x="3840" y="432"/>
            <a:chExt cx="1536" cy="672"/>
          </a:xfrm>
        </p:grpSpPr>
        <p:pic>
          <p:nvPicPr>
            <p:cNvPr id="8" name="Picture 17" descr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432"/>
              <a:ext cx="153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4646" y="432"/>
              <a:ext cx="19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000" baseline="0">
                  <a:latin typeface="Symbol" charset="2"/>
                  <a:sym typeface="Symbol" charset="2"/>
                </a:rPr>
                <a:t></a:t>
              </a:r>
              <a:r>
                <a:rPr lang="en-US" altLang="x-none" sz="1000"/>
                <a:t>x</a:t>
              </a:r>
              <a:endParaRPr lang="en-US" altLang="x-none" baseline="0"/>
            </a:p>
          </p:txBody>
        </p:sp>
      </p:grp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6259513" y="1541463"/>
          <a:ext cx="2200275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2" name="Equation" r:id="rId4" imgW="1104900" imgH="177800" progId="Equation.3">
                  <p:embed/>
                </p:oleObj>
              </mc:Choice>
              <mc:Fallback>
                <p:oleObj name="Equation" r:id="rId4" imgW="1104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1541463"/>
                        <a:ext cx="2200275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6249988" y="2057400"/>
            <a:ext cx="25161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baseline="0">
                <a:solidFill>
                  <a:srgbClr val="CF1BAE"/>
                </a:solidFill>
              </a:rPr>
              <a:t>f</a:t>
            </a:r>
            <a:r>
              <a:rPr lang="en-US" altLang="x-none" sz="1600">
                <a:solidFill>
                  <a:srgbClr val="CF1BAE"/>
                </a:solidFill>
              </a:rPr>
              <a:t>r</a:t>
            </a:r>
            <a:r>
              <a:rPr lang="en-US" altLang="x-none" sz="1600" baseline="0">
                <a:solidFill>
                  <a:schemeClr val="accent2"/>
                </a:solidFill>
              </a:rPr>
              <a:t> frequenza di rivoluzione</a:t>
            </a:r>
          </a:p>
          <a:p>
            <a:r>
              <a:rPr lang="en-US" altLang="x-none" sz="1600" baseline="0">
                <a:solidFill>
                  <a:srgbClr val="CF1BAE"/>
                </a:solidFill>
              </a:rPr>
              <a:t>f</a:t>
            </a:r>
            <a:r>
              <a:rPr lang="en-US" altLang="x-none" sz="1600">
                <a:solidFill>
                  <a:srgbClr val="CF1BAE"/>
                </a:solidFill>
              </a:rPr>
              <a:t>RF</a:t>
            </a:r>
            <a:r>
              <a:rPr lang="en-US" altLang="x-none" sz="1600" baseline="0">
                <a:solidFill>
                  <a:schemeClr val="accent2"/>
                </a:solidFill>
              </a:rPr>
              <a:t> frequenza  della cavit</a:t>
            </a:r>
            <a:r>
              <a:rPr lang="en-US" altLang="ja-JP" sz="1600" baseline="0">
                <a:solidFill>
                  <a:schemeClr val="accent2"/>
                </a:solidFill>
              </a:rPr>
              <a:t>à</a:t>
            </a:r>
          </a:p>
          <a:p>
            <a:r>
              <a:rPr lang="en-US" altLang="ja-JP" sz="1600" baseline="0">
                <a:solidFill>
                  <a:srgbClr val="CF1BAE"/>
                </a:solidFill>
              </a:rPr>
              <a:t>n</a:t>
            </a:r>
            <a:r>
              <a:rPr lang="en-US" altLang="ja-JP" sz="1600" baseline="0">
                <a:solidFill>
                  <a:schemeClr val="accent2"/>
                </a:solidFill>
              </a:rPr>
              <a:t> numero armonico</a:t>
            </a:r>
            <a:endParaRPr lang="en-US" altLang="x-none" sz="1600" baseline="0">
              <a:solidFill>
                <a:schemeClr val="accent2"/>
              </a:solidFill>
            </a:endParaRP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6707188" y="2895600"/>
          <a:ext cx="1143000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3" name="Equation" r:id="rId6" imgW="508000" imgH="406400" progId="Equation.3">
                  <p:embed/>
                </p:oleObj>
              </mc:Choice>
              <mc:Fallback>
                <p:oleObj name="Equation" r:id="rId6" imgW="5080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188" y="2895600"/>
                        <a:ext cx="1143000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805439" y="4114800"/>
            <a:ext cx="7088187" cy="915988"/>
          </a:xfrm>
          <a:prstGeom prst="rect">
            <a:avLst/>
          </a:prstGeom>
          <a:solidFill>
            <a:srgbClr val="EFFF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aseline="0">
                <a:solidFill>
                  <a:srgbClr val="4336FD"/>
                </a:solidFill>
              </a:rPr>
              <a:t>Dp/p = 0    V = V</a:t>
            </a:r>
            <a:r>
              <a:rPr lang="en-US" altLang="x-none" sz="1800">
                <a:solidFill>
                  <a:srgbClr val="4336FD"/>
                </a:solidFill>
              </a:rPr>
              <a:t>s    </a:t>
            </a:r>
            <a:r>
              <a:rPr lang="en-US" altLang="x-none" sz="1800" baseline="0">
                <a:solidFill>
                  <a:srgbClr val="4336FD"/>
                </a:solidFill>
              </a:rPr>
              <a:t>particella sincrona passa indisturbata nella cavit</a:t>
            </a:r>
            <a:r>
              <a:rPr lang="en-US" altLang="ja-JP" sz="1800" baseline="0">
                <a:solidFill>
                  <a:srgbClr val="4336FD"/>
                </a:solidFill>
              </a:rPr>
              <a:t>à</a:t>
            </a:r>
            <a:endParaRPr lang="en-US" altLang="ja-JP" sz="1800" baseline="0">
              <a:solidFill>
                <a:srgbClr val="17864F"/>
              </a:solidFill>
            </a:endParaRPr>
          </a:p>
          <a:p>
            <a:r>
              <a:rPr lang="en-US" altLang="x-none" sz="1800" baseline="0">
                <a:solidFill>
                  <a:srgbClr val="D92006"/>
                </a:solidFill>
              </a:rPr>
              <a:t>Dp/p &gt; 0    V</a:t>
            </a:r>
            <a:r>
              <a:rPr lang="en-US" altLang="x-none" sz="1800">
                <a:solidFill>
                  <a:srgbClr val="D92006"/>
                </a:solidFill>
              </a:rPr>
              <a:t>2</a:t>
            </a:r>
            <a:r>
              <a:rPr lang="en-US" altLang="x-none" sz="1800" baseline="0">
                <a:solidFill>
                  <a:srgbClr val="D92006"/>
                </a:solidFill>
              </a:rPr>
              <a:t> &lt; V</a:t>
            </a:r>
            <a:r>
              <a:rPr lang="en-US" altLang="x-none" sz="1800">
                <a:solidFill>
                  <a:srgbClr val="D92006"/>
                </a:solidFill>
              </a:rPr>
              <a:t>s</a:t>
            </a:r>
            <a:r>
              <a:rPr lang="en-US" altLang="x-none" sz="1800">
                <a:solidFill>
                  <a:srgbClr val="17864F"/>
                </a:solidFill>
              </a:rPr>
              <a:t>    </a:t>
            </a:r>
            <a:r>
              <a:rPr lang="en-US" altLang="x-none" sz="1800" baseline="0">
                <a:solidFill>
                  <a:srgbClr val="D92006"/>
                </a:solidFill>
              </a:rPr>
              <a:t>particella viene rallentata</a:t>
            </a:r>
          </a:p>
          <a:p>
            <a:r>
              <a:rPr lang="en-US" altLang="x-none" sz="1800" baseline="0">
                <a:solidFill>
                  <a:schemeClr val="hlink"/>
                </a:solidFill>
              </a:rPr>
              <a:t>Dp/p &lt; 0    V</a:t>
            </a:r>
            <a:r>
              <a:rPr lang="en-US" altLang="x-none" sz="1800">
                <a:solidFill>
                  <a:srgbClr val="4336FD"/>
                </a:solidFill>
              </a:rPr>
              <a:t>1</a:t>
            </a:r>
            <a:r>
              <a:rPr lang="en-US" altLang="x-none" sz="1800" baseline="0">
                <a:solidFill>
                  <a:schemeClr val="hlink"/>
                </a:solidFill>
              </a:rPr>
              <a:t> &gt; V</a:t>
            </a:r>
            <a:r>
              <a:rPr lang="en-US" altLang="x-none" sz="1800">
                <a:solidFill>
                  <a:schemeClr val="hlink"/>
                </a:solidFill>
              </a:rPr>
              <a:t>s   </a:t>
            </a:r>
            <a:r>
              <a:rPr lang="en-US" altLang="x-none" sz="1800" baseline="0">
                <a:solidFill>
                  <a:schemeClr val="hlink"/>
                </a:solidFill>
              </a:rPr>
              <a:t>particella viene accelerata</a:t>
            </a:r>
            <a:endParaRPr lang="en-US" altLang="x-none" sz="1800" baseline="0">
              <a:solidFill>
                <a:srgbClr val="D92006"/>
              </a:solidFill>
            </a:endParaRPr>
          </a:p>
        </p:txBody>
      </p:sp>
      <p:sp>
        <p:nvSpPr>
          <p:cNvPr id="14" name="Rectangle 45"/>
          <p:cNvSpPr>
            <a:spLocks noChangeArrowheads="1"/>
          </p:cNvSpPr>
          <p:nvPr/>
        </p:nvSpPr>
        <p:spPr bwMode="auto">
          <a:xfrm>
            <a:off x="381000" y="5240338"/>
            <a:ext cx="8534400" cy="1465262"/>
          </a:xfrm>
          <a:prstGeom prst="rect">
            <a:avLst/>
          </a:prstGeom>
          <a:solidFill>
            <a:srgbClr val="FFF3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aseline="0">
                <a:solidFill>
                  <a:srgbClr val="4336FD"/>
                </a:solidFill>
              </a:rPr>
              <a:t>Le particelle oscillano in energia </a:t>
            </a:r>
            <a:r>
              <a:rPr lang="en-US" altLang="x-none" sz="1800" baseline="0">
                <a:solidFill>
                  <a:srgbClr val="CF1BAE"/>
                </a:solidFill>
              </a:rPr>
              <a:t>oscillazioni di sincrotrone</a:t>
            </a:r>
            <a:endParaRPr lang="en-US" altLang="x-none" sz="1800" baseline="0">
              <a:solidFill>
                <a:srgbClr val="4336FD"/>
              </a:solidFill>
            </a:endParaRPr>
          </a:p>
          <a:p>
            <a:pPr algn="ctr"/>
            <a:r>
              <a:rPr lang="en-US" altLang="x-none" sz="1800" baseline="0">
                <a:solidFill>
                  <a:srgbClr val="CF1BAE"/>
                </a:solidFill>
                <a:latin typeface="Symbol" charset="2"/>
                <a:sym typeface="Symbol" charset="2"/>
              </a:rPr>
              <a:t></a:t>
            </a:r>
            <a:r>
              <a:rPr lang="en-US" altLang="x-none" sz="1800">
                <a:solidFill>
                  <a:srgbClr val="CF1BAE"/>
                </a:solidFill>
              </a:rPr>
              <a:t>s</a:t>
            </a:r>
            <a:r>
              <a:rPr lang="en-US" altLang="x-none" sz="1800" baseline="0">
                <a:solidFill>
                  <a:srgbClr val="4336FD"/>
                </a:solidFill>
              </a:rPr>
              <a:t> = numero di oscillazioni per giro</a:t>
            </a:r>
          </a:p>
          <a:p>
            <a:r>
              <a:rPr lang="en-US" altLang="x-none" sz="1800" baseline="0">
                <a:solidFill>
                  <a:srgbClr val="4336FD"/>
                </a:solidFill>
              </a:rPr>
              <a:t>quelle che arrivano in cavit</a:t>
            </a:r>
            <a:r>
              <a:rPr lang="en-US" altLang="ja-JP" sz="1800" baseline="0">
                <a:solidFill>
                  <a:srgbClr val="4336FD"/>
                </a:solidFill>
              </a:rPr>
              <a:t>à con una fase </a:t>
            </a:r>
            <a:r>
              <a:rPr lang="en-US" altLang="ja-JP" sz="1800" baseline="0">
                <a:solidFill>
                  <a:srgbClr val="4336FD"/>
                </a:solidFill>
                <a:latin typeface="Symbol" charset="2"/>
                <a:sym typeface="Symbol" charset="2"/>
              </a:rPr>
              <a:t></a:t>
            </a:r>
          </a:p>
          <a:p>
            <a:endParaRPr lang="en-US" altLang="ja-JP" sz="1800" baseline="0">
              <a:solidFill>
                <a:srgbClr val="4336FD"/>
              </a:solidFill>
            </a:endParaRPr>
          </a:p>
          <a:p>
            <a:r>
              <a:rPr lang="en-US" altLang="ja-JP" sz="1800" baseline="0">
                <a:solidFill>
                  <a:srgbClr val="4336FD"/>
                </a:solidFill>
              </a:rPr>
              <a:t>sono perse il che determina la formazione di </a:t>
            </a:r>
            <a:r>
              <a:rPr lang="en-US" altLang="ja-JP" sz="1800" baseline="0">
                <a:solidFill>
                  <a:srgbClr val="CF1BAE"/>
                </a:solidFill>
              </a:rPr>
              <a:t>pacchetti di particelle</a:t>
            </a:r>
            <a:endParaRPr lang="en-US" altLang="x-none" sz="1800" baseline="0">
              <a:solidFill>
                <a:srgbClr val="CF1BAE"/>
              </a:solidFill>
            </a:endParaRPr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/>
        </p:nvGraphicFramePr>
        <p:xfrm>
          <a:off x="3124200" y="6091238"/>
          <a:ext cx="985838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4" name="Equation" r:id="rId8" imgW="596900" imgH="177800" progId="Equation.3">
                  <p:embed/>
                </p:oleObj>
              </mc:Choice>
              <mc:Fallback>
                <p:oleObj name="Equation" r:id="rId8" imgW="596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6091238"/>
                        <a:ext cx="985838" cy="309562"/>
                      </a:xfrm>
                      <a:prstGeom prst="rect">
                        <a:avLst/>
                      </a:prstGeom>
                      <a:solidFill>
                        <a:srgbClr val="FFF3E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16" y="208961"/>
            <a:ext cx="11430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39738" y="1368425"/>
            <a:ext cx="4343400" cy="2220913"/>
            <a:chOff x="439738" y="1368425"/>
            <a:chExt cx="4343400" cy="2220913"/>
          </a:xfrm>
        </p:grpSpPr>
        <p:grpSp>
          <p:nvGrpSpPr>
            <p:cNvPr id="18" name="Group 56"/>
            <p:cNvGrpSpPr>
              <a:grpSpLocks/>
            </p:cNvGrpSpPr>
            <p:nvPr/>
          </p:nvGrpSpPr>
          <p:grpSpPr bwMode="auto">
            <a:xfrm>
              <a:off x="439738" y="1368425"/>
              <a:ext cx="4343400" cy="2220913"/>
              <a:chOff x="277" y="862"/>
              <a:chExt cx="2736" cy="1399"/>
            </a:xfrm>
          </p:grpSpPr>
          <p:pic>
            <p:nvPicPr>
              <p:cNvPr id="20" name="Picture 53" descr="Picture 37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" y="867"/>
                <a:ext cx="2736" cy="1394"/>
              </a:xfrm>
              <a:prstGeom prst="rect">
                <a:avLst/>
              </a:prstGeom>
              <a:solidFill>
                <a:srgbClr val="C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tangle 49"/>
              <p:cNvSpPr>
                <a:spLocks noChangeArrowheads="1"/>
              </p:cNvSpPr>
              <p:nvPr/>
            </p:nvSpPr>
            <p:spPr bwMode="auto">
              <a:xfrm>
                <a:off x="893" y="862"/>
                <a:ext cx="18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400" baseline="0">
                    <a:solidFill>
                      <a:srgbClr val="D92006"/>
                    </a:solidFill>
                  </a:rPr>
                  <a:t>Principio di focheggiamento di fase</a:t>
                </a:r>
              </a:p>
            </p:txBody>
          </p:sp>
          <p:sp>
            <p:nvSpPr>
              <p:cNvPr id="22" name="Rectangle 55"/>
              <p:cNvSpPr>
                <a:spLocks noChangeArrowheads="1"/>
              </p:cNvSpPr>
              <p:nvPr/>
            </p:nvSpPr>
            <p:spPr bwMode="auto">
              <a:xfrm>
                <a:off x="864" y="2016"/>
                <a:ext cx="9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x-none" altLang="x-none"/>
              </a:p>
            </p:txBody>
          </p:sp>
        </p:grpSp>
        <p:sp>
          <p:nvSpPr>
            <p:cNvPr id="19" name="Rectangle 54"/>
            <p:cNvSpPr>
              <a:spLocks noChangeArrowheads="1"/>
            </p:cNvSpPr>
            <p:nvPr/>
          </p:nvSpPr>
          <p:spPr bwMode="auto">
            <a:xfrm>
              <a:off x="1314451" y="3219450"/>
              <a:ext cx="215900" cy="190500"/>
            </a:xfrm>
            <a:prstGeom prst="rect">
              <a:avLst/>
            </a:prstGeom>
            <a:solidFill>
              <a:srgbClr val="CDE5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0" rIns="0" bIns="36000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7938"/>
              <a:r>
                <a:rPr lang="en-US" altLang="x-none" sz="1000" b="1" baseline="0">
                  <a:solidFill>
                    <a:schemeClr val="hlink"/>
                  </a:solidFill>
                  <a:latin typeface="Symbol" charset="2"/>
                  <a:sym typeface="Symbol" charset="2"/>
                </a:rPr>
                <a:t></a:t>
              </a:r>
              <a:r>
                <a:rPr lang="en-US" altLang="x-none" sz="1000" b="1">
                  <a:solidFill>
                    <a:schemeClr val="hlink"/>
                  </a:solidFill>
                  <a:latin typeface="Symbol" charset="2"/>
                  <a:sym typeface="Symbol" charset="2"/>
                </a:rPr>
                <a:t></a:t>
              </a:r>
              <a:endParaRPr lang="en-US" altLang="x-none">
                <a:latin typeface="Symbol" charset="2"/>
                <a:sym typeface="Symbol" charset="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695446" y="798020"/>
                <a:ext cx="37863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>
                          <a:latin typeface="Cambria Math" charset="0"/>
                        </a:rPr>
                        <m:t>𝑉</m:t>
                      </m:r>
                      <m:d>
                        <m:dPr>
                          <m:ctrlPr>
                            <a:rPr lang="mr-IN" sz="2400" b="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mr-IN" sz="24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sin</m:t>
                          </m:r>
                        </m:fName>
                        <m:e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  <m:r>
                            <a:rPr lang="en-US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mr-IN" sz="24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446" y="798020"/>
                <a:ext cx="3786358" cy="461665"/>
              </a:xfrm>
              <a:prstGeom prst="rect">
                <a:avLst/>
              </a:prstGeom>
              <a:blipFill rotWithShape="0">
                <a:blip r:embed="rId12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3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608333" y="153586"/>
            <a:ext cx="7999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3200" baseline="0" smtClean="0">
                <a:solidFill>
                  <a:srgbClr val="FD0F18"/>
                </a:solidFill>
              </a:rPr>
              <a:t>A cosa servono gli Acceleratori di Particelle</a:t>
            </a:r>
            <a:endParaRPr lang="en-US" altLang="en-US" sz="3200" baseline="0">
              <a:solidFill>
                <a:srgbClr val="FD0F18"/>
              </a:solidFill>
            </a:endParaRPr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6232525" y="3916551"/>
            <a:ext cx="6858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000" b="1" baseline="0">
                <a:solidFill>
                  <a:schemeClr val="bg1"/>
                </a:solidFill>
              </a:rPr>
              <a:t>protone</a:t>
            </a:r>
            <a:endParaRPr lang="en-US" altLang="en-US" sz="1000">
              <a:solidFill>
                <a:schemeClr val="bg1"/>
              </a:solidFill>
            </a:endParaRPr>
          </a:p>
        </p:txBody>
      </p:sp>
      <p:sp>
        <p:nvSpPr>
          <p:cNvPr id="15" name="TextBox 36"/>
          <p:cNvSpPr txBox="1">
            <a:spLocks noChangeArrowheads="1"/>
          </p:cNvSpPr>
          <p:nvPr/>
        </p:nvSpPr>
        <p:spPr bwMode="auto">
          <a:xfrm>
            <a:off x="6308725" y="4305488"/>
            <a:ext cx="733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000" b="1" baseline="0">
                <a:solidFill>
                  <a:schemeClr val="bg1"/>
                </a:solidFill>
              </a:rPr>
              <a:t>neutrone</a:t>
            </a:r>
            <a:endParaRPr lang="en-US" altLang="en-US" sz="1000">
              <a:solidFill>
                <a:schemeClr val="bg1"/>
              </a:solidFill>
            </a:endParaRPr>
          </a:p>
        </p:txBody>
      </p:sp>
      <p:sp>
        <p:nvSpPr>
          <p:cNvPr id="18" name="TextBox 32"/>
          <p:cNvSpPr txBox="1">
            <a:spLocks noChangeArrowheads="1"/>
          </p:cNvSpPr>
          <p:nvPr/>
        </p:nvSpPr>
        <p:spPr bwMode="auto">
          <a:xfrm>
            <a:off x="3886200" y="2159188"/>
            <a:ext cx="7254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000" b="1" baseline="0">
                <a:solidFill>
                  <a:schemeClr val="bg1"/>
                </a:solidFill>
              </a:rPr>
              <a:t>elettrone </a:t>
            </a:r>
            <a:endParaRPr lang="en-US" altLang="en-US" sz="1000">
              <a:solidFill>
                <a:schemeClr val="bg1"/>
              </a:solidFill>
            </a:endParaRPr>
          </a:p>
        </p:txBody>
      </p:sp>
      <p:sp>
        <p:nvSpPr>
          <p:cNvPr id="19" name="TextBox 33"/>
          <p:cNvSpPr txBox="1">
            <a:spLocks noChangeArrowheads="1"/>
          </p:cNvSpPr>
          <p:nvPr/>
        </p:nvSpPr>
        <p:spPr bwMode="auto">
          <a:xfrm>
            <a:off x="4038600" y="2565588"/>
            <a:ext cx="5984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000" b="1" baseline="0">
                <a:solidFill>
                  <a:schemeClr val="bg1"/>
                </a:solidFill>
              </a:rPr>
              <a:t>nucleo</a:t>
            </a:r>
            <a:endParaRPr lang="en-US" altLang="en-US" sz="1000">
              <a:solidFill>
                <a:schemeClr val="bg1"/>
              </a:solidFill>
            </a:endParaRPr>
          </a:p>
        </p:txBody>
      </p:sp>
      <p:pic>
        <p:nvPicPr>
          <p:cNvPr id="22" name="Picture 42" descr="Screen shot 2011-02-06 at 9.56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08613"/>
            <a:ext cx="1524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5791200" y="3451413"/>
            <a:ext cx="3124200" cy="2971800"/>
            <a:chOff x="5791200" y="3451413"/>
            <a:chExt cx="3124200" cy="2971800"/>
          </a:xfrm>
        </p:grpSpPr>
        <p:grpSp>
          <p:nvGrpSpPr>
            <p:cNvPr id="46" name="Group 45"/>
            <p:cNvGrpSpPr/>
            <p:nvPr/>
          </p:nvGrpSpPr>
          <p:grpSpPr>
            <a:xfrm>
              <a:off x="5791200" y="3451413"/>
              <a:ext cx="1600200" cy="1633538"/>
              <a:chOff x="5791200" y="3451413"/>
              <a:chExt cx="1600200" cy="1633538"/>
            </a:xfrm>
          </p:grpSpPr>
          <p:sp>
            <p:nvSpPr>
              <p:cNvPr id="2" name="Line Callout 1 (Accent Bar) 48"/>
              <p:cNvSpPr>
                <a:spLocks/>
              </p:cNvSpPr>
              <p:nvPr/>
            </p:nvSpPr>
            <p:spPr bwMode="auto">
              <a:xfrm flipH="1">
                <a:off x="5791200" y="3451413"/>
                <a:ext cx="1600200" cy="1600200"/>
              </a:xfrm>
              <a:prstGeom prst="accentCallout1">
                <a:avLst>
                  <a:gd name="adj1" fmla="val 565"/>
                  <a:gd name="adj2" fmla="val -10273"/>
                  <a:gd name="adj3" fmla="val 23606"/>
                  <a:gd name="adj4" fmla="val -39884"/>
                </a:avLst>
              </a:prstGeom>
              <a:solidFill>
                <a:srgbClr val="F7F2DB"/>
              </a:solidFill>
              <a:ln w="57150">
                <a:solidFill>
                  <a:srgbClr val="FFBE56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pic>
            <p:nvPicPr>
              <p:cNvPr id="7" name="Picture 13" descr="Screen shot 2011-02-05 at 7.06.32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2" t="9563" r="14285" b="13943"/>
              <a:stretch>
                <a:fillRect/>
              </a:stretch>
            </p:blipFill>
            <p:spPr bwMode="auto">
              <a:xfrm>
                <a:off x="6003925" y="3560951"/>
                <a:ext cx="1295400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34"/>
              <p:cNvSpPr txBox="1">
                <a:spLocks noChangeArrowheads="1"/>
              </p:cNvSpPr>
              <p:nvPr/>
            </p:nvSpPr>
            <p:spPr bwMode="auto">
              <a:xfrm>
                <a:off x="6172200" y="4746813"/>
                <a:ext cx="105092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GB" altLang="en-US" sz="1600" b="1" baseline="0">
                    <a:solidFill>
                      <a:srgbClr val="D30AFD"/>
                    </a:solidFill>
                  </a:rPr>
                  <a:t>NUCLEO</a:t>
                </a:r>
                <a:endParaRPr lang="en-US" altLang="en-US" sz="1600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456488" y="3908613"/>
              <a:ext cx="1390650" cy="1524000"/>
              <a:chOff x="7456488" y="3908613"/>
              <a:chExt cx="1390650" cy="1524000"/>
            </a:xfrm>
          </p:grpSpPr>
          <p:pic>
            <p:nvPicPr>
              <p:cNvPr id="16" name="Picture 37" descr="Screen shot 2011-02-06 at 9.47.11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6"/>
              <a:stretch>
                <a:fillRect/>
              </a:stretch>
            </p:blipFill>
            <p:spPr bwMode="auto">
              <a:xfrm>
                <a:off x="7467600" y="3908613"/>
                <a:ext cx="1379538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38"/>
              <p:cNvSpPr txBox="1">
                <a:spLocks noChangeArrowheads="1"/>
              </p:cNvSpPr>
              <p:nvPr/>
            </p:nvSpPr>
            <p:spPr bwMode="auto">
              <a:xfrm>
                <a:off x="7510463" y="5094476"/>
                <a:ext cx="1336675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GB" altLang="en-US" sz="1600" b="1" baseline="0">
                    <a:solidFill>
                      <a:srgbClr val="D30AFD"/>
                    </a:solidFill>
                  </a:rPr>
                  <a:t>NUCLEONE</a:t>
                </a:r>
                <a:endParaRPr lang="en-US" altLang="en-US" sz="1600"/>
              </a:p>
            </p:txBody>
          </p:sp>
          <p:sp>
            <p:nvSpPr>
              <p:cNvPr id="23" name="TextBox 39"/>
              <p:cNvSpPr txBox="1">
                <a:spLocks noChangeArrowheads="1"/>
              </p:cNvSpPr>
              <p:nvPr/>
            </p:nvSpPr>
            <p:spPr bwMode="auto">
              <a:xfrm>
                <a:off x="7456488" y="3908613"/>
                <a:ext cx="544512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GB" altLang="en-US" sz="1000" b="1" baseline="0">
                    <a:solidFill>
                      <a:schemeClr val="bg1"/>
                    </a:solidFill>
                  </a:rPr>
                  <a:t>quark</a:t>
                </a:r>
                <a:endParaRPr lang="en-US" altLang="en-US" sz="1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57"/>
            <p:cNvGrpSpPr>
              <a:grpSpLocks/>
            </p:cNvGrpSpPr>
            <p:nvPr/>
          </p:nvGrpSpPr>
          <p:grpSpPr bwMode="auto">
            <a:xfrm>
              <a:off x="6135688" y="5508813"/>
              <a:ext cx="2779712" cy="914400"/>
              <a:chOff x="6135961" y="5562600"/>
              <a:chExt cx="2779439" cy="914399"/>
            </a:xfrm>
          </p:grpSpPr>
          <p:sp>
            <p:nvSpPr>
              <p:cNvPr id="25" name="Up Arrow Callout 24"/>
              <p:cNvSpPr/>
              <p:nvPr/>
            </p:nvSpPr>
            <p:spPr bwMode="auto">
              <a:xfrm>
                <a:off x="6135961" y="5562600"/>
                <a:ext cx="2742931" cy="914399"/>
              </a:xfrm>
              <a:prstGeom prst="upArrowCallou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" name="TextBox 50"/>
              <p:cNvSpPr txBox="1">
                <a:spLocks noChangeArrowheads="1"/>
              </p:cNvSpPr>
              <p:nvPr/>
            </p:nvSpPr>
            <p:spPr bwMode="auto">
              <a:xfrm>
                <a:off x="6135961" y="5943600"/>
                <a:ext cx="2779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400" baseline="0">
                    <a:solidFill>
                      <a:srgbClr val="5B4DFE"/>
                    </a:solidFill>
                  </a:rPr>
                  <a:t>Struttura del nucleo</a:t>
                </a:r>
              </a:p>
              <a:p>
                <a:r>
                  <a:rPr lang="en-US" altLang="en-US" sz="1400" baseline="0">
                    <a:solidFill>
                      <a:srgbClr val="5B4DFE"/>
                    </a:solidFill>
                  </a:rPr>
                  <a:t>Studio delle particelle elementari</a:t>
                </a:r>
              </a:p>
            </p:txBody>
          </p:sp>
        </p:grpSp>
      </p:grpSp>
      <p:grpSp>
        <p:nvGrpSpPr>
          <p:cNvPr id="27" name="Group 58"/>
          <p:cNvGrpSpPr>
            <a:grpSpLocks/>
          </p:cNvGrpSpPr>
          <p:nvPr/>
        </p:nvGrpSpPr>
        <p:grpSpPr bwMode="auto">
          <a:xfrm>
            <a:off x="3217068" y="4950013"/>
            <a:ext cx="2709863" cy="914400"/>
            <a:chOff x="3276600" y="5562600"/>
            <a:chExt cx="2709308" cy="914399"/>
          </a:xfrm>
        </p:grpSpPr>
        <p:sp>
          <p:nvSpPr>
            <p:cNvPr id="28" name="Up Arrow Callout 27"/>
            <p:cNvSpPr/>
            <p:nvPr/>
          </p:nvSpPr>
          <p:spPr bwMode="auto">
            <a:xfrm>
              <a:off x="3276600" y="5562600"/>
              <a:ext cx="2666454" cy="914399"/>
            </a:xfrm>
            <a:prstGeom prst="upArrowCallou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TextBox 52"/>
            <p:cNvSpPr txBox="1">
              <a:spLocks noChangeArrowheads="1"/>
            </p:cNvSpPr>
            <p:nvPr/>
          </p:nvSpPr>
          <p:spPr bwMode="auto">
            <a:xfrm>
              <a:off x="3276600" y="5943600"/>
              <a:ext cx="27093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baseline="0">
                  <a:solidFill>
                    <a:srgbClr val="5B4DFE"/>
                  </a:solidFill>
                </a:rPr>
                <a:t>Proprietà atomiche e molecolari</a:t>
              </a:r>
            </a:p>
            <a:p>
              <a:r>
                <a:rPr lang="en-US" altLang="en-US" sz="1400" baseline="0">
                  <a:solidFill>
                    <a:srgbClr val="5B4DFE"/>
                  </a:solidFill>
                </a:rPr>
                <a:t>Studio delle strutture cristalline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52400" y="3222813"/>
            <a:ext cx="3124200" cy="2286000"/>
            <a:chOff x="152400" y="3222813"/>
            <a:chExt cx="3124200" cy="2286000"/>
          </a:xfrm>
        </p:grpSpPr>
        <p:grpSp>
          <p:nvGrpSpPr>
            <p:cNvPr id="30" name="Group 60"/>
            <p:cNvGrpSpPr>
              <a:grpSpLocks/>
            </p:cNvGrpSpPr>
            <p:nvPr/>
          </p:nvGrpSpPr>
          <p:grpSpPr bwMode="auto">
            <a:xfrm>
              <a:off x="152400" y="3222813"/>
              <a:ext cx="1851025" cy="1143000"/>
              <a:chOff x="152400" y="3276600"/>
              <a:chExt cx="1851163" cy="1143000"/>
            </a:xfrm>
          </p:grpSpPr>
          <p:sp>
            <p:nvSpPr>
              <p:cNvPr id="31" name="Up Arrow Callout 30"/>
              <p:cNvSpPr/>
              <p:nvPr/>
            </p:nvSpPr>
            <p:spPr bwMode="auto">
              <a:xfrm>
                <a:off x="152400" y="3276600"/>
                <a:ext cx="1828936" cy="1143000"/>
              </a:xfrm>
              <a:prstGeom prst="upArrowCallou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TextBox 54"/>
              <p:cNvSpPr txBox="1">
                <a:spLocks noChangeArrowheads="1"/>
              </p:cNvSpPr>
              <p:nvPr/>
            </p:nvSpPr>
            <p:spPr bwMode="auto">
              <a:xfrm>
                <a:off x="152400" y="3657600"/>
                <a:ext cx="1851163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dist"/>
                <a:r>
                  <a:rPr lang="en-US" altLang="en-US" sz="1400" baseline="0">
                    <a:solidFill>
                      <a:srgbClr val="5B4DFE"/>
                    </a:solidFill>
                  </a:rPr>
                  <a:t>Strumenti per:</a:t>
                </a:r>
              </a:p>
              <a:p>
                <a:pPr algn="dist"/>
                <a:r>
                  <a:rPr lang="en-US" altLang="en-US" sz="1400" baseline="0">
                    <a:solidFill>
                      <a:srgbClr val="5B4DFE"/>
                    </a:solidFill>
                  </a:rPr>
                  <a:t>  Diagnostica Medica</a:t>
                </a:r>
              </a:p>
              <a:p>
                <a:pPr algn="dist"/>
                <a:r>
                  <a:rPr lang="en-US" altLang="en-US" sz="1400" baseline="0">
                    <a:solidFill>
                      <a:srgbClr val="5B4DFE"/>
                    </a:solidFill>
                  </a:rPr>
                  <a:t>  Terapia Oncologica</a:t>
                </a:r>
              </a:p>
            </p:txBody>
          </p:sp>
        </p:grpSp>
        <p:grpSp>
          <p:nvGrpSpPr>
            <p:cNvPr id="33" name="Group 59"/>
            <p:cNvGrpSpPr>
              <a:grpSpLocks/>
            </p:cNvGrpSpPr>
            <p:nvPr/>
          </p:nvGrpSpPr>
          <p:grpSpPr bwMode="auto">
            <a:xfrm>
              <a:off x="1295400" y="4365813"/>
              <a:ext cx="1981200" cy="1143000"/>
              <a:chOff x="1295400" y="4419600"/>
              <a:chExt cx="1981200" cy="1143000"/>
            </a:xfrm>
          </p:grpSpPr>
          <p:sp>
            <p:nvSpPr>
              <p:cNvPr id="34" name="Up Arrow Callout 33"/>
              <p:cNvSpPr/>
              <p:nvPr/>
            </p:nvSpPr>
            <p:spPr bwMode="auto">
              <a:xfrm>
                <a:off x="1295400" y="4419600"/>
                <a:ext cx="1828800" cy="1143000"/>
              </a:xfrm>
              <a:prstGeom prst="upArrowCallou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TextBox 56"/>
              <p:cNvSpPr txBox="1">
                <a:spLocks noChangeArrowheads="1"/>
              </p:cNvSpPr>
              <p:nvPr/>
            </p:nvSpPr>
            <p:spPr bwMode="auto">
              <a:xfrm>
                <a:off x="1295400" y="4800600"/>
                <a:ext cx="1981200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400" baseline="0">
                    <a:solidFill>
                      <a:srgbClr val="5B4DFE"/>
                    </a:solidFill>
                  </a:rPr>
                  <a:t>Produzione di componenti avanzate per l’elettronica</a:t>
                </a:r>
              </a:p>
            </p:txBody>
          </p:sp>
        </p:grpSp>
      </p:grpSp>
      <p:sp>
        <p:nvSpPr>
          <p:cNvPr id="4" name="Line Callout 1 (Accent Bar) 46"/>
          <p:cNvSpPr>
            <a:spLocks/>
          </p:cNvSpPr>
          <p:nvPr/>
        </p:nvSpPr>
        <p:spPr bwMode="auto">
          <a:xfrm flipH="1">
            <a:off x="228600" y="1241613"/>
            <a:ext cx="2971800" cy="1905000"/>
          </a:xfrm>
          <a:prstGeom prst="accentCallout1">
            <a:avLst>
              <a:gd name="adj1" fmla="val 565"/>
              <a:gd name="adj2" fmla="val -10273"/>
              <a:gd name="adj3" fmla="val 36940"/>
              <a:gd name="adj4" fmla="val -41167"/>
            </a:avLst>
          </a:prstGeom>
          <a:solidFill>
            <a:srgbClr val="F7F2DB"/>
          </a:solidFill>
          <a:ln w="57150">
            <a:solidFill>
              <a:srgbClr val="FFBE56"/>
            </a:solidFill>
            <a:prstDash val="dash"/>
            <a:round/>
            <a:headEnd/>
            <a:tailEnd type="triangle" w="med" len="med"/>
          </a:ln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498475" y="2765613"/>
            <a:ext cx="2420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400" b="1" baseline="0">
                <a:solidFill>
                  <a:srgbClr val="D30AFD"/>
                </a:solidFill>
              </a:rPr>
              <a:t>MATERIA </a:t>
            </a:r>
            <a:r>
              <a:rPr lang="en-GB" altLang="en-US" sz="1400" baseline="0">
                <a:solidFill>
                  <a:srgbClr val="D30AFD"/>
                </a:solidFill>
              </a:rPr>
              <a:t>animata ed inerte</a:t>
            </a:r>
            <a:endParaRPr lang="en-US" altLang="en-US" sz="1400">
              <a:solidFill>
                <a:srgbClr val="D30AFD"/>
              </a:solidFill>
            </a:endParaRPr>
          </a:p>
        </p:txBody>
      </p:sp>
      <p:pic>
        <p:nvPicPr>
          <p:cNvPr id="10" name="Picture 21" descr="Screen shot 2011-02-06 at 9.08.3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7" t="8846" b="11548"/>
          <a:stretch>
            <a:fillRect/>
          </a:stretch>
        </p:blipFill>
        <p:spPr bwMode="auto">
          <a:xfrm>
            <a:off x="1676400" y="1394013"/>
            <a:ext cx="1412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Screen shot 2011-02-06 at 8.51.4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394013"/>
            <a:ext cx="13335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1"/>
          <p:cNvSpPr txBox="1">
            <a:spLocks noChangeArrowheads="1"/>
          </p:cNvSpPr>
          <p:nvPr/>
        </p:nvSpPr>
        <p:spPr bwMode="auto">
          <a:xfrm>
            <a:off x="1311275" y="1390838"/>
            <a:ext cx="747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400" b="1" baseline="0">
                <a:solidFill>
                  <a:schemeClr val="bg1"/>
                </a:solidFill>
              </a:rPr>
              <a:t>ATOMI </a:t>
            </a:r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36" name="Group 67"/>
          <p:cNvGrpSpPr>
            <a:grpSpLocks/>
          </p:cNvGrpSpPr>
          <p:nvPr/>
        </p:nvGrpSpPr>
        <p:grpSpPr bwMode="auto">
          <a:xfrm>
            <a:off x="1968500" y="1292413"/>
            <a:ext cx="774700" cy="739587"/>
            <a:chOff x="914400" y="228600"/>
            <a:chExt cx="914400" cy="914400"/>
          </a:xfrm>
        </p:grpSpPr>
        <p:sp>
          <p:nvSpPr>
            <p:cNvPr id="37" name="Rectangle 61"/>
            <p:cNvSpPr>
              <a:spLocks noChangeArrowheads="1"/>
            </p:cNvSpPr>
            <p:nvPr/>
          </p:nvSpPr>
          <p:spPr bwMode="auto">
            <a:xfrm>
              <a:off x="914400" y="228600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8" name="Picture 22" descr="Screen shot 2011-02-06 at 9.00.46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04800"/>
              <a:ext cx="759656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62"/>
            <p:cNvSpPr txBox="1">
              <a:spLocks noChangeArrowheads="1"/>
            </p:cNvSpPr>
            <p:nvPr/>
          </p:nvSpPr>
          <p:spPr bwMode="auto">
            <a:xfrm>
              <a:off x="1143000" y="338475"/>
              <a:ext cx="402674" cy="19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000">
                  <a:solidFill>
                    <a:schemeClr val="bg1"/>
                  </a:solidFill>
                </a:rPr>
                <a:t>1 mm</a:t>
              </a:r>
            </a:p>
          </p:txBody>
        </p:sp>
        <p:cxnSp>
          <p:nvCxnSpPr>
            <p:cNvPr id="40" name="Straight Connector 64"/>
            <p:cNvCxnSpPr>
              <a:cxnSpLocks noChangeShapeType="1"/>
            </p:cNvCxnSpPr>
            <p:nvPr/>
          </p:nvCxnSpPr>
          <p:spPr bwMode="auto">
            <a:xfrm>
              <a:off x="1066800" y="381000"/>
              <a:ext cx="609600" cy="158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sys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21" y="809763"/>
            <a:ext cx="2868966" cy="204712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50359" y="5656746"/>
            <a:ext cx="285591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Nel mondo  ci sono ~</a:t>
            </a:r>
            <a:r>
              <a:rPr lang="en-US" b="1" i="1" smtClean="0">
                <a:solidFill>
                  <a:srgbClr val="FF0000"/>
                </a:solidFill>
              </a:rPr>
              <a:t>30000</a:t>
            </a:r>
            <a:r>
              <a:rPr lang="en-US" smtClean="0">
                <a:solidFill>
                  <a:srgbClr val="FF0000"/>
                </a:solidFill>
              </a:rPr>
              <a:t> acceleratori di particelle!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124200" y="2079813"/>
            <a:ext cx="2601913" cy="2743200"/>
            <a:chOff x="3124200" y="2079813"/>
            <a:chExt cx="2601913" cy="2743200"/>
          </a:xfrm>
        </p:grpSpPr>
        <p:sp>
          <p:nvSpPr>
            <p:cNvPr id="3" name="Line Callout 1 (Accent Bar) 47"/>
            <p:cNvSpPr>
              <a:spLocks/>
            </p:cNvSpPr>
            <p:nvPr/>
          </p:nvSpPr>
          <p:spPr bwMode="auto">
            <a:xfrm flipH="1">
              <a:off x="3200400" y="2079813"/>
              <a:ext cx="2514600" cy="2743200"/>
            </a:xfrm>
            <a:prstGeom prst="accentCallout1">
              <a:avLst>
                <a:gd name="adj1" fmla="val 27222"/>
                <a:gd name="adj2" fmla="val -11806"/>
                <a:gd name="adj3" fmla="val 35532"/>
                <a:gd name="adj4" fmla="val -29176"/>
              </a:avLst>
            </a:prstGeom>
            <a:solidFill>
              <a:srgbClr val="F7F2DB"/>
            </a:solidFill>
            <a:ln w="57150">
              <a:solidFill>
                <a:srgbClr val="FFBE56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6" name="Picture 12" descr="Screen shot 2011-02-06 at 8.01.38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451413"/>
              <a:ext cx="1066800" cy="108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0"/>
            <p:cNvSpPr txBox="1">
              <a:spLocks noChangeArrowheads="1"/>
            </p:cNvSpPr>
            <p:nvPr/>
          </p:nvSpPr>
          <p:spPr bwMode="auto">
            <a:xfrm>
              <a:off x="3124200" y="4438838"/>
              <a:ext cx="26019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GB" altLang="en-US" sz="1400" b="1" baseline="0">
                  <a:solidFill>
                    <a:srgbClr val="D30AFD"/>
                  </a:solidFill>
                </a:rPr>
                <a:t>ATOMI </a:t>
              </a:r>
              <a:r>
                <a:rPr lang="en-GB" altLang="en-US" sz="1400" baseline="0">
                  <a:solidFill>
                    <a:srgbClr val="D30AFD"/>
                  </a:solidFill>
                </a:rPr>
                <a:t>variamente organizzati</a:t>
              </a:r>
              <a:endParaRPr lang="en-US" altLang="en-US" sz="1400">
                <a:solidFill>
                  <a:srgbClr val="D30AFD"/>
                </a:solidFill>
              </a:endParaRPr>
            </a:p>
          </p:txBody>
        </p:sp>
        <p:pic>
          <p:nvPicPr>
            <p:cNvPr id="17" name="Picture 6" descr="Screen shot 2011-02-05 at 6.24.09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33" r="3777" b="6061"/>
            <a:stretch>
              <a:fillRect/>
            </a:stretch>
          </p:blipFill>
          <p:spPr bwMode="auto">
            <a:xfrm>
              <a:off x="3276600" y="2156013"/>
              <a:ext cx="1420813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 descr="Screen shot 2011-02-05 at 6.38.43 P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384613"/>
              <a:ext cx="928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10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6"/>
          <p:cNvSpPr>
            <a:spLocks noChangeArrowheads="1"/>
          </p:cNvSpPr>
          <p:nvPr/>
        </p:nvSpPr>
        <p:spPr bwMode="auto">
          <a:xfrm>
            <a:off x="3657600" y="2438400"/>
            <a:ext cx="3276600" cy="1828800"/>
          </a:xfrm>
          <a:prstGeom prst="rect">
            <a:avLst/>
          </a:prstGeom>
          <a:solidFill>
            <a:srgbClr val="E9F7FD"/>
          </a:solidFill>
          <a:ln w="9525">
            <a:solidFill>
              <a:srgbClr val="E9F7F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5" name="Rectangle 70"/>
          <p:cNvSpPr>
            <a:spLocks noChangeArrowheads="1"/>
          </p:cNvSpPr>
          <p:nvPr/>
        </p:nvSpPr>
        <p:spPr bwMode="auto">
          <a:xfrm>
            <a:off x="6248400" y="3717560"/>
            <a:ext cx="2514600" cy="1997439"/>
          </a:xfrm>
          <a:prstGeom prst="rect">
            <a:avLst/>
          </a:prstGeom>
          <a:solidFill>
            <a:srgbClr val="FCE9E6"/>
          </a:solidFill>
          <a:ln w="9525">
            <a:solidFill>
              <a:srgbClr val="FCE9E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228600" y="5791200"/>
            <a:ext cx="8534400" cy="914400"/>
          </a:xfrm>
          <a:prstGeom prst="rect">
            <a:avLst/>
          </a:prstGeom>
          <a:solidFill>
            <a:srgbClr val="FFFFE6"/>
          </a:solidFill>
          <a:ln w="9525">
            <a:solidFill>
              <a:srgbClr val="FFFFE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7" name="Rectangle 35"/>
          <p:cNvSpPr>
            <a:spLocks noChangeArrowheads="1"/>
          </p:cNvSpPr>
          <p:nvPr/>
        </p:nvSpPr>
        <p:spPr bwMode="auto">
          <a:xfrm>
            <a:off x="3429000" y="166688"/>
            <a:ext cx="2219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2800" baseline="0">
                <a:solidFill>
                  <a:srgbClr val="D80A0A"/>
                </a:solidFill>
              </a:rPr>
              <a:t>Luminosit</a:t>
            </a:r>
            <a:r>
              <a:rPr lang="en-GB" altLang="ja-JP" sz="2800" baseline="0">
                <a:solidFill>
                  <a:srgbClr val="D80A0A"/>
                </a:solidFill>
              </a:rPr>
              <a:t>à </a:t>
            </a:r>
            <a:r>
              <a:rPr lang="en-GB" altLang="ja-JP" sz="2800" b="1" i="1" baseline="0">
                <a:solidFill>
                  <a:srgbClr val="D80A0A"/>
                </a:solidFill>
              </a:rPr>
              <a:t>L</a:t>
            </a:r>
            <a:endParaRPr lang="en-US" altLang="x-none" sz="2800" baseline="0">
              <a:solidFill>
                <a:srgbClr val="D80A0A"/>
              </a:solidFill>
            </a:endParaRP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838200" y="820738"/>
            <a:ext cx="78486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 baseline="0">
                <a:solidFill>
                  <a:srgbClr val="299143"/>
                </a:solidFill>
                <a:latin typeface="Symbol" charset="2"/>
                <a:sym typeface="Symbol" charset="2"/>
              </a:rPr>
              <a:t></a:t>
            </a:r>
            <a:r>
              <a:rPr lang="en-US" altLang="ja-JP" sz="2000">
                <a:solidFill>
                  <a:srgbClr val="299143"/>
                </a:solidFill>
              </a:rPr>
              <a:t>p</a:t>
            </a:r>
            <a:r>
              <a:rPr lang="en-US" altLang="ja-JP" sz="1800" baseline="0">
                <a:solidFill>
                  <a:srgbClr val="299143"/>
                </a:solidFill>
              </a:rPr>
              <a:t> è la probabilità di ottenere un dato evento dall’urto tra particelle collidenti (sezione d’urto del processo da studiare)</a:t>
            </a:r>
            <a:r>
              <a:rPr lang="en-US" altLang="ja-JP" sz="1800" b="1" i="1" baseline="0">
                <a:solidFill>
                  <a:srgbClr val="299143"/>
                </a:solidFill>
              </a:rPr>
              <a:t> </a:t>
            </a:r>
          </a:p>
          <a:p>
            <a:r>
              <a:rPr lang="en-US" altLang="ja-JP" sz="1800" b="1" i="1" baseline="0">
                <a:solidFill>
                  <a:srgbClr val="FF182D"/>
                </a:solidFill>
              </a:rPr>
              <a:t>L</a:t>
            </a:r>
            <a:r>
              <a:rPr lang="en-US" altLang="ja-JP" sz="1800" b="1" baseline="0">
                <a:solidFill>
                  <a:srgbClr val="FF182D"/>
                </a:solidFill>
              </a:rPr>
              <a:t> </a:t>
            </a:r>
            <a:r>
              <a:rPr lang="en-US" altLang="ja-JP" sz="1800" baseline="0">
                <a:solidFill>
                  <a:srgbClr val="FF182D"/>
                </a:solidFill>
              </a:rPr>
              <a:t>è il numero di collisioni realizzate per unita’ di superficie A per unità di tempo</a:t>
            </a:r>
            <a:endParaRPr lang="en-US" altLang="ja-JP" sz="1800" baseline="0">
              <a:solidFill>
                <a:schemeClr val="accent2"/>
              </a:solidFill>
            </a:endParaRPr>
          </a:p>
          <a:p>
            <a:r>
              <a:rPr lang="en-US" altLang="ja-JP" sz="1800" b="1" i="1" baseline="0">
                <a:solidFill>
                  <a:srgbClr val="992395"/>
                </a:solidFill>
              </a:rPr>
              <a:t>N</a:t>
            </a:r>
            <a:r>
              <a:rPr lang="en-US" altLang="ja-JP" sz="1800" b="1" i="1">
                <a:solidFill>
                  <a:srgbClr val="992395"/>
                </a:solidFill>
              </a:rPr>
              <a:t>e</a:t>
            </a:r>
            <a:r>
              <a:rPr lang="en-US" altLang="ja-JP" sz="1800" b="1" i="1">
                <a:solidFill>
                  <a:schemeClr val="accent2"/>
                </a:solidFill>
              </a:rPr>
              <a:t> </a:t>
            </a:r>
            <a:r>
              <a:rPr lang="en-US" altLang="ja-JP" sz="1800" baseline="0">
                <a:solidFill>
                  <a:srgbClr val="BD13B9"/>
                </a:solidFill>
              </a:rPr>
              <a:t>è il numero di particelle prodotte dalle collisioni </a:t>
            </a:r>
          </a:p>
          <a:p>
            <a:endParaRPr lang="en-US" altLang="x-none" sz="1800" baseline="0">
              <a:solidFill>
                <a:srgbClr val="BD13B9"/>
              </a:solidFill>
            </a:endParaRPr>
          </a:p>
        </p:txBody>
      </p:sp>
      <p:grpSp>
        <p:nvGrpSpPr>
          <p:cNvPr id="9" name="Group 64"/>
          <p:cNvGrpSpPr>
            <a:grpSpLocks/>
          </p:cNvGrpSpPr>
          <p:nvPr/>
        </p:nvGrpSpPr>
        <p:grpSpPr bwMode="auto">
          <a:xfrm>
            <a:off x="152400" y="2743200"/>
            <a:ext cx="3276600" cy="2057400"/>
            <a:chOff x="336" y="1584"/>
            <a:chExt cx="2064" cy="1296"/>
          </a:xfrm>
        </p:grpSpPr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336" y="1584"/>
              <a:ext cx="2064" cy="1296"/>
              <a:chOff x="192" y="192"/>
              <a:chExt cx="2064" cy="1296"/>
            </a:xfrm>
          </p:grpSpPr>
          <p:sp>
            <p:nvSpPr>
              <p:cNvPr id="12" name="Rectangle 27"/>
              <p:cNvSpPr>
                <a:spLocks noChangeArrowheads="1"/>
              </p:cNvSpPr>
              <p:nvPr/>
            </p:nvSpPr>
            <p:spPr bwMode="auto">
              <a:xfrm>
                <a:off x="1872" y="672"/>
                <a:ext cx="33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800" baseline="0"/>
                  <a:t>2</a:t>
                </a:r>
                <a:r>
                  <a:rPr lang="en-US" altLang="x-none" sz="1800" baseline="0">
                    <a:latin typeface="Symbol" charset="2"/>
                    <a:sym typeface="Symbol" charset="2"/>
                  </a:rPr>
                  <a:t></a:t>
                </a:r>
                <a:r>
                  <a:rPr lang="en-US" altLang="x-none" sz="1800"/>
                  <a:t>y</a:t>
                </a:r>
                <a:endParaRPr lang="en-US" altLang="x-none" sz="1800" baseline="0"/>
              </a:p>
            </p:txBody>
          </p:sp>
          <p:sp>
            <p:nvSpPr>
              <p:cNvPr id="13" name="Line 4"/>
              <p:cNvSpPr>
                <a:spLocks noChangeShapeType="1"/>
              </p:cNvSpPr>
              <p:nvPr/>
            </p:nvSpPr>
            <p:spPr bwMode="auto">
              <a:xfrm flipV="1">
                <a:off x="192" y="384"/>
                <a:ext cx="2064" cy="110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5" descr="Large confetti"/>
              <p:cNvSpPr>
                <a:spLocks noChangeArrowheads="1"/>
              </p:cNvSpPr>
              <p:nvPr/>
            </p:nvSpPr>
            <p:spPr bwMode="auto">
              <a:xfrm rot="-1489482">
                <a:off x="1349" y="522"/>
                <a:ext cx="771" cy="253"/>
              </a:xfrm>
              <a:prstGeom prst="ellipse">
                <a:avLst/>
              </a:prstGeom>
              <a:pattFill prst="lgConfetti">
                <a:fgClr>
                  <a:srgbClr val="992395"/>
                </a:fgClr>
                <a:bgClr>
                  <a:srgbClr val="FFFFFF"/>
                </a:bgClr>
              </a:pattFill>
              <a:ln w="9525">
                <a:solidFill>
                  <a:srgbClr val="D80A0A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x-none" altLang="x-none"/>
              </a:p>
            </p:txBody>
          </p:sp>
          <p:sp>
            <p:nvSpPr>
              <p:cNvPr id="15" name="Oval 18" descr="Large confetti"/>
              <p:cNvSpPr>
                <a:spLocks noChangeArrowheads="1"/>
              </p:cNvSpPr>
              <p:nvPr/>
            </p:nvSpPr>
            <p:spPr bwMode="auto">
              <a:xfrm rot="879469">
                <a:off x="1584" y="576"/>
                <a:ext cx="336" cy="144"/>
              </a:xfrm>
              <a:prstGeom prst="ellipse">
                <a:avLst/>
              </a:prstGeom>
              <a:pattFill prst="lgConfetti">
                <a:fgClr>
                  <a:srgbClr val="E3B0AB"/>
                </a:fgClr>
                <a:bgClr>
                  <a:srgbClr val="FFFFFF"/>
                </a:bgClr>
              </a:pattFill>
              <a:ln w="28575">
                <a:solidFill>
                  <a:srgbClr val="D80A0A">
                    <a:alpha val="32941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x-none" altLang="x-none"/>
              </a:p>
            </p:txBody>
          </p:sp>
          <p:sp>
            <p:nvSpPr>
              <p:cNvPr id="16" name="Oval 15"/>
              <p:cNvSpPr>
                <a:spLocks noChangeArrowheads="1"/>
              </p:cNvSpPr>
              <p:nvPr/>
            </p:nvSpPr>
            <p:spPr bwMode="auto">
              <a:xfrm>
                <a:off x="576" y="1152"/>
                <a:ext cx="48" cy="48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x-none" altLang="x-none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Oval 22" descr="Large confetti"/>
              <p:cNvSpPr>
                <a:spLocks noChangeArrowheads="1"/>
              </p:cNvSpPr>
              <p:nvPr/>
            </p:nvSpPr>
            <p:spPr bwMode="auto">
              <a:xfrm rot="19835881">
                <a:off x="245" y="1102"/>
                <a:ext cx="776" cy="279"/>
              </a:xfrm>
              <a:prstGeom prst="ellips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x-none" altLang="x-none"/>
              </a:p>
            </p:txBody>
          </p:sp>
          <p:sp>
            <p:nvSpPr>
              <p:cNvPr id="18" name="Line 24"/>
              <p:cNvSpPr>
                <a:spLocks noChangeShapeType="1"/>
              </p:cNvSpPr>
              <p:nvPr/>
            </p:nvSpPr>
            <p:spPr bwMode="auto">
              <a:xfrm flipV="1">
                <a:off x="384" y="912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1248" y="480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D80A0A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utoShape 26"/>
              <p:cNvSpPr>
                <a:spLocks noChangeArrowheads="1"/>
              </p:cNvSpPr>
              <p:nvPr/>
            </p:nvSpPr>
            <p:spPr bwMode="auto">
              <a:xfrm>
                <a:off x="1056" y="864"/>
                <a:ext cx="192" cy="192"/>
              </a:xfrm>
              <a:prstGeom prst="star5">
                <a:avLst/>
              </a:prstGeom>
              <a:solidFill>
                <a:srgbClr val="D80A0A"/>
              </a:solidFill>
              <a:ln w="9525">
                <a:solidFill>
                  <a:srgbClr val="D80A0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x-none" altLang="x-none"/>
              </a:p>
            </p:txBody>
          </p:sp>
          <p:sp>
            <p:nvSpPr>
              <p:cNvPr id="21" name="Rectangle 28"/>
              <p:cNvSpPr>
                <a:spLocks noChangeArrowheads="1"/>
              </p:cNvSpPr>
              <p:nvPr/>
            </p:nvSpPr>
            <p:spPr bwMode="auto">
              <a:xfrm>
                <a:off x="1206" y="210"/>
                <a:ext cx="40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x-none" baseline="0">
                    <a:solidFill>
                      <a:srgbClr val="D80A0A"/>
                    </a:solidFill>
                  </a:rPr>
                  <a:t>N</a:t>
                </a:r>
                <a:r>
                  <a:rPr lang="en-US" altLang="x-none">
                    <a:solidFill>
                      <a:srgbClr val="D80A0A"/>
                    </a:solidFill>
                  </a:rPr>
                  <a:t>b</a:t>
                </a:r>
                <a:r>
                  <a:rPr lang="en-US" altLang="x-none" baseline="30000">
                    <a:solidFill>
                      <a:srgbClr val="D80A0A"/>
                    </a:solidFill>
                  </a:rPr>
                  <a:t>+</a:t>
                </a:r>
                <a:endParaRPr lang="en-US" altLang="x-none" baseline="0"/>
              </a:p>
            </p:txBody>
          </p:sp>
          <p:sp>
            <p:nvSpPr>
              <p:cNvPr id="22" name="Line 29"/>
              <p:cNvSpPr>
                <a:spLocks noChangeShapeType="1"/>
              </p:cNvSpPr>
              <p:nvPr/>
            </p:nvSpPr>
            <p:spPr bwMode="auto">
              <a:xfrm>
                <a:off x="1728" y="720"/>
                <a:ext cx="432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30"/>
              <p:cNvSpPr>
                <a:spLocks noChangeShapeType="1"/>
              </p:cNvSpPr>
              <p:nvPr/>
            </p:nvSpPr>
            <p:spPr bwMode="auto">
              <a:xfrm>
                <a:off x="1824" y="576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31"/>
              <p:cNvSpPr>
                <a:spLocks noChangeShapeType="1"/>
              </p:cNvSpPr>
              <p:nvPr/>
            </p:nvSpPr>
            <p:spPr bwMode="auto">
              <a:xfrm>
                <a:off x="1584" y="240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32"/>
              <p:cNvSpPr>
                <a:spLocks noChangeShapeType="1"/>
              </p:cNvSpPr>
              <p:nvPr/>
            </p:nvSpPr>
            <p:spPr bwMode="auto">
              <a:xfrm>
                <a:off x="1920" y="3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34"/>
              <p:cNvSpPr>
                <a:spLocks noChangeArrowheads="1"/>
              </p:cNvSpPr>
              <p:nvPr/>
            </p:nvSpPr>
            <p:spPr bwMode="auto">
              <a:xfrm>
                <a:off x="1584" y="192"/>
                <a:ext cx="33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800" baseline="0"/>
                  <a:t>2</a:t>
                </a:r>
                <a:r>
                  <a:rPr lang="en-US" altLang="x-none" sz="1800" baseline="0">
                    <a:latin typeface="Symbol" charset="2"/>
                    <a:sym typeface="Symbol" charset="2"/>
                  </a:rPr>
                  <a:t></a:t>
                </a:r>
                <a:r>
                  <a:rPr lang="en-US" altLang="x-none" sz="1800"/>
                  <a:t>x</a:t>
                </a:r>
                <a:endParaRPr lang="en-US" altLang="x-none" sz="1800" baseline="0"/>
              </a:p>
            </p:txBody>
          </p:sp>
          <p:sp>
            <p:nvSpPr>
              <p:cNvPr id="27" name="Rectangle 37"/>
              <p:cNvSpPr>
                <a:spLocks noChangeArrowheads="1"/>
              </p:cNvSpPr>
              <p:nvPr/>
            </p:nvSpPr>
            <p:spPr bwMode="auto">
              <a:xfrm>
                <a:off x="240" y="672"/>
                <a:ext cx="37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x-none" baseline="0">
                    <a:solidFill>
                      <a:schemeClr val="accent5">
                        <a:lumMod val="75000"/>
                      </a:schemeClr>
                    </a:solidFill>
                  </a:rPr>
                  <a:t>N</a:t>
                </a:r>
                <a:r>
                  <a:rPr lang="en-US" altLang="x-none">
                    <a:solidFill>
                      <a:schemeClr val="accent5">
                        <a:lumMod val="75000"/>
                      </a:schemeClr>
                    </a:solidFill>
                  </a:rPr>
                  <a:t>b</a:t>
                </a:r>
                <a:r>
                  <a:rPr lang="en-US" altLang="x-none" baseline="30000">
                    <a:solidFill>
                      <a:schemeClr val="accent5">
                        <a:lumMod val="75000"/>
                      </a:schemeClr>
                    </a:solidFill>
                  </a:rPr>
                  <a:t>-</a:t>
                </a:r>
                <a:endParaRPr lang="en-US" altLang="x-none" baseline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1" name="Rectangle 56"/>
            <p:cNvSpPr>
              <a:spLocks noChangeArrowheads="1"/>
            </p:cNvSpPr>
            <p:nvPr/>
          </p:nvSpPr>
          <p:spPr bwMode="auto">
            <a:xfrm>
              <a:off x="1776" y="1920"/>
              <a:ext cx="2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600" baseline="0"/>
                <a:t>A</a:t>
              </a:r>
              <a:endParaRPr lang="en-US" altLang="x-none" sz="1800"/>
            </a:p>
          </p:txBody>
        </p:sp>
      </p:grpSp>
      <p:sp>
        <p:nvSpPr>
          <p:cNvPr id="28" name="Rectangle 57"/>
          <p:cNvSpPr>
            <a:spLocks noChangeArrowheads="1"/>
          </p:cNvSpPr>
          <p:nvPr/>
        </p:nvSpPr>
        <p:spPr bwMode="auto">
          <a:xfrm>
            <a:off x="4772025" y="19700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29" name="Rectangle 59"/>
          <p:cNvSpPr>
            <a:spLocks noChangeArrowheads="1"/>
          </p:cNvSpPr>
          <p:nvPr/>
        </p:nvSpPr>
        <p:spPr bwMode="auto">
          <a:xfrm>
            <a:off x="228600" y="5791200"/>
            <a:ext cx="4648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 baseline="0">
                <a:solidFill>
                  <a:srgbClr val="992395"/>
                </a:solidFill>
              </a:rPr>
              <a:t>Unità di misura</a:t>
            </a:r>
            <a:endParaRPr lang="en-US" altLang="ja-JP" sz="1800" b="1" i="1" baseline="0">
              <a:solidFill>
                <a:schemeClr val="accent2"/>
              </a:solidFill>
            </a:endParaRPr>
          </a:p>
          <a:p>
            <a:r>
              <a:rPr lang="en-US" altLang="ja-JP" sz="1800" i="1" baseline="0">
                <a:solidFill>
                  <a:schemeClr val="accent2"/>
                </a:solidFill>
              </a:rPr>
              <a:t>L</a:t>
            </a:r>
            <a:r>
              <a:rPr lang="en-US" altLang="ja-JP" sz="1800" baseline="0">
                <a:solidFill>
                  <a:schemeClr val="accent2"/>
                </a:solidFill>
              </a:rPr>
              <a:t>[cm</a:t>
            </a:r>
            <a:r>
              <a:rPr lang="en-US" altLang="ja-JP" sz="1800" baseline="30000">
                <a:solidFill>
                  <a:schemeClr val="accent2"/>
                </a:solidFill>
              </a:rPr>
              <a:t>-2</a:t>
            </a:r>
            <a:r>
              <a:rPr lang="en-US" altLang="ja-JP" sz="1800" baseline="0">
                <a:solidFill>
                  <a:schemeClr val="accent2"/>
                </a:solidFill>
              </a:rPr>
              <a:t>s</a:t>
            </a:r>
            <a:r>
              <a:rPr lang="en-US" altLang="ja-JP" sz="1800" baseline="30000">
                <a:solidFill>
                  <a:schemeClr val="accent2"/>
                </a:solidFill>
              </a:rPr>
              <a:t>-1</a:t>
            </a:r>
            <a:r>
              <a:rPr lang="en-US" altLang="ja-JP" sz="1800" baseline="0">
                <a:solidFill>
                  <a:schemeClr val="accent2"/>
                </a:solidFill>
              </a:rPr>
              <a:t>] </a:t>
            </a:r>
            <a:r>
              <a:rPr lang="en-US" altLang="ja-JP" sz="1800" i="1" baseline="0">
                <a:solidFill>
                  <a:schemeClr val="accent2"/>
                </a:solidFill>
              </a:rPr>
              <a:t>= L</a:t>
            </a:r>
            <a:r>
              <a:rPr lang="en-US" altLang="ja-JP" sz="1800" baseline="0">
                <a:solidFill>
                  <a:schemeClr val="accent2"/>
                </a:solidFill>
              </a:rPr>
              <a:t>[10</a:t>
            </a:r>
            <a:r>
              <a:rPr lang="en-US" altLang="ja-JP" sz="1800" baseline="30000">
                <a:solidFill>
                  <a:schemeClr val="accent2"/>
                </a:solidFill>
              </a:rPr>
              <a:t>33</a:t>
            </a:r>
            <a:r>
              <a:rPr lang="en-US" altLang="ja-JP" sz="1800" baseline="0">
                <a:solidFill>
                  <a:schemeClr val="accent2"/>
                </a:solidFill>
              </a:rPr>
              <a:t> nb</a:t>
            </a:r>
            <a:r>
              <a:rPr lang="en-US" altLang="ja-JP" sz="1800" baseline="30000">
                <a:solidFill>
                  <a:schemeClr val="accent2"/>
                </a:solidFill>
              </a:rPr>
              <a:t>-1</a:t>
            </a:r>
            <a:r>
              <a:rPr lang="en-US" altLang="ja-JP" sz="1800" baseline="0">
                <a:solidFill>
                  <a:schemeClr val="accent2"/>
                </a:solidFill>
              </a:rPr>
              <a:t>s</a:t>
            </a:r>
            <a:r>
              <a:rPr lang="en-US" altLang="ja-JP" sz="1800" baseline="30000">
                <a:solidFill>
                  <a:schemeClr val="accent2"/>
                </a:solidFill>
              </a:rPr>
              <a:t>-1</a:t>
            </a:r>
            <a:r>
              <a:rPr lang="en-US" altLang="ja-JP" sz="1800" baseline="0">
                <a:solidFill>
                  <a:schemeClr val="accent2"/>
                </a:solidFill>
              </a:rPr>
              <a:t>]    </a:t>
            </a:r>
            <a:r>
              <a:rPr lang="en-US" altLang="ja-JP" sz="1600" baseline="0">
                <a:solidFill>
                  <a:schemeClr val="accent2"/>
                </a:solidFill>
              </a:rPr>
              <a:t>  nb = 10</a:t>
            </a:r>
            <a:r>
              <a:rPr lang="en-US" altLang="ja-JP" sz="1600" baseline="30000">
                <a:solidFill>
                  <a:schemeClr val="accent2"/>
                </a:solidFill>
              </a:rPr>
              <a:t>-9</a:t>
            </a:r>
            <a:r>
              <a:rPr lang="en-US" altLang="ja-JP" sz="1600" baseline="0">
                <a:solidFill>
                  <a:schemeClr val="accent2"/>
                </a:solidFill>
              </a:rPr>
              <a:t> b</a:t>
            </a:r>
          </a:p>
          <a:p>
            <a:r>
              <a:rPr lang="en-US" altLang="ja-JP" sz="1600" baseline="0">
                <a:solidFill>
                  <a:schemeClr val="accent2"/>
                </a:solidFill>
              </a:rPr>
              <a:t>                                                   1b = 10</a:t>
            </a:r>
            <a:r>
              <a:rPr lang="en-US" altLang="ja-JP" sz="1600" baseline="30000">
                <a:solidFill>
                  <a:schemeClr val="accent2"/>
                </a:solidFill>
              </a:rPr>
              <a:t>-24</a:t>
            </a:r>
            <a:r>
              <a:rPr lang="en-US" altLang="ja-JP" sz="1600" baseline="0">
                <a:solidFill>
                  <a:schemeClr val="accent2"/>
                </a:solidFill>
              </a:rPr>
              <a:t> cm</a:t>
            </a:r>
            <a:r>
              <a:rPr lang="en-US" altLang="ja-JP" sz="1600" baseline="30000">
                <a:solidFill>
                  <a:schemeClr val="accent2"/>
                </a:solidFill>
              </a:rPr>
              <a:t>2</a:t>
            </a:r>
            <a:r>
              <a:rPr lang="en-US" altLang="ja-JP" sz="1800" b="1" baseline="0">
                <a:solidFill>
                  <a:schemeClr val="accent2"/>
                </a:solidFill>
              </a:rPr>
              <a:t>  </a:t>
            </a:r>
            <a:endParaRPr lang="en-US" altLang="x-none" sz="1800" b="1" baseline="0">
              <a:solidFill>
                <a:schemeClr val="accent2"/>
              </a:solidFill>
            </a:endParaRPr>
          </a:p>
        </p:txBody>
      </p:sp>
      <p:sp>
        <p:nvSpPr>
          <p:cNvPr id="33" name="Rectangle 65"/>
          <p:cNvSpPr>
            <a:spLocks noChangeArrowheads="1"/>
          </p:cNvSpPr>
          <p:nvPr/>
        </p:nvSpPr>
        <p:spPr bwMode="auto">
          <a:xfrm>
            <a:off x="5867400" y="5880100"/>
            <a:ext cx="29622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600" b="1" i="1" baseline="0">
                <a:solidFill>
                  <a:schemeClr val="accent2"/>
                </a:solidFill>
              </a:rPr>
              <a:t>f</a:t>
            </a:r>
            <a:r>
              <a:rPr lang="en-US" altLang="ja-JP" sz="1600" b="1" i="1">
                <a:solidFill>
                  <a:schemeClr val="accent2"/>
                </a:solidFill>
              </a:rPr>
              <a:t>r = </a:t>
            </a:r>
            <a:r>
              <a:rPr lang="en-US" altLang="ja-JP" sz="1600" b="1" i="1" baseline="0">
                <a:solidFill>
                  <a:schemeClr val="accent2"/>
                </a:solidFill>
              </a:rPr>
              <a:t>c/L</a:t>
            </a:r>
            <a:r>
              <a:rPr lang="en-US" altLang="ja-JP" sz="1600" baseline="0">
                <a:solidFill>
                  <a:schemeClr val="accent2"/>
                </a:solidFill>
              </a:rPr>
              <a:t> frequenza di rivoluzione</a:t>
            </a:r>
          </a:p>
          <a:p>
            <a:r>
              <a:rPr lang="en-US" altLang="ja-JP" sz="1600" b="1" i="1" baseline="0">
                <a:solidFill>
                  <a:schemeClr val="accent2"/>
                </a:solidFill>
              </a:rPr>
              <a:t>b</a:t>
            </a:r>
            <a:r>
              <a:rPr lang="en-US" altLang="ja-JP" sz="1600" baseline="0">
                <a:solidFill>
                  <a:schemeClr val="accent2"/>
                </a:solidFill>
              </a:rPr>
              <a:t>         numero dei pacchetti</a:t>
            </a:r>
          </a:p>
          <a:p>
            <a:r>
              <a:rPr lang="en-US" altLang="ja-JP" sz="1600" b="1" i="1" baseline="0">
                <a:solidFill>
                  <a:schemeClr val="accent2"/>
                </a:solidFill>
              </a:rPr>
              <a:t>f</a:t>
            </a:r>
            <a:r>
              <a:rPr lang="en-US" altLang="ja-JP" sz="1600" b="1" i="1">
                <a:solidFill>
                  <a:schemeClr val="accent2"/>
                </a:solidFill>
              </a:rPr>
              <a:t>r </a:t>
            </a:r>
            <a:r>
              <a:rPr lang="en-US" altLang="ja-JP" sz="1600" b="1" i="1" baseline="0">
                <a:solidFill>
                  <a:schemeClr val="accent2"/>
                </a:solidFill>
              </a:rPr>
              <a:t>b</a:t>
            </a:r>
            <a:r>
              <a:rPr lang="en-US" altLang="ja-JP" sz="1600" baseline="0">
                <a:solidFill>
                  <a:schemeClr val="accent2"/>
                </a:solidFill>
              </a:rPr>
              <a:t>      frequenza di collisione</a:t>
            </a:r>
            <a:endParaRPr lang="en-US" altLang="x-none" sz="1600" baseline="0">
              <a:solidFill>
                <a:schemeClr val="accent2"/>
              </a:solidFill>
            </a:endParaRPr>
          </a:p>
        </p:txBody>
      </p:sp>
      <p:sp>
        <p:nvSpPr>
          <p:cNvPr id="35" name="Rectangle 71"/>
          <p:cNvSpPr>
            <a:spLocks noChangeArrowheads="1"/>
          </p:cNvSpPr>
          <p:nvPr/>
        </p:nvSpPr>
        <p:spPr bwMode="auto">
          <a:xfrm>
            <a:off x="1752600" y="3886200"/>
            <a:ext cx="159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400" baseline="0">
                <a:solidFill>
                  <a:srgbClr val="D80A0A"/>
                </a:solidFill>
              </a:rPr>
              <a:t>punto di collisione</a:t>
            </a:r>
          </a:p>
        </p:txBody>
      </p:sp>
      <p:sp>
        <p:nvSpPr>
          <p:cNvPr id="36" name="Rectangle 73"/>
          <p:cNvSpPr>
            <a:spLocks noChangeArrowheads="1"/>
          </p:cNvSpPr>
          <p:nvPr/>
        </p:nvSpPr>
        <p:spPr bwMode="auto">
          <a:xfrm>
            <a:off x="3124200" y="27432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baseline="0"/>
              <a:t>s</a:t>
            </a:r>
          </a:p>
        </p:txBody>
      </p:sp>
      <p:sp>
        <p:nvSpPr>
          <p:cNvPr id="37" name="Rectangle 76"/>
          <p:cNvSpPr>
            <a:spLocks noChangeArrowheads="1"/>
          </p:cNvSpPr>
          <p:nvPr/>
        </p:nvSpPr>
        <p:spPr bwMode="auto">
          <a:xfrm>
            <a:off x="914400" y="4648200"/>
            <a:ext cx="314793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400" baseline="0">
                <a:solidFill>
                  <a:srgbClr val="FB271B"/>
                </a:solidFill>
              </a:rPr>
              <a:t>N</a:t>
            </a:r>
            <a:r>
              <a:rPr lang="en-US" altLang="x-none" sz="1400">
                <a:solidFill>
                  <a:srgbClr val="FB271B"/>
                </a:solidFill>
              </a:rPr>
              <a:t>b</a:t>
            </a:r>
            <a:r>
              <a:rPr lang="en-US" altLang="x-none" sz="1400" baseline="30000">
                <a:solidFill>
                  <a:srgbClr val="FB271B"/>
                </a:solidFill>
              </a:rPr>
              <a:t>+ </a:t>
            </a:r>
            <a:r>
              <a:rPr lang="en-US" altLang="x-none" sz="1400" baseline="0">
                <a:solidFill>
                  <a:srgbClr val="FB271B"/>
                </a:solidFill>
              </a:rPr>
              <a:t>numero di positroni in 1pacchetto</a:t>
            </a:r>
          </a:p>
          <a:p>
            <a:r>
              <a:rPr lang="en-US" altLang="x-none" sz="1400" baseline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en-US" altLang="x-none" sz="1400">
                <a:solidFill>
                  <a:schemeClr val="accent5">
                    <a:lumMod val="75000"/>
                  </a:schemeClr>
                </a:solidFill>
              </a:rPr>
              <a:t>b</a:t>
            </a:r>
            <a:r>
              <a:rPr lang="en-US" altLang="x-none" sz="1400" baseline="3000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altLang="x-none" sz="1400" baseline="0">
                <a:solidFill>
                  <a:schemeClr val="accent5">
                    <a:lumMod val="75000"/>
                  </a:schemeClr>
                </a:solidFill>
              </a:rPr>
              <a:t>numero di elettroni in 1 pacchetto</a:t>
            </a:r>
          </a:p>
          <a:p>
            <a:endParaRPr lang="en-US" altLang="x-none" sz="1400" baseline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3672590" y="2438400"/>
            <a:ext cx="3261610" cy="838200"/>
          </a:xfrm>
          <a:prstGeom prst="rect">
            <a:avLst/>
          </a:prstGeom>
          <a:solidFill>
            <a:srgbClr val="BDE0E3"/>
          </a:solidFill>
          <a:ln>
            <a:noFill/>
          </a:ln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graphicFrame>
        <p:nvGraphicFramePr>
          <p:cNvPr id="39" name="Object 6"/>
          <p:cNvGraphicFramePr>
            <a:graphicFrameLocks noChangeAspect="1"/>
          </p:cNvGraphicFramePr>
          <p:nvPr/>
        </p:nvGraphicFramePr>
        <p:xfrm>
          <a:off x="3810000" y="2514600"/>
          <a:ext cx="135255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0" name="Equation" r:id="rId4" imgW="723900" imgH="368300" progId="Equation.3">
                  <p:embed/>
                </p:oleObj>
              </mc:Choice>
              <mc:Fallback>
                <p:oleObj name="Equation" r:id="rId4" imgW="7239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514600"/>
                        <a:ext cx="135255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75"/>
          <p:cNvSpPr>
            <a:spLocks noChangeArrowheads="1"/>
          </p:cNvSpPr>
          <p:nvPr/>
        </p:nvSpPr>
        <p:spPr bwMode="auto">
          <a:xfrm>
            <a:off x="5280025" y="2514600"/>
            <a:ext cx="2263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400" baseline="0"/>
              <a:t>Numero di eventi nell’unit</a:t>
            </a:r>
            <a:r>
              <a:rPr lang="en-US" altLang="ja-JP" sz="1400" baseline="0"/>
              <a:t>à di tempo</a:t>
            </a:r>
            <a:endParaRPr lang="en-US" altLang="x-none" sz="1400" baseline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505731" y="4047344"/>
                <a:ext cx="1896096" cy="78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>
                          <a:latin typeface="Cambria Math" charset="0"/>
                        </a:rPr>
                        <m:t>𝐿</m:t>
                      </m:r>
                      <m:r>
                        <a:rPr lang="mr-IN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mr-I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  <m:r>
                            <a:rPr lang="en-US" sz="20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sz="20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731" y="4047344"/>
                <a:ext cx="1896096" cy="78643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528216" y="5036695"/>
                <a:ext cx="1853969" cy="332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>
                              <a:latin typeface="Cambria Math" charset="0"/>
                            </a:rPr>
                            <m:t>𝑖𝑛𝑡𝑒𝑔𝑟𝑎𝑡𝑎</m:t>
                          </m:r>
                        </m:sub>
                      </m:sSub>
                      <m:r>
                        <a:rPr lang="mr-IN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𝐿</m:t>
                      </m:r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216" y="5036695"/>
                <a:ext cx="1853969" cy="332720"/>
              </a:xfrm>
              <a:prstGeom prst="rect">
                <a:avLst/>
              </a:prstGeom>
              <a:blipFill rotWithShape="0">
                <a:blip r:embed="rId7"/>
                <a:stretch>
                  <a:fillRect l="-2961" r="-2303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369232" y="3612629"/>
                <a:ext cx="12365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mr-IN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sub>
                      </m:sSub>
                      <m:r>
                        <a:rPr lang="en-US" sz="20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232" y="3612629"/>
                <a:ext cx="1236557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4433" t="-2000" r="-1970"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84"/>
          <p:cNvGraphicFramePr>
            <a:graphicFrameLocks noGrp="1"/>
          </p:cNvGraphicFramePr>
          <p:nvPr/>
        </p:nvGraphicFramePr>
        <p:xfrm>
          <a:off x="5143500" y="830263"/>
          <a:ext cx="3435350" cy="4062413"/>
        </p:xfrm>
        <a:graphic>
          <a:graphicData uri="http://schemas.openxmlformats.org/drawingml/2006/table">
            <a:tbl>
              <a:tblPr/>
              <a:tblGrid>
                <a:gridCol w="1611040"/>
                <a:gridCol w="762672"/>
                <a:gridCol w="1061638"/>
              </a:tblGrid>
              <a:tr h="4755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F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native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F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 </a:t>
                      </a:r>
                      <a:r>
                        <a:rPr kumimoji="0" lang="it-IT" altLang="en-US" sz="1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Crab-Waist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Energy (MeV)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510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510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E9"/>
                    </a:solidFill>
                  </a:tcPr>
                </a:tc>
              </a:tr>
              <a:tr h="274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q</a:t>
                      </a:r>
                      <a:r>
                        <a:rPr kumimoji="0" lang="it-IT" altLang="en-US" sz="1200" b="1" i="0" u="none" strike="noStrike" cap="none" normalizeH="0" baseline="-2500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cross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/2 (</a:t>
                      </a:r>
                      <a:r>
                        <a:rPr kumimoji="0" lang="it-IT" altLang="en-US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mrad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12.5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</a:tr>
              <a:tr h="274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e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x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(mm•mrad)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0.34</a:t>
                      </a: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0.28</a:t>
                      </a: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</a:tr>
              <a:tr h="274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b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x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* (cm)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160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23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</a:tr>
              <a:tr h="274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s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x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* (mm)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0.70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0.25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</a:tr>
              <a:tr h="274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F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Piwinski</a:t>
                      </a:r>
                      <a:endParaRPr kumimoji="0" lang="en-US" altLang="en-US" sz="1200" b="1" i="0" u="none" strike="noStrike" cap="none" normalizeH="0" baseline="-2500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0.6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1.5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</a:tr>
              <a:tr h="274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b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* (cm)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1.80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0.85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8F9"/>
                    </a:solidFill>
                  </a:tcPr>
                </a:tc>
              </a:tr>
              <a:tr h="2834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s</a:t>
                      </a:r>
                      <a:r>
                        <a:rPr kumimoji="0" lang="it-IT" altLang="en-US" sz="1200" b="1" i="0" u="none" strike="noStrike" cap="none" normalizeH="0" baseline="-2500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* (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m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m) </a:t>
                      </a:r>
                      <a:r>
                        <a:rPr kumimoji="0" lang="it-IT" altLang="en-US" sz="12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low</a:t>
                      </a:r>
                      <a:r>
                        <a:rPr kumimoji="0" lang="it-IT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it-IT" altLang="en-US" sz="12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current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5.4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3.1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8F9"/>
                    </a:solidFill>
                  </a:tcPr>
                </a:tc>
              </a:tr>
              <a:tr h="274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Coupling, %</a:t>
                      </a: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0.5</a:t>
                      </a: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0.5</a:t>
                      </a: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Bunch spacing (ns)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2.7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2.7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74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bunch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(mA)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00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s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z 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(mm)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15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00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</a:t>
                      </a:r>
                      <a:endParaRPr kumimoji="0" lang="en-US" altLang="en-US" sz="1200" b="1" i="0" u="none" strike="noStrike" cap="none" normalizeH="0" baseline="-2500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76"/>
          <p:cNvSpPr>
            <a:spLocks noChangeArrowheads="1"/>
          </p:cNvSpPr>
          <p:nvPr/>
        </p:nvSpPr>
        <p:spPr bwMode="auto">
          <a:xfrm>
            <a:off x="1617663" y="61913"/>
            <a:ext cx="6003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it-IT" altLang="en-US" sz="3600" smtClean="0">
                <a:solidFill>
                  <a:srgbClr val="ED0B19"/>
                </a:solidFill>
                <a:latin typeface="+mn-lt"/>
              </a:rPr>
              <a:t>DA</a:t>
            </a:r>
            <a:r>
              <a:rPr lang="it-IT" altLang="en-US" sz="3600" smtClean="0">
                <a:solidFill>
                  <a:srgbClr val="ED0B19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F</a:t>
            </a:r>
            <a:r>
              <a:rPr lang="it-IT" altLang="en-US" sz="3600" smtClean="0">
                <a:solidFill>
                  <a:srgbClr val="ED0B19"/>
                </a:solidFill>
                <a:latin typeface="+mn-lt"/>
              </a:rPr>
              <a:t>NE Layout and </a:t>
            </a:r>
            <a:r>
              <a:rPr lang="it-IT" altLang="en-US" sz="3600" err="1">
                <a:solidFill>
                  <a:srgbClr val="ED0B19"/>
                </a:solidFill>
                <a:latin typeface="+mn-lt"/>
              </a:rPr>
              <a:t>P</a:t>
            </a:r>
            <a:r>
              <a:rPr lang="it-IT" altLang="en-US" sz="3600" err="1" smtClean="0">
                <a:solidFill>
                  <a:srgbClr val="ED0B19"/>
                </a:solidFill>
                <a:latin typeface="+mn-lt"/>
              </a:rPr>
              <a:t>arameters</a:t>
            </a:r>
            <a:endParaRPr lang="en-US" altLang="en-US" sz="3600" smtClean="0">
              <a:solidFill>
                <a:srgbClr val="ED0B19"/>
              </a:solidFill>
              <a:latin typeface="+mn-lt"/>
            </a:endParaRPr>
          </a:p>
        </p:txBody>
      </p:sp>
      <p:sp>
        <p:nvSpPr>
          <p:cNvPr id="4" name="Rectangle 131"/>
          <p:cNvSpPr>
            <a:spLocks noChangeArrowheads="1"/>
          </p:cNvSpPr>
          <p:nvPr/>
        </p:nvSpPr>
        <p:spPr bwMode="auto">
          <a:xfrm>
            <a:off x="5676900" y="5164138"/>
            <a:ext cx="2473325" cy="1060450"/>
          </a:xfrm>
          <a:prstGeom prst="rect">
            <a:avLst/>
          </a:prstGeom>
          <a:solidFill>
            <a:srgbClr val="CCFC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96838" indent="-96838">
              <a:lnSpc>
                <a:spcPct val="120000"/>
              </a:lnSpc>
              <a:buFontTx/>
              <a:buChar char="•"/>
              <a:defRPr/>
            </a:pPr>
            <a:endParaRPr lang="en-US" altLang="en-US" sz="1400" i="1" smtClean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21569" name="Group 6"/>
          <p:cNvGrpSpPr>
            <a:grpSpLocks/>
          </p:cNvGrpSpPr>
          <p:nvPr/>
        </p:nvGrpSpPr>
        <p:grpSpPr bwMode="auto">
          <a:xfrm>
            <a:off x="636588" y="771525"/>
            <a:ext cx="4203700" cy="2870200"/>
            <a:chOff x="2832" y="240"/>
            <a:chExt cx="2648" cy="1808"/>
          </a:xfrm>
        </p:grpSpPr>
        <p:pic>
          <p:nvPicPr>
            <p:cNvPr id="2157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40"/>
              <a:ext cx="2648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4128" y="240"/>
              <a:ext cx="384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4128" y="1776"/>
              <a:ext cx="384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3881" y="1584"/>
              <a:ext cx="9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400">
                  <a:solidFill>
                    <a:srgbClr val="FEDE20"/>
                  </a:solidFill>
                </a:rPr>
                <a:t>FINUDA (DEAR)</a:t>
              </a:r>
              <a:endParaRPr lang="en-US" altLang="en-US">
                <a:latin typeface="Symbol" charset="2"/>
                <a:sym typeface="Symbol" charset="2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4128" y="480"/>
              <a:ext cx="41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400">
                  <a:solidFill>
                    <a:srgbClr val="FEDE20"/>
                  </a:solidFill>
                </a:rPr>
                <a:t>KLOE</a:t>
              </a:r>
              <a:endParaRPr lang="en-US" altLang="en-US">
                <a:latin typeface="Symbol" charset="2"/>
                <a:sym typeface="Symbol" charset="2"/>
              </a:endParaRPr>
            </a:p>
          </p:txBody>
        </p:sp>
      </p:grp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978025" y="3638550"/>
            <a:ext cx="29749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altLang="en-US" sz="1000"/>
              <a:t>“</a:t>
            </a:r>
            <a:r>
              <a:rPr lang="it-IT" altLang="en-US" sz="1000" err="1"/>
              <a:t>Proposal</a:t>
            </a:r>
            <a:r>
              <a:rPr lang="it-IT" altLang="en-US" sz="1000"/>
              <a:t> for a </a:t>
            </a:r>
            <a:r>
              <a:rPr lang="it-IT" altLang="en-US" sz="1000" err="1">
                <a:latin typeface="Symbol" charset="2"/>
              </a:rPr>
              <a:t>F</a:t>
            </a:r>
            <a:r>
              <a:rPr lang="it-IT" altLang="en-US" sz="1000" err="1"/>
              <a:t>-factory</a:t>
            </a:r>
            <a:r>
              <a:rPr lang="it-IT" altLang="en-US" sz="1000"/>
              <a:t>”, LNF-90/031 (IR),1990.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18175" y="5179310"/>
            <a:ext cx="2409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i="1">
                <a:solidFill>
                  <a:srgbClr val="000090"/>
                </a:solidFill>
                <a:latin typeface="+mn-lt"/>
              </a:rPr>
              <a:t>Colliding Beams have:</a:t>
            </a:r>
          </a:p>
          <a:p>
            <a:pPr lvl="1" eaLnBrk="1" hangingPunct="1">
              <a:defRPr/>
            </a:pPr>
            <a:r>
              <a:rPr lang="en-US" altLang="en-US" sz="1200" i="1">
                <a:solidFill>
                  <a:srgbClr val="000090"/>
                </a:solidFill>
                <a:latin typeface="+mn-lt"/>
              </a:rPr>
              <a:t>low E</a:t>
            </a:r>
          </a:p>
          <a:p>
            <a:pPr lvl="1" eaLnBrk="1" hangingPunct="1">
              <a:defRPr/>
            </a:pPr>
            <a:r>
              <a:rPr lang="en-US" altLang="en-US" sz="1200" i="1">
                <a:solidFill>
                  <a:srgbClr val="000090"/>
                </a:solidFill>
                <a:latin typeface="+mn-lt"/>
              </a:rPr>
              <a:t>high </a:t>
            </a:r>
            <a:r>
              <a:rPr lang="en-US" altLang="en-US" sz="1200" i="1" smtClean="0">
                <a:solidFill>
                  <a:srgbClr val="000090"/>
                </a:solidFill>
                <a:latin typeface="+mn-lt"/>
              </a:rPr>
              <a:t>currents</a:t>
            </a:r>
          </a:p>
          <a:p>
            <a:pPr lvl="1" eaLnBrk="1" hangingPunct="1">
              <a:defRPr/>
            </a:pPr>
            <a:r>
              <a:rPr lang="en-US" altLang="en-US" sz="1200" i="1" smtClean="0">
                <a:solidFill>
                  <a:srgbClr val="000090"/>
                </a:solidFill>
                <a:latin typeface="+mn-lt"/>
              </a:rPr>
              <a:t>short bunch spacing 2.7 nsec</a:t>
            </a:r>
            <a:endParaRPr lang="en-US" altLang="en-US" sz="1200" i="1">
              <a:solidFill>
                <a:srgbClr val="000090"/>
              </a:solidFill>
              <a:latin typeface="+mn-lt"/>
            </a:endParaRPr>
          </a:p>
          <a:p>
            <a:pPr lvl="1" eaLnBrk="1" hangingPunct="1">
              <a:defRPr/>
            </a:pPr>
            <a:r>
              <a:rPr lang="en-US" altLang="en-US" sz="1200" i="1">
                <a:solidFill>
                  <a:srgbClr val="000090"/>
                </a:solidFill>
                <a:latin typeface="+mn-lt"/>
              </a:rPr>
              <a:t>long damping time</a:t>
            </a:r>
          </a:p>
        </p:txBody>
      </p:sp>
      <p:pic>
        <p:nvPicPr>
          <p:cNvPr id="2157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" y="4010025"/>
            <a:ext cx="4175125" cy="2525713"/>
          </a:xfrm>
          <a:prstGeom prst="rect">
            <a:avLst/>
          </a:prstGeom>
          <a:noFill/>
          <a:ln w="28575">
            <a:solidFill>
              <a:srgbClr val="71EE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73" name="TextBox 13"/>
          <p:cNvSpPr txBox="1">
            <a:spLocks noChangeArrowheads="1"/>
          </p:cNvSpPr>
          <p:nvPr/>
        </p:nvSpPr>
        <p:spPr bwMode="auto">
          <a:xfrm>
            <a:off x="1865313" y="1591013"/>
            <a:ext cx="7318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>
                <a:solidFill>
                  <a:schemeClr val="bg1"/>
                </a:solidFill>
                <a:latin typeface="Arial" charset="0"/>
              </a:rPr>
              <a:t>native</a:t>
            </a:r>
          </a:p>
        </p:txBody>
      </p:sp>
      <p:sp>
        <p:nvSpPr>
          <p:cNvPr id="21574" name="TextBox 14"/>
          <p:cNvSpPr txBox="1">
            <a:spLocks noChangeArrowheads="1"/>
          </p:cNvSpPr>
          <p:nvPr/>
        </p:nvSpPr>
        <p:spPr bwMode="auto">
          <a:xfrm>
            <a:off x="1533890" y="4929553"/>
            <a:ext cx="2054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600" b="1">
                <a:solidFill>
                  <a:srgbClr val="FF0000"/>
                </a:solidFill>
                <a:latin typeface="Arial" charset="0"/>
              </a:rPr>
              <a:t>DA</a:t>
            </a:r>
            <a:r>
              <a:rPr lang="it-IT" altLang="en-US" sz="1600" b="1">
                <a:solidFill>
                  <a:srgbClr val="FF0000"/>
                </a:solidFill>
                <a:latin typeface="Symbol" charset="2"/>
              </a:rPr>
              <a:t>F</a:t>
            </a:r>
            <a:r>
              <a:rPr lang="it-IT" altLang="en-US" sz="1600" b="1">
                <a:solidFill>
                  <a:srgbClr val="FF0000"/>
                </a:solidFill>
                <a:latin typeface="Arial" charset="0"/>
              </a:rPr>
              <a:t>NE Crab-Waist</a:t>
            </a:r>
            <a:endParaRPr lang="en-US" altLang="en-US" sz="1600" b="1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6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16025" y="119063"/>
            <a:ext cx="6781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i="1">
                <a:solidFill>
                  <a:srgbClr val="ED0B19"/>
                </a:solidFill>
              </a:rPr>
              <a:t>L</a:t>
            </a:r>
            <a:r>
              <a:rPr lang="it-IT" altLang="en-US" baseline="-25000">
                <a:solidFill>
                  <a:srgbClr val="ED0B19"/>
                </a:solidFill>
              </a:rPr>
              <a:t>peak</a:t>
            </a:r>
            <a:r>
              <a:rPr lang="it-IT" altLang="en-US">
                <a:solidFill>
                  <a:srgbClr val="ED0B19"/>
                </a:solidFill>
              </a:rPr>
              <a:t> at DA</a:t>
            </a:r>
            <a:r>
              <a:rPr lang="it-IT" altLang="en-US">
                <a:solidFill>
                  <a:srgbClr val="ED0B19"/>
                </a:solidFill>
                <a:latin typeface="Symbol" charset="2"/>
                <a:sym typeface="Symbol" charset="2"/>
              </a:rPr>
              <a:t></a:t>
            </a:r>
            <a:r>
              <a:rPr lang="it-IT" altLang="en-US">
                <a:solidFill>
                  <a:srgbClr val="ED0B19"/>
                </a:solidFill>
              </a:rPr>
              <a:t>NE 2001 </a:t>
            </a:r>
            <a:r>
              <a:rPr lang="it-IT" altLang="ja-JP">
                <a:solidFill>
                  <a:srgbClr val="ED0B19"/>
                </a:solidFill>
              </a:rPr>
              <a:t>÷</a:t>
            </a:r>
            <a:r>
              <a:rPr lang="it-IT" altLang="en-US">
                <a:solidFill>
                  <a:srgbClr val="ED0B19"/>
                </a:solidFill>
              </a:rPr>
              <a:t> 2007</a:t>
            </a:r>
            <a:endParaRPr lang="en-US" altLang="en-US">
              <a:solidFill>
                <a:srgbClr val="ED0B19"/>
              </a:solidFill>
            </a:endParaRPr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6481183" y="4839421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70" y="4808538"/>
            <a:ext cx="2819400" cy="1933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0" y="4808538"/>
            <a:ext cx="2590800" cy="1903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85208" y="4857750"/>
            <a:ext cx="83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KLOE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3190295" y="6229350"/>
            <a:ext cx="1182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FINUDA</a:t>
            </a:r>
          </a:p>
        </p:txBody>
      </p:sp>
      <p:pic>
        <p:nvPicPr>
          <p:cNvPr id="8" name="Picture 25" descr="lumi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"/>
          <a:stretch>
            <a:fillRect/>
          </a:stretch>
        </p:blipFill>
        <p:spPr bwMode="auto">
          <a:xfrm>
            <a:off x="1143000" y="1644650"/>
            <a:ext cx="67818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6"/>
          <p:cNvSpPr>
            <a:spLocks noChangeArrowheads="1"/>
          </p:cNvSpPr>
          <p:nvPr/>
        </p:nvSpPr>
        <p:spPr bwMode="auto">
          <a:xfrm rot="-5400000">
            <a:off x="301625" y="2927350"/>
            <a:ext cx="2171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Luminosity [cm</a:t>
            </a:r>
            <a:r>
              <a:rPr lang="en-US" altLang="en-US" sz="1600" b="1" baseline="30000"/>
              <a:t>-2</a:t>
            </a:r>
            <a:r>
              <a:rPr lang="en-US" altLang="en-US" sz="1600" b="1"/>
              <a:t> s</a:t>
            </a:r>
            <a:r>
              <a:rPr lang="en-US" altLang="en-US" sz="1600" b="1" baseline="30000"/>
              <a:t>-1</a:t>
            </a:r>
            <a:r>
              <a:rPr lang="en-US" altLang="en-US" sz="1600" b="1"/>
              <a:t>]</a:t>
            </a:r>
            <a:endParaRPr lang="en-US" altLang="en-US" sz="1800"/>
          </a:p>
        </p:txBody>
      </p:sp>
      <p:sp>
        <p:nvSpPr>
          <p:cNvPr id="10" name="AutoShape 27"/>
          <p:cNvSpPr>
            <a:spLocks noChangeArrowheads="1"/>
          </p:cNvSpPr>
          <p:nvPr/>
        </p:nvSpPr>
        <p:spPr bwMode="auto">
          <a:xfrm rot="10800000">
            <a:off x="7086600" y="2940050"/>
            <a:ext cx="1219200" cy="1219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FC4E"/>
          </a:solidFill>
          <a:ln w="9525">
            <a:solidFill>
              <a:srgbClr val="FFFC4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7315200" y="2940050"/>
            <a:ext cx="1676400" cy="517525"/>
          </a:xfrm>
          <a:prstGeom prst="rect">
            <a:avLst/>
          </a:prstGeom>
          <a:solidFill>
            <a:srgbClr val="FFFC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BC11A9"/>
                </a:solidFill>
              </a:rPr>
              <a:t>NEW COLLISION SCHEME</a:t>
            </a:r>
            <a:endParaRPr lang="en-US" altLang="en-US" sz="1400">
              <a:solidFill>
                <a:srgbClr val="BC11A9"/>
              </a:solidFill>
            </a:endParaRPr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89070" y="4760046"/>
            <a:ext cx="2500745" cy="1543774"/>
          </a:xfrm>
          <a:prstGeom prst="rect">
            <a:avLst/>
          </a:prstGeom>
          <a:solidFill>
            <a:srgbClr val="E4F46A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3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76856"/>
              </p:ext>
            </p:extLst>
          </p:nvPr>
        </p:nvGraphicFramePr>
        <p:xfrm>
          <a:off x="6415946" y="5250701"/>
          <a:ext cx="1827501" cy="914574"/>
        </p:xfrm>
        <a:graphic>
          <a:graphicData uri="http://schemas.openxmlformats.org/drawingml/2006/table">
            <a:tbl>
              <a:tblPr/>
              <a:tblGrid>
                <a:gridCol w="890321"/>
                <a:gridCol w="937180"/>
              </a:tblGrid>
              <a:tr h="2634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KLOE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BC11A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3.0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FINUDA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BC11A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1.2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4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DEAR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BC11A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6047502" y="4829321"/>
            <a:ext cx="25977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"/>
              </a:spcBef>
              <a:buFontTx/>
              <a:buNone/>
            </a:pPr>
            <a:r>
              <a:rPr lang="it-IT" altLang="en-US" sz="1800" i="1">
                <a:solidFill>
                  <a:srgbClr val="CC0000"/>
                </a:solidFill>
              </a:rPr>
              <a:t>L</a:t>
            </a:r>
            <a:r>
              <a:rPr lang="it-IT" altLang="en-US" sz="1800" baseline="-25000">
                <a:solidFill>
                  <a:srgbClr val="CC0000"/>
                </a:solidFill>
              </a:rPr>
              <a:t>logged</a:t>
            </a:r>
            <a:r>
              <a:rPr lang="it-IT" altLang="en-US" sz="1800">
                <a:solidFill>
                  <a:srgbClr val="CC0000"/>
                </a:solidFill>
              </a:rPr>
              <a:t> (fb</a:t>
            </a:r>
            <a:r>
              <a:rPr lang="it-IT" altLang="en-US" sz="1800" baseline="30000">
                <a:solidFill>
                  <a:srgbClr val="CC0000"/>
                </a:solidFill>
              </a:rPr>
              <a:t>-1</a:t>
            </a:r>
            <a:r>
              <a:rPr lang="it-IT" altLang="en-US" sz="1800">
                <a:solidFill>
                  <a:srgbClr val="CC0000"/>
                </a:solidFill>
              </a:rPr>
              <a:t>) 2001÷2007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98763" y="764309"/>
            <a:ext cx="84651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i="1">
                <a:solidFill>
                  <a:srgbClr val="BC11A9"/>
                </a:solidFill>
              </a:rPr>
              <a:t>L</a:t>
            </a:r>
            <a:r>
              <a:rPr lang="en-US" altLang="en-US" sz="1500" baseline="-25000">
                <a:solidFill>
                  <a:srgbClr val="BC11A9"/>
                </a:solidFill>
              </a:rPr>
              <a:t>peak</a:t>
            </a:r>
            <a:r>
              <a:rPr lang="en-US" altLang="en-US" sz="1500">
                <a:solidFill>
                  <a:srgbClr val="BC11A9"/>
                </a:solidFill>
              </a:rPr>
              <a:t> had a remarkable evolution mainly due to several machine upgrades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0000FF"/>
                </a:solidFill>
              </a:rPr>
              <a:t>Experiments took data one at a time, although DAΦNE had been originally conceived with two Irs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0000FF"/>
                </a:solidFill>
              </a:rPr>
              <a:t>In 2004 the low-</a:t>
            </a:r>
            <a:r>
              <a:rPr lang="en-US" altLang="en-US" sz="150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altLang="en-US" sz="1500">
                <a:solidFill>
                  <a:srgbClr val="0000FF"/>
                </a:solidFill>
              </a:rPr>
              <a:t> triplet of the KLOE IR has been replaced by a PMQUAD doublet -&gt; 100 bunches operation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>
              <a:solidFill>
                <a:srgbClr val="0000FF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 rot="20222943">
            <a:off x="-95591" y="2086242"/>
            <a:ext cx="9307484" cy="1200329"/>
          </a:xfrm>
          <a:prstGeom prst="rect">
            <a:avLst/>
          </a:prstGeom>
          <a:solidFill>
            <a:srgbClr val="1D27F3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ED0B19"/>
              </a:solidFill>
              <a:latin typeface="Arial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Un nuovo schema di collisione basato su </a:t>
            </a:r>
            <a:r>
              <a:rPr lang="en-US" altLang="en-US" sz="2000" b="1">
                <a:solidFill>
                  <a:schemeClr val="bg1"/>
                </a:solidFill>
                <a:latin typeface="Arial" charset="0"/>
              </a:rPr>
              <a:t>Large Piwinski</a:t>
            </a: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 angle and </a:t>
            </a:r>
            <a:r>
              <a:rPr lang="en-US" altLang="en-US" sz="2000" b="1">
                <a:solidFill>
                  <a:schemeClr val="bg1"/>
                </a:solidFill>
                <a:latin typeface="Arial" charset="0"/>
              </a:rPr>
              <a:t>Crab-Waist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ED0B1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1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768" y="175847"/>
            <a:ext cx="8211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en-US" sz="3200">
                <a:solidFill>
                  <a:srgbClr val="ED0B19"/>
                </a:solidFill>
              </a:rPr>
              <a:t>Il nuovo approccio di DA</a:t>
            </a:r>
            <a:r>
              <a:rPr lang="it-IT" altLang="en-US" sz="3200">
                <a:solidFill>
                  <a:srgbClr val="ED0B19"/>
                </a:solidFill>
                <a:sym typeface="Symbol" charset="2"/>
              </a:rPr>
              <a:t></a:t>
            </a:r>
            <a:r>
              <a:rPr lang="it-IT" altLang="en-US" sz="3200">
                <a:solidFill>
                  <a:srgbClr val="ED0B19"/>
                </a:solidFill>
              </a:rPr>
              <a:t>NE alle Collisioni</a:t>
            </a:r>
            <a:endParaRPr lang="en-US" sz="3200"/>
          </a:p>
        </p:txBody>
      </p:sp>
      <p:sp>
        <p:nvSpPr>
          <p:cNvPr id="3" name="Rectangle 2"/>
          <p:cNvSpPr/>
          <p:nvPr/>
        </p:nvSpPr>
        <p:spPr>
          <a:xfrm>
            <a:off x="457223" y="1310471"/>
            <a:ext cx="48709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415FF"/>
                </a:solidFill>
              </a:rPr>
              <a:t>Aumentare </a:t>
            </a:r>
            <a:r>
              <a:rPr lang="en-US">
                <a:solidFill>
                  <a:srgbClr val="B91EB6"/>
                </a:solidFill>
              </a:rPr>
              <a:t>l’angolo d’incrocio orizzontale </a:t>
            </a:r>
            <a:r>
              <a:rPr lang="en-US">
                <a:solidFill>
                  <a:srgbClr val="1415FF"/>
                </a:solidFill>
              </a:rPr>
              <a:t>con cui i fasci di elettroni e positroni collidono</a:t>
            </a:r>
          </a:p>
          <a:p>
            <a:endParaRPr lang="en-US">
              <a:solidFill>
                <a:srgbClr val="1415FF"/>
              </a:solidFill>
            </a:endParaRPr>
          </a:p>
          <a:p>
            <a:endParaRPr lang="en-US">
              <a:solidFill>
                <a:srgbClr val="1415FF"/>
              </a:solidFill>
            </a:endParaRPr>
          </a:p>
          <a:p>
            <a:endParaRPr lang="en-US">
              <a:solidFill>
                <a:srgbClr val="1415FF"/>
              </a:solidFill>
            </a:endParaRPr>
          </a:p>
          <a:p>
            <a:r>
              <a:rPr lang="en-US">
                <a:solidFill>
                  <a:srgbClr val="1415FF"/>
                </a:solidFill>
              </a:rPr>
              <a:t>Così facendo si può </a:t>
            </a:r>
            <a:r>
              <a:rPr lang="en-US">
                <a:solidFill>
                  <a:srgbClr val="B91EB6"/>
                </a:solidFill>
              </a:rPr>
              <a:t>aumentare il focheggiamento </a:t>
            </a:r>
            <a:r>
              <a:rPr lang="en-US">
                <a:solidFill>
                  <a:srgbClr val="1415FF"/>
                </a:solidFill>
              </a:rPr>
              <a:t>dei pacchetti interagenti pel punto di collisione, soprattutto nel piano verticale</a:t>
            </a:r>
          </a:p>
          <a:p>
            <a:endParaRPr lang="en-US">
              <a:solidFill>
                <a:srgbClr val="1415FF"/>
              </a:solidFill>
            </a:endParaRPr>
          </a:p>
          <a:p>
            <a:endParaRPr lang="en-US">
              <a:solidFill>
                <a:srgbClr val="1415FF"/>
              </a:solidFill>
            </a:endParaRPr>
          </a:p>
          <a:p>
            <a:endParaRPr lang="en-US">
              <a:solidFill>
                <a:srgbClr val="1415FF"/>
              </a:solidFill>
            </a:endParaRPr>
          </a:p>
          <a:p>
            <a:r>
              <a:rPr lang="en-US">
                <a:solidFill>
                  <a:srgbClr val="1415FF"/>
                </a:solidFill>
              </a:rPr>
              <a:t>Compensare le risonanze che insorgono nel caso di collisione con grande angolo di incrocio per mezzo di due sestupoli, </a:t>
            </a:r>
            <a:r>
              <a:rPr lang="en-US" i="1">
                <a:solidFill>
                  <a:srgbClr val="B91EB6"/>
                </a:solidFill>
              </a:rPr>
              <a:t>Crab-Sextupole</a:t>
            </a:r>
            <a:r>
              <a:rPr lang="en-US">
                <a:solidFill>
                  <a:srgbClr val="1415FF"/>
                </a:solidFill>
              </a:rPr>
              <a:t>, installati simmetricamente e con opportuni avanzamenti di fase rispetto al punto di collisione </a:t>
            </a:r>
            <a:r>
              <a:rPr lang="en-US">
                <a:solidFill>
                  <a:srgbClr val="B91EB6"/>
                </a:solidFill>
              </a:rPr>
              <a:t>IP</a:t>
            </a:r>
            <a:endParaRPr lang="en-US">
              <a:solidFill>
                <a:srgbClr val="1415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03" y="1149665"/>
            <a:ext cx="2738698" cy="1175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37" y="2699437"/>
            <a:ext cx="3243805" cy="10394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78676" y="4160274"/>
            <a:ext cx="3330460" cy="1642704"/>
            <a:chOff x="5666601" y="4160274"/>
            <a:chExt cx="3330460" cy="1642704"/>
          </a:xfrm>
        </p:grpSpPr>
        <p:pic>
          <p:nvPicPr>
            <p:cNvPr id="7" name="Picture 28" descr="fig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6601" y="4160274"/>
              <a:ext cx="3330460" cy="1501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400800" y="5433646"/>
              <a:ext cx="19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solidFill>
                    <a:srgbClr val="B91EB6"/>
                  </a:solidFill>
                </a:rPr>
                <a:t>Crab-Sextupole off</a:t>
              </a:r>
              <a:endParaRPr lang="en-US"/>
            </a:p>
          </p:txBody>
        </p:sp>
      </p:grp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451866"/>
              </p:ext>
            </p:extLst>
          </p:nvPr>
        </p:nvGraphicFramePr>
        <p:xfrm>
          <a:off x="5205043" y="4097214"/>
          <a:ext cx="3698565" cy="179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2" name="Slide" r:id="rId6" imgW="36144200" imgH="27114500" progId="PowerPoint.Slide.8">
                  <p:embed/>
                </p:oleObj>
              </mc:Choice>
              <mc:Fallback>
                <p:oleObj name="Slide" r:id="rId6" imgW="36144200" imgH="271145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5342"/>
                      <a:stretch>
                        <a:fillRect/>
                      </a:stretch>
                    </p:blipFill>
                    <p:spPr bwMode="auto">
                      <a:xfrm>
                        <a:off x="5205043" y="4097214"/>
                        <a:ext cx="3698565" cy="1793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189782" y="5556739"/>
            <a:ext cx="195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B91EB6"/>
                </a:solidFill>
              </a:rPr>
              <a:t>Crab-Sextupole ON</a:t>
            </a:r>
            <a:endParaRPr lang="en-US"/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432233" y="6170302"/>
            <a:ext cx="31257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latin typeface="Arial" charset="0"/>
              </a:rPr>
              <a:t>P. Raimondi </a:t>
            </a:r>
            <a:r>
              <a:rPr lang="it-IT" altLang="en-US" sz="1000" i="1">
                <a:latin typeface="Arial" charset="0"/>
              </a:rPr>
              <a:t>, 2° SuperB Workshop, March 2006,</a:t>
            </a:r>
            <a:endParaRPr lang="en-GB" altLang="en-US" sz="1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000">
                <a:latin typeface="Arial" charset="0"/>
              </a:rPr>
              <a:t>P.Raimondi, D.Shatilov, M.Zobov, physics/0702033,</a:t>
            </a:r>
            <a:endParaRPr lang="en-GB" altLang="en-US" sz="1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latin typeface="Arial" charset="0"/>
              </a:rPr>
              <a:t>C. Milardi et al., Int.J.Mod.Phys.A24, 2009.</a:t>
            </a:r>
          </a:p>
        </p:txBody>
      </p:sp>
    </p:spTree>
    <p:extLst>
      <p:ext uri="{BB962C8B-B14F-4D97-AF65-F5344CB8AC3E}">
        <p14:creationId xmlns:p14="http://schemas.microsoft.com/office/powerpoint/2010/main" val="2316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296968" y="124690"/>
            <a:ext cx="6550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x-none" sz="3600">
                <a:solidFill>
                  <a:srgbClr val="FA1E2A"/>
                </a:solidFill>
                <a:latin typeface="+mn-lt"/>
              </a:rPr>
              <a:t>Luminosity during SIDDHARTA run</a:t>
            </a:r>
            <a:endParaRPr lang="en-US" altLang="x-none" sz="3600">
              <a:solidFill>
                <a:srgbClr val="FA1E2A"/>
              </a:solidFill>
              <a:latin typeface="+mn-lt"/>
            </a:endParaRPr>
          </a:p>
        </p:txBody>
      </p:sp>
      <p:pic>
        <p:nvPicPr>
          <p:cNvPr id="13" name="Picture 16" descr="peak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14978" r="5571" b="28627"/>
          <a:stretch>
            <a:fillRect/>
          </a:stretch>
        </p:blipFill>
        <p:spPr bwMode="auto">
          <a:xfrm>
            <a:off x="130627" y="2921681"/>
            <a:ext cx="815340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8"/>
          <p:cNvSpPr>
            <a:spLocks noChangeArrowheads="1"/>
          </p:cNvSpPr>
          <p:nvPr/>
        </p:nvSpPr>
        <p:spPr bwMode="auto">
          <a:xfrm rot="10800000" flipV="1">
            <a:off x="6990214" y="4521881"/>
            <a:ext cx="1219200" cy="1219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FC4E"/>
          </a:solidFill>
          <a:ln w="9525">
            <a:solidFill>
              <a:srgbClr val="FFFC4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7218813" y="5207681"/>
            <a:ext cx="1925187" cy="615553"/>
          </a:xfrm>
          <a:prstGeom prst="rect">
            <a:avLst/>
          </a:prstGeom>
          <a:solidFill>
            <a:srgbClr val="FFFC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BC11A9"/>
                </a:solidFill>
              </a:rPr>
              <a:t>Crab-Waist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BC11A9"/>
                </a:solidFill>
              </a:rPr>
              <a:t>COLLISION SCHEME</a:t>
            </a:r>
            <a:endParaRPr lang="en-US" altLang="en-US" sz="1600">
              <a:solidFill>
                <a:srgbClr val="BC11A9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 rot="16200000">
            <a:off x="7560127" y="3342368"/>
            <a:ext cx="2089150" cy="466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0" tIns="45716" rIns="91430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>
                <a:solidFill>
                  <a:srgbClr val="FF0066"/>
                </a:solidFill>
              </a:rPr>
              <a:t>Design Goal</a:t>
            </a:r>
            <a:endParaRPr lang="en-US" altLang="en-US" sz="2400">
              <a:solidFill>
                <a:srgbClr val="FF0066"/>
              </a:solidFill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8012564" y="3164568"/>
            <a:ext cx="35877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3550761" y="32756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483686" y="4628962"/>
            <a:ext cx="4779034" cy="172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97227" y="4646215"/>
            <a:ext cx="19323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"/>
          <a:stretch/>
        </p:blipFill>
        <p:spPr>
          <a:xfrm>
            <a:off x="5312345" y="1108110"/>
            <a:ext cx="2579632" cy="1554236"/>
          </a:xfrm>
          <a:prstGeom prst="rect">
            <a:avLst/>
          </a:prstGeom>
        </p:spPr>
      </p:pic>
      <p:pic>
        <p:nvPicPr>
          <p:cNvPr id="22" name="Picture 4" descr="Picture 13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99" y="858096"/>
            <a:ext cx="3147114" cy="223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0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0130619_1052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24" y="3606189"/>
            <a:ext cx="2253459" cy="300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20130618_1538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244" y="1252538"/>
            <a:ext cx="29019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0130517_1107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32" y="1252538"/>
            <a:ext cx="29019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P10702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4" y="3921990"/>
            <a:ext cx="3417621" cy="256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856248" y="111865"/>
            <a:ext cx="55133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>
                <a:solidFill>
                  <a:srgbClr val="FF0000"/>
                </a:solidFill>
                <a:latin typeface="Calibri" charset="0"/>
              </a:rPr>
              <a:t>DA</a:t>
            </a:r>
            <a:r>
              <a:rPr lang="en-US" altLang="x-none" sz="3600">
                <a:solidFill>
                  <a:srgbClr val="FF0000"/>
                </a:solidFill>
                <a:latin typeface="Symbol" charset="2"/>
              </a:rPr>
              <a:t>F</a:t>
            </a:r>
            <a:r>
              <a:rPr lang="en-US" altLang="x-none" sz="3600">
                <a:solidFill>
                  <a:srgbClr val="FF0000"/>
                </a:solidFill>
                <a:latin typeface="Calibri" charset="0"/>
              </a:rPr>
              <a:t>NE e KLOE-2 upgrade</a:t>
            </a:r>
          </a:p>
          <a:p>
            <a:pPr algn="ctr" eaLnBrk="1" hangingPunct="1"/>
            <a:r>
              <a:rPr lang="en-US" altLang="x-none" sz="2800">
                <a:solidFill>
                  <a:srgbClr val="FF0000"/>
                </a:solidFill>
                <a:latin typeface="Calibri" charset="0"/>
              </a:rPr>
              <a:t>pronti a fine Luglio 2013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2" y="1270679"/>
            <a:ext cx="2877761" cy="21583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26553" r="-723" b="-213"/>
          <a:stretch/>
        </p:blipFill>
        <p:spPr>
          <a:xfrm>
            <a:off x="6524283" y="3559126"/>
            <a:ext cx="2310228" cy="302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2849563" y="90488"/>
            <a:ext cx="3476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>
                <a:solidFill>
                  <a:srgbClr val="FF0000"/>
                </a:solidFill>
                <a:cs typeface="ＭＳ Ｐゴシック" charset="-128"/>
              </a:rPr>
              <a:t>KLOE-2 IR</a:t>
            </a:r>
          </a:p>
        </p:txBody>
      </p:sp>
      <p:pic>
        <p:nvPicPr>
          <p:cNvPr id="23554" name="Picture 3" descr="figur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5357" r="5435" b="4727"/>
          <a:stretch>
            <a:fillRect/>
          </a:stretch>
        </p:blipFill>
        <p:spPr bwMode="auto">
          <a:xfrm>
            <a:off x="977900" y="806450"/>
            <a:ext cx="7188200" cy="5438775"/>
          </a:xfrm>
          <a:prstGeom prst="rect">
            <a:avLst/>
          </a:prstGeom>
          <a:noFill/>
          <a:ln w="3492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55" name="Group 5"/>
          <p:cNvGrpSpPr>
            <a:grpSpLocks/>
          </p:cNvGrpSpPr>
          <p:nvPr/>
        </p:nvGrpSpPr>
        <p:grpSpPr bwMode="auto">
          <a:xfrm>
            <a:off x="1230313" y="1752600"/>
            <a:ext cx="6175375" cy="3275013"/>
            <a:chOff x="811956" y="1340768"/>
            <a:chExt cx="6480720" cy="3456384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811956" y="1340768"/>
              <a:ext cx="6480720" cy="345638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/>
            </a:extLst>
          </p:spPr>
        </p:cxnSp>
        <p:sp>
          <p:nvSpPr>
            <p:cNvPr id="23558" name="TextBox 7"/>
            <p:cNvSpPr txBox="1">
              <a:spLocks noChangeArrowheads="1"/>
            </p:cNvSpPr>
            <p:nvPr/>
          </p:nvSpPr>
          <p:spPr bwMode="auto">
            <a:xfrm>
              <a:off x="4274406" y="2113776"/>
              <a:ext cx="782810" cy="389701"/>
            </a:xfrm>
            <a:prstGeom prst="rect">
              <a:avLst/>
            </a:prstGeom>
            <a:solidFill>
              <a:srgbClr val="000090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</a:rPr>
                <a:t>10 m</a:t>
              </a:r>
            </a:p>
          </p:txBody>
        </p:sp>
      </p:grp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5448300" y="5973763"/>
            <a:ext cx="2754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C. Milardi </a:t>
            </a:r>
            <a:r>
              <a:rPr lang="en-US" altLang="en-US" sz="1200" i="1">
                <a:latin typeface="Arial" charset="0"/>
              </a:rPr>
              <a:t>et al 2012 JINST 7 T03002.</a:t>
            </a:r>
            <a:endParaRPr lang="en-US" alt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1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493" r="145" b="826"/>
          <a:stretch>
            <a:fillRect/>
          </a:stretch>
        </p:blipFill>
        <p:spPr bwMode="auto">
          <a:xfrm>
            <a:off x="874713" y="1074738"/>
            <a:ext cx="7388225" cy="5132387"/>
          </a:xfrm>
          <a:prstGeom prst="rect">
            <a:avLst/>
          </a:prstGeom>
          <a:noFill/>
          <a:ln w="34925">
            <a:solidFill>
              <a:srgbClr val="42E7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471613"/>
            <a:ext cx="110966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12888" y="4341813"/>
            <a:ext cx="1241425" cy="1414462"/>
          </a:xfrm>
          <a:prstGeom prst="rect">
            <a:avLst/>
          </a:prstGeom>
          <a:solidFill>
            <a:srgbClr val="FFFF0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  <a:ea typeface=""/>
            </a:endParaRPr>
          </a:p>
        </p:txBody>
      </p:sp>
      <p:sp>
        <p:nvSpPr>
          <p:cNvPr id="27652" name="TextBox 20"/>
          <p:cNvSpPr txBox="1">
            <a:spLocks noChangeArrowheads="1"/>
          </p:cNvSpPr>
          <p:nvPr/>
        </p:nvSpPr>
        <p:spPr bwMode="auto">
          <a:xfrm>
            <a:off x="1758950" y="4438650"/>
            <a:ext cx="80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x-none" sz="2000">
                <a:solidFill>
                  <a:srgbClr val="000000"/>
                </a:solidFill>
              </a:rPr>
              <a:t>I Run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00388" y="3278188"/>
            <a:ext cx="1482725" cy="2479675"/>
          </a:xfrm>
          <a:prstGeom prst="rect">
            <a:avLst/>
          </a:prstGeom>
          <a:solidFill>
            <a:srgbClr val="70AD47">
              <a:lumMod val="60000"/>
              <a:lumOff val="40000"/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  <a:ea typeface=""/>
            </a:endParaRPr>
          </a:p>
        </p:txBody>
      </p:sp>
      <p:sp>
        <p:nvSpPr>
          <p:cNvPr id="27654" name="TextBox 22"/>
          <p:cNvSpPr txBox="1">
            <a:spLocks noChangeArrowheads="1"/>
          </p:cNvSpPr>
          <p:nvPr/>
        </p:nvSpPr>
        <p:spPr bwMode="auto">
          <a:xfrm>
            <a:off x="3425825" y="3475038"/>
            <a:ext cx="842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x-none" sz="2000">
                <a:solidFill>
                  <a:srgbClr val="000000"/>
                </a:solidFill>
              </a:rPr>
              <a:t>II Run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35550" y="2359025"/>
            <a:ext cx="1536700" cy="3398838"/>
          </a:xfrm>
          <a:prstGeom prst="rect">
            <a:avLst/>
          </a:prstGeom>
          <a:solidFill>
            <a:srgbClr val="4472C4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  <a:ea typeface=""/>
            </a:endParaRPr>
          </a:p>
        </p:txBody>
      </p:sp>
      <p:sp>
        <p:nvSpPr>
          <p:cNvPr id="27656" name="TextBox 24"/>
          <p:cNvSpPr txBox="1">
            <a:spLocks noChangeArrowheads="1"/>
          </p:cNvSpPr>
          <p:nvPr/>
        </p:nvSpPr>
        <p:spPr bwMode="auto">
          <a:xfrm>
            <a:off x="5367338" y="2527300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x-none" sz="2000">
                <a:solidFill>
                  <a:srgbClr val="000000"/>
                </a:solidFill>
              </a:rPr>
              <a:t>III Run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97688" y="1444625"/>
            <a:ext cx="966787" cy="4310063"/>
          </a:xfrm>
          <a:prstGeom prst="rect">
            <a:avLst/>
          </a:prstGeom>
          <a:solidFill>
            <a:srgbClr val="E7E6E6">
              <a:lumMod val="75000"/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  <a:ea typeface=""/>
            </a:endParaRPr>
          </a:p>
        </p:txBody>
      </p:sp>
      <p:sp>
        <p:nvSpPr>
          <p:cNvPr id="27658" name="TextBox 31"/>
          <p:cNvSpPr txBox="1">
            <a:spLocks noChangeArrowheads="1"/>
          </p:cNvSpPr>
          <p:nvPr/>
        </p:nvSpPr>
        <p:spPr bwMode="auto">
          <a:xfrm>
            <a:off x="6972300" y="1481138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x-none" sz="2000">
                <a:solidFill>
                  <a:srgbClr val="000000"/>
                </a:solidFill>
              </a:rPr>
              <a:t>IV Run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109788" y="241300"/>
            <a:ext cx="4962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x-none" sz="3600">
                <a:solidFill>
                  <a:srgbClr val="FF0000"/>
                </a:solidFill>
                <a:latin typeface="+mj-lt"/>
                <a:ea typeface="Arial" charset="0"/>
                <a:cs typeface="Arial" charset="0"/>
              </a:rPr>
              <a:t>KLOE-2 Run Overview</a:t>
            </a:r>
          </a:p>
        </p:txBody>
      </p:sp>
      <p:pic>
        <p:nvPicPr>
          <p:cNvPr id="27660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484313"/>
            <a:ext cx="25558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8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9"/>
          <p:cNvSpPr txBox="1">
            <a:spLocks noChangeArrowheads="1"/>
          </p:cNvSpPr>
          <p:nvPr/>
        </p:nvSpPr>
        <p:spPr bwMode="auto">
          <a:xfrm>
            <a:off x="5622925" y="1119188"/>
            <a:ext cx="2241550" cy="877887"/>
          </a:xfrm>
          <a:prstGeom prst="rect">
            <a:avLst/>
          </a:prstGeom>
          <a:solidFill>
            <a:srgbClr val="F6FFE8"/>
          </a:solidFill>
          <a:ln w="38100">
            <a:solidFill>
              <a:srgbClr val="3AEDFF"/>
            </a:solidFill>
            <a:miter lim="800000"/>
            <a:headEnd/>
            <a:tailEnd/>
          </a:ln>
        </p:spPr>
        <p:txBody>
          <a:bodyPr lIns="252000" tIns="72000" rIns="216000" bIns="72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5472E7"/>
                </a:solidFill>
              </a:rPr>
              <a:t>∫</a:t>
            </a:r>
            <a:r>
              <a:rPr lang="en-US" altLang="en-US" sz="1600" baseline="-25000">
                <a:solidFill>
                  <a:srgbClr val="5472E7"/>
                </a:solidFill>
              </a:rPr>
              <a:t> </a:t>
            </a:r>
            <a:r>
              <a:rPr lang="en-US" altLang="en-US" sz="1600" i="1">
                <a:solidFill>
                  <a:srgbClr val="5472E7"/>
                </a:solidFill>
              </a:rPr>
              <a:t>L</a:t>
            </a:r>
            <a:r>
              <a:rPr lang="en-US" altLang="en-US" sz="1600" i="1" baseline="-25000">
                <a:solidFill>
                  <a:srgbClr val="5472E7"/>
                </a:solidFill>
              </a:rPr>
              <a:t>del</a:t>
            </a:r>
            <a:r>
              <a:rPr lang="en-US" altLang="en-US" sz="1600" i="1">
                <a:solidFill>
                  <a:srgbClr val="5472E7"/>
                </a:solidFill>
              </a:rPr>
              <a:t> ~ 14.3 pb</a:t>
            </a:r>
            <a:r>
              <a:rPr lang="en-US" altLang="en-US" sz="1600" i="1" baseline="30000">
                <a:solidFill>
                  <a:srgbClr val="5472E7"/>
                </a:solidFill>
              </a:rPr>
              <a:t>-1</a:t>
            </a:r>
            <a:endParaRPr lang="en-US" altLang="en-US" sz="1600" i="1" baseline="300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DB4E85"/>
                </a:solidFill>
              </a:rPr>
              <a:t>∫</a:t>
            </a:r>
            <a:r>
              <a:rPr lang="en-US" altLang="en-US" sz="1600" baseline="-25000">
                <a:solidFill>
                  <a:srgbClr val="DB4E85"/>
                </a:solidFill>
              </a:rPr>
              <a:t> </a:t>
            </a:r>
            <a:r>
              <a:rPr lang="en-US" altLang="en-US" sz="1600" i="1">
                <a:solidFill>
                  <a:srgbClr val="DB4E85"/>
                </a:solidFill>
              </a:rPr>
              <a:t>L</a:t>
            </a:r>
            <a:r>
              <a:rPr lang="en-US" altLang="en-US" sz="1600" i="1" baseline="-25000">
                <a:solidFill>
                  <a:srgbClr val="DB4E85"/>
                </a:solidFill>
              </a:rPr>
              <a:t>acq</a:t>
            </a:r>
            <a:r>
              <a:rPr lang="en-US" altLang="en-US" sz="1600" i="1">
                <a:solidFill>
                  <a:srgbClr val="DB4E85"/>
                </a:solidFill>
              </a:rPr>
              <a:t> ~ 11.9 pb</a:t>
            </a:r>
            <a:r>
              <a:rPr lang="en-US" altLang="en-US" sz="1600" i="1" baseline="30000">
                <a:solidFill>
                  <a:srgbClr val="DB4E85"/>
                </a:solidFill>
              </a:rPr>
              <a:t>-1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008000"/>
                </a:solidFill>
              </a:rPr>
              <a:t>Uptime ~98%</a:t>
            </a:r>
            <a:endParaRPr lang="en-US" altLang="en-US" sz="160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73138" y="204788"/>
            <a:ext cx="6819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0000"/>
                </a:solidFill>
                <a:latin typeface="+mj-lt"/>
                <a:cs typeface="ＭＳ Ｐゴシック" charset="-128"/>
              </a:rPr>
              <a:t>Highest Daily Integrated Luminosity</a:t>
            </a:r>
          </a:p>
        </p:txBody>
      </p:sp>
      <p:sp>
        <p:nvSpPr>
          <p:cNvPr id="33795" name="TextBox 19"/>
          <p:cNvSpPr txBox="1">
            <a:spLocks noChangeArrowheads="1"/>
          </p:cNvSpPr>
          <p:nvPr/>
        </p:nvSpPr>
        <p:spPr bwMode="auto">
          <a:xfrm>
            <a:off x="5634038" y="2130425"/>
            <a:ext cx="2244725" cy="514350"/>
          </a:xfrm>
          <a:prstGeom prst="rect">
            <a:avLst/>
          </a:prstGeom>
          <a:solidFill>
            <a:srgbClr val="E5FFFC"/>
          </a:solidFill>
          <a:ln w="38100">
            <a:solidFill>
              <a:srgbClr val="25E1FF"/>
            </a:solidFill>
            <a:miter lim="800000"/>
            <a:headEnd/>
            <a:tailEnd/>
          </a:ln>
        </p:spPr>
        <p:txBody>
          <a:bodyPr lIns="252000" tIns="72000" rIns="216000" bIns="72000">
            <a:spAutoFit/>
          </a:bodyPr>
          <a:lstStyle>
            <a:lvl1pPr marL="271463" indent="-1873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>
                <a:solidFill>
                  <a:srgbClr val="000090"/>
                </a:solidFill>
              </a:rPr>
              <a:t>106 bunches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>
                <a:solidFill>
                  <a:srgbClr val="000090"/>
                </a:solidFill>
              </a:rPr>
              <a:t>Sustainable background </a:t>
            </a:r>
          </a:p>
        </p:txBody>
      </p:sp>
      <p:pic>
        <p:nvPicPr>
          <p:cNvPr id="3379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671" r="533" b="452"/>
          <a:stretch>
            <a:fillRect/>
          </a:stretch>
        </p:blipFill>
        <p:spPr bwMode="auto">
          <a:xfrm>
            <a:off x="595313" y="1116013"/>
            <a:ext cx="3570287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AutoShape 9" descr="http://www.lnf.infn.it/kloe2/plot/week_detail.php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1800">
              <a:latin typeface="Arial" charset="0"/>
            </a:endParaRPr>
          </a:p>
        </p:txBody>
      </p:sp>
      <p:pic>
        <p:nvPicPr>
          <p:cNvPr id="3379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3463925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083175" y="4121150"/>
            <a:ext cx="3325813" cy="3175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0" name="TextBox 7"/>
          <p:cNvSpPr txBox="1">
            <a:spLocks noChangeArrowheads="1"/>
          </p:cNvSpPr>
          <p:nvPr/>
        </p:nvSpPr>
        <p:spPr bwMode="auto">
          <a:xfrm>
            <a:off x="6626225" y="5446713"/>
            <a:ext cx="17256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000">
                <a:solidFill>
                  <a:srgbClr val="FFFF00"/>
                </a:solidFill>
                <a:latin typeface="Arial" charset="0"/>
              </a:rPr>
              <a:t>29/Jan/2018 ÷ 4/Feb/2018</a:t>
            </a:r>
          </a:p>
        </p:txBody>
      </p:sp>
      <p:sp>
        <p:nvSpPr>
          <p:cNvPr id="33801" name="TextBox 8"/>
          <p:cNvSpPr txBox="1">
            <a:spLocks noChangeArrowheads="1"/>
          </p:cNvSpPr>
          <p:nvPr/>
        </p:nvSpPr>
        <p:spPr bwMode="auto">
          <a:xfrm>
            <a:off x="5000625" y="3355975"/>
            <a:ext cx="1500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  <a:latin typeface="Arial" charset="0"/>
              </a:rPr>
              <a:t>∫</a:t>
            </a:r>
            <a:r>
              <a:rPr lang="en-US" altLang="en-US" sz="1800" b="1" baseline="-2500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en-US" sz="1400" b="1" i="1">
                <a:solidFill>
                  <a:srgbClr val="0070C0"/>
                </a:solidFill>
                <a:latin typeface="Arial" charset="0"/>
              </a:rPr>
              <a:t>L</a:t>
            </a:r>
            <a:r>
              <a:rPr lang="en-US" altLang="en-US" sz="1400" b="1" i="1" baseline="-25000">
                <a:solidFill>
                  <a:srgbClr val="0070C0"/>
                </a:solidFill>
                <a:latin typeface="Arial" charset="0"/>
              </a:rPr>
              <a:t>del</a:t>
            </a:r>
            <a:r>
              <a:rPr lang="en-US" altLang="en-US" sz="1400" b="1" i="1">
                <a:solidFill>
                  <a:srgbClr val="0070C0"/>
                </a:solidFill>
                <a:latin typeface="Arial" charset="0"/>
              </a:rPr>
              <a:t> ~ 86.6 pb</a:t>
            </a:r>
            <a:r>
              <a:rPr lang="en-US" altLang="en-US" sz="1400" b="1" i="1" baseline="30000">
                <a:solidFill>
                  <a:srgbClr val="0070C0"/>
                </a:solidFill>
                <a:latin typeface="Arial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5183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167961" y="144024"/>
            <a:ext cx="6896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i="1">
                <a:solidFill>
                  <a:srgbClr val="FF0000"/>
                </a:solidFill>
              </a:rPr>
              <a:t>Crab-Waist Luminosity Gain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-9229" b="1500"/>
          <a:stretch>
            <a:fillRect/>
          </a:stretch>
        </p:blipFill>
        <p:spPr bwMode="auto">
          <a:xfrm>
            <a:off x="1144588" y="1502095"/>
            <a:ext cx="6869112" cy="4935537"/>
          </a:xfrm>
          <a:prstGeom prst="rect">
            <a:avLst/>
          </a:prstGeom>
          <a:solidFill>
            <a:schemeClr val="bg1"/>
          </a:solidFill>
          <a:ln w="34925">
            <a:solidFill>
              <a:srgbClr val="25E1FF"/>
            </a:solidFill>
            <a:miter lim="800000"/>
            <a:headEnd/>
            <a:tailEnd/>
          </a:ln>
        </p:spPr>
      </p:pic>
      <p:pic>
        <p:nvPicPr>
          <p:cNvPr id="3584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25"/>
          <a:stretch>
            <a:fillRect/>
          </a:stretch>
        </p:blipFill>
        <p:spPr bwMode="auto">
          <a:xfrm>
            <a:off x="2211388" y="1519557"/>
            <a:ext cx="39909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1" b="10431"/>
          <a:stretch>
            <a:fillRect/>
          </a:stretch>
        </p:blipFill>
        <p:spPr bwMode="auto">
          <a:xfrm>
            <a:off x="2208213" y="1983107"/>
            <a:ext cx="39909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4908870"/>
            <a:ext cx="19558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6213" y="905195"/>
            <a:ext cx="62849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002A48"/>
                </a:solidFill>
                <a:latin typeface="+mn-lt"/>
              </a:rPr>
              <a:t>Crab-Waist provides a 59% increase in terms of peak luminosity as </a:t>
            </a:r>
            <a:r>
              <a:rPr lang="en-GB" sz="1600" err="1">
                <a:solidFill>
                  <a:srgbClr val="002A48"/>
                </a:solidFill>
                <a:latin typeface="+mn-lt"/>
              </a:rPr>
              <a:t>evidenceded</a:t>
            </a:r>
            <a:r>
              <a:rPr lang="en-GB" sz="1600">
                <a:solidFill>
                  <a:srgbClr val="002A48"/>
                </a:solidFill>
                <a:latin typeface="+mn-lt"/>
              </a:rPr>
              <a:t> by data taken by the same detector with the same accuracy</a:t>
            </a:r>
            <a:endParaRPr lang="en-US" sz="1600">
              <a:solidFill>
                <a:srgbClr val="002A48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8597" y="1547448"/>
            <a:ext cx="2404826" cy="400110"/>
          </a:xfrm>
          <a:prstGeom prst="rect">
            <a:avLst/>
          </a:prstGeom>
          <a:solidFill>
            <a:srgbClr val="3E28F4"/>
          </a:solidFill>
        </p:spPr>
        <p:txBody>
          <a:bodyPr wrap="none" rtlCol="0">
            <a:spAutoFit/>
          </a:bodyPr>
          <a:lstStyle/>
          <a:p>
            <a:r>
              <a:rPr lang="en-US" sz="2000" i="1">
                <a:solidFill>
                  <a:srgbClr val="FFFF00"/>
                </a:solidFill>
              </a:rPr>
              <a:t>L</a:t>
            </a:r>
            <a:r>
              <a:rPr lang="en-US" baseline="-25000">
                <a:solidFill>
                  <a:srgbClr val="FFFF00"/>
                </a:solidFill>
              </a:rPr>
              <a:t>peak</a:t>
            </a:r>
            <a:r>
              <a:rPr lang="en-US">
                <a:solidFill>
                  <a:srgbClr val="FFFF00"/>
                </a:solidFill>
              </a:rPr>
              <a:t>= 2.38•10</a:t>
            </a:r>
            <a:r>
              <a:rPr lang="en-US" baseline="30000">
                <a:solidFill>
                  <a:srgbClr val="FFFF00"/>
                </a:solidFill>
              </a:rPr>
              <a:t>32</a:t>
            </a:r>
            <a:r>
              <a:rPr lang="en-US">
                <a:solidFill>
                  <a:srgbClr val="FFFF00"/>
                </a:solidFill>
              </a:rPr>
              <a:t> cm</a:t>
            </a:r>
            <a:r>
              <a:rPr lang="en-US" baseline="30000">
                <a:solidFill>
                  <a:srgbClr val="FFFF00"/>
                </a:solidFill>
              </a:rPr>
              <a:t>-2</a:t>
            </a:r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 baseline="30000">
                <a:solidFill>
                  <a:srgbClr val="FFFF00"/>
                </a:solidFill>
              </a:rPr>
              <a:t>-1</a:t>
            </a:r>
            <a:r>
              <a:rPr lang="en-US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8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4" y="645344"/>
            <a:ext cx="8398412" cy="5983502"/>
          </a:xfrm>
          <a:prstGeom prst="rect">
            <a:avLst/>
          </a:prstGeom>
        </p:spPr>
      </p:pic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1376362" y="186497"/>
            <a:ext cx="6391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>
                <a:solidFill>
                  <a:srgbClr val="FF0000"/>
                </a:solidFill>
                <a:latin typeface="+mj-lt"/>
              </a:rPr>
              <a:t>The DA</a:t>
            </a:r>
            <a:r>
              <a:rPr lang="en-US" altLang="en-US" sz="360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en-US" sz="3600">
                <a:solidFill>
                  <a:srgbClr val="FF0000"/>
                </a:solidFill>
                <a:latin typeface="+mj-lt"/>
              </a:rPr>
              <a:t>NE </a:t>
            </a:r>
            <a:r>
              <a:rPr lang="en-US" altLang="en-US" sz="3600">
                <a:solidFill>
                  <a:srgbClr val="FF0000"/>
                </a:solidFill>
                <a:latin typeface="+mj-lt"/>
                <a:sym typeface="Symbol" charset="2"/>
              </a:rPr>
              <a:t>Accelerator Complex</a:t>
            </a:r>
            <a:endParaRPr lang="en-US" alt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372" y="3370512"/>
            <a:ext cx="194957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rgbClr val="FF0000"/>
                </a:solidFill>
                <a:latin typeface="+mn-lt"/>
                <a:ea typeface="Times" charset="0"/>
                <a:cs typeface="Times" charset="0"/>
              </a:rPr>
              <a:t>e</a:t>
            </a:r>
            <a:r>
              <a:rPr lang="en-US" b="1" i="1" baseline="30000">
                <a:solidFill>
                  <a:srgbClr val="FF0000"/>
                </a:solidFill>
                <a:latin typeface="+mn-lt"/>
                <a:ea typeface="Times" charset="0"/>
                <a:cs typeface="Times" charset="0"/>
              </a:rPr>
              <a:t>+</a:t>
            </a:r>
            <a:r>
              <a:rPr lang="en-US" b="1" i="1">
                <a:solidFill>
                  <a:srgbClr val="FF0000"/>
                </a:solidFill>
                <a:latin typeface="+mn-lt"/>
                <a:ea typeface="Times" charset="0"/>
                <a:cs typeface="Times" charset="0"/>
              </a:rPr>
              <a:t> e</a:t>
            </a:r>
            <a:r>
              <a:rPr lang="en-US" b="1" i="1" baseline="30000">
                <a:solidFill>
                  <a:srgbClr val="FF0000"/>
                </a:solidFill>
                <a:latin typeface="+mn-lt"/>
                <a:ea typeface="Times" charset="0"/>
                <a:cs typeface="Times" charset="0"/>
              </a:rPr>
              <a:t>-</a:t>
            </a:r>
          </a:p>
          <a:p>
            <a:pPr algn="ctr">
              <a:defRPr/>
            </a:pPr>
            <a:r>
              <a:rPr lang="en-US" b="1" i="1">
                <a:solidFill>
                  <a:srgbClr val="FF0000"/>
                </a:solidFill>
                <a:latin typeface="+mn-lt"/>
                <a:ea typeface="Times" charset="0"/>
                <a:cs typeface="Times" charset="0"/>
              </a:rPr>
              <a:t>C ≈ 97 m</a:t>
            </a:r>
          </a:p>
          <a:p>
            <a:pPr algn="ctr">
              <a:defRPr/>
            </a:pPr>
            <a:r>
              <a:rPr lang="en-US" b="1" i="1">
                <a:solidFill>
                  <a:srgbClr val="FF0000"/>
                </a:solidFill>
                <a:latin typeface="+mn-lt"/>
                <a:ea typeface="Times" charset="0"/>
                <a:cs typeface="Times" charset="0"/>
              </a:rPr>
              <a:t>E</a:t>
            </a:r>
            <a:r>
              <a:rPr lang="en-US" sz="1600" b="1" i="1" baseline="-25000">
                <a:solidFill>
                  <a:srgbClr val="FF0000"/>
                </a:solidFill>
                <a:latin typeface="+mn-lt"/>
                <a:ea typeface="Times" charset="0"/>
                <a:cs typeface="Times" charset="0"/>
              </a:rPr>
              <a:t>CM</a:t>
            </a:r>
            <a:r>
              <a:rPr lang="en-US" b="1" i="1">
                <a:solidFill>
                  <a:srgbClr val="FF0000"/>
                </a:solidFill>
                <a:latin typeface="+mn-lt"/>
                <a:ea typeface="Times" charset="0"/>
                <a:cs typeface="Times" charset="0"/>
              </a:rPr>
              <a:t> = 1.02 </a:t>
            </a:r>
            <a:r>
              <a:rPr lang="en-US" b="1" i="1" err="1">
                <a:solidFill>
                  <a:srgbClr val="FF0000"/>
                </a:solidFill>
                <a:latin typeface="+mn-lt"/>
                <a:ea typeface="Times" charset="0"/>
                <a:cs typeface="Times" charset="0"/>
              </a:rPr>
              <a:t>GeV</a:t>
            </a:r>
            <a:r>
              <a:rPr lang="en-US" b="1" i="1">
                <a:solidFill>
                  <a:srgbClr val="FF0000"/>
                </a:solidFill>
                <a:latin typeface="+mn-lt"/>
                <a:ea typeface="Times" charset="0"/>
                <a:cs typeface="Times" charset="0"/>
              </a:rPr>
              <a:t> (</a:t>
            </a:r>
            <a:r>
              <a:rPr lang="en-US" b="1" i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b="1" i="1">
                <a:solidFill>
                  <a:srgbClr val="FF0000"/>
                </a:solidFill>
                <a:latin typeface="+mn-lt"/>
                <a:ea typeface="Times" charset="0"/>
                <a:cs typeface="Times" charset="0"/>
              </a:rPr>
              <a:t>)</a:t>
            </a:r>
            <a:endParaRPr lang="en-US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1116" y="1094283"/>
            <a:ext cx="1390124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rgbClr val="FF0000"/>
                </a:solidFill>
                <a:ea typeface="Times" charset="0"/>
                <a:cs typeface="Times" charset="0"/>
              </a:rPr>
              <a:t>LINAC</a:t>
            </a:r>
          </a:p>
          <a:p>
            <a:pPr>
              <a:defRPr/>
            </a:pPr>
            <a:r>
              <a:rPr lang="en-US" i="1">
                <a:solidFill>
                  <a:srgbClr val="FF0000"/>
                </a:solidFill>
                <a:ea typeface="Times" charset="0"/>
                <a:cs typeface="Times" charset="0"/>
              </a:rPr>
              <a:t>e</a:t>
            </a:r>
            <a:r>
              <a:rPr lang="en-US" i="1" baseline="30000">
                <a:solidFill>
                  <a:srgbClr val="FF0000"/>
                </a:solidFill>
                <a:ea typeface="Times" charset="0"/>
                <a:cs typeface="Times" charset="0"/>
              </a:rPr>
              <a:t>+</a:t>
            </a:r>
            <a:r>
              <a:rPr lang="en-US" i="1">
                <a:solidFill>
                  <a:srgbClr val="FF0000"/>
                </a:solidFill>
                <a:ea typeface="Times" charset="0"/>
                <a:cs typeface="Times" charset="0"/>
              </a:rPr>
              <a:t> 550 MeV</a:t>
            </a:r>
          </a:p>
          <a:p>
            <a:pPr>
              <a:defRPr/>
            </a:pPr>
            <a:r>
              <a:rPr lang="en-US" i="1">
                <a:solidFill>
                  <a:srgbClr val="FF0000"/>
                </a:solidFill>
                <a:ea typeface="Times" charset="0"/>
                <a:cs typeface="Times" charset="0"/>
              </a:rPr>
              <a:t>e</a:t>
            </a:r>
            <a:r>
              <a:rPr lang="en-US" i="1" baseline="30000">
                <a:solidFill>
                  <a:srgbClr val="FF0000"/>
                </a:solidFill>
                <a:ea typeface="Times" charset="0"/>
                <a:cs typeface="Times" charset="0"/>
              </a:rPr>
              <a:t>- </a:t>
            </a:r>
            <a:r>
              <a:rPr lang="en-US" i="1">
                <a:solidFill>
                  <a:srgbClr val="FF0000"/>
                </a:solidFill>
                <a:ea typeface="Times" charset="0"/>
                <a:cs typeface="Times" charset="0"/>
              </a:rPr>
              <a:t>800 MeV</a:t>
            </a:r>
            <a:endParaRPr lang="en-US" i="1" baseline="30000">
              <a:solidFill>
                <a:srgbClr val="FF0000"/>
              </a:solidFill>
              <a:ea typeface="Times" charset="0"/>
              <a:cs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6615" y="158895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BTF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9611" y="5642758"/>
            <a:ext cx="4402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3E28F4"/>
                </a:solidFill>
              </a:rPr>
              <a:t>Il cuore di DA</a:t>
            </a:r>
            <a:r>
              <a:rPr lang="en-US" sz="1600">
                <a:solidFill>
                  <a:srgbClr val="3E28F4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1600">
                <a:solidFill>
                  <a:srgbClr val="3E28F4"/>
                </a:solidFill>
              </a:rPr>
              <a:t>NE è costituito da 2 </a:t>
            </a:r>
            <a:r>
              <a:rPr lang="en-US" sz="1600" b="1" i="1">
                <a:solidFill>
                  <a:srgbClr val="3E28F4"/>
                </a:solidFill>
              </a:rPr>
              <a:t>ANELLI di ACCUMULAZIONE</a:t>
            </a:r>
            <a:r>
              <a:rPr lang="en-US" sz="1600">
                <a:solidFill>
                  <a:srgbClr val="3E28F4"/>
                </a:solidFill>
              </a:rPr>
              <a:t> che condividono una sezione dritta lunga ~ 1.5 m: la </a:t>
            </a:r>
            <a:r>
              <a:rPr lang="en-US" sz="1600" b="1" i="1">
                <a:solidFill>
                  <a:srgbClr val="3E28F4"/>
                </a:solidFill>
              </a:rPr>
              <a:t>SEZIONE D’INTERAZIONE</a:t>
            </a:r>
          </a:p>
        </p:txBody>
      </p:sp>
    </p:spTree>
    <p:extLst>
      <p:ext uri="{BB962C8B-B14F-4D97-AF65-F5344CB8AC3E}">
        <p14:creationId xmlns:p14="http://schemas.microsoft.com/office/powerpoint/2010/main" val="15204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4"/>
          <p:cNvGraphicFramePr>
            <a:graphicFrameLocks noGrp="1"/>
          </p:cNvGraphicFramePr>
          <p:nvPr/>
        </p:nvGraphicFramePr>
        <p:xfrm>
          <a:off x="1603375" y="1560513"/>
          <a:ext cx="5935663" cy="2408240"/>
        </p:xfrm>
        <a:graphic>
          <a:graphicData uri="http://schemas.openxmlformats.org/drawingml/2006/table">
            <a:tbl>
              <a:tblPr/>
              <a:tblGrid>
                <a:gridCol w="1560512"/>
                <a:gridCol w="1890713"/>
                <a:gridCol w="1187450"/>
                <a:gridCol w="1296988"/>
              </a:tblGrid>
              <a:tr h="67959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</a:t>
                      </a: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Symbol" charset="2"/>
                          <a:ea typeface="ＭＳ Ｐゴシック" charset="-128"/>
                          <a:sym typeface="Symbol" charset="2"/>
                        </a:rPr>
                        <a:t></a:t>
                      </a: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 CW </a:t>
                      </a:r>
                      <a:r>
                        <a:rPr kumimoji="0" lang="en-US" altLang="x-non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upgrade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SIDDHARTA (2009)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</a:t>
                      </a: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Symbol" charset="2"/>
                          <a:ea typeface="ＭＳ Ｐゴシック" charset="-128"/>
                          <a:sym typeface="Symbol" charset="2"/>
                        </a:rPr>
                        <a:t></a:t>
                      </a: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KLOE (2005)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</a:t>
                      </a: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2"/>
                          <a:ea typeface="ＭＳ Ｐゴシック" charset="-128"/>
                          <a:sym typeface="Symbol" charset="2"/>
                        </a:rPr>
                        <a:t></a:t>
                      </a: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 (CW)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KLOE-2 (2014)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877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</a:t>
                      </a:r>
                      <a:r>
                        <a:rPr kumimoji="0" lang="en-US" altLang="x-none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peak</a:t>
                      </a: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[cm</a:t>
                      </a:r>
                      <a:r>
                        <a:rPr kumimoji="0" lang="en-US" altLang="x-none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-2</a:t>
                      </a: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</a:t>
                      </a:r>
                      <a:r>
                        <a:rPr kumimoji="0" lang="en-US" altLang="x-none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-1</a:t>
                      </a: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]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4.53•10</a:t>
                      </a:r>
                      <a:r>
                        <a:rPr kumimoji="0" lang="en-US" altLang="x-none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32</a:t>
                      </a:r>
                      <a:endParaRPr kumimoji="0" lang="en-US" altLang="x-none" sz="1600" b="1" i="0" u="none" strike="noStrike" cap="none" normalizeH="0" baseline="3000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1.50•10</a:t>
                      </a:r>
                      <a:r>
                        <a:rPr kumimoji="0" lang="en-US" altLang="x-none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32</a:t>
                      </a: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2.38•10</a:t>
                      </a:r>
                      <a:r>
                        <a:rPr kumimoji="0" lang="en-US" altLang="x-none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32</a:t>
                      </a:r>
                      <a:endParaRPr kumimoji="0" lang="en-US" altLang="x-none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52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0" lang="en-US" altLang="x-none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x-none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[A]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1.52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1.4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1.18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52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0" lang="en-US" altLang="x-none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+</a:t>
                      </a:r>
                      <a:r>
                        <a:rPr kumimoji="0" lang="en-US" altLang="x-none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</a:t>
                      </a: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[A]</a:t>
                      </a:r>
                      <a:endParaRPr kumimoji="0" lang="en-US" altLang="x-none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1.0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1.2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0.87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52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0" lang="en-US" altLang="x-none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bunches</a:t>
                      </a:r>
                      <a:endParaRPr kumimoji="0" lang="en-US" altLang="x-none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105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111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106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52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∫</a:t>
                      </a:r>
                      <a:r>
                        <a:rPr kumimoji="0" lang="en-US" altLang="x-none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day</a:t>
                      </a: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   [pb</a:t>
                      </a:r>
                      <a:r>
                        <a:rPr kumimoji="0" lang="en-US" altLang="x-none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-1</a:t>
                      </a: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]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14.98</a:t>
                      </a:r>
                      <a:endParaRPr kumimoji="0" lang="en-US" altLang="x-none" sz="1600" b="1" i="0" u="none" strike="noStrike" cap="none" normalizeH="0" baseline="3000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9.8 </a:t>
                      </a:r>
                      <a:r>
                        <a:rPr kumimoji="0" lang="en-US" altLang="x-non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(seldom)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14.3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06438" y="4498975"/>
            <a:ext cx="7731125" cy="1154113"/>
          </a:xfrm>
          <a:prstGeom prst="rect">
            <a:avLst/>
          </a:prstGeom>
          <a:solidFill>
            <a:schemeClr val="bg1"/>
          </a:solidFill>
          <a:ln w="28575">
            <a:solidFill>
              <a:srgbClr val="42DAD8"/>
            </a:solidFill>
            <a:miter lim="800000"/>
            <a:headEnd/>
            <a:tailEnd/>
          </a:ln>
        </p:spPr>
        <p:txBody>
          <a:bodyPr lIns="108000" tIns="0" rIns="180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x-none" sz="1800" b="1">
              <a:solidFill>
                <a:srgbClr val="95373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1800" b="1">
                <a:solidFill>
                  <a:srgbClr val="953735"/>
                </a:solidFill>
              </a:rPr>
              <a:t>L</a:t>
            </a:r>
            <a:r>
              <a:rPr lang="en-GB" altLang="x-none" sz="1800" b="1" baseline="-25000">
                <a:solidFill>
                  <a:srgbClr val="953735"/>
                </a:solidFill>
              </a:rPr>
              <a:t>peak</a:t>
            </a:r>
            <a:r>
              <a:rPr lang="en-GB" altLang="x-none" sz="1800">
                <a:solidFill>
                  <a:srgbClr val="953735"/>
                </a:solidFill>
              </a:rPr>
              <a:t> exceeds by a 59% the best luminosity ever achieved, at DA</a:t>
            </a:r>
            <a:r>
              <a:rPr lang="en-GB" altLang="x-none" sz="1800">
                <a:solidFill>
                  <a:srgbClr val="953735"/>
                </a:solidFill>
                <a:latin typeface="Symbol" charset="2"/>
              </a:rPr>
              <a:t>F</a:t>
            </a:r>
            <a:r>
              <a:rPr lang="en-GB" altLang="x-none" sz="1800">
                <a:solidFill>
                  <a:srgbClr val="953735"/>
                </a:solidFill>
              </a:rPr>
              <a:t>NE, during operations for an experimental apparatus including high field detector solenoid.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x-none" sz="1800">
              <a:solidFill>
                <a:srgbClr val="953735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59100" y="403225"/>
            <a:ext cx="33285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>
                <a:solidFill>
                  <a:srgbClr val="FF0000"/>
                </a:solidFill>
                <a:cs typeface="ＭＳ Ｐゴシック" charset="-128"/>
              </a:rPr>
              <a:t>Peak Luminosity 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64223" r="65570" b="6667"/>
          <a:stretch>
            <a:fillRect/>
          </a:stretch>
        </p:blipFill>
        <p:spPr bwMode="auto">
          <a:xfrm>
            <a:off x="1036638" y="7013575"/>
            <a:ext cx="18288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2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98909" y="414287"/>
            <a:ext cx="63896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200" err="1">
                <a:solidFill>
                  <a:srgbClr val="FF0000"/>
                </a:solidFill>
                <a:ea typeface="Arial" charset="0"/>
                <a:cs typeface="Arial" charset="0"/>
              </a:rPr>
              <a:t>SIDDHARTA</a:t>
            </a:r>
            <a:r>
              <a:rPr lang="en-US" altLang="x-none" sz="3200">
                <a:solidFill>
                  <a:srgbClr val="FF0000"/>
                </a:solidFill>
                <a:ea typeface="Arial" charset="0"/>
                <a:cs typeface="Arial" charset="0"/>
              </a:rPr>
              <a:t>-2</a:t>
            </a:r>
          </a:p>
          <a:p>
            <a:pPr algn="ctr" eaLnBrk="1" hangingPunct="1"/>
            <a:r>
              <a:rPr lang="en-US" altLang="x-none">
                <a:solidFill>
                  <a:srgbClr val="FF0000"/>
                </a:solidFill>
                <a:ea typeface="Arial" charset="0"/>
                <a:cs typeface="Arial" charset="0"/>
              </a:rPr>
              <a:t>una nuova sfida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289" y="1769522"/>
            <a:ext cx="71074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415FF"/>
                </a:solidFill>
              </a:rPr>
              <a:t>La sezione d’interazione, </a:t>
            </a:r>
            <a:r>
              <a:rPr lang="en-US" sz="2000" b="1">
                <a:solidFill>
                  <a:srgbClr val="B91EB6"/>
                </a:solidFill>
              </a:rPr>
              <a:t>IR</a:t>
            </a:r>
            <a:r>
              <a:rPr lang="en-US" sz="2000">
                <a:solidFill>
                  <a:srgbClr val="1415FF"/>
                </a:solidFill>
              </a:rPr>
              <a:t>,  di SIDDHARTA-2 sarà anch’essa basata sullo schema di collisione </a:t>
            </a:r>
            <a:r>
              <a:rPr lang="en-US" sz="2000" b="1" i="1">
                <a:solidFill>
                  <a:srgbClr val="B91EB6"/>
                </a:solidFill>
              </a:rPr>
              <a:t>Crab-Waist</a:t>
            </a:r>
          </a:p>
          <a:p>
            <a:endParaRPr lang="en-US" sz="2000">
              <a:solidFill>
                <a:srgbClr val="1415FF"/>
              </a:solidFill>
            </a:endParaRPr>
          </a:p>
          <a:p>
            <a:r>
              <a:rPr lang="en-US" sz="2000">
                <a:solidFill>
                  <a:srgbClr val="1415FF"/>
                </a:solidFill>
              </a:rPr>
              <a:t>I </a:t>
            </a:r>
            <a:r>
              <a:rPr lang="en-US" sz="2000">
                <a:solidFill>
                  <a:srgbClr val="B91EB6"/>
                </a:solidFill>
              </a:rPr>
              <a:t>quadrupoli a magneti permanenti</a:t>
            </a:r>
            <a:r>
              <a:rPr lang="en-US" sz="2000">
                <a:solidFill>
                  <a:srgbClr val="1415FF"/>
                </a:solidFill>
              </a:rPr>
              <a:t> della IR stanno per essere sostituiti con dispositivi che forniscono:</a:t>
            </a:r>
          </a:p>
          <a:p>
            <a:pPr lvl="1"/>
            <a:r>
              <a:rPr lang="en-US" sz="2000">
                <a:solidFill>
                  <a:srgbClr val="1415FF"/>
                </a:solidFill>
              </a:rPr>
              <a:t>maggiore apertura nel piano orizzontale i (PMQDs)</a:t>
            </a:r>
          </a:p>
          <a:p>
            <a:pPr lvl="1"/>
            <a:r>
              <a:rPr lang="en-US" sz="2000">
                <a:solidFill>
                  <a:srgbClr val="1415FF"/>
                </a:solidFill>
              </a:rPr>
              <a:t>migliore qualità di campo</a:t>
            </a:r>
          </a:p>
          <a:p>
            <a:pPr lvl="1"/>
            <a:r>
              <a:rPr lang="en-US" sz="2000">
                <a:solidFill>
                  <a:srgbClr val="1415FF"/>
                </a:solidFill>
              </a:rPr>
              <a:t>migliore compatibilità meccanica (PMQFs)</a:t>
            </a:r>
          </a:p>
          <a:p>
            <a:endParaRPr lang="en-US">
              <a:solidFill>
                <a:srgbClr val="1415FF"/>
              </a:solidFill>
            </a:endParaRPr>
          </a:p>
          <a:p>
            <a:endParaRPr lang="en-US">
              <a:solidFill>
                <a:srgbClr val="1415FF"/>
              </a:solidFill>
            </a:endParaRPr>
          </a:p>
          <a:p>
            <a:r>
              <a:rPr lang="en-US" sz="2000">
                <a:solidFill>
                  <a:srgbClr val="3E28F4"/>
                </a:solidFill>
              </a:rPr>
              <a:t>L’anello del fascio positroni sarà equipaggiato con un </a:t>
            </a:r>
            <a:r>
              <a:rPr lang="en-US" sz="2000">
                <a:solidFill>
                  <a:srgbClr val="B91EB6"/>
                </a:solidFill>
              </a:rPr>
              <a:t>secondo sistema di Feedback orizzontale </a:t>
            </a:r>
            <a:r>
              <a:rPr lang="en-US" sz="2000">
                <a:solidFill>
                  <a:srgbClr val="3E28F4"/>
                </a:solidFill>
              </a:rPr>
              <a:t>per contrastare più efficacemente gli effetti negativi dovuti al fenomeno de e-cloud</a:t>
            </a:r>
          </a:p>
        </p:txBody>
      </p:sp>
    </p:spTree>
    <p:extLst>
      <p:ext uri="{BB962C8B-B14F-4D97-AF65-F5344CB8AC3E}">
        <p14:creationId xmlns:p14="http://schemas.microsoft.com/office/powerpoint/2010/main" val="86223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77156" y="444388"/>
            <a:ext cx="6389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200" err="1">
                <a:solidFill>
                  <a:srgbClr val="FF0000"/>
                </a:solidFill>
                <a:ea typeface="Arial" charset="0"/>
                <a:cs typeface="Arial" charset="0"/>
              </a:rPr>
              <a:t>SIDDHARTA</a:t>
            </a:r>
            <a:r>
              <a:rPr lang="en-US" altLang="x-none" sz="3200">
                <a:solidFill>
                  <a:srgbClr val="FF0000"/>
                </a:solidFill>
                <a:ea typeface="Arial" charset="0"/>
                <a:cs typeface="Arial" charset="0"/>
              </a:rPr>
              <a:t>-2 IR Assembly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6005" y="1366497"/>
            <a:ext cx="74119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415FF"/>
                </a:solidFill>
              </a:rPr>
              <a:t>A vacuum chamber compatible with the new PMQUADs has been designed.</a:t>
            </a:r>
          </a:p>
          <a:p>
            <a:r>
              <a:rPr lang="en-US">
                <a:solidFill>
                  <a:srgbClr val="1415FF"/>
                </a:solidFill>
              </a:rPr>
              <a:t>It provides a wider stay clear aperture for the beam</a:t>
            </a:r>
          </a:p>
          <a:p>
            <a:pPr lvl="1"/>
            <a:r>
              <a:rPr lang="en-US">
                <a:solidFill>
                  <a:srgbClr val="1415FF"/>
                </a:solidFill>
              </a:rPr>
              <a:t>inside the PMQF (+1mm)</a:t>
            </a:r>
          </a:p>
          <a:p>
            <a:pPr lvl="1"/>
            <a:r>
              <a:rPr lang="en-US">
                <a:solidFill>
                  <a:srgbClr val="1415FF"/>
                </a:solidFill>
              </a:rPr>
              <a:t>at the entrance of the PMQDs (+ 4mm)</a:t>
            </a:r>
          </a:p>
          <a:p>
            <a:endParaRPr lang="en-US">
              <a:solidFill>
                <a:srgbClr val="1415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7287" y="2919802"/>
            <a:ext cx="8747393" cy="3459025"/>
            <a:chOff x="187287" y="2919802"/>
            <a:chExt cx="8747393" cy="345902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"/>
            <a:stretch/>
          </p:blipFill>
          <p:spPr>
            <a:xfrm>
              <a:off x="187287" y="2919802"/>
              <a:ext cx="8747393" cy="3459025"/>
            </a:xfrm>
            <a:prstGeom prst="rect">
              <a:avLst/>
            </a:prstGeom>
            <a:ln w="34925">
              <a:solidFill>
                <a:srgbClr val="00B0F0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210751" y="3118837"/>
              <a:ext cx="667043" cy="12109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4165" y="3226991"/>
              <a:ext cx="180269" cy="1807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46361" y="410730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PMQD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08290" y="418225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PMQF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8290" y="472190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PMQF</a:t>
            </a:r>
          </a:p>
        </p:txBody>
      </p:sp>
    </p:spTree>
    <p:extLst>
      <p:ext uri="{BB962C8B-B14F-4D97-AF65-F5344CB8AC3E}">
        <p14:creationId xmlns:p14="http://schemas.microsoft.com/office/powerpoint/2010/main" val="105366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90964" y="-215154"/>
            <a:ext cx="1089212" cy="793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4094" y="178549"/>
            <a:ext cx="81758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200">
                <a:solidFill>
                  <a:srgbClr val="FF0000"/>
                </a:solidFill>
                <a:ea typeface="Arial" charset="0"/>
                <a:cs typeface="Arial" charset="0"/>
              </a:rPr>
              <a:t>Permanent Magnet Defocusing QUADs</a:t>
            </a:r>
          </a:p>
          <a:p>
            <a:pPr algn="ctr" eaLnBrk="1" hangingPunct="1"/>
            <a:r>
              <a:rPr lang="en-US" altLang="x-none" sz="3200" b="1" err="1">
                <a:solidFill>
                  <a:srgbClr val="FF0000"/>
                </a:solidFill>
                <a:ea typeface="Arial" charset="0"/>
                <a:cs typeface="Arial" charset="0"/>
              </a:rPr>
              <a:t>PMQDs</a:t>
            </a:r>
            <a:endParaRPr lang="en-US" altLang="x-none" sz="3200" b="1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904" y="1455643"/>
            <a:ext cx="507061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>
              <a:solidFill>
                <a:srgbClr val="1415F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Material: </a:t>
            </a:r>
            <a:r>
              <a:rPr lang="en-US" err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Sm</a:t>
            </a:r>
            <a:r>
              <a:rPr lang="en-US" baseline="-25000" err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err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Co</a:t>
            </a:r>
            <a:r>
              <a:rPr lang="en-US" baseline="-25000" err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17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  with  </a:t>
            </a:r>
            <a:r>
              <a:rPr lang="en-US" i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i="1" baseline="-25000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 = 1.1 T</a:t>
            </a:r>
            <a:endParaRPr lang="en-US" b="1">
              <a:solidFill>
                <a:srgbClr val="1415F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Design: 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elliptical core + circular shimming</a:t>
            </a:r>
          </a:p>
          <a:p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Aperture 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(H-V)</a:t>
            </a:r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76 mm - 65 mm</a:t>
            </a:r>
          </a:p>
          <a:p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Length: 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220 mm</a:t>
            </a:r>
          </a:p>
          <a:p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Outer radius: 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100 mm at nominal shim position</a:t>
            </a:r>
          </a:p>
          <a:p>
            <a:endParaRPr lang="en-US" sz="1600">
              <a:solidFill>
                <a:srgbClr val="1415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99394" y="189038"/>
            <a:ext cx="1089212" cy="793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"/>
          <a:stretch/>
        </p:blipFill>
        <p:spPr>
          <a:xfrm>
            <a:off x="5826230" y="2701705"/>
            <a:ext cx="2771087" cy="2601800"/>
          </a:xfrm>
          <a:prstGeom prst="rect">
            <a:avLst/>
          </a:prstGeom>
          <a:ln w="34925"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94107" y="5349810"/>
            <a:ext cx="293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PMQD: magnetic layout (transverse section)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r="1795"/>
          <a:stretch/>
        </p:blipFill>
        <p:spPr>
          <a:xfrm>
            <a:off x="1032267" y="3904761"/>
            <a:ext cx="3539733" cy="2153891"/>
          </a:xfrm>
          <a:prstGeom prst="rect">
            <a:avLst/>
          </a:prstGeom>
          <a:ln w="34925">
            <a:solidFill>
              <a:srgbClr val="00B0F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943748" y="6115650"/>
            <a:ext cx="3124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PMQD: longitudinal profile of the field gradient</a:t>
            </a:r>
          </a:p>
        </p:txBody>
      </p:sp>
    </p:spTree>
    <p:extLst>
      <p:ext uri="{BB962C8B-B14F-4D97-AF65-F5344CB8AC3E}">
        <p14:creationId xmlns:p14="http://schemas.microsoft.com/office/powerpoint/2010/main" val="39940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5" y="3924984"/>
            <a:ext cx="3907865" cy="2396666"/>
          </a:xfrm>
          <a:prstGeom prst="rect">
            <a:avLst/>
          </a:prstGeom>
          <a:ln w="22225">
            <a:solidFill>
              <a:srgbClr val="00B0F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01652" y="1336375"/>
            <a:ext cx="4410182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>
              <a:solidFill>
                <a:srgbClr val="1415F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Material: 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Sm</a:t>
            </a:r>
            <a:r>
              <a:rPr lang="en-US" baseline="-25000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17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  with  </a:t>
            </a:r>
            <a:r>
              <a:rPr lang="en-US" i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i="1" baseline="-25000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 = 1.1 T</a:t>
            </a:r>
            <a:endParaRPr lang="en-US" b="1">
              <a:solidFill>
                <a:srgbClr val="1415F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Design: 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circular core + circular shimming</a:t>
            </a:r>
          </a:p>
          <a:p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Aperture : 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61 mm</a:t>
            </a:r>
          </a:p>
          <a:p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Inner Ring Length: 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240 mm</a:t>
            </a:r>
          </a:p>
          <a:p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Outer Ring Length: 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160 mm</a:t>
            </a:r>
          </a:p>
          <a:p>
            <a:r>
              <a:rPr lang="en-US" b="1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Outer radius: </a:t>
            </a:r>
            <a:r>
              <a:rPr lang="en-US">
                <a:solidFill>
                  <a:srgbClr val="1415FF"/>
                </a:solidFill>
                <a:latin typeface="Arial" charset="0"/>
                <a:ea typeface="Arial" charset="0"/>
                <a:cs typeface="Arial" charset="0"/>
              </a:rPr>
              <a:t>43 mm</a:t>
            </a:r>
          </a:p>
          <a:p>
            <a:endParaRPr lang="en-US" sz="1600">
              <a:solidFill>
                <a:srgbClr val="1415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90840" y="165297"/>
            <a:ext cx="81758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200">
                <a:solidFill>
                  <a:srgbClr val="FF0000"/>
                </a:solidFill>
                <a:ea typeface="Arial" charset="0"/>
                <a:cs typeface="Arial" charset="0"/>
              </a:rPr>
              <a:t>Permanent Magnet Focusing QUADs</a:t>
            </a:r>
          </a:p>
          <a:p>
            <a:pPr algn="ctr" eaLnBrk="1" hangingPunct="1"/>
            <a:r>
              <a:rPr lang="en-US" altLang="x-none" sz="3200" b="1" err="1">
                <a:solidFill>
                  <a:srgbClr val="FF0000"/>
                </a:solidFill>
                <a:ea typeface="Arial" charset="0"/>
                <a:cs typeface="Arial" charset="0"/>
              </a:rPr>
              <a:t>PMQFs</a:t>
            </a:r>
            <a:endParaRPr lang="en-US" altLang="x-none" sz="3200" b="1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1174" y="6367443"/>
            <a:ext cx="3124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/>
              <a:t>PMQF</a:t>
            </a:r>
            <a:r>
              <a:rPr lang="en-US" sz="1200"/>
              <a:t>: longitudinal profile of the field gradient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14" y="1882922"/>
            <a:ext cx="3090672" cy="2951988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5436296" y="4885984"/>
            <a:ext cx="293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PMQF: magnetic layout (transverse section)</a:t>
            </a:r>
          </a:p>
        </p:txBody>
      </p:sp>
    </p:spTree>
    <p:extLst>
      <p:ext uri="{BB962C8B-B14F-4D97-AF65-F5344CB8AC3E}">
        <p14:creationId xmlns:p14="http://schemas.microsoft.com/office/powerpoint/2010/main" val="928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703512" y="149445"/>
            <a:ext cx="3736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3600">
                <a:solidFill>
                  <a:srgbClr val="FF0000"/>
                </a:solidFill>
              </a:rPr>
              <a:t>DAΦNE Timeline</a:t>
            </a: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543050" y="950913"/>
            <a:ext cx="6057900" cy="5335587"/>
          </a:xfrm>
          <a:prstGeom prst="rect">
            <a:avLst/>
          </a:prstGeom>
          <a:solidFill>
            <a:schemeClr val="bg1"/>
          </a:solidFill>
          <a:ln w="34925">
            <a:solidFill>
              <a:srgbClr val="25E1FF"/>
            </a:solidFill>
            <a:miter lim="800000"/>
            <a:headEnd/>
            <a:tailEnd/>
          </a:ln>
        </p:spPr>
        <p:txBody>
          <a:bodyPr lIns="288000" tIns="36000" rIns="144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x-none" sz="2000" b="1">
              <a:solidFill>
                <a:srgbClr val="2A33E5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000" b="1">
                <a:solidFill>
                  <a:srgbClr val="002A48"/>
                </a:solidFill>
              </a:rPr>
              <a:t>March 31</a:t>
            </a:r>
            <a:r>
              <a:rPr lang="en-US" altLang="x-none" sz="2000" b="1" baseline="30000">
                <a:solidFill>
                  <a:srgbClr val="002A48"/>
                </a:solidFill>
              </a:rPr>
              <a:t>st</a:t>
            </a:r>
            <a:r>
              <a:rPr lang="en-US" altLang="x-none" sz="2000" b="1">
                <a:solidFill>
                  <a:srgbClr val="002A48"/>
                </a:solidFill>
              </a:rPr>
              <a:t> 2018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000" b="1">
                <a:solidFill>
                  <a:srgbClr val="002A48"/>
                </a:solidFill>
              </a:rPr>
              <a:t>	</a:t>
            </a:r>
            <a:r>
              <a:rPr lang="en-US" altLang="x-none" sz="2000">
                <a:solidFill>
                  <a:srgbClr val="002A48"/>
                </a:solidFill>
              </a:rPr>
              <a:t>end of the KLOE-2 Run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x-none" sz="2000">
              <a:solidFill>
                <a:srgbClr val="002A48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000" b="1">
                <a:solidFill>
                  <a:srgbClr val="002A48"/>
                </a:solidFill>
              </a:rPr>
              <a:t>April ÷ September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000" baseline="30000">
                <a:solidFill>
                  <a:srgbClr val="002A48"/>
                </a:solidFill>
              </a:rPr>
              <a:t>	</a:t>
            </a:r>
            <a:r>
              <a:rPr lang="en-US" altLang="x-none" sz="2000">
                <a:solidFill>
                  <a:srgbClr val="002A48"/>
                </a:solidFill>
              </a:rPr>
              <a:t>KLOE-2 roll-out and SIDDHARTA-2 IR installation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x-none" sz="2000">
              <a:solidFill>
                <a:srgbClr val="002A48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000" b="1">
                <a:solidFill>
                  <a:srgbClr val="002A48"/>
                </a:solidFill>
              </a:rPr>
              <a:t>September ÷ December 2018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000" b="1">
                <a:solidFill>
                  <a:srgbClr val="002A48"/>
                </a:solidFill>
              </a:rPr>
              <a:t>	</a:t>
            </a:r>
            <a:r>
              <a:rPr lang="en-US" altLang="x-none" sz="2000">
                <a:solidFill>
                  <a:srgbClr val="002A48"/>
                </a:solidFill>
              </a:rPr>
              <a:t>DA</a:t>
            </a:r>
            <a:r>
              <a:rPr lang="en-US" altLang="x-none" sz="2000">
                <a:solidFill>
                  <a:srgbClr val="002A48"/>
                </a:solidFill>
                <a:latin typeface="Symbol" charset="2"/>
              </a:rPr>
              <a:t>F</a:t>
            </a:r>
            <a:r>
              <a:rPr lang="en-US" altLang="x-none" sz="2000">
                <a:solidFill>
                  <a:srgbClr val="002A48"/>
                </a:solidFill>
              </a:rPr>
              <a:t>NE commissioning and SIDDHARTA setup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000">
                <a:solidFill>
                  <a:srgbClr val="002A48"/>
                </a:solidFill>
              </a:rPr>
              <a:t>	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000" b="1">
                <a:solidFill>
                  <a:srgbClr val="002A48"/>
                </a:solidFill>
              </a:rPr>
              <a:t>In year 2019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000" b="1">
                <a:solidFill>
                  <a:srgbClr val="002A48"/>
                </a:solidFill>
              </a:rPr>
              <a:t>	</a:t>
            </a:r>
            <a:r>
              <a:rPr lang="en-US" altLang="x-none" sz="2000">
                <a:solidFill>
                  <a:srgbClr val="002A48"/>
                </a:solidFill>
              </a:rPr>
              <a:t>SIDDHARTA-2 data taking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x-none" sz="2000">
              <a:solidFill>
                <a:srgbClr val="002A48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000">
                <a:solidFill>
                  <a:srgbClr val="002A48"/>
                </a:solidFill>
              </a:rPr>
              <a:t>Starting from 2020 DA</a:t>
            </a:r>
            <a:r>
              <a:rPr lang="en-US" altLang="x-none" sz="2000">
                <a:solidFill>
                  <a:srgbClr val="002A48"/>
                </a:solidFill>
                <a:latin typeface="Symbol" charset="2"/>
              </a:rPr>
              <a:t>F</a:t>
            </a:r>
            <a:r>
              <a:rPr lang="en-US" altLang="x-none" sz="2000">
                <a:solidFill>
                  <a:srgbClr val="002A48"/>
                </a:solidFill>
              </a:rPr>
              <a:t>NE might be transformed in a test facility: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800">
                <a:solidFill>
                  <a:srgbClr val="C00000"/>
                </a:solidFill>
              </a:rPr>
              <a:t>DA</a:t>
            </a:r>
            <a:r>
              <a:rPr lang="en-US" altLang="x-none" sz="2800">
                <a:solidFill>
                  <a:srgbClr val="C00000"/>
                </a:solidFill>
                <a:latin typeface="Symbol" charset="2"/>
              </a:rPr>
              <a:t>F</a:t>
            </a:r>
            <a:r>
              <a:rPr lang="en-US" altLang="x-none" sz="2800">
                <a:solidFill>
                  <a:srgbClr val="C00000"/>
                </a:solidFill>
              </a:rPr>
              <a:t>NETF</a:t>
            </a:r>
            <a:endParaRPr lang="en-US" altLang="x-none" sz="2800">
              <a:solidFill>
                <a:srgbClr val="C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x-none" sz="2000" baseline="30000">
              <a:solidFill>
                <a:srgbClr val="2A33E5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0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611" y="1153772"/>
            <a:ext cx="8901113" cy="4257675"/>
          </a:xfrm>
          <a:prstGeom prst="rect">
            <a:avLst/>
          </a:prstGeom>
          <a:solidFill>
            <a:srgbClr val="FEFFE9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885780"/>
              </p:ext>
            </p:extLst>
          </p:nvPr>
        </p:nvGraphicFramePr>
        <p:xfrm>
          <a:off x="227417" y="1264897"/>
          <a:ext cx="8713787" cy="4062096"/>
        </p:xfrm>
        <a:graphic>
          <a:graphicData uri="http://schemas.openxmlformats.org/drawingml/2006/table">
            <a:tbl>
              <a:tblPr/>
              <a:tblGrid>
                <a:gridCol w="2905125"/>
                <a:gridCol w="2903537"/>
                <a:gridCol w="2905125"/>
              </a:tblGrid>
              <a:tr h="50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Colliders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Location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Status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DA</a:t>
                      </a: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itchFamily="18" charset="2"/>
                        </a:rPr>
                        <a:t>F</a:t>
                      </a: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NE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ymbol" pitchFamily="18" charset="2"/>
                        </a:rPr>
                        <a:t>F</a:t>
                      </a: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-Factory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Frascati, </a:t>
                      </a: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Italy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 operation  </a:t>
                      </a:r>
                      <a:r>
                        <a:rPr kumimoji="0" lang="it-IT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</a:t>
                      </a:r>
                      <a:endParaRPr kumimoji="0" lang="en-US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SuperKEKB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B-</a:t>
                      </a: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Factory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Tsukuba, 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Commissioning starts in  first months of 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SuperC</a:t>
                      </a: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-Tau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C-Tau-</a:t>
                      </a: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Factory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Novosibirsk, Russia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Russian mega-science project</a:t>
                      </a:r>
                      <a:endParaRPr kumimoji="0" lang="en-US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FCC-</a:t>
                      </a:r>
                      <a:r>
                        <a:rPr kumimoji="0" lang="it-IT" sz="14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ee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Higgs-Factory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CERN,Switzerland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km, CW baseline  design option</a:t>
                      </a:r>
                      <a:endParaRPr kumimoji="0" lang="en-US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CEPC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Higgs-Factory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China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 km, </a:t>
                      </a: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double ring option with CW</a:t>
                      </a:r>
                      <a:endParaRPr kumimoji="0" lang="en-US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LHC Upgrade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LHC CW Option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CERN,Switzerland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LHC with </a:t>
                      </a: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very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flat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beams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priority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30728" y="5620826"/>
            <a:ext cx="3955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600" i="1" smtClean="0">
                <a:solidFill>
                  <a:srgbClr val="B91EB6"/>
                </a:solidFill>
                <a:latin typeface="Calibri" charset="0"/>
              </a:rPr>
              <a:t>Crab-Waist</a:t>
            </a:r>
            <a:r>
              <a:rPr lang="en-US" altLang="en-US" sz="3600" smtClean="0">
                <a:solidFill>
                  <a:srgbClr val="B91EB6"/>
                </a:solidFill>
                <a:latin typeface="Calibri" charset="0"/>
              </a:rPr>
              <a:t> Colliders</a:t>
            </a:r>
            <a:endParaRPr lang="en-US" sz="3600">
              <a:solidFill>
                <a:srgbClr val="B91EB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406" y="258693"/>
            <a:ext cx="3732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600" i="1" smtClean="0">
                <a:solidFill>
                  <a:srgbClr val="FF0000"/>
                </a:solidFill>
                <a:latin typeface="Calibri" charset="0"/>
              </a:rPr>
              <a:t>L’eredità di DA</a:t>
            </a:r>
            <a:r>
              <a:rPr lang="en-US" altLang="en-US" sz="3600" i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en-US" sz="3600" i="1" smtClean="0">
                <a:solidFill>
                  <a:srgbClr val="FF0000"/>
                </a:solidFill>
                <a:latin typeface="Calibri" charset="0"/>
              </a:rPr>
              <a:t>NE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5307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58" y="371236"/>
            <a:ext cx="8848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i="1" smtClean="0">
                <a:solidFill>
                  <a:srgbClr val="FF0000"/>
                </a:solidFill>
                <a:latin typeface="Calibri" charset="0"/>
              </a:rPr>
              <a:t>Ringrazio tutti i componenti del gruppo Operazioni DA</a:t>
            </a:r>
            <a:r>
              <a:rPr lang="en-US" altLang="en-US" sz="2800" i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en-US" sz="2800" i="1" smtClean="0">
                <a:solidFill>
                  <a:srgbClr val="FF0000"/>
                </a:solidFill>
                <a:latin typeface="Calibri" charset="0"/>
              </a:rPr>
              <a:t>NE che hanno avuto una parte rilevante nella storia raccontata</a:t>
            </a:r>
            <a:endParaRPr lang="en-US" sz="2800"/>
          </a:p>
        </p:txBody>
      </p:sp>
      <p:sp>
        <p:nvSpPr>
          <p:cNvPr id="4" name="Rectangle 3"/>
          <p:cNvSpPr/>
          <p:nvPr/>
        </p:nvSpPr>
        <p:spPr>
          <a:xfrm>
            <a:off x="2077916" y="1477195"/>
            <a:ext cx="60071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C00000"/>
                </a:solidFill>
                <a:effectLst/>
                <a:latin typeface="Calibri" charset="0"/>
              </a:rPr>
              <a:t>In carica</a:t>
            </a:r>
          </a:p>
          <a:p>
            <a:r>
              <a:rPr lang="en-US" sz="2000" i="1">
                <a:solidFill>
                  <a:srgbClr val="0000FF"/>
                </a:solidFill>
                <a:effectLst/>
                <a:latin typeface="Calibri" charset="0"/>
              </a:rPr>
              <a:t>Anelli, G.Baldini, Battisti, Beatrici, Belli, G.Ceccarelli, R.Ceccarelli, Cecchinelli, Clementi, Coiro, De Biase, Ermini, Fontana, Gaspari, Giacinti, Iungo, Marini, Martelli, Martini, Mencarelli, Monteduro, Pellegrini, Piermarini, Quaglia, Rossi, Sardone, Scampati, Sensolini, Sorgi, Sperati, Strabioli, Zarlenga, Zolla. </a:t>
            </a:r>
          </a:p>
          <a:p>
            <a:endParaRPr lang="en-US" i="1">
              <a:solidFill>
                <a:srgbClr val="0000FF"/>
              </a:solidFill>
              <a:latin typeface="Calibri" charset="0"/>
            </a:endParaRPr>
          </a:p>
          <a:p>
            <a:r>
              <a:rPr lang="en-US" b="1" i="1">
                <a:solidFill>
                  <a:srgbClr val="C00000"/>
                </a:solidFill>
                <a:latin typeface="Calibri" charset="0"/>
              </a:rPr>
              <a:t>Dimessi</a:t>
            </a:r>
            <a:endParaRPr lang="en-US" i="1">
              <a:solidFill>
                <a:srgbClr val="0000FF"/>
              </a:solidFill>
              <a:latin typeface="Calibri" charset="0"/>
            </a:endParaRPr>
          </a:p>
          <a:p>
            <a:r>
              <a:rPr lang="en-US" sz="2000" i="1">
                <a:solidFill>
                  <a:schemeClr val="accent5">
                    <a:lumMod val="75000"/>
                  </a:schemeClr>
                </a:solidFill>
                <a:latin typeface="Calibri" charset="0"/>
              </a:rPr>
              <a:t>Fusco, Troiani, Ceravolo, P. Baldini, Ermini, Tonus</a:t>
            </a:r>
            <a:endParaRPr lang="en-US" sz="2000" i="1">
              <a:solidFill>
                <a:schemeClr val="accent5">
                  <a:lumMod val="75000"/>
                </a:schemeClr>
              </a:solidFill>
              <a:effectLst/>
              <a:latin typeface="Calibri" charset="0"/>
            </a:endParaRPr>
          </a:p>
          <a:p>
            <a:endParaRPr lang="en-US" i="1">
              <a:solidFill>
                <a:srgbClr val="0000FF"/>
              </a:solidFill>
              <a:latin typeface="Calibri" charset="0"/>
            </a:endParaRPr>
          </a:p>
          <a:p>
            <a:r>
              <a:rPr lang="en-US" b="1" i="1">
                <a:solidFill>
                  <a:srgbClr val="C00000"/>
                </a:solidFill>
                <a:effectLst/>
                <a:latin typeface="Calibri" charset="0"/>
              </a:rPr>
              <a:t>Pensionati strada facendo</a:t>
            </a:r>
          </a:p>
          <a:p>
            <a:r>
              <a:rPr lang="en-US" i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Pieri, Pavan, Martinelli, De Giorgi, Di Virgilio, Grossi, Mazzenga, Passarelli, Bolli, Sprecacenere</a:t>
            </a:r>
          </a:p>
          <a:p>
            <a:endParaRPr lang="en-US" i="1">
              <a:solidFill>
                <a:srgbClr val="C00000"/>
              </a:solidFill>
              <a:latin typeface="Calibri" charset="0"/>
            </a:endParaRPr>
          </a:p>
          <a:p>
            <a:r>
              <a:rPr lang="en-US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Tranquilli, Iacuessa</a:t>
            </a:r>
            <a:endParaRPr lang="en-US" i="1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charset="0"/>
            </a:endParaRPr>
          </a:p>
          <a:p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71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371"/>
          <a:stretch/>
        </p:blipFill>
        <p:spPr>
          <a:xfrm>
            <a:off x="417300" y="1601232"/>
            <a:ext cx="4104000" cy="3466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876883">
            <a:off x="2223378" y="3393800"/>
            <a:ext cx="868878" cy="553998"/>
          </a:xfrm>
          <a:prstGeom prst="rect">
            <a:avLst/>
          </a:prstGeom>
          <a:solidFill>
            <a:srgbClr val="113FFF"/>
          </a:solidFill>
        </p:spPr>
        <p:txBody>
          <a:bodyPr wrap="square" lIns="36000" rIns="0" rtlCol="0">
            <a:spAutoFit/>
          </a:bodyPr>
          <a:lstStyle/>
          <a:p>
            <a:pPr algn="ctr"/>
            <a:r>
              <a:rPr lang="en-US" sz="1000" smtClean="0">
                <a:solidFill>
                  <a:srgbClr val="FFFF00"/>
                </a:solidFill>
                <a:latin typeface="+mn-lt"/>
              </a:rPr>
              <a:t>How to build the Perfect Circular Collider</a:t>
            </a:r>
            <a:endParaRPr lang="en-US" sz="10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2575" y="5468938"/>
            <a:ext cx="50228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FF0000"/>
                </a:solidFill>
                <a:latin typeface="+mj-lt"/>
                <a:cs typeface="ＭＳ Ｐゴシック" charset="-128"/>
              </a:rPr>
              <a:t>Thank you for your attention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8" r="5848"/>
          <a:stretch/>
        </p:blipFill>
        <p:spPr>
          <a:xfrm>
            <a:off x="4449300" y="1652569"/>
            <a:ext cx="4268126" cy="34208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7300" y="161542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M. Schulz</a:t>
            </a:r>
            <a:endParaRPr lang="en-US" sz="1600"/>
          </a:p>
        </p:txBody>
      </p:sp>
      <p:sp>
        <p:nvSpPr>
          <p:cNvPr id="10" name="TextBox 9"/>
          <p:cNvSpPr txBox="1"/>
          <p:nvPr/>
        </p:nvSpPr>
        <p:spPr>
          <a:xfrm>
            <a:off x="4683256" y="4728746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M. Schulz</a:t>
            </a:r>
            <a:endParaRPr lang="en-US" sz="1600"/>
          </a:p>
        </p:txBody>
      </p:sp>
      <p:sp>
        <p:nvSpPr>
          <p:cNvPr id="11" name="Cloud 10"/>
          <p:cNvSpPr/>
          <p:nvPr/>
        </p:nvSpPr>
        <p:spPr>
          <a:xfrm>
            <a:off x="4838701" y="1607929"/>
            <a:ext cx="3302000" cy="1198771"/>
          </a:xfrm>
          <a:prstGeom prst="cloud">
            <a:avLst/>
          </a:prstGeom>
          <a:solidFill>
            <a:srgbClr val="E2F8ED"/>
          </a:solidFill>
          <a:effectLst>
            <a:outerShdw blurRad="40000" dist="23000" dir="5400000" rotWithShape="0">
              <a:srgbClr val="DFF9F1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88409" y="1462157"/>
            <a:ext cx="3131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mtClean="0">
              <a:solidFill>
                <a:srgbClr val="AC43C4"/>
              </a:solidFill>
              <a:latin typeface="+mn-lt"/>
            </a:endParaRPr>
          </a:p>
          <a:p>
            <a:pPr algn="ctr"/>
            <a:r>
              <a:rPr lang="en-US" smtClean="0">
                <a:solidFill>
                  <a:srgbClr val="AC43C4"/>
                </a:solidFill>
                <a:latin typeface="+mn-lt"/>
              </a:rPr>
              <a:t>Simple,</a:t>
            </a:r>
          </a:p>
          <a:p>
            <a:pPr algn="ctr"/>
            <a:r>
              <a:rPr lang="en-US">
                <a:solidFill>
                  <a:srgbClr val="AC43C4"/>
                </a:solidFill>
                <a:latin typeface="+mn-lt"/>
              </a:rPr>
              <a:t>b</a:t>
            </a:r>
            <a:r>
              <a:rPr lang="en-US" smtClean="0">
                <a:solidFill>
                  <a:srgbClr val="AC43C4"/>
                </a:solidFill>
                <a:latin typeface="+mn-lt"/>
              </a:rPr>
              <a:t>y using </a:t>
            </a:r>
            <a:r>
              <a:rPr lang="en-US" b="1" i="1" smtClean="0">
                <a:solidFill>
                  <a:srgbClr val="AC43C4"/>
                </a:solidFill>
                <a:latin typeface="+mn-lt"/>
              </a:rPr>
              <a:t>CW Collision Scheme!</a:t>
            </a:r>
          </a:p>
          <a:p>
            <a:pPr algn="ctr"/>
            <a:r>
              <a:rPr lang="en-US" b="1" i="1" smtClean="0">
                <a:solidFill>
                  <a:srgbClr val="AC43C4"/>
                </a:solidFill>
                <a:latin typeface="+mn-lt"/>
              </a:rPr>
              <a:t>LNF™</a:t>
            </a:r>
            <a:endParaRPr lang="en-US" b="1" i="1">
              <a:solidFill>
                <a:srgbClr val="AC43C4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14701" y="639882"/>
            <a:ext cx="247420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s-IS" sz="3200" i="1" smtClean="0">
                <a:solidFill>
                  <a:srgbClr val="FF0000"/>
                </a:solidFill>
                <a:latin typeface="+mj-lt"/>
                <a:cs typeface="ＭＳ Ｐゴシック" charset="-128"/>
              </a:rPr>
              <a:t>…. </a:t>
            </a:r>
            <a:r>
              <a:rPr lang="en-US" sz="3200" i="1">
                <a:solidFill>
                  <a:srgbClr val="FF0000"/>
                </a:solidFill>
                <a:latin typeface="+mj-lt"/>
                <a:cs typeface="ＭＳ Ｐゴシック" charset="-128"/>
              </a:rPr>
              <a:t>l</a:t>
            </a:r>
            <a:r>
              <a:rPr lang="is-IS" sz="3200" i="1" smtClean="0">
                <a:solidFill>
                  <a:srgbClr val="FF0000"/>
                </a:solidFill>
                <a:latin typeface="+mj-lt"/>
                <a:cs typeface="ＭＳ Ｐゴシック" charset="-128"/>
              </a:rPr>
              <a:t>et me joke</a:t>
            </a:r>
            <a:endParaRPr lang="en-US" sz="3200" i="1">
              <a:solidFill>
                <a:srgbClr val="FF0000"/>
              </a:solidFill>
              <a:latin typeface="+mj-lt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45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1478951" y="445818"/>
            <a:ext cx="61860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Calibri" charset="0"/>
              </a:rPr>
              <a:t>Gli elementi costituenti di un acceleratore di particelle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955" y="2141350"/>
            <a:ext cx="74619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>
                <a:solidFill>
                  <a:srgbClr val="1F45F2"/>
                </a:solidFill>
                <a:latin typeface="Arial" charset="0"/>
                <a:ea typeface="Arial" charset="0"/>
                <a:cs typeface="Arial" charset="0"/>
              </a:rPr>
              <a:t>Sorgente di particelle da accelerare </a:t>
            </a:r>
            <a:r>
              <a:rPr lang="en-US" sz="200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(LINAC)</a:t>
            </a:r>
          </a:p>
          <a:p>
            <a:pPr marL="285750" indent="-285750">
              <a:buFont typeface="Arial" charset="0"/>
              <a:buChar char="•"/>
            </a:pPr>
            <a:endParaRPr lang="en-US" sz="2000">
              <a:solidFill>
                <a:srgbClr val="1F45F2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>
                <a:solidFill>
                  <a:srgbClr val="1F45F2"/>
                </a:solidFill>
                <a:latin typeface="Arial" charset="0"/>
                <a:ea typeface="Arial" charset="0"/>
                <a:cs typeface="Arial" charset="0"/>
              </a:rPr>
              <a:t>Elementi che consentano di definire la traiettoria aperta o chiusa delle particelle da accelerare </a:t>
            </a:r>
            <a:r>
              <a:rPr lang="en-US" sz="200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(DIPOLI)</a:t>
            </a:r>
          </a:p>
          <a:p>
            <a:pPr marL="285750" indent="-285750">
              <a:buFont typeface="Arial" charset="0"/>
              <a:buChar char="•"/>
            </a:pPr>
            <a:endParaRPr lang="en-US" sz="2000">
              <a:solidFill>
                <a:srgbClr val="1F45F2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>
                <a:solidFill>
                  <a:srgbClr val="1F45F2"/>
                </a:solidFill>
                <a:latin typeface="Arial" charset="0"/>
                <a:ea typeface="Arial" charset="0"/>
                <a:cs typeface="Arial" charset="0"/>
              </a:rPr>
              <a:t>Elementi che consentano di tenere sotto controllo la divergenza angolare delle particelle accelerate </a:t>
            </a:r>
            <a:r>
              <a:rPr lang="en-US" sz="200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(QUADRUPOLI)</a:t>
            </a:r>
          </a:p>
          <a:p>
            <a:pPr marL="285750" indent="-285750">
              <a:buFont typeface="Arial" charset="0"/>
              <a:buChar char="•"/>
            </a:pPr>
            <a:endParaRPr lang="en-US" sz="2000">
              <a:solidFill>
                <a:srgbClr val="1F45F2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>
                <a:solidFill>
                  <a:srgbClr val="1F45F2"/>
                </a:solidFill>
                <a:latin typeface="Arial" charset="0"/>
                <a:ea typeface="Arial" charset="0"/>
                <a:cs typeface="Arial" charset="0"/>
              </a:rPr>
              <a:t>Elementi che reintegrano l’energia persa dal fascio di particelle per emissione di Luce di Sincrotrone </a:t>
            </a:r>
            <a:r>
              <a:rPr lang="en-US" sz="200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(Cavita’ a Radio Frequenza)</a:t>
            </a:r>
          </a:p>
        </p:txBody>
      </p:sp>
    </p:spTree>
    <p:extLst>
      <p:ext uri="{BB962C8B-B14F-4D97-AF65-F5344CB8AC3E}">
        <p14:creationId xmlns:p14="http://schemas.microsoft.com/office/powerpoint/2010/main" val="13820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1363565" y="3465513"/>
            <a:ext cx="6489895" cy="32766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0" y="200465"/>
            <a:ext cx="87630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x-none" sz="2400">
                <a:solidFill>
                  <a:srgbClr val="D80A0A"/>
                </a:solidFill>
              </a:rPr>
              <a:t>L’energia delle particelle accelerate si misura in electron </a:t>
            </a:r>
            <a:r>
              <a:rPr lang="en-GB" altLang="x-none">
                <a:solidFill>
                  <a:srgbClr val="D80A0A"/>
                </a:solidFill>
              </a:rPr>
              <a:t>Volt  (</a:t>
            </a:r>
            <a:r>
              <a:rPr lang="en-GB" altLang="x-none" b="1">
                <a:solidFill>
                  <a:srgbClr val="D80A0A"/>
                </a:solidFill>
              </a:rPr>
              <a:t>eV</a:t>
            </a:r>
            <a:r>
              <a:rPr lang="en-GB" altLang="x-none">
                <a:solidFill>
                  <a:srgbClr val="D80A0A"/>
                </a:solidFill>
              </a:rPr>
              <a:t>)</a:t>
            </a:r>
          </a:p>
          <a:p>
            <a:endParaRPr lang="en-US" altLang="x-none">
              <a:solidFill>
                <a:schemeClr val="accent2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58000" y="1143000"/>
            <a:ext cx="2171700" cy="1938338"/>
          </a:xfrm>
          <a:prstGeom prst="rect">
            <a:avLst/>
          </a:prstGeom>
          <a:solidFill>
            <a:srgbClr val="FF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baseline="0">
                <a:solidFill>
                  <a:srgbClr val="1D9B04"/>
                </a:solidFill>
              </a:rPr>
              <a:t>10</a:t>
            </a:r>
            <a:r>
              <a:rPr lang="en-GB" altLang="x-none" baseline="30000">
                <a:solidFill>
                  <a:srgbClr val="1D9B04"/>
                </a:solidFill>
              </a:rPr>
              <a:t>15</a:t>
            </a:r>
            <a:r>
              <a:rPr lang="en-GB" altLang="x-none" baseline="0">
                <a:solidFill>
                  <a:srgbClr val="1D9B04"/>
                </a:solidFill>
              </a:rPr>
              <a:t> eV = PeV</a:t>
            </a:r>
          </a:p>
          <a:p>
            <a:r>
              <a:rPr lang="en-GB" altLang="x-none" baseline="0">
                <a:solidFill>
                  <a:srgbClr val="1D9B04"/>
                </a:solidFill>
              </a:rPr>
              <a:t>10</a:t>
            </a:r>
            <a:r>
              <a:rPr lang="en-GB" altLang="x-none" baseline="30000">
                <a:solidFill>
                  <a:srgbClr val="1D9B04"/>
                </a:solidFill>
              </a:rPr>
              <a:t>12</a:t>
            </a:r>
            <a:r>
              <a:rPr lang="en-GB" altLang="x-none" baseline="0">
                <a:solidFill>
                  <a:srgbClr val="1D9B04"/>
                </a:solidFill>
              </a:rPr>
              <a:t> eV = TeV</a:t>
            </a:r>
          </a:p>
          <a:p>
            <a:r>
              <a:rPr lang="en-GB" altLang="x-none" baseline="0">
                <a:solidFill>
                  <a:srgbClr val="1D9B04"/>
                </a:solidFill>
              </a:rPr>
              <a:t>10</a:t>
            </a:r>
            <a:r>
              <a:rPr lang="en-GB" altLang="x-none" baseline="30000">
                <a:solidFill>
                  <a:srgbClr val="1D9B04"/>
                </a:solidFill>
              </a:rPr>
              <a:t>9</a:t>
            </a:r>
            <a:r>
              <a:rPr lang="en-GB" altLang="x-none" baseline="0">
                <a:solidFill>
                  <a:srgbClr val="1D9B04"/>
                </a:solidFill>
              </a:rPr>
              <a:t>  eV = GeV</a:t>
            </a:r>
          </a:p>
          <a:p>
            <a:r>
              <a:rPr lang="en-GB" altLang="x-none" baseline="0">
                <a:solidFill>
                  <a:srgbClr val="1D9B04"/>
                </a:solidFill>
              </a:rPr>
              <a:t>10</a:t>
            </a:r>
            <a:r>
              <a:rPr lang="en-GB" altLang="x-none" baseline="30000">
                <a:solidFill>
                  <a:srgbClr val="1D9B04"/>
                </a:solidFill>
              </a:rPr>
              <a:t>6</a:t>
            </a:r>
            <a:r>
              <a:rPr lang="en-GB" altLang="x-none" baseline="0">
                <a:solidFill>
                  <a:srgbClr val="1D9B04"/>
                </a:solidFill>
              </a:rPr>
              <a:t>  eV = MeV</a:t>
            </a:r>
          </a:p>
          <a:p>
            <a:r>
              <a:rPr lang="en-GB" altLang="x-none" baseline="0">
                <a:solidFill>
                  <a:srgbClr val="1D9B04"/>
                </a:solidFill>
              </a:rPr>
              <a:t>10</a:t>
            </a:r>
            <a:r>
              <a:rPr lang="en-GB" altLang="x-none" baseline="30000">
                <a:solidFill>
                  <a:srgbClr val="1D9B04"/>
                </a:solidFill>
              </a:rPr>
              <a:t>3</a:t>
            </a:r>
            <a:r>
              <a:rPr lang="en-GB" altLang="x-none" baseline="0">
                <a:solidFill>
                  <a:srgbClr val="1D9B04"/>
                </a:solidFill>
              </a:rPr>
              <a:t>  eV = KeV</a:t>
            </a:r>
            <a:endParaRPr lang="en-US" altLang="x-none" baseline="0">
              <a:solidFill>
                <a:srgbClr val="1D9B04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17138" y="3626119"/>
            <a:ext cx="6097588" cy="762000"/>
          </a:xfrm>
          <a:prstGeom prst="rect">
            <a:avLst/>
          </a:prstGeom>
          <a:solidFill>
            <a:srgbClr val="E9F7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914400" indent="-4572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 charset="0"/>
              <a:buAutoNum type="arabicPlain"/>
            </a:pPr>
            <a:r>
              <a:rPr lang="en-GB" altLang="x-none" baseline="0">
                <a:solidFill>
                  <a:schemeClr val="accent2"/>
                </a:solidFill>
              </a:rPr>
              <a:t>eV rappresenta un’energia molto piccola</a:t>
            </a:r>
          </a:p>
          <a:p>
            <a:pPr lvl="1">
              <a:buFont typeface="Arial" charset="0"/>
              <a:buNone/>
            </a:pPr>
            <a:r>
              <a:rPr lang="en-US" altLang="x-none" sz="2000" baseline="0">
                <a:solidFill>
                  <a:srgbClr val="992395"/>
                </a:solidFill>
              </a:rPr>
              <a:t>1 eV</a:t>
            </a:r>
            <a:r>
              <a:rPr lang="en-US" altLang="x-none" sz="2000" baseline="0">
                <a:solidFill>
                  <a:srgbClr val="1D9B04"/>
                </a:solidFill>
              </a:rPr>
              <a:t> = </a:t>
            </a:r>
            <a:r>
              <a:rPr lang="en-US" altLang="x-none" sz="2000" baseline="0">
                <a:solidFill>
                  <a:srgbClr val="37957C"/>
                </a:solidFill>
              </a:rPr>
              <a:t>1V • 1.602•10</a:t>
            </a:r>
            <a:r>
              <a:rPr lang="en-US" altLang="x-none" sz="2000" baseline="30000">
                <a:solidFill>
                  <a:srgbClr val="37957C"/>
                </a:solidFill>
              </a:rPr>
              <a:t>-19</a:t>
            </a:r>
            <a:r>
              <a:rPr lang="en-US" altLang="x-none" sz="2000" baseline="0">
                <a:solidFill>
                  <a:srgbClr val="37957C"/>
                </a:solidFill>
              </a:rPr>
              <a:t> C</a:t>
            </a:r>
            <a:r>
              <a:rPr lang="en-US" altLang="x-none" sz="2000" baseline="0">
                <a:solidFill>
                  <a:srgbClr val="1D9B04"/>
                </a:solidFill>
              </a:rPr>
              <a:t> = </a:t>
            </a:r>
            <a:r>
              <a:rPr lang="en-US" altLang="x-none" sz="2000" baseline="0">
                <a:solidFill>
                  <a:srgbClr val="992395"/>
                </a:solidFill>
              </a:rPr>
              <a:t>1.602•10</a:t>
            </a:r>
            <a:r>
              <a:rPr lang="en-US" altLang="x-none" sz="2000" baseline="30000">
                <a:solidFill>
                  <a:srgbClr val="992395"/>
                </a:solidFill>
              </a:rPr>
              <a:t>-19</a:t>
            </a:r>
            <a:r>
              <a:rPr lang="en-US" altLang="x-none" sz="2000" baseline="0">
                <a:solidFill>
                  <a:srgbClr val="992395"/>
                </a:solidFill>
              </a:rPr>
              <a:t> joules</a:t>
            </a:r>
            <a:endParaRPr lang="en-US" altLang="x-none" sz="2000" baseline="0">
              <a:solidFill>
                <a:srgbClr val="1D9B04"/>
              </a:solidFill>
            </a:endParaRPr>
          </a:p>
        </p:txBody>
      </p:sp>
      <p:pic>
        <p:nvPicPr>
          <p:cNvPr id="6" name="Picture 6" descr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2940" b="996"/>
          <a:stretch>
            <a:fillRect/>
          </a:stretch>
        </p:blipFill>
        <p:spPr bwMode="auto">
          <a:xfrm>
            <a:off x="381000" y="711200"/>
            <a:ext cx="21574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438400" y="1752600"/>
            <a:ext cx="4343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1800" i="1" baseline="0">
                <a:solidFill>
                  <a:schemeClr val="accent2"/>
                </a:solidFill>
              </a:rPr>
              <a:t>1eV </a:t>
            </a:r>
            <a:r>
              <a:rPr lang="en-GB" altLang="ja-JP" sz="1800" i="1" baseline="0">
                <a:solidFill>
                  <a:schemeClr val="accent2"/>
                </a:solidFill>
              </a:rPr>
              <a:t>é </a:t>
            </a:r>
            <a:r>
              <a:rPr lang="en-GB" altLang="x-none" sz="1800" i="1" baseline="0">
                <a:solidFill>
                  <a:schemeClr val="accent2"/>
                </a:solidFill>
              </a:rPr>
              <a:t> l’energia cinetica acquistata da un elettrone</a:t>
            </a:r>
            <a:r>
              <a:rPr lang="en-GB" altLang="x-none" sz="1800" i="1" baseline="30000">
                <a:solidFill>
                  <a:schemeClr val="accent2"/>
                </a:solidFill>
              </a:rPr>
              <a:t> </a:t>
            </a:r>
            <a:r>
              <a:rPr lang="en-GB" altLang="x-none" sz="1800" i="1" baseline="0">
                <a:solidFill>
                  <a:schemeClr val="accent2"/>
                </a:solidFill>
              </a:rPr>
              <a:t>sottoposto ad una differenza di potenziale di 1 Volt</a:t>
            </a:r>
            <a:endParaRPr lang="en-US" altLang="x-none" sz="1800" baseline="0">
              <a:solidFill>
                <a:schemeClr val="accent2"/>
              </a:solidFill>
            </a:endParaRPr>
          </a:p>
        </p:txBody>
      </p:sp>
      <p:pic>
        <p:nvPicPr>
          <p:cNvPr id="8" name="Picture 9" descr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57" y="5346262"/>
            <a:ext cx="61753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46" y="5059143"/>
            <a:ext cx="7889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715257" y="4484249"/>
            <a:ext cx="2514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baseline="0">
                <a:solidFill>
                  <a:schemeClr val="accent2"/>
                </a:solidFill>
              </a:rPr>
              <a:t>Lampadina da 100 W accesa per 1 ora</a:t>
            </a:r>
            <a:endParaRPr lang="en-US" altLang="x-none" baseline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943857" y="6160649"/>
            <a:ext cx="15065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baseline="0">
                <a:solidFill>
                  <a:srgbClr val="992395"/>
                </a:solidFill>
              </a:rPr>
              <a:t>360.000 joules</a:t>
            </a:r>
          </a:p>
          <a:p>
            <a:r>
              <a:rPr lang="en-US" altLang="x-none" sz="1600" b="1" baseline="0">
                <a:solidFill>
                  <a:srgbClr val="12E554"/>
                </a:solidFill>
              </a:rPr>
              <a:t>2.24•10</a:t>
            </a:r>
            <a:r>
              <a:rPr lang="en-US" altLang="x-none" sz="1600" b="1" baseline="30000">
                <a:solidFill>
                  <a:srgbClr val="12E554"/>
                </a:solidFill>
              </a:rPr>
              <a:t>24 </a:t>
            </a:r>
            <a:r>
              <a:rPr lang="en-US" altLang="x-none" sz="1600" b="1" baseline="0">
                <a:solidFill>
                  <a:srgbClr val="12E554"/>
                </a:solidFill>
              </a:rPr>
              <a:t>eV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691746" y="6146580"/>
            <a:ext cx="17891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baseline="0">
                <a:solidFill>
                  <a:srgbClr val="992395"/>
                </a:solidFill>
              </a:rPr>
              <a:t>52.000.000 joules</a:t>
            </a:r>
          </a:p>
          <a:p>
            <a:r>
              <a:rPr lang="en-US" altLang="x-none" sz="1600" b="1" baseline="0">
                <a:solidFill>
                  <a:srgbClr val="12E554"/>
                </a:solidFill>
              </a:rPr>
              <a:t>324•10</a:t>
            </a:r>
            <a:r>
              <a:rPr lang="en-US" altLang="x-none" sz="1600" b="1" baseline="30000">
                <a:solidFill>
                  <a:srgbClr val="12E554"/>
                </a:solidFill>
              </a:rPr>
              <a:t>24 </a:t>
            </a:r>
            <a:r>
              <a:rPr lang="en-US" altLang="x-none" sz="1600" b="1" baseline="0">
                <a:solidFill>
                  <a:srgbClr val="12E554"/>
                </a:solidFill>
              </a:rPr>
              <a:t>eV</a:t>
            </a:r>
            <a:endParaRPr lang="en-US" altLang="x-none" sz="1600" baseline="0">
              <a:solidFill>
                <a:srgbClr val="992395"/>
              </a:solidFill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4386946" y="4470180"/>
            <a:ext cx="2514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baseline="0">
                <a:solidFill>
                  <a:schemeClr val="accent2"/>
                </a:solidFill>
              </a:rPr>
              <a:t>Caldaia 12.600 Kcal in funzione per un’ ora</a:t>
            </a:r>
            <a:endParaRPr lang="en-US" altLang="x-none" baseline="0"/>
          </a:p>
        </p:txBody>
      </p:sp>
    </p:spTree>
    <p:extLst>
      <p:ext uri="{BB962C8B-B14F-4D97-AF65-F5344CB8AC3E}">
        <p14:creationId xmlns:p14="http://schemas.microsoft.com/office/powerpoint/2010/main" val="704689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81000" y="609602"/>
            <a:ext cx="8458200" cy="2209800"/>
          </a:xfrm>
          <a:prstGeom prst="rect">
            <a:avLst/>
          </a:prstGeom>
          <a:solidFill>
            <a:srgbClr val="E9F7FD"/>
          </a:solidFill>
          <a:ln w="9525">
            <a:solidFill>
              <a:srgbClr val="E9F7F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81000" y="2960372"/>
            <a:ext cx="8458200" cy="1864846"/>
          </a:xfrm>
          <a:prstGeom prst="rect">
            <a:avLst/>
          </a:prstGeom>
          <a:solidFill>
            <a:srgbClr val="FFFFE6"/>
          </a:solidFill>
          <a:ln w="9525">
            <a:solidFill>
              <a:srgbClr val="FFFFE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81000" y="808040"/>
            <a:ext cx="8458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GB" altLang="x-none" sz="3600" baseline="0">
                <a:solidFill>
                  <a:srgbClr val="D80A0A"/>
                </a:solidFill>
                <a:latin typeface="+mn-lt"/>
              </a:rPr>
              <a:t>Gli elementi di base per la realizzazione degli acceleratori di particelle</a:t>
            </a:r>
          </a:p>
          <a:p>
            <a:pPr algn="ctr" eaLnBrk="1" hangingPunct="1">
              <a:spcBef>
                <a:spcPct val="20000"/>
              </a:spcBef>
            </a:pPr>
            <a:endParaRPr lang="en-GB" altLang="x-none" sz="2800" baseline="0">
              <a:solidFill>
                <a:srgbClr val="D80A0A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endParaRPr lang="en-GB" altLang="x-none" sz="2800" baseline="0">
              <a:solidFill>
                <a:srgbClr val="D80A0A"/>
              </a:solidFill>
            </a:endParaRP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GB" altLang="x-none" sz="3600" baseline="0">
                <a:solidFill>
                  <a:schemeClr val="accent2"/>
                </a:solidFill>
                <a:latin typeface="+mn-lt"/>
              </a:rPr>
              <a:t>campi elettrici 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GB" altLang="x-none" sz="3600" baseline="0">
                <a:solidFill>
                  <a:schemeClr val="accent2"/>
                </a:solidFill>
                <a:latin typeface="+mn-lt"/>
              </a:rPr>
              <a:t>campi magnetici</a:t>
            </a:r>
            <a:endParaRPr lang="en-GB" altLang="x-none" sz="3200" b="1" baseline="0">
              <a:solidFill>
                <a:schemeClr val="accent2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719484" y="3206792"/>
                <a:ext cx="550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b="1" i="1">
                              <a:solidFill>
                                <a:srgbClr val="3E28F4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3200" b="1" i="1">
                              <a:solidFill>
                                <a:srgbClr val="3E28F4"/>
                              </a:solidFill>
                              <a:latin typeface="Cambria Math" charset="0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lang="en-US" sz="3200" b="1">
                  <a:solidFill>
                    <a:srgbClr val="3E28F4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484" y="3206792"/>
                <a:ext cx="550151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719482" y="3928460"/>
                <a:ext cx="5741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>
                              <a:solidFill>
                                <a:srgbClr val="3E28F4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3200" b="1" i="1">
                              <a:solidFill>
                                <a:srgbClr val="3E28F4"/>
                              </a:solidFill>
                              <a:latin typeface="Cambria Math" charset="0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en-US" sz="3200">
                  <a:solidFill>
                    <a:srgbClr val="3E28F4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482" y="3928460"/>
                <a:ext cx="574195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212151" y="5194778"/>
            <a:ext cx="2860078" cy="707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x-none" sz="3200" b="1" i="1">
                <a:solidFill>
                  <a:srgbClr val="C017EC"/>
                </a:solidFill>
              </a:rPr>
              <a:t>Forza di Lorentz</a:t>
            </a:r>
          </a:p>
        </p:txBody>
      </p:sp>
    </p:spTree>
    <p:extLst>
      <p:ext uri="{BB962C8B-B14F-4D97-AF65-F5344CB8AC3E}">
        <p14:creationId xmlns:p14="http://schemas.microsoft.com/office/powerpoint/2010/main" val="13982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6"/>
              <p:cNvSpPr>
                <a:spLocks noChangeArrowheads="1"/>
              </p:cNvSpPr>
              <p:nvPr/>
            </p:nvSpPr>
            <p:spPr bwMode="auto">
              <a:xfrm>
                <a:off x="1530723" y="156882"/>
                <a:ext cx="608255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GB" altLang="x-none" sz="3600" baseline="0">
                    <a:solidFill>
                      <a:srgbClr val="D80A0A"/>
                    </a:solidFill>
                    <a:latin typeface="+mn-lt"/>
                  </a:rPr>
                  <a:t>Campi elettrici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altLang="x-none" sz="3600" i="1" baseline="0">
                            <a:solidFill>
                              <a:srgbClr val="D80A0A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x-none" sz="3600" b="0" i="1" baseline="0">
                            <a:solidFill>
                              <a:srgbClr val="D80A0A"/>
                            </a:solidFill>
                            <a:latin typeface="Cambria Math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GB" altLang="x-none" sz="3600" baseline="0">
                    <a:solidFill>
                      <a:srgbClr val="D80A0A"/>
                    </a:solidFill>
                    <a:latin typeface="+mn-lt"/>
                  </a:rPr>
                  <a:t> per accelerare</a:t>
                </a:r>
              </a:p>
            </p:txBody>
          </p:sp>
        </mc:Choice>
        <mc:Fallback xmlns="">
          <p:sp>
            <p:nvSpPr>
              <p:cNvPr id="4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0723" y="156882"/>
                <a:ext cx="6082553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3006" t="-14151" r="-2204" b="-358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2"/>
              <p:cNvSpPr>
                <a:spLocks noChangeArrowheads="1"/>
              </p:cNvSpPr>
              <p:nvPr/>
            </p:nvSpPr>
            <p:spPr bwMode="auto">
              <a:xfrm>
                <a:off x="813445" y="3792400"/>
                <a:ext cx="7673788" cy="2735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GB" altLang="x-none" sz="2000" baseline="0">
                    <a:solidFill>
                      <a:srgbClr val="3E28F4"/>
                    </a:solidFill>
                    <a:latin typeface="+mn-lt"/>
                  </a:rPr>
                  <a:t>Una carica elettrica </a:t>
                </a:r>
                <a:r>
                  <a:rPr lang="en-GB" altLang="x-none" sz="2000" b="1" baseline="0">
                    <a:solidFill>
                      <a:srgbClr val="B91EB6"/>
                    </a:solidFill>
                    <a:latin typeface="+mn-lt"/>
                  </a:rPr>
                  <a:t>Q</a:t>
                </a:r>
                <a:r>
                  <a:rPr lang="en-GB" altLang="x-none" sz="2000" baseline="0">
                    <a:solidFill>
                      <a:srgbClr val="3E28F4"/>
                    </a:solidFill>
                    <a:latin typeface="+mn-lt"/>
                  </a:rPr>
                  <a:t> genera nello spazio che la circonda una entità fisica, il campo elettrico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altLang="x-none" sz="2000" i="1" baseline="0">
                            <a:solidFill>
                              <a:srgbClr val="3E28F4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x-none" sz="2000" b="1" i="1" baseline="0">
                            <a:solidFill>
                              <a:srgbClr val="B91EB6"/>
                            </a:solidFill>
                            <a:latin typeface="Cambria Math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lang="en-GB" altLang="x-none" sz="2000" baseline="0">
                    <a:solidFill>
                      <a:srgbClr val="3E28F4"/>
                    </a:solidFill>
                    <a:latin typeface="+mn-lt"/>
                  </a:rPr>
                  <a:t>, capace di esercitare una forza su  un’altra carica </a:t>
                </a:r>
                <a:r>
                  <a:rPr lang="en-GB" altLang="x-none" sz="2000" b="1" baseline="0">
                    <a:solidFill>
                      <a:srgbClr val="B91EB6"/>
                    </a:solidFill>
                    <a:latin typeface="+mn-lt"/>
                  </a:rPr>
                  <a:t>q</a:t>
                </a:r>
                <a:r>
                  <a:rPr lang="en-GB" altLang="x-none" sz="2000" b="1">
                    <a:solidFill>
                      <a:srgbClr val="B91EB6"/>
                    </a:solidFill>
                    <a:latin typeface="+mn-lt"/>
                  </a:rPr>
                  <a:t>0</a:t>
                </a:r>
                <a:r>
                  <a:rPr lang="en-GB" altLang="x-none" sz="2000" baseline="0">
                    <a:solidFill>
                      <a:srgbClr val="3E28F4"/>
                    </a:solidFill>
                    <a:latin typeface="+mn-lt"/>
                  </a:rPr>
                  <a:t> posta nelle vicinanze.</a:t>
                </a:r>
              </a:p>
              <a:p>
                <a:endParaRPr lang="en-GB" altLang="x-none" sz="2000" baseline="0">
                  <a:solidFill>
                    <a:srgbClr val="3E28F4"/>
                  </a:solidFill>
                  <a:latin typeface="+mn-lt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GB" altLang="x-none" sz="2000" baseline="0">
                    <a:solidFill>
                      <a:srgbClr val="3E28F4"/>
                    </a:solidFill>
                    <a:latin typeface="+mn-lt"/>
                  </a:rPr>
                  <a:t>Il campo elettrico può compiere un lavoro </a:t>
                </a:r>
                <a:r>
                  <a:rPr lang="en-GB" altLang="x-none" sz="2000" b="1" baseline="0">
                    <a:solidFill>
                      <a:srgbClr val="B91EB6"/>
                    </a:solidFill>
                    <a:latin typeface="+mn-lt"/>
                  </a:rPr>
                  <a:t>L</a:t>
                </a:r>
                <a:r>
                  <a:rPr lang="en-GB" altLang="x-none" sz="2000" baseline="0">
                    <a:solidFill>
                      <a:srgbClr val="3E28F4"/>
                    </a:solidFill>
                    <a:latin typeface="+mn-lt"/>
                  </a:rPr>
                  <a:t> su una particella carica e quindi puo aumentare la sua energia</a:t>
                </a:r>
              </a:p>
              <a:p>
                <a:pPr>
                  <a:lnSpc>
                    <a:spcPct val="90000"/>
                  </a:lnSpc>
                </a:pPr>
                <a:endParaRPr lang="en-GB" altLang="x-none" sz="2000" baseline="0">
                  <a:solidFill>
                    <a:srgbClr val="3E28F4"/>
                  </a:solidFill>
                  <a:latin typeface="+mn-lt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GB" altLang="x-none" sz="2000" baseline="0">
                    <a:solidFill>
                      <a:srgbClr val="3E28F4"/>
                    </a:solidFill>
                    <a:latin typeface="+mn-lt"/>
                  </a:rPr>
                  <a:t>Il potenziale elettrico </a:t>
                </a:r>
                <a:r>
                  <a:rPr lang="en-GB" altLang="x-none" sz="2000" b="1" baseline="0">
                    <a:solidFill>
                      <a:srgbClr val="B91EB6"/>
                    </a:solidFill>
                    <a:latin typeface="+mn-lt"/>
                  </a:rPr>
                  <a:t>V</a:t>
                </a:r>
                <a:r>
                  <a:rPr lang="en-GB" altLang="x-none" sz="2000" baseline="0">
                    <a:solidFill>
                      <a:srgbClr val="3E28F4"/>
                    </a:solidFill>
                    <a:latin typeface="+mn-lt"/>
                  </a:rPr>
                  <a:t> è l’energia che compete ad una carica per il fatto di trovarsi in un dato punto di un campo elettrico</a:t>
                </a:r>
                <a:endParaRPr lang="en-US" altLang="x-none" sz="2000" baseline="0">
                  <a:solidFill>
                    <a:srgbClr val="3E28F4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445" y="3792400"/>
                <a:ext cx="7673788" cy="2735685"/>
              </a:xfrm>
              <a:prstGeom prst="rect">
                <a:avLst/>
              </a:prstGeom>
              <a:blipFill rotWithShape="0">
                <a:blip r:embed="rId10"/>
                <a:stretch>
                  <a:fillRect l="-794" t="-1114" r="-1112" b="-200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2713892" y="914400"/>
            <a:ext cx="4114800" cy="2667000"/>
            <a:chOff x="533400" y="914400"/>
            <a:chExt cx="4114800" cy="2667000"/>
          </a:xfrm>
        </p:grpSpPr>
        <p:sp>
          <p:nvSpPr>
            <p:cNvPr id="3" name="Rectangle 51"/>
            <p:cNvSpPr>
              <a:spLocks noChangeArrowheads="1"/>
            </p:cNvSpPr>
            <p:nvPr/>
          </p:nvSpPr>
          <p:spPr bwMode="auto">
            <a:xfrm>
              <a:off x="533400" y="914400"/>
              <a:ext cx="4114800" cy="2667000"/>
            </a:xfrm>
            <a:prstGeom prst="rect">
              <a:avLst/>
            </a:prstGeom>
            <a:solidFill>
              <a:srgbClr val="D0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graphicFrame>
          <p:nvGraphicFramePr>
            <p:cNvPr id="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2181983"/>
                </p:ext>
              </p:extLst>
            </p:nvPr>
          </p:nvGraphicFramePr>
          <p:xfrm>
            <a:off x="2560638" y="2541807"/>
            <a:ext cx="1687512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47" name="Equation" r:id="rId11" imgW="711200" imgH="203200" progId="Equation.3">
                    <p:embed/>
                  </p:oleObj>
                </mc:Choice>
                <mc:Fallback>
                  <p:oleObj name="Equation" r:id="rId11" imgW="711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0638" y="2541807"/>
                          <a:ext cx="1687512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6542880"/>
                </p:ext>
              </p:extLst>
            </p:nvPr>
          </p:nvGraphicFramePr>
          <p:xfrm>
            <a:off x="2620963" y="3160713"/>
            <a:ext cx="1501775" cy="420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48" name="Equation" r:id="rId13" imgW="635000" imgH="177800" progId="Equation.3">
                    <p:embed/>
                  </p:oleObj>
                </mc:Choice>
                <mc:Fallback>
                  <p:oleObj name="Equation" r:id="rId13" imgW="6350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0963" y="3160713"/>
                          <a:ext cx="1501775" cy="4206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7125016"/>
                </p:ext>
              </p:extLst>
            </p:nvPr>
          </p:nvGraphicFramePr>
          <p:xfrm>
            <a:off x="2743200" y="1447800"/>
            <a:ext cx="1084263" cy="965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49" name="Equation" r:id="rId15" imgW="457200" imgH="431800" progId="Equation.3">
                    <p:embed/>
                  </p:oleObj>
                </mc:Choice>
                <mc:Fallback>
                  <p:oleObj name="Equation" r:id="rId15" imgW="4572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3200" y="1447800"/>
                          <a:ext cx="1084263" cy="965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28"/>
            <p:cNvSpPr>
              <a:spLocks noChangeArrowheads="1"/>
            </p:cNvSpPr>
            <p:nvPr/>
          </p:nvSpPr>
          <p:spPr bwMode="auto">
            <a:xfrm>
              <a:off x="1371600" y="1779588"/>
              <a:ext cx="3079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800" baseline="0">
                  <a:solidFill>
                    <a:schemeClr val="accent2"/>
                  </a:solidFill>
                </a:rPr>
                <a:t>•</a:t>
              </a:r>
              <a:endParaRPr lang="en-US" altLang="x-none"/>
            </a:p>
          </p:txBody>
        </p:sp>
        <p:sp>
          <p:nvSpPr>
            <p:cNvPr id="10" name="Rectangle 30"/>
            <p:cNvSpPr>
              <a:spLocks noChangeArrowheads="1"/>
            </p:cNvSpPr>
            <p:nvPr/>
          </p:nvSpPr>
          <p:spPr bwMode="auto">
            <a:xfrm>
              <a:off x="1503363" y="1809750"/>
              <a:ext cx="41751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baseline="0">
                  <a:solidFill>
                    <a:schemeClr val="accent2"/>
                  </a:solidFill>
                </a:rPr>
                <a:t>q</a:t>
              </a:r>
              <a:r>
                <a:rPr lang="en-US" altLang="x-none" sz="2000">
                  <a:solidFill>
                    <a:schemeClr val="accent2"/>
                  </a:solidFill>
                </a:rPr>
                <a:t>0</a:t>
              </a:r>
              <a:endParaRPr lang="en-US" altLang="x-none" baseline="0"/>
            </a:p>
          </p:txBody>
        </p:sp>
        <p:sp>
          <p:nvSpPr>
            <p:cNvPr id="11" name="Line 31"/>
            <p:cNvSpPr>
              <a:spLocks noChangeShapeType="1"/>
            </p:cNvSpPr>
            <p:nvPr/>
          </p:nvSpPr>
          <p:spPr bwMode="auto">
            <a:xfrm>
              <a:off x="762000" y="1676400"/>
              <a:ext cx="0" cy="12954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32"/>
            <p:cNvSpPr>
              <a:spLocks noChangeShapeType="1"/>
            </p:cNvSpPr>
            <p:nvPr/>
          </p:nvSpPr>
          <p:spPr bwMode="auto">
            <a:xfrm>
              <a:off x="990600" y="1676400"/>
              <a:ext cx="0" cy="12954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33"/>
            <p:cNvSpPr>
              <a:spLocks noChangeShapeType="1"/>
            </p:cNvSpPr>
            <p:nvPr/>
          </p:nvSpPr>
          <p:spPr bwMode="auto">
            <a:xfrm>
              <a:off x="1219200" y="1676400"/>
              <a:ext cx="0" cy="12954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>
              <a:off x="1524000" y="2133600"/>
              <a:ext cx="0" cy="457200"/>
            </a:xfrm>
            <a:prstGeom prst="line">
              <a:avLst/>
            </a:prstGeom>
            <a:noFill/>
            <a:ln w="12700">
              <a:solidFill>
                <a:srgbClr val="FF0A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5"/>
            <p:cNvSpPr>
              <a:spLocks noChangeShapeType="1"/>
            </p:cNvSpPr>
            <p:nvPr/>
          </p:nvSpPr>
          <p:spPr bwMode="auto">
            <a:xfrm>
              <a:off x="1905000" y="1981200"/>
              <a:ext cx="0" cy="83820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2057400" y="2133600"/>
              <a:ext cx="1841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7" name="Rectangle 37"/>
            <p:cNvSpPr>
              <a:spLocks noChangeArrowheads="1"/>
            </p:cNvSpPr>
            <p:nvPr/>
          </p:nvSpPr>
          <p:spPr bwMode="auto">
            <a:xfrm>
              <a:off x="1905000" y="2133600"/>
              <a:ext cx="3254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baseline="0"/>
                <a:t>h</a:t>
              </a:r>
            </a:p>
          </p:txBody>
        </p:sp>
        <p:sp>
          <p:nvSpPr>
            <p:cNvPr id="30" name="Rectangle 53"/>
            <p:cNvSpPr>
              <a:spLocks noChangeArrowheads="1"/>
            </p:cNvSpPr>
            <p:nvPr/>
          </p:nvSpPr>
          <p:spPr bwMode="auto">
            <a:xfrm>
              <a:off x="1524000" y="990600"/>
              <a:ext cx="1962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GB" altLang="x-none" sz="2000" baseline="0">
                  <a:solidFill>
                    <a:schemeClr val="accent2"/>
                  </a:solidFill>
                </a:rPr>
                <a:t>Campo elettrico</a:t>
              </a:r>
              <a:endParaRPr lang="en-US" altLang="x-none" sz="2000" baseline="0">
                <a:solidFill>
                  <a:schemeClr val="accent2"/>
                </a:solidFill>
              </a:endParaRPr>
            </a:p>
          </p:txBody>
        </p:sp>
        <p:sp>
          <p:nvSpPr>
            <p:cNvPr id="32" name="Rectangle 55"/>
            <p:cNvSpPr>
              <a:spLocks noChangeArrowheads="1"/>
            </p:cNvSpPr>
            <p:nvPr/>
          </p:nvSpPr>
          <p:spPr bwMode="auto">
            <a:xfrm>
              <a:off x="838200" y="990600"/>
              <a:ext cx="3873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>
                  <a:solidFill>
                    <a:schemeClr val="accent2"/>
                  </a:solidFill>
                </a:rPr>
                <a:t>E</a:t>
              </a:r>
            </a:p>
          </p:txBody>
        </p:sp>
        <p:sp>
          <p:nvSpPr>
            <p:cNvPr id="35" name="Line 58"/>
            <p:cNvSpPr>
              <a:spLocks noChangeShapeType="1"/>
            </p:cNvSpPr>
            <p:nvPr/>
          </p:nvSpPr>
          <p:spPr bwMode="auto">
            <a:xfrm>
              <a:off x="914400" y="990600"/>
              <a:ext cx="2286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227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4"/>
              <p:cNvSpPr>
                <a:spLocks noChangeArrowheads="1"/>
              </p:cNvSpPr>
              <p:nvPr/>
            </p:nvSpPr>
            <p:spPr bwMode="auto">
              <a:xfrm>
                <a:off x="280147" y="134467"/>
                <a:ext cx="8583706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GB" altLang="x-none" sz="3600" baseline="0">
                    <a:solidFill>
                      <a:srgbClr val="D80A0A"/>
                    </a:solidFill>
                    <a:latin typeface="+mn-lt"/>
                  </a:rPr>
                  <a:t>Campi magnetici costanti ed uniformi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altLang="x-none" sz="3600" i="1" baseline="0">
                            <a:solidFill>
                              <a:srgbClr val="D80A0A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x-none" sz="3600" b="1" i="1" baseline="0">
                            <a:solidFill>
                              <a:srgbClr val="D80A0A"/>
                            </a:solidFill>
                            <a:latin typeface="Cambria Math" charset="0"/>
                          </a:rPr>
                          <m:t>𝑩</m:t>
                        </m:r>
                        <m:r>
                          <a:rPr lang="en-US" altLang="x-none" sz="3600" b="0" i="1" baseline="0">
                            <a:solidFill>
                              <a:srgbClr val="D80A0A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GB" altLang="x-none" sz="3600" baseline="0">
                    <a:solidFill>
                      <a:srgbClr val="D80A0A"/>
                    </a:solidFill>
                    <a:latin typeface="+mn-lt"/>
                  </a:rPr>
                  <a:t>per  trasportare e confinare</a:t>
                </a:r>
              </a:p>
            </p:txBody>
          </p:sp>
        </mc:Choice>
        <mc:Fallback xmlns="">
          <p:sp>
            <p:nvSpPr>
              <p:cNvPr id="2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147" y="134467"/>
                <a:ext cx="8583706" cy="1200329"/>
              </a:xfrm>
              <a:prstGeom prst="rect">
                <a:avLst/>
              </a:prstGeom>
              <a:blipFill rotWithShape="0">
                <a:blip r:embed="rId2"/>
                <a:stretch>
                  <a:fillRect l="-284" t="-7107" r="-2770" b="-1827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1173858" y="5599213"/>
            <a:ext cx="6869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2000" baseline="0">
                <a:solidFill>
                  <a:srgbClr val="3E28F4"/>
                </a:solidFill>
                <a:latin typeface="+mn-lt"/>
              </a:rPr>
              <a:t>Un campo magnetico </a:t>
            </a:r>
            <a:r>
              <a:rPr lang="en-GB" altLang="x-none" sz="2000" b="1" baseline="0">
                <a:solidFill>
                  <a:srgbClr val="3E28F4"/>
                </a:solidFill>
                <a:latin typeface="+mn-lt"/>
              </a:rPr>
              <a:t>costante</a:t>
            </a:r>
            <a:r>
              <a:rPr lang="en-GB" altLang="x-none" sz="2000" baseline="0">
                <a:solidFill>
                  <a:srgbClr val="3E28F4"/>
                </a:solidFill>
                <a:latin typeface="+mn-lt"/>
              </a:rPr>
              <a:t> non  puo’ compiere un lavoro su una particella carica e quindi non puo’ variare la sua energia</a:t>
            </a: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1295400" y="1479179"/>
            <a:ext cx="1377950" cy="2428875"/>
            <a:chOff x="4752" y="1062"/>
            <a:chExt cx="868" cy="1530"/>
          </a:xfrm>
        </p:grpSpPr>
        <p:sp>
          <p:nvSpPr>
            <p:cNvPr id="7" name="Line 37"/>
            <p:cNvSpPr>
              <a:spLocks noChangeShapeType="1"/>
            </p:cNvSpPr>
            <p:nvPr/>
          </p:nvSpPr>
          <p:spPr bwMode="auto">
            <a:xfrm flipV="1">
              <a:off x="4752" y="1392"/>
              <a:ext cx="144" cy="144"/>
            </a:xfrm>
            <a:prstGeom prst="line">
              <a:avLst/>
            </a:prstGeom>
            <a:noFill/>
            <a:ln w="38100">
              <a:solidFill>
                <a:srgbClr val="D80A0A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44"/>
            <p:cNvSpPr>
              <a:spLocks noChangeShapeType="1"/>
            </p:cNvSpPr>
            <p:nvPr/>
          </p:nvSpPr>
          <p:spPr bwMode="auto">
            <a:xfrm flipV="1">
              <a:off x="4752" y="1536"/>
              <a:ext cx="144" cy="144"/>
            </a:xfrm>
            <a:prstGeom prst="line">
              <a:avLst/>
            </a:prstGeom>
            <a:noFill/>
            <a:ln w="38100">
              <a:solidFill>
                <a:srgbClr val="D80A0A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46"/>
            <p:cNvSpPr>
              <a:spLocks noChangeShapeType="1"/>
            </p:cNvSpPr>
            <p:nvPr/>
          </p:nvSpPr>
          <p:spPr bwMode="auto">
            <a:xfrm flipV="1">
              <a:off x="4752" y="1728"/>
              <a:ext cx="144" cy="144"/>
            </a:xfrm>
            <a:prstGeom prst="line">
              <a:avLst/>
            </a:prstGeom>
            <a:noFill/>
            <a:ln w="38100">
              <a:solidFill>
                <a:srgbClr val="D80A0A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47"/>
            <p:cNvSpPr>
              <a:spLocks noChangeShapeType="1"/>
            </p:cNvSpPr>
            <p:nvPr/>
          </p:nvSpPr>
          <p:spPr bwMode="auto">
            <a:xfrm flipV="1">
              <a:off x="4752" y="1872"/>
              <a:ext cx="144" cy="144"/>
            </a:xfrm>
            <a:prstGeom prst="line">
              <a:avLst/>
            </a:prstGeom>
            <a:noFill/>
            <a:ln w="38100">
              <a:solidFill>
                <a:srgbClr val="D80A0A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48"/>
            <p:cNvSpPr>
              <a:spLocks noChangeShapeType="1"/>
            </p:cNvSpPr>
            <p:nvPr/>
          </p:nvSpPr>
          <p:spPr bwMode="auto">
            <a:xfrm flipV="1">
              <a:off x="4752" y="2016"/>
              <a:ext cx="144" cy="144"/>
            </a:xfrm>
            <a:prstGeom prst="line">
              <a:avLst/>
            </a:prstGeom>
            <a:noFill/>
            <a:ln w="38100">
              <a:solidFill>
                <a:srgbClr val="D80A0A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30"/>
            <p:cNvSpPr>
              <a:spLocks noChangeShapeType="1"/>
            </p:cNvSpPr>
            <p:nvPr/>
          </p:nvSpPr>
          <p:spPr bwMode="auto">
            <a:xfrm>
              <a:off x="4944" y="1296"/>
              <a:ext cx="0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31"/>
            <p:cNvSpPr>
              <a:spLocks noChangeArrowheads="1"/>
            </p:cNvSpPr>
            <p:nvPr/>
          </p:nvSpPr>
          <p:spPr bwMode="auto">
            <a:xfrm>
              <a:off x="5040" y="1248"/>
              <a:ext cx="96" cy="1296"/>
            </a:xfrm>
            <a:prstGeom prst="can">
              <a:avLst>
                <a:gd name="adj" fmla="val 120813"/>
              </a:avLst>
            </a:prstGeom>
            <a:solidFill>
              <a:srgbClr val="B3B3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4752" y="1440"/>
              <a:ext cx="672" cy="288"/>
            </a:xfrm>
            <a:prstGeom prst="ellipse">
              <a:avLst/>
            </a:prstGeom>
            <a:noFill/>
            <a:ln w="38100">
              <a:solidFill>
                <a:srgbClr val="697BF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4752" y="1584"/>
              <a:ext cx="672" cy="288"/>
            </a:xfrm>
            <a:prstGeom prst="ellipse">
              <a:avLst/>
            </a:prstGeom>
            <a:noFill/>
            <a:ln w="38100">
              <a:solidFill>
                <a:srgbClr val="697BF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6" name="Oval 34"/>
            <p:cNvSpPr>
              <a:spLocks noChangeArrowheads="1"/>
            </p:cNvSpPr>
            <p:nvPr/>
          </p:nvSpPr>
          <p:spPr bwMode="auto">
            <a:xfrm>
              <a:off x="4752" y="1728"/>
              <a:ext cx="672" cy="288"/>
            </a:xfrm>
            <a:prstGeom prst="ellipse">
              <a:avLst/>
            </a:prstGeom>
            <a:noFill/>
            <a:ln w="38100">
              <a:solidFill>
                <a:srgbClr val="697BF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7" name="Oval 35"/>
            <p:cNvSpPr>
              <a:spLocks noChangeArrowheads="1"/>
            </p:cNvSpPr>
            <p:nvPr/>
          </p:nvSpPr>
          <p:spPr bwMode="auto">
            <a:xfrm>
              <a:off x="4752" y="1872"/>
              <a:ext cx="672" cy="288"/>
            </a:xfrm>
            <a:prstGeom prst="ellipse">
              <a:avLst/>
            </a:prstGeom>
            <a:noFill/>
            <a:ln w="38100">
              <a:solidFill>
                <a:srgbClr val="697BF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8" name="Oval 36"/>
            <p:cNvSpPr>
              <a:spLocks noChangeArrowheads="1"/>
            </p:cNvSpPr>
            <p:nvPr/>
          </p:nvSpPr>
          <p:spPr bwMode="auto">
            <a:xfrm>
              <a:off x="4752" y="2016"/>
              <a:ext cx="672" cy="288"/>
            </a:xfrm>
            <a:prstGeom prst="ellipse">
              <a:avLst/>
            </a:prstGeom>
            <a:noFill/>
            <a:ln w="38100">
              <a:solidFill>
                <a:srgbClr val="697BF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flipH="1">
              <a:off x="5280" y="1584"/>
              <a:ext cx="144" cy="144"/>
            </a:xfrm>
            <a:prstGeom prst="line">
              <a:avLst/>
            </a:prstGeom>
            <a:noFill/>
            <a:ln w="38100">
              <a:solidFill>
                <a:srgbClr val="D80A0A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H="1">
              <a:off x="5280" y="1728"/>
              <a:ext cx="144" cy="144"/>
            </a:xfrm>
            <a:prstGeom prst="line">
              <a:avLst/>
            </a:prstGeom>
            <a:noFill/>
            <a:ln w="38100">
              <a:solidFill>
                <a:srgbClr val="D80A0A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 flipH="1">
              <a:off x="5280" y="1872"/>
              <a:ext cx="144" cy="144"/>
            </a:xfrm>
            <a:prstGeom prst="line">
              <a:avLst/>
            </a:prstGeom>
            <a:noFill/>
            <a:ln w="38100">
              <a:solidFill>
                <a:srgbClr val="D80A0A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 flipH="1">
              <a:off x="5280" y="2064"/>
              <a:ext cx="144" cy="144"/>
            </a:xfrm>
            <a:prstGeom prst="line">
              <a:avLst/>
            </a:prstGeom>
            <a:noFill/>
            <a:ln w="38100">
              <a:solidFill>
                <a:srgbClr val="D80A0A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43"/>
            <p:cNvSpPr>
              <a:spLocks noChangeShapeType="1"/>
            </p:cNvSpPr>
            <p:nvPr/>
          </p:nvSpPr>
          <p:spPr bwMode="auto">
            <a:xfrm flipH="1">
              <a:off x="5280" y="2208"/>
              <a:ext cx="144" cy="144"/>
            </a:xfrm>
            <a:prstGeom prst="line">
              <a:avLst/>
            </a:prstGeom>
            <a:noFill/>
            <a:ln w="38100">
              <a:solidFill>
                <a:srgbClr val="D80A0A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49"/>
            <p:cNvSpPr>
              <a:spLocks noChangeShapeType="1"/>
            </p:cNvSpPr>
            <p:nvPr/>
          </p:nvSpPr>
          <p:spPr bwMode="auto">
            <a:xfrm flipV="1">
              <a:off x="4944" y="1248"/>
              <a:ext cx="0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50"/>
            <p:cNvSpPr>
              <a:spLocks noChangeArrowheads="1"/>
            </p:cNvSpPr>
            <p:nvPr/>
          </p:nvSpPr>
          <p:spPr bwMode="auto">
            <a:xfrm>
              <a:off x="4758" y="1062"/>
              <a:ext cx="1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/>
                <a:t>I</a:t>
              </a:r>
            </a:p>
          </p:txBody>
        </p:sp>
        <p:sp>
          <p:nvSpPr>
            <p:cNvPr id="26" name="Rectangle 51"/>
            <p:cNvSpPr>
              <a:spLocks noChangeArrowheads="1"/>
            </p:cNvSpPr>
            <p:nvPr/>
          </p:nvSpPr>
          <p:spPr bwMode="auto">
            <a:xfrm>
              <a:off x="5376" y="1296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>
                  <a:solidFill>
                    <a:srgbClr val="D80A0A"/>
                  </a:solidFill>
                </a:rPr>
                <a:t>B</a:t>
              </a:r>
            </a:p>
          </p:txBody>
        </p:sp>
      </p:grpSp>
      <p:grpSp>
        <p:nvGrpSpPr>
          <p:cNvPr id="28" name="Group 53"/>
          <p:cNvGrpSpPr>
            <a:grpSpLocks/>
          </p:cNvGrpSpPr>
          <p:nvPr/>
        </p:nvGrpSpPr>
        <p:grpSpPr bwMode="auto">
          <a:xfrm>
            <a:off x="4495800" y="2070851"/>
            <a:ext cx="3200400" cy="1295400"/>
            <a:chOff x="480" y="1536"/>
            <a:chExt cx="2016" cy="816"/>
          </a:xfrm>
        </p:grpSpPr>
        <p:sp>
          <p:nvSpPr>
            <p:cNvPr id="30" name="AutoShape 5"/>
            <p:cNvSpPr>
              <a:spLocks noChangeArrowheads="1"/>
            </p:cNvSpPr>
            <p:nvPr/>
          </p:nvSpPr>
          <p:spPr bwMode="auto">
            <a:xfrm>
              <a:off x="480" y="1536"/>
              <a:ext cx="2016" cy="816"/>
            </a:xfrm>
            <a:prstGeom prst="parallelogram">
              <a:avLst>
                <a:gd name="adj" fmla="val 61765"/>
              </a:avLst>
            </a:prstGeom>
            <a:solidFill>
              <a:srgbClr val="62E9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31" name="Line 6"/>
            <p:cNvSpPr>
              <a:spLocks noChangeShapeType="1"/>
            </p:cNvSpPr>
            <p:nvPr/>
          </p:nvSpPr>
          <p:spPr bwMode="auto">
            <a:xfrm flipV="1">
              <a:off x="1134" y="1713"/>
              <a:ext cx="0" cy="4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7"/>
            <p:cNvSpPr>
              <a:spLocks noChangeShapeType="1"/>
            </p:cNvSpPr>
            <p:nvPr/>
          </p:nvSpPr>
          <p:spPr bwMode="auto">
            <a:xfrm rot="21012429" flipV="1">
              <a:off x="1129" y="1945"/>
              <a:ext cx="432" cy="19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1134" y="2193"/>
              <a:ext cx="576" cy="0"/>
            </a:xfrm>
            <a:prstGeom prst="line">
              <a:avLst/>
            </a:prstGeom>
            <a:noFill/>
            <a:ln w="19050">
              <a:solidFill>
                <a:srgbClr val="D80A0A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rc 10"/>
            <p:cNvSpPr>
              <a:spLocks/>
            </p:cNvSpPr>
            <p:nvPr/>
          </p:nvSpPr>
          <p:spPr bwMode="auto">
            <a:xfrm>
              <a:off x="1134" y="1905"/>
              <a:ext cx="192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887" y="1536"/>
              <a:ext cx="2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800" baseline="0">
                  <a:solidFill>
                    <a:schemeClr val="accent2"/>
                  </a:solidFill>
                </a:rPr>
                <a:t>B</a:t>
              </a:r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1662" y="1953"/>
              <a:ext cx="35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800" baseline="0">
                  <a:solidFill>
                    <a:srgbClr val="D80A0A"/>
                  </a:solidFill>
                </a:rPr>
                <a:t>F</a:t>
              </a:r>
              <a:r>
                <a:rPr lang="en-US" altLang="x-none" sz="2800">
                  <a:solidFill>
                    <a:srgbClr val="D80A0A"/>
                  </a:solidFill>
                </a:rPr>
                <a:t>B</a:t>
              </a:r>
              <a:endParaRPr lang="en-US" altLang="x-none" sz="2800" baseline="0">
                <a:solidFill>
                  <a:schemeClr val="accent2"/>
                </a:solidFill>
              </a:endParaRPr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1278" y="1713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800" baseline="0">
                  <a:solidFill>
                    <a:schemeClr val="hlink"/>
                  </a:solidFill>
                </a:rPr>
                <a:t>v</a:t>
              </a:r>
            </a:p>
          </p:txBody>
        </p:sp>
        <p:sp>
          <p:nvSpPr>
            <p:cNvPr id="38" name="Line 24"/>
            <p:cNvSpPr>
              <a:spLocks noChangeShapeType="1"/>
            </p:cNvSpPr>
            <p:nvPr/>
          </p:nvSpPr>
          <p:spPr bwMode="auto">
            <a:xfrm flipV="1">
              <a:off x="1134" y="1857"/>
              <a:ext cx="52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rc 25"/>
            <p:cNvSpPr>
              <a:spLocks/>
            </p:cNvSpPr>
            <p:nvPr/>
          </p:nvSpPr>
          <p:spPr bwMode="auto">
            <a:xfrm>
              <a:off x="1374" y="2049"/>
              <a:ext cx="14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1139" y="1953"/>
              <a:ext cx="1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400" baseline="0">
                  <a:latin typeface="Symbol" charset="2"/>
                  <a:sym typeface="Symbol" charset="2"/>
                </a:rPr>
                <a:t></a:t>
              </a:r>
              <a:endParaRPr lang="en-US" altLang="x-none" baseline="0">
                <a:latin typeface="Symbol" charset="2"/>
                <a:sym typeface="Symbol" charset="2"/>
              </a:endParaRPr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1278" y="2049"/>
              <a:ext cx="26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1400" baseline="0">
                  <a:latin typeface="Symbol" charset="2"/>
                  <a:sym typeface="Symbol" charset="2"/>
                </a:rPr>
                <a:t></a:t>
              </a:r>
              <a:r>
                <a:rPr lang="en-US" altLang="x-none" sz="1400" baseline="30000">
                  <a:latin typeface="Symbol" charset="2"/>
                  <a:sym typeface="Symbol" charset="2"/>
                </a:rPr>
                <a:t></a:t>
              </a:r>
              <a:endParaRPr lang="en-US" altLang="x-none" sz="1400" baseline="0">
                <a:latin typeface="Symbol" charset="2"/>
                <a:sym typeface="Symbol" charset="2"/>
              </a:endParaRPr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1632" y="1693"/>
              <a:ext cx="33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baseline="0">
                  <a:solidFill>
                    <a:schemeClr val="bg2"/>
                  </a:solidFill>
                </a:rPr>
                <a:t>s</a:t>
              </a:r>
              <a:r>
                <a:rPr lang="en-US" altLang="x-none" sz="2000">
                  <a:solidFill>
                    <a:schemeClr val="bg2"/>
                  </a:solidFill>
                </a:rPr>
                <a:t>AB</a:t>
              </a:r>
              <a:endParaRPr lang="en-US" altLang="x-none" sz="2000" baseline="0">
                <a:solidFill>
                  <a:schemeClr val="hlink"/>
                </a:solidFill>
              </a:endParaRPr>
            </a:p>
          </p:txBody>
        </p:sp>
      </p:grpSp>
      <p:sp>
        <p:nvSpPr>
          <p:cNvPr id="29" name="Rectangle 54"/>
          <p:cNvSpPr>
            <a:spLocks noChangeArrowheads="1"/>
          </p:cNvSpPr>
          <p:nvPr/>
        </p:nvSpPr>
        <p:spPr bwMode="auto">
          <a:xfrm>
            <a:off x="5399088" y="2766176"/>
            <a:ext cx="304892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4000">
                <a:solidFill>
                  <a:schemeClr val="hlink"/>
                </a:solidFill>
              </a:rPr>
              <a:t>•</a:t>
            </a:r>
          </a:p>
        </p:txBody>
      </p:sp>
      <p:sp>
        <p:nvSpPr>
          <p:cNvPr id="43" name="Rectangle 58"/>
          <p:cNvSpPr>
            <a:spLocks noChangeArrowheads="1"/>
          </p:cNvSpPr>
          <p:nvPr/>
        </p:nvSpPr>
        <p:spPr bwMode="auto">
          <a:xfrm>
            <a:off x="234950" y="4358904"/>
            <a:ext cx="2584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2000" baseline="0">
                <a:solidFill>
                  <a:schemeClr val="tx1">
                    <a:lumMod val="50000"/>
                    <a:lumOff val="50000"/>
                  </a:schemeClr>
                </a:solidFill>
              </a:rPr>
              <a:t>filo di corrente infinita</a:t>
            </a:r>
            <a:endParaRPr lang="en-US" altLang="x-none" sz="2000" baseline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Line 59"/>
          <p:cNvSpPr>
            <a:spLocks noChangeShapeType="1"/>
          </p:cNvSpPr>
          <p:nvPr/>
        </p:nvSpPr>
        <p:spPr bwMode="auto">
          <a:xfrm flipV="1">
            <a:off x="1143000" y="3917579"/>
            <a:ext cx="609600" cy="4572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60"/>
          <p:cNvSpPr>
            <a:spLocks noChangeShapeType="1"/>
          </p:cNvSpPr>
          <p:nvPr/>
        </p:nvSpPr>
        <p:spPr bwMode="auto">
          <a:xfrm>
            <a:off x="2362200" y="1860179"/>
            <a:ext cx="228600" cy="0"/>
          </a:xfrm>
          <a:prstGeom prst="line">
            <a:avLst/>
          </a:prstGeom>
          <a:noFill/>
          <a:ln w="28575">
            <a:solidFill>
              <a:srgbClr val="D920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61"/>
          <p:cNvSpPr>
            <a:spLocks noChangeShapeType="1"/>
          </p:cNvSpPr>
          <p:nvPr/>
        </p:nvSpPr>
        <p:spPr bwMode="auto">
          <a:xfrm>
            <a:off x="5181600" y="2147051"/>
            <a:ext cx="304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62"/>
          <p:cNvSpPr>
            <a:spLocks noChangeShapeType="1"/>
          </p:cNvSpPr>
          <p:nvPr/>
        </p:nvSpPr>
        <p:spPr bwMode="auto">
          <a:xfrm>
            <a:off x="6477000" y="2756651"/>
            <a:ext cx="228600" cy="0"/>
          </a:xfrm>
          <a:prstGeom prst="line">
            <a:avLst/>
          </a:prstGeom>
          <a:noFill/>
          <a:ln w="28575">
            <a:solidFill>
              <a:srgbClr val="D920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56"/>
          <p:cNvSpPr>
            <a:spLocks noChangeArrowheads="1"/>
          </p:cNvSpPr>
          <p:nvPr/>
        </p:nvSpPr>
        <p:spPr bwMode="auto">
          <a:xfrm>
            <a:off x="4876800" y="1232651"/>
            <a:ext cx="3505200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4000">
                <a:solidFill>
                  <a:schemeClr val="accent5">
                    <a:lumMod val="75000"/>
                  </a:schemeClr>
                </a:solidFill>
              </a:rPr>
              <a:t>•</a:t>
            </a:r>
            <a:r>
              <a:rPr lang="en-US" altLang="x-none" sz="3600">
                <a:solidFill>
                  <a:schemeClr val="accent5">
                    <a:lumMod val="75000"/>
                  </a:schemeClr>
                </a:solidFill>
              </a:rPr>
              <a:t> q particella carica</a:t>
            </a:r>
          </a:p>
        </p:txBody>
      </p:sp>
      <p:sp>
        <p:nvSpPr>
          <p:cNvPr id="50" name="Line 61"/>
          <p:cNvSpPr>
            <a:spLocks noChangeShapeType="1"/>
          </p:cNvSpPr>
          <p:nvPr/>
        </p:nvSpPr>
        <p:spPr bwMode="auto">
          <a:xfrm>
            <a:off x="5791200" y="2451851"/>
            <a:ext cx="228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621741" y="3908614"/>
                <a:ext cx="38548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>
                              <a:latin typeface="Cambria Math" charset="0"/>
                            </a:rPr>
                            <m:t>𝐵</m:t>
                          </m:r>
                        </m:sub>
                      </m:sSub>
                      <m:r>
                        <a:rPr lang="mr-IN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32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𝑞</m:t>
                      </m:r>
                      <m:r>
                        <a:rPr lang="en-US" sz="32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US" sz="32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𝑣</m:t>
                      </m:r>
                      <m:r>
                        <a:rPr lang="en-US" sz="32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US" sz="32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𝐵</m:t>
                      </m:r>
                      <m:func>
                        <m:funcPr>
                          <m:ctrlPr>
                            <a:rPr lang="en-US" sz="32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sin</m:t>
                          </m:r>
                        </m:fName>
                        <m:e>
                          <m:r>
                            <a:rPr lang="mr-IN" sz="32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741" y="3908614"/>
                <a:ext cx="3854824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603810" y="4500285"/>
                <a:ext cx="4643717" cy="929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charset="0"/>
                        </a:rPr>
                        <m:t>𝐿</m:t>
                      </m:r>
                      <m:r>
                        <a:rPr lang="mr-IN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sub>
                      </m:sSub>
                      <m:r>
                        <a:rPr lang="en-US" sz="32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sSub>
                        <m:sSubPr>
                          <m:ctrlPr>
                            <a:rPr lang="en-US" sz="32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sz="32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𝐴𝐵</m:t>
                          </m:r>
                        </m:sub>
                      </m:sSub>
                      <m:r>
                        <a:rPr lang="en-US" sz="3200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func>
                        <m:funcPr>
                          <m:ctrlPr>
                            <a:rPr lang="en-US" sz="32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mr-IN" sz="32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32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en-US" sz="3200">
                          <a:latin typeface="Cambria Math" charset="0"/>
                        </a:rPr>
                        <m:t>=</m:t>
                      </m:r>
                      <m:r>
                        <a:rPr lang="en-US" sz="3200" b="0" i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810" y="4500285"/>
                <a:ext cx="4643717" cy="9291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60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8"/>
          <p:cNvSpPr>
            <a:spLocks noChangeArrowheads="1"/>
          </p:cNvSpPr>
          <p:nvPr/>
        </p:nvSpPr>
        <p:spPr bwMode="auto">
          <a:xfrm>
            <a:off x="945776" y="891988"/>
            <a:ext cx="725244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2000" baseline="0">
                <a:solidFill>
                  <a:srgbClr val="3E28F4"/>
                </a:solidFill>
                <a:latin typeface="+mn-lt"/>
              </a:rPr>
              <a:t>Un campo magnetico </a:t>
            </a:r>
            <a:r>
              <a:rPr lang="en-GB" altLang="x-none" sz="2000" b="1" baseline="0">
                <a:solidFill>
                  <a:srgbClr val="3E28F4"/>
                </a:solidFill>
                <a:latin typeface="+mn-lt"/>
              </a:rPr>
              <a:t>uniforme </a:t>
            </a:r>
            <a:r>
              <a:rPr lang="en-GB" altLang="x-none" sz="2000" baseline="0">
                <a:solidFill>
                  <a:srgbClr val="3E28F4"/>
                </a:solidFill>
                <a:latin typeface="+mn-lt"/>
              </a:rPr>
              <a:t>pu</a:t>
            </a:r>
            <a:r>
              <a:rPr lang="en-GB" altLang="ja-JP" sz="2000" baseline="0">
                <a:solidFill>
                  <a:srgbClr val="3E28F4"/>
                </a:solidFill>
                <a:latin typeface="+mn-lt"/>
              </a:rPr>
              <a:t>ò essere usato per mantenere una particella carica q in moto su un’orbita circolare</a:t>
            </a:r>
            <a:endParaRPr lang="en-US" altLang="x-none" sz="2000" baseline="0">
              <a:solidFill>
                <a:srgbClr val="3E28F4"/>
              </a:solidFill>
              <a:latin typeface="+mn-lt"/>
            </a:endParaRP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228600" y="2514600"/>
            <a:ext cx="2936875" cy="2241550"/>
            <a:chOff x="336" y="1344"/>
            <a:chExt cx="1850" cy="1412"/>
          </a:xfrm>
        </p:grpSpPr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336" y="2112"/>
              <a:ext cx="1728" cy="528"/>
            </a:xfrm>
            <a:prstGeom prst="ellipse">
              <a:avLst/>
            </a:prstGeom>
            <a:noFill/>
            <a:ln w="28575">
              <a:solidFill>
                <a:srgbClr val="FF0A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x-none" altLang="x-none">
                <a:solidFill>
                  <a:srgbClr val="FF0A28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1200" y="2208"/>
              <a:ext cx="624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 flipV="1">
              <a:off x="1488" y="2064"/>
              <a:ext cx="288" cy="96"/>
            </a:xfrm>
            <a:prstGeom prst="line">
              <a:avLst/>
            </a:prstGeom>
            <a:noFill/>
            <a:ln w="28575">
              <a:solidFill>
                <a:srgbClr val="19BF4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296" y="1440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>
                  <a:solidFill>
                    <a:schemeClr val="accent2"/>
                  </a:solidFill>
                </a:rPr>
                <a:t>B</a:t>
              </a: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632" y="182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>
                  <a:solidFill>
                    <a:srgbClr val="19BF4E"/>
                  </a:solidFill>
                </a:rPr>
                <a:t>v</a:t>
              </a:r>
              <a:endParaRPr lang="en-US" altLang="x-none" baseline="0">
                <a:solidFill>
                  <a:schemeClr val="accent2"/>
                </a:solidFill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392" y="2304"/>
              <a:ext cx="2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baseline="0">
                  <a:solidFill>
                    <a:schemeClr val="accent2"/>
                  </a:solidFill>
                  <a:latin typeface="Symbol" charset="2"/>
                  <a:sym typeface="Symbol" charset="2"/>
                </a:rPr>
                <a:t></a:t>
              </a:r>
              <a:endParaRPr lang="en-US" altLang="x-none" sz="2000" baseline="0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632" y="2544"/>
              <a:ext cx="4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ja-JP" sz="1600" baseline="0">
                  <a:solidFill>
                    <a:srgbClr val="FF0A28"/>
                  </a:solidFill>
                </a:rPr>
                <a:t>orbita</a:t>
              </a:r>
              <a:endParaRPr lang="en-US" altLang="x-none" sz="1600" baseline="0">
                <a:solidFill>
                  <a:srgbClr val="FF0A28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V="1">
              <a:off x="1200" y="1344"/>
              <a:ext cx="0" cy="1008"/>
            </a:xfrm>
            <a:prstGeom prst="line">
              <a:avLst/>
            </a:prstGeom>
            <a:noFill/>
            <a:ln w="19050">
              <a:solidFill>
                <a:srgbClr val="394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 flipV="1">
              <a:off x="1776" y="2064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1920" y="1824"/>
              <a:ext cx="26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baseline="0"/>
                <a:t>F</a:t>
              </a:r>
              <a:r>
                <a:rPr lang="en-US" altLang="x-none" sz="2000"/>
                <a:t>c</a:t>
              </a:r>
              <a:endParaRPr lang="en-US" altLang="x-none" sz="2000" baseline="0"/>
            </a:p>
          </p:txBody>
        </p:sp>
        <p:sp>
          <p:nvSpPr>
            <p:cNvPr id="24" name="Line 33"/>
            <p:cNvSpPr>
              <a:spLocks noChangeShapeType="1"/>
            </p:cNvSpPr>
            <p:nvPr/>
          </p:nvSpPr>
          <p:spPr bwMode="auto">
            <a:xfrm flipH="1">
              <a:off x="1392" y="2160"/>
              <a:ext cx="384" cy="96"/>
            </a:xfrm>
            <a:prstGeom prst="line">
              <a:avLst/>
            </a:prstGeom>
            <a:noFill/>
            <a:ln w="28575">
              <a:solidFill>
                <a:srgbClr val="1758C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40"/>
            <p:cNvSpPr>
              <a:spLocks noChangeArrowheads="1"/>
            </p:cNvSpPr>
            <p:nvPr/>
          </p:nvSpPr>
          <p:spPr bwMode="auto">
            <a:xfrm>
              <a:off x="1248" y="1958"/>
              <a:ext cx="28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baseline="0">
                  <a:solidFill>
                    <a:srgbClr val="1758CE"/>
                  </a:solidFill>
                </a:rPr>
                <a:t>F</a:t>
              </a:r>
              <a:r>
                <a:rPr lang="en-US" altLang="x-none" sz="2000">
                  <a:solidFill>
                    <a:srgbClr val="1758CE"/>
                  </a:solidFill>
                </a:rPr>
                <a:t>B</a:t>
              </a:r>
              <a:endParaRPr lang="en-US" altLang="x-none" sz="2000" baseline="0"/>
            </a:p>
          </p:txBody>
        </p:sp>
      </p:grpSp>
      <p:sp>
        <p:nvSpPr>
          <p:cNvPr id="27" name="Rectangle 45"/>
          <p:cNvSpPr>
            <a:spLocks noChangeArrowheads="1"/>
          </p:cNvSpPr>
          <p:nvPr/>
        </p:nvSpPr>
        <p:spPr bwMode="auto">
          <a:xfrm>
            <a:off x="805936" y="228601"/>
            <a:ext cx="75321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3600" baseline="0">
                <a:solidFill>
                  <a:srgbClr val="D80A0A"/>
                </a:solidFill>
                <a:latin typeface="+mn-lt"/>
              </a:rPr>
              <a:t>Moto in un campo magnetico uniforme</a:t>
            </a:r>
            <a:endParaRPr lang="en-US" altLang="x-none" sz="3600" baseline="0">
              <a:solidFill>
                <a:srgbClr val="D80A0A"/>
              </a:solidFill>
              <a:latin typeface="+mn-lt"/>
            </a:endParaRPr>
          </a:p>
        </p:txBody>
      </p:sp>
      <p:sp>
        <p:nvSpPr>
          <p:cNvPr id="28" name="Rectangle 46"/>
          <p:cNvSpPr>
            <a:spLocks noChangeArrowheads="1"/>
          </p:cNvSpPr>
          <p:nvPr/>
        </p:nvSpPr>
        <p:spPr bwMode="auto">
          <a:xfrm>
            <a:off x="2359025" y="3535363"/>
            <a:ext cx="327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3200" baseline="0"/>
              <a:t>•</a:t>
            </a:r>
            <a:endParaRPr lang="en-US" altLang="x-none" sz="2800" baseline="0"/>
          </a:p>
        </p:txBody>
      </p:sp>
      <p:sp>
        <p:nvSpPr>
          <p:cNvPr id="29" name="Rectangle 47"/>
          <p:cNvSpPr>
            <a:spLocks noChangeArrowheads="1"/>
          </p:cNvSpPr>
          <p:nvPr/>
        </p:nvSpPr>
        <p:spPr bwMode="auto">
          <a:xfrm>
            <a:off x="851942" y="5284216"/>
            <a:ext cx="327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3200" baseline="0"/>
              <a:t>•</a:t>
            </a:r>
            <a:endParaRPr lang="en-US" altLang="x-none" sz="2800" baseline="0"/>
          </a:p>
        </p:txBody>
      </p:sp>
      <p:sp>
        <p:nvSpPr>
          <p:cNvPr id="30" name="Rectangle 48"/>
          <p:cNvSpPr>
            <a:spLocks noChangeArrowheads="1"/>
          </p:cNvSpPr>
          <p:nvPr/>
        </p:nvSpPr>
        <p:spPr bwMode="auto">
          <a:xfrm>
            <a:off x="1237886" y="5322497"/>
            <a:ext cx="125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baseline="0"/>
              <a:t>carica q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505200" y="1815354"/>
            <a:ext cx="5105400" cy="2819400"/>
            <a:chOff x="3505200" y="1815354"/>
            <a:chExt cx="5105400" cy="2819400"/>
          </a:xfrm>
        </p:grpSpPr>
        <p:sp>
          <p:nvSpPr>
            <p:cNvPr id="3" name="Rectangle 43"/>
            <p:cNvSpPr>
              <a:spLocks noChangeArrowheads="1"/>
            </p:cNvSpPr>
            <p:nvPr/>
          </p:nvSpPr>
          <p:spPr bwMode="auto">
            <a:xfrm>
              <a:off x="3505200" y="1815354"/>
              <a:ext cx="5105400" cy="2819400"/>
            </a:xfrm>
            <a:prstGeom prst="rect">
              <a:avLst/>
            </a:prstGeom>
            <a:solidFill>
              <a:srgbClr val="99FFED"/>
            </a:solidFill>
            <a:ln>
              <a:noFill/>
            </a:ln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9" name="Rectangle 35"/>
            <p:cNvSpPr>
              <a:spLocks noChangeArrowheads="1"/>
            </p:cNvSpPr>
            <p:nvPr/>
          </p:nvSpPr>
          <p:spPr bwMode="auto">
            <a:xfrm>
              <a:off x="5595078" y="2039966"/>
              <a:ext cx="22844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/>
                <a:t>forza centrifuga</a:t>
              </a:r>
            </a:p>
          </p:txBody>
        </p:sp>
        <p:sp>
          <p:nvSpPr>
            <p:cNvPr id="10" name="Rectangle 36"/>
            <p:cNvSpPr>
              <a:spLocks noChangeArrowheads="1"/>
            </p:cNvSpPr>
            <p:nvPr/>
          </p:nvSpPr>
          <p:spPr bwMode="auto">
            <a:xfrm>
              <a:off x="5595078" y="2971800"/>
              <a:ext cx="23526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>
                  <a:solidFill>
                    <a:srgbClr val="1758CE"/>
                  </a:solidFill>
                </a:rPr>
                <a:t>forza magnetica</a:t>
              </a:r>
              <a:endParaRPr lang="en-US" altLang="x-none" baseline="0"/>
            </a:p>
          </p:txBody>
        </p:sp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5595078" y="3763833"/>
              <a:ext cx="29289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>
                  <a:solidFill>
                    <a:srgbClr val="B91EB6"/>
                  </a:solidFill>
                </a:rPr>
                <a:t>equilibrio tra le forze</a:t>
              </a:r>
              <a:endParaRPr lang="en-US" altLang="x-none" baseline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940258" y="1933731"/>
                  <a:ext cx="1104020" cy="6696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latin typeface="Cambria Math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r>
                          <a:rPr lang="mr-I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mr-I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𝜌</m:t>
                            </m:r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258" y="1933731"/>
                  <a:ext cx="1104020" cy="66967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3940258" y="3046512"/>
                  <a:ext cx="111639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latin typeface="Cambria Math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  <m:r>
                          <a:rPr lang="mr-I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𝑞𝑣𝐵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258" y="3046512"/>
                  <a:ext cx="1116396" cy="30777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348" r="-6522" b="-3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940258" y="3657598"/>
                  <a:ext cx="1338315" cy="6696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𝑞𝑣𝐵</m:t>
                        </m:r>
                        <m:r>
                          <a:rPr lang="mr-IN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mr-I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𝜌</m:t>
                            </m:r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258" y="3657598"/>
                  <a:ext cx="1338315" cy="66967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3505200" y="4710954"/>
            <a:ext cx="5105400" cy="1752600"/>
            <a:chOff x="3505200" y="4710954"/>
            <a:chExt cx="5105400" cy="1752600"/>
          </a:xfrm>
        </p:grpSpPr>
        <p:sp>
          <p:nvSpPr>
            <p:cNvPr id="2" name="Rectangle 44"/>
            <p:cNvSpPr>
              <a:spLocks noChangeArrowheads="1"/>
            </p:cNvSpPr>
            <p:nvPr/>
          </p:nvSpPr>
          <p:spPr bwMode="auto">
            <a:xfrm>
              <a:off x="3505200" y="4710954"/>
              <a:ext cx="5105400" cy="1752600"/>
            </a:xfrm>
            <a:prstGeom prst="rect">
              <a:avLst/>
            </a:prstGeom>
            <a:solidFill>
              <a:srgbClr val="FEF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6" name="Rectangle 42"/>
            <p:cNvSpPr>
              <a:spLocks noChangeArrowheads="1"/>
            </p:cNvSpPr>
            <p:nvPr/>
          </p:nvSpPr>
          <p:spPr bwMode="auto">
            <a:xfrm>
              <a:off x="5857355" y="5024066"/>
              <a:ext cx="27082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>
                  <a:solidFill>
                    <a:srgbClr val="FF0A28"/>
                  </a:solidFill>
                </a:rPr>
                <a:t>raggio di curvatura</a:t>
              </a:r>
            </a:p>
          </p:txBody>
        </p:sp>
        <p:sp>
          <p:nvSpPr>
            <p:cNvPr id="31" name="Rectangle 49"/>
            <p:cNvSpPr>
              <a:spLocks noChangeArrowheads="1"/>
            </p:cNvSpPr>
            <p:nvPr/>
          </p:nvSpPr>
          <p:spPr bwMode="auto">
            <a:xfrm>
              <a:off x="5857355" y="5713358"/>
              <a:ext cx="25733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baseline="0"/>
                <a:t>rigidit</a:t>
              </a:r>
              <a:r>
                <a:rPr lang="en-US" altLang="ja-JP" baseline="0"/>
                <a:t>à magnetica</a:t>
              </a:r>
              <a:endParaRPr lang="en-US" altLang="x-none" baseline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780886" y="4916773"/>
                  <a:ext cx="1734257" cy="6717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mr-I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𝑚𝑣</m:t>
                            </m:r>
                          </m:num>
                          <m:den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𝑞𝐵</m:t>
                            </m:r>
                          </m:den>
                        </m:f>
                        <m:r>
                          <a:rPr lang="mr-I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mr-I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𝑞𝐵</m:t>
                            </m:r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0886" y="4916773"/>
                  <a:ext cx="1734257" cy="6717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780886" y="5606321"/>
                  <a:ext cx="1781770" cy="6712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mr-I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</m:e>
                        </m:d>
                        <m: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mr-IN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e>
                        </m:d>
                        <m:r>
                          <a:rPr lang="mr-IN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𝑞</m:t>
                            </m:r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0886" y="5606321"/>
                  <a:ext cx="1781770" cy="67127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22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3206</TotalTime>
  <Words>2577</Words>
  <Application>Microsoft Macintosh PowerPoint</Application>
  <PresentationFormat>On-screen Show (4:3)</PresentationFormat>
  <Paragraphs>510</Paragraphs>
  <Slides>38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Calibri Light</vt:lpstr>
      <vt:lpstr>Cambria Math</vt:lpstr>
      <vt:lpstr>ＭＳ Ｐゴシック</vt:lpstr>
      <vt:lpstr>游ゴシック</vt:lpstr>
      <vt:lpstr>Arial</vt:lpstr>
      <vt:lpstr>Arial Narrow</vt:lpstr>
      <vt:lpstr>Calibri</vt:lpstr>
      <vt:lpstr>Mangal</vt:lpstr>
      <vt:lpstr>Symbol</vt:lpstr>
      <vt:lpstr>Times</vt:lpstr>
      <vt:lpstr>Office Theme</vt:lpstr>
      <vt:lpstr>Equation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152</cp:revision>
  <dcterms:created xsi:type="dcterms:W3CDTF">2018-06-18T09:42:48Z</dcterms:created>
  <dcterms:modified xsi:type="dcterms:W3CDTF">2018-06-21T13:22:19Z</dcterms:modified>
</cp:coreProperties>
</file>