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99" r:id="rId4"/>
    <p:sldId id="296" r:id="rId5"/>
    <p:sldId id="301" r:id="rId6"/>
    <p:sldId id="303" r:id="rId7"/>
    <p:sldId id="306" r:id="rId8"/>
    <p:sldId id="304" r:id="rId9"/>
    <p:sldId id="305" r:id="rId10"/>
    <p:sldId id="291" r:id="rId11"/>
    <p:sldId id="307" r:id="rId12"/>
    <p:sldId id="293" r:id="rId13"/>
    <p:sldId id="29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o Bedogn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91" autoAdjust="0"/>
    <p:restoredTop sz="50000"/>
  </p:normalViewPr>
  <p:slideViewPr>
    <p:cSldViewPr snapToGrid="0" snapToObjects="1">
      <p:cViewPr varScale="1">
        <p:scale>
          <a:sx n="81" d="100"/>
          <a:sy n="81" d="100"/>
        </p:scale>
        <p:origin x="-17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F623C-8257-8F4B-87CB-A07E09FA4BDD}" type="datetimeFigureOut">
              <a:rPr lang="en-US" smtClean="0"/>
              <a:t>02/07/18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110CD-78AC-DD40-836D-9578642D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AB29E6-E0DF-0641-9DC3-B2303358C23D}" type="datetimeFigureOut">
              <a:rPr lang="en-US" smtClean="0"/>
              <a:t>02/07/18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47B7A7-A73E-BB44-A37B-661E133CE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0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AB29E6-E0DF-0641-9DC3-B2303358C23D}" type="datetimeFigureOut">
              <a:rPr lang="en-US" smtClean="0"/>
              <a:t>02/07/18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47B7A7-A73E-BB44-A37B-661E133CE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AB29E6-E0DF-0641-9DC3-B2303358C23D}" type="datetimeFigureOut">
              <a:rPr lang="en-US" smtClean="0"/>
              <a:t>02/07/18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47B7A7-A73E-BB44-A37B-661E133CE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2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237117"/>
            <a:ext cx="8229600" cy="533480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Titolo della slide – </a:t>
            </a:r>
            <a:r>
              <a:rPr lang="it-IT" dirty="0" err="1" smtClean="0"/>
              <a:t>Arial</a:t>
            </a:r>
            <a:r>
              <a:rPr lang="it-IT" dirty="0" smtClean="0"/>
              <a:t> 26pt </a:t>
            </a:r>
            <a:endParaRPr lang="it-IT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 smtClean="0"/>
              <a:t>Titolo di secondo livello 20pt </a:t>
            </a: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 smtClean="0"/>
              <a:t>Corpo del testo 20pt </a:t>
            </a:r>
            <a:r>
              <a:rPr lang="it-IT" dirty="0" err="1" smtClean="0"/>
              <a:t>Arial</a:t>
            </a:r>
            <a:r>
              <a:rPr lang="it-IT" dirty="0" smtClean="0"/>
              <a:t> regular</a:t>
            </a:r>
          </a:p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sic </a:t>
            </a:r>
            <a:r>
              <a:rPr lang="it-IT" dirty="0" err="1" smtClean="0"/>
              <a:t>amet</a:t>
            </a:r>
            <a:endParaRPr lang="it-IT" dirty="0" smtClean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 smtClean="0"/>
              <a:t>Lista 16pt </a:t>
            </a:r>
            <a:r>
              <a:rPr lang="it-IT" dirty="0" err="1" smtClean="0"/>
              <a:t>Arial</a:t>
            </a:r>
            <a:r>
              <a:rPr lang="it-IT" dirty="0" smtClean="0"/>
              <a:t> regular</a:t>
            </a:r>
          </a:p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endParaRPr lang="it-IT" dirty="0" smtClean="0"/>
          </a:p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6356352"/>
            <a:ext cx="548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77382" y="6356351"/>
            <a:ext cx="66007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 first user-oriented experimental campaign at the HOTNES facility- Frascati- 30.06.2017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03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AB29E6-E0DF-0641-9DC3-B2303358C23D}" type="datetimeFigureOut">
              <a:rPr lang="en-US" smtClean="0"/>
              <a:t>02/07/18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47B7A7-A73E-BB44-A37B-661E133CE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7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AB29E6-E0DF-0641-9DC3-B2303358C23D}" type="datetimeFigureOut">
              <a:rPr lang="en-US" smtClean="0"/>
              <a:t>02/07/18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47B7A7-A73E-BB44-A37B-661E133CE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5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AB29E6-E0DF-0641-9DC3-B2303358C23D}" type="datetimeFigureOut">
              <a:rPr lang="en-US" smtClean="0"/>
              <a:t>02/07/18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47B7A7-A73E-BB44-A37B-661E133CE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2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AB29E6-E0DF-0641-9DC3-B2303358C23D}" type="datetimeFigureOut">
              <a:rPr lang="en-US" smtClean="0"/>
              <a:t>02/07/18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47B7A7-A73E-BB44-A37B-661E133CE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5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AB29E6-E0DF-0641-9DC3-B2303358C23D}" type="datetimeFigureOut">
              <a:rPr lang="en-US" smtClean="0"/>
              <a:t>02/07/18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47B7A7-A73E-BB44-A37B-661E133CE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9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AB29E6-E0DF-0641-9DC3-B2303358C23D}" type="datetimeFigureOut">
              <a:rPr lang="en-US" smtClean="0"/>
              <a:t>02/07/18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47B7A7-A73E-BB44-A37B-661E133CE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6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AB29E6-E0DF-0641-9DC3-B2303358C23D}" type="datetimeFigureOut">
              <a:rPr lang="en-US" smtClean="0"/>
              <a:t>02/07/18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47B7A7-A73E-BB44-A37B-661E133CE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2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AB29E6-E0DF-0641-9DC3-B2303358C23D}" type="datetimeFigureOut">
              <a:rPr lang="en-US" smtClean="0"/>
              <a:t>02/07/18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47B7A7-A73E-BB44-A37B-661E133CE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5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ttangolo 11"/>
          <p:cNvSpPr/>
          <p:nvPr/>
        </p:nvSpPr>
        <p:spPr>
          <a:xfrm>
            <a:off x="872" y="1030653"/>
            <a:ext cx="9165896" cy="5684201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 dirty="0">
              <a:latin typeface="Century Gothic"/>
              <a:cs typeface="Century Gothic"/>
            </a:endParaRPr>
          </a:p>
        </p:txBody>
      </p:sp>
      <p:sp>
        <p:nvSpPr>
          <p:cNvPr id="5" name="Titolo 3"/>
          <p:cNvSpPr txBox="1">
            <a:spLocks/>
          </p:cNvSpPr>
          <p:nvPr/>
        </p:nvSpPr>
        <p:spPr>
          <a:xfrm>
            <a:off x="378339" y="1048542"/>
            <a:ext cx="8440819" cy="262636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latin typeface="Century Gothic"/>
                <a:cs typeface="Century Gothic"/>
              </a:rPr>
              <a:t>ANET</a:t>
            </a:r>
            <a:r>
              <a:rPr lang="en-US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3200" i="1" dirty="0" smtClean="0">
                <a:solidFill>
                  <a:srgbClr val="FFFF00"/>
                </a:solidFill>
                <a:latin typeface="Century Gothic"/>
                <a:cs typeface="Century Gothic"/>
              </a:rPr>
              <a:t>Advanced </a:t>
            </a:r>
            <a:r>
              <a:rPr lang="en-US" sz="3200" i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NEutron</a:t>
            </a:r>
            <a:r>
              <a:rPr lang="en-US" sz="3200" i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Techniques </a:t>
            </a:r>
            <a:endParaRPr lang="en-US" sz="3200" i="1" dirty="0">
              <a:solidFill>
                <a:srgbClr val="FFFF00"/>
              </a:solidFill>
              <a:latin typeface="Century Gothic"/>
              <a:cs typeface="Century Gothic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Century Gothic"/>
                <a:cs typeface="Century Gothic"/>
              </a:rPr>
              <a:t>2019-2021</a:t>
            </a:r>
          </a:p>
        </p:txBody>
      </p:sp>
      <p:pic>
        <p:nvPicPr>
          <p:cNvPr id="3" name="Picture 2" descr="logo LN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8" y="111754"/>
            <a:ext cx="1278876" cy="8043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65359" y="225253"/>
            <a:ext cx="2628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CL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Preventivi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2-07-18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auto">
          <a:xfrm>
            <a:off x="251548" y="2698078"/>
            <a:ext cx="8310332" cy="3384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it-IT" sz="2400" dirty="0">
                <a:solidFill>
                  <a:srgbClr val="FFFF00"/>
                </a:solidFill>
                <a:latin typeface="Century Gothic" charset="0"/>
              </a:rPr>
              <a:t>ANNO </a:t>
            </a:r>
            <a:r>
              <a:rPr lang="it-IT" sz="2400" dirty="0" smtClean="0">
                <a:solidFill>
                  <a:srgbClr val="FFFF00"/>
                </a:solidFill>
                <a:latin typeface="Century Gothic" charset="0"/>
              </a:rPr>
              <a:t>2019</a:t>
            </a:r>
            <a:endParaRPr lang="it-IT" sz="2400" dirty="0">
              <a:solidFill>
                <a:srgbClr val="FFFF00"/>
              </a:solidFill>
              <a:latin typeface="Century Gothic" charset="0"/>
            </a:endParaRPr>
          </a:p>
          <a:p>
            <a:pPr lvl="1" algn="l">
              <a:lnSpc>
                <a:spcPct val="120000"/>
              </a:lnSpc>
              <a:spcBef>
                <a:spcPct val="0"/>
              </a:spcBef>
              <a:defRPr/>
            </a:pPr>
            <a:r>
              <a:rPr lang="it-IT" sz="1600" dirty="0">
                <a:solidFill>
                  <a:schemeClr val="bg2"/>
                </a:solidFill>
                <a:latin typeface="Century Gothic" charset="0"/>
              </a:rPr>
              <a:t>Torino (≈ 4 FTE)    </a:t>
            </a:r>
            <a:r>
              <a:rPr lang="it-IT" sz="1600" dirty="0" err="1">
                <a:solidFill>
                  <a:schemeClr val="bg2"/>
                </a:solidFill>
                <a:latin typeface="Century Gothic" charset="0"/>
              </a:rPr>
              <a:t>Resp</a:t>
            </a:r>
            <a:r>
              <a:rPr lang="it-IT" sz="1600" dirty="0">
                <a:solidFill>
                  <a:schemeClr val="bg2"/>
                </a:solidFill>
                <a:latin typeface="Century Gothic" charset="0"/>
              </a:rPr>
              <a:t>. Naz. </a:t>
            </a:r>
            <a:r>
              <a:rPr lang="it-IT" sz="1600" dirty="0" smtClean="0">
                <a:solidFill>
                  <a:schemeClr val="bg2"/>
                </a:solidFill>
                <a:latin typeface="Century Gothic" charset="0"/>
              </a:rPr>
              <a:t>Prof. </a:t>
            </a:r>
            <a:r>
              <a:rPr lang="it-IT" sz="1600" u="sng" dirty="0" smtClean="0">
                <a:solidFill>
                  <a:schemeClr val="bg2"/>
                </a:solidFill>
                <a:latin typeface="Century Gothic" charset="0"/>
              </a:rPr>
              <a:t>Marco Costa</a:t>
            </a:r>
            <a:endParaRPr lang="it-IT" sz="1600" dirty="0" smtClean="0">
              <a:solidFill>
                <a:schemeClr val="bg2"/>
              </a:solidFill>
              <a:latin typeface="Century Gothic" charset="0"/>
            </a:endParaRPr>
          </a:p>
          <a:p>
            <a:pPr lvl="1" algn="l">
              <a:lnSpc>
                <a:spcPct val="120000"/>
              </a:lnSpc>
              <a:spcBef>
                <a:spcPct val="0"/>
              </a:spcBef>
              <a:defRPr/>
            </a:pPr>
            <a:endParaRPr lang="it-IT" sz="1000" dirty="0">
              <a:solidFill>
                <a:schemeClr val="bg2"/>
              </a:solidFill>
              <a:latin typeface="Century Gothic" charset="0"/>
            </a:endParaRPr>
          </a:p>
          <a:p>
            <a:pPr lvl="1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it-IT" sz="1600" dirty="0">
                <a:solidFill>
                  <a:schemeClr val="bg2"/>
                </a:solidFill>
                <a:latin typeface="Century Gothic" charset="0"/>
              </a:rPr>
              <a:t>LNF (</a:t>
            </a:r>
            <a:r>
              <a:rPr lang="it-IT" sz="1600" dirty="0" smtClean="0">
                <a:solidFill>
                  <a:schemeClr val="bg2"/>
                </a:solidFill>
                <a:latin typeface="Century Gothic" charset="0"/>
              </a:rPr>
              <a:t>2.3 </a:t>
            </a:r>
            <a:r>
              <a:rPr lang="it-IT" sz="1600" dirty="0">
                <a:solidFill>
                  <a:schemeClr val="bg2"/>
                </a:solidFill>
                <a:latin typeface="Century Gothic" charset="0"/>
              </a:rPr>
              <a:t>FTE)      </a:t>
            </a:r>
            <a:r>
              <a:rPr lang="it-IT" sz="1600" dirty="0" smtClean="0">
                <a:solidFill>
                  <a:schemeClr val="bg2"/>
                </a:solidFill>
                <a:latin typeface="Century Gothic" charset="0"/>
              </a:rPr>
              <a:t>                           </a:t>
            </a:r>
            <a:r>
              <a:rPr lang="it-IT" sz="1600" dirty="0" smtClean="0">
                <a:solidFill>
                  <a:schemeClr val="bg2"/>
                </a:solidFill>
                <a:latin typeface="Century Gothic" charset="0"/>
              </a:rPr>
              <a:t>Pavia (</a:t>
            </a:r>
            <a:r>
              <a:rPr lang="mr-IN" sz="1600" dirty="0" smtClean="0">
                <a:solidFill>
                  <a:schemeClr val="bg2"/>
                </a:solidFill>
                <a:latin typeface="Century Gothic" charset="0"/>
              </a:rPr>
              <a:t>…</a:t>
            </a:r>
            <a:r>
              <a:rPr lang="it-IT" sz="1600" dirty="0" smtClean="0">
                <a:solidFill>
                  <a:schemeClr val="bg2"/>
                </a:solidFill>
                <a:latin typeface="Century Gothic" charset="0"/>
              </a:rPr>
              <a:t> </a:t>
            </a:r>
            <a:r>
              <a:rPr lang="it-IT" sz="1600" dirty="0" smtClean="0">
                <a:solidFill>
                  <a:schemeClr val="bg2"/>
                </a:solidFill>
                <a:latin typeface="Century Gothic" charset="0"/>
              </a:rPr>
              <a:t>FTE)                          Trieste</a:t>
            </a:r>
            <a:r>
              <a:rPr lang="it-IT" sz="1600" dirty="0">
                <a:solidFill>
                  <a:schemeClr val="bg2"/>
                </a:solidFill>
                <a:latin typeface="Century Gothic" charset="0"/>
              </a:rPr>
              <a:t>(≈2.5 </a:t>
            </a:r>
            <a:r>
              <a:rPr lang="it-IT" sz="1600" dirty="0" smtClean="0">
                <a:solidFill>
                  <a:schemeClr val="bg2"/>
                </a:solidFill>
                <a:latin typeface="Century Gothic" charset="0"/>
              </a:rPr>
              <a:t>FTE)</a:t>
            </a:r>
            <a:endParaRPr lang="it-IT" sz="1600" dirty="0">
              <a:solidFill>
                <a:schemeClr val="bg2"/>
              </a:solidFill>
              <a:latin typeface="Century Gothic" charset="0"/>
            </a:endParaRPr>
          </a:p>
          <a:p>
            <a:pPr lvl="1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it-IT" sz="1200" u="sng" dirty="0" err="1">
                <a:solidFill>
                  <a:schemeClr val="bg2"/>
                </a:solidFill>
                <a:latin typeface="Century Gothic" charset="0"/>
              </a:rPr>
              <a:t>R</a:t>
            </a:r>
            <a:r>
              <a:rPr lang="it-IT" sz="1200" u="sng" dirty="0">
                <a:solidFill>
                  <a:schemeClr val="bg2"/>
                </a:solidFill>
                <a:latin typeface="Century Gothic" charset="0"/>
              </a:rPr>
              <a:t>. Bedogni</a:t>
            </a:r>
            <a:r>
              <a:rPr lang="it-IT" sz="1200" dirty="0">
                <a:solidFill>
                  <a:schemeClr val="bg2"/>
                </a:solidFill>
                <a:latin typeface="Century Gothic" charset="0"/>
              </a:rPr>
              <a:t> (</a:t>
            </a:r>
            <a:r>
              <a:rPr lang="it-IT" sz="1200" dirty="0" err="1">
                <a:solidFill>
                  <a:schemeClr val="bg2"/>
                </a:solidFill>
                <a:latin typeface="Century Gothic" charset="0"/>
              </a:rPr>
              <a:t>R</a:t>
            </a:r>
            <a:r>
              <a:rPr lang="it-IT" sz="1200" dirty="0">
                <a:solidFill>
                  <a:schemeClr val="bg2"/>
                </a:solidFill>
                <a:latin typeface="Century Gothic" charset="0"/>
              </a:rPr>
              <a:t>. </a:t>
            </a:r>
            <a:r>
              <a:rPr lang="it-IT" sz="1200" dirty="0" err="1">
                <a:solidFill>
                  <a:schemeClr val="bg2"/>
                </a:solidFill>
                <a:latin typeface="Century Gothic" charset="0"/>
              </a:rPr>
              <a:t>Loc</a:t>
            </a:r>
            <a:r>
              <a:rPr lang="it-IT" sz="1200" dirty="0">
                <a:solidFill>
                  <a:schemeClr val="bg2"/>
                </a:solidFill>
                <a:latin typeface="Century Gothic" charset="0"/>
              </a:rPr>
              <a:t>.) </a:t>
            </a:r>
            <a:r>
              <a:rPr lang="it-IT" sz="1200" dirty="0" smtClean="0">
                <a:solidFill>
                  <a:schemeClr val="bg2"/>
                </a:solidFill>
                <a:latin typeface="Century Gothic" charset="0"/>
              </a:rPr>
              <a:t>0.8 </a:t>
            </a:r>
            <a:r>
              <a:rPr lang="it-IT" sz="1200" dirty="0">
                <a:solidFill>
                  <a:schemeClr val="bg2"/>
                </a:solidFill>
                <a:latin typeface="Century Gothic" charset="0"/>
              </a:rPr>
              <a:t>FTE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it-IT" sz="1200" dirty="0" smtClean="0">
                <a:solidFill>
                  <a:schemeClr val="bg2"/>
                </a:solidFill>
                <a:latin typeface="Century Gothic" charset="0"/>
              </a:rPr>
              <a:t>A. Pietropaolo (</a:t>
            </a:r>
            <a:r>
              <a:rPr lang="it-IT" sz="1200" dirty="0" err="1" smtClean="0">
                <a:solidFill>
                  <a:schemeClr val="bg2"/>
                </a:solidFill>
                <a:latin typeface="Century Gothic" charset="0"/>
              </a:rPr>
              <a:t>Ass</a:t>
            </a:r>
            <a:r>
              <a:rPr lang="it-IT" sz="1200" dirty="0" smtClean="0">
                <a:solidFill>
                  <a:schemeClr val="bg2"/>
                </a:solidFill>
                <a:latin typeface="Century Gothic" charset="0"/>
              </a:rPr>
              <a:t>.) 0.5 FTE</a:t>
            </a:r>
            <a:endParaRPr lang="it-IT" sz="1200" dirty="0">
              <a:solidFill>
                <a:schemeClr val="bg2"/>
              </a:solidFill>
              <a:latin typeface="Century Gothic" charset="0"/>
            </a:endParaRPr>
          </a:p>
          <a:p>
            <a:pPr lvl="1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it-IT" sz="1200" dirty="0">
                <a:solidFill>
                  <a:schemeClr val="bg2"/>
                </a:solidFill>
                <a:latin typeface="Century Gothic" charset="0"/>
              </a:rPr>
              <a:t>J.M. Gomez-</a:t>
            </a:r>
            <a:r>
              <a:rPr lang="it-IT" sz="1200" dirty="0" err="1">
                <a:solidFill>
                  <a:schemeClr val="bg2"/>
                </a:solidFill>
                <a:latin typeface="Century Gothic" charset="0"/>
              </a:rPr>
              <a:t>Ros</a:t>
            </a:r>
            <a:r>
              <a:rPr lang="it-IT" sz="1200" dirty="0">
                <a:solidFill>
                  <a:schemeClr val="bg2"/>
                </a:solidFill>
                <a:latin typeface="Century Gothic" charset="0"/>
              </a:rPr>
              <a:t> (</a:t>
            </a:r>
            <a:r>
              <a:rPr lang="it-IT" sz="1200" dirty="0" err="1">
                <a:solidFill>
                  <a:schemeClr val="bg2"/>
                </a:solidFill>
                <a:latin typeface="Century Gothic" charset="0"/>
              </a:rPr>
              <a:t>Ass</a:t>
            </a:r>
            <a:r>
              <a:rPr lang="it-IT" sz="1200" dirty="0">
                <a:solidFill>
                  <a:schemeClr val="bg2"/>
                </a:solidFill>
                <a:latin typeface="Century Gothic" charset="0"/>
              </a:rPr>
              <a:t>.) 0.5 FTE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it-IT" sz="1200" dirty="0" smtClean="0">
                <a:solidFill>
                  <a:schemeClr val="bg2"/>
                </a:solidFill>
                <a:latin typeface="Century Gothic" charset="0"/>
              </a:rPr>
              <a:t>A. </a:t>
            </a:r>
            <a:r>
              <a:rPr lang="it-IT" sz="1200" dirty="0" err="1" smtClean="0">
                <a:solidFill>
                  <a:schemeClr val="bg2"/>
                </a:solidFill>
                <a:latin typeface="Century Gothic" charset="0"/>
              </a:rPr>
              <a:t>Filabozzi</a:t>
            </a:r>
            <a:r>
              <a:rPr lang="it-IT" sz="1200" dirty="0" smtClean="0">
                <a:solidFill>
                  <a:schemeClr val="bg2"/>
                </a:solidFill>
                <a:latin typeface="Century Gothic" charset="0"/>
              </a:rPr>
              <a:t> (</a:t>
            </a:r>
            <a:r>
              <a:rPr lang="it-IT" sz="1200" dirty="0" err="1">
                <a:solidFill>
                  <a:schemeClr val="bg2"/>
                </a:solidFill>
                <a:latin typeface="Century Gothic" charset="0"/>
              </a:rPr>
              <a:t>Ass</a:t>
            </a:r>
            <a:r>
              <a:rPr lang="it-IT" sz="1200" dirty="0">
                <a:solidFill>
                  <a:schemeClr val="bg2"/>
                </a:solidFill>
                <a:latin typeface="Century Gothic" charset="0"/>
              </a:rPr>
              <a:t>.) 0.5 </a:t>
            </a:r>
            <a:r>
              <a:rPr lang="it-IT" sz="1200" dirty="0" smtClean="0">
                <a:solidFill>
                  <a:schemeClr val="bg2"/>
                </a:solidFill>
                <a:latin typeface="Century Gothic" charset="0"/>
              </a:rPr>
              <a:t>FTE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788034" y="4942504"/>
            <a:ext cx="3237550" cy="1600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51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51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51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51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51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1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1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1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1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b="0" i="1" dirty="0" smtClean="0">
                <a:solidFill>
                  <a:srgbClr val="FF0000"/>
                </a:solidFill>
                <a:latin typeface="Century Gothic" charset="0"/>
              </a:rPr>
              <a:t>In </a:t>
            </a:r>
            <a:r>
              <a:rPr lang="en-US" altLang="en-US" sz="1400" b="0" i="1" dirty="0" err="1" smtClean="0">
                <a:solidFill>
                  <a:srgbClr val="FF0000"/>
                </a:solidFill>
                <a:latin typeface="Century Gothic" charset="0"/>
              </a:rPr>
              <a:t>collaborazione</a:t>
            </a:r>
            <a:r>
              <a:rPr lang="en-US" altLang="en-US" sz="1400" b="0" i="1" dirty="0" smtClean="0">
                <a:solidFill>
                  <a:srgbClr val="FF0000"/>
                </a:solidFill>
                <a:latin typeface="Century Gothic" charset="0"/>
              </a:rPr>
              <a:t> con </a:t>
            </a:r>
          </a:p>
          <a:p>
            <a:pPr eaLnBrk="1" hangingPunct="1">
              <a:defRPr/>
            </a:pPr>
            <a:r>
              <a:rPr lang="en-US" altLang="en-US" sz="1400" b="0" dirty="0" smtClean="0">
                <a:latin typeface="Century Gothic" charset="0"/>
              </a:rPr>
              <a:t>UNITO</a:t>
            </a:r>
          </a:p>
          <a:p>
            <a:pPr eaLnBrk="1" hangingPunct="1">
              <a:defRPr/>
            </a:pPr>
            <a:r>
              <a:rPr lang="en-US" altLang="en-US" sz="1400" b="0" dirty="0" smtClean="0">
                <a:latin typeface="Century Gothic" charset="0"/>
              </a:rPr>
              <a:t>ENEA Frascati</a:t>
            </a:r>
            <a:endParaRPr lang="en-US" altLang="en-US" sz="1400" b="0" dirty="0" smtClean="0">
              <a:latin typeface="Century Gothic" charset="0"/>
            </a:endParaRPr>
          </a:p>
          <a:p>
            <a:pPr eaLnBrk="1" hangingPunct="1">
              <a:defRPr/>
            </a:pPr>
            <a:r>
              <a:rPr lang="en-US" altLang="en-US" sz="1400" b="0" dirty="0" err="1" smtClean="0">
                <a:latin typeface="Century Gothic" charset="0"/>
              </a:rPr>
              <a:t>Hungar</a:t>
            </a:r>
            <a:r>
              <a:rPr lang="en-US" altLang="en-US" sz="1400" b="0" dirty="0" smtClean="0">
                <a:latin typeface="Century Gothic" charset="0"/>
              </a:rPr>
              <a:t>. Academy of Science (HU)</a:t>
            </a:r>
          </a:p>
          <a:p>
            <a:pPr eaLnBrk="1" hangingPunct="1">
              <a:defRPr/>
            </a:pPr>
            <a:r>
              <a:rPr lang="en-US" altLang="en-US" sz="1400" b="0" dirty="0" smtClean="0">
                <a:latin typeface="Century Gothic" charset="0"/>
              </a:rPr>
              <a:t>STFC ISIS (UK)</a:t>
            </a:r>
          </a:p>
          <a:p>
            <a:pPr eaLnBrk="1" hangingPunct="1">
              <a:defRPr/>
            </a:pPr>
            <a:r>
              <a:rPr lang="en-US" altLang="en-US" sz="1400" b="0" dirty="0">
                <a:latin typeface="Century Gothic" charset="0"/>
              </a:rPr>
              <a:t>Univ. de </a:t>
            </a:r>
            <a:r>
              <a:rPr lang="en-US" altLang="en-US" sz="1400" b="0" dirty="0" err="1" smtClean="0">
                <a:latin typeface="Century Gothic" charset="0"/>
              </a:rPr>
              <a:t>Sevilla</a:t>
            </a:r>
            <a:endParaRPr lang="en-US" altLang="en-US" sz="1400" b="0" dirty="0" smtClean="0">
              <a:latin typeface="Century Gothic" charset="0"/>
            </a:endParaRPr>
          </a:p>
          <a:p>
            <a:pPr eaLnBrk="1" hangingPunct="1">
              <a:defRPr/>
            </a:pPr>
            <a:r>
              <a:rPr lang="en-US" altLang="en-US" sz="1400" b="0" dirty="0" smtClean="0">
                <a:latin typeface="Century Gothic" charset="0"/>
              </a:rPr>
              <a:t>Centrum </a:t>
            </a:r>
            <a:r>
              <a:rPr lang="en-US" altLang="en-US" sz="1400" b="0" dirty="0" err="1">
                <a:latin typeface="Century Gothic" charset="0"/>
              </a:rPr>
              <a:t>Cyklotronowe</a:t>
            </a:r>
            <a:r>
              <a:rPr lang="en-US" altLang="en-US" sz="1400" b="0" dirty="0">
                <a:latin typeface="Century Gothic" charset="0"/>
              </a:rPr>
              <a:t> </a:t>
            </a:r>
            <a:r>
              <a:rPr lang="en-US" altLang="en-US" sz="1400" b="0" dirty="0" err="1">
                <a:latin typeface="Century Gothic" charset="0"/>
              </a:rPr>
              <a:t>Bronowice</a:t>
            </a:r>
            <a:endParaRPr lang="en-US" altLang="en-US" sz="1400" b="0" dirty="0">
              <a:latin typeface="Century Gothic" charset="0"/>
            </a:endParaRPr>
          </a:p>
        </p:txBody>
      </p:sp>
      <p:pic>
        <p:nvPicPr>
          <p:cNvPr id="6" name="Picture 5" descr="pict eliban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8" y="4942504"/>
            <a:ext cx="55118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9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5183" y="226706"/>
            <a:ext cx="7109292" cy="533480"/>
          </a:xfrm>
        </p:spPr>
        <p:txBody>
          <a:bodyPr/>
          <a:lstStyle/>
          <a:p>
            <a:pPr algn="l"/>
            <a:r>
              <a:rPr lang="it-IT" sz="3200" dirty="0" smtClean="0">
                <a:solidFill>
                  <a:srgbClr val="FFFF00"/>
                </a:solidFill>
                <a:latin typeface="Century Gothic"/>
                <a:cs typeface="Century Gothic"/>
              </a:rPr>
              <a:t>Attività</a:t>
            </a:r>
            <a:endParaRPr lang="it-IT" sz="3200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4"/>
          </p:nvPr>
        </p:nvSpPr>
        <p:spPr>
          <a:xfrm>
            <a:off x="111523" y="1112807"/>
            <a:ext cx="8914617" cy="443198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sz="1800" b="1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2019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b="1" dirty="0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Attività di simulazione Monte Carlo</a:t>
            </a:r>
          </a:p>
          <a:p>
            <a:pPr marL="444500" lvl="1" indent="-444500" algn="just">
              <a:spcBef>
                <a:spcPts val="0"/>
              </a:spcBef>
              <a:buFont typeface="Arial"/>
              <a:buChar char="•"/>
              <a:tabLst>
                <a:tab pos="444500" algn="l"/>
              </a:tabLst>
            </a:pP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Ottimizzazione del disegno del </a:t>
            </a:r>
            <a:r>
              <a:rPr lang="it-IT" sz="1800" dirty="0" err="1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co.co</a:t>
            </a:r>
            <a:r>
              <a:rPr lang="it-IT" sz="1800" dirty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. </a:t>
            </a:r>
            <a:endParaRPr lang="it-IT" sz="1800" dirty="0" smtClean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444500" lvl="1" indent="-444500" algn="just">
              <a:spcBef>
                <a:spcPts val="0"/>
              </a:spcBef>
              <a:buFont typeface="Arial"/>
              <a:buChar char="•"/>
              <a:tabLst>
                <a:tab pos="444500" algn="l"/>
              </a:tabLst>
            </a:pP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Progetto delle modifiche meccaniche al moderatore di Torino </a:t>
            </a:r>
          </a:p>
          <a:p>
            <a:pPr marL="444500" lvl="1" indent="-444500" algn="just">
              <a:spcBef>
                <a:spcPts val="0"/>
              </a:spcBef>
              <a:buFont typeface="Arial"/>
              <a:buChar char="•"/>
              <a:tabLst>
                <a:tab pos="444500" algn="l"/>
              </a:tabLst>
            </a:pP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Selezione dei sensori e radiatori per </a:t>
            </a:r>
            <a:r>
              <a:rPr lang="it-IT" sz="1800" dirty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i sensori </a:t>
            </a: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di </a:t>
            </a:r>
            <a:r>
              <a:rPr lang="it-IT" sz="1800" dirty="0" err="1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N</a:t>
            </a: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 veloci</a:t>
            </a:r>
          </a:p>
          <a:p>
            <a:pPr marL="0" lvl="1" algn="just">
              <a:spcBef>
                <a:spcPts val="0"/>
              </a:spcBef>
              <a:tabLst>
                <a:tab pos="444500" algn="l"/>
              </a:tabLst>
            </a:pPr>
            <a:endParaRPr lang="it-IT" sz="1000" b="1" dirty="0" smtClean="0">
              <a:solidFill>
                <a:srgbClr val="0000FF"/>
              </a:solidFill>
              <a:latin typeface="Century Gothic"/>
              <a:cs typeface="Century Gothic"/>
              <a:sym typeface="Wingdings"/>
            </a:endParaRPr>
          </a:p>
          <a:p>
            <a:pPr marL="0" lvl="1" algn="just">
              <a:spcBef>
                <a:spcPts val="0"/>
              </a:spcBef>
              <a:tabLst>
                <a:tab pos="444500" algn="l"/>
              </a:tabLst>
            </a:pPr>
            <a:r>
              <a:rPr lang="it-IT" sz="1800" b="1" dirty="0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Progettazione meccanica / elettronica</a:t>
            </a:r>
            <a:endParaRPr lang="it-IT" sz="1800" dirty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0" lvl="1" algn="just">
              <a:spcBef>
                <a:spcPts val="0"/>
              </a:spcBef>
              <a:tabLst>
                <a:tab pos="444500" algn="l"/>
              </a:tabLst>
            </a:pPr>
            <a:r>
              <a:rPr lang="it-IT" sz="1800" dirty="0" smtClean="0">
                <a:solidFill>
                  <a:srgbClr val="00009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it-IT" sz="1800" dirty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	</a:t>
            </a: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Demo semplificato </a:t>
            </a:r>
            <a:r>
              <a:rPr lang="it-IT" sz="1800" dirty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di </a:t>
            </a:r>
            <a:r>
              <a:rPr lang="it-IT" sz="1800" dirty="0" err="1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co.co</a:t>
            </a: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. (campo utile qualche cm)</a:t>
            </a:r>
          </a:p>
          <a:p>
            <a:pPr marL="285750" indent="-285750" algn="just">
              <a:spcBef>
                <a:spcPts val="0"/>
              </a:spcBef>
              <a:buFont typeface="Wingdings" charset="0"/>
              <a:buChar char=""/>
              <a:tabLst>
                <a:tab pos="444500" algn="l"/>
              </a:tabLst>
            </a:pPr>
            <a:endParaRPr lang="it-IT" sz="1000" dirty="0" smtClean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0" lvl="1" algn="just">
              <a:spcBef>
                <a:spcPts val="0"/>
              </a:spcBef>
              <a:tabLst>
                <a:tab pos="444500" algn="l"/>
              </a:tabLst>
            </a:pPr>
            <a:r>
              <a:rPr lang="it-IT" sz="1800" b="1" dirty="0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Montaggi e costruzioni</a:t>
            </a:r>
            <a:endParaRPr lang="it-IT" sz="1800" dirty="0" smtClean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444500" algn="l"/>
              </a:tabLst>
            </a:pPr>
            <a:r>
              <a:rPr lang="it-IT" sz="1800" dirty="0">
                <a:solidFill>
                  <a:srgbClr val="00009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it-IT" sz="1800" dirty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	Realizzazione </a:t>
            </a: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del Demo di </a:t>
            </a:r>
            <a:r>
              <a:rPr lang="it-IT" sz="1800" dirty="0" err="1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co.co</a:t>
            </a: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  <a:tabLst>
                <a:tab pos="444500" algn="l"/>
              </a:tabLst>
            </a:pPr>
            <a:r>
              <a:rPr lang="it-IT" sz="1800" dirty="0">
                <a:solidFill>
                  <a:srgbClr val="00009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it-IT" sz="1800" dirty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	Modifica </a:t>
            </a: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del </a:t>
            </a:r>
            <a:r>
              <a:rPr lang="it-IT" sz="1800" dirty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moderatore di Torino  </a:t>
            </a:r>
            <a:endParaRPr lang="it-IT" sz="1800" dirty="0" smtClean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444500" algn="l"/>
              </a:tabLst>
            </a:pPr>
            <a:r>
              <a:rPr lang="it-IT" sz="1800" dirty="0" smtClean="0">
                <a:solidFill>
                  <a:srgbClr val="00009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it-IT" sz="1800" dirty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	Apertura </a:t>
            </a: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del canale per neutroni veloci </a:t>
            </a:r>
            <a:endParaRPr lang="it-IT" sz="1800" dirty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444500" algn="l"/>
              </a:tabLst>
            </a:pPr>
            <a:endParaRPr lang="it-IT" sz="1000" dirty="0" smtClean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0" lvl="1" algn="just">
              <a:spcBef>
                <a:spcPts val="0"/>
              </a:spcBef>
              <a:tabLst>
                <a:tab pos="444500" algn="l"/>
              </a:tabLst>
            </a:pPr>
            <a:r>
              <a:rPr lang="it-IT" sz="1800" b="1" dirty="0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Misure</a:t>
            </a:r>
            <a:endParaRPr lang="it-IT" sz="1800" dirty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444500" algn="l"/>
              </a:tabLst>
            </a:pPr>
            <a:r>
              <a:rPr lang="it-IT" sz="1800" dirty="0">
                <a:solidFill>
                  <a:srgbClr val="00009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it-IT" sz="1800" dirty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	Test </a:t>
            </a: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del </a:t>
            </a:r>
            <a:r>
              <a:rPr lang="it-IT" sz="1800" dirty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dimostratore </a:t>
            </a:r>
            <a:r>
              <a:rPr lang="it-IT" sz="1800" dirty="0" err="1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co.co</a:t>
            </a: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 (misura di flusso collimato)</a:t>
            </a:r>
          </a:p>
          <a:p>
            <a:pPr marL="0" indent="0" algn="just">
              <a:spcBef>
                <a:spcPts val="0"/>
              </a:spcBef>
              <a:buNone/>
              <a:tabLst>
                <a:tab pos="444500" algn="l"/>
              </a:tabLst>
            </a:pPr>
            <a:r>
              <a:rPr lang="it-IT" sz="1800" dirty="0">
                <a:solidFill>
                  <a:srgbClr val="00009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it-IT" sz="1800" dirty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	Caratterizzazione del canale veloce (flusso e spettro</a:t>
            </a: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)</a:t>
            </a:r>
            <a:endParaRPr lang="it-IT" sz="1800" dirty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</p:txBody>
      </p:sp>
      <p:pic>
        <p:nvPicPr>
          <p:cNvPr id="5" name="Picture 4" descr="logo LN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264" y="111754"/>
            <a:ext cx="1278876" cy="80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4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5183" y="226706"/>
            <a:ext cx="7109292" cy="533480"/>
          </a:xfrm>
        </p:spPr>
        <p:txBody>
          <a:bodyPr/>
          <a:lstStyle/>
          <a:p>
            <a:pPr algn="l"/>
            <a:r>
              <a:rPr lang="it-IT" sz="3200" dirty="0" smtClean="0">
                <a:solidFill>
                  <a:srgbClr val="FFFF00"/>
                </a:solidFill>
                <a:latin typeface="Century Gothic"/>
                <a:cs typeface="Century Gothic"/>
              </a:rPr>
              <a:t>Attività</a:t>
            </a:r>
            <a:endParaRPr lang="it-IT" sz="3200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4"/>
          </p:nvPr>
        </p:nvSpPr>
        <p:spPr>
          <a:xfrm>
            <a:off x="111523" y="1112807"/>
            <a:ext cx="8914617" cy="424731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sz="1800" b="1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Suddivisione dei compiti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1800" b="1" dirty="0" smtClean="0">
              <a:solidFill>
                <a:srgbClr val="FF0000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b="1" dirty="0" smtClean="0">
                <a:solidFill>
                  <a:srgbClr val="008000"/>
                </a:solidFill>
                <a:latin typeface="Century Gothic"/>
                <a:cs typeface="Century Gothic"/>
                <a:sym typeface="Wingdings"/>
              </a:rPr>
              <a:t>TO		</a:t>
            </a:r>
            <a:r>
              <a:rPr lang="it-IT" sz="1800" b="1" dirty="0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	Simulazione Monte Carlo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b="1" dirty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	</a:t>
            </a:r>
            <a:r>
              <a:rPr lang="it-IT" sz="1800" b="1" dirty="0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		Progettazione meccanica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b="1" dirty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	</a:t>
            </a:r>
            <a:r>
              <a:rPr lang="it-IT" sz="1800" b="1" dirty="0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		Montaggi cavità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b="1" dirty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	</a:t>
            </a:r>
            <a:r>
              <a:rPr lang="it-IT" sz="1800" b="1" dirty="0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		Movimentazione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b="1" dirty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	</a:t>
            </a:r>
            <a:r>
              <a:rPr lang="it-IT" sz="1800" b="1" dirty="0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		</a:t>
            </a:r>
            <a:r>
              <a:rPr lang="it-IT" sz="1800" b="1" dirty="0" err="1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co.co</a:t>
            </a:r>
            <a:r>
              <a:rPr lang="it-IT" sz="1800" b="1" dirty="0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. finale		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1800" b="1" dirty="0">
              <a:solidFill>
                <a:srgbClr val="0000FF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b="1" dirty="0">
                <a:solidFill>
                  <a:srgbClr val="008000"/>
                </a:solidFill>
                <a:latin typeface="Century Gothic"/>
                <a:cs typeface="Century Gothic"/>
                <a:sym typeface="Wingdings"/>
              </a:rPr>
              <a:t>TS			</a:t>
            </a:r>
            <a:r>
              <a:rPr lang="it-IT" sz="1800" b="1" dirty="0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Simulazioni </a:t>
            </a:r>
            <a:r>
              <a:rPr lang="it-IT" sz="1800" b="1" dirty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Monte Carlo</a:t>
            </a:r>
            <a:endParaRPr lang="it-IT" sz="1800" b="1" dirty="0">
              <a:solidFill>
                <a:srgbClr val="008000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800" b="1" dirty="0" smtClean="0">
              <a:solidFill>
                <a:srgbClr val="0000FF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b="1" dirty="0" smtClean="0">
                <a:solidFill>
                  <a:srgbClr val="008000"/>
                </a:solidFill>
                <a:latin typeface="Century Gothic"/>
                <a:cs typeface="Century Gothic"/>
                <a:sym typeface="Wingdings"/>
              </a:rPr>
              <a:t>LNF</a:t>
            </a:r>
            <a:r>
              <a:rPr lang="it-IT" sz="1800" b="1" dirty="0">
                <a:solidFill>
                  <a:srgbClr val="008000"/>
                </a:solidFill>
                <a:latin typeface="Century Gothic"/>
                <a:cs typeface="Century Gothic"/>
                <a:sym typeface="Wingdings"/>
              </a:rPr>
              <a:t>	</a:t>
            </a:r>
            <a:r>
              <a:rPr lang="it-IT" sz="1800" b="1" dirty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	</a:t>
            </a:r>
            <a:r>
              <a:rPr lang="it-IT" sz="1800" b="1" dirty="0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	Diagnostiche di collimazione</a:t>
            </a:r>
            <a:endParaRPr lang="it-IT" sz="1800" b="1" dirty="0">
              <a:solidFill>
                <a:srgbClr val="0000FF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b="1" dirty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			</a:t>
            </a:r>
            <a:r>
              <a:rPr lang="it-IT" sz="1800" b="1" dirty="0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Sensori e radiatori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b="1" dirty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	</a:t>
            </a:r>
            <a:r>
              <a:rPr lang="it-IT" sz="1800" b="1" dirty="0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		</a:t>
            </a:r>
            <a:r>
              <a:rPr lang="it-IT" sz="1800" b="1" dirty="0" err="1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co.co</a:t>
            </a:r>
            <a:r>
              <a:rPr lang="it-IT" sz="1800" b="1" dirty="0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. </a:t>
            </a:r>
            <a:r>
              <a:rPr lang="it-IT" sz="1800" b="1" dirty="0" err="1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domostratore</a:t>
            </a:r>
            <a:endParaRPr lang="it-IT" sz="1800" b="1" dirty="0" smtClean="0">
              <a:solidFill>
                <a:srgbClr val="0000FF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800" b="1" dirty="0" smtClean="0">
              <a:solidFill>
                <a:srgbClr val="0000FF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b="1" dirty="0" err="1" smtClean="0">
                <a:solidFill>
                  <a:srgbClr val="008000"/>
                </a:solidFill>
                <a:latin typeface="Century Gothic"/>
                <a:cs typeface="Century Gothic"/>
                <a:sym typeface="Wingdings"/>
              </a:rPr>
              <a:t>Pv</a:t>
            </a:r>
            <a:r>
              <a:rPr lang="it-IT" sz="1800" b="1" dirty="0">
                <a:solidFill>
                  <a:srgbClr val="008000"/>
                </a:solidFill>
                <a:latin typeface="Century Gothic"/>
                <a:cs typeface="Century Gothic"/>
                <a:sym typeface="Wingdings"/>
              </a:rPr>
              <a:t>	</a:t>
            </a:r>
            <a:r>
              <a:rPr lang="it-IT" sz="1800" b="1" dirty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		</a:t>
            </a:r>
            <a:r>
              <a:rPr lang="it-IT" sz="1800" b="1" dirty="0" err="1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Testing</a:t>
            </a:r>
            <a:r>
              <a:rPr lang="it-IT" sz="1800" b="1" dirty="0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 </a:t>
            </a:r>
            <a:r>
              <a:rPr lang="it-IT" sz="1800" b="1" dirty="0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ad alti flussi </a:t>
            </a:r>
            <a:r>
              <a:rPr lang="it-IT" sz="1800" b="1" dirty="0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su reattore</a:t>
            </a:r>
            <a:endParaRPr lang="it-IT" sz="1800" b="1" dirty="0" smtClean="0">
              <a:solidFill>
                <a:srgbClr val="0000FF"/>
              </a:solidFill>
              <a:latin typeface="Century Gothic"/>
              <a:cs typeface="Century Gothic"/>
              <a:sym typeface="Wingdings"/>
            </a:endParaRPr>
          </a:p>
        </p:txBody>
      </p:sp>
      <p:pic>
        <p:nvPicPr>
          <p:cNvPr id="5" name="Picture 4" descr="logo LN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264" y="111754"/>
            <a:ext cx="1278876" cy="80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9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5183" y="226706"/>
            <a:ext cx="7109292" cy="533480"/>
          </a:xfrm>
        </p:spPr>
        <p:txBody>
          <a:bodyPr/>
          <a:lstStyle/>
          <a:p>
            <a:pPr algn="l"/>
            <a:r>
              <a:rPr lang="it-IT" sz="3200" dirty="0" smtClean="0">
                <a:solidFill>
                  <a:srgbClr val="FFFF00"/>
                </a:solidFill>
                <a:latin typeface="Century Gothic"/>
                <a:cs typeface="Century Gothic"/>
              </a:rPr>
              <a:t>Attività</a:t>
            </a:r>
            <a:endParaRPr lang="it-IT" sz="3200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4"/>
          </p:nvPr>
        </p:nvSpPr>
        <p:spPr>
          <a:xfrm>
            <a:off x="111523" y="1044887"/>
            <a:ext cx="8914617" cy="273921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sz="1800" b="1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2020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b="1" dirty="0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Disegno, realizzazione e test (presso la </a:t>
            </a:r>
            <a:r>
              <a:rPr lang="it-IT" sz="1800" b="1" dirty="0" err="1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facility</a:t>
            </a:r>
            <a:r>
              <a:rPr lang="it-IT" sz="1800" b="1" dirty="0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 di Torino) di:</a:t>
            </a:r>
          </a:p>
          <a:p>
            <a:pPr marL="444500" lvl="1" indent="-444500" algn="just">
              <a:spcBef>
                <a:spcPts val="0"/>
              </a:spcBef>
              <a:buFont typeface="Arial"/>
              <a:buChar char="•"/>
              <a:tabLst>
                <a:tab pos="444500" algn="l"/>
              </a:tabLst>
            </a:pPr>
            <a:r>
              <a:rPr lang="it-IT" sz="1800" dirty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	</a:t>
            </a:r>
            <a:r>
              <a:rPr lang="it-IT" sz="1800" dirty="0" err="1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Co.Co</a:t>
            </a: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. per campi realistici  (20 cm x 20 cm)</a:t>
            </a:r>
          </a:p>
          <a:p>
            <a:pPr marL="444500" lvl="1" indent="-444500" algn="just">
              <a:spcBef>
                <a:spcPts val="0"/>
              </a:spcBef>
              <a:buFont typeface="Arial"/>
              <a:buChar char="•"/>
              <a:tabLst>
                <a:tab pos="444500" algn="l"/>
              </a:tabLst>
            </a:pP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Sensori compatti per neutroni veloci</a:t>
            </a:r>
          </a:p>
          <a:p>
            <a:pPr marL="0" lvl="1" algn="just">
              <a:spcBef>
                <a:spcPts val="0"/>
              </a:spcBef>
              <a:tabLst>
                <a:tab pos="444500" algn="l"/>
              </a:tabLst>
            </a:pPr>
            <a:endParaRPr lang="it-IT" sz="1000" b="1" dirty="0" smtClean="0">
              <a:solidFill>
                <a:srgbClr val="0000FF"/>
              </a:solidFill>
              <a:latin typeface="Century Gothic"/>
              <a:cs typeface="Century Gothic"/>
              <a:sym typeface="Wingdings"/>
            </a:endParaRPr>
          </a:p>
          <a:p>
            <a:pPr marL="0" lvl="1" algn="just">
              <a:spcBef>
                <a:spcPts val="0"/>
              </a:spcBef>
              <a:tabLst>
                <a:tab pos="444500" algn="l"/>
              </a:tabLst>
            </a:pPr>
            <a:r>
              <a:rPr lang="it-IT" sz="1800" b="1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2021</a:t>
            </a:r>
          </a:p>
          <a:p>
            <a:pPr marL="0" lvl="1" algn="just">
              <a:spcBef>
                <a:spcPts val="0"/>
              </a:spcBef>
              <a:tabLst>
                <a:tab pos="444500" algn="l"/>
              </a:tabLst>
            </a:pPr>
            <a:r>
              <a:rPr lang="it-IT" sz="1800" b="1" dirty="0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Campagne di validazione</a:t>
            </a:r>
            <a:endParaRPr lang="it-IT" sz="1800" dirty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285750" indent="-285750" algn="just">
              <a:spcBef>
                <a:spcPts val="0"/>
              </a:spcBef>
              <a:buFont typeface="Wingdings" charset="0"/>
              <a:buChar char=""/>
              <a:tabLst>
                <a:tab pos="444500" algn="l"/>
              </a:tabLst>
            </a:pPr>
            <a:r>
              <a:rPr lang="it-IT" sz="1800" dirty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(</a:t>
            </a:r>
            <a:r>
              <a:rPr lang="it-IT" sz="1800" dirty="0" err="1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Co.Co</a:t>
            </a:r>
            <a:r>
              <a:rPr lang="it-IT" sz="1800" dirty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.</a:t>
            </a: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): ISIS (UK) e reattore di Budapest</a:t>
            </a:r>
          </a:p>
          <a:p>
            <a:pPr marL="285750" indent="-285750" algn="just">
              <a:spcBef>
                <a:spcPts val="0"/>
              </a:spcBef>
              <a:buFont typeface="Wingdings" charset="0"/>
              <a:buChar char=""/>
              <a:tabLst>
                <a:tab pos="444500" algn="l"/>
              </a:tabLst>
            </a:pP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(Sensori </a:t>
            </a:r>
            <a:r>
              <a:rPr lang="it-IT" sz="1800" dirty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per neutroni </a:t>
            </a: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veloci): Proton </a:t>
            </a:r>
            <a:r>
              <a:rPr lang="it-IT" sz="1800" dirty="0" err="1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Therapy</a:t>
            </a: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 (</a:t>
            </a:r>
            <a:r>
              <a:rPr lang="it-IT" sz="1800" dirty="0" err="1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Bronowice</a:t>
            </a: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) + Istallazioni </a:t>
            </a:r>
            <a:r>
              <a:rPr lang="it-IT" sz="1800" dirty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di radioterapia </a:t>
            </a: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convenzionale.</a:t>
            </a:r>
          </a:p>
        </p:txBody>
      </p:sp>
      <p:pic>
        <p:nvPicPr>
          <p:cNvPr id="5" name="Picture 4" descr="logo LN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264" y="111754"/>
            <a:ext cx="1278876" cy="80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1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0876" y="1272966"/>
            <a:ext cx="744639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2400" dirty="0" smtClean="0">
                <a:solidFill>
                  <a:srgbClr val="000090"/>
                </a:solidFill>
                <a:latin typeface="Century Gothic" charset="0"/>
              </a:rPr>
              <a:t>Richieste economiche alla CSN5 per il 2019</a:t>
            </a:r>
          </a:p>
          <a:p>
            <a:pPr algn="just">
              <a:defRPr/>
            </a:pPr>
            <a:endParaRPr lang="it-IT" sz="2400" dirty="0" smtClean="0">
              <a:solidFill>
                <a:srgbClr val="000090"/>
              </a:solidFill>
              <a:latin typeface="Century Gothic" charset="0"/>
            </a:endParaRPr>
          </a:p>
          <a:p>
            <a:pPr algn="just">
              <a:defRPr/>
            </a:pPr>
            <a:r>
              <a:rPr lang="it-IT" sz="2400" dirty="0" smtClean="0">
                <a:solidFill>
                  <a:srgbClr val="008000"/>
                </a:solidFill>
                <a:latin typeface="Century Gothic" charset="0"/>
              </a:rPr>
              <a:t>Circa 70 k€ in tutto, di cui 15 per i LNF	</a:t>
            </a:r>
            <a:r>
              <a:rPr lang="it-IT" sz="2400" dirty="0" smtClean="0">
                <a:solidFill>
                  <a:srgbClr val="000090"/>
                </a:solidFill>
                <a:latin typeface="Century Gothic" charset="0"/>
              </a:rPr>
              <a:t>	</a:t>
            </a:r>
          </a:p>
          <a:p>
            <a:pPr algn="just">
              <a:defRPr/>
            </a:pPr>
            <a:r>
              <a:rPr lang="it-IT" sz="2400" dirty="0">
                <a:solidFill>
                  <a:srgbClr val="000090"/>
                </a:solidFill>
                <a:latin typeface="Century Gothic" charset="0"/>
              </a:rPr>
              <a:t>	</a:t>
            </a:r>
            <a:endParaRPr lang="it-IT" sz="2400" dirty="0" smtClean="0">
              <a:solidFill>
                <a:srgbClr val="000090"/>
              </a:solidFill>
              <a:latin typeface="Century Gothic" charset="0"/>
            </a:endParaRPr>
          </a:p>
          <a:p>
            <a:pPr algn="just">
              <a:defRPr/>
            </a:pPr>
            <a:r>
              <a:rPr lang="it-IT" sz="2400" dirty="0" smtClean="0">
                <a:solidFill>
                  <a:srgbClr val="000090"/>
                </a:solidFill>
                <a:latin typeface="Century Gothic" charset="0"/>
              </a:rPr>
              <a:t>Richieste di </a:t>
            </a:r>
            <a:r>
              <a:rPr lang="it-IT" sz="2400" b="1" dirty="0" smtClean="0">
                <a:solidFill>
                  <a:srgbClr val="000090"/>
                </a:solidFill>
                <a:latin typeface="Century Gothic" charset="0"/>
              </a:rPr>
              <a:t>SERVIZI ai LNF  </a:t>
            </a:r>
            <a:r>
              <a:rPr lang="it-IT" sz="2400" dirty="0" smtClean="0">
                <a:solidFill>
                  <a:srgbClr val="000090"/>
                </a:solidFill>
                <a:latin typeface="Century Gothic" charset="0"/>
              </a:rPr>
              <a:t>(</a:t>
            </a:r>
            <a:r>
              <a:rPr lang="it-IT" sz="2400" dirty="0" err="1" smtClean="0">
                <a:solidFill>
                  <a:srgbClr val="000090"/>
                </a:solidFill>
                <a:latin typeface="Century Gothic" charset="0"/>
              </a:rPr>
              <a:t>one-year</a:t>
            </a:r>
            <a:r>
              <a:rPr lang="it-IT" sz="2400" dirty="0" smtClean="0">
                <a:solidFill>
                  <a:srgbClr val="000090"/>
                </a:solidFill>
                <a:latin typeface="Century Gothic" charset="0"/>
              </a:rPr>
              <a:t> </a:t>
            </a:r>
            <a:r>
              <a:rPr lang="it-IT" sz="2400" dirty="0" err="1" smtClean="0">
                <a:solidFill>
                  <a:srgbClr val="000090"/>
                </a:solidFill>
                <a:latin typeface="Century Gothic" charset="0"/>
              </a:rPr>
              <a:t>basis</a:t>
            </a:r>
            <a:r>
              <a:rPr lang="it-IT" sz="2400" dirty="0" smtClean="0">
                <a:solidFill>
                  <a:srgbClr val="000090"/>
                </a:solidFill>
                <a:latin typeface="Century Gothic" charset="0"/>
              </a:rPr>
              <a:t>) 	</a:t>
            </a:r>
          </a:p>
          <a:p>
            <a:pPr algn="just">
              <a:defRPr/>
            </a:pPr>
            <a:r>
              <a:rPr lang="it-IT" sz="2400" dirty="0" smtClean="0">
                <a:solidFill>
                  <a:srgbClr val="000090"/>
                </a:solidFill>
                <a:latin typeface="Century Gothic" charset="0"/>
              </a:rPr>
              <a:t>	</a:t>
            </a:r>
          </a:p>
          <a:p>
            <a:pPr algn="just">
              <a:defRPr/>
            </a:pPr>
            <a:r>
              <a:rPr lang="it-IT" sz="2400" dirty="0" smtClean="0">
                <a:solidFill>
                  <a:srgbClr val="000090"/>
                </a:solidFill>
                <a:latin typeface="Century Gothic" charset="0"/>
              </a:rPr>
              <a:t>1	MU 	reparto Officina Meccanica</a:t>
            </a:r>
          </a:p>
          <a:p>
            <a:pPr algn="just">
              <a:defRPr/>
            </a:pPr>
            <a:r>
              <a:rPr lang="it-IT" sz="2400" dirty="0" smtClean="0">
                <a:solidFill>
                  <a:srgbClr val="000090"/>
                </a:solidFill>
                <a:latin typeface="Century Gothic" charset="0"/>
              </a:rPr>
              <a:t>2	MU  	Reparto Progettazione  </a:t>
            </a:r>
            <a:endParaRPr lang="it-IT" sz="2400" dirty="0">
              <a:solidFill>
                <a:srgbClr val="000090"/>
              </a:solidFill>
              <a:latin typeface="Century Gothic" charset="0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00875" y="237117"/>
            <a:ext cx="8229600" cy="533480"/>
          </a:xfrm>
        </p:spPr>
        <p:txBody>
          <a:bodyPr/>
          <a:lstStyle/>
          <a:p>
            <a:pPr algn="l"/>
            <a:r>
              <a:rPr lang="it-IT" sz="3200" dirty="0" smtClean="0">
                <a:solidFill>
                  <a:srgbClr val="FFFF00"/>
                </a:solidFill>
                <a:latin typeface="Century Gothic"/>
                <a:cs typeface="Century Gothic"/>
              </a:rPr>
              <a:t>Richieste</a:t>
            </a:r>
            <a:endParaRPr lang="it-IT" sz="3200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pic>
        <p:nvPicPr>
          <p:cNvPr id="11" name="Picture 10" descr="logo LN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265" y="111754"/>
            <a:ext cx="1278876" cy="80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6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5183" y="237117"/>
            <a:ext cx="7109292" cy="533480"/>
          </a:xfrm>
        </p:spPr>
        <p:txBody>
          <a:bodyPr/>
          <a:lstStyle/>
          <a:p>
            <a:pPr algn="l"/>
            <a:r>
              <a:rPr lang="it-IT" sz="3200" dirty="0" smtClean="0">
                <a:solidFill>
                  <a:srgbClr val="FFFF00"/>
                </a:solidFill>
                <a:latin typeface="Century Gothic"/>
                <a:cs typeface="Century Gothic"/>
              </a:rPr>
              <a:t>Premesse</a:t>
            </a:r>
            <a:endParaRPr lang="it-IT" sz="3200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4"/>
          </p:nvPr>
        </p:nvSpPr>
        <p:spPr>
          <a:xfrm>
            <a:off x="111523" y="1086875"/>
            <a:ext cx="8914617" cy="135421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sz="1800" b="1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E-LIBANS (2016-18) </a:t>
            </a: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sta raggiungendo gli obiettivi di 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1000" b="1" dirty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b="1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Trasformare</a:t>
            </a: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 un e-LINAC medico (presso DF </a:t>
            </a:r>
            <a:r>
              <a:rPr lang="it-IT" sz="1800" dirty="0" err="1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UniTO</a:t>
            </a: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) in una intensa sorgente di neutroni termici ed epitermici con distribuzione spaziale uniforme</a:t>
            </a:r>
            <a:r>
              <a:rPr lang="it-IT" sz="1800" b="1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 </a:t>
            </a: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e ridotto campo gamma associato</a:t>
            </a:r>
          </a:p>
        </p:txBody>
      </p:sp>
      <p:pic>
        <p:nvPicPr>
          <p:cNvPr id="5" name="Picture 4" descr="logo LN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264" y="111754"/>
            <a:ext cx="1278876" cy="804381"/>
          </a:xfrm>
          <a:prstGeom prst="rect">
            <a:avLst/>
          </a:prstGeom>
        </p:spPr>
      </p:pic>
      <p:pic>
        <p:nvPicPr>
          <p:cNvPr id="14" name="Picture 13" descr="elibans glob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" y="2847172"/>
            <a:ext cx="3011965" cy="2681776"/>
          </a:xfrm>
          <a:prstGeom prst="rect">
            <a:avLst/>
          </a:prstGeom>
        </p:spPr>
      </p:pic>
      <p:pic>
        <p:nvPicPr>
          <p:cNvPr id="15" name="Picture 14" descr="set up eliban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44" y="2895396"/>
            <a:ext cx="5658326" cy="24532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522" y="5598413"/>
            <a:ext cx="9032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613" indent="-455613">
              <a:defRPr/>
            </a:pPr>
            <a:r>
              <a:rPr lang="en-GB" dirty="0" smtClean="0">
                <a:solidFill>
                  <a:srgbClr val="000090"/>
                </a:solidFill>
                <a:latin typeface="Century Gothic" charset="0"/>
              </a:rPr>
              <a:t>- </a:t>
            </a:r>
            <a:r>
              <a:rPr lang="en-GB" dirty="0" err="1" smtClean="0">
                <a:solidFill>
                  <a:srgbClr val="000090"/>
                </a:solidFill>
                <a:latin typeface="Century Gothic" charset="0"/>
              </a:rPr>
              <a:t>Cavità</a:t>
            </a:r>
            <a:r>
              <a:rPr lang="en-GB" dirty="0" smtClean="0">
                <a:solidFill>
                  <a:srgbClr val="000090"/>
                </a:solidFill>
                <a:latin typeface="Century Gothic" charset="0"/>
              </a:rPr>
              <a:t> di </a:t>
            </a:r>
            <a:r>
              <a:rPr lang="en-GB" dirty="0" err="1" smtClean="0">
                <a:solidFill>
                  <a:srgbClr val="000090"/>
                </a:solidFill>
                <a:latin typeface="Century Gothic" charset="0"/>
              </a:rPr>
              <a:t>irraggiamento</a:t>
            </a:r>
            <a:r>
              <a:rPr lang="en-GB" dirty="0" smtClean="0">
                <a:solidFill>
                  <a:srgbClr val="000090"/>
                </a:solidFill>
                <a:latin typeface="Century Gothic" charset="0"/>
              </a:rPr>
              <a:t> </a:t>
            </a:r>
            <a:r>
              <a:rPr lang="en-GB" dirty="0" err="1" smtClean="0">
                <a:solidFill>
                  <a:srgbClr val="000090"/>
                </a:solidFill>
                <a:latin typeface="Century Gothic" charset="0"/>
              </a:rPr>
              <a:t>modulabile</a:t>
            </a:r>
            <a:r>
              <a:rPr lang="en-GB" dirty="0" smtClean="0">
                <a:solidFill>
                  <a:srgbClr val="000090"/>
                </a:solidFill>
                <a:latin typeface="Century Gothic" charset="0"/>
              </a:rPr>
              <a:t> (</a:t>
            </a:r>
            <a:r>
              <a:rPr lang="en-GB" dirty="0" err="1" smtClean="0">
                <a:solidFill>
                  <a:srgbClr val="000090"/>
                </a:solidFill>
                <a:latin typeface="Century Gothic" charset="0"/>
              </a:rPr>
              <a:t>fino</a:t>
            </a:r>
            <a:r>
              <a:rPr lang="en-GB" dirty="0" smtClean="0">
                <a:solidFill>
                  <a:srgbClr val="000090"/>
                </a:solidFill>
                <a:latin typeface="Century Gothic" charset="0"/>
              </a:rPr>
              <a:t> a 30 cm x 30 cm x 30 cm)</a:t>
            </a:r>
            <a:endParaRPr lang="en-GB" dirty="0">
              <a:solidFill>
                <a:srgbClr val="000090"/>
              </a:solidFill>
              <a:latin typeface="Century Gothic" charset="0"/>
            </a:endParaRPr>
          </a:p>
          <a:p>
            <a:pPr marL="455613" indent="-455613">
              <a:defRPr/>
            </a:pPr>
            <a:r>
              <a:rPr lang="en-GB" dirty="0" smtClean="0">
                <a:solidFill>
                  <a:srgbClr val="000090"/>
                </a:solidFill>
                <a:latin typeface="Century Gothic" charset="0"/>
              </a:rPr>
              <a:t>- </a:t>
            </a:r>
            <a:r>
              <a:rPr lang="en-GB" i="1" dirty="0" smtClean="0">
                <a:solidFill>
                  <a:srgbClr val="000090"/>
                </a:solidFill>
                <a:latin typeface="Century Gothic" charset="0"/>
              </a:rPr>
              <a:t>Thermal neutron fluence </a:t>
            </a:r>
            <a:r>
              <a:rPr lang="en-GB" i="1" dirty="0">
                <a:solidFill>
                  <a:srgbClr val="000090"/>
                </a:solidFill>
                <a:latin typeface="Century Gothic" charset="0"/>
              </a:rPr>
              <a:t>rate </a:t>
            </a:r>
            <a:r>
              <a:rPr lang="en-GB" dirty="0" err="1" smtClean="0">
                <a:solidFill>
                  <a:srgbClr val="000090"/>
                </a:solidFill>
                <a:latin typeface="Century Gothic" charset="0"/>
              </a:rPr>
              <a:t>fino</a:t>
            </a:r>
            <a:r>
              <a:rPr lang="en-GB" dirty="0" smtClean="0">
                <a:solidFill>
                  <a:srgbClr val="000090"/>
                </a:solidFill>
                <a:latin typeface="Century Gothic" charset="0"/>
              </a:rPr>
              <a:t> a 2E</a:t>
            </a:r>
            <a:r>
              <a:rPr lang="en-GB" dirty="0">
                <a:solidFill>
                  <a:srgbClr val="000090"/>
                </a:solidFill>
                <a:latin typeface="Century Gothic" charset="0"/>
              </a:rPr>
              <a:t>+6 cm</a:t>
            </a:r>
            <a:r>
              <a:rPr lang="en-GB" baseline="30000" dirty="0">
                <a:solidFill>
                  <a:srgbClr val="000090"/>
                </a:solidFill>
                <a:latin typeface="Century Gothic" charset="0"/>
              </a:rPr>
              <a:t>-2</a:t>
            </a:r>
            <a:r>
              <a:rPr lang="en-GB" dirty="0">
                <a:solidFill>
                  <a:srgbClr val="000090"/>
                </a:solidFill>
                <a:latin typeface="Century Gothic" charset="0"/>
              </a:rPr>
              <a:t>s</a:t>
            </a:r>
            <a:r>
              <a:rPr lang="en-GB" baseline="30000" dirty="0">
                <a:solidFill>
                  <a:srgbClr val="000090"/>
                </a:solidFill>
                <a:latin typeface="Century Gothic" charset="0"/>
              </a:rPr>
              <a:t>-1</a:t>
            </a:r>
            <a:endParaRPr lang="en-GB" dirty="0">
              <a:solidFill>
                <a:srgbClr val="000090"/>
              </a:solidFill>
              <a:latin typeface="Century Gothic" charset="0"/>
            </a:endParaRPr>
          </a:p>
          <a:p>
            <a:pPr marL="455613" indent="-455613">
              <a:defRPr/>
            </a:pPr>
            <a:r>
              <a:rPr lang="en-GB" dirty="0">
                <a:solidFill>
                  <a:srgbClr val="000090"/>
                </a:solidFill>
                <a:latin typeface="Century Gothic" charset="0"/>
              </a:rPr>
              <a:t>- </a:t>
            </a:r>
            <a:r>
              <a:rPr lang="en-GB" dirty="0" smtClean="0">
                <a:solidFill>
                  <a:srgbClr val="000090"/>
                </a:solidFill>
                <a:latin typeface="Century Gothic" charset="0"/>
              </a:rPr>
              <a:t>Campo gamma </a:t>
            </a:r>
            <a:r>
              <a:rPr lang="en-GB" dirty="0" err="1" smtClean="0">
                <a:solidFill>
                  <a:srgbClr val="000090"/>
                </a:solidFill>
                <a:latin typeface="Century Gothic" charset="0"/>
              </a:rPr>
              <a:t>ridotto</a:t>
            </a:r>
            <a:r>
              <a:rPr lang="en-GB" dirty="0" smtClean="0">
                <a:solidFill>
                  <a:srgbClr val="000090"/>
                </a:solidFill>
                <a:latin typeface="Century Gothic" charset="0"/>
              </a:rPr>
              <a:t> e ben </a:t>
            </a:r>
            <a:r>
              <a:rPr lang="en-GB" dirty="0" err="1" smtClean="0">
                <a:solidFill>
                  <a:srgbClr val="000090"/>
                </a:solidFill>
                <a:latin typeface="Century Gothic" charset="0"/>
              </a:rPr>
              <a:t>conosciuto</a:t>
            </a:r>
            <a:r>
              <a:rPr lang="en-GB" dirty="0" smtClean="0">
                <a:solidFill>
                  <a:srgbClr val="000090"/>
                </a:solidFill>
                <a:latin typeface="Century Gothic" charset="0"/>
              </a:rPr>
              <a:t> (</a:t>
            </a:r>
            <a:r>
              <a:rPr lang="en-GB" dirty="0">
                <a:solidFill>
                  <a:srgbClr val="000090"/>
                </a:solidFill>
                <a:latin typeface="Century Gothic" charset="0"/>
              </a:rPr>
              <a:t>≈ 17 </a:t>
            </a:r>
            <a:r>
              <a:rPr lang="en-GB" dirty="0" err="1">
                <a:solidFill>
                  <a:srgbClr val="000090"/>
                </a:solidFill>
                <a:latin typeface="Century Gothic" charset="0"/>
              </a:rPr>
              <a:t>mGy</a:t>
            </a:r>
            <a:r>
              <a:rPr lang="en-GB" dirty="0">
                <a:solidFill>
                  <a:srgbClr val="000090"/>
                </a:solidFill>
                <a:latin typeface="Century Gothic" charset="0"/>
              </a:rPr>
              <a:t>/h at max neutron yield)</a:t>
            </a:r>
          </a:p>
        </p:txBody>
      </p:sp>
    </p:spTree>
    <p:extLst>
      <p:ext uri="{BB962C8B-B14F-4D97-AF65-F5344CB8AC3E}">
        <p14:creationId xmlns:p14="http://schemas.microsoft.com/office/powerpoint/2010/main" val="34703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5183" y="237117"/>
            <a:ext cx="7109292" cy="533480"/>
          </a:xfrm>
        </p:spPr>
        <p:txBody>
          <a:bodyPr/>
          <a:lstStyle/>
          <a:p>
            <a:pPr algn="l"/>
            <a:r>
              <a:rPr lang="it-IT" sz="3200" dirty="0" smtClean="0">
                <a:solidFill>
                  <a:srgbClr val="FFFF00"/>
                </a:solidFill>
                <a:latin typeface="Century Gothic"/>
                <a:cs typeface="Century Gothic"/>
              </a:rPr>
              <a:t>Premesse</a:t>
            </a:r>
            <a:endParaRPr lang="it-IT" sz="3200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4"/>
          </p:nvPr>
        </p:nvSpPr>
        <p:spPr>
          <a:xfrm>
            <a:off x="111523" y="1086875"/>
            <a:ext cx="8914617" cy="203132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sz="1800" b="1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Sviluppare </a:t>
            </a: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sistemi di misura per le mappature spaziali del campo e la spettrometria: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1800" dirty="0" smtClean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it-IT" sz="1800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Immuni a fotoni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it-IT" sz="1800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Lineari da 10</a:t>
            </a:r>
            <a:r>
              <a:rPr lang="it-IT" sz="1800" baseline="30000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3</a:t>
            </a:r>
            <a:r>
              <a:rPr lang="it-IT" sz="1800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 a 10</a:t>
            </a:r>
            <a:r>
              <a:rPr lang="it-IT" sz="1800" baseline="30000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7</a:t>
            </a:r>
            <a:r>
              <a:rPr lang="it-IT" sz="1800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 cm</a:t>
            </a:r>
            <a:r>
              <a:rPr lang="it-IT" sz="1800" baseline="30000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-2</a:t>
            </a:r>
            <a:r>
              <a:rPr lang="it-IT" sz="1800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s</a:t>
            </a:r>
            <a:r>
              <a:rPr lang="it-IT" sz="1800" baseline="30000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-1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it-IT" sz="1800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Resistenti alle alte </a:t>
            </a:r>
            <a:r>
              <a:rPr lang="it-IT" sz="1800" dirty="0" err="1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fluenze</a:t>
            </a:r>
            <a:r>
              <a:rPr lang="it-IT" sz="1800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 integrate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it-IT" sz="1800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Adatte alla struttura pulsata del campo neutronico</a:t>
            </a:r>
          </a:p>
        </p:txBody>
      </p:sp>
      <p:pic>
        <p:nvPicPr>
          <p:cNvPr id="5" name="Picture 4" descr="logo LN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264" y="111754"/>
            <a:ext cx="1278876" cy="8043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20449" y="3373594"/>
            <a:ext cx="2691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0"/>
              </a:spcBef>
            </a:pPr>
            <a:r>
              <a:rPr lang="it-IT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SiC + </a:t>
            </a:r>
            <a:r>
              <a:rPr lang="it-IT" baseline="300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6</a:t>
            </a:r>
            <a:r>
              <a:rPr lang="it-IT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LiF (30 </a:t>
            </a:r>
            <a:r>
              <a:rPr lang="it-IT" dirty="0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m</a:t>
            </a:r>
            <a:r>
              <a:rPr lang="it-IT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m)</a:t>
            </a:r>
          </a:p>
          <a:p>
            <a:pPr algn="just">
              <a:spcBef>
                <a:spcPts val="0"/>
              </a:spcBef>
            </a:pPr>
            <a:r>
              <a:rPr lang="it-IT" dirty="0" err="1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Current</a:t>
            </a:r>
            <a:r>
              <a:rPr lang="it-IT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 or </a:t>
            </a:r>
            <a:r>
              <a:rPr lang="it-IT" dirty="0" err="1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pulse</a:t>
            </a:r>
            <a:r>
              <a:rPr lang="it-IT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 mode</a:t>
            </a:r>
            <a:endParaRPr lang="it-IT" dirty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</p:txBody>
      </p:sp>
      <p:pic>
        <p:nvPicPr>
          <p:cNvPr id="6" name="Picture 5" descr="SIC puls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0" y="3446340"/>
            <a:ext cx="3344482" cy="3043320"/>
          </a:xfrm>
          <a:prstGeom prst="rect">
            <a:avLst/>
          </a:prstGeom>
        </p:spPr>
      </p:pic>
      <p:pic>
        <p:nvPicPr>
          <p:cNvPr id="3" name="Picture 2" descr="foto cavità con pal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141" y="3184773"/>
            <a:ext cx="2968752" cy="1670304"/>
          </a:xfrm>
          <a:prstGeom prst="rect">
            <a:avLst/>
          </a:prstGeom>
        </p:spPr>
      </p:pic>
      <p:pic>
        <p:nvPicPr>
          <p:cNvPr id="7" name="Picture 6" descr="spettro frui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006" y="4980432"/>
            <a:ext cx="2517648" cy="1877568"/>
          </a:xfrm>
          <a:prstGeom prst="rect">
            <a:avLst/>
          </a:prstGeom>
        </p:spPr>
      </p:pic>
      <p:pic>
        <p:nvPicPr>
          <p:cNvPr id="10" name="Picture 9" descr="SiC vist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940" y="4252216"/>
            <a:ext cx="1609344" cy="13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5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5183" y="237117"/>
            <a:ext cx="7109292" cy="533480"/>
          </a:xfrm>
        </p:spPr>
        <p:txBody>
          <a:bodyPr/>
          <a:lstStyle/>
          <a:p>
            <a:pPr algn="l"/>
            <a:r>
              <a:rPr lang="it-IT" sz="3200" dirty="0" smtClean="0">
                <a:solidFill>
                  <a:srgbClr val="FFFF00"/>
                </a:solidFill>
                <a:latin typeface="Century Gothic"/>
                <a:cs typeface="Century Gothic"/>
              </a:rPr>
              <a:t>Obiettivi</a:t>
            </a:r>
            <a:endParaRPr lang="it-IT" sz="3200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4"/>
          </p:nvPr>
        </p:nvSpPr>
        <p:spPr>
          <a:xfrm>
            <a:off x="111524" y="1086875"/>
            <a:ext cx="8712590" cy="513986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it-IT" sz="22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2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ANET</a:t>
            </a:r>
            <a:r>
              <a:rPr lang="it-IT" sz="220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it-IT" sz="2200" dirty="0">
                <a:solidFill>
                  <a:srgbClr val="000090"/>
                </a:solidFill>
                <a:latin typeface="Century Gothic"/>
                <a:cs typeface="Century Gothic"/>
              </a:rPr>
              <a:t>intende </a:t>
            </a:r>
            <a:r>
              <a:rPr lang="it-IT" sz="2200" dirty="0" smtClean="0">
                <a:solidFill>
                  <a:srgbClr val="000090"/>
                </a:solidFill>
                <a:latin typeface="Century Gothic"/>
                <a:cs typeface="Century Gothic"/>
              </a:rPr>
              <a:t>mettere a frutto l’esperienza maturata, sia nel disegno di </a:t>
            </a:r>
            <a:r>
              <a:rPr lang="it-IT" sz="2200" dirty="0" err="1" smtClean="0">
                <a:solidFill>
                  <a:srgbClr val="000090"/>
                </a:solidFill>
                <a:latin typeface="Century Gothic"/>
                <a:cs typeface="Century Gothic"/>
              </a:rPr>
              <a:t>facility</a:t>
            </a:r>
            <a:r>
              <a:rPr lang="it-IT" sz="2200" dirty="0" smtClean="0">
                <a:solidFill>
                  <a:srgbClr val="000090"/>
                </a:solidFill>
                <a:latin typeface="Century Gothic"/>
                <a:cs typeface="Century Gothic"/>
              </a:rPr>
              <a:t> che nello sviluppo di rivelatori, </a:t>
            </a:r>
            <a:r>
              <a:rPr lang="it-IT" sz="2200" b="1" dirty="0">
                <a:solidFill>
                  <a:srgbClr val="000090"/>
                </a:solidFill>
                <a:latin typeface="Century Gothic"/>
                <a:cs typeface="Century Gothic"/>
              </a:rPr>
              <a:t>sfruttando al massimo le potenzialità della sorgente neutronica di </a:t>
            </a:r>
            <a:r>
              <a:rPr lang="it-IT" sz="22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Torino</a:t>
            </a:r>
            <a:r>
              <a:rPr lang="it-IT" sz="2200" dirty="0" smtClean="0">
                <a:solidFill>
                  <a:srgbClr val="000090"/>
                </a:solidFill>
                <a:latin typeface="Century Gothic"/>
                <a:cs typeface="Century Gothic"/>
              </a:rPr>
              <a:t>, per i seguenti sviluppi in applicazioni “</a:t>
            </a:r>
            <a:r>
              <a:rPr lang="it-IT" sz="22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emergenti</a:t>
            </a:r>
            <a:r>
              <a:rPr lang="it-IT" sz="2200" dirty="0" smtClean="0">
                <a:solidFill>
                  <a:srgbClr val="000090"/>
                </a:solidFill>
                <a:latin typeface="Century Gothic"/>
                <a:cs typeface="Century Gothic"/>
              </a:rPr>
              <a:t>” della neutronica: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2200" dirty="0" smtClean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2200" b="1" dirty="0" smtClean="0">
                <a:solidFill>
                  <a:srgbClr val="008000"/>
                </a:solidFill>
                <a:latin typeface="Century Gothic"/>
                <a:cs typeface="Century Gothic"/>
                <a:sym typeface="Wingdings"/>
              </a:rPr>
              <a:t>Collimatori Compatti per neutroni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1000" u="sng" dirty="0" smtClean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2200" u="sng" dirty="0" smtClean="0">
                <a:solidFill>
                  <a:srgbClr val="000090"/>
                </a:solidFill>
                <a:latin typeface="Century Gothic"/>
                <a:cs typeface="Century Gothic"/>
              </a:rPr>
              <a:t>Richiesti da</a:t>
            </a:r>
            <a:r>
              <a:rPr lang="it-IT" sz="2200" dirty="0" smtClean="0">
                <a:solidFill>
                  <a:srgbClr val="000090"/>
                </a:solidFill>
                <a:latin typeface="Century Gothic"/>
                <a:cs typeface="Century Gothic"/>
              </a:rPr>
              <a:t>: radiografia neutronica, </a:t>
            </a:r>
            <a:r>
              <a:rPr lang="it-IT" sz="2200" dirty="0" err="1" smtClean="0">
                <a:solidFill>
                  <a:srgbClr val="000090"/>
                </a:solidFill>
                <a:latin typeface="Century Gothic"/>
                <a:cs typeface="Century Gothic"/>
              </a:rPr>
              <a:t>neutron</a:t>
            </a:r>
            <a:r>
              <a:rPr lang="it-IT" sz="2200" dirty="0" smtClean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r>
              <a:rPr lang="it-IT" sz="2200" dirty="0" err="1" smtClean="0">
                <a:solidFill>
                  <a:srgbClr val="000090"/>
                </a:solidFill>
                <a:latin typeface="Century Gothic"/>
                <a:cs typeface="Century Gothic"/>
              </a:rPr>
              <a:t>scattering</a:t>
            </a:r>
            <a:r>
              <a:rPr lang="it-IT" sz="2200" dirty="0" smtClean="0">
                <a:solidFill>
                  <a:srgbClr val="000090"/>
                </a:solidFill>
                <a:latin typeface="Century Gothic"/>
                <a:cs typeface="Century Gothic"/>
              </a:rPr>
              <a:t>, </a:t>
            </a:r>
            <a:r>
              <a:rPr lang="it-IT" sz="2200" dirty="0" err="1">
                <a:solidFill>
                  <a:srgbClr val="000090"/>
                </a:solidFill>
                <a:latin typeface="Century Gothic"/>
                <a:cs typeface="Century Gothic"/>
              </a:rPr>
              <a:t>neutron</a:t>
            </a:r>
            <a:r>
              <a:rPr lang="it-IT" sz="2200" dirty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r>
              <a:rPr lang="it-IT" sz="2200" dirty="0" smtClean="0">
                <a:solidFill>
                  <a:srgbClr val="000090"/>
                </a:solidFill>
                <a:latin typeface="Century Gothic"/>
                <a:cs typeface="Century Gothic"/>
              </a:rPr>
              <a:t>science 	in generale.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2200" dirty="0" smtClean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2200" b="1" dirty="0" smtClean="0">
                <a:solidFill>
                  <a:srgbClr val="008000"/>
                </a:solidFill>
                <a:latin typeface="Century Gothic"/>
                <a:cs typeface="Century Gothic"/>
                <a:sym typeface="Wingdings"/>
              </a:rPr>
              <a:t>Sensori miniaturizzati per neutroni veloci </a:t>
            </a:r>
            <a:r>
              <a:rPr lang="it-IT" sz="2200" dirty="0" smtClean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1000" u="sng" dirty="0" smtClean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2200" u="sng" dirty="0" smtClean="0">
                <a:solidFill>
                  <a:srgbClr val="000090"/>
                </a:solidFill>
                <a:latin typeface="Century Gothic"/>
                <a:cs typeface="Century Gothic"/>
              </a:rPr>
              <a:t>Richiesti </a:t>
            </a:r>
            <a:r>
              <a:rPr lang="it-IT" sz="2200" u="sng" dirty="0">
                <a:solidFill>
                  <a:srgbClr val="000090"/>
                </a:solidFill>
                <a:latin typeface="Century Gothic"/>
                <a:cs typeface="Century Gothic"/>
              </a:rPr>
              <a:t>da</a:t>
            </a:r>
            <a:r>
              <a:rPr lang="it-IT" sz="2200" dirty="0" smtClean="0">
                <a:solidFill>
                  <a:srgbClr val="000090"/>
                </a:solidFill>
                <a:latin typeface="Century Gothic"/>
                <a:cs typeface="Century Gothic"/>
              </a:rPr>
              <a:t>: Radioterapia (standard ed </a:t>
            </a:r>
            <a:r>
              <a:rPr lang="it-IT" sz="2200" dirty="0" err="1" smtClean="0">
                <a:solidFill>
                  <a:srgbClr val="000090"/>
                </a:solidFill>
                <a:latin typeface="Century Gothic"/>
                <a:cs typeface="Century Gothic"/>
              </a:rPr>
              <a:t>adro</a:t>
            </a:r>
            <a:r>
              <a:rPr lang="it-IT" sz="2200" dirty="0">
                <a:solidFill>
                  <a:srgbClr val="000090"/>
                </a:solidFill>
                <a:latin typeface="Century Gothic"/>
                <a:cs typeface="Century Gothic"/>
              </a:rPr>
              <a:t>-</a:t>
            </a:r>
            <a:r>
              <a:rPr lang="it-IT" sz="2200" dirty="0" smtClean="0">
                <a:solidFill>
                  <a:srgbClr val="000090"/>
                </a:solidFill>
                <a:latin typeface="Century Gothic"/>
                <a:cs typeface="Century Gothic"/>
              </a:rPr>
              <a:t>), industria nucleare </a:t>
            </a:r>
          </a:p>
        </p:txBody>
      </p:sp>
      <p:pic>
        <p:nvPicPr>
          <p:cNvPr id="5" name="Picture 4" descr="logo LN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264" y="111754"/>
            <a:ext cx="1278876" cy="80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4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5183" y="237117"/>
            <a:ext cx="7109292" cy="533480"/>
          </a:xfrm>
        </p:spPr>
        <p:txBody>
          <a:bodyPr/>
          <a:lstStyle/>
          <a:p>
            <a:pPr algn="l"/>
            <a:r>
              <a:rPr lang="it-IT" sz="3200" dirty="0" smtClean="0">
                <a:solidFill>
                  <a:srgbClr val="FFFF00"/>
                </a:solidFill>
                <a:latin typeface="Century Gothic"/>
                <a:cs typeface="Century Gothic"/>
              </a:rPr>
              <a:t>Collimatori compatti</a:t>
            </a:r>
            <a:endParaRPr lang="it-IT" sz="3200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4"/>
          </p:nvPr>
        </p:nvSpPr>
        <p:spPr>
          <a:xfrm>
            <a:off x="73611" y="1144658"/>
            <a:ext cx="8914617" cy="557075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Le applicazioni dei fasci collimati di neutroni termici vanno ben oltre la ricerca di base: radiografia (o tomografia) neutronica, </a:t>
            </a:r>
            <a:r>
              <a:rPr lang="it-IT" sz="1800" dirty="0" err="1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scattering</a:t>
            </a: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 neutronico, applicazioni mediche.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1000" dirty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Le </a:t>
            </a:r>
            <a:r>
              <a:rPr lang="it-IT" sz="1800" dirty="0" err="1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facilities</a:t>
            </a: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 adatte per questi scopi sono reattori (Budapest, </a:t>
            </a:r>
            <a:r>
              <a:rPr lang="it-IT" sz="1800" dirty="0" err="1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Garching</a:t>
            </a: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, ILL, NIST, </a:t>
            </a:r>
            <a:r>
              <a:rPr lang="it-IT" sz="1800" dirty="0" err="1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Saclay</a:t>
            </a:r>
            <a:r>
              <a:rPr lang="is-IS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…</a:t>
            </a: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) o acceleratori ad alta potenza (ISIS, SNS)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1000" dirty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La collimazione avviene mediante </a:t>
            </a:r>
            <a:r>
              <a:rPr lang="it-IT" sz="1800" b="1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tubi o aperture </a:t>
            </a: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con pareti assorbenti ed elevato rapporto L/D (almeno 100) (pin-</a:t>
            </a:r>
            <a:r>
              <a:rPr lang="it-IT" sz="1800" dirty="0" err="1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hole</a:t>
            </a: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, </a:t>
            </a:r>
            <a:r>
              <a:rPr lang="it-IT" sz="1800" dirty="0" err="1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divergent</a:t>
            </a: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, Soller)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1000" i="1" dirty="0" smtClean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400" i="1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Vengono poi impiegati materiali per ridurre i neutroni veloci ed i gamma, </a:t>
            </a:r>
            <a:r>
              <a:rPr lang="it-IT" sz="1400" i="1" dirty="0" err="1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filling</a:t>
            </a:r>
            <a:r>
              <a:rPr lang="it-IT" sz="1400" i="1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 gas, </a:t>
            </a:r>
            <a:r>
              <a:rPr lang="it-IT" sz="1400" i="1" dirty="0" err="1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neutron</a:t>
            </a:r>
            <a:r>
              <a:rPr lang="it-IT" sz="1400" i="1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 </a:t>
            </a:r>
            <a:r>
              <a:rPr lang="it-IT" sz="1400" i="1" dirty="0" err="1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guides</a:t>
            </a:r>
            <a:r>
              <a:rPr lang="it-IT" sz="1400" i="1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 ed altri componenti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1800" dirty="0" smtClean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Limiti dei sistemi collimanti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000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 	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it-IT" sz="1800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Lunghezza (5-10 metri)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it-IT" sz="1800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Riducono il flusso (5-6 </a:t>
            </a:r>
            <a:r>
              <a:rPr lang="it-IT" sz="1800" dirty="0" err="1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odg</a:t>
            </a:r>
            <a:r>
              <a:rPr lang="it-IT" sz="1800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)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it-IT" sz="1800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Serve gas </a:t>
            </a:r>
            <a:r>
              <a:rPr lang="it-IT" sz="1800" dirty="0" err="1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filling</a:t>
            </a:r>
            <a:r>
              <a:rPr lang="it-IT" sz="1800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 (o vuoto)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endParaRPr lang="it-IT" sz="1800" dirty="0" smtClean="0">
              <a:solidFill>
                <a:srgbClr val="FF0000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Solo grandi impianti riescono ad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ottenere flussi accettabili (&gt; 1E+6)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e ad offrire gli spazi richiesti</a:t>
            </a:r>
          </a:p>
        </p:txBody>
      </p:sp>
      <p:pic>
        <p:nvPicPr>
          <p:cNvPr id="5" name="Picture 4" descr="logo LN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264" y="118930"/>
            <a:ext cx="1278876" cy="804381"/>
          </a:xfrm>
          <a:prstGeom prst="rect">
            <a:avLst/>
          </a:prstGeom>
        </p:spPr>
      </p:pic>
      <p:pic>
        <p:nvPicPr>
          <p:cNvPr id="6" name="Picture 5" descr="collimator im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2"/>
          <a:stretch/>
        </p:blipFill>
        <p:spPr>
          <a:xfrm>
            <a:off x="4033682" y="4380316"/>
            <a:ext cx="4994546" cy="200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5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5183" y="237117"/>
            <a:ext cx="7109292" cy="533480"/>
          </a:xfrm>
        </p:spPr>
        <p:txBody>
          <a:bodyPr/>
          <a:lstStyle/>
          <a:p>
            <a:pPr algn="l"/>
            <a:r>
              <a:rPr lang="it-IT" sz="3200" dirty="0" smtClean="0">
                <a:solidFill>
                  <a:srgbClr val="FFFF00"/>
                </a:solidFill>
                <a:latin typeface="Century Gothic"/>
                <a:cs typeface="Century Gothic"/>
              </a:rPr>
              <a:t>Collimatori compatti</a:t>
            </a:r>
            <a:endParaRPr lang="it-IT" sz="3200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4"/>
          </p:nvPr>
        </p:nvSpPr>
        <p:spPr>
          <a:xfrm>
            <a:off x="73611" y="1144658"/>
            <a:ext cx="8914617" cy="532453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u="sng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La proposta di ANET </a:t>
            </a:r>
            <a:r>
              <a:rPr lang="it-IT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nell’ambito dei collimatori per neutroni è quella di un </a:t>
            </a:r>
            <a:r>
              <a:rPr lang="it-IT" b="1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collimatore compatto di nuova concezione, </a:t>
            </a:r>
            <a:r>
              <a:rPr lang="it-IT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con pareti in carburo di Boro (polvere pressata) e strati di Bismuto (riduzione dei gamma)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dirty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Lunghezza 	50 cm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L/D	teorico		100 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dirty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800" dirty="0" smtClean="0">
              <a:solidFill>
                <a:srgbClr val="0000FF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800" dirty="0" smtClean="0">
              <a:solidFill>
                <a:srgbClr val="0000FF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800" dirty="0" smtClean="0">
              <a:solidFill>
                <a:srgbClr val="0000FF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800" dirty="0">
              <a:solidFill>
                <a:srgbClr val="0000FF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VANTAGGI</a:t>
            </a:r>
            <a:endParaRPr lang="it-IT" sz="1800" dirty="0">
              <a:solidFill>
                <a:srgbClr val="0000FF"/>
              </a:solidFill>
              <a:latin typeface="Century Gothic"/>
              <a:cs typeface="Century Gothic"/>
              <a:sym typeface="Wingdings"/>
            </a:endParaRP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it-IT" sz="1800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Non serve </a:t>
            </a:r>
            <a:r>
              <a:rPr lang="it-IT" sz="1800" dirty="0" err="1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f</a:t>
            </a:r>
            <a:r>
              <a:rPr lang="it-IT" sz="1800" dirty="0" err="1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illing</a:t>
            </a:r>
            <a:r>
              <a:rPr lang="it-IT" sz="1800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 gas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it-IT" sz="1800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Perde 4 </a:t>
            </a:r>
            <a:r>
              <a:rPr lang="it-IT" sz="1800" dirty="0" err="1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odg</a:t>
            </a:r>
            <a:r>
              <a:rPr lang="it-IT" sz="1800" dirty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 </a:t>
            </a:r>
            <a:r>
              <a:rPr lang="it-IT" sz="1800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(partendo da ISO)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it-IT" sz="1800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Lunghezza 50 cm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dirty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800" dirty="0"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 smtClean="0">
                <a:latin typeface="Century Gothic"/>
                <a:cs typeface="Century Gothic"/>
                <a:sym typeface="Wingdings"/>
              </a:rPr>
              <a:t>Collaborazioni:  	Reattore di Budapest, ISIS</a:t>
            </a:r>
          </a:p>
        </p:txBody>
      </p:sp>
      <p:pic>
        <p:nvPicPr>
          <p:cNvPr id="5" name="Picture 4" descr="logo LN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264" y="111754"/>
            <a:ext cx="1278876" cy="804381"/>
          </a:xfrm>
          <a:prstGeom prst="rect">
            <a:avLst/>
          </a:prstGeom>
        </p:spPr>
      </p:pic>
      <p:pic>
        <p:nvPicPr>
          <p:cNvPr id="9" name="Picture 8" descr="perdita di flusso coc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684" y="2382148"/>
            <a:ext cx="4333054" cy="253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6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5183" y="237117"/>
            <a:ext cx="7109292" cy="533480"/>
          </a:xfrm>
        </p:spPr>
        <p:txBody>
          <a:bodyPr/>
          <a:lstStyle/>
          <a:p>
            <a:pPr algn="l"/>
            <a:r>
              <a:rPr lang="it-IT" sz="3200" dirty="0" smtClean="0">
                <a:solidFill>
                  <a:srgbClr val="FFFF00"/>
                </a:solidFill>
                <a:latin typeface="Century Gothic"/>
                <a:cs typeface="Century Gothic"/>
              </a:rPr>
              <a:t>Collimatori compatti</a:t>
            </a:r>
            <a:endParaRPr lang="it-IT" sz="3200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4"/>
          </p:nvPr>
        </p:nvSpPr>
        <p:spPr>
          <a:xfrm>
            <a:off x="73611" y="1180538"/>
            <a:ext cx="8914617" cy="70788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dirty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La sorgente di </a:t>
            </a:r>
            <a:r>
              <a:rPr lang="it-IT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Torino sarà </a:t>
            </a:r>
            <a:r>
              <a:rPr lang="it-IT" dirty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idonea per i test </a:t>
            </a:r>
            <a:r>
              <a:rPr lang="it-IT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neutronici necessari dopo adattamenti minori: </a:t>
            </a:r>
          </a:p>
        </p:txBody>
      </p:sp>
      <p:pic>
        <p:nvPicPr>
          <p:cNvPr id="5" name="Picture 4" descr="logo LN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264" y="111754"/>
            <a:ext cx="1278876" cy="804381"/>
          </a:xfrm>
          <a:prstGeom prst="rect">
            <a:avLst/>
          </a:prstGeom>
        </p:spPr>
      </p:pic>
      <p:pic>
        <p:nvPicPr>
          <p:cNvPr id="4" name="Picture 3" descr="testa linac con coco e fast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r="3632"/>
          <a:stretch/>
        </p:blipFill>
        <p:spPr>
          <a:xfrm>
            <a:off x="4132972" y="3820351"/>
            <a:ext cx="3464990" cy="30445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4942" y="2288516"/>
            <a:ext cx="39056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Modifica </a:t>
            </a:r>
            <a:r>
              <a:rPr lang="it-IT" dirty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della </a:t>
            </a:r>
            <a:r>
              <a:rPr lang="it-IT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“porta” della cavità per alloggiare il </a:t>
            </a:r>
            <a:r>
              <a:rPr lang="it-IT" dirty="0" err="1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co.co</a:t>
            </a:r>
            <a:r>
              <a:rPr lang="it-IT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.</a:t>
            </a:r>
          </a:p>
          <a:p>
            <a:endParaRPr lang="it-IT" sz="1000" dirty="0" smtClean="0">
              <a:solidFill>
                <a:srgbClr val="FF0000"/>
              </a:solidFill>
              <a:latin typeface="Century Gothic"/>
              <a:cs typeface="Century Gothic"/>
              <a:sym typeface="Wingdings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Inserimento stadio di traslazione su 1 asse</a:t>
            </a:r>
          </a:p>
          <a:p>
            <a:pPr marL="285750" indent="-285750">
              <a:buFontTx/>
              <a:buChar char="-"/>
            </a:pPr>
            <a:endParaRPr lang="it-IT" sz="1000" dirty="0" smtClean="0">
              <a:solidFill>
                <a:srgbClr val="FF0000"/>
              </a:solidFill>
              <a:latin typeface="Century Gothic"/>
              <a:cs typeface="Century Gothic"/>
              <a:sym typeface="Wingdings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Costruzione di un cabinet esterno in B</a:t>
            </a:r>
            <a:r>
              <a:rPr lang="it-IT" baseline="-25000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4</a:t>
            </a:r>
            <a:r>
              <a:rPr lang="it-IT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C-rubber</a:t>
            </a:r>
          </a:p>
          <a:p>
            <a:pPr marL="285750" indent="-285750">
              <a:buFontTx/>
              <a:buChar char="-"/>
            </a:pPr>
            <a:endParaRPr lang="it-IT" sz="1000" dirty="0" smtClean="0">
              <a:solidFill>
                <a:srgbClr val="FF0000"/>
              </a:solidFill>
              <a:latin typeface="Century Gothic"/>
              <a:cs typeface="Century Gothic"/>
              <a:sym typeface="Wingdings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Detector per misura della collimazione e del flusso di neutroni termici</a:t>
            </a:r>
            <a:endParaRPr lang="it-IT" dirty="0">
              <a:solidFill>
                <a:srgbClr val="FF0000"/>
              </a:solidFill>
              <a:latin typeface="Century Gothic"/>
              <a:cs typeface="Century Gothic"/>
              <a:sym typeface="Wingdings"/>
            </a:endParaRPr>
          </a:p>
        </p:txBody>
      </p:sp>
      <p:pic>
        <p:nvPicPr>
          <p:cNvPr id="12" name="Picture 11" descr="testa linac whit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" r="13643"/>
          <a:stretch/>
        </p:blipFill>
        <p:spPr>
          <a:xfrm>
            <a:off x="4204724" y="1679071"/>
            <a:ext cx="2742627" cy="21412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443733" y="2635416"/>
            <a:ext cx="1526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E_LIBANS </a:t>
            </a:r>
          </a:p>
          <a:p>
            <a:r>
              <a:rPr lang="it-IT" dirty="0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(termico)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03764" y="5327165"/>
            <a:ext cx="1240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  <a:latin typeface="Century Gothic"/>
                <a:cs typeface="Century Gothic"/>
                <a:sym typeface="Wingdings"/>
              </a:rPr>
              <a:t>ANET</a:t>
            </a:r>
            <a:endParaRPr lang="it-IT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0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5183" y="237117"/>
            <a:ext cx="7109292" cy="533480"/>
          </a:xfrm>
        </p:spPr>
        <p:txBody>
          <a:bodyPr/>
          <a:lstStyle/>
          <a:p>
            <a:pPr algn="l"/>
            <a:r>
              <a:rPr lang="it-IT" sz="3200" dirty="0" smtClean="0">
                <a:solidFill>
                  <a:srgbClr val="FFFF00"/>
                </a:solidFill>
                <a:latin typeface="Century Gothic"/>
                <a:cs typeface="Century Gothic"/>
              </a:rPr>
              <a:t>Mini Sensori di neutroni veloci</a:t>
            </a:r>
            <a:endParaRPr lang="it-IT" sz="3200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4"/>
          </p:nvPr>
        </p:nvSpPr>
        <p:spPr>
          <a:xfrm>
            <a:off x="73611" y="1144658"/>
            <a:ext cx="8914617" cy="83099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sz="16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Il monitoraggio dei neutroni veloci in “cavità ridotte” è una necessità comune in diversi campi, principalmente l’industria nucleare (</a:t>
            </a:r>
            <a:r>
              <a:rPr lang="it-IT" sz="1600" dirty="0" err="1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reactor</a:t>
            </a:r>
            <a:r>
              <a:rPr lang="it-IT" sz="16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 </a:t>
            </a:r>
            <a:r>
              <a:rPr lang="it-IT" sz="1600" dirty="0" err="1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diagnostics</a:t>
            </a:r>
            <a:r>
              <a:rPr lang="it-IT" sz="16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, </a:t>
            </a:r>
            <a:r>
              <a:rPr lang="it-IT" sz="1600" dirty="0" err="1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fuel</a:t>
            </a:r>
            <a:r>
              <a:rPr lang="it-IT" sz="16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 </a:t>
            </a:r>
            <a:r>
              <a:rPr lang="it-IT" sz="1600" dirty="0" err="1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monitoring</a:t>
            </a:r>
            <a:r>
              <a:rPr lang="it-IT" sz="16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) e la radioterapia oncologica.</a:t>
            </a:r>
          </a:p>
        </p:txBody>
      </p:sp>
      <p:pic>
        <p:nvPicPr>
          <p:cNvPr id="5" name="Picture 4" descr="logo LN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264" y="111754"/>
            <a:ext cx="1278876" cy="804381"/>
          </a:xfrm>
          <a:prstGeom prst="rect">
            <a:avLst/>
          </a:prstGeom>
        </p:spPr>
      </p:pic>
      <p:sp>
        <p:nvSpPr>
          <p:cNvPr id="7" name="Segnaposto testo 7"/>
          <p:cNvSpPr>
            <a:spLocks noGrp="1"/>
          </p:cNvSpPr>
          <p:nvPr>
            <p:ph type="body" sz="quarter" idx="14"/>
          </p:nvPr>
        </p:nvSpPr>
        <p:spPr>
          <a:xfrm>
            <a:off x="104091" y="1980450"/>
            <a:ext cx="6465880" cy="483209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sz="1600" dirty="0" smtClean="0">
                <a:latin typeface="Century Gothic"/>
                <a:cs typeface="Century Gothic"/>
                <a:sym typeface="Wingdings"/>
              </a:rPr>
              <a:t>I “</a:t>
            </a:r>
            <a:r>
              <a:rPr lang="it-IT" sz="1600" dirty="0" err="1" smtClean="0">
                <a:latin typeface="Century Gothic"/>
                <a:cs typeface="Century Gothic"/>
                <a:sym typeface="Wingdings"/>
              </a:rPr>
              <a:t>second</a:t>
            </a:r>
            <a:r>
              <a:rPr lang="it-IT" sz="1600" dirty="0" smtClean="0">
                <a:latin typeface="Century Gothic"/>
                <a:cs typeface="Century Gothic"/>
                <a:sym typeface="Wingdings"/>
              </a:rPr>
              <a:t> </a:t>
            </a:r>
            <a:r>
              <a:rPr lang="it-IT" sz="1600" dirty="0" err="1" smtClean="0">
                <a:latin typeface="Century Gothic"/>
                <a:cs typeface="Century Gothic"/>
                <a:sym typeface="Wingdings"/>
              </a:rPr>
              <a:t>cancers</a:t>
            </a:r>
            <a:r>
              <a:rPr lang="it-IT" sz="1600" dirty="0" smtClean="0">
                <a:latin typeface="Century Gothic"/>
                <a:cs typeface="Century Gothic"/>
                <a:sym typeface="Wingdings"/>
              </a:rPr>
              <a:t>” in pazienti oncologici sono correlati con l’esposizione degli organi periferici durante la radioterapia.</a:t>
            </a:r>
            <a:endParaRPr lang="it-IT" sz="1000" dirty="0"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600" dirty="0" smtClean="0">
                <a:latin typeface="Century Gothic"/>
                <a:cs typeface="Century Gothic"/>
                <a:sym typeface="Wingdings"/>
              </a:rPr>
              <a:t>La radiazione neutronica veloce è responsabile per buona parte di questo  rischio radiologico (adroterapia e radioterapia convenzionale &gt; 15 MV).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1000" dirty="0" smtClean="0">
              <a:solidFill>
                <a:srgbClr val="0000FF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600" dirty="0" smtClean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600" dirty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600" dirty="0" smtClean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600" dirty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600" dirty="0" smtClean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600" dirty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600" dirty="0" smtClean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600" dirty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600" dirty="0" smtClean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600" dirty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600" dirty="0" smtClean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6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Al </a:t>
            </a:r>
            <a:r>
              <a:rPr lang="it-IT" sz="1600" dirty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momento non esistono sensori </a:t>
            </a:r>
            <a:r>
              <a:rPr lang="it-IT" sz="16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attivi miniaturizzati idonei </a:t>
            </a:r>
            <a:r>
              <a:rPr lang="it-IT" sz="1600" dirty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per misure in-</a:t>
            </a:r>
            <a:r>
              <a:rPr lang="it-IT" sz="1600" dirty="0" err="1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phantom</a:t>
            </a:r>
            <a:r>
              <a:rPr lang="it-IT" sz="1600" dirty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 di dose neutronica in organi </a:t>
            </a:r>
            <a:r>
              <a:rPr lang="it-IT" sz="16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periferici. </a:t>
            </a:r>
            <a:endParaRPr lang="it-IT" sz="1600" dirty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35668" y="6217010"/>
            <a:ext cx="24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Dati: PMB 55 (2010)</a:t>
            </a:r>
          </a:p>
          <a:p>
            <a:r>
              <a:rPr lang="it-IT" sz="12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(tumore al cervello pediatrico)</a:t>
            </a:r>
            <a:endParaRPr lang="it-IT" sz="1200" dirty="0"/>
          </a:p>
        </p:txBody>
      </p:sp>
      <p:pic>
        <p:nvPicPr>
          <p:cNvPr id="3" name="Picture 2" descr="spettri particelle secondarie C thera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508" y="3248336"/>
            <a:ext cx="3784600" cy="2616200"/>
          </a:xfrm>
          <a:prstGeom prst="rect">
            <a:avLst/>
          </a:prstGeom>
        </p:spPr>
      </p:pic>
      <p:pic>
        <p:nvPicPr>
          <p:cNvPr id="6" name="Picture 5" descr="tabella oergan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264" y="2076810"/>
            <a:ext cx="20320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6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4"/>
          </p:nvPr>
        </p:nvSpPr>
        <p:spPr>
          <a:xfrm>
            <a:off x="73611" y="1063154"/>
            <a:ext cx="8914617" cy="424731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ANET propone di sviluppare, sulla base dell’esperienza di E-LIBANS, sensori miniaturizzati in SiC (o altri </a:t>
            </a:r>
            <a:r>
              <a:rPr lang="it-IT" dirty="0" err="1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rad-resistant</a:t>
            </a:r>
            <a:r>
              <a:rPr lang="it-IT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 come </a:t>
            </a:r>
            <a:r>
              <a:rPr lang="it-IT" dirty="0" err="1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GaN</a:t>
            </a:r>
            <a:r>
              <a:rPr lang="it-IT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 o </a:t>
            </a:r>
            <a:r>
              <a:rPr lang="it-IT" dirty="0" err="1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GaP</a:t>
            </a:r>
            <a:r>
              <a:rPr lang="it-IT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) resi sensibili ai </a:t>
            </a:r>
            <a:r>
              <a:rPr lang="it-IT" dirty="0" err="1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N</a:t>
            </a:r>
            <a:r>
              <a:rPr lang="it-IT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 veloci con opportuni convertitori e collegati in “differenziale” per eliminare i gamma ed altre componenti non volute.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1000" dirty="0" smtClean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 smtClean="0">
                <a:latin typeface="Century Gothic"/>
                <a:cs typeface="Century Gothic"/>
                <a:sym typeface="Wingdings"/>
              </a:rPr>
              <a:t>Possibili radiatori:	Indio 	</a:t>
            </a:r>
            <a:r>
              <a:rPr lang="it-IT" sz="1800" baseline="30000" dirty="0" smtClean="0">
                <a:latin typeface="Century Gothic"/>
                <a:cs typeface="Century Gothic"/>
                <a:sym typeface="Wingdings"/>
              </a:rPr>
              <a:t>115</a:t>
            </a:r>
            <a:r>
              <a:rPr lang="it-IT" sz="1800" dirty="0" smtClean="0">
                <a:latin typeface="Century Gothic"/>
                <a:cs typeface="Century Gothic"/>
                <a:sym typeface="Wingdings"/>
              </a:rPr>
              <a:t>In(</a:t>
            </a:r>
            <a:r>
              <a:rPr lang="it-IT" sz="1800" dirty="0" err="1" smtClean="0">
                <a:latin typeface="Century Gothic"/>
                <a:cs typeface="Century Gothic"/>
                <a:sym typeface="Wingdings"/>
              </a:rPr>
              <a:t>n,n</a:t>
            </a:r>
            <a:r>
              <a:rPr lang="it-IT" sz="1800" dirty="0" smtClean="0">
                <a:latin typeface="Century Gothic"/>
                <a:cs typeface="Century Gothic"/>
                <a:sym typeface="Wingdings"/>
              </a:rPr>
              <a:t>’)	soglia 0.4 </a:t>
            </a:r>
            <a:r>
              <a:rPr lang="it-IT" sz="1800" dirty="0" err="1" smtClean="0">
                <a:latin typeface="Century Gothic"/>
                <a:cs typeface="Century Gothic"/>
                <a:sym typeface="Wingdings"/>
              </a:rPr>
              <a:t>MeV</a:t>
            </a:r>
            <a:endParaRPr lang="it-IT" sz="1800" dirty="0" smtClean="0"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>
                <a:latin typeface="Century Gothic"/>
                <a:cs typeface="Century Gothic"/>
                <a:sym typeface="Wingdings"/>
              </a:rPr>
              <a:t>	</a:t>
            </a:r>
            <a:r>
              <a:rPr lang="it-IT" sz="1800" dirty="0" smtClean="0">
                <a:latin typeface="Century Gothic"/>
                <a:cs typeface="Century Gothic"/>
                <a:sym typeface="Wingdings"/>
              </a:rPr>
              <a:t>				HDPE 	</a:t>
            </a:r>
            <a:r>
              <a:rPr lang="it-IT" sz="1800" dirty="0" err="1" smtClean="0">
                <a:latin typeface="Century Gothic"/>
                <a:cs typeface="Century Gothic"/>
                <a:sym typeface="Wingdings"/>
              </a:rPr>
              <a:t>elastic</a:t>
            </a:r>
            <a:r>
              <a:rPr lang="it-IT" sz="1800" dirty="0" smtClean="0">
                <a:latin typeface="Century Gothic"/>
                <a:cs typeface="Century Gothic"/>
                <a:sym typeface="Wingdings"/>
              </a:rPr>
              <a:t> </a:t>
            </a:r>
            <a:r>
              <a:rPr lang="it-IT" sz="1800" dirty="0" err="1" smtClean="0">
                <a:latin typeface="Century Gothic"/>
                <a:cs typeface="Century Gothic"/>
                <a:sym typeface="Wingdings"/>
              </a:rPr>
              <a:t>scattering</a:t>
            </a:r>
            <a:endParaRPr lang="it-IT" sz="1800" dirty="0" smtClean="0"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>
                <a:latin typeface="Century Gothic"/>
                <a:cs typeface="Century Gothic"/>
                <a:sym typeface="Wingdings"/>
              </a:rPr>
              <a:t>	</a:t>
            </a:r>
            <a:r>
              <a:rPr lang="it-IT" sz="1800" dirty="0" smtClean="0">
                <a:latin typeface="Century Gothic"/>
                <a:cs typeface="Century Gothic"/>
                <a:sym typeface="Wingdings"/>
              </a:rPr>
              <a:t>				Zolfo	</a:t>
            </a:r>
            <a:r>
              <a:rPr lang="it-IT" sz="1800" baseline="30000" dirty="0" smtClean="0">
                <a:latin typeface="Century Gothic"/>
                <a:cs typeface="Century Gothic"/>
                <a:sym typeface="Wingdings"/>
              </a:rPr>
              <a:t>32</a:t>
            </a:r>
            <a:r>
              <a:rPr lang="it-IT" sz="1800" dirty="0">
                <a:latin typeface="Century Gothic"/>
                <a:cs typeface="Century Gothic"/>
                <a:sym typeface="Wingdings"/>
              </a:rPr>
              <a:t>S</a:t>
            </a:r>
            <a:r>
              <a:rPr lang="it-IT" sz="1800" dirty="0" smtClean="0">
                <a:latin typeface="Century Gothic"/>
                <a:cs typeface="Century Gothic"/>
                <a:sym typeface="Wingdings"/>
              </a:rPr>
              <a:t>(</a:t>
            </a:r>
            <a:r>
              <a:rPr lang="it-IT" sz="1800" dirty="0" err="1">
                <a:latin typeface="Century Gothic"/>
                <a:cs typeface="Century Gothic"/>
                <a:sym typeface="Wingdings"/>
              </a:rPr>
              <a:t>n</a:t>
            </a:r>
            <a:r>
              <a:rPr lang="it-IT" sz="1800" dirty="0" err="1" smtClean="0">
                <a:latin typeface="Century Gothic"/>
                <a:cs typeface="Century Gothic"/>
                <a:sym typeface="Wingdings"/>
              </a:rPr>
              <a:t>,p</a:t>
            </a:r>
            <a:r>
              <a:rPr lang="it-IT" sz="1800" dirty="0" smtClean="0">
                <a:latin typeface="Century Gothic"/>
                <a:cs typeface="Century Gothic"/>
                <a:sym typeface="Wingdings"/>
              </a:rPr>
              <a:t>) 	soglia 2 </a:t>
            </a:r>
            <a:r>
              <a:rPr lang="it-IT" sz="1800" dirty="0" err="1" smtClean="0">
                <a:latin typeface="Century Gothic"/>
                <a:cs typeface="Century Gothic"/>
                <a:sym typeface="Wingdings"/>
              </a:rPr>
              <a:t>MeV</a:t>
            </a:r>
            <a:endParaRPr lang="it-IT" sz="1800" dirty="0" smtClean="0"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>
                <a:latin typeface="Century Gothic"/>
                <a:cs typeface="Century Gothic"/>
                <a:sym typeface="Wingdings"/>
              </a:rPr>
              <a:t>	</a:t>
            </a:r>
            <a:r>
              <a:rPr lang="it-IT" sz="1800" dirty="0" smtClean="0">
                <a:latin typeface="Century Gothic"/>
                <a:cs typeface="Century Gothic"/>
                <a:sym typeface="Wingdings"/>
              </a:rPr>
              <a:t>				scintillatori plastici</a:t>
            </a:r>
            <a:r>
              <a:rPr lang="it-IT" sz="1800" dirty="0">
                <a:latin typeface="Century Gothic"/>
                <a:cs typeface="Century Gothic"/>
                <a:sym typeface="Wingdings"/>
              </a:rPr>
              <a:t>	</a:t>
            </a:r>
            <a:endParaRPr lang="it-IT" sz="1800" dirty="0" smtClean="0"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 </a:t>
            </a:r>
            <a:endParaRPr lang="it-IT" sz="1800" dirty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						</a:t>
            </a:r>
            <a:endParaRPr lang="it-IT" sz="1800" dirty="0" smtClean="0">
              <a:solidFill>
                <a:srgbClr val="FF0000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800" dirty="0" smtClean="0">
              <a:solidFill>
                <a:srgbClr val="0000FF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800" dirty="0">
              <a:solidFill>
                <a:srgbClr val="0000FF"/>
              </a:solidFill>
              <a:latin typeface="Century Gothic"/>
              <a:cs typeface="Century Gothic"/>
              <a:sym typeface="Wingdings"/>
            </a:endParaRP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endParaRPr lang="it-IT" sz="1800" b="1" dirty="0" smtClean="0">
              <a:solidFill>
                <a:srgbClr val="FF0000"/>
              </a:solidFill>
              <a:latin typeface="Century Gothic"/>
              <a:cs typeface="Century Gothic"/>
              <a:sym typeface="Wingdings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800" dirty="0" smtClean="0">
              <a:latin typeface="Century Gothic"/>
              <a:cs typeface="Century Gothic"/>
              <a:sym typeface="Wingdings"/>
            </a:endParaRPr>
          </a:p>
        </p:txBody>
      </p:sp>
      <p:pic>
        <p:nvPicPr>
          <p:cNvPr id="5" name="Picture 4" descr="logo LN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264" y="111754"/>
            <a:ext cx="1278876" cy="804381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365183" y="237117"/>
            <a:ext cx="7109292" cy="53348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smtClean="0">
                <a:solidFill>
                  <a:srgbClr val="FFFF00"/>
                </a:solidFill>
                <a:latin typeface="Century Gothic"/>
                <a:cs typeface="Century Gothic"/>
              </a:rPr>
              <a:t>Mini Sensori di neutroni veloci</a:t>
            </a:r>
            <a:endParaRPr lang="it-IT" sz="3200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pic>
        <p:nvPicPr>
          <p:cNvPr id="11" name="Picture 10" descr="photoN spectr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080" y="5124897"/>
            <a:ext cx="2662648" cy="17060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14178" y="3762647"/>
            <a:ext cx="59673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Sorgente di Torino</a:t>
            </a:r>
          </a:p>
          <a:p>
            <a:pPr algn="just"/>
            <a:endParaRPr lang="it-IT" sz="1000" dirty="0">
              <a:solidFill>
                <a:srgbClr val="000090"/>
              </a:solidFill>
              <a:latin typeface="Century Gothic"/>
              <a:cs typeface="Century Gothic"/>
              <a:sym typeface="Wingdings"/>
            </a:endParaRPr>
          </a:p>
          <a:p>
            <a:pPr algn="just"/>
            <a:r>
              <a:rPr lang="it-IT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La </a:t>
            </a:r>
            <a:r>
              <a:rPr lang="it-IT" dirty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linea </a:t>
            </a:r>
            <a:r>
              <a:rPr lang="it-IT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di test con </a:t>
            </a:r>
            <a:r>
              <a:rPr lang="it-IT" dirty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neutroni veloci (0.1 – 5 </a:t>
            </a:r>
            <a:r>
              <a:rPr lang="it-IT" dirty="0" err="1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MeV</a:t>
            </a:r>
            <a:r>
              <a:rPr lang="it-IT" dirty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) si realizzerebbe </a:t>
            </a:r>
            <a:r>
              <a:rPr lang="it-IT" dirty="0" smtClean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praticando una cavità nel moderatore in grafite fino a raggiungere il foto-convertitore in Pb.</a:t>
            </a:r>
            <a:r>
              <a:rPr lang="it-IT" dirty="0">
                <a:solidFill>
                  <a:srgbClr val="000090"/>
                </a:solidFill>
                <a:latin typeface="Century Gothic"/>
                <a:cs typeface="Century Gothic"/>
                <a:sym typeface="Wingdings"/>
              </a:rPr>
              <a:t>		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33803" y="6307722"/>
            <a:ext cx="2924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 smtClean="0">
                <a:latin typeface="Century Gothic"/>
                <a:cs typeface="Century Gothic"/>
                <a:sym typeface="Wingdings"/>
              </a:rPr>
              <a:t>Spettri di fotoneutroni nei diversi strati del foto-convertitore in Pb </a:t>
            </a:r>
            <a:endParaRPr lang="it-IT" sz="1400" dirty="0"/>
          </a:p>
        </p:txBody>
      </p:sp>
      <p:pic>
        <p:nvPicPr>
          <p:cNvPr id="9" name="Picture 8" descr="testa linac con coco e fast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r="3632"/>
          <a:stretch/>
        </p:blipFill>
        <p:spPr>
          <a:xfrm>
            <a:off x="73611" y="4025464"/>
            <a:ext cx="2782402" cy="244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08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812</Words>
  <Application>Microsoft Macintosh PowerPoint</Application>
  <PresentationFormat>On-screen Show (4:3)</PresentationFormat>
  <Paragraphs>179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Premesse</vt:lpstr>
      <vt:lpstr>Premesse</vt:lpstr>
      <vt:lpstr>Obiettivi</vt:lpstr>
      <vt:lpstr>Collimatori compatti</vt:lpstr>
      <vt:lpstr>Collimatori compatti</vt:lpstr>
      <vt:lpstr>Collimatori compatti</vt:lpstr>
      <vt:lpstr>Mini Sensori di neutroni veloci</vt:lpstr>
      <vt:lpstr>PowerPoint Presentation</vt:lpstr>
      <vt:lpstr>Attività</vt:lpstr>
      <vt:lpstr>Attività</vt:lpstr>
      <vt:lpstr>Attività</vt:lpstr>
      <vt:lpstr>Richieste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roberto bedogni</dc:creator>
  <cp:lastModifiedBy>roberto bedogni</cp:lastModifiedBy>
  <cp:revision>102</cp:revision>
  <dcterms:created xsi:type="dcterms:W3CDTF">2017-10-23T14:50:39Z</dcterms:created>
  <dcterms:modified xsi:type="dcterms:W3CDTF">2018-07-02T05:25:24Z</dcterms:modified>
</cp:coreProperties>
</file>