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</p:sldMasterIdLst>
  <p:notesMasterIdLst>
    <p:notesMasterId r:id="rId31"/>
  </p:notesMasterIdLst>
  <p:sldIdLst>
    <p:sldId id="257" r:id="rId3"/>
    <p:sldId id="289" r:id="rId4"/>
    <p:sldId id="290" r:id="rId5"/>
    <p:sldId id="308" r:id="rId6"/>
    <p:sldId id="309" r:id="rId7"/>
    <p:sldId id="310" r:id="rId8"/>
    <p:sldId id="311" r:id="rId9"/>
    <p:sldId id="303" r:id="rId10"/>
    <p:sldId id="312" r:id="rId11"/>
    <p:sldId id="313" r:id="rId12"/>
    <p:sldId id="330" r:id="rId13"/>
    <p:sldId id="331" r:id="rId14"/>
    <p:sldId id="332" r:id="rId15"/>
    <p:sldId id="333" r:id="rId16"/>
    <p:sldId id="304" r:id="rId17"/>
    <p:sldId id="334" r:id="rId18"/>
    <p:sldId id="335" r:id="rId19"/>
    <p:sldId id="305" r:id="rId20"/>
    <p:sldId id="307" r:id="rId21"/>
    <p:sldId id="323" r:id="rId22"/>
    <p:sldId id="326" r:id="rId23"/>
    <p:sldId id="336" r:id="rId24"/>
    <p:sldId id="337" r:id="rId25"/>
    <p:sldId id="325" r:id="rId26"/>
    <p:sldId id="338" r:id="rId27"/>
    <p:sldId id="339" r:id="rId28"/>
    <p:sldId id="340" r:id="rId29"/>
    <p:sldId id="306" r:id="rId30"/>
  </p:sldIdLst>
  <p:sldSz cx="9144000" cy="6858000" type="screen4x3"/>
  <p:notesSz cx="6858000" cy="9144000"/>
  <p:defaultTextStyle>
    <a:defPPr>
      <a:defRPr lang="en-US"/>
    </a:defPPr>
    <a:lvl1pPr marL="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7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69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1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6FF"/>
    <a:srgbClr val="FFFDB6"/>
    <a:srgbClr val="B135A2"/>
    <a:srgbClr val="7F1496"/>
    <a:srgbClr val="D42E3F"/>
    <a:srgbClr val="5058C6"/>
    <a:srgbClr val="2C9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83"/>
    <p:restoredTop sz="86521" autoAdjust="0"/>
  </p:normalViewPr>
  <p:slideViewPr>
    <p:cSldViewPr snapToGrid="0" snapToObjects="1">
      <p:cViewPr>
        <p:scale>
          <a:sx n="135" d="100"/>
          <a:sy n="135" d="100"/>
        </p:scale>
        <p:origin x="360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0246154889184033"/>
          <c:y val="0.0327868852459016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Ricercatori Dipendenti TI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ENP (FTE 2+1)</c:v>
                </c:pt>
                <c:pt idx="1">
                  <c:v>NEMESYS (FTE 4,9)</c:v>
                </c:pt>
                <c:pt idx="2">
                  <c:v>QFT-HEP (FTE 1)</c:v>
                </c:pt>
                <c:pt idx="3">
                  <c:v>TAsP (FTE 3)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6710537205415"/>
          <c:y val="0.0421169484961921"/>
          <c:w val="0.373289462794585"/>
          <c:h val="0.64750329159674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FTE (preliminary) tot: </a:t>
            </a:r>
            <a:r>
              <a:rPr lang="en-US" dirty="0" smtClean="0"/>
              <a:t>10.9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FTE (preliminary) tot: 5.85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ENP</c:v>
                </c:pt>
                <c:pt idx="1">
                  <c:v>NEMESYS</c:v>
                </c:pt>
                <c:pt idx="2">
                  <c:v>QFT-HEP</c:v>
                </c:pt>
                <c:pt idx="3">
                  <c:v>TAsP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</c:v>
                </c:pt>
                <c:pt idx="1">
                  <c:v>4.9</c:v>
                </c:pt>
                <c:pt idx="2">
                  <c:v>1.0</c:v>
                </c:pt>
                <c:pt idx="3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705AB-D7AC-1D49-B8A7-17FD526BD773}" type="datetimeFigureOut">
              <a:rPr lang="en-US" smtClean="0"/>
              <a:t>7/1/18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B13FA-77DD-1646-9304-EBBB68BE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57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6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7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9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1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2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FTE 2015  (26.5)</a:t>
            </a:r>
          </a:p>
          <a:p>
            <a:pPr marL="0" marR="0" indent="0" algn="l" defTabSz="457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B13FA-77DD-1646-9304-EBBB68BEFD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8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B13FA-77DD-1646-9304-EBBB68BEFD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95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B13FA-77DD-1646-9304-EBBB68BEFD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B13FA-77DD-1646-9304-EBBB68BEFD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5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B13FA-77DD-1646-9304-EBBB68BEFD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26" indent="-457162" algn="l">
              <a:defRPr sz="54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1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62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5" indent="0">
              <a:buNone/>
              <a:defRPr sz="1600" b="1"/>
            </a:lvl4pPr>
            <a:lvl5pPr marL="1828646" indent="0">
              <a:buNone/>
              <a:defRPr sz="1600" b="1"/>
            </a:lvl5pPr>
            <a:lvl6pPr marL="2285807" indent="0">
              <a:buNone/>
              <a:defRPr sz="1600" b="1"/>
            </a:lvl6pPr>
            <a:lvl7pPr marL="2742969" indent="0">
              <a:buNone/>
              <a:defRPr sz="1600" b="1"/>
            </a:lvl7pPr>
            <a:lvl8pPr marL="3200131" indent="0">
              <a:buNone/>
              <a:defRPr sz="1600" b="1"/>
            </a:lvl8pPr>
            <a:lvl9pPr marL="3657292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62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5" indent="0">
              <a:buNone/>
              <a:defRPr sz="1600" b="1"/>
            </a:lvl4pPr>
            <a:lvl5pPr marL="1828646" indent="0">
              <a:buNone/>
              <a:defRPr sz="1600" b="1"/>
            </a:lvl5pPr>
            <a:lvl6pPr marL="2285807" indent="0">
              <a:buNone/>
              <a:defRPr sz="1600" b="1"/>
            </a:lvl6pPr>
            <a:lvl7pPr marL="2742969" indent="0">
              <a:buNone/>
              <a:defRPr sz="1600" b="1"/>
            </a:lvl7pPr>
            <a:lvl8pPr marL="3200131" indent="0">
              <a:buNone/>
              <a:defRPr sz="1600" b="1"/>
            </a:lvl8pPr>
            <a:lvl9pPr marL="3657292" indent="0">
              <a:buNone/>
              <a:defRPr sz="1600" b="1"/>
            </a:lvl9pPr>
          </a:lstStyle>
          <a:p>
            <a:pPr marL="0" lvl="0" indent="0" algn="ctr" defTabSz="914323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581" indent="-228581" algn="l">
              <a:defRPr sz="2800" b="1">
                <a:effectLst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162" indent="0">
              <a:buNone/>
              <a:defRPr sz="1200"/>
            </a:lvl2pPr>
            <a:lvl3pPr marL="914323" indent="0">
              <a:buNone/>
              <a:defRPr sz="1000"/>
            </a:lvl3pPr>
            <a:lvl4pPr marL="1371485" indent="0">
              <a:buNone/>
              <a:defRPr sz="900"/>
            </a:lvl4pPr>
            <a:lvl5pPr marL="1828646" indent="0">
              <a:buNone/>
              <a:defRPr sz="900"/>
            </a:lvl5pPr>
            <a:lvl6pPr marL="2285807" indent="0">
              <a:buNone/>
              <a:defRPr sz="900"/>
            </a:lvl6pPr>
            <a:lvl7pPr marL="2742969" indent="0">
              <a:buNone/>
              <a:defRPr sz="900"/>
            </a:lvl7pPr>
            <a:lvl8pPr marL="3200131" indent="0">
              <a:buNone/>
              <a:defRPr sz="900"/>
            </a:lvl8pPr>
            <a:lvl9pPr marL="3657292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162" indent="0">
              <a:buNone/>
              <a:defRPr sz="2800"/>
            </a:lvl2pPr>
            <a:lvl3pPr marL="914323" indent="0">
              <a:buNone/>
              <a:defRPr sz="2400"/>
            </a:lvl3pPr>
            <a:lvl4pPr marL="1371485" indent="0">
              <a:buNone/>
              <a:defRPr sz="2000"/>
            </a:lvl4pPr>
            <a:lvl5pPr marL="1828646" indent="0">
              <a:buNone/>
              <a:defRPr sz="2000"/>
            </a:lvl5pPr>
            <a:lvl6pPr marL="2285807" indent="0">
              <a:buNone/>
              <a:defRPr sz="2000"/>
            </a:lvl6pPr>
            <a:lvl7pPr marL="2742969" indent="0">
              <a:buNone/>
              <a:defRPr sz="2000"/>
            </a:lvl7pPr>
            <a:lvl8pPr marL="3200131" indent="0">
              <a:buNone/>
              <a:defRPr sz="2000"/>
            </a:lvl8pPr>
            <a:lvl9pPr marL="3657292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64" indent="-182864">
              <a:buFont typeface="Georgia" pitchFamily="18" charset="0"/>
              <a:buChar char="*"/>
              <a:defRPr sz="1600"/>
            </a:lvl1pPr>
            <a:lvl2pPr marL="457162" indent="0">
              <a:buNone/>
              <a:defRPr sz="1200"/>
            </a:lvl2pPr>
            <a:lvl3pPr marL="914323" indent="0">
              <a:buNone/>
              <a:defRPr sz="1000"/>
            </a:lvl3pPr>
            <a:lvl4pPr marL="1371485" indent="0">
              <a:buNone/>
              <a:defRPr sz="900"/>
            </a:lvl4pPr>
            <a:lvl5pPr marL="1828646" indent="0">
              <a:buNone/>
              <a:defRPr sz="900"/>
            </a:lvl5pPr>
            <a:lvl6pPr marL="2285807" indent="0">
              <a:buNone/>
              <a:defRPr sz="900"/>
            </a:lvl6pPr>
            <a:lvl7pPr marL="2742969" indent="0">
              <a:buNone/>
              <a:defRPr sz="900"/>
            </a:lvl7pPr>
            <a:lvl8pPr marL="3200131" indent="0">
              <a:buNone/>
              <a:defRPr sz="900"/>
            </a:lvl8pPr>
            <a:lvl9pPr marL="3657292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9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9"/>
            <a:ext cx="6512511" cy="1143000"/>
          </a:xfrm>
          <a:prstGeom prst="rect">
            <a:avLst/>
          </a:prstGeom>
          <a:effectLst/>
        </p:spPr>
        <p:txBody>
          <a:bodyPr vert="horz" lIns="91432" tIns="45717" rIns="91432" bIns="45717" rtlCol="0" anchor="t" anchorCtr="0">
            <a:no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5351E4-C050-3D4D-9750-0839EAD5A1ED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1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8396A83-9EE9-7945-95C0-F4297FC567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13" indent="-320013" algn="r" defTabSz="914323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81" indent="-182864" algn="l" defTabSz="914323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594" indent="-182864" algn="l" defTabSz="914323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891" indent="-182864" algn="l" defTabSz="914323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188" indent="-182864" algn="l" defTabSz="914323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771" indent="-182864" algn="l" defTabSz="914323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068" indent="-182864" algn="l" defTabSz="914323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794" indent="-182864" algn="l" defTabSz="914323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807" indent="-182864" algn="l" defTabSz="914323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534" indent="-182864" algn="l" defTabSz="914323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6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9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1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0165" y="3531682"/>
            <a:ext cx="2224726" cy="521841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Enrico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Nardi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37089" y="451900"/>
            <a:ext cx="5665509" cy="2979462"/>
          </a:xfrm>
          <a:ln>
            <a:solidFill>
              <a:schemeClr val="tx1"/>
            </a:solidFill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17" indent="0" algn="ctr">
              <a:buNone/>
            </a:pPr>
            <a:r>
              <a:rPr lang="en-US" sz="3600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CdL</a:t>
            </a:r>
            <a:r>
              <a:rPr lang="en-US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preventivi</a:t>
            </a:r>
            <a:r>
              <a:rPr lang="en-US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2/7/2018</a:t>
            </a:r>
            <a:endParaRPr lang="en-US" sz="1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17" indent="0" algn="ctr">
              <a:buNone/>
            </a:pPr>
            <a:endParaRPr lang="en-US" sz="1200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17" indent="0" algn="ctr">
              <a:buNone/>
            </a:pPr>
            <a:r>
              <a:rPr lang="en-US" sz="4800" dirty="0" smtClean="0">
                <a:solidFill>
                  <a:srgbClr val="FF16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CSN IV</a:t>
            </a:r>
            <a:endParaRPr lang="en-US" sz="4800" dirty="0" smtClean="0">
              <a:solidFill>
                <a:srgbClr val="FF16F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17" indent="0" algn="ctr">
              <a:buNone/>
            </a:pPr>
            <a:r>
              <a:rPr lang="en-US" sz="3600" dirty="0" err="1" smtClean="0">
                <a:solidFill>
                  <a:srgbClr val="FF16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Gruppo</a:t>
            </a:r>
            <a:r>
              <a:rPr lang="en-US" sz="3600" dirty="0" smtClean="0">
                <a:solidFill>
                  <a:srgbClr val="FF16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FF16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Teorico</a:t>
            </a:r>
            <a:r>
              <a:rPr lang="en-US" sz="3600" dirty="0" smtClean="0">
                <a:solidFill>
                  <a:srgbClr val="FF16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sz="3600" dirty="0" smtClean="0">
                <a:solidFill>
                  <a:srgbClr val="FF16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LNF-TH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892064" y="4238662"/>
            <a:ext cx="7030347" cy="18774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 </a:t>
            </a:r>
            <a:r>
              <a:rPr lang="en-US" sz="3200" dirty="0"/>
              <a:t>   Info </a:t>
            </a:r>
            <a:r>
              <a:rPr lang="en-US" sz="3200" dirty="0" err="1"/>
              <a:t>sul</a:t>
            </a:r>
            <a:r>
              <a:rPr lang="en-US" sz="3200" dirty="0"/>
              <a:t>  </a:t>
            </a:r>
            <a:r>
              <a:rPr lang="en-US" sz="3200" dirty="0" err="1"/>
              <a:t>gruppo</a:t>
            </a:r>
            <a:r>
              <a:rPr lang="en-US" sz="3200" dirty="0"/>
              <a:t> </a:t>
            </a:r>
            <a:r>
              <a:rPr lang="en-US" sz="3200" dirty="0" err="1"/>
              <a:t>teorico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    </a:t>
            </a:r>
            <a:r>
              <a:rPr lang="en-US" sz="3200" dirty="0" err="1" smtClean="0"/>
              <a:t>Attivitá</a:t>
            </a:r>
            <a:r>
              <a:rPr lang="en-US" sz="3200" dirty="0" smtClean="0"/>
              <a:t> </a:t>
            </a:r>
            <a:r>
              <a:rPr lang="en-US" sz="3200" dirty="0" err="1" smtClean="0"/>
              <a:t>delle</a:t>
            </a:r>
            <a:r>
              <a:rPr lang="en-US" sz="3200" dirty="0" smtClean="0"/>
              <a:t> </a:t>
            </a:r>
            <a:r>
              <a:rPr lang="en-US" sz="3200" dirty="0" err="1"/>
              <a:t>sigle</a:t>
            </a:r>
            <a:r>
              <a:rPr lang="en-US" sz="3200" dirty="0"/>
              <a:t> </a:t>
            </a:r>
            <a:r>
              <a:rPr lang="en-US" sz="3200" dirty="0" smtClean="0"/>
              <a:t>(</a:t>
            </a:r>
            <a:r>
              <a:rPr lang="en-US" sz="3200" dirty="0" err="1" smtClean="0"/>
              <a:t>contributi</a:t>
            </a:r>
            <a:r>
              <a:rPr lang="en-US" sz="3200" dirty="0" smtClean="0"/>
              <a:t>)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    </a:t>
            </a:r>
            <a:r>
              <a:rPr lang="en-US" sz="3200" dirty="0" err="1" smtClean="0"/>
              <a:t>I</a:t>
            </a:r>
            <a:r>
              <a:rPr lang="en-US" sz="3200" dirty="0" err="1" smtClean="0"/>
              <a:t>nformazioni</a:t>
            </a:r>
            <a:r>
              <a:rPr lang="en-US" sz="3200" dirty="0" smtClean="0"/>
              <a:t> </a:t>
            </a:r>
            <a:r>
              <a:rPr lang="en-US" sz="3200" dirty="0" err="1" smtClean="0"/>
              <a:t>sul</a:t>
            </a:r>
            <a:r>
              <a:rPr lang="en-US" sz="3200" dirty="0" smtClean="0"/>
              <a:t> </a:t>
            </a:r>
            <a:r>
              <a:rPr lang="en-US" sz="3200" dirty="0" err="1" smtClean="0"/>
              <a:t>futuro</a:t>
            </a:r>
            <a:r>
              <a:rPr lang="en-US" sz="3200" dirty="0" smtClean="0"/>
              <a:t> di LNF-TH</a:t>
            </a:r>
            <a:endParaRPr lang="en-US" sz="3200" dirty="0"/>
          </a:p>
        </p:txBody>
      </p:sp>
      <p:sp>
        <p:nvSpPr>
          <p:cNvPr id="17" name="Bent Arrow 16"/>
          <p:cNvSpPr/>
          <p:nvPr/>
        </p:nvSpPr>
        <p:spPr>
          <a:xfrm flipV="1">
            <a:off x="667657" y="4965175"/>
            <a:ext cx="460702" cy="373565"/>
          </a:xfrm>
          <a:prstGeom prst="bentArrow">
            <a:avLst>
              <a:gd name="adj1" fmla="val 25000"/>
              <a:gd name="adj2" fmla="val 26191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flipV="1">
            <a:off x="661713" y="4349576"/>
            <a:ext cx="460702" cy="373565"/>
          </a:xfrm>
          <a:prstGeom prst="bentArrow">
            <a:avLst>
              <a:gd name="adj1" fmla="val 25000"/>
              <a:gd name="adj2" fmla="val 26191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69" y="461320"/>
            <a:ext cx="3070998" cy="2979462"/>
          </a:xfrm>
          <a:prstGeom prst="rect">
            <a:avLst/>
          </a:prstGeom>
        </p:spPr>
      </p:pic>
      <p:sp>
        <p:nvSpPr>
          <p:cNvPr id="8" name="Bent Arrow 7"/>
          <p:cNvSpPr/>
          <p:nvPr/>
        </p:nvSpPr>
        <p:spPr>
          <a:xfrm flipV="1">
            <a:off x="678653" y="5607768"/>
            <a:ext cx="460702" cy="373565"/>
          </a:xfrm>
          <a:prstGeom prst="bentArrow">
            <a:avLst>
              <a:gd name="adj1" fmla="val 25000"/>
              <a:gd name="adj2" fmla="val 26191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2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0" y="58917"/>
            <a:ext cx="9059160" cy="674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2" y="152140"/>
            <a:ext cx="8908330" cy="65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9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38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8211"/>
            <a:ext cx="9144000" cy="32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61414"/>
            <a:ext cx="9144000" cy="752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31783"/>
            <a:ext cx="9144000" cy="100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82630"/>
            <a:ext cx="9144000" cy="996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10214"/>
            <a:ext cx="9144000" cy="97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27"/>
            <a:ext cx="9144000" cy="676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1458"/>
            <a:ext cx="9144000" cy="864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4024"/>
            <a:ext cx="9144000" cy="685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23081"/>
            <a:ext cx="9144000" cy="691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76648"/>
            <a:ext cx="9144000" cy="654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97873"/>
            <a:ext cx="9144000" cy="822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65139"/>
            <a:ext cx="9144000" cy="824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37751"/>
            <a:ext cx="9144000" cy="97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2" y="109922"/>
            <a:ext cx="8814062" cy="66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89" y="5311140"/>
            <a:ext cx="4251911" cy="441960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dirty="0" smtClean="0">
                <a:effectLst/>
              </a:rPr>
              <a:t>- M. P. Lombardo    100%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sz="24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2900" y="731520"/>
            <a:ext cx="8636000" cy="312928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17" indent="0" algn="ctr">
              <a:buNone/>
            </a:pPr>
            <a:r>
              <a:rPr lang="en-US" sz="8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QFT-HEP</a:t>
            </a:r>
            <a:endParaRPr lang="en-US" sz="9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17" indent="0" algn="ctr">
              <a:buNone/>
            </a:pPr>
            <a:r>
              <a:rPr lang="en-US" sz="3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Quantum Field Theory for High Energy Physics</a:t>
            </a:r>
          </a:p>
          <a:p>
            <a:pPr marL="45717" indent="0" algn="ctr">
              <a:buNone/>
            </a:pPr>
            <a: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R.L. Maria Paola Lombardo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17" indent="0">
              <a:buNone/>
            </a:pPr>
            <a:endParaRPr lang="en-US" sz="9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8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2" y="84841"/>
            <a:ext cx="8927184" cy="66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35718"/>
            <a:ext cx="8964891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7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92000"/>
                <a:lumOff val="8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3" y="5213337"/>
            <a:ext cx="8760411" cy="1432560"/>
          </a:xfrm>
        </p:spPr>
        <p:txBody>
          <a:bodyPr/>
          <a:lstStyle/>
          <a:p>
            <a:pPr marL="0" indent="0" algn="l">
              <a:buNone/>
            </a:pPr>
            <a:r>
              <a:rPr lang="en-US" sz="2400" dirty="0" smtClean="0">
                <a:effectLst/>
              </a:rPr>
              <a:t>- E. </a:t>
            </a:r>
            <a:r>
              <a:rPr lang="en-US" sz="2400" dirty="0" err="1" smtClean="0">
                <a:effectLst/>
              </a:rPr>
              <a:t>Nardi</a:t>
            </a:r>
            <a:r>
              <a:rPr lang="en-US" sz="2400" dirty="0" smtClean="0">
                <a:effectLst/>
              </a:rPr>
              <a:t>                100%</a:t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- F. </a:t>
            </a:r>
            <a:r>
              <a:rPr lang="en-US" sz="2400" dirty="0" err="1" smtClean="0">
                <a:effectLst/>
              </a:rPr>
              <a:t>Bjorkeroth</a:t>
            </a:r>
            <a:r>
              <a:rPr lang="en-US" sz="2400" dirty="0" smtClean="0">
                <a:effectLst/>
              </a:rPr>
              <a:t>        100%  </a:t>
            </a:r>
            <a:r>
              <a:rPr lang="en-US" sz="2400" dirty="0" smtClean="0">
                <a:effectLst/>
              </a:rPr>
              <a:t>(</a:t>
            </a:r>
            <a:r>
              <a:rPr lang="en-US" sz="2400" dirty="0" err="1" smtClean="0">
                <a:effectLst/>
              </a:rPr>
              <a:t>Borsista</a:t>
            </a:r>
            <a:r>
              <a:rPr lang="en-US" sz="2400" dirty="0" smtClean="0">
                <a:effectLst/>
              </a:rPr>
              <a:t> Postdoc INFN)</a:t>
            </a: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- A. </a:t>
            </a:r>
            <a:r>
              <a:rPr lang="en-US" sz="2400" dirty="0" err="1" smtClean="0">
                <a:effectLst/>
              </a:rPr>
              <a:t>Ghoshal</a:t>
            </a:r>
            <a:r>
              <a:rPr lang="en-US" sz="2400" dirty="0" smtClean="0">
                <a:effectLst/>
              </a:rPr>
              <a:t>            100%  (Ph.D. Student, RM3</a:t>
            </a:r>
            <a:r>
              <a:rPr lang="en-US" sz="2400" dirty="0" smtClean="0">
                <a:effectLst/>
              </a:rPr>
              <a:t>)</a:t>
            </a: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endParaRPr lang="en-US" sz="24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4463" y="3578024"/>
            <a:ext cx="8436989" cy="137105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17" indent="0" algn="ctr">
              <a:buNone/>
            </a:pP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Theoretical </a:t>
            </a:r>
            <a:r>
              <a:rPr lang="en-US" sz="32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Astroparticle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Physics</a:t>
            </a:r>
          </a:p>
          <a:p>
            <a:pPr marL="45717" indent="0" algn="ctr">
              <a:buNone/>
            </a:pPr>
            <a:r>
              <a:rPr lang="en-US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R.L. </a:t>
            </a:r>
            <a: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Enrico </a:t>
            </a:r>
            <a:r>
              <a:rPr lang="en-US" sz="2800" b="1" dirty="0" err="1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Nardi</a:t>
            </a:r>
            <a: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 </a:t>
            </a:r>
            <a:endParaRPr lang="en-US" sz="9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17" indent="0" algn="ctr">
              <a:buNone/>
            </a:pPr>
            <a:endParaRPr lang="en-US" sz="9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12" y="150829"/>
            <a:ext cx="5044911" cy="3219805"/>
          </a:xfrm>
          <a:prstGeom prst="rect">
            <a:avLst/>
          </a:prstGeom>
          <a:ln w="25400" cap="rnd" cmpd="tri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60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82600" y="191988"/>
            <a:ext cx="7632700" cy="6867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TAsP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-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LNF: 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Argomenti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 di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Ricerca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698" y="1284744"/>
            <a:ext cx="8847302" cy="46474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defTabSz="457200"/>
            <a:r>
              <a:rPr lang="en-US" sz="3200" b="1" i="1" dirty="0" smtClean="0">
                <a:ln/>
                <a:solidFill>
                  <a:srgbClr val="7030A0"/>
                </a:solidFill>
                <a:latin typeface="Calibri"/>
              </a:rPr>
              <a:t>     </a:t>
            </a:r>
            <a:r>
              <a:rPr lang="en-US" sz="3200" b="1" i="1" u="sng" dirty="0" smtClean="0">
                <a:ln/>
                <a:solidFill>
                  <a:srgbClr val="7030A0"/>
                </a:solidFill>
                <a:latin typeface="Calibri"/>
              </a:rPr>
              <a:t> Well established lines of research:</a:t>
            </a:r>
            <a:endParaRPr lang="en-US" sz="3200" b="1" i="1" u="sng" dirty="0" smtClean="0">
              <a:ln/>
              <a:solidFill>
                <a:srgbClr val="7030A0"/>
              </a:solidFill>
              <a:latin typeface="Calibri"/>
            </a:endParaRPr>
          </a:p>
          <a:p>
            <a:pPr algn="ctr" defTabSz="457200"/>
            <a:endParaRPr lang="en-US" sz="1600" b="1" i="1" u="sng" dirty="0" smtClean="0">
              <a:ln/>
              <a:solidFill>
                <a:srgbClr val="7030A0"/>
              </a:solidFill>
              <a:latin typeface="Calibri"/>
            </a:endParaRPr>
          </a:p>
          <a:p>
            <a:pPr algn="ctr" defTabSz="457200"/>
            <a:endParaRPr lang="en-US" sz="1600" b="1" i="1" u="sng" dirty="0" smtClean="0">
              <a:ln/>
              <a:solidFill>
                <a:srgbClr val="7030A0"/>
              </a:solidFill>
              <a:latin typeface="Calibri"/>
            </a:endParaRPr>
          </a:p>
          <a:p>
            <a:pPr marL="342900" indent="-342900" defTabSz="457200">
              <a:buFontTx/>
              <a:buChar char="-"/>
            </a:pPr>
            <a:r>
              <a:rPr lang="en-US" sz="2400" b="1" dirty="0" smtClean="0">
                <a:ln/>
                <a:solidFill>
                  <a:schemeClr val="accent4">
                    <a:lumMod val="50000"/>
                  </a:schemeClr>
                </a:solidFill>
                <a:latin typeface="Calibri"/>
              </a:rPr>
              <a:t>Cosmological matter/antimatter asymmetry  (</a:t>
            </a:r>
            <a:r>
              <a:rPr lang="en-US" sz="2400" b="1" dirty="0" err="1" smtClean="0">
                <a:ln/>
                <a:solidFill>
                  <a:schemeClr val="accent4">
                    <a:lumMod val="50000"/>
                  </a:schemeClr>
                </a:solidFill>
                <a:latin typeface="Calibri"/>
              </a:rPr>
              <a:t>Leptogenesis</a:t>
            </a:r>
            <a:r>
              <a:rPr lang="en-US" sz="2400" b="1" dirty="0" smtClean="0">
                <a:ln/>
                <a:solidFill>
                  <a:schemeClr val="accent4">
                    <a:lumMod val="50000"/>
                  </a:schemeClr>
                </a:solidFill>
                <a:latin typeface="Calibri"/>
              </a:rPr>
              <a:t>)</a:t>
            </a:r>
          </a:p>
          <a:p>
            <a:pPr defTabSz="457200"/>
            <a:endParaRPr lang="en-US" sz="1600" b="1" dirty="0" smtClean="0">
              <a:ln/>
              <a:solidFill>
                <a:schemeClr val="accent4">
                  <a:lumMod val="50000"/>
                </a:schemeClr>
              </a:solidFill>
              <a:latin typeface="Calibri"/>
            </a:endParaRPr>
          </a:p>
          <a:p>
            <a:pPr marL="342900" indent="-342900" defTabSz="457200">
              <a:buFontTx/>
              <a:buChar char="-"/>
            </a:pPr>
            <a:r>
              <a:rPr lang="en-US" sz="2400" b="1" dirty="0" smtClean="0">
                <a:ln/>
                <a:solidFill>
                  <a:schemeClr val="accent4">
                    <a:lumMod val="50000"/>
                  </a:schemeClr>
                </a:solidFill>
                <a:latin typeface="Calibri"/>
              </a:rPr>
              <a:t>Dark </a:t>
            </a:r>
            <a:r>
              <a:rPr lang="en-US" sz="2400" b="1" dirty="0">
                <a:ln/>
                <a:solidFill>
                  <a:schemeClr val="accent4">
                    <a:lumMod val="50000"/>
                  </a:schemeClr>
                </a:solidFill>
                <a:latin typeface="Calibri"/>
              </a:rPr>
              <a:t>Matter </a:t>
            </a:r>
            <a:r>
              <a:rPr lang="en-US" sz="2400" b="1" dirty="0" smtClean="0">
                <a:ln/>
                <a:solidFill>
                  <a:schemeClr val="accent4">
                    <a:lumMod val="50000"/>
                  </a:schemeClr>
                </a:solidFill>
                <a:latin typeface="Calibri"/>
              </a:rPr>
              <a:t>(models  </a:t>
            </a:r>
            <a:r>
              <a:rPr lang="en-US" sz="2400" b="1" dirty="0">
                <a:ln/>
                <a:solidFill>
                  <a:schemeClr val="accent4">
                    <a:lumMod val="50000"/>
                  </a:schemeClr>
                </a:solidFill>
                <a:latin typeface="Calibri"/>
              </a:rPr>
              <a:t>&amp; </a:t>
            </a:r>
            <a:r>
              <a:rPr lang="en-US" sz="2400" b="1" dirty="0" smtClean="0">
                <a:ln/>
                <a:solidFill>
                  <a:schemeClr val="accent4">
                    <a:lumMod val="50000"/>
                  </a:schemeClr>
                </a:solidFill>
                <a:latin typeface="Calibri"/>
              </a:rPr>
              <a:t>properties)</a:t>
            </a:r>
            <a:endParaRPr lang="en-US" sz="2400" b="1" dirty="0" smtClean="0">
              <a:ln/>
              <a:solidFill>
                <a:schemeClr val="accent4">
                  <a:lumMod val="50000"/>
                </a:schemeClr>
              </a:solidFill>
              <a:latin typeface="Calibri"/>
            </a:endParaRPr>
          </a:p>
          <a:p>
            <a:pPr defTabSz="457200"/>
            <a:endParaRPr lang="en-US" sz="1600" b="1" dirty="0" smtClean="0">
              <a:ln/>
              <a:solidFill>
                <a:schemeClr val="tx2">
                  <a:lumMod val="50000"/>
                </a:schemeClr>
              </a:solidFill>
              <a:latin typeface="Calibri"/>
            </a:endParaRPr>
          </a:p>
          <a:p>
            <a:pPr defTabSz="457200"/>
            <a:endParaRPr lang="en-US" sz="1600" b="1" dirty="0" smtClean="0">
              <a:ln/>
              <a:solidFill>
                <a:schemeClr val="tx2">
                  <a:lumMod val="50000"/>
                </a:schemeClr>
              </a:solidFill>
              <a:latin typeface="Calibri"/>
            </a:endParaRPr>
          </a:p>
          <a:p>
            <a:pPr defTabSz="457200"/>
            <a:r>
              <a:rPr lang="en-US" sz="3200" b="1" i="1" dirty="0" smtClean="0">
                <a:ln/>
                <a:solidFill>
                  <a:srgbClr val="7030A0"/>
                </a:solidFill>
                <a:latin typeface="Calibri"/>
              </a:rPr>
              <a:t>    </a:t>
            </a:r>
            <a:r>
              <a:rPr lang="en-US" sz="3200" b="1" i="1" u="sng" dirty="0" smtClean="0">
                <a:ln/>
                <a:solidFill>
                  <a:srgbClr val="7030A0"/>
                </a:solidFill>
                <a:latin typeface="Calibri"/>
              </a:rPr>
              <a:t> New lines of research:</a:t>
            </a:r>
            <a:endParaRPr lang="en-US" sz="1600" b="1" dirty="0" smtClean="0">
              <a:ln/>
              <a:solidFill>
                <a:schemeClr val="tx2">
                  <a:lumMod val="50000"/>
                </a:schemeClr>
              </a:solidFill>
              <a:latin typeface="Calibri"/>
            </a:endParaRPr>
          </a:p>
          <a:p>
            <a:pPr defTabSz="457200"/>
            <a:endParaRPr lang="en-US" sz="1600" b="1" dirty="0" smtClean="0">
              <a:ln/>
              <a:solidFill>
                <a:schemeClr val="tx2">
                  <a:lumMod val="50000"/>
                </a:schemeClr>
              </a:solidFill>
              <a:latin typeface="Calibri"/>
            </a:endParaRPr>
          </a:p>
          <a:p>
            <a:pPr marL="342900" indent="-342900" defTabSz="457200">
              <a:buFontTx/>
              <a:buChar char="-"/>
            </a:pPr>
            <a:r>
              <a:rPr lang="en-US" sz="2400" b="1" dirty="0" err="1" smtClean="0">
                <a:ln/>
                <a:solidFill>
                  <a:schemeClr val="tx2">
                    <a:lumMod val="50000"/>
                  </a:schemeClr>
                </a:solidFill>
                <a:latin typeface="Calibri"/>
              </a:rPr>
              <a:t>Axion</a:t>
            </a:r>
            <a:r>
              <a:rPr lang="en-US" sz="2400" b="1" dirty="0" smtClean="0">
                <a:ln/>
                <a:solidFill>
                  <a:schemeClr val="tx2">
                    <a:lumMod val="50000"/>
                  </a:schemeClr>
                </a:solidFill>
                <a:latin typeface="Calibri"/>
              </a:rPr>
              <a:t> phenomenology, astrophysical/cosmological implications</a:t>
            </a:r>
          </a:p>
          <a:p>
            <a:pPr defTabSz="457200"/>
            <a:endParaRPr lang="en-US" sz="1600" b="1" dirty="0" smtClean="0">
              <a:ln/>
              <a:solidFill>
                <a:schemeClr val="tx2">
                  <a:lumMod val="50000"/>
                </a:schemeClr>
              </a:solidFill>
              <a:latin typeface="Calibri"/>
            </a:endParaRPr>
          </a:p>
          <a:p>
            <a:pPr marL="342900" indent="-342900" defTabSz="457200">
              <a:buFontTx/>
              <a:buChar char="-"/>
            </a:pPr>
            <a:r>
              <a:rPr lang="en-US" sz="2400" b="1" dirty="0" smtClean="0">
                <a:ln/>
                <a:solidFill>
                  <a:schemeClr val="tx2">
                    <a:lumMod val="50000"/>
                  </a:schemeClr>
                </a:solidFill>
                <a:latin typeface="Calibri"/>
              </a:rPr>
              <a:t>Dark Sectors: (Searches for Dark Photons at PADME)</a:t>
            </a:r>
            <a:endParaRPr lang="en-US" sz="1600" b="1" dirty="0" smtClean="0">
              <a:ln/>
              <a:solidFill>
                <a:schemeClr val="tx2">
                  <a:lumMod val="50000"/>
                </a:schemeClr>
              </a:solidFill>
              <a:latin typeface="Calibri"/>
            </a:endParaRPr>
          </a:p>
          <a:p>
            <a:pPr defTabSz="457200"/>
            <a:endParaRPr lang="en-US" sz="2400" b="1" dirty="0">
              <a:ln/>
              <a:solidFill>
                <a:schemeClr val="tx2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3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sz="quarter" idx="13"/>
          </p:nvPr>
        </p:nvSpPr>
        <p:spPr>
          <a:xfrm>
            <a:off x="1168400" y="96520"/>
            <a:ext cx="6282267" cy="817880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indent="0" algn="ctr">
              <a:buNone/>
            </a:pPr>
            <a:r>
              <a:rPr lang="en-US" sz="4800" dirty="0" err="1" smtClean="0">
                <a:solidFill>
                  <a:srgbClr val="B135A2"/>
                </a:solidFill>
                <a:effectLst/>
              </a:rPr>
              <a:t>Anagrafica</a:t>
            </a:r>
            <a:r>
              <a:rPr lang="en-US" sz="4800" dirty="0" smtClean="0">
                <a:solidFill>
                  <a:srgbClr val="B135A2"/>
                </a:solidFill>
                <a:effectLst/>
              </a:rPr>
              <a:t> </a:t>
            </a:r>
            <a:endParaRPr lang="en-US" sz="3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57756970"/>
              </p:ext>
            </p:extLst>
          </p:nvPr>
        </p:nvGraphicFramePr>
        <p:xfrm>
          <a:off x="194734" y="914401"/>
          <a:ext cx="7007344" cy="3780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37390358"/>
              </p:ext>
            </p:extLst>
          </p:nvPr>
        </p:nvGraphicFramePr>
        <p:xfrm>
          <a:off x="4199467" y="3835400"/>
          <a:ext cx="4817533" cy="290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490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342" y="139700"/>
            <a:ext cx="8808258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u="sng" dirty="0" err="1" smtClean="0">
                <a:solidFill>
                  <a:srgbClr val="FF16FF"/>
                </a:solidFill>
              </a:rPr>
              <a:t>Axion</a:t>
            </a:r>
            <a:r>
              <a:rPr lang="en-US" sz="2800" i="1" u="sng" dirty="0" smtClean="0">
                <a:solidFill>
                  <a:srgbClr val="FF16FF"/>
                </a:solidFill>
              </a:rPr>
              <a:t> </a:t>
            </a:r>
            <a:r>
              <a:rPr lang="en-US" sz="2800" i="1" u="sng" dirty="0" smtClean="0">
                <a:solidFill>
                  <a:srgbClr val="FF16FF"/>
                </a:solidFill>
              </a:rPr>
              <a:t>physics: </a:t>
            </a:r>
            <a:endParaRPr lang="en-US" sz="2800" i="1" u="sng" dirty="0" smtClean="0">
              <a:solidFill>
                <a:srgbClr val="FF16FF"/>
              </a:solidFill>
            </a:endParaRPr>
          </a:p>
          <a:p>
            <a:r>
              <a:rPr lang="en-US" sz="2800" i="1" dirty="0">
                <a:solidFill>
                  <a:srgbClr val="FF16FF"/>
                </a:solidFill>
              </a:rPr>
              <a:t>R</a:t>
            </a:r>
            <a:r>
              <a:rPr lang="en-US" sz="2800" i="1" dirty="0" smtClean="0">
                <a:solidFill>
                  <a:srgbClr val="FF16FF"/>
                </a:solidFill>
              </a:rPr>
              <a:t>evisiting </a:t>
            </a:r>
            <a:r>
              <a:rPr lang="en-US" sz="2800" i="1" dirty="0" err="1" smtClean="0">
                <a:solidFill>
                  <a:srgbClr val="FF16FF"/>
                </a:solidFill>
              </a:rPr>
              <a:t>axion</a:t>
            </a:r>
            <a:r>
              <a:rPr lang="en-US" sz="2800" i="1" dirty="0" smtClean="0">
                <a:solidFill>
                  <a:srgbClr val="FF16FF"/>
                </a:solidFill>
              </a:rPr>
              <a:t>-nucleon coupling and the SN bound</a:t>
            </a:r>
            <a:endParaRPr lang="en-US" sz="2800" i="1" dirty="0">
              <a:solidFill>
                <a:srgbClr val="FF16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42" y="1174748"/>
            <a:ext cx="7950200" cy="850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42" y="2035075"/>
            <a:ext cx="4049293" cy="246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416" y="2073895"/>
            <a:ext cx="4438502" cy="41330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6871" y="3885045"/>
            <a:ext cx="4487126" cy="1415772"/>
          </a:xfrm>
          <a:prstGeom prst="rect">
            <a:avLst/>
          </a:prstGeom>
          <a:gradFill>
            <a:gsLst>
              <a:gs pos="0">
                <a:schemeClr val="bg2">
                  <a:tint val="98000"/>
                  <a:shade val="90000"/>
                  <a:satMod val="160000"/>
                  <a:lumMod val="10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The possible strength of the </a:t>
            </a:r>
            <a:r>
              <a:rPr lang="en-US" sz="1700" dirty="0" err="1" smtClean="0">
                <a:solidFill>
                  <a:schemeClr val="bg2">
                    <a:lumMod val="25000"/>
                  </a:schemeClr>
                </a:solidFill>
              </a:rPr>
              <a:t>Axion</a:t>
            </a:r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-Photon </a:t>
            </a:r>
          </a:p>
          <a:p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oupling for </a:t>
            </a:r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DFSZ </a:t>
            </a:r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and </a:t>
            </a:r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KSVZ models </a:t>
            </a:r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was also</a:t>
            </a:r>
          </a:p>
          <a:p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reconsidered, and </a:t>
            </a:r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the viable </a:t>
            </a:r>
            <a:r>
              <a:rPr lang="en-US" sz="1700" dirty="0" err="1">
                <a:solidFill>
                  <a:schemeClr val="bg2">
                    <a:lumMod val="25000"/>
                  </a:schemeClr>
                </a:solidFill>
              </a:rPr>
              <a:t>axion</a:t>
            </a:r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window </a:t>
            </a:r>
          </a:p>
          <a:p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has been more precisely defined 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1" y="5384691"/>
            <a:ext cx="4438828" cy="1131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896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159" y="233084"/>
            <a:ext cx="6591300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200" i="1" u="sng" dirty="0" smtClean="0">
                <a:solidFill>
                  <a:srgbClr val="FF16FF"/>
                </a:solidFill>
              </a:rPr>
              <a:t>Positron fixed target experiment </a:t>
            </a:r>
          </a:p>
          <a:p>
            <a:r>
              <a:rPr lang="en-US" sz="3200" i="1" dirty="0" smtClean="0">
                <a:solidFill>
                  <a:srgbClr val="FF16FF"/>
                </a:solidFill>
              </a:rPr>
              <a:t>    </a:t>
            </a:r>
            <a:r>
              <a:rPr lang="en-US" sz="3200" i="1" u="sng" dirty="0" smtClean="0">
                <a:solidFill>
                  <a:srgbClr val="FF16FF"/>
                </a:solidFill>
              </a:rPr>
              <a:t>to  search  for  Dark  Photons  </a:t>
            </a:r>
          </a:p>
          <a:p>
            <a:r>
              <a:rPr lang="en-US" sz="2400" i="1" dirty="0" smtClean="0"/>
              <a:t>   </a:t>
            </a:r>
            <a:r>
              <a:rPr lang="en-US" sz="2400" i="1" dirty="0" smtClean="0"/>
              <a:t>(and test </a:t>
            </a:r>
            <a:r>
              <a:rPr lang="en-US" sz="2400" i="1" dirty="0" smtClean="0"/>
              <a:t>the </a:t>
            </a:r>
            <a:r>
              <a:rPr lang="en-US" sz="2400" i="1" dirty="0" err="1" smtClean="0"/>
              <a:t>Atomki</a:t>
            </a:r>
            <a:r>
              <a:rPr lang="en-US" sz="2400" i="1" dirty="0" smtClean="0"/>
              <a:t> </a:t>
            </a:r>
            <a:r>
              <a:rPr lang="en-US" sz="2400" i="1" baseline="30000" dirty="0" smtClean="0"/>
              <a:t>8</a:t>
            </a:r>
            <a:r>
              <a:rPr lang="en-US" sz="2400" i="1" dirty="0" smtClean="0"/>
              <a:t>Be </a:t>
            </a:r>
            <a:r>
              <a:rPr lang="en-US" sz="2400" i="1" dirty="0" smtClean="0"/>
              <a:t>anomaly at PADME)              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946400" y="3897888"/>
            <a:ext cx="61975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Positron beams: VEPP3 </a:t>
            </a:r>
            <a:r>
              <a:rPr lang="en-US" sz="1400" dirty="0" smtClean="0"/>
              <a:t>(BINP), </a:t>
            </a:r>
            <a:r>
              <a:rPr lang="en-US" dirty="0" smtClean="0"/>
              <a:t>PADME </a:t>
            </a:r>
            <a:r>
              <a:rPr lang="en-US" sz="1400" dirty="0" smtClean="0"/>
              <a:t>(LNF), </a:t>
            </a:r>
            <a:r>
              <a:rPr lang="en-US" sz="2000" dirty="0" smtClean="0"/>
              <a:t>[</a:t>
            </a:r>
            <a:r>
              <a:rPr lang="en-US" dirty="0" smtClean="0"/>
              <a:t>MMAPS </a:t>
            </a:r>
            <a:r>
              <a:rPr lang="en-US" sz="1400" dirty="0" smtClean="0"/>
              <a:t>(Cornell</a:t>
            </a:r>
            <a:r>
              <a:rPr lang="en-US" sz="2000" dirty="0" smtClean="0"/>
              <a:t>)]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89" y="1821185"/>
            <a:ext cx="2679611" cy="1926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07465" y="2111288"/>
            <a:ext cx="5033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fixed target experiments:</a:t>
            </a:r>
          </a:p>
          <a:p>
            <a:r>
              <a:rPr lang="en-US" dirty="0" smtClean="0"/>
              <a:t>Electron-nucleon scattering: A’ bremsstrahlung</a:t>
            </a:r>
          </a:p>
          <a:p>
            <a:r>
              <a:rPr lang="el-GR" dirty="0" smtClean="0">
                <a:solidFill>
                  <a:srgbClr val="C00000"/>
                </a:solidFill>
              </a:rPr>
              <a:t>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O(</a:t>
            </a:r>
            <a:r>
              <a:rPr lang="el-GR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α</a:t>
            </a:r>
            <a:r>
              <a:rPr lang="el-GR" baseline="300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l-GR" dirty="0" smtClean="0">
                <a:solidFill>
                  <a:srgbClr val="C00000"/>
                </a:solidFill>
              </a:rPr>
              <a:t>) </a:t>
            </a:r>
            <a:r>
              <a:rPr lang="en-US" dirty="0" smtClean="0">
                <a:solidFill>
                  <a:srgbClr val="C00000"/>
                </a:solidFill>
              </a:rPr>
              <a:t>process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98" y="3238276"/>
            <a:ext cx="2432050" cy="2057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971799" y="4373498"/>
            <a:ext cx="6032499" cy="70788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Positron-electron (</a:t>
            </a:r>
            <a:r>
              <a:rPr lang="en-US" b="1" dirty="0" smtClean="0"/>
              <a:t>non</a:t>
            </a:r>
            <a:r>
              <a:rPr lang="el-GR" b="1" dirty="0"/>
              <a:t>-</a:t>
            </a:r>
            <a:r>
              <a:rPr lang="en-US" b="1" dirty="0" smtClean="0"/>
              <a:t>resonant</a:t>
            </a:r>
            <a:r>
              <a:rPr lang="en-US" dirty="0" smtClean="0"/>
              <a:t>) annihilation </a:t>
            </a:r>
            <a:r>
              <a:rPr lang="en-US" dirty="0" smtClean="0">
                <a:sym typeface="Wingdings"/>
              </a:rPr>
              <a:t> </a:t>
            </a:r>
            <a:r>
              <a:rPr lang="en-US" sz="2000" dirty="0" smtClean="0"/>
              <a:t>A’ </a:t>
            </a:r>
            <a:r>
              <a:rPr lang="el-GR" sz="2200" dirty="0" smtClean="0">
                <a:latin typeface="Cochin" charset="0"/>
                <a:ea typeface="Cochin" charset="0"/>
                <a:cs typeface="Cochin" charset="0"/>
              </a:rPr>
              <a:t>γ</a:t>
            </a:r>
            <a:endParaRPr lang="en-US" sz="2200" dirty="0"/>
          </a:p>
          <a:p>
            <a:r>
              <a:rPr lang="en-US" dirty="0">
                <a:solidFill>
                  <a:srgbClr val="C00000"/>
                </a:solidFill>
              </a:rPr>
              <a:t>O(</a:t>
            </a:r>
            <a:r>
              <a:rPr lang="el-GR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α</a:t>
            </a:r>
            <a:r>
              <a:rPr lang="el-GR" baseline="300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l-GR" dirty="0" smtClean="0">
                <a:solidFill>
                  <a:srgbClr val="C00000"/>
                </a:solidFill>
              </a:rPr>
              <a:t>) </a:t>
            </a:r>
            <a:r>
              <a:rPr lang="en-US" dirty="0">
                <a:solidFill>
                  <a:srgbClr val="C00000"/>
                </a:solidFill>
              </a:rPr>
              <a:t>process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87" y="5132462"/>
            <a:ext cx="2120811" cy="1604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568967" y="5735880"/>
            <a:ext cx="4239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Α</a:t>
            </a:r>
            <a:r>
              <a:rPr lang="el-GR" dirty="0" smtClean="0"/>
              <a:t>’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207390" y="5358417"/>
            <a:ext cx="629710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Positron-electron </a:t>
            </a:r>
            <a:r>
              <a:rPr lang="en-US" b="1" dirty="0" smtClean="0"/>
              <a:t>resonant</a:t>
            </a:r>
            <a:r>
              <a:rPr lang="en-US" dirty="0" smtClean="0"/>
              <a:t> </a:t>
            </a:r>
            <a:r>
              <a:rPr lang="en-US" dirty="0"/>
              <a:t>annihilation </a:t>
            </a:r>
            <a:r>
              <a:rPr lang="en-US" dirty="0">
                <a:sym typeface="Wingdings"/>
              </a:rPr>
              <a:t> </a:t>
            </a:r>
            <a:r>
              <a:rPr lang="en-US" sz="2000" dirty="0"/>
              <a:t>A’ </a:t>
            </a:r>
            <a:endParaRPr lang="en-US" sz="2200" dirty="0"/>
          </a:p>
          <a:p>
            <a:r>
              <a:rPr lang="el-GR" dirty="0" smtClean="0">
                <a:solidFill>
                  <a:srgbClr val="C00000"/>
                </a:solidFill>
              </a:rPr>
              <a:t>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                     O(</a:t>
            </a:r>
            <a:r>
              <a:rPr lang="el-GR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α</a:t>
            </a:r>
            <a:r>
              <a:rPr lang="el-GR" dirty="0" smtClean="0">
                <a:solidFill>
                  <a:srgbClr val="C00000"/>
                </a:solidFill>
              </a:rPr>
              <a:t>) </a:t>
            </a:r>
            <a:r>
              <a:rPr lang="en-US" dirty="0" smtClean="0">
                <a:solidFill>
                  <a:srgbClr val="C00000"/>
                </a:solidFill>
              </a:rPr>
              <a:t>process</a:t>
            </a:r>
            <a:endParaRPr lang="el-GR" dirty="0" smtClean="0">
              <a:solidFill>
                <a:srgbClr val="C00000"/>
              </a:solidFill>
            </a:endParaRPr>
          </a:p>
          <a:p>
            <a:endParaRPr lang="en-US" sz="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Thanks to the continuous energy loss  when propagating in the dump,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will “scan”, eventually hitting the resonance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1"/>
      <p:bldP spid="7" grpId="0" animBg="1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55" y="98392"/>
            <a:ext cx="8318500" cy="57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55" y="583938"/>
            <a:ext cx="8318500" cy="8636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55" y="2928279"/>
            <a:ext cx="3459639" cy="3547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658" y="2150633"/>
            <a:ext cx="38084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Anomalous “bump” in </a:t>
            </a:r>
            <a:r>
              <a:rPr lang="en-US" dirty="0" err="1" smtClean="0"/>
              <a:t>e+e</a:t>
            </a:r>
            <a:r>
              <a:rPr lang="en-US" dirty="0" smtClean="0"/>
              <a:t>- angular </a:t>
            </a:r>
          </a:p>
          <a:p>
            <a:r>
              <a:rPr lang="en-US" dirty="0"/>
              <a:t>d</a:t>
            </a:r>
            <a:r>
              <a:rPr lang="en-US" dirty="0" smtClean="0"/>
              <a:t>istribution  in  </a:t>
            </a:r>
            <a:r>
              <a:rPr lang="en-US" baseline="30000" dirty="0" smtClean="0">
                <a:solidFill>
                  <a:srgbClr val="FF0000"/>
                </a:solidFill>
              </a:rPr>
              <a:t>8</a:t>
            </a:r>
            <a:r>
              <a:rPr lang="en-US" dirty="0" smtClean="0">
                <a:solidFill>
                  <a:srgbClr val="FF0000"/>
                </a:solidFill>
              </a:rPr>
              <a:t>Be</a:t>
            </a:r>
            <a:r>
              <a:rPr lang="en-US" dirty="0">
                <a:solidFill>
                  <a:srgbClr val="FF0000"/>
                </a:solidFill>
              </a:rPr>
              <a:t>*  ➞  </a:t>
            </a:r>
            <a:r>
              <a:rPr lang="en-US" baseline="30000" dirty="0" smtClean="0">
                <a:solidFill>
                  <a:srgbClr val="FF0000"/>
                </a:solidFill>
              </a:rPr>
              <a:t>8</a:t>
            </a:r>
            <a:r>
              <a:rPr lang="en-US" dirty="0" smtClean="0">
                <a:solidFill>
                  <a:srgbClr val="FF0000"/>
                </a:solidFill>
              </a:rPr>
              <a:t>Be 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− 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1435" y="2150632"/>
            <a:ext cx="36567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It can be explained assuming the </a:t>
            </a:r>
          </a:p>
          <a:p>
            <a:r>
              <a:rPr lang="en-US" dirty="0"/>
              <a:t>e</a:t>
            </a:r>
            <a:r>
              <a:rPr lang="en-US" dirty="0" smtClean="0"/>
              <a:t>mission of a 17MeV dark photon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15" y="2982550"/>
            <a:ext cx="4848010" cy="34393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96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231" y="133560"/>
            <a:ext cx="8808258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16FF"/>
                </a:solidFill>
              </a:rPr>
              <a:t>Annichilazione</a:t>
            </a:r>
            <a:r>
              <a:rPr lang="en-US" sz="2800" i="1" dirty="0" smtClean="0">
                <a:solidFill>
                  <a:srgbClr val="FF16FF"/>
                </a:solidFill>
              </a:rPr>
              <a:t> </a:t>
            </a:r>
            <a:r>
              <a:rPr lang="en-US" sz="2800" i="1" dirty="0" err="1" smtClean="0">
                <a:solidFill>
                  <a:srgbClr val="FF16FF"/>
                </a:solidFill>
              </a:rPr>
              <a:t>risonante</a:t>
            </a:r>
            <a:r>
              <a:rPr lang="en-US" sz="2800" i="1" dirty="0" smtClean="0">
                <a:solidFill>
                  <a:srgbClr val="FF16FF"/>
                </a:solidFill>
              </a:rPr>
              <a:t> in fixed target and in </a:t>
            </a:r>
          </a:p>
          <a:p>
            <a:pPr algn="ctr"/>
            <a:r>
              <a:rPr lang="en-US" sz="2800" i="1" dirty="0" smtClean="0">
                <a:solidFill>
                  <a:srgbClr val="FF16FF"/>
                </a:solidFill>
              </a:rPr>
              <a:t>beam dump EM showers</a:t>
            </a:r>
            <a:endParaRPr lang="en-US" sz="2800" i="1" dirty="0">
              <a:solidFill>
                <a:srgbClr val="FF1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61" y="1229497"/>
            <a:ext cx="7329352" cy="1157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87016" y="1931858"/>
            <a:ext cx="178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Phys. Rev. </a:t>
            </a:r>
            <a:r>
              <a:rPr lang="en-US" dirty="0" err="1" smtClean="0"/>
              <a:t>Lett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1" y="2507634"/>
            <a:ext cx="7329352" cy="12017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372162" y="3299567"/>
            <a:ext cx="14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Phys. Rev. 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75" y="4007139"/>
            <a:ext cx="8247771" cy="1000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86475" y="5065038"/>
            <a:ext cx="8247771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Research Project Title:</a:t>
            </a:r>
          </a:p>
          <a:p>
            <a:endParaRPr lang="en-US" sz="800" i="1" dirty="0" smtClean="0"/>
          </a:p>
          <a:p>
            <a:r>
              <a:rPr lang="en-US" dirty="0" smtClean="0"/>
              <a:t>Exploring </a:t>
            </a:r>
            <a:r>
              <a:rPr lang="en-US" dirty="0"/>
              <a:t>Hidden Sectors: a joint theoretical and experimental effort to </a:t>
            </a:r>
            <a:r>
              <a:rPr lang="en-US" dirty="0" smtClean="0"/>
              <a:t>fully </a:t>
            </a:r>
          </a:p>
          <a:p>
            <a:r>
              <a:rPr lang="en-US" dirty="0" smtClean="0"/>
              <a:t>exploit the </a:t>
            </a:r>
            <a:r>
              <a:rPr lang="en-US" dirty="0"/>
              <a:t>potential of the </a:t>
            </a:r>
            <a:r>
              <a:rPr lang="en-US" dirty="0" err="1"/>
              <a:t>Frascati</a:t>
            </a:r>
            <a:r>
              <a:rPr lang="en-US" dirty="0"/>
              <a:t> Positron Annihilation into Dark Matter 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xperiment </a:t>
            </a:r>
            <a:r>
              <a:rPr lang="en-US" dirty="0"/>
              <a:t>(PADME) </a:t>
            </a:r>
            <a:r>
              <a:rPr lang="en-US" dirty="0" smtClean="0"/>
              <a:t>for </a:t>
            </a:r>
            <a:r>
              <a:rPr lang="en-US" dirty="0"/>
              <a:t>hidden sector particles searches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5196" y="116473"/>
            <a:ext cx="574611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16FF"/>
                </a:solidFill>
              </a:rPr>
              <a:t>Alcune</a:t>
            </a:r>
            <a:r>
              <a:rPr lang="en-US" sz="2800" i="1" dirty="0" smtClean="0">
                <a:solidFill>
                  <a:srgbClr val="FF16FF"/>
                </a:solidFill>
              </a:rPr>
              <a:t> </a:t>
            </a:r>
            <a:r>
              <a:rPr lang="en-US" sz="2800" i="1" dirty="0" err="1" smtClean="0">
                <a:solidFill>
                  <a:srgbClr val="FF16FF"/>
                </a:solidFill>
              </a:rPr>
              <a:t>considerazioni</a:t>
            </a:r>
            <a:r>
              <a:rPr lang="en-US" sz="2800" i="1" dirty="0" smtClean="0">
                <a:solidFill>
                  <a:srgbClr val="FF16FF"/>
                </a:solidFill>
              </a:rPr>
              <a:t> </a:t>
            </a:r>
            <a:r>
              <a:rPr lang="en-US" sz="2800" i="1" dirty="0" err="1" smtClean="0">
                <a:solidFill>
                  <a:srgbClr val="FF16FF"/>
                </a:solidFill>
              </a:rPr>
              <a:t>su</a:t>
            </a:r>
            <a:r>
              <a:rPr lang="en-US" sz="2800" i="1" dirty="0" smtClean="0">
                <a:solidFill>
                  <a:srgbClr val="FF16FF"/>
                </a:solidFill>
              </a:rPr>
              <a:t> LNF-TH: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342" y="801276"/>
            <a:ext cx="6436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Riduzione</a:t>
            </a:r>
            <a:r>
              <a:rPr lang="en-US" dirty="0"/>
              <a:t> </a:t>
            </a:r>
            <a:r>
              <a:rPr lang="en-US" dirty="0" smtClean="0"/>
              <a:t>del 50%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numero</a:t>
            </a:r>
            <a:r>
              <a:rPr lang="en-US" dirty="0" smtClean="0"/>
              <a:t> di staff LNF-TH in 8 </a:t>
            </a:r>
            <a:r>
              <a:rPr lang="en-US" dirty="0" err="1" smtClean="0"/>
              <a:t>anni</a:t>
            </a:r>
            <a:r>
              <a:rPr lang="en-US" dirty="0" smtClean="0"/>
              <a:t>.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Mancanza</a:t>
            </a:r>
            <a:r>
              <a:rPr lang="en-US" dirty="0" smtClean="0"/>
              <a:t> di </a:t>
            </a:r>
            <a:r>
              <a:rPr lang="en-US" dirty="0" err="1" smtClean="0"/>
              <a:t>coesione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le diverse </a:t>
            </a:r>
            <a:r>
              <a:rPr lang="en-US" dirty="0" err="1" smtClean="0"/>
              <a:t>attivit</a:t>
            </a:r>
            <a:r>
              <a:rPr lang="en-US" dirty="0" err="1" smtClean="0"/>
              <a:t>á</a:t>
            </a:r>
            <a:r>
              <a:rPr lang="en-US" dirty="0" smtClean="0"/>
              <a:t> del </a:t>
            </a:r>
            <a:r>
              <a:rPr lang="en-US" dirty="0" err="1" smtClean="0"/>
              <a:t>gruppo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9868" y="1770772"/>
            <a:ext cx="889986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2013: </a:t>
            </a:r>
            <a:r>
              <a:rPr lang="en-US" dirty="0" err="1" smtClean="0"/>
              <a:t>Gruppo</a:t>
            </a:r>
            <a:r>
              <a:rPr lang="en-US" dirty="0" smtClean="0"/>
              <a:t> di </a:t>
            </a:r>
            <a:r>
              <a:rPr lang="en-US" dirty="0" err="1" smtClean="0"/>
              <a:t>consultazione</a:t>
            </a:r>
            <a:r>
              <a:rPr lang="en-US" dirty="0" smtClean="0"/>
              <a:t> per la </a:t>
            </a:r>
            <a:r>
              <a:rPr lang="en-US" dirty="0" err="1" smtClean="0"/>
              <a:t>fisica</a:t>
            </a:r>
            <a:r>
              <a:rPr lang="en-US" dirty="0" smtClean="0"/>
              <a:t> </a:t>
            </a:r>
            <a:r>
              <a:rPr lang="en-US" dirty="0" err="1" smtClean="0"/>
              <a:t>teorica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LNF </a:t>
            </a:r>
            <a:r>
              <a:rPr lang="en-US" sz="1400" dirty="0" smtClean="0"/>
              <a:t>(</a:t>
            </a:r>
            <a:r>
              <a:rPr lang="en-US" sz="1400" dirty="0" err="1" smtClean="0"/>
              <a:t>A.Lerda</a:t>
            </a:r>
            <a:r>
              <a:rPr lang="en-US" sz="1400" dirty="0" smtClean="0"/>
              <a:t>, </a:t>
            </a:r>
            <a:r>
              <a:rPr lang="en-US" sz="1400" dirty="0" err="1" smtClean="0"/>
              <a:t>M.Mangano</a:t>
            </a:r>
            <a:r>
              <a:rPr lang="en-US" sz="1400" dirty="0" smtClean="0"/>
              <a:t>, </a:t>
            </a:r>
            <a:r>
              <a:rPr lang="en-US" sz="1400" dirty="0" err="1" smtClean="0"/>
              <a:t>A.Masiero</a:t>
            </a:r>
            <a:r>
              <a:rPr lang="en-US" sz="1400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88" y="2463270"/>
            <a:ext cx="907801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 smtClean="0"/>
              <a:t>Raccomandazioni</a:t>
            </a:r>
            <a:r>
              <a:rPr lang="en-US" b="1" i="1" u="sng" dirty="0" smtClean="0"/>
              <a:t> del </a:t>
            </a:r>
            <a:r>
              <a:rPr lang="en-US" b="1" i="1" u="sng" dirty="0" err="1" smtClean="0"/>
              <a:t>gruppo</a:t>
            </a:r>
            <a:r>
              <a:rPr lang="en-US" b="1" i="1" u="sng" dirty="0" smtClean="0"/>
              <a:t> di </a:t>
            </a:r>
            <a:r>
              <a:rPr lang="en-US" b="1" i="1" u="sng" dirty="0" err="1" smtClean="0"/>
              <a:t>consultazione</a:t>
            </a:r>
            <a:r>
              <a:rPr lang="en-US" b="1" i="1" u="sng" dirty="0" smtClean="0"/>
              <a:t>: </a:t>
            </a:r>
          </a:p>
          <a:p>
            <a:endParaRPr lang="en-US" sz="800" dirty="0" smtClean="0"/>
          </a:p>
          <a:p>
            <a:r>
              <a:rPr lang="en-US" dirty="0"/>
              <a:t>Il </a:t>
            </a:r>
            <a:r>
              <a:rPr lang="en-US" dirty="0" err="1"/>
              <a:t>rafforzamento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 smtClean="0"/>
              <a:t>manifestarsi</a:t>
            </a:r>
            <a:r>
              <a:rPr lang="en-US" dirty="0" smtClean="0"/>
              <a:t> </a:t>
            </a:r>
            <a:r>
              <a:rPr lang="en-US" dirty="0" err="1"/>
              <a:t>attraverso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crescita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attivita</a:t>
            </a:r>
            <a:r>
              <a:rPr lang="en-US" dirty="0"/>
              <a:t>̀ del </a:t>
            </a:r>
            <a:r>
              <a:rPr lang="en-US" dirty="0" err="1"/>
              <a:t>gruppo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/>
              <a:t>lo </a:t>
            </a:r>
            <a:r>
              <a:rPr lang="en-US" dirty="0" err="1"/>
              <a:t>porti</a:t>
            </a:r>
            <a:r>
              <a:rPr lang="en-US" dirty="0"/>
              <a:t> ad </a:t>
            </a:r>
            <a:r>
              <a:rPr lang="en-US" dirty="0" err="1"/>
              <a:t>attrarre</a:t>
            </a:r>
            <a:r>
              <a:rPr lang="en-US" dirty="0"/>
              <a:t> a </a:t>
            </a:r>
            <a:r>
              <a:rPr lang="en-US" dirty="0" err="1"/>
              <a:t>Frascati</a:t>
            </a:r>
            <a:r>
              <a:rPr lang="en-US" dirty="0"/>
              <a:t> un </a:t>
            </a:r>
            <a:r>
              <a:rPr lang="en-US" dirty="0" err="1"/>
              <a:t>maggior</a:t>
            </a:r>
            <a:r>
              <a:rPr lang="en-US" dirty="0"/>
              <a:t> </a:t>
            </a:r>
            <a:r>
              <a:rPr lang="en-US" dirty="0" err="1"/>
              <a:t>numero</a:t>
            </a:r>
            <a:r>
              <a:rPr lang="en-US" dirty="0"/>
              <a:t> di </a:t>
            </a:r>
            <a:r>
              <a:rPr lang="en-US" dirty="0" err="1" smtClean="0"/>
              <a:t>ricercatori</a:t>
            </a:r>
            <a:r>
              <a:rPr lang="en-US" dirty="0" smtClean="0"/>
              <a:t> per </a:t>
            </a:r>
            <a:r>
              <a:rPr lang="en-US" dirty="0" err="1"/>
              <a:t>attivita</a:t>
            </a:r>
            <a:r>
              <a:rPr lang="en-US" dirty="0"/>
              <a:t>̀ </a:t>
            </a:r>
            <a:r>
              <a:rPr lang="en-US" dirty="0" err="1" smtClean="0"/>
              <a:t>tipo</a:t>
            </a:r>
            <a:r>
              <a:rPr lang="en-US" dirty="0" smtClean="0"/>
              <a:t>: </a:t>
            </a:r>
          </a:p>
          <a:p>
            <a:endParaRPr lang="en-US" dirty="0" smtClean="0"/>
          </a:p>
          <a:p>
            <a:endParaRPr lang="en-US" sz="1400" dirty="0" smtClean="0"/>
          </a:p>
          <a:p>
            <a:r>
              <a:rPr lang="en-US" dirty="0" smtClean="0"/>
              <a:t>✅  Summer Institutes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(2017-18:  6 summer/autumn/spring/winter institutes)</a:t>
            </a:r>
          </a:p>
          <a:p>
            <a:endParaRPr lang="en-US" sz="5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✅  Workshops         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(2015-17: 6 Rome Joint Workshops + 3 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&amp;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N)</a:t>
            </a:r>
          </a:p>
          <a:p>
            <a:endParaRPr lang="en-US" sz="5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✅  </a:t>
            </a:r>
            <a:r>
              <a:rPr lang="en-US" dirty="0" err="1" smtClean="0"/>
              <a:t>Scuole</a:t>
            </a:r>
            <a:r>
              <a:rPr lang="en-US" dirty="0" smtClean="0"/>
              <a:t> </a:t>
            </a:r>
            <a:r>
              <a:rPr lang="en-US" dirty="0"/>
              <a:t>dedicate a </a:t>
            </a:r>
            <a:r>
              <a:rPr lang="en-US" dirty="0" err="1"/>
              <a:t>studenti</a:t>
            </a:r>
            <a:r>
              <a:rPr lang="en-US" dirty="0"/>
              <a:t> di PhD e </a:t>
            </a:r>
            <a:r>
              <a:rPr lang="en-US" dirty="0" err="1"/>
              <a:t>giovani</a:t>
            </a:r>
            <a:r>
              <a:rPr lang="en-US" dirty="0"/>
              <a:t> </a:t>
            </a:r>
            <a:r>
              <a:rPr lang="en-US" dirty="0" err="1" smtClean="0"/>
              <a:t>ricercatori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(LNF Spring School)</a:t>
            </a:r>
          </a:p>
          <a:p>
            <a:endParaRPr lang="en-US" sz="5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✅  </a:t>
            </a:r>
            <a:r>
              <a:rPr lang="en-US" dirty="0" err="1" smtClean="0"/>
              <a:t>Collaborazioni</a:t>
            </a:r>
            <a:r>
              <a:rPr lang="en-US" dirty="0" smtClean="0"/>
              <a:t> </a:t>
            </a:r>
            <a:r>
              <a:rPr lang="en-US" dirty="0" err="1" smtClean="0"/>
              <a:t>scientifiche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Visite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piuttosto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frequenti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budget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permettendo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n-US" sz="5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✅  </a:t>
            </a:r>
            <a:r>
              <a:rPr lang="en-US" dirty="0" err="1" smtClean="0"/>
              <a:t>Attivita</a:t>
            </a:r>
            <a:r>
              <a:rPr lang="en-US" dirty="0" smtClean="0"/>
              <a:t>̀ </a:t>
            </a:r>
            <a:r>
              <a:rPr lang="en-US" dirty="0" err="1" smtClean="0"/>
              <a:t>ottimizzate</a:t>
            </a:r>
            <a:r>
              <a:rPr lang="en-US" dirty="0" smtClean="0"/>
              <a:t> </a:t>
            </a:r>
            <a:r>
              <a:rPr lang="en-US" dirty="0"/>
              <a:t>e coordinate con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colleghi</a:t>
            </a:r>
            <a:r>
              <a:rPr lang="en-US" dirty="0"/>
              <a:t> </a:t>
            </a:r>
            <a:r>
              <a:rPr lang="en-US" dirty="0" err="1" smtClean="0"/>
              <a:t>sperimentali</a:t>
            </a:r>
            <a:r>
              <a:rPr lang="en-US" dirty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(PADME,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Assioni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PRIN)</a:t>
            </a:r>
          </a:p>
          <a:p>
            <a:endParaRPr lang="en-US" sz="5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✅  </a:t>
            </a:r>
            <a:r>
              <a:rPr lang="en-US" dirty="0" err="1" smtClean="0"/>
              <a:t>Rinforzare</a:t>
            </a:r>
            <a:r>
              <a:rPr lang="en-US" dirty="0" smtClean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legame</a:t>
            </a:r>
            <a:r>
              <a:rPr lang="en-US" dirty="0"/>
              <a:t> con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fenomenologi</a:t>
            </a:r>
            <a:r>
              <a:rPr lang="en-US" dirty="0"/>
              <a:t> di area </a:t>
            </a:r>
            <a:r>
              <a:rPr lang="en-US" dirty="0" err="1" smtClean="0"/>
              <a:t>romana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RJW,assegni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cofinanziati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n-US" sz="5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/>
              <a:t>✅  </a:t>
            </a:r>
            <a:r>
              <a:rPr lang="en-US" dirty="0" err="1" smtClean="0"/>
              <a:t>Fenomenologi</a:t>
            </a:r>
            <a:r>
              <a:rPr lang="en-US" dirty="0" smtClean="0"/>
              <a:t> del </a:t>
            </a:r>
            <a:r>
              <a:rPr lang="en-US" dirty="0" err="1" smtClean="0"/>
              <a:t>gruppo</a:t>
            </a:r>
            <a:r>
              <a:rPr lang="en-US" dirty="0" smtClean="0"/>
              <a:t> </a:t>
            </a:r>
            <a:r>
              <a:rPr lang="en-US" dirty="0" err="1" smtClean="0"/>
              <a:t>dovrebbero</a:t>
            </a:r>
            <a:r>
              <a:rPr lang="en-US" dirty="0" smtClean="0"/>
              <a:t> </a:t>
            </a:r>
            <a:r>
              <a:rPr lang="en-US" dirty="0" err="1" smtClean="0"/>
              <a:t>attivarsi</a:t>
            </a:r>
            <a:r>
              <a:rPr lang="en-US" dirty="0" smtClean="0"/>
              <a:t> ad </a:t>
            </a:r>
            <a:r>
              <a:rPr lang="en-US" dirty="0" err="1" smtClean="0"/>
              <a:t>attrarre</a:t>
            </a:r>
            <a:r>
              <a:rPr lang="en-US" dirty="0" smtClean="0"/>
              <a:t> </a:t>
            </a:r>
            <a:r>
              <a:rPr lang="en-US" dirty="0" err="1" smtClean="0"/>
              <a:t>risorse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(per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ora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 PRIN17)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0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926" y="224844"/>
            <a:ext cx="873441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err="1" smtClean="0"/>
              <a:t>Novembre</a:t>
            </a:r>
            <a:r>
              <a:rPr lang="en-US" sz="2000" dirty="0" smtClean="0"/>
              <a:t> 2017: Report del </a:t>
            </a:r>
            <a:r>
              <a:rPr lang="en-US" sz="2000" b="1" dirty="0" err="1"/>
              <a:t>Comitato</a:t>
            </a:r>
            <a:r>
              <a:rPr lang="en-US" sz="2000" b="1" dirty="0"/>
              <a:t> di </a:t>
            </a:r>
            <a:r>
              <a:rPr lang="en-US" sz="2000" b="1" dirty="0" err="1"/>
              <a:t>Valutazione</a:t>
            </a:r>
            <a:r>
              <a:rPr lang="en-US" sz="2000" b="1" dirty="0"/>
              <a:t> </a:t>
            </a:r>
            <a:r>
              <a:rPr lang="en-US" sz="2000" b="1" dirty="0" err="1"/>
              <a:t>Internazionale</a:t>
            </a:r>
            <a:r>
              <a:rPr lang="en-US" sz="2000" b="1" dirty="0"/>
              <a:t> </a:t>
            </a:r>
            <a:r>
              <a:rPr lang="en-US" sz="2000" b="1" dirty="0" smtClean="0"/>
              <a:t>INFN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6078" y="1503525"/>
            <a:ext cx="8626010" cy="1200329"/>
          </a:xfrm>
          <a:prstGeom prst="rect">
            <a:avLst/>
          </a:prstGeom>
          <a:solidFill>
            <a:srgbClr val="FFFDB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“We </a:t>
            </a:r>
            <a:r>
              <a:rPr lang="en-US" dirty="0"/>
              <a:t>are concerned that the Theory </a:t>
            </a:r>
            <a:r>
              <a:rPr lang="en-US" dirty="0" smtClean="0"/>
              <a:t>Group </a:t>
            </a:r>
            <a:r>
              <a:rPr lang="en-US" dirty="0"/>
              <a:t>at LNF is very small, and, we were </a:t>
            </a:r>
            <a:endParaRPr lang="en-US" dirty="0" smtClean="0"/>
          </a:p>
          <a:p>
            <a:r>
              <a:rPr lang="en-US" dirty="0" smtClean="0"/>
              <a:t>  told</a:t>
            </a:r>
            <a:r>
              <a:rPr lang="en-US" dirty="0"/>
              <a:t>, </a:t>
            </a:r>
            <a:r>
              <a:rPr lang="en-US" dirty="0" smtClean="0"/>
              <a:t>lacks </a:t>
            </a:r>
            <a:r>
              <a:rPr lang="en-US" dirty="0"/>
              <a:t>coherence. A strong theory group would contribute to the intellectual </a:t>
            </a:r>
            <a:endParaRPr lang="en-US" dirty="0" smtClean="0"/>
          </a:p>
          <a:p>
            <a:r>
              <a:rPr lang="en-US" dirty="0" smtClean="0"/>
              <a:t>  atmosphere </a:t>
            </a:r>
            <a:r>
              <a:rPr lang="en-US" dirty="0"/>
              <a:t>at the laboratory, so addressing this issue will be increasingly </a:t>
            </a:r>
            <a:endParaRPr lang="en-US" dirty="0" smtClean="0"/>
          </a:p>
          <a:p>
            <a:r>
              <a:rPr lang="en-US" dirty="0" smtClean="0"/>
              <a:t>  important as </a:t>
            </a:r>
            <a:r>
              <a:rPr lang="en-US" dirty="0"/>
              <a:t>the active experimentation in HEP decreases at LNF</a:t>
            </a:r>
            <a:r>
              <a:rPr lang="en-US" dirty="0" smtClean="0"/>
              <a:t>.”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362" y="3588927"/>
            <a:ext cx="871353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/>
              <a:t>Recommendation: </a:t>
            </a:r>
            <a:endParaRPr lang="en-US" i="1" u="sng" dirty="0"/>
          </a:p>
          <a:p>
            <a:r>
              <a:rPr lang="en-US" b="1" i="1" dirty="0"/>
              <a:t>CSN4-1. </a:t>
            </a:r>
            <a:r>
              <a:rPr lang="en-US" dirty="0"/>
              <a:t>In association with the Lab director, the INFN should plan </a:t>
            </a:r>
            <a:r>
              <a:rPr lang="en-US" dirty="0" smtClean="0"/>
              <a:t>for the </a:t>
            </a:r>
            <a:r>
              <a:rPr lang="en-US" dirty="0"/>
              <a:t>success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of </a:t>
            </a:r>
            <a:r>
              <a:rPr lang="en-US" dirty="0"/>
              <a:t>the LNF theory group.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11066" y="4797377"/>
            <a:ext cx="6073394" cy="1877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Situazione</a:t>
            </a:r>
            <a:r>
              <a:rPr lang="en-US" i="1" dirty="0" smtClean="0"/>
              <a:t> </a:t>
            </a:r>
            <a:r>
              <a:rPr lang="en-US" i="1" dirty="0" err="1" smtClean="0"/>
              <a:t>dei</a:t>
            </a:r>
            <a:r>
              <a:rPr lang="en-US" i="1" dirty="0" smtClean="0"/>
              <a:t> </a:t>
            </a:r>
            <a:r>
              <a:rPr lang="en-US" i="1" dirty="0" err="1" smtClean="0"/>
              <a:t>Gruppi</a:t>
            </a:r>
            <a:r>
              <a:rPr lang="en-US" i="1" dirty="0" smtClean="0"/>
              <a:t> </a:t>
            </a:r>
            <a:r>
              <a:rPr lang="en-US" i="1" dirty="0" err="1" smtClean="0"/>
              <a:t>Teorici</a:t>
            </a:r>
            <a:r>
              <a:rPr lang="en-US" i="1" dirty="0" smtClean="0"/>
              <a:t> in </a:t>
            </a:r>
            <a:r>
              <a:rPr lang="en-US" i="1" dirty="0" err="1"/>
              <a:t>a</a:t>
            </a:r>
            <a:r>
              <a:rPr lang="en-US" i="1" dirty="0" err="1" smtClean="0"/>
              <a:t>lcuni</a:t>
            </a:r>
            <a:r>
              <a:rPr lang="en-US" i="1" dirty="0" smtClean="0"/>
              <a:t> </a:t>
            </a:r>
            <a:r>
              <a:rPr lang="en-US" i="1" dirty="0" err="1" smtClean="0"/>
              <a:t>altri</a:t>
            </a:r>
            <a:r>
              <a:rPr lang="en-US" i="1" dirty="0" smtClean="0"/>
              <a:t> </a:t>
            </a:r>
            <a:r>
              <a:rPr lang="en-US" i="1" dirty="0" err="1" smtClean="0"/>
              <a:t>Laboratori</a:t>
            </a:r>
            <a:r>
              <a:rPr lang="en-US" i="1" dirty="0" smtClean="0"/>
              <a:t>:  </a:t>
            </a:r>
          </a:p>
          <a:p>
            <a:endParaRPr lang="en-US" sz="800" dirty="0" smtClean="0"/>
          </a:p>
          <a:p>
            <a:r>
              <a:rPr lang="en-US" dirty="0" smtClean="0"/>
              <a:t>DESY        18 staff/30 postdocs </a:t>
            </a:r>
          </a:p>
          <a:p>
            <a:r>
              <a:rPr lang="en-US" dirty="0" smtClean="0"/>
              <a:t>FERMILAB 16/10 </a:t>
            </a:r>
          </a:p>
          <a:p>
            <a:r>
              <a:rPr lang="en-US" dirty="0" smtClean="0"/>
              <a:t>SLAC          9/10</a:t>
            </a:r>
          </a:p>
          <a:p>
            <a:r>
              <a:rPr lang="en-US" dirty="0" smtClean="0"/>
              <a:t>KEK          24/33</a:t>
            </a:r>
          </a:p>
          <a:p>
            <a:r>
              <a:rPr lang="en-US" dirty="0" smtClean="0"/>
              <a:t>LAP-TH     22/6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7926" y="3063951"/>
            <a:ext cx="8111516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Una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unica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raccomandazione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viene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fatta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 dal CVI </a:t>
            </a:r>
            <a:r>
              <a:rPr lang="en-US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riguardo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 la  CSN4:</a:t>
            </a:r>
            <a:endParaRPr lang="en-US" sz="20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44" y="938355"/>
            <a:ext cx="880920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relazione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CSN4, </a:t>
            </a:r>
            <a:r>
              <a:rPr lang="en-US" dirty="0" err="1" smtClean="0"/>
              <a:t>il</a:t>
            </a:r>
            <a:r>
              <a:rPr lang="en-US" dirty="0" smtClean="0"/>
              <a:t> Report </a:t>
            </a:r>
            <a:r>
              <a:rPr lang="en-US" dirty="0" err="1" smtClean="0"/>
              <a:t>esprime</a:t>
            </a:r>
            <a:r>
              <a:rPr lang="en-US" dirty="0" smtClean="0"/>
              <a:t> con </a:t>
            </a:r>
            <a:r>
              <a:rPr lang="en-US" dirty="0" err="1" smtClean="0"/>
              <a:t>molta</a:t>
            </a:r>
            <a:r>
              <a:rPr lang="en-US" dirty="0" smtClean="0"/>
              <a:t> </a:t>
            </a:r>
            <a:r>
              <a:rPr lang="en-US" dirty="0" err="1" smtClean="0"/>
              <a:t>chiarezza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preoccupazione</a:t>
            </a:r>
            <a:r>
              <a:rPr lang="en-US" dirty="0" smtClean="0"/>
              <a:t>: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3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268" y="119605"/>
            <a:ext cx="8955463" cy="1261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u="sng" dirty="0" smtClean="0"/>
              <a:t>29 Maggio 2018: </a:t>
            </a:r>
            <a:r>
              <a:rPr lang="en-US" sz="2000" u="sng" dirty="0" err="1" smtClean="0"/>
              <a:t>Riunione</a:t>
            </a:r>
            <a:r>
              <a:rPr lang="en-US" sz="2000" u="sng" dirty="0" smtClean="0"/>
              <a:t> in </a:t>
            </a:r>
            <a:r>
              <a:rPr lang="en-US" sz="2000" u="sng" dirty="0" err="1" smtClean="0"/>
              <a:t>Presidenza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sul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futuro</a:t>
            </a:r>
            <a:r>
              <a:rPr lang="en-US" sz="2000" u="sng" dirty="0" smtClean="0"/>
              <a:t> di LNF-TH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</a:p>
          <a:p>
            <a:endParaRPr lang="en-US" sz="8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A. </a:t>
            </a:r>
            <a:r>
              <a:rPr lang="en-US" sz="1600" b="1" dirty="0" err="1" smtClean="0">
                <a:solidFill>
                  <a:schemeClr val="bg2">
                    <a:lumMod val="25000"/>
                  </a:schemeClr>
                </a:solidFill>
              </a:rPr>
              <a:t>Masiero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, F. </a:t>
            </a:r>
            <a:r>
              <a:rPr lang="en-US" sz="1600" b="1" dirty="0" err="1" smtClean="0">
                <a:solidFill>
                  <a:schemeClr val="bg2">
                    <a:lumMod val="25000"/>
                  </a:schemeClr>
                </a:solidFill>
              </a:rPr>
              <a:t>Zwirner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embri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teorici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di 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giunta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;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A. </a:t>
            </a:r>
            <a:r>
              <a:rPr lang="en-US" sz="1600" b="1" dirty="0" err="1" smtClean="0">
                <a:solidFill>
                  <a:schemeClr val="bg2">
                    <a:lumMod val="25000"/>
                  </a:schemeClr>
                </a:solidFill>
              </a:rPr>
              <a:t>Lerda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,  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Presidente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CSN4; </a:t>
            </a:r>
          </a:p>
          <a:p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L. </a:t>
            </a:r>
            <a:r>
              <a:rPr lang="en-US" sz="1600" b="1" dirty="0" err="1" smtClean="0">
                <a:solidFill>
                  <a:schemeClr val="bg2">
                    <a:lumMod val="25000"/>
                  </a:schemeClr>
                </a:solidFill>
              </a:rPr>
              <a:t>Silvestrini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, F. Morales, G. </a:t>
            </a:r>
            <a:r>
              <a:rPr lang="en-US" sz="1600" b="1" dirty="0" err="1" smtClean="0">
                <a:solidFill>
                  <a:schemeClr val="bg2">
                    <a:lumMod val="25000"/>
                  </a:schemeClr>
                </a:solidFill>
              </a:rPr>
              <a:t>Degrassi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, E. </a:t>
            </a:r>
            <a:r>
              <a:rPr lang="en-US" sz="1600" b="1" dirty="0" err="1" smtClean="0">
                <a:solidFill>
                  <a:schemeClr val="bg2">
                    <a:lumMod val="25000"/>
                  </a:schemeClr>
                </a:solidFill>
              </a:rPr>
              <a:t>Nardi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Coordinatori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gruppi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teorici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RM1,RM2,RM3,LNF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340" y="1543540"/>
            <a:ext cx="8729220" cy="19236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b="1" i="1" u="sng" dirty="0" smtClean="0">
                <a:solidFill>
                  <a:srgbClr val="C00000"/>
                </a:solidFill>
              </a:rPr>
              <a:t>LA DIRIGENZA HA AVANZATO TRE IPOTESI </a:t>
            </a:r>
            <a:r>
              <a:rPr lang="en-US" b="1" i="1" u="sng" dirty="0" smtClean="0">
                <a:solidFill>
                  <a:srgbClr val="C00000"/>
                </a:solidFill>
              </a:rPr>
              <a:t>“</a:t>
            </a:r>
            <a:r>
              <a:rPr lang="en-US" b="1" i="1" u="sng" dirty="0" err="1">
                <a:solidFill>
                  <a:srgbClr val="C00000"/>
                </a:solidFill>
              </a:rPr>
              <a:t>a</a:t>
            </a:r>
            <a:r>
              <a:rPr lang="en-US" b="1" i="1" u="sng" dirty="0" err="1" smtClean="0">
                <a:solidFill>
                  <a:srgbClr val="C00000"/>
                </a:solidFill>
              </a:rPr>
              <a:t>ccademiche</a:t>
            </a:r>
            <a:r>
              <a:rPr lang="en-US" b="1" i="1" u="sng" dirty="0" smtClean="0">
                <a:solidFill>
                  <a:srgbClr val="C00000"/>
                </a:solidFill>
              </a:rPr>
              <a:t>”</a:t>
            </a:r>
            <a:r>
              <a:rPr lang="en-US" b="1" i="1" u="sng" dirty="0" smtClean="0">
                <a:solidFill>
                  <a:srgbClr val="C0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1. </a:t>
            </a:r>
            <a:r>
              <a:rPr lang="en-US" dirty="0" err="1" smtClean="0"/>
              <a:t>Agire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concreto</a:t>
            </a:r>
            <a:r>
              <a:rPr lang="en-US" dirty="0"/>
              <a:t> per </a:t>
            </a:r>
            <a:r>
              <a:rPr lang="en-US" dirty="0" err="1"/>
              <a:t>rafforzare</a:t>
            </a:r>
            <a:r>
              <a:rPr lang="en-US" dirty="0"/>
              <a:t> </a:t>
            </a:r>
            <a:r>
              <a:rPr lang="en-US" dirty="0" smtClean="0"/>
              <a:t>LNF-TH 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sz="40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/>
              <a:t>Non fare </a:t>
            </a:r>
            <a:r>
              <a:rPr lang="en-US" dirty="0" err="1" smtClean="0"/>
              <a:t>nulla</a:t>
            </a:r>
            <a:r>
              <a:rPr lang="en-US" dirty="0" smtClean="0"/>
              <a:t>  </a:t>
            </a:r>
          </a:p>
          <a:p>
            <a:endParaRPr lang="en-US" sz="300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3.</a:t>
            </a:r>
            <a:r>
              <a:rPr lang="en-US" dirty="0"/>
              <a:t> </a:t>
            </a:r>
            <a:r>
              <a:rPr lang="en-US" i="1" dirty="0" smtClean="0"/>
              <a:t>"</a:t>
            </a:r>
            <a:r>
              <a:rPr lang="en-US" i="1" dirty="0" err="1" smtClean="0"/>
              <a:t>P</a:t>
            </a:r>
            <a:r>
              <a:rPr lang="en-US" i="1" dirty="0" err="1" smtClean="0"/>
              <a:t>erseguire</a:t>
            </a:r>
            <a:r>
              <a:rPr lang="en-US" i="1" dirty="0" smtClean="0"/>
              <a:t> </a:t>
            </a:r>
            <a:r>
              <a:rPr lang="en-US" i="1" dirty="0" err="1"/>
              <a:t>una</a:t>
            </a:r>
            <a:r>
              <a:rPr lang="en-US" i="1" dirty="0"/>
              <a:t> </a:t>
            </a:r>
            <a:r>
              <a:rPr lang="en-US" i="1" dirty="0" err="1"/>
              <a:t>politica</a:t>
            </a:r>
            <a:r>
              <a:rPr lang="en-US" i="1" dirty="0"/>
              <a:t> </a:t>
            </a:r>
            <a:r>
              <a:rPr lang="en-US" i="1" dirty="0" err="1"/>
              <a:t>piu</a:t>
            </a:r>
            <a:r>
              <a:rPr lang="en-US" i="1" dirty="0"/>
              <a:t>' </a:t>
            </a:r>
            <a:r>
              <a:rPr lang="en-US" i="1" dirty="0" err="1"/>
              <a:t>attiva</a:t>
            </a:r>
            <a:r>
              <a:rPr lang="en-US" i="1" dirty="0"/>
              <a:t> per </a:t>
            </a:r>
            <a:r>
              <a:rPr lang="en-US" i="1" dirty="0" err="1"/>
              <a:t>favorire</a:t>
            </a:r>
            <a:r>
              <a:rPr lang="en-US" i="1" dirty="0"/>
              <a:t> </a:t>
            </a:r>
            <a:r>
              <a:rPr lang="en-US" i="1" dirty="0" err="1"/>
              <a:t>aggregazione</a:t>
            </a:r>
            <a:r>
              <a:rPr lang="en-US" i="1" dirty="0"/>
              <a:t> </a:t>
            </a:r>
            <a:r>
              <a:rPr lang="en-US" i="1" dirty="0" err="1"/>
              <a:t>ed</a:t>
            </a:r>
            <a:r>
              <a:rPr lang="en-US" i="1" dirty="0"/>
              <a:t> </a:t>
            </a:r>
            <a:r>
              <a:rPr lang="en-US" i="1" dirty="0" err="1"/>
              <a:t>impatto</a:t>
            </a:r>
            <a:r>
              <a:rPr lang="en-US" i="1" dirty="0"/>
              <a:t> </a:t>
            </a:r>
          </a:p>
          <a:p>
            <a:r>
              <a:rPr lang="en-US" i="1" dirty="0"/>
              <a:t>    </a:t>
            </a:r>
            <a:r>
              <a:rPr lang="en-US" i="1" dirty="0" err="1"/>
              <a:t>nei</a:t>
            </a:r>
            <a:r>
              <a:rPr lang="en-US" i="1" dirty="0"/>
              <a:t> </a:t>
            </a:r>
            <a:r>
              <a:rPr lang="en-US" i="1" dirty="0" err="1"/>
              <a:t>gruppi</a:t>
            </a:r>
            <a:r>
              <a:rPr lang="en-US" i="1" dirty="0"/>
              <a:t> </a:t>
            </a:r>
            <a:r>
              <a:rPr lang="en-US" i="1" dirty="0" err="1"/>
              <a:t>teorici</a:t>
            </a:r>
            <a:r>
              <a:rPr lang="en-US" i="1" dirty="0"/>
              <a:t> di area </a:t>
            </a:r>
            <a:r>
              <a:rPr lang="en-US" i="1" dirty="0" err="1"/>
              <a:t>romana</a:t>
            </a:r>
            <a:r>
              <a:rPr lang="en-US" i="1" dirty="0"/>
              <a:t> </a:t>
            </a:r>
            <a:r>
              <a:rPr lang="en-US" i="1" dirty="0" err="1"/>
              <a:t>riorganizzando</a:t>
            </a:r>
            <a:r>
              <a:rPr lang="en-US" i="1" dirty="0"/>
              <a:t> la </a:t>
            </a:r>
            <a:r>
              <a:rPr lang="en-US" i="1" dirty="0" err="1"/>
              <a:t>teoria</a:t>
            </a:r>
            <a:r>
              <a:rPr lang="en-US" i="1" dirty="0"/>
              <a:t> a </a:t>
            </a:r>
            <a:r>
              <a:rPr lang="en-US" i="1" dirty="0" err="1" smtClean="0"/>
              <a:t>Frascati</a:t>
            </a:r>
            <a:r>
              <a:rPr lang="en-US" i="1" dirty="0" smtClean="0"/>
              <a:t>”</a:t>
            </a:r>
            <a:endParaRPr lang="en-US" i="1" dirty="0"/>
          </a:p>
          <a:p>
            <a:r>
              <a:rPr lang="en-US" sz="1400" dirty="0" smtClean="0"/>
              <a:t>  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 [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Leggi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: Cure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palliative per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portare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LNF-TH all'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estinzione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contenendone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sofferenza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717" y="5442801"/>
            <a:ext cx="8635918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u="sng" dirty="0" err="1" smtClean="0"/>
              <a:t>Nel</a:t>
            </a:r>
            <a:r>
              <a:rPr lang="en-US" b="1" i="1" u="sng" dirty="0" smtClean="0"/>
              <a:t> CD del 27-28 </a:t>
            </a:r>
            <a:r>
              <a:rPr lang="en-US" b="1" i="1" u="sng" dirty="0" err="1" smtClean="0"/>
              <a:t>Giugno</a:t>
            </a:r>
            <a:r>
              <a:rPr lang="en-US" b="1" i="1" u="sng" dirty="0" smtClean="0"/>
              <a:t> 2018</a:t>
            </a:r>
            <a:r>
              <a:rPr lang="en-US" sz="1600" b="1" u="sng" dirty="0" smtClean="0"/>
              <a:t>: </a:t>
            </a:r>
            <a:r>
              <a:rPr lang="en-US" sz="1600" b="1" dirty="0" smtClean="0"/>
              <a:t>     </a:t>
            </a:r>
            <a:r>
              <a:rPr lang="en-US" sz="1600" dirty="0" smtClean="0"/>
              <a:t>E</a:t>
            </a:r>
            <a:r>
              <a:rPr lang="en-US" sz="1600" dirty="0"/>
              <a:t>' </a:t>
            </a:r>
            <a:r>
              <a:rPr lang="en-US" sz="1600" dirty="0" err="1"/>
              <a:t>stata</a:t>
            </a:r>
            <a:r>
              <a:rPr lang="en-US" sz="1600" dirty="0"/>
              <a:t> </a:t>
            </a:r>
            <a:r>
              <a:rPr lang="en-US" sz="1600" dirty="0" err="1"/>
              <a:t>deliberata</a:t>
            </a:r>
            <a:r>
              <a:rPr lang="en-US" sz="1600" dirty="0"/>
              <a:t> </a:t>
            </a:r>
            <a:r>
              <a:rPr lang="en-US" sz="1600" dirty="0" err="1"/>
              <a:t>l'emissione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seguenti</a:t>
            </a:r>
            <a:r>
              <a:rPr lang="en-US" sz="1600" dirty="0"/>
              <a:t> </a:t>
            </a:r>
            <a:r>
              <a:rPr lang="en-US" sz="1600" b="1" i="1" dirty="0" err="1" smtClean="0"/>
              <a:t>bandi</a:t>
            </a:r>
            <a:r>
              <a:rPr lang="en-US" sz="1600" dirty="0" smtClean="0"/>
              <a:t> </a:t>
            </a:r>
            <a:r>
              <a:rPr lang="en-US" sz="1600" b="1" i="1" dirty="0" err="1" smtClean="0"/>
              <a:t>mirati</a:t>
            </a:r>
            <a:r>
              <a:rPr lang="en-US" sz="1600" dirty="0" smtClean="0"/>
              <a:t>, a </a:t>
            </a:r>
            <a:r>
              <a:rPr lang="en-US" sz="1600" dirty="0" err="1" smtClean="0"/>
              <a:t>valere</a:t>
            </a:r>
            <a:r>
              <a:rPr lang="en-US" sz="1600" dirty="0" smtClean="0"/>
              <a:t>  sui </a:t>
            </a:r>
            <a:r>
              <a:rPr lang="en-US" sz="1600" dirty="0"/>
              <a:t>73 </a:t>
            </a:r>
            <a:r>
              <a:rPr lang="en-US" sz="1600" dirty="0" err="1"/>
              <a:t>posti</a:t>
            </a:r>
            <a:r>
              <a:rPr lang="en-US" sz="1600" dirty="0"/>
              <a:t> per </a:t>
            </a:r>
            <a:r>
              <a:rPr lang="en-US" sz="1600" dirty="0" err="1" smtClean="0"/>
              <a:t>ricercatori</a:t>
            </a:r>
            <a:r>
              <a:rPr lang="en-US" sz="1600" dirty="0" smtClean="0"/>
              <a:t> </a:t>
            </a:r>
            <a:r>
              <a:rPr lang="en-US" sz="1600" dirty="0"/>
              <a:t>e </a:t>
            </a:r>
            <a:r>
              <a:rPr lang="en-US" sz="1600" dirty="0" smtClean="0"/>
              <a:t> </a:t>
            </a:r>
            <a:r>
              <a:rPr lang="en-US" sz="1600" dirty="0" err="1" smtClean="0"/>
              <a:t>tecnologi</a:t>
            </a:r>
            <a:r>
              <a:rPr lang="en-US" sz="1600" dirty="0" smtClean="0"/>
              <a:t>  </a:t>
            </a:r>
            <a:r>
              <a:rPr lang="en-US" sz="1600" dirty="0" err="1"/>
              <a:t>finanziati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err="1" smtClean="0"/>
              <a:t>dalla</a:t>
            </a:r>
            <a:r>
              <a:rPr lang="en-US" sz="1600" dirty="0" smtClean="0"/>
              <a:t> </a:t>
            </a:r>
            <a:r>
              <a:rPr lang="en-US" sz="1600" dirty="0" err="1"/>
              <a:t>legge</a:t>
            </a:r>
            <a:r>
              <a:rPr lang="en-US" sz="1600" dirty="0"/>
              <a:t> </a:t>
            </a:r>
            <a:r>
              <a:rPr lang="en-US" sz="1600" dirty="0" smtClean="0"/>
              <a:t> di </a:t>
            </a:r>
            <a:r>
              <a:rPr lang="en-US" sz="1600" dirty="0" err="1"/>
              <a:t>stabilità</a:t>
            </a:r>
            <a:r>
              <a:rPr lang="en-US" sz="1600" dirty="0" smtClean="0"/>
              <a:t>:</a:t>
            </a:r>
            <a:endParaRPr lang="en-US" dirty="0" smtClean="0"/>
          </a:p>
          <a:p>
            <a:endParaRPr lang="en-US" sz="600" dirty="0" smtClean="0"/>
          </a:p>
          <a:p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1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primo </a:t>
            </a:r>
            <a:r>
              <a:rPr lang="en-US" i="1" dirty="0" err="1">
                <a:solidFill>
                  <a:schemeClr val="bg2">
                    <a:lumMod val="25000"/>
                  </a:schemeClr>
                </a:solidFill>
              </a:rPr>
              <a:t>ricercatore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 a LNS, 1 primo </a:t>
            </a:r>
            <a:r>
              <a:rPr lang="en-US" i="1" dirty="0" err="1">
                <a:solidFill>
                  <a:schemeClr val="bg2">
                    <a:lumMod val="25000"/>
                  </a:schemeClr>
                </a:solidFill>
              </a:rPr>
              <a:t>ricercatore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 a LNGS, </a:t>
            </a:r>
            <a:endParaRPr lang="en-US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1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primo </a:t>
            </a:r>
            <a:r>
              <a:rPr lang="en-US" i="1" dirty="0" err="1">
                <a:solidFill>
                  <a:schemeClr val="bg2">
                    <a:lumMod val="25000"/>
                  </a:schemeClr>
                </a:solidFill>
              </a:rPr>
              <a:t>tecnologo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 a LNGS, 1 </a:t>
            </a:r>
            <a:r>
              <a:rPr lang="en-US" i="1" dirty="0" err="1">
                <a:solidFill>
                  <a:schemeClr val="bg2">
                    <a:lumMod val="25000"/>
                  </a:schemeClr>
                </a:solidFill>
              </a:rPr>
              <a:t>tecnologo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 a 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RM3  </a:t>
            </a:r>
            <a:endParaRPr lang="en-US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109" y="3655790"/>
            <a:ext cx="8870622" cy="1677382"/>
          </a:xfrm>
          <a:prstGeom prst="rect">
            <a:avLst/>
          </a:prstGeom>
          <a:solidFill>
            <a:srgbClr val="FFFDB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Come </a:t>
            </a:r>
            <a:r>
              <a:rPr lang="en-US" b="1" i="1" dirty="0" err="1" smtClean="0">
                <a:solidFill>
                  <a:schemeClr val="bg2">
                    <a:lumMod val="25000"/>
                  </a:schemeClr>
                </a:solidFill>
              </a:rPr>
              <a:t>Coordinatore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 LNF-TH ho </a:t>
            </a:r>
            <a:r>
              <a:rPr lang="en-US" b="1" i="1" dirty="0" err="1" smtClean="0">
                <a:solidFill>
                  <a:schemeClr val="bg2">
                    <a:lumMod val="25000"/>
                  </a:schemeClr>
                </a:solidFill>
              </a:rPr>
              <a:t>chiesto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, a </a:t>
            </a:r>
            <a:r>
              <a:rPr lang="en-US" b="1" i="1" dirty="0" err="1" smtClean="0">
                <a:solidFill>
                  <a:schemeClr val="bg2">
                    <a:lumMod val="25000"/>
                  </a:schemeClr>
                </a:solidFill>
              </a:rPr>
              <a:t>valere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 sui 73 </a:t>
            </a:r>
            <a:r>
              <a:rPr lang="en-US" b="1" i="1" dirty="0" err="1" smtClean="0">
                <a:solidFill>
                  <a:schemeClr val="bg2">
                    <a:lumMod val="25000"/>
                  </a:schemeClr>
                </a:solidFill>
              </a:rPr>
              <a:t>posti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1600" b="1" i="1" dirty="0" err="1" smtClean="0">
                <a:solidFill>
                  <a:schemeClr val="bg2">
                    <a:lumMod val="25000"/>
                  </a:schemeClr>
                </a:solidFill>
              </a:rPr>
              <a:t>legge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</a:rPr>
              <a:t> di </a:t>
            </a:r>
            <a:r>
              <a:rPr lang="en-US" sz="1600" b="1" i="1" dirty="0" err="1" smtClean="0">
                <a:solidFill>
                  <a:schemeClr val="bg2">
                    <a:lumMod val="25000"/>
                  </a:schemeClr>
                </a:solidFill>
              </a:rPr>
              <a:t>stabilit</a:t>
            </a:r>
            <a:r>
              <a:rPr lang="en-US" sz="1600" b="1" i="1" dirty="0" err="1" smtClean="0">
                <a:solidFill>
                  <a:schemeClr val="bg2">
                    <a:lumMod val="25000"/>
                  </a:schemeClr>
                </a:solidFill>
              </a:rPr>
              <a:t>á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endParaRPr lang="en-US" sz="500" dirty="0" smtClean="0"/>
          </a:p>
          <a:p>
            <a:pPr marL="342900" indent="-342900">
              <a:buAutoNum type="arabicPeriod"/>
            </a:pPr>
            <a:r>
              <a:rPr lang="en-US" dirty="0" smtClean="0"/>
              <a:t>Un </a:t>
            </a:r>
            <a:r>
              <a:rPr lang="en-US" dirty="0" err="1" smtClean="0"/>
              <a:t>bando</a:t>
            </a:r>
            <a:r>
              <a:rPr lang="en-US" dirty="0" smtClean="0"/>
              <a:t> </a:t>
            </a:r>
            <a:r>
              <a:rPr lang="en-US" dirty="0" err="1" smtClean="0"/>
              <a:t>dedicato</a:t>
            </a:r>
            <a:r>
              <a:rPr lang="en-US" dirty="0" smtClean="0"/>
              <a:t> per </a:t>
            </a:r>
            <a:r>
              <a:rPr lang="en-US" dirty="0" err="1" smtClean="0"/>
              <a:t>ricercatore</a:t>
            </a:r>
            <a:r>
              <a:rPr lang="en-US" dirty="0" smtClean="0"/>
              <a:t> </a:t>
            </a:r>
            <a:r>
              <a:rPr lang="en-US" dirty="0" err="1" smtClean="0"/>
              <a:t>teorico</a:t>
            </a:r>
            <a:r>
              <a:rPr lang="en-US" dirty="0" smtClean="0"/>
              <a:t> LNF con </a:t>
            </a:r>
            <a:r>
              <a:rPr lang="en-US" dirty="0" err="1" smtClean="0"/>
              <a:t>profilo</a:t>
            </a:r>
            <a:r>
              <a:rPr lang="en-US" dirty="0" smtClean="0"/>
              <a:t> </a:t>
            </a:r>
            <a:r>
              <a:rPr lang="en-US" dirty="0" err="1" smtClean="0"/>
              <a:t>specifico</a:t>
            </a:r>
            <a:endParaRPr lang="en-US" dirty="0" smtClean="0"/>
          </a:p>
          <a:p>
            <a:pPr marL="342900" indent="-342900">
              <a:buAutoNum type="arabicPeriod" startAt="2"/>
            </a:pPr>
            <a:r>
              <a:rPr lang="en-US" dirty="0" smtClean="0"/>
              <a:t>In </a:t>
            </a:r>
            <a:r>
              <a:rPr lang="en-US" dirty="0" err="1" smtClean="0"/>
              <a:t>subordine</a:t>
            </a:r>
            <a:r>
              <a:rPr lang="en-US" dirty="0" smtClean="0"/>
              <a:t>: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chiamata</a:t>
            </a:r>
            <a:r>
              <a:rPr lang="en-US" dirty="0" smtClean="0"/>
              <a:t> </a:t>
            </a:r>
            <a:r>
              <a:rPr lang="en-US" dirty="0" err="1" smtClean="0"/>
              <a:t>diretta</a:t>
            </a:r>
            <a:r>
              <a:rPr lang="en-US" dirty="0" smtClean="0"/>
              <a:t> per primo </a:t>
            </a:r>
            <a:r>
              <a:rPr lang="en-US" dirty="0" err="1" smtClean="0"/>
              <a:t>ricercatore</a:t>
            </a:r>
            <a:r>
              <a:rPr lang="en-US" dirty="0" smtClean="0"/>
              <a:t> </a:t>
            </a:r>
            <a:r>
              <a:rPr lang="en-US" dirty="0" err="1" smtClean="0"/>
              <a:t>teorico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u="sng" dirty="0" smtClean="0"/>
              <a:t>Ed ho </a:t>
            </a:r>
            <a:r>
              <a:rPr lang="en-US" u="sng" dirty="0" err="1" smtClean="0"/>
              <a:t>posto</a:t>
            </a:r>
            <a:r>
              <a:rPr lang="en-US" u="sng" dirty="0" smtClean="0"/>
              <a:t> </a:t>
            </a:r>
            <a:r>
              <a:rPr lang="en-US" u="sng" dirty="0" err="1" smtClean="0"/>
              <a:t>una</a:t>
            </a:r>
            <a:r>
              <a:rPr lang="en-US" u="sng" dirty="0" smtClean="0"/>
              <a:t> </a:t>
            </a:r>
            <a:r>
              <a:rPr lang="en-US" u="sng" dirty="0" err="1" smtClean="0"/>
              <a:t>domanda</a:t>
            </a:r>
            <a:r>
              <a:rPr lang="en-US" u="sng" dirty="0" smtClean="0"/>
              <a:t>:</a:t>
            </a:r>
            <a:r>
              <a:rPr lang="en-US" dirty="0" smtClean="0"/>
              <a:t> </a:t>
            </a:r>
            <a:r>
              <a:rPr lang="en-US" dirty="0" smtClean="0"/>
              <a:t>"</a:t>
            </a:r>
            <a:r>
              <a:rPr lang="en-US" i="1" dirty="0" err="1" smtClean="0"/>
              <a:t>Attraverso</a:t>
            </a:r>
            <a:r>
              <a:rPr lang="en-US" i="1" dirty="0" smtClean="0"/>
              <a:t> quale virtuoso </a:t>
            </a:r>
            <a:r>
              <a:rPr lang="en-US" i="1" dirty="0" err="1" smtClean="0"/>
              <a:t>meccanismo</a:t>
            </a:r>
            <a:r>
              <a:rPr lang="en-US" i="1" dirty="0" smtClean="0"/>
              <a:t> </a:t>
            </a:r>
            <a:r>
              <a:rPr lang="en-US" i="1" dirty="0"/>
              <a:t>la </a:t>
            </a:r>
            <a:r>
              <a:rPr lang="en-US" i="1" dirty="0" err="1"/>
              <a:t>soppressione</a:t>
            </a:r>
            <a:r>
              <a:rPr lang="en-US" i="1" dirty="0"/>
              <a:t> </a:t>
            </a:r>
            <a:endParaRPr lang="en-US" i="1" dirty="0" smtClean="0"/>
          </a:p>
          <a:p>
            <a:r>
              <a:rPr lang="en-US" i="1" dirty="0" smtClean="0"/>
              <a:t>                          del </a:t>
            </a:r>
            <a:r>
              <a:rPr lang="en-US" i="1" dirty="0" err="1" smtClean="0"/>
              <a:t>gruppo</a:t>
            </a:r>
            <a:r>
              <a:rPr lang="en-US" i="1" dirty="0" smtClean="0"/>
              <a:t> LNF-TH  </a:t>
            </a:r>
            <a:r>
              <a:rPr lang="en-US" i="1" dirty="0" err="1" smtClean="0"/>
              <a:t>potrebbe</a:t>
            </a:r>
            <a:r>
              <a:rPr lang="en-US" i="1" dirty="0" smtClean="0"/>
              <a:t> </a:t>
            </a:r>
            <a:r>
              <a:rPr lang="en-US" i="1" dirty="0" err="1"/>
              <a:t>beneficiare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Laboratori</a:t>
            </a:r>
            <a:r>
              <a:rPr lang="en-US" i="1" dirty="0"/>
              <a:t> e </a:t>
            </a:r>
            <a:r>
              <a:rPr lang="en-US" i="1" dirty="0" err="1" smtClean="0"/>
              <a:t>l’INFN</a:t>
            </a:r>
            <a:r>
              <a:rPr lang="en-US" i="1" dirty="0" smtClean="0"/>
              <a:t> ? </a:t>
            </a:r>
            <a:r>
              <a:rPr lang="en-US" i="1" dirty="0" smtClean="0"/>
              <a:t>"</a:t>
            </a:r>
            <a:r>
              <a:rPr lang="en-US" i="1" dirty="0" smtClean="0"/>
              <a:t>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48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6453" y="4171064"/>
            <a:ext cx="6936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0000FF"/>
                </a:solidFill>
              </a:rPr>
              <a:t>GRAZIE  PER </a:t>
            </a:r>
            <a:r>
              <a:rPr lang="en-US" sz="4000" b="1" i="1" dirty="0" smtClean="0">
                <a:solidFill>
                  <a:srgbClr val="0000FF"/>
                </a:solidFill>
              </a:rPr>
              <a:t> L’ATTENZIONE</a:t>
            </a:r>
            <a:endParaRPr lang="en-US" sz="4000" b="1" i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256" y="1036948"/>
            <a:ext cx="8851769" cy="22929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r>
              <a:rPr lang="en-US" sz="1900" b="1" i="1" dirty="0" smtClean="0"/>
              <a:t>IN CONCLUSIONE:     per </a:t>
            </a:r>
            <a:r>
              <a:rPr lang="en-US" sz="1900" b="1" i="1" dirty="0" err="1" smtClean="0"/>
              <a:t>il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momento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io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presumo</a:t>
            </a:r>
            <a:r>
              <a:rPr lang="en-US" sz="1900" b="1" i="1" dirty="0" smtClean="0"/>
              <a:t>  </a:t>
            </a:r>
            <a:r>
              <a:rPr lang="en-US" sz="1900" b="1" i="1" dirty="0" err="1" smtClean="0"/>
              <a:t>prevalga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l</a:t>
            </a:r>
            <a:r>
              <a:rPr lang="en-US" sz="1900" b="1" i="1" dirty="0" err="1" smtClean="0"/>
              <a:t>’opzione</a:t>
            </a:r>
            <a:r>
              <a:rPr lang="en-US" sz="1900" b="1" i="1" dirty="0" smtClean="0"/>
              <a:t> 2.</a:t>
            </a:r>
            <a:r>
              <a:rPr lang="en-US" sz="1900" b="1" i="1" dirty="0" smtClean="0"/>
              <a:t> </a:t>
            </a:r>
          </a:p>
          <a:p>
            <a:endParaRPr lang="en-US" sz="1900" b="1" i="1" dirty="0"/>
          </a:p>
          <a:p>
            <a:r>
              <a:rPr lang="en-US" sz="1900" b="1" i="1" dirty="0"/>
              <a:t>S</a:t>
            </a:r>
            <a:r>
              <a:rPr lang="en-US" sz="1900" b="1" i="1" dirty="0" smtClean="0"/>
              <a:t>e </a:t>
            </a:r>
            <a:r>
              <a:rPr lang="en-US" sz="1900" b="1" i="1" dirty="0" err="1"/>
              <a:t>l</a:t>
            </a:r>
            <a:r>
              <a:rPr lang="en-US" sz="1900" b="1" i="1" dirty="0" err="1" smtClean="0"/>
              <a:t>’ipotesi</a:t>
            </a:r>
            <a:r>
              <a:rPr lang="en-US" sz="1900" b="1" i="1" dirty="0"/>
              <a:t> </a:t>
            </a:r>
            <a:r>
              <a:rPr lang="en-US" sz="1900" b="1" i="1" dirty="0" smtClean="0"/>
              <a:t>di </a:t>
            </a:r>
            <a:r>
              <a:rPr lang="en-US" sz="1900" b="1" i="1" dirty="0"/>
              <a:t>un </a:t>
            </a:r>
            <a:r>
              <a:rPr lang="en-US" sz="1900" b="1" i="1" dirty="0" err="1"/>
              <a:t>rafforzamento</a:t>
            </a:r>
            <a:r>
              <a:rPr lang="en-US" sz="1900" b="1" i="1" dirty="0"/>
              <a:t> </a:t>
            </a:r>
            <a:r>
              <a:rPr lang="en-US" sz="1900" b="1" i="1" dirty="0" smtClean="0"/>
              <a:t>del </a:t>
            </a:r>
            <a:r>
              <a:rPr lang="en-US" sz="1900" b="1" i="1" dirty="0" err="1"/>
              <a:t>gruppo</a:t>
            </a:r>
            <a:r>
              <a:rPr lang="en-US" sz="1900" b="1" i="1" dirty="0"/>
              <a:t> </a:t>
            </a:r>
            <a:r>
              <a:rPr lang="en-US" sz="1900" b="1" i="1" dirty="0" err="1" smtClean="0"/>
              <a:t>pu</a:t>
            </a:r>
            <a:r>
              <a:rPr lang="en-US" sz="1900" b="1" i="1" dirty="0" err="1" smtClean="0"/>
              <a:t>ó</a:t>
            </a:r>
            <a:r>
              <a:rPr lang="en-US" sz="1900" b="1" i="1" dirty="0" smtClean="0"/>
              <a:t> </a:t>
            </a:r>
            <a:r>
              <a:rPr lang="en-US" sz="1900" b="1" i="1" dirty="0" err="1"/>
              <a:t>essere</a:t>
            </a:r>
            <a:r>
              <a:rPr lang="en-US" sz="1900" b="1" i="1" dirty="0"/>
              <a:t> </a:t>
            </a:r>
            <a:r>
              <a:rPr lang="en-US" sz="1900" b="1" i="1" dirty="0" err="1"/>
              <a:t>discussa</a:t>
            </a:r>
            <a:r>
              <a:rPr lang="en-US" sz="1900" b="1" i="1" dirty="0"/>
              <a:t> </a:t>
            </a:r>
            <a:r>
              <a:rPr lang="en-US" sz="1900" b="1" i="1" dirty="0" err="1"/>
              <a:t>anche</a:t>
            </a:r>
            <a:r>
              <a:rPr lang="en-US" sz="1900" b="1" i="1" dirty="0"/>
              <a:t> </a:t>
            </a:r>
            <a:r>
              <a:rPr lang="en-US" sz="1900" b="1" i="1" dirty="0" smtClean="0"/>
              <a:t>solo con LNF-TH, </a:t>
            </a:r>
            <a:r>
              <a:rPr lang="en-US" sz="1900" b="1" i="1" dirty="0" err="1" smtClean="0"/>
              <a:t>l’ipotesi</a:t>
            </a:r>
            <a:r>
              <a:rPr lang="en-US" sz="1900" b="1" i="1" dirty="0" smtClean="0"/>
              <a:t> </a:t>
            </a:r>
            <a:r>
              <a:rPr lang="en-US" sz="1900" b="1" i="1" dirty="0"/>
              <a:t>di </a:t>
            </a:r>
            <a:r>
              <a:rPr lang="en-US" sz="1900" b="1" i="1" dirty="0" err="1"/>
              <a:t>uno</a:t>
            </a:r>
            <a:r>
              <a:rPr lang="en-US" sz="1900" b="1" i="1" dirty="0"/>
              <a:t> </a:t>
            </a:r>
            <a:r>
              <a:rPr lang="en-US" sz="1900" b="1" i="1" dirty="0" err="1"/>
              <a:t>scioglimento</a:t>
            </a:r>
            <a:r>
              <a:rPr lang="en-US" sz="1900" b="1" i="1" dirty="0"/>
              <a:t> </a:t>
            </a:r>
            <a:r>
              <a:rPr lang="en-US" sz="1900" b="1" i="1" dirty="0" err="1"/>
              <a:t>deve</a:t>
            </a:r>
            <a:r>
              <a:rPr lang="en-US" sz="1900" b="1" i="1" dirty="0"/>
              <a:t> </a:t>
            </a:r>
            <a:r>
              <a:rPr lang="en-US" sz="1900" b="1" i="1" dirty="0" err="1" smtClean="0"/>
              <a:t>confrontarsi</a:t>
            </a:r>
            <a:r>
              <a:rPr lang="en-US" sz="1900" b="1" i="1" dirty="0" smtClean="0"/>
              <a:t> </a:t>
            </a:r>
            <a:r>
              <a:rPr lang="en-US" sz="1900" b="1" i="1" dirty="0" err="1" smtClean="0"/>
              <a:t>anche</a:t>
            </a:r>
            <a:r>
              <a:rPr lang="en-US" sz="1900" b="1" i="1" dirty="0" smtClean="0"/>
              <a:t> con </a:t>
            </a:r>
            <a:r>
              <a:rPr lang="en-US" sz="1900" b="1" i="1" dirty="0" err="1"/>
              <a:t>tutte</a:t>
            </a:r>
            <a:r>
              <a:rPr lang="en-US" sz="1900" b="1" i="1" dirty="0"/>
              <a:t> le </a:t>
            </a:r>
            <a:r>
              <a:rPr lang="en-US" sz="1900" b="1" i="1" dirty="0" err="1"/>
              <a:t>altre</a:t>
            </a:r>
            <a:r>
              <a:rPr lang="en-US" sz="1900" b="1" i="1" dirty="0"/>
              <a:t> </a:t>
            </a:r>
            <a:r>
              <a:rPr lang="en-US" sz="1900" b="1" i="1" dirty="0" err="1" smtClean="0"/>
              <a:t>realt</a:t>
            </a:r>
            <a:r>
              <a:rPr lang="en-US" sz="1900" b="1" i="1" dirty="0" err="1" smtClean="0"/>
              <a:t>á</a:t>
            </a:r>
            <a:r>
              <a:rPr lang="en-US" sz="1900" b="1" i="1" dirty="0"/>
              <a:t> </a:t>
            </a:r>
            <a:r>
              <a:rPr lang="en-US" sz="1900" b="1" i="1" dirty="0" smtClean="0"/>
              <a:t>LNF </a:t>
            </a:r>
            <a:r>
              <a:rPr lang="en-US" sz="1900" b="1" i="1" dirty="0" err="1" smtClean="0"/>
              <a:t>coinvolte</a:t>
            </a:r>
            <a:r>
              <a:rPr lang="en-US" sz="1900" b="1" i="1" dirty="0" smtClean="0"/>
              <a:t> </a:t>
            </a:r>
            <a:r>
              <a:rPr lang="en-US" sz="1900" b="1" i="1" dirty="0" err="1"/>
              <a:t>nella</a:t>
            </a:r>
            <a:r>
              <a:rPr lang="en-US" sz="1900" b="1" i="1" dirty="0"/>
              <a:t> </a:t>
            </a:r>
            <a:r>
              <a:rPr lang="en-US" sz="1900" b="1" i="1" dirty="0" err="1"/>
              <a:t>ricerca</a:t>
            </a:r>
            <a:r>
              <a:rPr lang="en-US" sz="1900" b="1" i="1" dirty="0"/>
              <a:t> </a:t>
            </a:r>
            <a:r>
              <a:rPr lang="en-US" sz="1900" b="1" i="1" dirty="0" smtClean="0"/>
              <a:t>in </a:t>
            </a:r>
            <a:r>
              <a:rPr lang="en-US" sz="1900" b="1" i="1" dirty="0" err="1" smtClean="0"/>
              <a:t>fisica</a:t>
            </a:r>
            <a:r>
              <a:rPr lang="en-US" sz="1900" b="1" i="1" dirty="0" smtClean="0"/>
              <a:t>  </a:t>
            </a:r>
            <a:r>
              <a:rPr lang="en-US" sz="1900" b="1" i="1" dirty="0" err="1" smtClean="0"/>
              <a:t>fondamentale</a:t>
            </a:r>
            <a:r>
              <a:rPr lang="en-US" sz="1900" b="1" i="1" dirty="0" smtClean="0"/>
              <a:t>. </a:t>
            </a:r>
          </a:p>
          <a:p>
            <a:endParaRPr lang="en-US" sz="800" b="1" i="1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Oltre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Direttore</a:t>
            </a:r>
            <a:r>
              <a:rPr lang="en-US" dirty="0" smtClean="0"/>
              <a:t>, </a:t>
            </a:r>
            <a:r>
              <a:rPr lang="en-US" dirty="0" err="1" smtClean="0"/>
              <a:t>anche</a:t>
            </a:r>
            <a:r>
              <a:rPr lang="en-US" dirty="0" smtClean="0"/>
              <a:t> Resp. Div. </a:t>
            </a:r>
            <a:r>
              <a:rPr lang="en-US" dirty="0" err="1" smtClean="0"/>
              <a:t>Ricerca</a:t>
            </a:r>
            <a:r>
              <a:rPr lang="en-US" dirty="0" smtClean="0"/>
              <a:t> e </a:t>
            </a:r>
            <a:r>
              <a:rPr lang="en-US" dirty="0" err="1" smtClean="0"/>
              <a:t>Coordinatori</a:t>
            </a:r>
            <a:r>
              <a:rPr lang="en-US" dirty="0" smtClean="0"/>
              <a:t> </a:t>
            </a:r>
            <a:r>
              <a:rPr lang="en-US" dirty="0" err="1" smtClean="0"/>
              <a:t>gruppi</a:t>
            </a:r>
            <a:r>
              <a:rPr lang="en-US" dirty="0"/>
              <a:t> </a:t>
            </a:r>
            <a:r>
              <a:rPr lang="en-US" dirty="0" smtClean="0"/>
              <a:t>1,2,3,5)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353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630" y="236509"/>
            <a:ext cx="7758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Richieste</a:t>
            </a:r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di </a:t>
            </a:r>
            <a:r>
              <a:rPr lang="en-US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supporto</a:t>
            </a:r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per </a:t>
            </a:r>
            <a:r>
              <a:rPr lang="en-US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il</a:t>
            </a:r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r>
              <a:rPr lang="en-US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Gruppo</a:t>
            </a:r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Teorico</a:t>
            </a:r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(</a:t>
            </a:r>
            <a:r>
              <a:rPr lang="en-US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generiche</a:t>
            </a:r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)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63500">
                  <a:schemeClr val="accent1">
                    <a:lumMod val="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641" y="1898062"/>
            <a:ext cx="89286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/>
              <a:t>Servizi</a:t>
            </a:r>
            <a:r>
              <a:rPr lang="en-US" sz="3600" dirty="0" smtClean="0"/>
              <a:t> di </a:t>
            </a:r>
            <a:r>
              <a:rPr lang="en-US" sz="3600" dirty="0" err="1" smtClean="0"/>
              <a:t>segreteria</a:t>
            </a:r>
            <a:r>
              <a:rPr lang="en-US" sz="3600" dirty="0" smtClean="0"/>
              <a:t> (</a:t>
            </a:r>
            <a:r>
              <a:rPr lang="en-US" sz="3600" dirty="0" err="1"/>
              <a:t>s</a:t>
            </a:r>
            <a:r>
              <a:rPr lang="en-US" sz="3600" dirty="0" err="1" smtClean="0"/>
              <a:t>ono</a:t>
            </a:r>
            <a:r>
              <a:rPr lang="en-US" sz="3600" dirty="0" smtClean="0"/>
              <a:t> </a:t>
            </a:r>
            <a:r>
              <a:rPr lang="en-US" sz="3600" dirty="0" err="1" smtClean="0"/>
              <a:t>fondamentali</a:t>
            </a:r>
            <a:r>
              <a:rPr lang="en-US" sz="3600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sz="3600" dirty="0" smtClean="0"/>
              <a:t>SIDS (</a:t>
            </a:r>
            <a:r>
              <a:rPr lang="en-US" sz="3600" dirty="0" err="1" smtClean="0"/>
              <a:t>FotoAudioVideo</a:t>
            </a:r>
            <a:r>
              <a:rPr lang="en-US" sz="3600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sz="3600" dirty="0" err="1" smtClean="0"/>
              <a:t>Eventualmente</a:t>
            </a:r>
            <a:r>
              <a:rPr lang="en-US" sz="3600" dirty="0" smtClean="0"/>
              <a:t> </a:t>
            </a:r>
            <a:r>
              <a:rPr lang="en-US" sz="3600" dirty="0" err="1" smtClean="0"/>
              <a:t>supporto</a:t>
            </a:r>
            <a:r>
              <a:rPr lang="en-US" sz="3600" dirty="0" smtClean="0"/>
              <a:t> di </a:t>
            </a:r>
            <a:r>
              <a:rPr lang="en-US" sz="3600" dirty="0" err="1" smtClean="0"/>
              <a:t>Direzione</a:t>
            </a:r>
            <a:r>
              <a:rPr lang="en-US" sz="3600" dirty="0" smtClean="0"/>
              <a:t>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per </a:t>
            </a:r>
            <a:r>
              <a:rPr lang="en-US" sz="3600" dirty="0" err="1" smtClean="0"/>
              <a:t>organizazzazione</a:t>
            </a:r>
            <a:r>
              <a:rPr lang="en-US" sz="3600" dirty="0" smtClean="0"/>
              <a:t> di Workshops 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n-US" sz="3600" dirty="0" err="1" smtClean="0"/>
              <a:t>tematici</a:t>
            </a:r>
            <a:r>
              <a:rPr lang="en-US" sz="3600" dirty="0" smtClean="0"/>
              <a:t> (</a:t>
            </a:r>
            <a:r>
              <a:rPr lang="en-US" sz="3600" dirty="0" err="1" smtClean="0"/>
              <a:t>qualche</a:t>
            </a:r>
            <a:r>
              <a:rPr lang="en-US" sz="3600" dirty="0" smtClean="0"/>
              <a:t> Keu) 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032000" y="5849034"/>
            <a:ext cx="48755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</a:rPr>
              <a:t>GRAZIE  PER L’ATTENZIONE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3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389" y="4904740"/>
            <a:ext cx="6579677" cy="1430072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dirty="0" smtClean="0">
                <a:effectLst/>
              </a:rPr>
              <a:t>- G. </a:t>
            </a:r>
            <a:r>
              <a:rPr lang="en-US" sz="2000" dirty="0" err="1" smtClean="0">
                <a:effectLst/>
              </a:rPr>
              <a:t>Corcella</a:t>
            </a:r>
            <a:r>
              <a:rPr lang="en-US" sz="2000" dirty="0" smtClean="0">
                <a:effectLst/>
              </a:rPr>
              <a:t>    100</a:t>
            </a:r>
            <a:r>
              <a:rPr lang="en-US" sz="2000" dirty="0" smtClean="0">
                <a:effectLst/>
              </a:rPr>
              <a:t>%</a:t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- G. M. </a:t>
            </a:r>
            <a:r>
              <a:rPr lang="en-US" sz="2000" dirty="0" err="1" smtClean="0">
                <a:effectLst/>
              </a:rPr>
              <a:t>Pruna</a:t>
            </a:r>
            <a:r>
              <a:rPr lang="en-US" sz="2000" dirty="0" smtClean="0">
                <a:effectLst/>
              </a:rPr>
              <a:t>   100%   (</a:t>
            </a:r>
            <a:r>
              <a:rPr lang="en-US" sz="2000" dirty="0" err="1" smtClean="0">
                <a:effectLst/>
              </a:rPr>
              <a:t>assegnista</a:t>
            </a:r>
            <a:r>
              <a:rPr lang="en-US" sz="2000" dirty="0" smtClean="0">
                <a:effectLst/>
              </a:rPr>
              <a:t>)</a:t>
            </a:r>
            <a:r>
              <a:rPr lang="en-US" sz="2000" dirty="0" smtClean="0">
                <a:effectLst/>
              </a:rPr>
              <a:t/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- V. Del </a:t>
            </a:r>
            <a:r>
              <a:rPr lang="en-US" sz="2000" dirty="0" err="1" smtClean="0">
                <a:effectLst/>
              </a:rPr>
              <a:t>Duca</a:t>
            </a:r>
            <a:r>
              <a:rPr lang="en-US" sz="2000" dirty="0" smtClean="0">
                <a:effectLst/>
              </a:rPr>
              <a:t>               (in </a:t>
            </a:r>
            <a:r>
              <a:rPr lang="en-US" sz="2000" dirty="0" err="1" smtClean="0">
                <a:effectLst/>
              </a:rPr>
              <a:t>congedo</a:t>
            </a:r>
            <a:r>
              <a:rPr lang="en-US" sz="2000" dirty="0" smtClean="0">
                <a:effectLst/>
              </a:rPr>
              <a:t>, ETH </a:t>
            </a:r>
            <a:r>
              <a:rPr lang="en-US" sz="2000" dirty="0" err="1" smtClean="0">
                <a:effectLst/>
              </a:rPr>
              <a:t>Zuric</a:t>
            </a:r>
            <a:r>
              <a:rPr lang="en-US" sz="2000" dirty="0" smtClean="0">
                <a:effectLst/>
              </a:rPr>
              <a:t>)</a:t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- G. </a:t>
            </a:r>
            <a:r>
              <a:rPr lang="en-US" sz="2000" dirty="0" err="1" smtClean="0">
                <a:effectLst/>
              </a:rPr>
              <a:t>Pancheri</a:t>
            </a:r>
            <a:r>
              <a:rPr lang="en-US" sz="2000" dirty="0" smtClean="0">
                <a:effectLst/>
              </a:rPr>
              <a:t>               (senior associate)</a:t>
            </a:r>
            <a:endParaRPr lang="en-US" sz="2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363220"/>
            <a:ext cx="7188200" cy="312928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17" indent="0" algn="ctr">
              <a:buNone/>
            </a:pPr>
            <a:r>
              <a:rPr lang="en-US" sz="9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ENP  </a:t>
            </a:r>
          </a:p>
          <a:p>
            <a:pPr marL="45717" indent="0" algn="ctr">
              <a:buNone/>
            </a:pPr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Exploring New Physics</a:t>
            </a:r>
          </a:p>
          <a:p>
            <a:pPr marL="45717" indent="0" algn="ctr">
              <a:buNone/>
            </a:pPr>
            <a:r>
              <a:rPr lang="en-US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R.L. </a:t>
            </a:r>
            <a:r>
              <a:rPr lang="en-US" sz="28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Gennaro</a:t>
            </a:r>
            <a:r>
              <a:rPr lang="en-US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 </a:t>
            </a:r>
            <a:r>
              <a:rPr lang="en-US" sz="28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a typeface="+mj-ea"/>
                <a:cs typeface="+mj-cs"/>
              </a:rPr>
              <a:t>Corcella</a:t>
            </a:r>
            <a:endParaRPr lang="en-US" sz="28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17" indent="0" algn="ctr">
              <a:buNone/>
            </a:pPr>
            <a:endParaRPr lang="en-US" sz="80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17" indent="0">
              <a:buNone/>
            </a:pPr>
            <a:endParaRPr lang="en-US" sz="9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7" y="201706"/>
            <a:ext cx="8902242" cy="64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7" y="230073"/>
            <a:ext cx="8913694" cy="63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9" y="0"/>
            <a:ext cx="9112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0" y="84841"/>
            <a:ext cx="8979339" cy="66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389" y="4457700"/>
            <a:ext cx="7960311" cy="2235200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dirty="0" smtClean="0">
                <a:effectLst/>
              </a:rPr>
              <a:t>- D. </a:t>
            </a:r>
            <a:r>
              <a:rPr lang="en-US" sz="2000" dirty="0" err="1" smtClean="0">
                <a:effectLst/>
              </a:rPr>
              <a:t>Babusci</a:t>
            </a:r>
            <a:r>
              <a:rPr lang="en-US" sz="2000" dirty="0" smtClean="0">
                <a:effectLst/>
              </a:rPr>
              <a:t>          </a:t>
            </a:r>
            <a:r>
              <a:rPr lang="en-US" sz="2000" dirty="0" smtClean="0">
                <a:effectLst/>
              </a:rPr>
              <a:t>  </a:t>
            </a:r>
            <a:r>
              <a:rPr lang="en-US" sz="2000" dirty="0" smtClean="0">
                <a:effectLst/>
              </a:rPr>
              <a:t>30%</a:t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- S. </a:t>
            </a:r>
            <a:r>
              <a:rPr lang="en-US" sz="2000" dirty="0" err="1" smtClean="0">
                <a:effectLst/>
              </a:rPr>
              <a:t>Bellucci</a:t>
            </a:r>
            <a:r>
              <a:rPr lang="en-US" sz="2000" dirty="0" smtClean="0">
                <a:effectLst/>
              </a:rPr>
              <a:t>          </a:t>
            </a:r>
            <a:r>
              <a:rPr lang="en-US" sz="2000" dirty="0" smtClean="0">
                <a:effectLst/>
              </a:rPr>
              <a:t>100</a:t>
            </a:r>
            <a:r>
              <a:rPr lang="en-US" sz="2000" dirty="0" smtClean="0">
                <a:effectLst/>
              </a:rPr>
              <a:t>%</a:t>
            </a:r>
            <a:r>
              <a:rPr lang="en-US" sz="2000" dirty="0" smtClean="0">
                <a:effectLst/>
              </a:rPr>
              <a:t/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- M. </a:t>
            </a:r>
            <a:r>
              <a:rPr lang="en-US" sz="2000" dirty="0" err="1" smtClean="0">
                <a:effectLst/>
              </a:rPr>
              <a:t>Benfatto</a:t>
            </a:r>
            <a:r>
              <a:rPr lang="en-US" sz="2000" dirty="0" smtClean="0">
                <a:effectLst/>
              </a:rPr>
              <a:t>        </a:t>
            </a:r>
            <a:r>
              <a:rPr lang="en-US" sz="2000" dirty="0" smtClean="0">
                <a:effectLst/>
              </a:rPr>
              <a:t>  60</a:t>
            </a:r>
            <a:r>
              <a:rPr lang="en-US" sz="2000" dirty="0" smtClean="0">
                <a:effectLst/>
              </a:rPr>
              <a:t>%</a:t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- G. </a:t>
            </a:r>
            <a:r>
              <a:rPr lang="en-US" sz="2000" dirty="0" err="1" smtClean="0">
                <a:effectLst/>
              </a:rPr>
              <a:t>Gionti</a:t>
            </a:r>
            <a:r>
              <a:rPr lang="en-US" sz="2000" dirty="0" smtClean="0">
                <a:effectLst/>
              </a:rPr>
              <a:t>           </a:t>
            </a:r>
            <a:r>
              <a:rPr lang="en-US" sz="2000" dirty="0" smtClean="0">
                <a:effectLst/>
              </a:rPr>
              <a:t> 100</a:t>
            </a:r>
            <a:r>
              <a:rPr lang="en-US" sz="2000" dirty="0" smtClean="0">
                <a:effectLst/>
              </a:rPr>
              <a:t>%  (</a:t>
            </a:r>
            <a:r>
              <a:rPr lang="en-US" sz="2000" dirty="0" err="1" smtClean="0">
                <a:effectLst/>
              </a:rPr>
              <a:t>Specola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 smtClean="0">
                <a:effectLst/>
              </a:rPr>
              <a:t>Vaticana</a:t>
            </a:r>
            <a:r>
              <a:rPr lang="en-US" sz="2000" dirty="0" smtClean="0">
                <a:effectLst/>
              </a:rPr>
              <a:t>)</a:t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- </a:t>
            </a:r>
            <a:r>
              <a:rPr lang="en-US" sz="2000" dirty="0" smtClean="0">
                <a:effectLst/>
              </a:rPr>
              <a:t>A. </a:t>
            </a:r>
            <a:r>
              <a:rPr lang="en-US" sz="2000" dirty="0" err="1" smtClean="0">
                <a:effectLst/>
              </a:rPr>
              <a:t>Maffucci</a:t>
            </a:r>
            <a:r>
              <a:rPr lang="en-US" sz="2000" dirty="0" smtClean="0">
                <a:effectLst/>
              </a:rPr>
              <a:t>         100</a:t>
            </a:r>
            <a:r>
              <a:rPr lang="en-US" sz="2000" dirty="0" smtClean="0">
                <a:effectLst/>
              </a:rPr>
              <a:t>% (Dip. </a:t>
            </a:r>
            <a:r>
              <a:rPr lang="en-US" sz="2000" dirty="0" err="1" smtClean="0">
                <a:effectLst/>
              </a:rPr>
              <a:t>Ing</a:t>
            </a:r>
            <a:r>
              <a:rPr lang="en-US" sz="2000" dirty="0" smtClean="0">
                <a:effectLst/>
              </a:rPr>
              <a:t>. </a:t>
            </a:r>
            <a:r>
              <a:rPr lang="en-US" sz="2000" dirty="0" err="1" smtClean="0">
                <a:effectLst/>
              </a:rPr>
              <a:t>Elettrica</a:t>
            </a:r>
            <a:r>
              <a:rPr lang="en-US" sz="2000" dirty="0" smtClean="0">
                <a:effectLst/>
              </a:rPr>
              <a:t>, </a:t>
            </a:r>
            <a:r>
              <a:rPr lang="en-US" sz="2000" dirty="0" smtClean="0">
                <a:effectLst/>
              </a:rPr>
              <a:t>U. </a:t>
            </a:r>
            <a:r>
              <a:rPr lang="en-US" sz="2000" dirty="0" err="1" smtClean="0">
                <a:effectLst/>
              </a:rPr>
              <a:t>Cassino</a:t>
            </a:r>
            <a:r>
              <a:rPr lang="en-US" sz="2000" dirty="0" smtClean="0">
                <a:effectLst/>
              </a:rPr>
              <a:t>)</a:t>
            </a:r>
            <a:r>
              <a:rPr lang="en-US" sz="2000" dirty="0" smtClean="0">
                <a:effectLst/>
              </a:rPr>
              <a:t/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- L. </a:t>
            </a:r>
            <a:r>
              <a:rPr lang="en-US" sz="2000" dirty="0" err="1" smtClean="0">
                <a:effectLst/>
              </a:rPr>
              <a:t>Pierantoni</a:t>
            </a:r>
            <a:r>
              <a:rPr lang="en-US" sz="2000" dirty="0" smtClean="0">
                <a:effectLst/>
              </a:rPr>
              <a:t>      </a:t>
            </a:r>
            <a:r>
              <a:rPr lang="en-US" sz="2000" dirty="0" smtClean="0">
                <a:effectLst/>
              </a:rPr>
              <a:t>100</a:t>
            </a:r>
            <a:r>
              <a:rPr lang="en-US" sz="2000" dirty="0" smtClean="0">
                <a:effectLst/>
              </a:rPr>
              <a:t>% </a:t>
            </a:r>
            <a:r>
              <a:rPr lang="en-US" sz="2000" dirty="0">
                <a:effectLst/>
              </a:rPr>
              <a:t>(</a:t>
            </a:r>
            <a:r>
              <a:rPr lang="en-US" sz="2000" dirty="0" smtClean="0">
                <a:effectLst/>
              </a:rPr>
              <a:t>Dip. </a:t>
            </a:r>
            <a:r>
              <a:rPr lang="en-US" sz="2000" dirty="0" err="1" smtClean="0">
                <a:effectLst/>
              </a:rPr>
              <a:t>Ing</a:t>
            </a:r>
            <a:r>
              <a:rPr lang="en-US" sz="2000" dirty="0" smtClean="0">
                <a:effectLst/>
              </a:rPr>
              <a:t>. </a:t>
            </a:r>
            <a:r>
              <a:rPr lang="en-US" sz="2000" dirty="0" err="1" smtClean="0">
                <a:effectLst/>
              </a:rPr>
              <a:t>Informt</a:t>
            </a:r>
            <a:r>
              <a:rPr lang="en-US" sz="2000" dirty="0" smtClean="0">
                <a:effectLst/>
              </a:rPr>
              <a:t>., </a:t>
            </a:r>
            <a:r>
              <a:rPr lang="en-US" sz="2000" dirty="0">
                <a:effectLst/>
              </a:rPr>
              <a:t>U. </a:t>
            </a:r>
            <a:r>
              <a:rPr lang="en-US" sz="2000" dirty="0" err="1">
                <a:effectLst/>
              </a:rPr>
              <a:t>Politec</a:t>
            </a:r>
            <a:r>
              <a:rPr lang="en-US" sz="2000" dirty="0">
                <a:effectLst/>
              </a:rPr>
              <a:t>. Marche) </a:t>
            </a: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endParaRPr lang="en-US" sz="24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4200" y="731520"/>
            <a:ext cx="8204200" cy="3129280"/>
          </a:xfrm>
        </p:spPr>
        <p:txBody>
          <a:bodyPr>
            <a:normAutofit fontScale="925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17" indent="0" algn="ctr">
              <a:buNone/>
            </a:pPr>
            <a:r>
              <a:rPr lang="en-US" sz="8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NEMESYS</a:t>
            </a:r>
            <a:r>
              <a:rPr lang="en-US" sz="9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</a:t>
            </a:r>
          </a:p>
          <a:p>
            <a:pPr marL="45717" indent="0" algn="ctr">
              <a:buNone/>
            </a:pPr>
            <a:r>
              <a:rPr lang="en-US" sz="3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Non </a:t>
            </a:r>
            <a:r>
              <a:rPr lang="en-US" sz="3000" b="1" dirty="0">
                <a:ln w="50800"/>
                <a:solidFill>
                  <a:schemeClr val="bg1">
                    <a:shade val="50000"/>
                  </a:schemeClr>
                </a:solidFill>
              </a:rPr>
              <a:t>Equilibrium dynamics Models and </a:t>
            </a:r>
            <a:r>
              <a:rPr lang="en-US" sz="3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Excited </a:t>
            </a:r>
            <a:r>
              <a:rPr lang="en-US" sz="3000" b="1" dirty="0">
                <a:ln w="50800"/>
                <a:solidFill>
                  <a:schemeClr val="bg1">
                    <a:shade val="50000"/>
                  </a:schemeClr>
                </a:solidFill>
              </a:rPr>
              <a:t>State properties of low-dimensional </a:t>
            </a:r>
            <a:r>
              <a:rPr lang="en-US" sz="30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SYStems</a:t>
            </a:r>
            <a:endParaRPr lang="en-US" sz="30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17" indent="0" algn="ctr">
              <a:buNone/>
            </a:pPr>
            <a:r>
              <a:rPr lang="en-US" sz="3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R.L</a:t>
            </a:r>
            <a:r>
              <a:rPr lang="en-US" sz="3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. </a:t>
            </a:r>
            <a:r>
              <a:rPr lang="en-US" sz="3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Stefano </a:t>
            </a:r>
            <a:r>
              <a:rPr lang="en-US" sz="3000" b="1" dirty="0" err="1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Bellucci</a:t>
            </a:r>
            <a:endParaRPr lang="en-US" sz="30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45717" indent="0">
              <a:buNone/>
            </a:pPr>
            <a:endParaRPr lang="en-US" sz="9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8" y="311340"/>
            <a:ext cx="8756843" cy="3299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3" y="4554465"/>
            <a:ext cx="8550111" cy="8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yStripsNew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13222</TotalTime>
  <Words>966</Words>
  <Application>Microsoft Macintosh PowerPoint</Application>
  <PresentationFormat>On-screen Show (4:3)</PresentationFormat>
  <Paragraphs>161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Cochin</vt:lpstr>
      <vt:lpstr>Georgia</vt:lpstr>
      <vt:lpstr>Segoe</vt:lpstr>
      <vt:lpstr>Trebuchet MS</vt:lpstr>
      <vt:lpstr>Wingdings</vt:lpstr>
      <vt:lpstr>Arial</vt:lpstr>
      <vt:lpstr>Slipstream</vt:lpstr>
      <vt:lpstr>MyStripsNew</vt:lpstr>
      <vt:lpstr> Enrico Nardi</vt:lpstr>
      <vt:lpstr>PowerPoint Presentation</vt:lpstr>
      <vt:lpstr>- G. Corcella    100% - G. M. Pruna   100%   (assegnista) - V. Del Duca               (in congedo, ETH Zuric) - G. Pancheri               (senior associate)</vt:lpstr>
      <vt:lpstr>PowerPoint Presentation</vt:lpstr>
      <vt:lpstr>PowerPoint Presentation</vt:lpstr>
      <vt:lpstr>PowerPoint Presentation</vt:lpstr>
      <vt:lpstr>PowerPoint Presentation</vt:lpstr>
      <vt:lpstr>- D. Babusci            30% - S. Bellucci          100% - M. Benfatto          60% - G. Gionti            100%  (Specola Vaticana) - A. Maffucci         100% (Dip. Ing. Elettrica, U. Cassino) - L. Pierantoni      100% (Dip. Ing. Informt., U. Politec. Marche)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M. P. Lombardo    100% </vt:lpstr>
      <vt:lpstr>PowerPoint Presentation</vt:lpstr>
      <vt:lpstr>PowerPoint Presentation</vt:lpstr>
      <vt:lpstr>- E. Nardi                100% - F. Bjorkeroth        100%  (Borsista Postdoc INFN) - A. Ghoshal            100%  (Ph.D. Student, RM3)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LNF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Relazione coordinatore gruppo IV al CL preventivi del 1/7/2015</dc:title>
  <dc:creator>Enrico Nardi</dc:creator>
  <cp:lastModifiedBy>Microsoft Office User</cp:lastModifiedBy>
  <cp:revision>401</cp:revision>
  <cp:lastPrinted>2018-07-02T11:46:03Z</cp:lastPrinted>
  <dcterms:created xsi:type="dcterms:W3CDTF">2015-06-28T16:29:35Z</dcterms:created>
  <dcterms:modified xsi:type="dcterms:W3CDTF">2018-07-02T11:57:04Z</dcterms:modified>
</cp:coreProperties>
</file>