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  <p:sldMasterId id="2147483754" r:id="rId2"/>
    <p:sldMasterId id="2147483770" r:id="rId3"/>
    <p:sldMasterId id="2147483782" r:id="rId4"/>
    <p:sldMasterId id="2147483835" r:id="rId5"/>
  </p:sldMasterIdLst>
  <p:notesMasterIdLst>
    <p:notesMasterId r:id="rId99"/>
  </p:notesMasterIdLst>
  <p:handoutMasterIdLst>
    <p:handoutMasterId r:id="rId100"/>
  </p:handoutMasterIdLst>
  <p:sldIdLst>
    <p:sldId id="256" r:id="rId6"/>
    <p:sldId id="259" r:id="rId7"/>
    <p:sldId id="558" r:id="rId8"/>
    <p:sldId id="559" r:id="rId9"/>
    <p:sldId id="688" r:id="rId10"/>
    <p:sldId id="703" r:id="rId11"/>
    <p:sldId id="704" r:id="rId12"/>
    <p:sldId id="705" r:id="rId13"/>
    <p:sldId id="706" r:id="rId14"/>
    <p:sldId id="707" r:id="rId15"/>
    <p:sldId id="711" r:id="rId16"/>
    <p:sldId id="708" r:id="rId17"/>
    <p:sldId id="709" r:id="rId18"/>
    <p:sldId id="710" r:id="rId19"/>
    <p:sldId id="712" r:id="rId20"/>
    <p:sldId id="702" r:id="rId21"/>
    <p:sldId id="560" r:id="rId22"/>
    <p:sldId id="561" r:id="rId23"/>
    <p:sldId id="562" r:id="rId24"/>
    <p:sldId id="505" r:id="rId25"/>
    <p:sldId id="506" r:id="rId26"/>
    <p:sldId id="641" r:id="rId27"/>
    <p:sldId id="689" r:id="rId28"/>
    <p:sldId id="690" r:id="rId29"/>
    <p:sldId id="691" r:id="rId30"/>
    <p:sldId id="692" r:id="rId31"/>
    <p:sldId id="693" r:id="rId32"/>
    <p:sldId id="694" r:id="rId33"/>
    <p:sldId id="695" r:id="rId34"/>
    <p:sldId id="696" r:id="rId35"/>
    <p:sldId id="649" r:id="rId36"/>
    <p:sldId id="390" r:id="rId37"/>
    <p:sldId id="420" r:id="rId38"/>
    <p:sldId id="507" r:id="rId39"/>
    <p:sldId id="697" r:id="rId40"/>
    <p:sldId id="309" r:id="rId41"/>
    <p:sldId id="333" r:id="rId42"/>
    <p:sldId id="650" r:id="rId43"/>
    <p:sldId id="529" r:id="rId44"/>
    <p:sldId id="701" r:id="rId45"/>
    <p:sldId id="462" r:id="rId46"/>
    <p:sldId id="663" r:id="rId47"/>
    <p:sldId id="699" r:id="rId48"/>
    <p:sldId id="470" r:id="rId49"/>
    <p:sldId id="661" r:id="rId50"/>
    <p:sldId id="662" r:id="rId51"/>
    <p:sldId id="700" r:id="rId52"/>
    <p:sldId id="471" r:id="rId53"/>
    <p:sldId id="472" r:id="rId54"/>
    <p:sldId id="620" r:id="rId55"/>
    <p:sldId id="621" r:id="rId56"/>
    <p:sldId id="622" r:id="rId57"/>
    <p:sldId id="664" r:id="rId58"/>
    <p:sldId id="625" r:id="rId59"/>
    <p:sldId id="626" r:id="rId60"/>
    <p:sldId id="698" r:id="rId61"/>
    <p:sldId id="633" r:id="rId62"/>
    <p:sldId id="592" r:id="rId63"/>
    <p:sldId id="593" r:id="rId64"/>
    <p:sldId id="594" r:id="rId65"/>
    <p:sldId id="595" r:id="rId66"/>
    <p:sldId id="665" r:id="rId67"/>
    <p:sldId id="349" r:id="rId68"/>
    <p:sldId id="591" r:id="rId69"/>
    <p:sldId id="669" r:id="rId70"/>
    <p:sldId id="670" r:id="rId71"/>
    <p:sldId id="671" r:id="rId72"/>
    <p:sldId id="672" r:id="rId73"/>
    <p:sldId id="673" r:id="rId74"/>
    <p:sldId id="674" r:id="rId75"/>
    <p:sldId id="675" r:id="rId76"/>
    <p:sldId id="549" r:id="rId77"/>
    <p:sldId id="677" r:id="rId78"/>
    <p:sldId id="678" r:id="rId79"/>
    <p:sldId id="679" r:id="rId80"/>
    <p:sldId id="680" r:id="rId81"/>
    <p:sldId id="687" r:id="rId82"/>
    <p:sldId id="713" r:id="rId83"/>
    <p:sldId id="268" r:id="rId84"/>
    <p:sldId id="264" r:id="rId85"/>
    <p:sldId id="266" r:id="rId86"/>
    <p:sldId id="265" r:id="rId87"/>
    <p:sldId id="421" r:id="rId88"/>
    <p:sldId id="484" r:id="rId89"/>
    <p:sldId id="527" r:id="rId90"/>
    <p:sldId id="619" r:id="rId91"/>
    <p:sldId id="683" r:id="rId92"/>
    <p:sldId id="714" r:id="rId93"/>
    <p:sldId id="270" r:id="rId94"/>
    <p:sldId id="284" r:id="rId95"/>
    <p:sldId id="348" r:id="rId96"/>
    <p:sldId id="550" r:id="rId97"/>
    <p:sldId id="351" r:id="rId98"/>
  </p:sldIdLst>
  <p:sldSz cx="9144000" cy="6858000" type="screen4x3"/>
  <p:notesSz cx="6858000" cy="9144000"/>
  <p:defaultTextStyle>
    <a:defPPr>
      <a:defRPr lang="en-US"/>
    </a:defPPr>
    <a:lvl1pPr marL="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297BF"/>
    <a:srgbClr val="6C99C6"/>
    <a:srgbClr val="6F9BC8"/>
    <a:srgbClr val="4A749A"/>
    <a:srgbClr val="FF3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3217" autoAdjust="0"/>
  </p:normalViewPr>
  <p:slideViewPr>
    <p:cSldViewPr snapToGrid="0" snapToObjects="1">
      <p:cViewPr>
        <p:scale>
          <a:sx n="100" d="100"/>
          <a:sy n="100" d="100"/>
        </p:scale>
        <p:origin x="-1024" y="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00" Type="http://schemas.openxmlformats.org/officeDocument/2006/relationships/handoutMaster" Target="handoutMasters/handoutMaster1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4DABA-F058-7847-83A9-897C8FA5C0A5}" type="datetimeFigureOut">
              <a:rPr lang="en-US" smtClean="0"/>
              <a:pPr/>
              <a:t>29/06/18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F48C-4E8E-BC48-9BDB-963529F8D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79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E9F30-F67D-E344-95C2-12AD18D22F28}" type="datetimeFigureOut">
              <a:rPr lang="en-US" smtClean="0"/>
              <a:pPr/>
              <a:t>29/06/18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8693B-74F4-6441-A85E-4D4092B654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74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5EF35C-58ED-A748-A0EF-91E55565886E}" type="slidenum">
              <a:rPr lang="en-US" sz="1200">
                <a:latin typeface="Times" charset="0"/>
              </a:rPr>
              <a:pPr/>
              <a:t>31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E9315E-EB95-694C-8EC0-47480768C398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modificare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2A4C-A925-114A-9C5B-DEDA161B62AE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2A4C-A925-114A-9C5B-DEDA161B62AE}" type="slidenum">
              <a:rPr lang="it-IT" smtClean="0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AA4B6A2F-6443-334F-A4F7-003F649E3CD5}" type="slidenum">
              <a:rPr lang="en-US" sz="1200">
                <a:latin typeface="Arial" charset="0"/>
              </a:rPr>
              <a:pPr algn="r" eaLnBrk="1" hangingPunct="1"/>
              <a:t>72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693B-74F4-6441-A85E-4D4092B65472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89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4DD54-E31C-9848-A0ED-C7CA2CFD7AE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8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154" indent="0" algn="ctr">
              <a:buNone/>
            </a:lvl2pPr>
            <a:lvl3pPr marL="914306" indent="0" algn="ctr">
              <a:buNone/>
            </a:lvl3pPr>
            <a:lvl4pPr marL="1371460" indent="0" algn="ctr">
              <a:buNone/>
            </a:lvl4pPr>
            <a:lvl5pPr marL="1828613" indent="0" algn="ctr">
              <a:buNone/>
            </a:lvl5pPr>
            <a:lvl6pPr marL="2285766" indent="0" algn="ctr">
              <a:buNone/>
            </a:lvl6pPr>
            <a:lvl7pPr marL="2742920" indent="0" algn="ctr">
              <a:buNone/>
            </a:lvl7pPr>
            <a:lvl8pPr marL="3200072" indent="0" algn="ctr">
              <a:buNone/>
            </a:lvl8pPr>
            <a:lvl9pPr marL="3657226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671025" y="6355080"/>
            <a:ext cx="3702345" cy="365760"/>
          </a:xfrm>
        </p:spPr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3" y="6355080"/>
            <a:ext cx="1219200" cy="365760"/>
          </a:xfrm>
        </p:spPr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6" rIns="91430" bIns="45716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1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6" rIns="91430" bIns="45716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6152" y="1270636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671025" y="6355080"/>
            <a:ext cx="3702345" cy="365760"/>
          </a:xfrm>
        </p:spPr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3" y="6355080"/>
            <a:ext cx="1219200" cy="365760"/>
          </a:xfrm>
        </p:spPr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981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04875" y="2635250"/>
            <a:ext cx="7315200" cy="142875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981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04875" y="2635250"/>
            <a:ext cx="228600" cy="142875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95350" y="4222750"/>
            <a:ext cx="228600" cy="142875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057276" y="4222750"/>
            <a:ext cx="7162799" cy="142875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358900" y="2743200"/>
            <a:ext cx="6861175" cy="13208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58900" y="4222750"/>
            <a:ext cx="6861175" cy="1428750"/>
          </a:xfrm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31E85-66DC-9D41-BB5C-3B8A9F0FDBE1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9F226-F11A-554A-B970-4D47353DB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71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5DF8F-677C-0146-A761-5090FEB84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46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1" y="6356352"/>
            <a:ext cx="3962399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lIns="91430" tIns="45716" rIns="91430" bIns="457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1" y="6356352"/>
            <a:ext cx="3962399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lIns="91430" tIns="45716" rIns="91430" bIns="45716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1" y="6356352"/>
            <a:ext cx="3962399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1" y="6356352"/>
            <a:ext cx="3962399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30" tIns="45716" rIns="91430" bIns="45716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30" tIns="45716" rIns="91430" bIns="45716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90801" y="6356352"/>
            <a:ext cx="3962399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0801" y="6356352"/>
            <a:ext cx="3962399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0801" y="6356352"/>
            <a:ext cx="3962399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1" y="6356352"/>
            <a:ext cx="3962399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1" y="6356352"/>
            <a:ext cx="3962399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 lIns="91430" tIns="45716" rIns="91430" bIns="457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1" y="6356352"/>
            <a:ext cx="3962399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 lIns="91430" tIns="45716" rIns="91430" bIns="457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1" y="6356352"/>
            <a:ext cx="3962399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91430" tIns="45716" rIns="91430" bIns="45716"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0F9BE3E5-E1E1-4D5F-B725-5F94F16891F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008709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393A1141-82E9-4DF7-A609-9FDD1C82B11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12239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5080"/>
            <a:ext cx="3782568" cy="365760"/>
          </a:xfrm>
        </p:spPr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BF85FCF-EB69-41E4-A84E-C21B60FB36B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599528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838202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2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1FBF946-FB77-458E-828B-03496FFCF273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837266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941F4AD-AA34-42B2-AA31-D061CE4F099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883597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E1A8D3DC-C60E-479F-BE27-5FCFA5DBD59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910870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E8EB0CD-235E-432E-8E31-E39456AEE85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236377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70833EB5-9716-4FC8-AFBB-479EDEED03A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74949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29E976B-28D1-4124-9E09-1BC1433C5E4C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2600301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FAD0E12-148B-4F0F-BF32-9F1A4EB3E4F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164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1AE70482-1DB0-41AD-92B9-8DA5377AC640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06242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1" y="838202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2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2AF1AEBF-AC84-40D3-A9E1-BDD685D165D4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93624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838202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838202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03EE68D-C7F0-4EC1-8FEB-CB553C09887F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2972004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4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30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153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19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315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34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90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92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9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3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3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457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7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1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6" rIns="91430" bIns="45716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1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2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6" rIns="91430" bIns="45716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6" rIns="91430" bIns="45716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1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292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1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6" rIns="91430" bIns="45716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1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lIns="91430" tIns="45716" rIns="91430" bIns="45716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 lIns="91430" tIns="45716" rIns="91430" bIns="45716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 lIns="91430" tIns="45716" rIns="91430" bIns="45716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93848" y="6356350"/>
            <a:ext cx="3810000" cy="365760"/>
          </a:xfrm>
          <a:prstGeom prst="rect">
            <a:avLst/>
          </a:prstGeom>
        </p:spPr>
        <p:txBody>
          <a:bodyPr vert="horz" lIns="91430" tIns="45716" rIns="91430" bIns="45716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 lIns="91430" tIns="45716" rIns="91430" bIns="45716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163E516C-94F5-4E40-9A38-EEEC21F394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6" rIns="91430" bIns="45716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6" rIns="91430" bIns="45716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1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848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292" indent="-274292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84" indent="-274292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876" indent="-228576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168" indent="-228576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0" indent="-228576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751" indent="-182862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613" indent="-182862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474" indent="-182862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336" indent="-182862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1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50025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800000"/>
                </a:solidFill>
                <a:latin typeface="Helvetica" charset="0"/>
              </a:defRPr>
            </a:lvl1pPr>
          </a:lstStyle>
          <a:p>
            <a:pPr>
              <a:defRPr/>
            </a:pPr>
            <a:fld id="{FFFDF036-0844-AF49-B94B-6111EC9B2C3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849" r:id="rId3"/>
    <p:sldLayoutId id="2147483850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/>
          <a:ea typeface="ＭＳ Ｐゴシック" pitchFamily="11" charset="-128"/>
          <a:cs typeface="ＭＳ Ｐゴシック" pitchFamily="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pitchFamily="11" charset="-128"/>
          <a:cs typeface="ＭＳ Ｐゴシック" pitchFamily="11" charset="-128"/>
        </a:defRPr>
      </a:lvl1pPr>
      <a:lvl2pPr marL="742874" indent="-285722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Helvetica"/>
          <a:ea typeface="ＭＳ Ｐゴシック" pitchFamily="1" charset="-128"/>
        </a:defRPr>
      </a:lvl2pPr>
      <a:lvl3pPr marL="1142883" indent="-22857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pitchFamily="1" charset="-128"/>
        </a:defRPr>
      </a:lvl3pPr>
      <a:lvl4pPr marL="1600036" indent="-228576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Helvetica"/>
          <a:ea typeface="ＭＳ Ｐゴシック" pitchFamily="1" charset="-128"/>
        </a:defRPr>
      </a:lvl4pPr>
      <a:lvl5pPr marL="2057190" indent="-228576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Helvetica"/>
          <a:ea typeface="ＭＳ Ｐゴシック" pitchFamily="1" charset="-128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5324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/>
  <p:txStyles>
    <p:titleStyle>
      <a:lvl1pPr algn="ctr" defTabSz="457154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576" indent="-228576" algn="l" defTabSz="45715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730" indent="-228576" algn="l" defTabSz="457154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2883" indent="-228576" algn="l" defTabSz="457154" rtl="0" eaLnBrk="1" latinLnBrk="0" hangingPunct="1">
        <a:spcBef>
          <a:spcPct val="20000"/>
        </a:spcBef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036" indent="-228576" algn="l" defTabSz="457154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190" indent="-228576" algn="l" defTabSz="457154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2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5320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="0"/>
            </a:lvl1pPr>
          </a:lstStyle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r>
              <a:rPr lang="en-US" altLang="en-US"/>
              <a:t>- p. </a:t>
            </a:r>
            <a:fld id="{571150C3-CED0-4788-A2C8-B37929B368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154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306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46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613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874" indent="-28572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Arial" charset="0"/>
          <a:cs typeface="+mn-cs"/>
        </a:defRPr>
      </a:lvl2pPr>
      <a:lvl3pPr marL="1142883" indent="-228576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036" indent="-22857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190" indent="-22857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5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hdr="0"/>
  <p:txStyles>
    <p:titleStyle>
      <a:lvl1pPr algn="ctr" defTabSz="4571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4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defTabSz="457154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3" indent="-228576" algn="l" defTabSz="45715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6" indent="-228576" algn="l" defTabSz="45715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0" indent="-228576" algn="l" defTabSz="45715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" Target="slide39.xml"/><Relationship Id="rId12" Type="http://schemas.openxmlformats.org/officeDocument/2006/relationships/slide" Target="slide5.xml"/><Relationship Id="rId13" Type="http://schemas.openxmlformats.org/officeDocument/2006/relationships/slide" Target="slide77.xml"/><Relationship Id="rId14" Type="http://schemas.openxmlformats.org/officeDocument/2006/relationships/slide" Target="slide72.xml"/><Relationship Id="rId15" Type="http://schemas.openxmlformats.org/officeDocument/2006/relationships/slide" Target="slide91.xml"/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22.xml"/><Relationship Id="rId4" Type="http://schemas.openxmlformats.org/officeDocument/2006/relationships/slide" Target="slide58.xml"/><Relationship Id="rId5" Type="http://schemas.openxmlformats.org/officeDocument/2006/relationships/slide" Target="slide33.xml"/><Relationship Id="rId6" Type="http://schemas.openxmlformats.org/officeDocument/2006/relationships/slide" Target="slide41.xml"/><Relationship Id="rId7" Type="http://schemas.openxmlformats.org/officeDocument/2006/relationships/slide" Target="slide50.xml"/><Relationship Id="rId8" Type="http://schemas.openxmlformats.org/officeDocument/2006/relationships/slide" Target="slide65.xml"/><Relationship Id="rId9" Type="http://schemas.openxmlformats.org/officeDocument/2006/relationships/slide" Target="slide79.xml"/><Relationship Id="rId10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4" Type="http://schemas.openxmlformats.org/officeDocument/2006/relationships/image" Target="../media/image43.ti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tiff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8" Type="http://schemas.openxmlformats.org/officeDocument/2006/relationships/image" Target="../media/image94.gif"/><Relationship Id="rId9" Type="http://schemas.openxmlformats.org/officeDocument/2006/relationships/image" Target="../media/image95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4" Type="http://schemas.openxmlformats.org/officeDocument/2006/relationships/image" Target="../media/image98.tiff"/><Relationship Id="rId5" Type="http://schemas.openxmlformats.org/officeDocument/2006/relationships/image" Target="../media/image99.tiff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6.png"/><Relationship Id="rId3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6.png"/><Relationship Id="rId3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slide" Target="slide2.xml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cds.cern.ch/record/2268140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slide" Target="slide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08.png"/><Relationship Id="rId3" Type="http://schemas.openxmlformats.org/officeDocument/2006/relationships/slide" Target="slide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91.xml.rels><?xml version="1.0" encoding="UTF-8" standalone="yes"?>
<Relationships xmlns="http://schemas.openxmlformats.org/package/2006/relationships"><Relationship Id="rId11" Type="http://schemas.openxmlformats.org/officeDocument/2006/relationships/slide" Target="slide58.xml"/><Relationship Id="rId12" Type="http://schemas.openxmlformats.org/officeDocument/2006/relationships/slide" Target="slide39.xml"/><Relationship Id="rId13" Type="http://schemas.openxmlformats.org/officeDocument/2006/relationships/slide" Target="slide72.xml"/><Relationship Id="rId14" Type="http://schemas.openxmlformats.org/officeDocument/2006/relationships/slide" Target="slide5.xml"/><Relationship Id="rId15" Type="http://schemas.openxmlformats.org/officeDocument/2006/relationships/slide" Target="slide78.xml"/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7.xml"/><Relationship Id="rId5" Type="http://schemas.openxmlformats.org/officeDocument/2006/relationships/slide" Target="slide22.xml"/><Relationship Id="rId6" Type="http://schemas.openxmlformats.org/officeDocument/2006/relationships/slide" Target="slide33.xml"/><Relationship Id="rId7" Type="http://schemas.openxmlformats.org/officeDocument/2006/relationships/slide" Target="slide41.xml"/><Relationship Id="rId8" Type="http://schemas.openxmlformats.org/officeDocument/2006/relationships/slide" Target="slide50.xml"/><Relationship Id="rId9" Type="http://schemas.openxmlformats.org/officeDocument/2006/relationships/slide" Target="slide65.xml"/><Relationship Id="rId10" Type="http://schemas.openxmlformats.org/officeDocument/2006/relationships/slide" Target="slide7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643020"/>
            <a:ext cx="6858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Relazione</a:t>
            </a:r>
            <a:r>
              <a:rPr lang="en-US" dirty="0" smtClean="0"/>
              <a:t> </a:t>
            </a:r>
            <a:r>
              <a:rPr lang="en-US" dirty="0" err="1" smtClean="0"/>
              <a:t>coordinatore</a:t>
            </a:r>
            <a:r>
              <a:rPr lang="en-US" dirty="0" smtClean="0"/>
              <a:t> </a:t>
            </a:r>
            <a:r>
              <a:rPr lang="en-US" dirty="0" err="1" smtClean="0"/>
              <a:t>gruppo</a:t>
            </a:r>
            <a:r>
              <a:rPr lang="en-US" dirty="0" smtClean="0"/>
              <a:t> I</a:t>
            </a:r>
            <a:br>
              <a:rPr lang="en-US" dirty="0" smtClean="0"/>
            </a:br>
            <a:r>
              <a:rPr lang="en-US" dirty="0" smtClean="0"/>
              <a:t>al CL </a:t>
            </a:r>
            <a:r>
              <a:rPr lang="en-US" dirty="0" err="1" smtClean="0"/>
              <a:t>aperto</a:t>
            </a:r>
            <a:r>
              <a:rPr lang="en-US" dirty="0" smtClean="0"/>
              <a:t> del </a:t>
            </a:r>
            <a:r>
              <a:rPr lang="en-US" dirty="0" smtClean="0"/>
              <a:t>2/7/2018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5344" y="5124450"/>
            <a:ext cx="7071856" cy="1120018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/>
              <a:t>T. Spadaro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/>
              <a:t>PADME </a:t>
            </a:r>
            <a:r>
              <a:rPr lang="it-IT" dirty="0" err="1" smtClean="0"/>
              <a:t>Beam</a:t>
            </a:r>
            <a:r>
              <a:rPr lang="it-IT" dirty="0" smtClean="0"/>
              <a:t> monitor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53129"/>
          <a:stretch/>
        </p:blipFill>
        <p:spPr>
          <a:xfrm>
            <a:off x="6520873" y="1525773"/>
            <a:ext cx="2489200" cy="22887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8900" y="1156441"/>
            <a:ext cx="673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 </a:t>
            </a:r>
            <a:r>
              <a:rPr lang="en-US" b="1" dirty="0"/>
              <a:t>2 planes of Silicon </a:t>
            </a:r>
            <a:r>
              <a:rPr lang="en-US" b="1" dirty="0" smtClean="0"/>
              <a:t>pixels up- </a:t>
            </a:r>
            <a:r>
              <a:rPr lang="en-US" b="1" dirty="0"/>
              <a:t>and </a:t>
            </a:r>
            <a:r>
              <a:rPr lang="en-US" b="1" dirty="0" smtClean="0"/>
              <a:t>down-stream </a:t>
            </a:r>
            <a:r>
              <a:rPr lang="en-US" b="1" dirty="0"/>
              <a:t>the </a:t>
            </a:r>
            <a:r>
              <a:rPr lang="en-US" b="1" dirty="0" smtClean="0"/>
              <a:t>target 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8901" y="3607369"/>
            <a:ext cx="6288616" cy="723275"/>
          </a:xfrm>
          <a:prstGeom prst="rect">
            <a:avLst/>
          </a:prstGeom>
          <a:solidFill>
            <a:srgbClr val="F8F7F3"/>
          </a:solidFill>
        </p:spPr>
        <p:txBody>
          <a:bodyPr wrap="square" rtlCol="0">
            <a:spAutoFit/>
          </a:bodyPr>
          <a:lstStyle/>
          <a:p>
            <a:pPr marL="285750" lvl="1" indent="-285750">
              <a:spcBef>
                <a:spcPts val="6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Dissipates </a:t>
            </a:r>
            <a:r>
              <a:rPr lang="en-US" dirty="0">
                <a:solidFill>
                  <a:schemeClr val="accent5"/>
                </a:solidFill>
              </a:rPr>
              <a:t>~ 150 </a:t>
            </a:r>
            <a:r>
              <a:rPr lang="en-US" dirty="0" err="1">
                <a:solidFill>
                  <a:schemeClr val="accent5"/>
                </a:solidFill>
              </a:rPr>
              <a:t>mW</a:t>
            </a:r>
            <a:r>
              <a:rPr lang="en-US" dirty="0">
                <a:solidFill>
                  <a:schemeClr val="accent5"/>
                </a:solidFill>
              </a:rPr>
              <a:t>/</a:t>
            </a:r>
            <a:r>
              <a:rPr lang="en-US" dirty="0" smtClean="0">
                <a:solidFill>
                  <a:schemeClr val="accent5"/>
                </a:solidFill>
              </a:rPr>
              <a:t>cm</a:t>
            </a:r>
            <a:r>
              <a:rPr lang="en-US" baseline="30000" dirty="0" smtClean="0">
                <a:solidFill>
                  <a:schemeClr val="accent5"/>
                </a:solidFill>
              </a:rPr>
              <a:t>2</a:t>
            </a:r>
            <a:endParaRPr lang="en-US" dirty="0">
              <a:solidFill>
                <a:schemeClr val="accent5"/>
              </a:solidFill>
            </a:endParaRPr>
          </a:p>
          <a:p>
            <a:pPr marL="742902" lvl="2" indent="-285750">
              <a:spcBef>
                <a:spcPts val="6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operates @ </a:t>
            </a:r>
            <a:r>
              <a:rPr lang="en-US" dirty="0">
                <a:solidFill>
                  <a:schemeClr val="accent5"/>
                </a:solidFill>
              </a:rPr>
              <a:t>10</a:t>
            </a:r>
            <a:r>
              <a:rPr lang="en-US" baseline="30000" dirty="0">
                <a:solidFill>
                  <a:schemeClr val="accent5"/>
                </a:solidFill>
              </a:rPr>
              <a:t>-</a:t>
            </a:r>
            <a:r>
              <a:rPr lang="en-US" baseline="30000" dirty="0" smtClean="0">
                <a:solidFill>
                  <a:schemeClr val="accent5"/>
                </a:solidFill>
              </a:rPr>
              <a:t>4</a:t>
            </a:r>
            <a:r>
              <a:rPr lang="en-US" dirty="0" smtClean="0">
                <a:solidFill>
                  <a:schemeClr val="accent5"/>
                </a:solidFill>
              </a:rPr>
              <a:t>--</a:t>
            </a:r>
            <a:r>
              <a:rPr lang="en-US" dirty="0">
                <a:solidFill>
                  <a:schemeClr val="accent5"/>
                </a:solidFill>
              </a:rPr>
              <a:t>10</a:t>
            </a:r>
            <a:r>
              <a:rPr lang="en-US" baseline="30000" dirty="0" smtClean="0">
                <a:solidFill>
                  <a:schemeClr val="accent5"/>
                </a:solidFill>
              </a:rPr>
              <a:t>-</a:t>
            </a:r>
            <a:r>
              <a:rPr lang="en-US" baseline="30000" dirty="0">
                <a:solidFill>
                  <a:schemeClr val="accent5"/>
                </a:solidFill>
              </a:rPr>
              <a:t>5</a:t>
            </a:r>
            <a:r>
              <a:rPr lang="en-US" dirty="0">
                <a:solidFill>
                  <a:schemeClr val="accent5"/>
                </a:solidFill>
              </a:rPr>
              <a:t> mbar </a:t>
            </a:r>
            <a:r>
              <a:rPr lang="en-US" dirty="0" smtClean="0">
                <a:solidFill>
                  <a:schemeClr val="accent5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accent5"/>
                </a:solidFill>
              </a:rPr>
              <a:t> need cooling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901" y="1545266"/>
            <a:ext cx="6858000" cy="2062103"/>
          </a:xfrm>
          <a:prstGeom prst="rect">
            <a:avLst/>
          </a:prstGeom>
          <a:solidFill>
            <a:srgbClr val="F8F7F3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dirty="0">
                <a:solidFill>
                  <a:schemeClr val="accent5"/>
                </a:solidFill>
              </a:rPr>
              <a:t>MIMOSA 28 Ultimate chip </a:t>
            </a:r>
          </a:p>
          <a:p>
            <a:pPr marL="285796" indent="-285750">
              <a:spcBef>
                <a:spcPts val="600"/>
              </a:spcBef>
              <a:buFont typeface="Wingdings" charset="2"/>
              <a:buChar char="§"/>
            </a:pPr>
            <a:r>
              <a:rPr lang="en-US" dirty="0">
                <a:solidFill>
                  <a:schemeClr val="accent5"/>
                </a:solidFill>
              </a:rPr>
              <a:t>Integrates a Monolithic Active Pixel Sensor (MAPS) with fast binary readout</a:t>
            </a:r>
          </a:p>
          <a:p>
            <a:pPr marL="285796" indent="-285750">
              <a:spcBef>
                <a:spcPts val="6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Sensor matrix: </a:t>
            </a:r>
            <a:r>
              <a:rPr lang="en-US" dirty="0">
                <a:solidFill>
                  <a:schemeClr val="accent5"/>
                </a:solidFill>
              </a:rPr>
              <a:t>928 (rows) x 960 (columns) </a:t>
            </a:r>
            <a:r>
              <a:rPr lang="en-US" dirty="0" smtClean="0">
                <a:solidFill>
                  <a:schemeClr val="accent5"/>
                </a:solidFill>
              </a:rPr>
              <a:t>pixels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pitch</a:t>
            </a:r>
            <a:r>
              <a:rPr lang="en-US" dirty="0" smtClean="0">
                <a:solidFill>
                  <a:schemeClr val="accent5"/>
                </a:solidFill>
              </a:rPr>
              <a:t>: </a:t>
            </a:r>
            <a:r>
              <a:rPr lang="en-US" dirty="0">
                <a:solidFill>
                  <a:schemeClr val="accent5"/>
                </a:solidFill>
              </a:rPr>
              <a:t>20.7 </a:t>
            </a:r>
            <a:r>
              <a:rPr lang="en-US" dirty="0" err="1">
                <a:solidFill>
                  <a:schemeClr val="accent5"/>
                </a:solidFill>
                <a:latin typeface="Symbol" charset="2"/>
                <a:cs typeface="Symbol" charset="2"/>
              </a:rPr>
              <a:t>μ</a:t>
            </a:r>
            <a:r>
              <a:rPr lang="en-US" dirty="0" err="1">
                <a:solidFill>
                  <a:schemeClr val="accent5"/>
                </a:solidFill>
              </a:rPr>
              <a:t>m</a:t>
            </a:r>
            <a:r>
              <a:rPr lang="en-US" dirty="0">
                <a:solidFill>
                  <a:schemeClr val="accent5"/>
                </a:solidFill>
              </a:rPr>
              <a:t>  </a:t>
            </a:r>
            <a:endParaRPr lang="en-US" dirty="0" smtClean="0">
              <a:solidFill>
                <a:schemeClr val="accent5"/>
              </a:solidFill>
            </a:endParaRPr>
          </a:p>
          <a:p>
            <a:pPr marL="742950" lvl="1" indent="-285750">
              <a:spcBef>
                <a:spcPts val="6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chip size: 20.22 </a:t>
            </a:r>
            <a:r>
              <a:rPr lang="en-US" dirty="0">
                <a:solidFill>
                  <a:schemeClr val="accent5"/>
                </a:solidFill>
              </a:rPr>
              <a:t>x 22.71 </a:t>
            </a:r>
            <a:r>
              <a:rPr lang="en-US" dirty="0" smtClean="0">
                <a:solidFill>
                  <a:schemeClr val="accent5"/>
                </a:solidFill>
              </a:rPr>
              <a:t>mm</a:t>
            </a:r>
            <a:r>
              <a:rPr lang="en-US" baseline="30000" dirty="0" smtClean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,</a:t>
            </a:r>
            <a:r>
              <a:rPr lang="en-US" dirty="0" smtClean="0">
                <a:solidFill>
                  <a:schemeClr val="accent5"/>
                </a:solidFill>
              </a:rPr>
              <a:t> thickness: </a:t>
            </a:r>
            <a:r>
              <a:rPr lang="en-US" dirty="0">
                <a:solidFill>
                  <a:schemeClr val="accent5"/>
                </a:solidFill>
              </a:rPr>
              <a:t>50 </a:t>
            </a:r>
            <a:r>
              <a:rPr lang="en-US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μ</a:t>
            </a:r>
            <a:r>
              <a:rPr lang="en-US" dirty="0" err="1" smtClean="0">
                <a:solidFill>
                  <a:schemeClr val="accent5"/>
                </a:solidFill>
              </a:rPr>
              <a:t>m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700" y="3607369"/>
            <a:ext cx="3282373" cy="20123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441EC94-0C39-A842-89CB-7F02B13F39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8" y="4420799"/>
            <a:ext cx="3352800" cy="1752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79060B7-D2C3-2C47-90C8-F1308E09AD30}"/>
              </a:ext>
            </a:extLst>
          </p:cNvPr>
          <p:cNvSpPr txBox="1"/>
          <p:nvPr/>
        </p:nvSpPr>
        <p:spPr>
          <a:xfrm>
            <a:off x="4216400" y="5605034"/>
            <a:ext cx="4793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Mecanichs</a:t>
            </a:r>
            <a:r>
              <a:rPr lang="it-IT" sz="1400" b="1" dirty="0"/>
              <a:t>: C. Capoccia (SEM)</a:t>
            </a:r>
          </a:p>
          <a:p>
            <a:r>
              <a:rPr lang="it-IT" sz="1400" b="1" dirty="0" err="1"/>
              <a:t>Electronics</a:t>
            </a:r>
            <a:r>
              <a:rPr lang="it-IT" sz="1400" b="1" dirty="0"/>
              <a:t>: </a:t>
            </a:r>
            <a:r>
              <a:rPr lang="it-IT" sz="1400" b="1" dirty="0" err="1" smtClean="0"/>
              <a:t>P.Albicocco</a:t>
            </a:r>
            <a:r>
              <a:rPr lang="it-IT" sz="1400" b="1" dirty="0" smtClean="0"/>
              <a:t>, </a:t>
            </a:r>
            <a:r>
              <a:rPr lang="it-IT" sz="1400" b="1" dirty="0" err="1" smtClean="0"/>
              <a:t>M.Gatta</a:t>
            </a:r>
            <a:r>
              <a:rPr lang="it-IT" sz="1400" b="1" dirty="0" smtClean="0"/>
              <a:t>  </a:t>
            </a:r>
            <a:r>
              <a:rPr lang="it-IT" sz="1400" b="1" dirty="0" err="1" smtClean="0"/>
              <a:t>P.Ciambrone</a:t>
            </a:r>
            <a:r>
              <a:rPr lang="it-IT" sz="1400" b="1" dirty="0" smtClean="0"/>
              <a:t> </a:t>
            </a:r>
            <a:r>
              <a:rPr lang="it-IT" sz="1400" b="1" dirty="0"/>
              <a:t>(SEA)</a:t>
            </a:r>
          </a:p>
          <a:p>
            <a:r>
              <a:rPr lang="it-IT" sz="1400" b="1" dirty="0" err="1"/>
              <a:t>Vacuum</a:t>
            </a:r>
            <a:r>
              <a:rPr lang="it-IT" sz="1400" b="1" dirty="0"/>
              <a:t>: V. Lollo (DA)</a:t>
            </a:r>
          </a:p>
        </p:txBody>
      </p:sp>
    </p:spTree>
    <p:extLst>
      <p:ext uri="{BB962C8B-B14F-4D97-AF65-F5344CB8AC3E}">
        <p14:creationId xmlns:p14="http://schemas.microsoft.com/office/powerpoint/2010/main" val="339997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/>
              <a:t>PADME </a:t>
            </a:r>
            <a:r>
              <a:rPr lang="it-IT" dirty="0" err="1" smtClean="0"/>
              <a:t>Timepix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monitor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8899" y="1156441"/>
            <a:ext cx="905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Upstream MIMOSA monitors cannot operate during data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taking,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 to spoil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measurement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744059" y="1689099"/>
            <a:ext cx="4330700" cy="2516399"/>
            <a:chOff x="7034555" y="960352"/>
            <a:chExt cx="4950367" cy="2850554"/>
          </a:xfrm>
        </p:grpSpPr>
        <p:pic>
          <p:nvPicPr>
            <p:cNvPr id="14" name="Picture 13" descr="Screenshot 2016-09-13 23.54.48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49" t="12474" r="2242"/>
            <a:stretch/>
          </p:blipFill>
          <p:spPr>
            <a:xfrm>
              <a:off x="7034555" y="960352"/>
              <a:ext cx="4950367" cy="2850554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10206360" y="2109730"/>
              <a:ext cx="234264" cy="271238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323492" y="3182352"/>
              <a:ext cx="1661430" cy="584776"/>
            </a:xfrm>
            <a:prstGeom prst="rect">
              <a:avLst/>
            </a:prstGeom>
            <a:noFill/>
            <a:ln>
              <a:solidFill>
                <a:srgbClr val="BE020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Downstream monitor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10323492" y="2380968"/>
              <a:ext cx="618076" cy="801384"/>
            </a:xfrm>
            <a:prstGeom prst="straightConnector1">
              <a:avLst/>
            </a:prstGeom>
            <a:ln>
              <a:solidFill>
                <a:srgbClr val="BE0204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325963" y="2396985"/>
            <a:ext cx="5490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2771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Time </a:t>
            </a:r>
            <a:r>
              <a:rPr lang="en-GB" sz="1600" dirty="0">
                <a:solidFill>
                  <a:schemeClr val="accent5"/>
                </a:solidFill>
              </a:rPr>
              <a:t>of each of the e</a:t>
            </a:r>
            <a:r>
              <a:rPr lang="en-GB" sz="1600" baseline="30000" dirty="0">
                <a:solidFill>
                  <a:schemeClr val="accent5"/>
                </a:solidFill>
              </a:rPr>
              <a:t>+</a:t>
            </a:r>
            <a:r>
              <a:rPr lang="en-GB" sz="1600" dirty="0">
                <a:solidFill>
                  <a:schemeClr val="accent5"/>
                </a:solidFill>
              </a:rPr>
              <a:t> track in the bunch (</a:t>
            </a:r>
            <a:r>
              <a:rPr lang="en-GB" sz="1600" dirty="0" err="1">
                <a:solidFill>
                  <a:schemeClr val="accent5"/>
                </a:solidFill>
              </a:rPr>
              <a:t>ToA</a:t>
            </a:r>
            <a:r>
              <a:rPr lang="en-GB" sz="1600" dirty="0">
                <a:solidFill>
                  <a:schemeClr val="accent5"/>
                </a:solidFill>
              </a:rPr>
              <a:t>)</a:t>
            </a:r>
          </a:p>
          <a:p>
            <a:pPr marL="212771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>
                <a:solidFill>
                  <a:schemeClr val="accent5"/>
                </a:solidFill>
              </a:rPr>
              <a:t>Position of each the e</a:t>
            </a:r>
            <a:r>
              <a:rPr lang="en-GB" sz="1600" baseline="30000" dirty="0">
                <a:solidFill>
                  <a:schemeClr val="accent5"/>
                </a:solidFill>
              </a:rPr>
              <a:t>+</a:t>
            </a:r>
            <a:r>
              <a:rPr lang="en-GB" sz="1600" dirty="0">
                <a:solidFill>
                  <a:schemeClr val="accent5"/>
                </a:solidFill>
              </a:rPr>
              <a:t> track in the bunch (pixel)</a:t>
            </a:r>
          </a:p>
          <a:p>
            <a:pPr marL="212771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>
                <a:solidFill>
                  <a:schemeClr val="accent5"/>
                </a:solidFill>
              </a:rPr>
              <a:t>Number of e</a:t>
            </a:r>
            <a:r>
              <a:rPr lang="en-GB" sz="1600" baseline="30000" dirty="0">
                <a:solidFill>
                  <a:schemeClr val="accent5"/>
                </a:solidFill>
              </a:rPr>
              <a:t>+ </a:t>
            </a:r>
            <a:r>
              <a:rPr lang="en-GB" sz="1600" dirty="0">
                <a:solidFill>
                  <a:schemeClr val="accent5"/>
                </a:solidFill>
              </a:rPr>
              <a:t>tracks crossing the experimental setup (luminosity measurement integrated TOT)</a:t>
            </a:r>
          </a:p>
          <a:p>
            <a:pPr marL="212771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>
                <a:solidFill>
                  <a:schemeClr val="accent5"/>
                </a:solidFill>
              </a:rPr>
              <a:t>Perform beam imaging to </a:t>
            </a:r>
            <a:r>
              <a:rPr lang="en-GB" sz="1600" dirty="0" smtClean="0">
                <a:solidFill>
                  <a:schemeClr val="accent5"/>
                </a:solidFill>
              </a:rPr>
              <a:t>monitor:</a:t>
            </a:r>
          </a:p>
          <a:p>
            <a:pPr marL="669925" lvl="1" indent="-269875">
              <a:buClr>
                <a:schemeClr val="accent5"/>
              </a:buClr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divergence</a:t>
            </a:r>
            <a:r>
              <a:rPr lang="en-GB" sz="1600" dirty="0">
                <a:solidFill>
                  <a:schemeClr val="accent5"/>
                </a:solidFill>
              </a:rPr>
              <a:t>, beam spot </a:t>
            </a:r>
            <a:r>
              <a:rPr lang="en-GB" sz="1600" dirty="0" smtClean="0">
                <a:solidFill>
                  <a:schemeClr val="accent5"/>
                </a:solidFill>
              </a:rPr>
              <a:t>size</a:t>
            </a:r>
            <a:r>
              <a:rPr lang="en-GB" sz="1600" dirty="0" smtClean="0">
                <a:solidFill>
                  <a:schemeClr val="accent5"/>
                </a:solidFill>
              </a:rPr>
              <a:t>/</a:t>
            </a:r>
            <a:r>
              <a:rPr lang="en-GB" sz="1600" dirty="0" smtClean="0">
                <a:solidFill>
                  <a:schemeClr val="accent5"/>
                </a:solidFill>
              </a:rPr>
              <a:t>time structure</a:t>
            </a:r>
            <a:endParaRPr lang="en-GB" sz="1600" dirty="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E440155-F5AE-A94B-ADD4-1AE18215DB45}"/>
              </a:ext>
            </a:extLst>
          </p:cNvPr>
          <p:cNvSpPr/>
          <p:nvPr/>
        </p:nvSpPr>
        <p:spPr>
          <a:xfrm>
            <a:off x="88899" y="1689099"/>
            <a:ext cx="57277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Timepix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10x3cm</a:t>
            </a:r>
            <a:r>
              <a:rPr lang="en-GB" sz="2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 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detector, to characterize 5000-20000 each e+ bunch in a 40/200 ns spill: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8E38B4B-41C8-B243-BFF8-4844D7F9CC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63" y="4166853"/>
            <a:ext cx="2823637" cy="211772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4272786-D87D-8D49-BD05-434E4150217E}"/>
              </a:ext>
            </a:extLst>
          </p:cNvPr>
          <p:cNvSpPr txBox="1"/>
          <p:nvPr/>
        </p:nvSpPr>
        <p:spPr>
          <a:xfrm>
            <a:off x="4038600" y="5244109"/>
            <a:ext cx="4123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Advacam</a:t>
            </a:r>
            <a:r>
              <a:rPr lang="it-IT" dirty="0"/>
              <a:t> </a:t>
            </a:r>
            <a:r>
              <a:rPr lang="it-IT" dirty="0" smtClean="0"/>
              <a:t>production</a:t>
            </a:r>
            <a:endParaRPr lang="it-IT" dirty="0"/>
          </a:p>
          <a:p>
            <a:r>
              <a:rPr lang="it-IT" dirty="0"/>
              <a:t>Detector </a:t>
            </a:r>
            <a:r>
              <a:rPr lang="it-IT" dirty="0" smtClean="0"/>
              <a:t>to be </a:t>
            </a:r>
            <a:r>
              <a:rPr lang="it-IT" dirty="0" err="1"/>
              <a:t>delivered</a:t>
            </a:r>
            <a:r>
              <a:rPr lang="it-IT" dirty="0"/>
              <a:t> </a:t>
            </a:r>
            <a:r>
              <a:rPr lang="it-IT" dirty="0" err="1"/>
              <a:t>Sep</a:t>
            </a:r>
            <a:r>
              <a:rPr lang="it-IT" dirty="0"/>
              <a:t>. 2018</a:t>
            </a:r>
          </a:p>
        </p:txBody>
      </p:sp>
    </p:spTree>
    <p:extLst>
      <p:ext uri="{BB962C8B-B14F-4D97-AF65-F5344CB8AC3E}">
        <p14:creationId xmlns:p14="http://schemas.microsoft.com/office/powerpoint/2010/main" val="408368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/>
              <a:t>PADME </a:t>
            </a:r>
            <a:r>
              <a:rPr lang="it-IT" dirty="0" err="1" smtClean="0"/>
              <a:t>e.m</a:t>
            </a:r>
            <a:r>
              <a:rPr lang="it-IT" dirty="0" smtClean="0"/>
              <a:t>. </a:t>
            </a:r>
            <a:r>
              <a:rPr lang="it-IT" dirty="0" err="1" smtClean="0"/>
              <a:t>calorimeter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938CAA-983C-4747-B23C-36C1803B7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983" y="2917166"/>
            <a:ext cx="2913979" cy="3804944"/>
          </a:xfrm>
          <a:prstGeom prst="rect">
            <a:avLst/>
          </a:prstGeom>
        </p:spPr>
      </p:pic>
      <p:sp>
        <p:nvSpPr>
          <p:cNvPr id="17" name="Text Placeholder 5"/>
          <p:cNvSpPr txBox="1">
            <a:spLocks/>
          </p:cNvSpPr>
          <p:nvPr/>
        </p:nvSpPr>
        <p:spPr>
          <a:xfrm>
            <a:off x="46562" y="1342526"/>
            <a:ext cx="6065357" cy="1337054"/>
          </a:xfrm>
          <a:prstGeom prst="rect">
            <a:avLst/>
          </a:prstGeom>
        </p:spPr>
        <p:txBody>
          <a:bodyPr>
            <a:normAutofit/>
          </a:bodyPr>
          <a:lstStyle>
            <a:lvl1pPr marL="274292" indent="-274292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84" indent="-274292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876" indent="-228576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168" indent="-228576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0" indent="-228576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751" indent="-182862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3" indent="-182862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474" indent="-182862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336" indent="-182862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chemeClr val="accent5"/>
              </a:buClr>
              <a:buNone/>
            </a:pPr>
            <a:r>
              <a:rPr lang="en-US" sz="1800" dirty="0" smtClean="0">
                <a:solidFill>
                  <a:schemeClr val="accent5"/>
                </a:solidFill>
              </a:rPr>
              <a:t>Cylindrical shape</a:t>
            </a:r>
            <a:r>
              <a:rPr lang="en-US" sz="1800" dirty="0">
                <a:solidFill>
                  <a:schemeClr val="accent5"/>
                </a:solidFill>
              </a:rPr>
              <a:t>,</a:t>
            </a:r>
            <a:r>
              <a:rPr lang="en-US" sz="1800" dirty="0" smtClean="0">
                <a:solidFill>
                  <a:schemeClr val="accent5"/>
                </a:solidFill>
              </a:rPr>
              <a:t> radius: 300 mm, depth: 230 mm</a:t>
            </a:r>
          </a:p>
          <a:p>
            <a:pPr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</a:rPr>
              <a:t> </a:t>
            </a:r>
            <a:r>
              <a:rPr lang="en-US" sz="1800" b="1" dirty="0" smtClean="0">
                <a:solidFill>
                  <a:schemeClr val="accent5"/>
                </a:solidFill>
              </a:rPr>
              <a:t>616 crystals</a:t>
            </a:r>
            <a:r>
              <a:rPr lang="en-US" sz="1800" dirty="0" smtClean="0">
                <a:solidFill>
                  <a:schemeClr val="accent5"/>
                </a:solidFill>
              </a:rPr>
              <a:t> 21×21×230 mm</a:t>
            </a:r>
            <a:r>
              <a:rPr lang="en-US" sz="1800" baseline="30000" dirty="0" smtClean="0">
                <a:solidFill>
                  <a:schemeClr val="accent5"/>
                </a:solidFill>
              </a:rPr>
              <a:t>3</a:t>
            </a:r>
            <a:r>
              <a:rPr lang="en-US" sz="1800" dirty="0" smtClean="0">
                <a:solidFill>
                  <a:schemeClr val="accent5"/>
                </a:solidFill>
              </a:rPr>
              <a:t> (Inner hole: 5 crystals)</a:t>
            </a:r>
          </a:p>
          <a:p>
            <a:pPr marL="0" indent="0">
              <a:lnSpc>
                <a:spcPct val="80000"/>
              </a:lnSpc>
              <a:buClr>
                <a:schemeClr val="accent5"/>
              </a:buClr>
              <a:buNone/>
            </a:pPr>
            <a:r>
              <a:rPr lang="en-US" sz="1800" dirty="0" smtClean="0">
                <a:solidFill>
                  <a:schemeClr val="accent5"/>
                </a:solidFill>
              </a:rPr>
              <a:t>BGO-based: high LY, high </a:t>
            </a:r>
            <a:r>
              <a:rPr lang="en-US" sz="18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r</a:t>
            </a:r>
            <a:r>
              <a:rPr lang="en-US" sz="1800" dirty="0" smtClean="0">
                <a:solidFill>
                  <a:schemeClr val="accent5"/>
                </a:solidFill>
              </a:rPr>
              <a:t>, small X</a:t>
            </a:r>
            <a:r>
              <a:rPr lang="en-US" sz="1800" baseline="-25000" dirty="0" smtClean="0">
                <a:solidFill>
                  <a:schemeClr val="accent5"/>
                </a:solidFill>
              </a:rPr>
              <a:t>0</a:t>
            </a:r>
            <a:r>
              <a:rPr lang="en-US" sz="1800" dirty="0" smtClean="0">
                <a:solidFill>
                  <a:schemeClr val="accent5"/>
                </a:solidFill>
              </a:rPr>
              <a:t> and MR</a:t>
            </a:r>
          </a:p>
          <a:p>
            <a:pPr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500" dirty="0" smtClean="0">
                <a:solidFill>
                  <a:schemeClr val="accent5"/>
                </a:solidFill>
              </a:rPr>
              <a:t>long </a:t>
            </a:r>
            <a:r>
              <a:rPr lang="en-US" sz="1500" dirty="0" err="1" smtClean="0">
                <a:solidFill>
                  <a:schemeClr val="accent5"/>
                </a:solidFill>
                <a:latin typeface="Symbol" charset="2"/>
                <a:cs typeface="Symbol" charset="2"/>
              </a:rPr>
              <a:t>t</a:t>
            </a:r>
            <a:r>
              <a:rPr lang="en-US" sz="1500" baseline="-25000" dirty="0" err="1" smtClean="0">
                <a:solidFill>
                  <a:schemeClr val="accent5"/>
                </a:solidFill>
              </a:rPr>
              <a:t>decay</a:t>
            </a:r>
            <a:r>
              <a:rPr lang="en-US" sz="1500" dirty="0" smtClean="0">
                <a:solidFill>
                  <a:schemeClr val="accent5"/>
                </a:solidFill>
              </a:rPr>
              <a:t> (L3 calorimeter obtained for free)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E1A076C-5839-B24F-9D9D-854D791A095E}"/>
              </a:ext>
            </a:extLst>
          </p:cNvPr>
          <p:cNvGrpSpPr/>
          <p:nvPr/>
        </p:nvGrpSpPr>
        <p:grpSpPr>
          <a:xfrm>
            <a:off x="2776785" y="3807021"/>
            <a:ext cx="4215941" cy="1544869"/>
            <a:chOff x="5944059" y="1863897"/>
            <a:chExt cx="4215941" cy="1544869"/>
          </a:xfrm>
        </p:grpSpPr>
        <p:sp>
          <p:nvSpPr>
            <p:cNvPr id="26" name="Parallelogram 25">
              <a:extLst>
                <a:ext uri="{FF2B5EF4-FFF2-40B4-BE49-F238E27FC236}">
                  <a16:creationId xmlns="" xmlns:a16="http://schemas.microsoft.com/office/drawing/2014/main" id="{20EEA4B9-11BB-0C4A-BC19-94157F6D702E}"/>
                </a:ext>
              </a:extLst>
            </p:cNvPr>
            <p:cNvSpPr/>
            <p:nvPr/>
          </p:nvSpPr>
          <p:spPr>
            <a:xfrm rot="5400000">
              <a:off x="6635359" y="3084129"/>
              <a:ext cx="256649" cy="255868"/>
            </a:xfrm>
            <a:prstGeom prst="parallelogram">
              <a:avLst>
                <a:gd name="adj" fmla="val 4123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5E899AB7-6F4F-EA43-96C9-C132A5935A72}"/>
                </a:ext>
              </a:extLst>
            </p:cNvPr>
            <p:cNvGrpSpPr/>
            <p:nvPr/>
          </p:nvGrpSpPr>
          <p:grpSpPr>
            <a:xfrm>
              <a:off x="5944059" y="1863897"/>
              <a:ext cx="4215941" cy="1476491"/>
              <a:chOff x="5944059" y="1863897"/>
              <a:chExt cx="4215941" cy="147649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B6F9F9F9-690A-3A44-810F-9C62F70F04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35750" y="2649753"/>
                <a:ext cx="3524250" cy="579610"/>
              </a:xfrm>
              <a:prstGeom prst="line">
                <a:avLst/>
              </a:prstGeom>
              <a:ln w="6350">
                <a:prstDash val="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45577155-326A-2B4B-B941-F2BB4095AE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35750" y="2876514"/>
                <a:ext cx="3524250" cy="376106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78F6D406-98D2-5D41-BDF7-22A680C485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5516" y="1863897"/>
                <a:ext cx="3504484" cy="1365466"/>
              </a:xfrm>
              <a:prstGeom prst="line">
                <a:avLst/>
              </a:prstGeom>
              <a:ln w="6350">
                <a:prstDash val="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="" xmlns:a16="http://schemas.microsoft.com/office/drawing/2014/main" id="{AC4C3D03-B761-5145-85F6-143BD48155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44059" y="3222339"/>
                <a:ext cx="747866" cy="7350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6BA47142-2796-7948-9882-EAD185184243}"/>
                  </a:ext>
                </a:extLst>
              </p:cNvPr>
              <p:cNvSpPr txBox="1"/>
              <p:nvPr/>
            </p:nvSpPr>
            <p:spPr>
              <a:xfrm>
                <a:off x="6206026" y="2971056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</a:t>
                </a:r>
                <a:r>
                  <a:rPr lang="it-IT" baseline="30000" dirty="0"/>
                  <a:t>+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C5154D6-91C0-8B4B-A591-A67503F5DD8C}"/>
                </a:ext>
              </a:extLst>
            </p:cNvPr>
            <p:cNvSpPr txBox="1"/>
            <p:nvPr/>
          </p:nvSpPr>
          <p:spPr>
            <a:xfrm>
              <a:off x="8141327" y="2741023"/>
              <a:ext cx="317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1</a:t>
              </a:r>
              <a:r>
                <a:rPr lang="it-IT" sz="1200" baseline="30000" dirty="0"/>
                <a:t>o</a:t>
              </a:r>
            </a:p>
          </p:txBody>
        </p:sp>
        <p:sp>
          <p:nvSpPr>
            <p:cNvPr id="29" name="Arc 28">
              <a:extLst>
                <a:ext uri="{FF2B5EF4-FFF2-40B4-BE49-F238E27FC236}">
                  <a16:creationId xmlns="" xmlns:a16="http://schemas.microsoft.com/office/drawing/2014/main" id="{9D6D942E-1B3F-184E-B9ED-CE0910C244D1}"/>
                </a:ext>
              </a:extLst>
            </p:cNvPr>
            <p:cNvSpPr/>
            <p:nvPr/>
          </p:nvSpPr>
          <p:spPr>
            <a:xfrm rot="919760">
              <a:off x="7953080" y="2997537"/>
              <a:ext cx="216006" cy="225978"/>
            </a:xfrm>
            <a:prstGeom prst="arc">
              <a:avLst/>
            </a:prstGeom>
            <a:ln w="12700"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Arc 29">
              <a:extLst>
                <a:ext uri="{FF2B5EF4-FFF2-40B4-BE49-F238E27FC236}">
                  <a16:creationId xmlns="" xmlns:a16="http://schemas.microsoft.com/office/drawing/2014/main" id="{0AC1EB55-30E5-2C43-B837-D27DBF9BB969}"/>
                </a:ext>
              </a:extLst>
            </p:cNvPr>
            <p:cNvSpPr/>
            <p:nvPr/>
          </p:nvSpPr>
          <p:spPr>
            <a:xfrm rot="919760">
              <a:off x="7503979" y="2788151"/>
              <a:ext cx="338326" cy="620615"/>
            </a:xfrm>
            <a:prstGeom prst="arc">
              <a:avLst/>
            </a:prstGeom>
            <a:ln w="12700"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5CDD6A0E-7BBE-1C4A-86E4-EC3AACBA672E}"/>
                </a:ext>
              </a:extLst>
            </p:cNvPr>
            <p:cNvSpPr txBox="1"/>
            <p:nvPr/>
          </p:nvSpPr>
          <p:spPr>
            <a:xfrm>
              <a:off x="7546510" y="2477128"/>
              <a:ext cx="4347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4,3</a:t>
              </a:r>
              <a:r>
                <a:rPr lang="it-IT" sz="1200" baseline="30000" dirty="0"/>
                <a:t>o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6DC10E7C-497F-4247-83E0-DBCEF33D97C3}"/>
              </a:ext>
            </a:extLst>
          </p:cNvPr>
          <p:cNvSpPr txBox="1"/>
          <p:nvPr/>
        </p:nvSpPr>
        <p:spPr>
          <a:xfrm>
            <a:off x="3151141" y="5366744"/>
            <a:ext cx="28294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Design: A. Saputi</a:t>
            </a:r>
          </a:p>
          <a:p>
            <a:r>
              <a:rPr lang="it-IT" sz="1400" b="1" dirty="0" err="1"/>
              <a:t>Mechanics</a:t>
            </a:r>
            <a:r>
              <a:rPr lang="it-IT" sz="1400" b="1" dirty="0"/>
              <a:t>: LNF workshop (DT)</a:t>
            </a:r>
          </a:p>
          <a:p>
            <a:r>
              <a:rPr lang="it-IT" sz="1400" b="1" dirty="0"/>
              <a:t>                      E. Capitolo (DR)</a:t>
            </a:r>
          </a:p>
          <a:p>
            <a:r>
              <a:rPr lang="it-IT" sz="1400" b="1" dirty="0"/>
              <a:t>                      RM3 workshop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60D6166-E363-BE46-AEAD-0F46F25F8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37" y="2575120"/>
            <a:ext cx="4384497" cy="18451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8786" y="1240744"/>
            <a:ext cx="3130176" cy="14388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250" y="5042056"/>
            <a:ext cx="2372950" cy="766364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chemeClr val="accent5"/>
              </a:buClr>
            </a:pPr>
            <a:r>
              <a:rPr lang="en-US" b="1" dirty="0">
                <a:solidFill>
                  <a:schemeClr val="accent5"/>
                </a:solidFill>
              </a:rPr>
              <a:t>Expected mounting completion: 16/7/2018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1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/>
              <a:t>PADME </a:t>
            </a:r>
            <a:r>
              <a:rPr lang="it-IT" dirty="0" smtClean="0"/>
              <a:t>small-angle </a:t>
            </a:r>
            <a:r>
              <a:rPr lang="it-IT" dirty="0" err="1" smtClean="0"/>
              <a:t>calorimeter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4" name="Picture 23" descr="Schermata 2016-11-19 alle 21.02.48.png">
            <a:extLst>
              <a:ext uri="{FF2B5EF4-FFF2-40B4-BE49-F238E27FC236}">
                <a16:creationId xmlns="" xmlns:a16="http://schemas.microsoft.com/office/drawing/2014/main" id="{B1A2676E-45A9-7040-BFF3-2BA0CB47A3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35302" y="4664688"/>
            <a:ext cx="1314378" cy="204354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0411" y="1142670"/>
            <a:ext cx="904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Sensitivity in the </a:t>
            </a:r>
            <a:r>
              <a:rPr lang="en-US" dirty="0"/>
              <a:t>central hole of the BGO calorimeter </a:t>
            </a:r>
            <a:r>
              <a:rPr lang="en-US" dirty="0" smtClean="0"/>
              <a:t>necessary </a:t>
            </a:r>
            <a:r>
              <a:rPr lang="en-US" dirty="0"/>
              <a:t>to </a:t>
            </a:r>
            <a:r>
              <a:rPr lang="en-US" dirty="0" smtClean="0"/>
              <a:t>reject Bremsstrahlung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’s</a:t>
            </a:r>
            <a:endParaRPr lang="en-US" dirty="0"/>
          </a:p>
        </p:txBody>
      </p:sp>
      <p:pic>
        <p:nvPicPr>
          <p:cNvPr id="42" name="Picture 2">
            <a:extLst>
              <a:ext uri="{FF2B5EF4-FFF2-40B4-BE49-F238E27FC236}">
                <a16:creationId xmlns="" xmlns:a16="http://schemas.microsoft.com/office/drawing/2014/main" id="{544C36E2-1E0C-EF4C-851B-4F88504D5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35845"/>
            <a:ext cx="3448584" cy="387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90A36A64-1516-2447-9250-ED0C31A1A6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564" y="2699500"/>
            <a:ext cx="3061649" cy="229623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E0640EF-8152-DA4D-8955-2D0382C80B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224" y="2503634"/>
            <a:ext cx="1888127" cy="251750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5F7640D-9119-FF45-85C9-14F9C28BD15E}"/>
              </a:ext>
            </a:extLst>
          </p:cNvPr>
          <p:cNvSpPr txBox="1"/>
          <p:nvPr/>
        </p:nvSpPr>
        <p:spPr>
          <a:xfrm>
            <a:off x="345851" y="5407116"/>
            <a:ext cx="35702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Design: A. Saputi</a:t>
            </a:r>
          </a:p>
          <a:p>
            <a:r>
              <a:rPr lang="it-IT" sz="1400" b="1" dirty="0" err="1"/>
              <a:t>Mechanics</a:t>
            </a:r>
            <a:r>
              <a:rPr lang="it-IT" sz="1400" b="1" dirty="0"/>
              <a:t>: LNF workshop (DT)</a:t>
            </a:r>
          </a:p>
          <a:p>
            <a:r>
              <a:rPr lang="it-IT" sz="1400" b="1" dirty="0"/>
              <a:t>                      E. Capitolo (DR)</a:t>
            </a:r>
          </a:p>
          <a:p>
            <a:r>
              <a:rPr lang="it-IT" sz="1400" b="1" dirty="0"/>
              <a:t>                      Pontecorvo </a:t>
            </a:r>
            <a:r>
              <a:rPr lang="it-IT" sz="1400" b="1" dirty="0" err="1"/>
              <a:t>s.r.l</a:t>
            </a:r>
            <a:r>
              <a:rPr lang="it-IT" sz="1400" b="1" dirty="0"/>
              <a:t> &amp; TEM s.r.l.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112129" y="1580304"/>
            <a:ext cx="5333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SAC made of </a:t>
            </a:r>
            <a:r>
              <a:rPr lang="en-US" b="1" dirty="0" smtClean="0"/>
              <a:t>25 PbF</a:t>
            </a:r>
            <a:r>
              <a:rPr lang="en-US" b="1" baseline="-25000" dirty="0" smtClean="0"/>
              <a:t>2</a:t>
            </a:r>
            <a:r>
              <a:rPr lang="en-US" b="1" dirty="0" smtClean="0"/>
              <a:t> crystals </a:t>
            </a:r>
            <a:r>
              <a:rPr lang="en-US" dirty="0" smtClean="0"/>
              <a:t>50 cm downstream</a:t>
            </a:r>
          </a:p>
          <a:p>
            <a:r>
              <a:rPr lang="en-US" dirty="0" smtClean="0"/>
              <a:t>Resist to a rate of 10 photons in 40 ns</a:t>
            </a:r>
          </a:p>
          <a:p>
            <a:r>
              <a:rPr lang="en-US" dirty="0"/>
              <a:t>	</a:t>
            </a:r>
            <a:r>
              <a:rPr lang="en-US" dirty="0" smtClean="0"/>
              <a:t>Fast PMT’s, expect &lt;100 </a:t>
            </a:r>
            <a:r>
              <a:rPr lang="en-US" dirty="0" err="1" smtClean="0"/>
              <a:t>ps</a:t>
            </a:r>
            <a:r>
              <a:rPr lang="en-US" dirty="0" smtClean="0"/>
              <a:t> resolution</a:t>
            </a:r>
          </a:p>
        </p:txBody>
      </p:sp>
    </p:spTree>
    <p:extLst>
      <p:ext uri="{BB962C8B-B14F-4D97-AF65-F5344CB8AC3E}">
        <p14:creationId xmlns:p14="http://schemas.microsoft.com/office/powerpoint/2010/main" val="101002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8E5640E-F4FB-D24A-8FEC-828F3A76C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477" y="3834657"/>
            <a:ext cx="3208063" cy="242746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/>
              <a:t>PADME </a:t>
            </a:r>
            <a:r>
              <a:rPr lang="it-IT" dirty="0" err="1" smtClean="0"/>
              <a:t>charged</a:t>
            </a:r>
            <a:r>
              <a:rPr lang="it-IT" dirty="0" err="1"/>
              <a:t>-</a:t>
            </a:r>
            <a:r>
              <a:rPr lang="it-IT" dirty="0" err="1" smtClean="0"/>
              <a:t>particle</a:t>
            </a:r>
            <a:r>
              <a:rPr lang="it-IT" dirty="0" smtClean="0"/>
              <a:t> veto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Text Placeholder 6"/>
          <p:cNvSpPr txBox="1">
            <a:spLocks/>
          </p:cNvSpPr>
          <p:nvPr/>
        </p:nvSpPr>
        <p:spPr>
          <a:xfrm>
            <a:off x="83351" y="1735234"/>
            <a:ext cx="5009350" cy="2082417"/>
          </a:xfrm>
          <a:prstGeom prst="rect">
            <a:avLst/>
          </a:prstGeom>
        </p:spPr>
        <p:txBody>
          <a:bodyPr/>
          <a:lstStyle>
            <a:lvl1pPr marL="274292" indent="-274292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84" indent="-274292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876" indent="-228576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168" indent="-228576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0" indent="-228576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751" indent="-182862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3" indent="-182862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474" indent="-182862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336" indent="-182862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</a:rPr>
              <a:t>Plastic scintillator bars 10×10×200 mm</a:t>
            </a:r>
            <a:r>
              <a:rPr lang="en-US" sz="1800" baseline="30000" dirty="0" smtClean="0">
                <a:solidFill>
                  <a:schemeClr val="accent5"/>
                </a:solidFill>
              </a:rPr>
              <a:t>3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</a:rPr>
              <a:t> 3 sections for a total of </a:t>
            </a:r>
            <a:r>
              <a:rPr lang="en-US" sz="1800" b="1" dirty="0" smtClean="0">
                <a:solidFill>
                  <a:schemeClr val="accent5"/>
                </a:solidFill>
              </a:rPr>
              <a:t>250 channels</a:t>
            </a:r>
            <a:r>
              <a:rPr lang="en-US" sz="1800" dirty="0" smtClean="0">
                <a:solidFill>
                  <a:schemeClr val="accent5"/>
                </a:solidFill>
              </a:rPr>
              <a:t>: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</a:rPr>
              <a:t>Operate in vacuum and magnetic field region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</a:rPr>
              <a:t>Main requirements:</a:t>
            </a:r>
          </a:p>
          <a:p>
            <a:pPr marL="742950" lvl="1" indent="-285750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</a:rPr>
              <a:t>Time resolution </a:t>
            </a:r>
            <a:r>
              <a:rPr lang="en-US" sz="1800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&lt;</a:t>
            </a:r>
            <a:r>
              <a:rPr lang="en-US" sz="1800" dirty="0" smtClean="0">
                <a:solidFill>
                  <a:schemeClr val="accent5"/>
                </a:solidFill>
                <a:cs typeface="Symbol" charset="2"/>
              </a:rPr>
              <a:t> 1 ns</a:t>
            </a:r>
            <a:endParaRPr lang="en-US" sz="1800" dirty="0" smtClean="0">
              <a:solidFill>
                <a:schemeClr val="accent5"/>
              </a:solidFill>
            </a:endParaRPr>
          </a:p>
          <a:p>
            <a:pPr marL="742950" lvl="1" indent="-285750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chemeClr val="accent5"/>
                </a:solidFill>
              </a:rPr>
              <a:t>Efficiency better than 99.5% for MIPs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348" y="1233204"/>
            <a:ext cx="883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Detect/veto radiating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’s</a:t>
            </a:r>
            <a:r>
              <a:rPr lang="en-US" dirty="0" smtClean="0"/>
              <a:t>, </a:t>
            </a:r>
            <a:r>
              <a:rPr lang="en-US" dirty="0"/>
              <a:t>inside the magnet (low energy e</a:t>
            </a:r>
            <a:r>
              <a:rPr lang="en-US" baseline="30000" dirty="0"/>
              <a:t>+</a:t>
            </a:r>
            <a:r>
              <a:rPr lang="en-US" dirty="0" smtClean="0"/>
              <a:t>) / close </a:t>
            </a:r>
            <a:r>
              <a:rPr lang="en-US" dirty="0"/>
              <a:t>to </a:t>
            </a:r>
            <a:r>
              <a:rPr lang="en-US" dirty="0" smtClean="0"/>
              <a:t>beam </a:t>
            </a:r>
            <a:r>
              <a:rPr lang="en-US" dirty="0"/>
              <a:t>(high energy e</a:t>
            </a:r>
            <a:r>
              <a:rPr lang="en-US" baseline="30000" dirty="0"/>
              <a:t>+</a:t>
            </a:r>
            <a:r>
              <a:rPr lang="en-US" dirty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563" y="3598114"/>
            <a:ext cx="731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hit position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/>
              <a:t>a </a:t>
            </a:r>
            <a:r>
              <a:rPr lang="en-US" dirty="0" smtClean="0"/>
              <a:t>momentum</a:t>
            </a:r>
            <a:r>
              <a:rPr lang="en-US" dirty="0" smtClean="0"/>
              <a:t> </a:t>
            </a:r>
            <a:r>
              <a:rPr lang="en-US" dirty="0"/>
              <a:t>estimate </a:t>
            </a:r>
            <a:r>
              <a:rPr lang="en-US" dirty="0" smtClean="0"/>
              <a:t>@2%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351" y="4182150"/>
            <a:ext cx="5454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Readout light </a:t>
            </a:r>
            <a:r>
              <a:rPr lang="en-US" dirty="0" smtClean="0"/>
              <a:t>from </a:t>
            </a:r>
            <a:r>
              <a:rPr lang="en-US" dirty="0"/>
              <a:t>WLS </a:t>
            </a:r>
            <a:r>
              <a:rPr lang="en-US" dirty="0" smtClean="0"/>
              <a:t>in grooves </a:t>
            </a:r>
            <a:r>
              <a:rPr lang="en-US" dirty="0"/>
              <a:t>along the </a:t>
            </a:r>
            <a:r>
              <a:rPr lang="en-US" dirty="0" smtClean="0"/>
              <a:t>slab using  </a:t>
            </a:r>
            <a:r>
              <a:rPr lang="en-US" dirty="0" err="1"/>
              <a:t>SiPM</a:t>
            </a:r>
            <a:r>
              <a:rPr lang="en-US" dirty="0"/>
              <a:t> (Hamamatsu </a:t>
            </a:r>
            <a:r>
              <a:rPr lang="en-US" dirty="0" smtClean="0"/>
              <a:t>model 13360)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C971651-1C1A-8844-A27D-F179B8D23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264" y="1684435"/>
            <a:ext cx="2842584" cy="21502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517ECCA-FED5-9141-8A11-EF2832D3EACA}"/>
              </a:ext>
            </a:extLst>
          </p:cNvPr>
          <p:cNvSpPr txBox="1"/>
          <p:nvPr/>
        </p:nvSpPr>
        <p:spPr>
          <a:xfrm>
            <a:off x="117347" y="5454901"/>
            <a:ext cx="4334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Design: C. Capoccia</a:t>
            </a:r>
          </a:p>
          <a:p>
            <a:r>
              <a:rPr lang="it-IT" sz="1600" b="1" dirty="0" err="1"/>
              <a:t>Electronics</a:t>
            </a:r>
            <a:r>
              <a:rPr lang="it-IT" sz="1600" b="1" dirty="0"/>
              <a:t>: C. Corradi (SEA)</a:t>
            </a:r>
          </a:p>
          <a:p>
            <a:r>
              <a:rPr lang="en-US" sz="1600" b="1" dirty="0"/>
              <a:t>Mechanics</a:t>
            </a:r>
            <a:r>
              <a:rPr lang="it-IT" sz="1600" b="1" dirty="0"/>
              <a:t> </a:t>
            </a:r>
            <a:r>
              <a:rPr lang="it-IT" sz="1600" b="1" dirty="0" smtClean="0"/>
              <a:t> &amp; </a:t>
            </a:r>
            <a:r>
              <a:rPr lang="it-IT" sz="1600" b="1" dirty="0"/>
              <a:t>Construction: Sofia Uni.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7348" y="4942436"/>
            <a:ext cx="4334925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</a:pPr>
            <a:r>
              <a:rPr lang="en-US" dirty="0">
                <a:solidFill>
                  <a:schemeClr val="accent5"/>
                </a:solidFill>
              </a:rPr>
              <a:t>Prototype tested with BTF electrons</a:t>
            </a:r>
          </a:p>
        </p:txBody>
      </p:sp>
    </p:spTree>
    <p:extLst>
      <p:ext uri="{BB962C8B-B14F-4D97-AF65-F5344CB8AC3E}">
        <p14:creationId xmlns:p14="http://schemas.microsoft.com/office/powerpoint/2010/main" val="30127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PADME </a:t>
            </a:r>
            <a:r>
              <a:rPr lang="it-IT" dirty="0" err="1" smtClean="0"/>
              <a:t>aknowledgments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4B8F295-F13F-794B-8F79-D57B30696EBF}"/>
              </a:ext>
            </a:extLst>
          </p:cNvPr>
          <p:cNvSpPr txBox="1"/>
          <p:nvPr/>
        </p:nvSpPr>
        <p:spPr>
          <a:xfrm>
            <a:off x="222628" y="1207681"/>
            <a:ext cx="7112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These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achievements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would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have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been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impossible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without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59281CB-400F-1244-BDF1-349484D36C44}"/>
              </a:ext>
            </a:extLst>
          </p:cNvPr>
          <p:cNvSpPr txBox="1"/>
          <p:nvPr/>
        </p:nvSpPr>
        <p:spPr>
          <a:xfrm>
            <a:off x="612648" y="1555035"/>
            <a:ext cx="7054185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SPCM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LNF service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T. Napolitano, A. De Paolis, M. Arpaia, A.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Zossi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Angeloni, A. Cassar.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SPAS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LNF service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C. Capoccia, D. Orecchini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SEA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LNF service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G. Corradi, S. Ceravolo, P. Albicocco,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Lenci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DR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staff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A. Saputi, E. Capitolo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RM3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mech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Workshop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S. Mari, G.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Paruzza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RM3 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trigger: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 P.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Branchini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D.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Tagnani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671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Attivit</a:t>
            </a:r>
            <a:r>
              <a:rPr lang="it-IT" dirty="0" smtClean="0"/>
              <a:t>à </a:t>
            </a:r>
            <a:r>
              <a:rPr lang="it-IT" dirty="0" smtClean="0"/>
              <a:t>PADME 2019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8379508" y="5919378"/>
            <a:ext cx="620683" cy="369332"/>
            <a:chOff x="8379506" y="5919374"/>
            <a:chExt cx="620683" cy="369332"/>
          </a:xfrm>
        </p:grpSpPr>
        <p:sp>
          <p:nvSpPr>
            <p:cNvPr id="13" name="Action Button: Custom 12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3098" y="5234947"/>
            <a:ext cx="438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Preventivi</a:t>
            </a:r>
            <a:r>
              <a:rPr lang="en-US" sz="2000" dirty="0" smtClean="0"/>
              <a:t> di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preliminari</a:t>
            </a:r>
            <a:r>
              <a:rPr lang="en-US" sz="2000" dirty="0" smtClean="0"/>
              <a:t> (</a:t>
            </a:r>
            <a:r>
              <a:rPr lang="en-US" sz="2000" dirty="0" err="1" smtClean="0"/>
              <a:t>Keuro</a:t>
            </a:r>
            <a:r>
              <a:rPr lang="en-US" sz="2000" dirty="0" smtClean="0"/>
              <a:t>):</a:t>
            </a:r>
            <a:endParaRPr lang="en-US" dirty="0" smtClean="0"/>
          </a:p>
          <a:p>
            <a:r>
              <a:rPr lang="en-US" sz="2000" dirty="0" err="1" smtClean="0">
                <a:solidFill>
                  <a:srgbClr val="FF0000"/>
                </a:solidFill>
              </a:rPr>
              <a:t>Missioni</a:t>
            </a:r>
            <a:r>
              <a:rPr lang="en-US" sz="2000" dirty="0" smtClean="0"/>
              <a:t>      </a:t>
            </a:r>
            <a:r>
              <a:rPr lang="en-US" sz="2000" dirty="0" err="1">
                <a:solidFill>
                  <a:srgbClr val="0000FF"/>
                </a:solidFill>
              </a:rPr>
              <a:t>C</a:t>
            </a:r>
            <a:r>
              <a:rPr lang="en-US" sz="2000" dirty="0" err="1" smtClean="0">
                <a:solidFill>
                  <a:srgbClr val="0000FF"/>
                </a:solidFill>
              </a:rPr>
              <a:t>onsumo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   </a:t>
            </a:r>
            <a:r>
              <a:rPr lang="en-US" sz="2000" dirty="0" err="1" smtClean="0">
                <a:solidFill>
                  <a:srgbClr val="008000"/>
                </a:solidFill>
              </a:rPr>
              <a:t>C.Apparati</a:t>
            </a:r>
            <a:r>
              <a:rPr lang="en-US" sz="2000" dirty="0" smtClean="0">
                <a:solidFill>
                  <a:srgbClr val="008000"/>
                </a:solidFill>
              </a:rPr>
              <a:t>/</a:t>
            </a:r>
            <a:r>
              <a:rPr lang="en-US" sz="2000" dirty="0" err="1" smtClean="0">
                <a:solidFill>
                  <a:srgbClr val="008000"/>
                </a:solidFill>
              </a:rPr>
              <a:t>Inv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5	</a:t>
            </a:r>
            <a:r>
              <a:rPr lang="en-US" sz="2000" dirty="0" smtClean="0"/>
              <a:t>            </a:t>
            </a:r>
            <a:r>
              <a:rPr lang="en-US" sz="2000" dirty="0" smtClean="0">
                <a:solidFill>
                  <a:srgbClr val="0000FF"/>
                </a:solidFill>
              </a:rPr>
              <a:t>8		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  </a:t>
            </a:r>
            <a:r>
              <a:rPr lang="en-US" sz="2000" dirty="0" smtClean="0">
                <a:solidFill>
                  <a:srgbClr val="008000"/>
                </a:solidFill>
              </a:rPr>
              <a:t>20</a:t>
            </a:r>
            <a:r>
              <a:rPr lang="en-US" sz="2000" dirty="0">
                <a:solidFill>
                  <a:srgbClr val="008000"/>
                </a:solidFill>
              </a:rPr>
              <a:t>/</a:t>
            </a:r>
            <a:r>
              <a:rPr lang="en-US" sz="2000" dirty="0" smtClean="0">
                <a:solidFill>
                  <a:srgbClr val="008000"/>
                </a:solidFill>
              </a:rPr>
              <a:t>7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pic>
        <p:nvPicPr>
          <p:cNvPr id="6" name="Picture 5" descr="Screen Shot 2018-06-30 at 14.38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691" y="1180455"/>
            <a:ext cx="2603500" cy="47008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D7507B4-03E7-B747-8C1C-A9B5E0F27449}"/>
              </a:ext>
            </a:extLst>
          </p:cNvPr>
          <p:cNvSpPr txBox="1"/>
          <p:nvPr/>
        </p:nvSpPr>
        <p:spPr>
          <a:xfrm>
            <a:off x="165101" y="1180455"/>
            <a:ext cx="65151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Calibration</a:t>
            </a:r>
            <a:r>
              <a:rPr lang="it-IT" dirty="0" smtClean="0"/>
              <a:t> </a:t>
            </a:r>
            <a:r>
              <a:rPr lang="it-IT" dirty="0"/>
              <a:t>and </a:t>
            </a:r>
            <a:r>
              <a:rPr lang="it-IT" dirty="0" err="1"/>
              <a:t>monitoring</a:t>
            </a:r>
            <a:r>
              <a:rPr lang="it-IT" dirty="0"/>
              <a:t> of the detectors</a:t>
            </a:r>
          </a:p>
          <a:p>
            <a:r>
              <a:rPr lang="it-IT" dirty="0" err="1" smtClean="0"/>
              <a:t>Understanding</a:t>
            </a:r>
            <a:r>
              <a:rPr lang="it-IT" dirty="0" smtClean="0"/>
              <a:t> of major </a:t>
            </a:r>
            <a:r>
              <a:rPr lang="it-IT" dirty="0"/>
              <a:t>background </a:t>
            </a:r>
            <a:r>
              <a:rPr lang="it-IT" dirty="0" err="1" smtClean="0"/>
              <a:t>sources</a:t>
            </a:r>
            <a:r>
              <a:rPr lang="it-IT" dirty="0" smtClean="0"/>
              <a:t>:</a:t>
            </a: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Multiphoton</a:t>
            </a:r>
            <a:r>
              <a:rPr lang="it-IT" dirty="0" smtClean="0"/>
              <a:t> </a:t>
            </a:r>
            <a:r>
              <a:rPr lang="it-IT" dirty="0" err="1" smtClean="0"/>
              <a:t>annihilation</a:t>
            </a:r>
            <a:r>
              <a:rPr lang="it-IT" dirty="0" smtClean="0"/>
              <a:t>, </a:t>
            </a:r>
            <a:r>
              <a:rPr lang="it-IT" dirty="0" err="1" smtClean="0"/>
              <a:t>e</a:t>
            </a:r>
            <a:r>
              <a:rPr lang="it-IT" dirty="0" err="1"/>
              <a:t>+e</a:t>
            </a:r>
            <a:r>
              <a:rPr lang="it-IT" baseline="30000" dirty="0"/>
              <a:t>-</a:t>
            </a:r>
            <a:r>
              <a:rPr lang="it-IT" dirty="0"/>
              <a:t> </a:t>
            </a:r>
            <a:r>
              <a:rPr lang="it-IT" dirty="0" smtClean="0"/>
              <a:t>→2,3,4 </a:t>
            </a:r>
            <a:r>
              <a:rPr lang="it-IT" dirty="0" err="1" smtClean="0">
                <a:latin typeface="Symbol" pitchFamily="2" charset="2"/>
              </a:rPr>
              <a:t>g</a:t>
            </a:r>
            <a:r>
              <a:rPr lang="it-IT" dirty="0" err="1" smtClean="0"/>
              <a:t>’s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Bremsstrahlung in </a:t>
            </a:r>
            <a:r>
              <a:rPr lang="it-IT" dirty="0" err="1" smtClean="0"/>
              <a:t>nuclear</a:t>
            </a:r>
            <a:r>
              <a:rPr lang="it-IT" dirty="0" smtClean="0"/>
              <a:t> </a:t>
            </a:r>
            <a:r>
              <a:rPr lang="it-IT" dirty="0" err="1" smtClean="0"/>
              <a:t>field</a:t>
            </a:r>
            <a:endParaRPr lang="it-IT" dirty="0"/>
          </a:p>
          <a:p>
            <a:pPr lvl="1"/>
            <a:r>
              <a:rPr lang="it-IT" dirty="0" err="1" smtClean="0"/>
              <a:t>Lack</a:t>
            </a:r>
            <a:r>
              <a:rPr lang="it-IT" dirty="0" smtClean="0"/>
              <a:t> </a:t>
            </a:r>
            <a:r>
              <a:rPr lang="it-IT" dirty="0"/>
              <a:t>of </a:t>
            </a:r>
            <a:r>
              <a:rPr lang="it-IT" dirty="0" err="1" smtClean="0"/>
              <a:t>exp</a:t>
            </a:r>
            <a:r>
              <a:rPr lang="it-IT" dirty="0" smtClean="0"/>
              <a:t>. </a:t>
            </a:r>
            <a:r>
              <a:rPr lang="it-IT" dirty="0"/>
              <a:t>data </a:t>
            </a:r>
            <a:r>
              <a:rPr lang="it-IT" dirty="0" smtClean="0"/>
              <a:t>@</a:t>
            </a:r>
            <a:r>
              <a:rPr lang="it-IT" dirty="0"/>
              <a:t> </a:t>
            </a:r>
            <a:r>
              <a:rPr lang="it-IT" dirty="0" smtClean="0"/>
              <a:t>100 </a:t>
            </a:r>
            <a:r>
              <a:rPr lang="it-IT" dirty="0" err="1" smtClean="0"/>
              <a:t>MeV</a:t>
            </a:r>
            <a:r>
              <a:rPr lang="it-IT" dirty="0"/>
              <a:t>, GEANT4 </a:t>
            </a:r>
            <a:r>
              <a:rPr lang="it-IT" dirty="0" err="1" smtClean="0"/>
              <a:t>precision</a:t>
            </a:r>
            <a:r>
              <a:rPr lang="it-IT" dirty="0" smtClean="0"/>
              <a:t> </a:t>
            </a:r>
            <a:r>
              <a:rPr lang="it-IT" dirty="0"/>
              <a:t>~ </a:t>
            </a:r>
            <a:r>
              <a:rPr lang="it-IT" dirty="0" smtClean="0"/>
              <a:t>4 %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Photon</a:t>
            </a:r>
            <a:r>
              <a:rPr lang="it-IT" dirty="0" smtClean="0"/>
              <a:t> </a:t>
            </a:r>
            <a:r>
              <a:rPr lang="it-IT" dirty="0" err="1"/>
              <a:t>emission</a:t>
            </a:r>
            <a:r>
              <a:rPr lang="it-IT" dirty="0"/>
              <a:t> in the </a:t>
            </a:r>
            <a:r>
              <a:rPr lang="it-IT" dirty="0" err="1"/>
              <a:t>field</a:t>
            </a:r>
            <a:r>
              <a:rPr lang="it-IT" dirty="0"/>
              <a:t> of </a:t>
            </a:r>
            <a:r>
              <a:rPr lang="it-IT" dirty="0" err="1"/>
              <a:t>orbital</a:t>
            </a:r>
            <a:r>
              <a:rPr lang="it-IT" dirty="0"/>
              <a:t> </a:t>
            </a:r>
            <a:r>
              <a:rPr lang="it-IT" dirty="0" err="1"/>
              <a:t>electrons</a:t>
            </a:r>
            <a:endParaRPr lang="it-IT" dirty="0"/>
          </a:p>
          <a:p>
            <a:endParaRPr lang="it-IT" dirty="0"/>
          </a:p>
          <a:p>
            <a:r>
              <a:rPr lang="it-IT" dirty="0" smtClean="0"/>
              <a:t>Bremsstrahlung </a:t>
            </a:r>
            <a:r>
              <a:rPr lang="it-IT" dirty="0" err="1"/>
              <a:t>differential</a:t>
            </a:r>
            <a:r>
              <a:rPr lang="it-IT" dirty="0"/>
              <a:t> cross-</a:t>
            </a:r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 smtClean="0"/>
              <a:t>measurements</a:t>
            </a:r>
            <a:r>
              <a:rPr lang="it-IT" dirty="0" smtClean="0"/>
              <a:t>:</a:t>
            </a:r>
          </a:p>
          <a:p>
            <a:pPr lvl="1"/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 smtClean="0"/>
              <a:t>energies</a:t>
            </a:r>
            <a:r>
              <a:rPr lang="it-IT" dirty="0" smtClean="0"/>
              <a:t>/</a:t>
            </a:r>
            <a:r>
              <a:rPr lang="it-IT" dirty="0" err="1" smtClean="0"/>
              <a:t>materials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/>
              <a:t>O(100 </a:t>
            </a:r>
            <a:r>
              <a:rPr lang="it-IT" dirty="0" err="1"/>
              <a:t>MeV</a:t>
            </a:r>
            <a:r>
              <a:rPr lang="it-IT" dirty="0" smtClean="0"/>
              <a:t>)</a:t>
            </a:r>
            <a:endParaRPr lang="it-IT" dirty="0"/>
          </a:p>
          <a:p>
            <a:endParaRPr lang="it-IT" dirty="0" smtClean="0"/>
          </a:p>
          <a:p>
            <a:r>
              <a:rPr lang="it-IT" dirty="0" err="1" smtClean="0"/>
              <a:t>Multiphoton</a:t>
            </a:r>
            <a:r>
              <a:rPr lang="it-IT" dirty="0" smtClean="0"/>
              <a:t> </a:t>
            </a:r>
            <a:r>
              <a:rPr lang="it-IT" dirty="0" err="1"/>
              <a:t>annihilation</a:t>
            </a:r>
            <a:r>
              <a:rPr lang="it-IT" dirty="0"/>
              <a:t> to be </a:t>
            </a:r>
            <a:r>
              <a:rPr lang="it-IT" dirty="0" err="1" smtClean="0"/>
              <a:t>studied</a:t>
            </a:r>
            <a:r>
              <a:rPr lang="it-IT" dirty="0" smtClean="0"/>
              <a:t>/</a:t>
            </a:r>
            <a:r>
              <a:rPr lang="it-IT" dirty="0" err="1" smtClean="0"/>
              <a:t>compared</a:t>
            </a:r>
            <a:r>
              <a:rPr lang="it-IT" dirty="0" smtClean="0"/>
              <a:t> </a:t>
            </a:r>
            <a:r>
              <a:rPr lang="it-IT" dirty="0"/>
              <a:t>with </a:t>
            </a:r>
            <a:r>
              <a:rPr lang="it-IT" dirty="0" smtClean="0"/>
              <a:t>MC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242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KLOE-2 Achievements </a:t>
            </a:r>
            <a:r>
              <a:rPr lang="en-US" dirty="0" smtClean="0"/>
              <a:t>2018 </a:t>
            </a:r>
            <a:r>
              <a:rPr lang="en-US" dirty="0" smtClean="0"/>
              <a:t>(I)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CasellaDiTesto 6"/>
          <p:cNvSpPr txBox="1"/>
          <p:nvPr/>
        </p:nvSpPr>
        <p:spPr>
          <a:xfrm>
            <a:off x="139656" y="1823966"/>
            <a:ext cx="900434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>
                <a:latin typeface="American Typewriter"/>
                <a:cs typeface="American Typewriter"/>
              </a:rPr>
              <a:t>KLOE-2 Run started in November 2014</a:t>
            </a:r>
            <a:r>
              <a:rPr lang="en-US" dirty="0">
                <a:latin typeface="American Typewriter" pitchFamily="18" charset="0"/>
              </a:rPr>
              <a:t> </a:t>
            </a:r>
            <a:r>
              <a:rPr lang="en-US" dirty="0" smtClean="0">
                <a:latin typeface="American Typewriter" pitchFamily="18" charset="0"/>
              </a:rPr>
              <a:t>and </a:t>
            </a:r>
            <a:r>
              <a:rPr lang="en-US" dirty="0" smtClean="0">
                <a:latin typeface="American Typewriter"/>
                <a:cs typeface="American Typewriter"/>
              </a:rPr>
              <a:t>ended </a:t>
            </a:r>
            <a:r>
              <a:rPr lang="en-US" dirty="0">
                <a:latin typeface="American Typewriter"/>
                <a:cs typeface="American Typewriter"/>
              </a:rPr>
              <a:t>on March </a:t>
            </a:r>
            <a:r>
              <a:rPr lang="en-US" dirty="0" smtClean="0">
                <a:latin typeface="American Typewriter"/>
                <a:cs typeface="American Typewriter"/>
              </a:rPr>
              <a:t>30th 2018: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                </a:t>
            </a:r>
          </a:p>
          <a:p>
            <a:pPr>
              <a:buClr>
                <a:srgbClr val="70AAA0"/>
              </a:buClr>
              <a:buSzPct val="90000"/>
            </a:pPr>
            <a:r>
              <a:rPr lang="en-US" dirty="0">
                <a:solidFill>
                  <a:srgbClr val="0099FF"/>
                </a:solidFill>
                <a:latin typeface="American Typewriter"/>
                <a:cs typeface="American Typewriter"/>
              </a:rPr>
              <a:t> 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     6.8 </a:t>
            </a:r>
            <a:r>
              <a:rPr lang="en-US" dirty="0">
                <a:solidFill>
                  <a:srgbClr val="0099FF"/>
                </a:solidFill>
                <a:latin typeface="American Typewriter"/>
                <a:cs typeface="American Typewriter"/>
              </a:rPr>
              <a:t>(5.5) fb-1 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delivered </a:t>
            </a:r>
            <a:r>
              <a:rPr lang="en-US" dirty="0">
                <a:solidFill>
                  <a:srgbClr val="0099FF"/>
                </a:solidFill>
                <a:latin typeface="American Typewriter"/>
                <a:cs typeface="American Typewriter"/>
              </a:rPr>
              <a:t>(acquired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)</a:t>
            </a:r>
          </a:p>
          <a:p>
            <a:pPr>
              <a:buClr>
                <a:srgbClr val="70AAA0"/>
              </a:buClr>
              <a:buSzPct val="90000"/>
            </a:pPr>
            <a:r>
              <a:rPr lang="en-US" dirty="0">
                <a:solidFill>
                  <a:srgbClr val="0099FF"/>
                </a:solidFill>
                <a:latin typeface="American Typewriter"/>
                <a:cs typeface="American Typewriter"/>
              </a:rPr>
              <a:t> 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    </a:t>
            </a:r>
            <a:r>
              <a:rPr lang="en-US" dirty="0" smtClean="0">
                <a:latin typeface="American Typewriter"/>
                <a:cs typeface="American Typewriter"/>
              </a:rPr>
              <a:t>Daily record:</a:t>
            </a:r>
            <a:r>
              <a:rPr lang="hr-HR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13.7  (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11.1) pb</a:t>
            </a:r>
            <a:r>
              <a:rPr lang="en-US" baseline="30000" dirty="0">
                <a:solidFill>
                  <a:srgbClr val="0099FF"/>
                </a:solidFill>
                <a:latin typeface="American Typewriter"/>
                <a:cs typeface="American Typewriter"/>
              </a:rPr>
              <a:t>-1</a:t>
            </a:r>
            <a:r>
              <a:rPr lang="en-US" dirty="0">
                <a:solidFill>
                  <a:srgbClr val="0099FF"/>
                </a:solidFill>
                <a:latin typeface="American Typewriter"/>
                <a:cs typeface="American Typewriter"/>
              </a:rPr>
              <a:t> 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del. (</a:t>
            </a:r>
            <a:r>
              <a:rPr lang="en-US" dirty="0" err="1" smtClean="0">
                <a:solidFill>
                  <a:srgbClr val="0099FF"/>
                </a:solidFill>
                <a:latin typeface="American Typewriter"/>
                <a:cs typeface="American Typewriter"/>
              </a:rPr>
              <a:t>acqu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.)  </a:t>
            </a:r>
            <a:r>
              <a:rPr lang="en-US" dirty="0" smtClean="0">
                <a:solidFill>
                  <a:schemeClr val="tx1"/>
                </a:solidFill>
                <a:latin typeface="American Typewriter"/>
                <a:cs typeface="American Typewriter"/>
              </a:rPr>
              <a:t>Peak Luminosity:</a:t>
            </a:r>
            <a:r>
              <a:rPr lang="en-US" dirty="0" smtClean="0">
                <a:solidFill>
                  <a:srgbClr val="0073CF"/>
                </a:solidFill>
                <a:latin typeface="American Typewriter"/>
                <a:cs typeface="American Typewriter"/>
              </a:rPr>
              <a:t> 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2.28x10</a:t>
            </a:r>
            <a:r>
              <a:rPr lang="en-US" baseline="30000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32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 cm</a:t>
            </a:r>
            <a:r>
              <a:rPr lang="en-US" baseline="30000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-2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 s</a:t>
            </a:r>
            <a:r>
              <a:rPr lang="en-US" baseline="30000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-1</a:t>
            </a:r>
          </a:p>
          <a:p>
            <a:pPr>
              <a:buClr>
                <a:srgbClr val="70AAA0"/>
              </a:buClr>
              <a:buSzPct val="90000"/>
            </a:pPr>
            <a:endParaRPr lang="en-US" dirty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 smtClean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 smtClean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 smtClean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 smtClean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 smtClean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 smtClean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>
                <a:solidFill>
                  <a:srgbClr val="1088FF"/>
                </a:solidFill>
                <a:latin typeface="American Typewriter"/>
                <a:cs typeface="American Typewriter"/>
              </a:rPr>
              <a:t>5 fb</a:t>
            </a:r>
            <a:r>
              <a:rPr lang="en-US" baseline="30000" dirty="0">
                <a:solidFill>
                  <a:srgbClr val="1088FF"/>
                </a:solidFill>
                <a:latin typeface="American Typewriter"/>
                <a:cs typeface="American Typewriter"/>
              </a:rPr>
              <a:t>-1</a:t>
            </a:r>
            <a:r>
              <a:rPr lang="en-US" dirty="0">
                <a:solidFill>
                  <a:srgbClr val="1088FF"/>
                </a:solidFill>
                <a:latin typeface="American Typewriter"/>
                <a:cs typeface="American Typewriter"/>
              </a:rPr>
              <a:t> Goal reached  thanks to the combined effort of  KLOE-2 &amp;</a:t>
            </a:r>
            <a:r>
              <a:rPr lang="en-US" dirty="0" smtClean="0">
                <a:solidFill>
                  <a:srgbClr val="1088FF"/>
                </a:solidFill>
                <a:latin typeface="American Typewriter"/>
                <a:cs typeface="American Typewriter"/>
              </a:rPr>
              <a:t> </a:t>
            </a:r>
            <a:r>
              <a:rPr lang="en-US" dirty="0">
                <a:solidFill>
                  <a:srgbClr val="1088FF"/>
                </a:solidFill>
                <a:latin typeface="American Typewriter"/>
                <a:cs typeface="American Typewriter"/>
              </a:rPr>
              <a:t>DAΦNE </a:t>
            </a:r>
            <a:r>
              <a:rPr lang="en-US" dirty="0" smtClean="0">
                <a:solidFill>
                  <a:srgbClr val="1088FF"/>
                </a:solidFill>
                <a:latin typeface="American Typewriter"/>
                <a:cs typeface="American Typewriter"/>
              </a:rPr>
              <a:t>teams </a:t>
            </a:r>
            <a:endParaRPr lang="en-US" dirty="0">
              <a:solidFill>
                <a:srgbClr val="1088FF"/>
              </a:solidFill>
              <a:latin typeface="American Typewriter"/>
              <a:cs typeface="American Typewrite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9655" y="1068212"/>
            <a:ext cx="854714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>
                <a:solidFill>
                  <a:srgbClr val="6F9BC8"/>
                </a:solidFill>
              </a:rPr>
              <a:t>D.Babusci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M.Berlowski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C.Bloise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F.Bossi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G.Capon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smtClean="0">
                <a:solidFill>
                  <a:srgbClr val="6F9BC8"/>
                </a:solidFill>
              </a:rPr>
              <a:t>F. </a:t>
            </a:r>
            <a:r>
              <a:rPr lang="en-US" sz="1500" dirty="0" err="1" smtClean="0">
                <a:solidFill>
                  <a:srgbClr val="6F9BC8"/>
                </a:solidFill>
              </a:rPr>
              <a:t>Curciarello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P.Ciambrone</a:t>
            </a:r>
            <a:r>
              <a:rPr lang="en-US" sz="1500" dirty="0">
                <a:solidFill>
                  <a:srgbClr val="6F9BC8"/>
                </a:solidFill>
              </a:rPr>
              <a:t>, E. Dane’, </a:t>
            </a:r>
            <a:r>
              <a:rPr lang="en-US" sz="1500" dirty="0" smtClean="0">
                <a:solidFill>
                  <a:srgbClr val="6F9BC8"/>
                </a:solidFill>
              </a:rPr>
              <a:t>E</a:t>
            </a:r>
            <a:r>
              <a:rPr lang="en-US" sz="1500" dirty="0">
                <a:solidFill>
                  <a:srgbClr val="6F9BC8"/>
                </a:solidFill>
              </a:rPr>
              <a:t>. De Lucia, A. De </a:t>
            </a:r>
            <a:r>
              <a:rPr lang="en-US" sz="1500" dirty="0" err="1">
                <a:solidFill>
                  <a:srgbClr val="6F9BC8"/>
                </a:solidFill>
              </a:rPr>
              <a:t>Santis</a:t>
            </a:r>
            <a:r>
              <a:rPr lang="en-US" sz="1500" dirty="0">
                <a:solidFill>
                  <a:srgbClr val="6F9BC8"/>
                </a:solidFill>
              </a:rPr>
              <a:t>, P. De Simone, D. Domenici, </a:t>
            </a:r>
            <a:r>
              <a:rPr lang="en-US" sz="1500" dirty="0" err="1">
                <a:solidFill>
                  <a:srgbClr val="6F9BC8"/>
                </a:solidFill>
              </a:rPr>
              <a:t>G.Felici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smtClean="0">
                <a:solidFill>
                  <a:srgbClr val="6F9BC8"/>
                </a:solidFill>
              </a:rPr>
              <a:t>P. </a:t>
            </a:r>
            <a:r>
              <a:rPr lang="en-US" sz="1500" dirty="0" err="1" smtClean="0">
                <a:solidFill>
                  <a:srgbClr val="6F9BC8"/>
                </a:solidFill>
              </a:rPr>
              <a:t>Fermani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S.Giovannella</a:t>
            </a:r>
            <a:r>
              <a:rPr lang="en-US" sz="1500" dirty="0" smtClean="0">
                <a:solidFill>
                  <a:srgbClr val="6F9BC8"/>
                </a:solidFill>
              </a:rPr>
              <a:t>, F. </a:t>
            </a:r>
            <a:r>
              <a:rPr lang="en-US" sz="1500" dirty="0" err="1" smtClean="0">
                <a:solidFill>
                  <a:srgbClr val="6F9BC8"/>
                </a:solidFill>
              </a:rPr>
              <a:t>Happacher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X.Kang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M.Martini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S.Miscetti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E.Perez</a:t>
            </a:r>
            <a:r>
              <a:rPr lang="en-US" sz="1500" dirty="0" err="1">
                <a:solidFill>
                  <a:srgbClr val="6F9BC8"/>
                </a:solidFill>
              </a:rPr>
              <a:t>-DelRio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P.Santangelo</a:t>
            </a:r>
            <a:r>
              <a:rPr lang="en-US" sz="1500" dirty="0">
                <a:solidFill>
                  <a:srgbClr val="6F9BC8"/>
                </a:solidFill>
              </a:rPr>
              <a:t>, F</a:t>
            </a:r>
            <a:r>
              <a:rPr lang="en-US" sz="1500" dirty="0" smtClean="0">
                <a:solidFill>
                  <a:srgbClr val="6F9BC8"/>
                </a:solidFill>
              </a:rPr>
              <a:t>. </a:t>
            </a:r>
            <a:r>
              <a:rPr lang="en-US" sz="1500" dirty="0" err="1" smtClean="0">
                <a:solidFill>
                  <a:srgbClr val="6F9BC8"/>
                </a:solidFill>
              </a:rPr>
              <a:t>Sirghi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G.Venanzoni</a:t>
            </a:r>
            <a:r>
              <a:rPr lang="en-US" sz="1500" dirty="0">
                <a:solidFill>
                  <a:srgbClr val="6F9BC8"/>
                </a:solidFill>
              </a:rPr>
              <a:t> </a:t>
            </a:r>
            <a:r>
              <a:rPr lang="en-US" sz="1500" dirty="0" smtClean="0">
                <a:solidFill>
                  <a:srgbClr val="6F9BC8"/>
                </a:solidFill>
              </a:rPr>
              <a:t>and  F. </a:t>
            </a:r>
            <a:r>
              <a:rPr lang="en-US" sz="1500" dirty="0" err="1" smtClean="0">
                <a:solidFill>
                  <a:srgbClr val="6F9BC8"/>
                </a:solidFill>
              </a:rPr>
              <a:t>Fortugno</a:t>
            </a:r>
            <a:r>
              <a:rPr lang="en-US" sz="1500" dirty="0" smtClean="0">
                <a:solidFill>
                  <a:srgbClr val="6F9BC8"/>
                </a:solidFill>
              </a:rPr>
              <a:t>, F. </a:t>
            </a:r>
            <a:r>
              <a:rPr lang="en-US" sz="1500" dirty="0" err="1" smtClean="0">
                <a:solidFill>
                  <a:srgbClr val="6F9BC8"/>
                </a:solidFill>
              </a:rPr>
              <a:t>Sborzacchi</a:t>
            </a:r>
            <a:endParaRPr lang="en-US" sz="1500" dirty="0">
              <a:solidFill>
                <a:srgbClr val="6F9BC8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68" y="2891092"/>
            <a:ext cx="4319972" cy="3023984"/>
          </a:xfrm>
          <a:prstGeom prst="rect">
            <a:avLst/>
          </a:prstGeom>
        </p:spPr>
      </p:pic>
      <p:pic>
        <p:nvPicPr>
          <p:cNvPr id="17" name="Picture 16" descr="KLOE-2collaborati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b="1982"/>
          <a:stretch/>
        </p:blipFill>
        <p:spPr>
          <a:xfrm>
            <a:off x="5204218" y="2749772"/>
            <a:ext cx="3678643" cy="324000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3899468" y="3916240"/>
            <a:ext cx="2395636" cy="2268000"/>
            <a:chOff x="4086228" y="4177676"/>
            <a:chExt cx="2281558" cy="216000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6228" y="4177676"/>
              <a:ext cx="2281558" cy="2160000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4752017" y="4985561"/>
              <a:ext cx="252464" cy="1009856"/>
              <a:chOff x="1691680" y="4653136"/>
              <a:chExt cx="360040" cy="1440160"/>
            </a:xfrm>
          </p:grpSpPr>
          <p:cxnSp>
            <p:nvCxnSpPr>
              <p:cNvPr id="52" name="Straight Connector 51"/>
              <p:cNvCxnSpPr/>
              <p:nvPr/>
            </p:nvCxnSpPr>
            <p:spPr bwMode="auto">
              <a:xfrm flipV="1">
                <a:off x="1691680" y="4653136"/>
                <a:ext cx="0" cy="1440160"/>
              </a:xfrm>
              <a:prstGeom prst="line">
                <a:avLst/>
              </a:prstGeom>
              <a:noFill/>
              <a:ln w="1905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 flipV="1">
                <a:off x="2051720" y="4653136"/>
                <a:ext cx="0" cy="1440160"/>
              </a:xfrm>
              <a:prstGeom prst="line">
                <a:avLst/>
              </a:prstGeom>
              <a:noFill/>
              <a:ln w="1905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>
                <a:off x="1691680" y="4653136"/>
                <a:ext cx="36004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8" name="Group 47"/>
            <p:cNvGrpSpPr/>
            <p:nvPr/>
          </p:nvGrpSpPr>
          <p:grpSpPr>
            <a:xfrm rot="16200000">
              <a:off x="5534655" y="4253415"/>
              <a:ext cx="252464" cy="1009856"/>
              <a:chOff x="1691680" y="4653136"/>
              <a:chExt cx="360040" cy="1440160"/>
            </a:xfrm>
          </p:grpSpPr>
          <p:cxnSp>
            <p:nvCxnSpPr>
              <p:cNvPr id="49" name="Straight Connector 48"/>
              <p:cNvCxnSpPr/>
              <p:nvPr/>
            </p:nvCxnSpPr>
            <p:spPr bwMode="auto">
              <a:xfrm flipV="1">
                <a:off x="1691680" y="4653136"/>
                <a:ext cx="0" cy="1440160"/>
              </a:xfrm>
              <a:prstGeom prst="line">
                <a:avLst/>
              </a:prstGeom>
              <a:noFill/>
              <a:ln w="1905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 flipV="1">
                <a:off x="2051720" y="4653136"/>
                <a:ext cx="0" cy="1440160"/>
              </a:xfrm>
              <a:prstGeom prst="line">
                <a:avLst/>
              </a:prstGeom>
              <a:noFill/>
              <a:ln w="1905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>
                <a:off x="1691680" y="4653136"/>
                <a:ext cx="36004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6600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KLOE-2 Achievements </a:t>
            </a:r>
            <a:r>
              <a:rPr lang="en-US" dirty="0" smtClean="0"/>
              <a:t>2018 </a:t>
            </a:r>
            <a:r>
              <a:rPr lang="en-US" dirty="0" smtClean="0"/>
              <a:t>(II)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-28998" y="879226"/>
            <a:ext cx="4627544" cy="581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0AAA0"/>
              </a:buClr>
              <a:buSzPct val="90000"/>
            </a:pPr>
            <a:endParaRPr lang="en-US" dirty="0" smtClean="0">
              <a:latin typeface="American Typewriter"/>
              <a:cs typeface="American Typewriter"/>
            </a:endParaRPr>
          </a:p>
          <a:p>
            <a:pPr marL="268288" indent="-268288">
              <a:lnSpc>
                <a:spcPct val="110000"/>
              </a:lnSpc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 smtClean="0">
                <a:latin typeface="American Typewriter"/>
                <a:cs typeface="American Typewriter"/>
              </a:rPr>
              <a:t>Inner </a:t>
            </a:r>
            <a:r>
              <a:rPr lang="en-US" dirty="0" err="1" smtClean="0">
                <a:latin typeface="American Typewriter"/>
                <a:cs typeface="American Typewriter"/>
              </a:rPr>
              <a:t>Tracker:First</a:t>
            </a:r>
            <a:r>
              <a:rPr lang="en-US" dirty="0" smtClean="0">
                <a:latin typeface="American Typewriter"/>
                <a:cs typeface="American Typewriter"/>
              </a:rPr>
              <a:t> </a:t>
            </a:r>
            <a:r>
              <a:rPr lang="en-US" dirty="0">
                <a:latin typeface="American Typewriter"/>
                <a:cs typeface="American Typewriter"/>
              </a:rPr>
              <a:t>CGEM detector </a:t>
            </a:r>
            <a:r>
              <a:rPr lang="en-US" dirty="0" smtClean="0">
                <a:latin typeface="American Typewriter"/>
                <a:cs typeface="American Typewriter"/>
              </a:rPr>
              <a:t>    in </a:t>
            </a:r>
            <a:r>
              <a:rPr lang="en-US" dirty="0">
                <a:latin typeface="American Typewriter"/>
                <a:cs typeface="American Typewriter"/>
              </a:rPr>
              <a:t>high-energy </a:t>
            </a:r>
            <a:r>
              <a:rPr lang="en-US" dirty="0" smtClean="0">
                <a:latin typeface="American Typewriter"/>
                <a:cs typeface="American Typewriter"/>
              </a:rPr>
              <a:t>physics experiment  </a:t>
            </a:r>
          </a:p>
          <a:p>
            <a:pPr marL="554037" lvl="1" indent="-285750" defTabSz="913931">
              <a:spcBef>
                <a:spcPts val="400"/>
              </a:spcBef>
              <a:buClr>
                <a:srgbClr val="4C7C8B"/>
              </a:buClr>
              <a:buSzPct val="90000"/>
              <a:buFont typeface="Wingdings" charset="2"/>
              <a:buChar char=""/>
              <a:defRPr sz="1800">
                <a:solidFill>
                  <a:srgbClr val="000000"/>
                </a:solidFill>
                <a:effectLst/>
              </a:defRPr>
            </a:pPr>
            <a:r>
              <a:rPr lang="en-US" dirty="0" smtClean="0">
                <a:latin typeface="American Typewriter"/>
                <a:cs typeface="American Typewriter"/>
              </a:rPr>
              <a:t>First results from Integrated tracking using 1st Align &amp; </a:t>
            </a:r>
            <a:r>
              <a:rPr lang="en-US" dirty="0" err="1" smtClean="0">
                <a:latin typeface="American Typewriter"/>
                <a:cs typeface="American Typewriter"/>
              </a:rPr>
              <a:t>Calib</a:t>
            </a:r>
            <a:r>
              <a:rPr lang="en-US" dirty="0" smtClean="0">
                <a:latin typeface="American Typewriter"/>
                <a:cs typeface="American Typewriter"/>
              </a:rPr>
              <a:t> with </a:t>
            </a:r>
            <a:r>
              <a:rPr lang="en-US" dirty="0" err="1" smtClean="0">
                <a:latin typeface="American Typewriter"/>
                <a:cs typeface="American Typewriter"/>
              </a:rPr>
              <a:t>K</a:t>
            </a:r>
            <a:r>
              <a:rPr lang="en-US" baseline="-25000" dirty="0" err="1" smtClean="0">
                <a:latin typeface="American Typewriter"/>
                <a:cs typeface="American Typewriter"/>
              </a:rPr>
              <a:t>L</a:t>
            </a:r>
            <a:r>
              <a:rPr lang="en-US" dirty="0" err="1" smtClean="0">
                <a:latin typeface="American Typewriter"/>
                <a:cs typeface="American Typewriter"/>
              </a:rPr>
              <a:t>K</a:t>
            </a:r>
            <a:r>
              <a:rPr lang="en-US" baseline="-25000" dirty="0" err="1" smtClean="0">
                <a:latin typeface="American Typewriter"/>
                <a:cs typeface="American Typewriter"/>
              </a:rPr>
              <a:t>S</a:t>
            </a:r>
            <a:r>
              <a:rPr lang="en-US" dirty="0" err="1" smtClean="0">
                <a:latin typeface="American Typewriter"/>
                <a:cs typeface="American Typewriter"/>
              </a:rPr>
              <a:t>→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dirty="0" err="1" smtClean="0">
                <a:latin typeface="American Typewriter"/>
                <a:cs typeface="American Typewriter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latin typeface="American Typewriter"/>
                <a:cs typeface="American Typewriter"/>
              </a:rPr>
              <a:t>- 4-track events</a:t>
            </a:r>
          </a:p>
          <a:p>
            <a:pPr marL="450850" lvl="1" indent="-182563" defTabSz="913931">
              <a:spcBef>
                <a:spcPts val="400"/>
              </a:spcBef>
              <a:buClr>
                <a:srgbClr val="4C7C8B"/>
              </a:buClr>
              <a:buSzPct val="90000"/>
              <a:buFont typeface="Wingdings" pitchFamily="2" charset="2"/>
              <a:buChar char="±"/>
              <a:defRPr sz="1800">
                <a:solidFill>
                  <a:srgbClr val="000000"/>
                </a:solidFill>
                <a:effectLst/>
              </a:defRPr>
            </a:pPr>
            <a:endParaRPr lang="en-US" dirty="0" smtClean="0">
              <a:latin typeface="American Typewriter"/>
              <a:cs typeface="American Typewriter"/>
            </a:endParaRPr>
          </a:p>
          <a:p>
            <a:pPr marL="355600" indent="-355600">
              <a:lnSpc>
                <a:spcPct val="110000"/>
              </a:lnSpc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>
                <a:latin typeface="American Typewriter"/>
                <a:cs typeface="American Typewriter"/>
              </a:rPr>
              <a:t>HET π0 </a:t>
            </a:r>
            <a:r>
              <a:rPr lang="en-US" dirty="0" smtClean="0">
                <a:latin typeface="American Typewriter"/>
                <a:cs typeface="American Typewriter"/>
              </a:rPr>
              <a:t>search:  factor 2 efficiency improvement &amp; Multivariate Analysis</a:t>
            </a:r>
          </a:p>
          <a:p>
            <a:pPr>
              <a:buClr>
                <a:srgbClr val="70AAA0"/>
              </a:buClr>
              <a:buSzPct val="90000"/>
            </a:pPr>
            <a:endParaRPr lang="en-US" dirty="0" smtClean="0">
              <a:latin typeface="American Typewriter"/>
              <a:cs typeface="American Typewriter"/>
            </a:endParaRPr>
          </a:p>
          <a:p>
            <a:pPr marL="355600" indent="-355600">
              <a:lnSpc>
                <a:spcPct val="110000"/>
              </a:lnSpc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 smtClean="0">
                <a:latin typeface="American Typewriter"/>
                <a:cs typeface="American Typewriter"/>
              </a:rPr>
              <a:t>Analysis with KLOE</a:t>
            </a:r>
            <a:r>
              <a:rPr lang="en-US" dirty="0">
                <a:latin typeface="American Typewriter"/>
                <a:cs typeface="American Typewriter"/>
              </a:rPr>
              <a:t>-2 </a:t>
            </a:r>
            <a:r>
              <a:rPr lang="en-US" dirty="0" smtClean="0">
                <a:latin typeface="American Typewriter"/>
                <a:cs typeface="American Typewriter"/>
              </a:rPr>
              <a:t>data:</a:t>
            </a:r>
          </a:p>
          <a:p>
            <a:pPr marL="812800" lvl="1" indent="-355600">
              <a:lnSpc>
                <a:spcPct val="110000"/>
              </a:lnSpc>
              <a:buClr>
                <a:srgbClr val="70AAA0"/>
              </a:buClr>
              <a:buSzPct val="90000"/>
              <a:buFont typeface="Wingdings" charset="2"/>
              <a:buChar char=""/>
            </a:pPr>
            <a:r>
              <a:rPr lang="en-US" dirty="0" smtClean="0">
                <a:latin typeface="American Typewriter"/>
                <a:cs typeface="American Typewriter"/>
              </a:rPr>
              <a:t> K</a:t>
            </a:r>
            <a:r>
              <a:rPr lang="en-US" baseline="-25000" dirty="0" smtClean="0">
                <a:latin typeface="American Typewriter"/>
                <a:cs typeface="American Typewriter"/>
              </a:rPr>
              <a:t>S</a:t>
            </a:r>
            <a:r>
              <a:rPr lang="en-US" dirty="0" smtClean="0">
                <a:latin typeface="American Typewriter"/>
                <a:cs typeface="American Typewriter"/>
              </a:rPr>
              <a:t> </a:t>
            </a:r>
            <a:r>
              <a:rPr lang="en-US" dirty="0">
                <a:latin typeface="American Typewriter"/>
                <a:cs typeface="American Typewriter"/>
              </a:rPr>
              <a:t>→ </a:t>
            </a:r>
            <a:r>
              <a:rPr lang="en-US" dirty="0" smtClean="0">
                <a:latin typeface="American Typewriter"/>
                <a:cs typeface="American Typewriter"/>
              </a:rPr>
              <a:t>3π0</a:t>
            </a:r>
          </a:p>
          <a:p>
            <a:pPr marL="812800" lvl="1" indent="-355600">
              <a:lnSpc>
                <a:spcPct val="110000"/>
              </a:lnSpc>
              <a:buClr>
                <a:srgbClr val="70AAA0"/>
              </a:buClr>
              <a:buSzPct val="90000"/>
              <a:buFont typeface="Wingdings" charset="2"/>
              <a:buChar char=""/>
            </a:pPr>
            <a:r>
              <a:rPr lang="en-US" dirty="0">
                <a:latin typeface="American Typewriter"/>
                <a:cs typeface="American Typewriter"/>
              </a:rPr>
              <a:t> </a:t>
            </a:r>
            <a:r>
              <a:rPr lang="is-IS" dirty="0">
                <a:latin typeface="American Typewriter"/>
                <a:cs typeface="American Typewriter"/>
              </a:rPr>
              <a:t>η → π+π− </a:t>
            </a:r>
            <a:endParaRPr lang="is-IS" dirty="0" smtClean="0">
              <a:latin typeface="American Typewriter"/>
              <a:cs typeface="American Typewriter"/>
            </a:endParaRPr>
          </a:p>
          <a:p>
            <a:pPr marL="812800" lvl="1" indent="-355600">
              <a:lnSpc>
                <a:spcPct val="110000"/>
              </a:lnSpc>
              <a:buClr>
                <a:srgbClr val="70AAA0"/>
              </a:buClr>
              <a:buSzPct val="90000"/>
              <a:buFont typeface="Wingdings" charset="2"/>
              <a:buChar char=""/>
            </a:pPr>
            <a:r>
              <a:rPr lang="is-IS" dirty="0">
                <a:latin typeface="American Typewriter"/>
                <a:cs typeface="American Typewriter"/>
              </a:rPr>
              <a:t> </a:t>
            </a:r>
            <a:r>
              <a:rPr lang="en-US" dirty="0">
                <a:latin typeface="American Typewriter"/>
                <a:cs typeface="American Typewriter"/>
              </a:rPr>
              <a:t>K</a:t>
            </a:r>
            <a:r>
              <a:rPr lang="en-US" baseline="-25000" dirty="0">
                <a:latin typeface="American Typewriter"/>
                <a:cs typeface="American Typewriter"/>
              </a:rPr>
              <a:t>S</a:t>
            </a:r>
            <a:r>
              <a:rPr lang="en-US" dirty="0">
                <a:latin typeface="American Typewriter"/>
                <a:cs typeface="American Typewriter"/>
              </a:rPr>
              <a:t>→</a:t>
            </a:r>
            <a:r>
              <a:rPr lang="en-US" dirty="0" smtClean="0">
                <a:latin typeface="American Typewriter"/>
                <a:cs typeface="American Typewriter"/>
              </a:rPr>
              <a:t>π</a:t>
            </a:r>
            <a:r>
              <a:rPr lang="en-US" dirty="0" err="1" smtClean="0">
                <a:latin typeface="American Typewriter"/>
                <a:cs typeface="American Typewriter"/>
              </a:rPr>
              <a:t>eν</a:t>
            </a:r>
            <a:endParaRPr lang="en-US" dirty="0" smtClean="0">
              <a:latin typeface="American Typewriter"/>
              <a:cs typeface="American Typewriter"/>
            </a:endParaRPr>
          </a:p>
          <a:p>
            <a:pPr marL="812800" lvl="1" indent="-355600">
              <a:lnSpc>
                <a:spcPct val="110000"/>
              </a:lnSpc>
              <a:buClr>
                <a:srgbClr val="70AAA0"/>
              </a:buClr>
              <a:buSzPct val="90000"/>
              <a:buFont typeface="Wingdings" charset="2"/>
              <a:buChar char=""/>
            </a:pPr>
            <a:r>
              <a:rPr lang="en-US" dirty="0">
                <a:latin typeface="American Typewriter"/>
                <a:cs typeface="American Typewriter"/>
              </a:rPr>
              <a:t> </a:t>
            </a:r>
            <a:r>
              <a:rPr lang="is-IS" dirty="0">
                <a:latin typeface="American Typewriter"/>
                <a:cs typeface="American Typewriter"/>
              </a:rPr>
              <a:t>K</a:t>
            </a:r>
            <a:r>
              <a:rPr lang="is-IS" baseline="-25000" dirty="0">
                <a:latin typeface="American Typewriter"/>
                <a:cs typeface="American Typewriter"/>
              </a:rPr>
              <a:t>S</a:t>
            </a:r>
            <a:r>
              <a:rPr lang="is-IS" dirty="0">
                <a:latin typeface="American Typewriter"/>
                <a:cs typeface="American Typewriter"/>
              </a:rPr>
              <a:t>→π+π−  K</a:t>
            </a:r>
            <a:r>
              <a:rPr lang="is-IS" baseline="-25000" dirty="0">
                <a:latin typeface="American Typewriter"/>
                <a:cs typeface="American Typewriter"/>
              </a:rPr>
              <a:t>L</a:t>
            </a:r>
            <a:r>
              <a:rPr lang="is-IS" dirty="0">
                <a:latin typeface="American Typewriter"/>
                <a:cs typeface="American Typewriter"/>
              </a:rPr>
              <a:t>→π+π− </a:t>
            </a:r>
            <a:endParaRPr lang="is-IS" dirty="0" smtClean="0">
              <a:latin typeface="American Typewriter"/>
              <a:cs typeface="American Typewriter"/>
            </a:endParaRPr>
          </a:p>
          <a:p>
            <a:pPr marL="812800" lvl="1" indent="-355600">
              <a:lnSpc>
                <a:spcPct val="110000"/>
              </a:lnSpc>
              <a:buClr>
                <a:srgbClr val="70AAA0"/>
              </a:buClr>
              <a:buSzPct val="90000"/>
              <a:buFont typeface="Wingdings" charset="2"/>
              <a:buChar char=""/>
            </a:pPr>
            <a:r>
              <a:rPr lang="is-IS" dirty="0">
                <a:latin typeface="American Typewriter"/>
                <a:cs typeface="American Typewriter"/>
              </a:rPr>
              <a:t> η → </a:t>
            </a:r>
            <a:r>
              <a:rPr lang="is-IS" dirty="0" smtClean="0">
                <a:latin typeface="American Typewriter"/>
                <a:cs typeface="American Typewriter"/>
              </a:rPr>
              <a:t>π0γγ</a:t>
            </a:r>
          </a:p>
          <a:p>
            <a:pPr marL="812800" lvl="1" indent="-355600">
              <a:lnSpc>
                <a:spcPct val="110000"/>
              </a:lnSpc>
              <a:buClr>
                <a:srgbClr val="70AAA0"/>
              </a:buClr>
              <a:buSzPct val="90000"/>
              <a:buFont typeface="Wingdings" charset="2"/>
              <a:buChar char=""/>
            </a:pPr>
            <a:r>
              <a:rPr lang="en-US" dirty="0">
                <a:latin typeface="American Typewriter"/>
                <a:cs typeface="American Typewriter"/>
              </a:rPr>
              <a:t>B-boson search in  </a:t>
            </a:r>
            <a:r>
              <a:rPr lang="en-US" dirty="0" err="1">
                <a:latin typeface="American Typewriter"/>
                <a:cs typeface="American Typewriter"/>
              </a:rPr>
              <a:t>ϕ</a:t>
            </a:r>
            <a:r>
              <a:rPr lang="en-US" dirty="0">
                <a:latin typeface="American Typewriter"/>
                <a:cs typeface="American Typewriter"/>
              </a:rPr>
              <a:t> → </a:t>
            </a:r>
            <a:r>
              <a:rPr lang="en-US" dirty="0" err="1" smtClean="0">
                <a:latin typeface="American Typewriter"/>
                <a:cs typeface="American Typewriter"/>
              </a:rPr>
              <a:t>η</a:t>
            </a:r>
            <a:r>
              <a:rPr lang="en-US" dirty="0" smtClean="0">
                <a:latin typeface="American Typewriter"/>
                <a:cs typeface="American Typewriter"/>
              </a:rPr>
              <a:t>π0γ</a:t>
            </a:r>
            <a:r>
              <a:rPr lang="is-IS" dirty="0" smtClean="0">
                <a:latin typeface="American Typewriter"/>
                <a:cs typeface="American Typewriter"/>
              </a:rPr>
              <a:t> </a:t>
            </a:r>
            <a:endParaRPr lang="is-IS" dirty="0">
              <a:latin typeface="American Typewriter"/>
              <a:cs typeface="American Typewriter"/>
            </a:endParaRPr>
          </a:p>
          <a:p>
            <a:pPr marL="812800" lvl="1" indent="-355600">
              <a:lnSpc>
                <a:spcPct val="110000"/>
              </a:lnSpc>
              <a:buClr>
                <a:srgbClr val="70AAA0"/>
              </a:buClr>
              <a:buSzPct val="90000"/>
              <a:buFont typeface="Wingdings" charset="2"/>
              <a:buChar char=""/>
            </a:pPr>
            <a:endParaRPr lang="en-US" dirty="0" smtClean="0">
              <a:latin typeface="American Typewriter"/>
              <a:cs typeface="American Typewriter"/>
            </a:endParaRPr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4241486" y="1293066"/>
            <a:ext cx="4993409" cy="2268000"/>
            <a:chOff x="4446922" y="1386436"/>
            <a:chExt cx="4755629" cy="2160000"/>
          </a:xfrm>
        </p:grpSpPr>
        <p:pic>
          <p:nvPicPr>
            <p:cNvPr id="31" name="Immagine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27" t="11623" r="14109" b="5010"/>
            <a:stretch/>
          </p:blipFill>
          <p:spPr>
            <a:xfrm>
              <a:off x="6788959" y="1386436"/>
              <a:ext cx="2336543" cy="2160000"/>
            </a:xfrm>
            <a:prstGeom prst="roundRect">
              <a:avLst>
                <a:gd name="adj" fmla="val 4820"/>
              </a:avLst>
            </a:prstGeom>
          </p:spPr>
        </p:pic>
        <p:sp>
          <p:nvSpPr>
            <p:cNvPr id="32" name="Rettangolo 21"/>
            <p:cNvSpPr/>
            <p:nvPr/>
          </p:nvSpPr>
          <p:spPr>
            <a:xfrm>
              <a:off x="7860000" y="1462588"/>
              <a:ext cx="8961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15684" lvl="1" indent="0" algn="l" defTabSz="642519" rtl="0">
                <a:spcBef>
                  <a:spcPts val="281"/>
                </a:spcBef>
                <a:buClr>
                  <a:srgbClr val="4C7C8B"/>
                </a:buClr>
                <a:buSzPct val="90000"/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it-IT" sz="1400" b="1" kern="1200" dirty="0" smtClean="0">
                  <a:solidFill>
                    <a:srgbClr val="000000"/>
                  </a:solidFill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2nd </a:t>
              </a:r>
              <a:r>
                <a:rPr lang="it-IT" sz="1400" b="1" kern="1200" dirty="0" err="1" smtClean="0">
                  <a:solidFill>
                    <a:srgbClr val="000000"/>
                  </a:solidFill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vtx</a:t>
              </a:r>
              <a:endParaRPr lang="it-IT" sz="1400" b="1" kern="1200" dirty="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endParaRPr>
            </a:p>
          </p:txBody>
        </p:sp>
        <p:sp>
          <p:nvSpPr>
            <p:cNvPr id="33" name="Rettangolo 24"/>
            <p:cNvSpPr/>
            <p:nvPr/>
          </p:nvSpPr>
          <p:spPr>
            <a:xfrm>
              <a:off x="8138556" y="1956174"/>
              <a:ext cx="1043876" cy="307777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 algn="l" defTabSz="914400" rtl="0"/>
              <a:r>
                <a:rPr lang="en-CA" sz="1400" kern="1200" dirty="0" err="1" smtClean="0">
                  <a:solidFill>
                    <a:srgbClr val="FF0000"/>
                  </a:solidFill>
                  <a:effectLst/>
                  <a:latin typeface="American Typewriter" charset="0"/>
                  <a:ea typeface="American Typewriter" charset="0"/>
                  <a:cs typeface="American Typewriter" charset="0"/>
                </a:rPr>
                <a:t>σ</a:t>
              </a:r>
              <a:r>
                <a:rPr lang="en-CA" sz="1400" kern="1200" dirty="0" smtClean="0">
                  <a:solidFill>
                    <a:srgbClr val="FF0000"/>
                  </a:solidFill>
                  <a:effectLst/>
                  <a:latin typeface="American Typewriter" charset="0"/>
                  <a:ea typeface="American Typewriter" charset="0"/>
                  <a:cs typeface="American Typewriter" charset="0"/>
                </a:rPr>
                <a:t> = 1.0 cm</a:t>
              </a:r>
              <a:endParaRPr lang="en-US" sz="1400" kern="1200" dirty="0">
                <a:solidFill>
                  <a:srgbClr val="FF0000"/>
                </a:solidFill>
                <a:effectLst/>
                <a:latin typeface="American Typewriter" charset="0"/>
                <a:ea typeface="American Typewriter" charset="0"/>
                <a:cs typeface="American Typewriter" charset="0"/>
              </a:endParaRPr>
            </a:p>
          </p:txBody>
        </p:sp>
        <p:sp>
          <p:nvSpPr>
            <p:cNvPr id="34" name="Rettangolo 24"/>
            <p:cNvSpPr/>
            <p:nvPr/>
          </p:nvSpPr>
          <p:spPr>
            <a:xfrm>
              <a:off x="8158675" y="2283410"/>
              <a:ext cx="1043876" cy="307777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 algn="l" defTabSz="914400" rtl="0"/>
              <a:r>
                <a:rPr lang="en-CA" sz="1400" kern="1200" dirty="0" err="1" smtClean="0">
                  <a:solidFill>
                    <a:prstClr val="black"/>
                  </a:solidFill>
                  <a:effectLst/>
                  <a:latin typeface="American Typewriter" charset="0"/>
                  <a:ea typeface="American Typewriter" charset="0"/>
                  <a:cs typeface="American Typewriter" charset="0"/>
                </a:rPr>
                <a:t>σ</a:t>
              </a:r>
              <a:r>
                <a:rPr lang="en-CA" sz="1400" kern="1200" dirty="0" smtClean="0">
                  <a:solidFill>
                    <a:prstClr val="black"/>
                  </a:solidFill>
                  <a:effectLst/>
                  <a:latin typeface="American Typewriter" charset="0"/>
                  <a:ea typeface="American Typewriter" charset="0"/>
                  <a:cs typeface="American Typewriter" charset="0"/>
                </a:rPr>
                <a:t> = 1.4 cm</a:t>
              </a:r>
              <a:endParaRPr lang="en-US" sz="1400" kern="1200" dirty="0">
                <a:solidFill>
                  <a:prstClr val="black"/>
                </a:solidFill>
                <a:effectLst/>
                <a:latin typeface="American Typewriter" charset="0"/>
                <a:ea typeface="American Typewriter" charset="0"/>
                <a:cs typeface="American Typewriter" charset="0"/>
              </a:endParaRPr>
            </a:p>
          </p:txBody>
        </p:sp>
        <p:pic>
          <p:nvPicPr>
            <p:cNvPr id="35" name="Immagine 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72" t="11825" r="13933" b="3006"/>
            <a:stretch/>
          </p:blipFill>
          <p:spPr>
            <a:xfrm>
              <a:off x="4446922" y="1386436"/>
              <a:ext cx="2302311" cy="2160000"/>
            </a:xfrm>
            <a:prstGeom prst="roundRect">
              <a:avLst>
                <a:gd name="adj" fmla="val 5768"/>
              </a:avLst>
            </a:prstGeom>
          </p:spPr>
        </p:pic>
        <p:sp>
          <p:nvSpPr>
            <p:cNvPr id="36" name="Rectangle 22"/>
            <p:cNvSpPr/>
            <p:nvPr/>
          </p:nvSpPr>
          <p:spPr>
            <a:xfrm>
              <a:off x="4483744" y="1477471"/>
              <a:ext cx="1409140" cy="559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5684" lvl="1" indent="0" algn="l" defTabSz="642519" rtl="0">
                <a:spcBef>
                  <a:spcPts val="281"/>
                </a:spcBef>
                <a:buClr>
                  <a:srgbClr val="4C7C8B"/>
                </a:buClr>
                <a:buSzPct val="90000"/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it-IT" sz="1400" kern="1200" dirty="0" smtClean="0">
                  <a:solidFill>
                    <a:srgbClr val="FF0000"/>
                  </a:solidFill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IT+DC</a:t>
              </a:r>
              <a:endParaRPr lang="it-IT" sz="1400" kern="1200" dirty="0">
                <a:solidFill>
                  <a:srgbClr val="FF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endParaRPr>
            </a:p>
            <a:p>
              <a:pPr marL="315684" lvl="1" indent="0" algn="l" defTabSz="642519" rtl="0">
                <a:spcBef>
                  <a:spcPts val="281"/>
                </a:spcBef>
                <a:buClr>
                  <a:srgbClr val="4C7C8B"/>
                </a:buClr>
                <a:buSzPct val="90000"/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it-IT" sz="1400" kern="1200" dirty="0" smtClean="0">
                  <a:solidFill>
                    <a:srgbClr val="000000"/>
                  </a:solidFill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DC-</a:t>
              </a:r>
              <a:r>
                <a:rPr lang="it-IT" sz="1400" kern="1200" dirty="0" err="1" smtClean="0">
                  <a:solidFill>
                    <a:srgbClr val="000000"/>
                  </a:solidFill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only</a:t>
              </a:r>
              <a:endParaRPr lang="it-IT" sz="1400" kern="1200" dirty="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endParaRPr>
            </a:p>
          </p:txBody>
        </p:sp>
        <p:sp>
          <p:nvSpPr>
            <p:cNvPr id="37" name="Rettangolo 21"/>
            <p:cNvSpPr/>
            <p:nvPr/>
          </p:nvSpPr>
          <p:spPr>
            <a:xfrm>
              <a:off x="5550737" y="1477471"/>
              <a:ext cx="8308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15684" lvl="1" indent="0" algn="l" defTabSz="642519" rtl="0">
                <a:spcBef>
                  <a:spcPts val="281"/>
                </a:spcBef>
                <a:buClr>
                  <a:srgbClr val="4C7C8B"/>
                </a:buClr>
                <a:buSzPct val="90000"/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it-IT" sz="1400" b="1" kern="1200" dirty="0" smtClean="0">
                  <a:solidFill>
                    <a:srgbClr val="000000"/>
                  </a:solidFill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1st </a:t>
              </a:r>
              <a:r>
                <a:rPr lang="it-IT" sz="1400" b="1" kern="1200" dirty="0" err="1" smtClean="0">
                  <a:solidFill>
                    <a:srgbClr val="000000"/>
                  </a:solidFill>
                  <a:effectLst/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vtx</a:t>
              </a:r>
              <a:endParaRPr lang="it-IT" sz="1400" b="1" kern="1200" dirty="0">
                <a:solidFill>
                  <a:srgbClr val="000000"/>
                </a:solidFill>
                <a:effectLst/>
                <a:latin typeface="American Typewriter"/>
                <a:ea typeface="American Typewriter"/>
                <a:cs typeface="American Typewriter"/>
                <a:sym typeface="American Typewriter"/>
              </a:endParaRPr>
            </a:p>
          </p:txBody>
        </p:sp>
        <p:sp>
          <p:nvSpPr>
            <p:cNvPr id="38" name="Rettangolo 24"/>
            <p:cNvSpPr/>
            <p:nvPr/>
          </p:nvSpPr>
          <p:spPr>
            <a:xfrm>
              <a:off x="5742032" y="1887132"/>
              <a:ext cx="1043876" cy="307777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 algn="l" defTabSz="914400" rtl="0"/>
              <a:r>
                <a:rPr lang="en-CA" sz="1400" kern="1200" dirty="0" err="1" smtClean="0">
                  <a:solidFill>
                    <a:srgbClr val="FF0000"/>
                  </a:solidFill>
                  <a:effectLst/>
                  <a:latin typeface="American Typewriter" charset="0"/>
                  <a:ea typeface="American Typewriter" charset="0"/>
                  <a:cs typeface="American Typewriter" charset="0"/>
                </a:rPr>
                <a:t>σ</a:t>
              </a:r>
              <a:r>
                <a:rPr lang="en-CA" sz="1400" kern="1200" dirty="0" smtClean="0">
                  <a:solidFill>
                    <a:srgbClr val="FF0000"/>
                  </a:solidFill>
                  <a:effectLst/>
                  <a:latin typeface="American Typewriter" charset="0"/>
                  <a:ea typeface="American Typewriter" charset="0"/>
                  <a:cs typeface="American Typewriter" charset="0"/>
                </a:rPr>
                <a:t> = 1.0 cm</a:t>
              </a:r>
              <a:endParaRPr lang="en-US" sz="1400" kern="1200" dirty="0">
                <a:solidFill>
                  <a:srgbClr val="FF0000"/>
                </a:solidFill>
                <a:effectLst/>
                <a:latin typeface="American Typewriter" charset="0"/>
                <a:ea typeface="American Typewriter" charset="0"/>
                <a:cs typeface="American Typewriter" charset="0"/>
              </a:endParaRPr>
            </a:p>
          </p:txBody>
        </p:sp>
        <p:sp>
          <p:nvSpPr>
            <p:cNvPr id="39" name="Rettangolo 24"/>
            <p:cNvSpPr/>
            <p:nvPr/>
          </p:nvSpPr>
          <p:spPr>
            <a:xfrm>
              <a:off x="5743476" y="2083650"/>
              <a:ext cx="1043876" cy="307777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 algn="l" defTabSz="914400" rtl="0"/>
              <a:r>
                <a:rPr lang="en-CA" sz="1400" kern="1200" dirty="0" err="1" smtClean="0">
                  <a:solidFill>
                    <a:prstClr val="black"/>
                  </a:solidFill>
                  <a:effectLst/>
                  <a:latin typeface="American Typewriter" charset="0"/>
                  <a:ea typeface="American Typewriter" charset="0"/>
                  <a:cs typeface="American Typewriter" charset="0"/>
                </a:rPr>
                <a:t>σ</a:t>
              </a:r>
              <a:r>
                <a:rPr lang="en-CA" sz="1400" kern="1200" dirty="0" smtClean="0">
                  <a:solidFill>
                    <a:prstClr val="black"/>
                  </a:solidFill>
                  <a:effectLst/>
                  <a:latin typeface="American Typewriter" charset="0"/>
                  <a:ea typeface="American Typewriter" charset="0"/>
                  <a:cs typeface="American Typewriter" charset="0"/>
                </a:rPr>
                <a:t> = 1.8 cm</a:t>
              </a:r>
              <a:endParaRPr lang="en-US" sz="1400" kern="1200" dirty="0">
                <a:solidFill>
                  <a:prstClr val="black"/>
                </a:solidFill>
                <a:effectLst/>
                <a:latin typeface="American Typewriter" charset="0"/>
                <a:ea typeface="American Typewriter" charset="0"/>
                <a:cs typeface="American Typewriter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293125" y="3654436"/>
            <a:ext cx="2848390" cy="2699996"/>
            <a:chOff x="4303293" y="3656354"/>
            <a:chExt cx="2848390" cy="2699996"/>
          </a:xfrm>
        </p:grpSpPr>
        <p:grpSp>
          <p:nvGrpSpPr>
            <p:cNvPr id="41" name="Gruppo 8"/>
            <p:cNvGrpSpPr>
              <a:grpSpLocks noChangeAspect="1"/>
            </p:cNvGrpSpPr>
            <p:nvPr/>
          </p:nvGrpSpPr>
          <p:grpSpPr>
            <a:xfrm>
              <a:off x="4367808" y="3656354"/>
              <a:ext cx="2783875" cy="2699996"/>
              <a:chOff x="5650299" y="836712"/>
              <a:chExt cx="3098165" cy="3004820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50299" y="836712"/>
                <a:ext cx="3098165" cy="3004820"/>
              </a:xfrm>
              <a:prstGeom prst="rect">
                <a:avLst/>
              </a:prstGeom>
            </p:spPr>
          </p:pic>
          <p:cxnSp>
            <p:nvCxnSpPr>
              <p:cNvPr id="44" name="Connettore 2 10"/>
              <p:cNvCxnSpPr/>
              <p:nvPr/>
            </p:nvCxnSpPr>
            <p:spPr bwMode="auto">
              <a:xfrm>
                <a:off x="6876256" y="1412776"/>
                <a:ext cx="360040" cy="21602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42" name="Rectangle 41"/>
            <p:cNvSpPr/>
            <p:nvPr/>
          </p:nvSpPr>
          <p:spPr>
            <a:xfrm>
              <a:off x="4303293" y="3759154"/>
              <a:ext cx="1146468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lnSpc>
                  <a:spcPct val="110000"/>
                </a:lnSpc>
                <a:buClr>
                  <a:srgbClr val="70AAA0"/>
                </a:buClr>
                <a:buSzPct val="90000"/>
              </a:pPr>
              <a:r>
                <a:rPr lang="is-IS" dirty="0">
                  <a:latin typeface="American Typewriter"/>
                  <a:cs typeface="American Typewriter"/>
                </a:rPr>
                <a:t> </a:t>
              </a:r>
              <a:r>
                <a:rPr lang="en-US" dirty="0">
                  <a:solidFill>
                    <a:srgbClr val="008000"/>
                  </a:solidFill>
                  <a:latin typeface="American Typewriter"/>
                  <a:cs typeface="American Typewriter"/>
                </a:rPr>
                <a:t>K</a:t>
              </a:r>
              <a:r>
                <a:rPr lang="en-US" baseline="-25000" dirty="0">
                  <a:solidFill>
                    <a:srgbClr val="008000"/>
                  </a:solidFill>
                  <a:latin typeface="American Typewriter"/>
                  <a:cs typeface="American Typewriter"/>
                </a:rPr>
                <a:t>S</a:t>
              </a:r>
              <a:r>
                <a:rPr lang="en-US" dirty="0">
                  <a:solidFill>
                    <a:srgbClr val="008000"/>
                  </a:solidFill>
                  <a:latin typeface="American Typewriter"/>
                  <a:cs typeface="American Typewriter"/>
                </a:rPr>
                <a:t>→π</a:t>
              </a:r>
              <a:r>
                <a:rPr lang="en-US" dirty="0" err="1">
                  <a:solidFill>
                    <a:srgbClr val="008000"/>
                  </a:solidFill>
                  <a:latin typeface="American Typewriter"/>
                  <a:cs typeface="American Typewriter"/>
                </a:rPr>
                <a:t>eν</a:t>
              </a:r>
              <a:endParaRPr lang="en-US" dirty="0">
                <a:solidFill>
                  <a:srgbClr val="008000"/>
                </a:solidFill>
                <a:latin typeface="American Typewriter"/>
                <a:cs typeface="American Typewri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64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KLOE-2 Achievements </a:t>
            </a:r>
            <a:r>
              <a:rPr lang="en-US" dirty="0" smtClean="0"/>
              <a:t>2018 </a:t>
            </a:r>
            <a:r>
              <a:rPr lang="en-US" dirty="0" smtClean="0"/>
              <a:t>(III)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308653" y="2618073"/>
            <a:ext cx="279565" cy="2807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0795" tIns="50795" rIns="50795" bIns="50795" numCol="1" spcCol="38096" rtlCol="0" anchor="ctr">
            <a:spAutoFit/>
          </a:bodyPr>
          <a:lstStyle/>
          <a:p>
            <a:pPr algn="ctr" defTabSz="584140" latinLnBrk="1" hangingPunct="0">
              <a:defRPr/>
            </a:pPr>
            <a:endParaRPr lang="en-US" sz="4200" kern="0" dirty="0">
              <a:solidFill>
                <a:srgbClr val="DCBD23"/>
              </a:solidFill>
              <a:effectLst>
                <a:outerShdw blurRad="50800" dist="38100" dir="5400000" rotWithShape="0">
                  <a:srgbClr val="000000"/>
                </a:outerShdw>
              </a:effectLst>
              <a:latin typeface="Zapf Dingbats"/>
              <a:ea typeface="Zapf Dingbats"/>
              <a:cs typeface="Zapf Dingbats"/>
              <a:sym typeface="Zapf Dingbats"/>
            </a:endParaRPr>
          </a:p>
          <a:p>
            <a:pPr algn="ctr" defTabSz="584140" latinLnBrk="1" hangingPunct="0">
              <a:defRPr/>
            </a:pPr>
            <a:endParaRPr lang="en-US" kern="0" dirty="0">
              <a:solidFill>
                <a:srgbClr val="DCBD23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algn="ctr" defTabSz="584140" latinLnBrk="1" hangingPunct="0">
              <a:defRPr/>
            </a:pPr>
            <a:endParaRPr lang="en-US" sz="4200" kern="0" dirty="0">
              <a:solidFill>
                <a:srgbClr val="DCBD23"/>
              </a:solidFill>
              <a:effectLst>
                <a:outerShdw blurRad="50800" dist="38100" dir="5400000" rotWithShape="0">
                  <a:srgbClr val="000000"/>
                </a:outerShdw>
              </a:effectLst>
              <a:latin typeface="Zapf Dingbats"/>
              <a:ea typeface="Zapf Dingbats"/>
              <a:cs typeface="Zapf Dingbats"/>
              <a:sym typeface="Zapf Dingbats"/>
            </a:endParaRPr>
          </a:p>
          <a:p>
            <a:pPr defTabSz="914306" latinLnBrk="1" hangingPunct="0">
              <a:defRPr/>
            </a:pPr>
            <a:r>
              <a:rPr lang="en-US" kern="0" dirty="0">
                <a:solidFill>
                  <a:srgbClr val="DCBD23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</a:p>
          <a:p>
            <a:pPr defTabSz="914306" latinLnBrk="1" hangingPunct="0">
              <a:defRPr/>
            </a:pPr>
            <a:r>
              <a:rPr lang="en-US" kern="0" dirty="0">
                <a:solidFill>
                  <a:srgbClr val="DCBD23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</a:p>
          <a:p>
            <a:pPr defTabSz="914306" latinLnBrk="1" hangingPunct="0">
              <a:defRPr/>
            </a:pPr>
            <a:endParaRPr lang="en-US" kern="0" dirty="0">
              <a:solidFill>
                <a:srgbClr val="DCBD23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defTabSz="914306" latinLnBrk="1" hangingPunct="0">
              <a:defRPr/>
            </a:pPr>
            <a:r>
              <a:rPr lang="en-US" kern="0" dirty="0">
                <a:solidFill>
                  <a:srgbClr val="DCBD23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12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112195"/>
              </p:ext>
            </p:extLst>
          </p:nvPr>
        </p:nvGraphicFramePr>
        <p:xfrm>
          <a:off x="246094" y="1231923"/>
          <a:ext cx="8579268" cy="640050"/>
        </p:xfrm>
        <a:graphic>
          <a:graphicData uri="http://schemas.openxmlformats.org/drawingml/2006/table">
            <a:tbl>
              <a:tblPr/>
              <a:tblGrid>
                <a:gridCol w="5315916"/>
                <a:gridCol w="3263352"/>
              </a:tblGrid>
              <a:tr h="3247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Dark </a:t>
                      </a:r>
                      <a:r>
                        <a:rPr kumimoji="0" lang="it-IT" sz="18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Photon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: update </a:t>
                      </a:r>
                      <a:r>
                        <a:rPr kumimoji="0" lang="it-IT" sz="18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limit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 on 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+mn-ea"/>
                          <a:cs typeface="American Typewriter"/>
                        </a:rPr>
                        <a:t>U </a:t>
                      </a:r>
                      <a:r>
                        <a:rPr lang="it-IT" sz="1800" baseline="300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 </a:t>
                      </a:r>
                      <a:r>
                        <a:rPr kumimoji="0" lang="en-US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→ </a:t>
                      </a:r>
                      <a:r>
                        <a:rPr kumimoji="0" lang="en-US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it-IT" sz="1800" baseline="300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+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it-IT" sz="1800" baseline="300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– </a:t>
                      </a:r>
                      <a:r>
                        <a:rPr lang="it-IT" sz="1800" baseline="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 &amp; combine </a:t>
                      </a:r>
                      <a:r>
                        <a:rPr lang="el-GR" sz="1800" baseline="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μ+μ−γ and π+π−γ </a:t>
                      </a:r>
                      <a:r>
                        <a:rPr lang="it-IT" sz="1800" baseline="0" dirty="0" err="1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final</a:t>
                      </a:r>
                      <a:r>
                        <a:rPr lang="it-IT" sz="1800" baseline="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 </a:t>
                      </a:r>
                      <a:r>
                        <a:rPr lang="it-IT" sz="1800" baseline="0" dirty="0" err="1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states</a:t>
                      </a:r>
                      <a:endParaRPr kumimoji="0" lang="en-US" altLang="it-IT" sz="18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merican Typewriter"/>
                        <a:ea typeface="MS PGothic" pitchFamily="34" charset="-128"/>
                        <a:cs typeface="American Typewriter"/>
                      </a:endParaRPr>
                    </a:p>
                  </a:txBody>
                  <a:tcPr marL="182880" marR="182880" marT="45705" marB="45705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s-IS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Final Result Draft ready</a:t>
                      </a:r>
                    </a:p>
                  </a:txBody>
                  <a:tcPr marL="182880" marR="182880" marT="45705" marB="4570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-56191" y="2059390"/>
            <a:ext cx="5117262" cy="2944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1702" lvl="1" indent="-363338" defTabSz="912571">
              <a:spcBef>
                <a:spcPts val="400"/>
              </a:spcBef>
              <a:buClr>
                <a:srgbClr val="4C7C8B"/>
              </a:buClr>
              <a:buSzPct val="90000"/>
              <a:buFont typeface="Wingdings" pitchFamily="2" charset="2"/>
              <a:buChar char="±"/>
              <a:defRPr sz="1800">
                <a:solidFill>
                  <a:srgbClr val="000000"/>
                </a:solidFill>
                <a:effectLst/>
              </a:defRPr>
            </a:pPr>
            <a:r>
              <a:rPr lang="en-US" dirty="0">
                <a:latin typeface="American Typewriter"/>
                <a:cs typeface="American Typewriter"/>
              </a:rPr>
              <a:t>Updated limit on U → </a:t>
            </a:r>
            <a:r>
              <a:rPr lang="en-US" dirty="0" err="1">
                <a:latin typeface="American Typewriter"/>
                <a:cs typeface="American Typewriter"/>
              </a:rPr>
              <a:t>μ+μ</a:t>
            </a:r>
            <a:r>
              <a:rPr lang="en-US" dirty="0" smtClean="0">
                <a:latin typeface="American Typewriter"/>
                <a:cs typeface="American Typewriter"/>
              </a:rPr>
              <a:t>− </a:t>
            </a:r>
            <a:r>
              <a:rPr lang="en-US" dirty="0">
                <a:latin typeface="American Typewriter"/>
                <a:cs typeface="American Typewriter"/>
              </a:rPr>
              <a:t>with </a:t>
            </a:r>
            <a:r>
              <a:rPr lang="en-US" dirty="0" smtClean="0">
                <a:latin typeface="American Typewriter"/>
                <a:cs typeface="American Typewriter"/>
              </a:rPr>
              <a:t> </a:t>
            </a:r>
            <a:r>
              <a:rPr lang="en-US" dirty="0">
                <a:latin typeface="American Typewriter"/>
                <a:cs typeface="American Typewriter"/>
              </a:rPr>
              <a:t>full </a:t>
            </a:r>
            <a:r>
              <a:rPr lang="en-US" dirty="0" smtClean="0">
                <a:latin typeface="American Typewriter"/>
                <a:cs typeface="American Typewriter"/>
              </a:rPr>
              <a:t> </a:t>
            </a:r>
            <a:r>
              <a:rPr lang="en-US" dirty="0">
                <a:latin typeface="American Typewriter"/>
                <a:cs typeface="American Typewriter"/>
              </a:rPr>
              <a:t>KLOE statistics – L = 1.93 fb-1</a:t>
            </a:r>
          </a:p>
          <a:p>
            <a:pPr marL="448364" lvl="1" defTabSz="912571">
              <a:spcBef>
                <a:spcPts val="400"/>
              </a:spcBef>
              <a:buClr>
                <a:srgbClr val="4C7C8B"/>
              </a:buClr>
              <a:buSzPct val="90000"/>
              <a:defRPr sz="1800">
                <a:solidFill>
                  <a:srgbClr val="000000"/>
                </a:solidFill>
                <a:effectLst/>
              </a:defRPr>
            </a:pPr>
            <a:r>
              <a:rPr lang="cs-CZ" dirty="0" smtClean="0">
                <a:latin typeface="American Typewriter"/>
                <a:cs typeface="American Typewriter"/>
              </a:rPr>
              <a:t>  </a:t>
            </a:r>
          </a:p>
          <a:p>
            <a:pPr marL="811702" lvl="1" indent="-363338" defTabSz="912571">
              <a:spcBef>
                <a:spcPts val="400"/>
              </a:spcBef>
              <a:buClr>
                <a:srgbClr val="4C7C8B"/>
              </a:buClr>
              <a:buSzPct val="90000"/>
              <a:buFont typeface="Wingdings" pitchFamily="2" charset="2"/>
              <a:buChar char="±"/>
              <a:defRPr sz="1800">
                <a:solidFill>
                  <a:srgbClr val="000000"/>
                </a:solidFill>
                <a:effectLst/>
              </a:defRPr>
            </a:pPr>
            <a:r>
              <a:rPr lang="en-US" dirty="0">
                <a:latin typeface="American Typewriter"/>
                <a:cs typeface="American Typewriter"/>
              </a:rPr>
              <a:t>Combination of </a:t>
            </a:r>
            <a:r>
              <a:rPr lang="en-US" dirty="0" smtClean="0">
                <a:latin typeface="American Typewriter"/>
                <a:cs typeface="American Typewriter"/>
              </a:rPr>
              <a:t> </a:t>
            </a:r>
            <a:r>
              <a:rPr lang="en-US" dirty="0" err="1">
                <a:latin typeface="American Typewriter"/>
                <a:cs typeface="American Typewriter"/>
              </a:rPr>
              <a:t>μ+μ−γ</a:t>
            </a:r>
            <a:r>
              <a:rPr lang="en-US" dirty="0">
                <a:latin typeface="American Typewriter"/>
                <a:cs typeface="American Typewriter"/>
              </a:rPr>
              <a:t> and π+π−</a:t>
            </a:r>
            <a:r>
              <a:rPr lang="en-US" dirty="0" err="1">
                <a:latin typeface="American Typewriter"/>
                <a:cs typeface="American Typewriter"/>
              </a:rPr>
              <a:t>γ</a:t>
            </a:r>
            <a:r>
              <a:rPr lang="en-US" dirty="0">
                <a:latin typeface="American Typewriter"/>
                <a:cs typeface="American Typewriter"/>
              </a:rPr>
              <a:t> final </a:t>
            </a:r>
            <a:r>
              <a:rPr lang="en-US" dirty="0" smtClean="0">
                <a:latin typeface="American Typewriter"/>
                <a:cs typeface="American Typewriter"/>
              </a:rPr>
              <a:t>states    </a:t>
            </a:r>
            <a:r>
              <a:rPr lang="en-US" dirty="0">
                <a:latin typeface="American Typewriter"/>
                <a:cs typeface="American Typewriter"/>
              </a:rPr>
              <a:t>[π+π−</a:t>
            </a:r>
            <a:r>
              <a:rPr lang="en-US" dirty="0" err="1">
                <a:latin typeface="American Typewriter"/>
                <a:cs typeface="American Typewriter"/>
              </a:rPr>
              <a:t>γ</a:t>
            </a:r>
            <a:r>
              <a:rPr lang="en-US" dirty="0">
                <a:latin typeface="American Typewriter"/>
                <a:cs typeface="American Typewriter"/>
              </a:rPr>
              <a:t>:  PLB757(2016)356]</a:t>
            </a:r>
          </a:p>
          <a:p>
            <a:pPr marL="811702" lvl="1" indent="-363338" defTabSz="912571">
              <a:spcBef>
                <a:spcPts val="400"/>
              </a:spcBef>
              <a:buClr>
                <a:srgbClr val="4C7C8B"/>
              </a:buClr>
              <a:buSzPct val="90000"/>
              <a:buFont typeface="Wingdings" pitchFamily="2" charset="2"/>
              <a:buChar char="±"/>
              <a:defRPr sz="1800">
                <a:solidFill>
                  <a:srgbClr val="000000"/>
                </a:solidFill>
                <a:effectLst/>
              </a:defRPr>
            </a:pPr>
            <a:endParaRPr lang="cs-CZ" dirty="0" smtClean="0">
              <a:latin typeface="American Typewriter"/>
              <a:cs typeface="American Typewriter"/>
            </a:endParaRPr>
          </a:p>
          <a:p>
            <a:pPr marL="811702" lvl="1" indent="-363338" defTabSz="912571">
              <a:spcBef>
                <a:spcPts val="400"/>
              </a:spcBef>
              <a:buClr>
                <a:srgbClr val="4C7C8B"/>
              </a:buClr>
              <a:buSzPct val="90000"/>
              <a:buFont typeface="Wingdings" pitchFamily="2" charset="2"/>
              <a:buChar char="±"/>
              <a:defRPr sz="1800">
                <a:solidFill>
                  <a:srgbClr val="000000"/>
                </a:solidFill>
                <a:effectLst/>
              </a:defRPr>
            </a:pPr>
            <a:r>
              <a:rPr lang="cs-CZ" dirty="0" smtClean="0">
                <a:latin typeface="American Typewriter"/>
                <a:cs typeface="American Typewriter"/>
              </a:rPr>
              <a:t> </a:t>
            </a:r>
            <a:r>
              <a:rPr lang="en-US" dirty="0" err="1">
                <a:latin typeface="American Typewriter"/>
                <a:cs typeface="American Typewriter"/>
              </a:rPr>
              <a:t>ε</a:t>
            </a:r>
            <a:r>
              <a:rPr lang="en-US" dirty="0">
                <a:latin typeface="American Typewriter"/>
                <a:cs typeface="American Typewriter"/>
              </a:rPr>
              <a:t> &lt; (6 – 1.94) × 10</a:t>
            </a:r>
            <a:r>
              <a:rPr lang="en-US" baseline="30000" dirty="0">
                <a:latin typeface="American Typewriter"/>
                <a:cs typeface="American Typewriter"/>
              </a:rPr>
              <a:t>-7 </a:t>
            </a:r>
            <a:r>
              <a:rPr lang="en-US" dirty="0" smtClean="0">
                <a:latin typeface="American Typewriter"/>
                <a:cs typeface="American Typewriter"/>
              </a:rPr>
              <a:t>above </a:t>
            </a:r>
            <a:r>
              <a:rPr lang="en-US" dirty="0">
                <a:latin typeface="American Typewriter"/>
                <a:cs typeface="American Typewriter"/>
              </a:rPr>
              <a:t>650 MeV </a:t>
            </a:r>
          </a:p>
          <a:p>
            <a:pPr marL="811702" lvl="1" indent="-363338" defTabSz="912571">
              <a:spcBef>
                <a:spcPts val="400"/>
              </a:spcBef>
              <a:buClr>
                <a:srgbClr val="4C7C8B"/>
              </a:buClr>
              <a:buSzPct val="90000"/>
              <a:buFont typeface="Wingdings" pitchFamily="2" charset="2"/>
              <a:buChar char="±"/>
              <a:defRPr sz="1800">
                <a:solidFill>
                  <a:srgbClr val="000000"/>
                </a:solidFill>
                <a:effectLst/>
              </a:defRPr>
            </a:pPr>
            <a:endParaRPr lang="cs-CZ" dirty="0">
              <a:latin typeface="American Typewriter"/>
              <a:cs typeface="American Typewriter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586" r="5187"/>
          <a:stretch/>
        </p:blipFill>
        <p:spPr>
          <a:xfrm>
            <a:off x="5229158" y="1871975"/>
            <a:ext cx="3560065" cy="3023984"/>
          </a:xfrm>
          <a:prstGeom prst="rect">
            <a:avLst/>
          </a:prstGeom>
        </p:spPr>
      </p:pic>
      <p:graphicFrame>
        <p:nvGraphicFramePr>
          <p:cNvPr id="16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623920"/>
              </p:ext>
            </p:extLst>
          </p:nvPr>
        </p:nvGraphicFramePr>
        <p:xfrm>
          <a:off x="147932" y="4975296"/>
          <a:ext cx="8579268" cy="640050"/>
        </p:xfrm>
        <a:graphic>
          <a:graphicData uri="http://schemas.openxmlformats.org/drawingml/2006/table">
            <a:tbl>
              <a:tblPr/>
              <a:tblGrid>
                <a:gridCol w="5315916"/>
                <a:gridCol w="3263352"/>
              </a:tblGrid>
              <a:tr h="3247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Combination of </a:t>
                      </a:r>
                      <a:r>
                        <a:rPr kumimoji="0" lang="it-IT" sz="1800" u="none" strike="noStrike" kern="1200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had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 </a:t>
                      </a:r>
                      <a:r>
                        <a:rPr kumimoji="0" lang="it-IT" sz="18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meas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. and </a:t>
                      </a:r>
                      <a:r>
                        <a:rPr kumimoji="0" lang="it-IT" sz="18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a</a:t>
                      </a:r>
                      <a:r>
                        <a:rPr kumimoji="0" lang="it-IT" sz="1800" u="none" strike="noStrike" kern="1200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μ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 </a:t>
                      </a:r>
                      <a:r>
                        <a:rPr kumimoji="0" lang="it-IT" sz="18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determination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 </a:t>
                      </a:r>
                      <a:r>
                        <a:rPr kumimoji="0" lang="it-IT" sz="18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at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  0.10 &lt; </a:t>
                      </a:r>
                      <a:r>
                        <a:rPr kumimoji="0" lang="it-IT" sz="18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s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 &lt; 0.95 GeV</a:t>
                      </a:r>
                      <a:r>
                        <a:rPr kumimoji="0" lang="it-IT" sz="180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2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  </a:t>
                      </a:r>
                    </a:p>
                  </a:txBody>
                  <a:tcPr marL="182880" marR="182880" marT="45705" marB="45705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JHEP1803(2018)173</a:t>
                      </a:r>
                    </a:p>
                  </a:txBody>
                  <a:tcPr marL="182880" marR="182880" marT="45705" marB="4570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659354"/>
              </p:ext>
            </p:extLst>
          </p:nvPr>
        </p:nvGraphicFramePr>
        <p:xfrm>
          <a:off x="147932" y="5687545"/>
          <a:ext cx="8579268" cy="640050"/>
        </p:xfrm>
        <a:graphic>
          <a:graphicData uri="http://schemas.openxmlformats.org/drawingml/2006/table">
            <a:tbl>
              <a:tblPr/>
              <a:tblGrid>
                <a:gridCol w="5315916"/>
                <a:gridCol w="3263352"/>
              </a:tblGrid>
              <a:tr h="3247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 K</a:t>
                      </a:r>
                      <a:r>
                        <a:rPr kumimoji="0" lang="it-IT" sz="1800" u="none" strike="noStrike" kern="1200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S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 → π</a:t>
                      </a:r>
                      <a:r>
                        <a:rPr kumimoji="0" lang="it-IT" sz="18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eν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 </a:t>
                      </a:r>
                      <a:r>
                        <a:rPr kumimoji="0" lang="it-IT" sz="18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charge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 </a:t>
                      </a:r>
                      <a:r>
                        <a:rPr kumimoji="0" lang="it-IT" sz="18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asymmetry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 (1.7 fb</a:t>
                      </a:r>
                      <a:r>
                        <a:rPr kumimoji="0" lang="it-IT" sz="180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-1 </a:t>
                      </a:r>
                      <a:r>
                        <a:rPr kumimoji="0" 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KLOE)</a:t>
                      </a:r>
                    </a:p>
                  </a:txBody>
                  <a:tcPr marL="182880" marR="182880" marT="45705" marB="45705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Paper ready to be submitted to JHEP </a:t>
                      </a:r>
                    </a:p>
                  </a:txBody>
                  <a:tcPr marL="182880" marR="182880" marT="45705" marB="4570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06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976982"/>
              </p:ext>
            </p:extLst>
          </p:nvPr>
        </p:nvGraphicFramePr>
        <p:xfrm>
          <a:off x="76193" y="655409"/>
          <a:ext cx="8971747" cy="5871608"/>
        </p:xfrm>
        <a:graphic>
          <a:graphicData uri="http://schemas.openxmlformats.org/drawingml/2006/table">
            <a:tbl>
              <a:tblPr/>
              <a:tblGrid>
                <a:gridCol w="1104905"/>
                <a:gridCol w="520700"/>
                <a:gridCol w="457200"/>
                <a:gridCol w="635000"/>
                <a:gridCol w="850900"/>
                <a:gridCol w="660400"/>
                <a:gridCol w="596902"/>
                <a:gridCol w="558798"/>
                <a:gridCol w="673102"/>
                <a:gridCol w="685798"/>
                <a:gridCol w="711200"/>
                <a:gridCol w="444500"/>
                <a:gridCol w="478267"/>
                <a:gridCol w="594075"/>
              </a:tblGrid>
              <a:tr h="2824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latin typeface="Verdana"/>
                        </a:rPr>
                        <a:t>Sigla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Ric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Tec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FTE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&lt;FTE&gt;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MISS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APP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ALTRO CAP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0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ATLAS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7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8.3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0.83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95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48 </a:t>
                      </a:r>
                      <a:endParaRPr lang="en-US" sz="16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32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30 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203</a:t>
                      </a:r>
                      <a:endParaRPr lang="en-US" sz="16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138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INV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8655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Belle II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6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3.1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0.44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71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42</a:t>
                      </a:r>
                      <a:endParaRPr lang="en-US" sz="16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160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160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SPS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8655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BESIII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3.1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0.6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61  </a:t>
                      </a:r>
                      <a:r>
                        <a:rPr lang="en-US" sz="14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51[</a:t>
                      </a:r>
                      <a:r>
                        <a:rPr lang="en-US" sz="1400" b="0" i="0" u="none" strike="noStrike" dirty="0" err="1" smtClean="0">
                          <a:solidFill>
                            <a:srgbClr val="0000FF"/>
                          </a:solidFill>
                          <a:latin typeface="Verdana"/>
                        </a:rPr>
                        <a:t>ris</a:t>
                      </a:r>
                      <a:r>
                        <a:rPr lang="en-US" sz="14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]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39</a:t>
                      </a:r>
                      <a:endParaRPr lang="en-US" sz="16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11</a:t>
                      </a:r>
                      <a:r>
                        <a:rPr lang="en-US" sz="16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endParaRPr lang="en-US" sz="1600" b="0" i="0" u="none" strike="noStrike" baseline="0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44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42 </a:t>
                      </a:r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16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16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TRA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0768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G-2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1.3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0.75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8</a:t>
                      </a:r>
                      <a:endParaRPr lang="en-US" sz="16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</a:t>
                      </a:r>
                      <a:endParaRPr lang="en-US" sz="16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TRA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923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CMS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FASE2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6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6.8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2.5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0.93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136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42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30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8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47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42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 5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65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35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SPS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923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KLOE-2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17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5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12</a:t>
                      </a:r>
                      <a:endParaRPr lang="en-US" sz="1600" b="0" i="0" u="none" strike="noStrike" dirty="0" smtClean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0.55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18</a:t>
                      </a:r>
                      <a:endParaRPr lang="en-US" sz="1600" b="0" i="0" u="none" strike="noStrike" baseline="0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6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22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46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5</a:t>
                      </a:r>
                      <a:endParaRPr lang="en-US" sz="1600" b="0" i="0" u="none" strike="noStrike" dirty="0" smtClean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40</a:t>
                      </a:r>
                      <a:endParaRPr lang="en-US" sz="16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4</a:t>
                      </a:r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43</a:t>
                      </a:r>
                      <a:endParaRPr lang="en-US" sz="16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23</a:t>
                      </a:r>
                      <a:endParaRPr lang="en-US" sz="16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6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19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73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MAN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591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latin typeface="Verdana"/>
                        </a:rPr>
                        <a:t>LHCb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14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4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0.76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161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90</a:t>
                      </a:r>
                      <a:endParaRPr lang="en-US" sz="16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21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FF"/>
                          </a:solidFill>
                          <a:latin typeface="Verdana"/>
                        </a:rPr>
                        <a:t> 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14</a:t>
                      </a:r>
                      <a:endParaRPr lang="en-US" sz="1600" b="0" i="0" u="none" strike="noStrike" baseline="0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255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255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85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73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SPS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549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NA62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2" marR="6772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9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2" marR="6772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2" marR="6772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5.3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2" marR="6772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0.59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2" marR="6772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91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2" marR="6772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66</a:t>
                      </a:r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17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2" marR="6772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2" marR="6772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 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2" marR="6772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2" marR="6772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699" marR="12699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699" marR="12699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699" marR="1269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699" marR="1269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923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Pmu2e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14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10.8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0.77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164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105  </a:t>
                      </a:r>
                      <a:endParaRPr lang="en-US" sz="1600" b="0" i="0" u="none" strike="noStrike" dirty="0" smtClean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22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19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575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180 </a:t>
                      </a:r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225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TRA</a:t>
                      </a:r>
                    </a:p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SPS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5244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 smtClean="0">
                          <a:latin typeface="Verdana"/>
                        </a:rPr>
                        <a:t>pSHiP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4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0.7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0.12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 </a:t>
                      </a:r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 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3</a:t>
                      </a:r>
                      <a:endParaRPr lang="en-US" sz="1600" b="0" i="0" u="none" strike="noStrike" dirty="0" smtClean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16 </a:t>
                      </a:r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 </a:t>
                      </a:r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TRA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8655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PADME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6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6.2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0.33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 </a:t>
                      </a:r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 </a:t>
                      </a:r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29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26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91 </a:t>
                      </a:r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150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66 </a:t>
                      </a:r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549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RD_FA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8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5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3.4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0.26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47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24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29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12 </a:t>
                      </a:r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549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UA9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07684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>
                          <a:latin typeface="Verdana"/>
                        </a:rPr>
                        <a:t>DTZ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1" i="0" u="none" strike="noStrike" dirty="0" smtClean="0">
                          <a:latin typeface="Verdana"/>
                        </a:rPr>
                        <a:t>81</a:t>
                      </a:r>
                      <a:endParaRPr lang="en-US" sz="16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1" i="0" u="none" strike="noStrike" dirty="0" smtClean="0">
                          <a:latin typeface="Verdana"/>
                        </a:rPr>
                        <a:t>23</a:t>
                      </a:r>
                      <a:endParaRPr lang="en-US" sz="16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1" i="0" u="none" strike="noStrike" dirty="0" smtClean="0">
                          <a:latin typeface="Verdana"/>
                        </a:rPr>
                        <a:t>76.2</a:t>
                      </a:r>
                      <a:endParaRPr lang="en-US" sz="16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1" i="0" u="none" strike="noStrike" dirty="0" smtClean="0">
                          <a:latin typeface="Verdana"/>
                        </a:rPr>
                        <a:t>0.73</a:t>
                      </a:r>
                      <a:endParaRPr lang="en-US" sz="16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29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26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39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 smtClean="0">
                          <a:latin typeface="Verdana"/>
                        </a:rPr>
                        <a:t>INV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6" y="38100"/>
            <a:ext cx="8971747" cy="571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CSN1 LNF*: </a:t>
            </a:r>
            <a:r>
              <a:rPr lang="en-US" dirty="0" err="1" smtClean="0">
                <a:solidFill>
                  <a:srgbClr val="0000FF"/>
                </a:solidFill>
              </a:rPr>
              <a:t>Richieste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2017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assegnato</a:t>
            </a:r>
            <a:r>
              <a:rPr lang="en-US" dirty="0" smtClean="0">
                <a:solidFill>
                  <a:schemeClr val="tx1"/>
                </a:solidFill>
              </a:rPr>
              <a:t> 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SJ </a:t>
            </a:r>
            <a:r>
              <a:rPr lang="en-US" dirty="0" smtClean="0">
                <a:solidFill>
                  <a:srgbClr val="000000"/>
                </a:solidFill>
              </a:rPr>
              <a:t>’</a:t>
            </a:r>
            <a:r>
              <a:rPr lang="en-US" dirty="0" smtClean="0">
                <a:solidFill>
                  <a:srgbClr val="000000"/>
                </a:solidFill>
              </a:rPr>
              <a:t>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46801" y="6521450"/>
            <a:ext cx="2289048" cy="365760"/>
          </a:xfrm>
        </p:spPr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3848" y="6534150"/>
            <a:ext cx="3810000" cy="365760"/>
          </a:xfrm>
        </p:spPr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2648" y="6534150"/>
            <a:ext cx="1981200" cy="365760"/>
          </a:xfrm>
        </p:spPr>
        <p:txBody>
          <a:bodyPr/>
          <a:lstStyle/>
          <a:p>
            <a:fld id="{163E516C-94F5-4E40-9A38-EEEC21F394E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Action Button: Custom 11">
            <a:hlinkClick r:id="" action="ppaction://noaction" highlightClick="1"/>
            <a:hlinkHover r:id="rId2" action="ppaction://hlinksldjump"/>
          </p:cNvPr>
          <p:cNvSpPr/>
          <p:nvPr/>
        </p:nvSpPr>
        <p:spPr>
          <a:xfrm>
            <a:off x="889001" y="10541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1" name="Action Button: Custom 20">
            <a:hlinkClick r:id="" action="ppaction://noaction" highlightClick="1"/>
            <a:hlinkHover r:id="rId3" action="ppaction://hlinksldjump"/>
          </p:cNvPr>
          <p:cNvSpPr/>
          <p:nvPr/>
        </p:nvSpPr>
        <p:spPr>
          <a:xfrm>
            <a:off x="876299" y="39624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  <a:hlinkHover r:id="rId4" action="ppaction://hlinksldjump"/>
          </p:cNvPr>
          <p:cNvSpPr/>
          <p:nvPr/>
        </p:nvSpPr>
        <p:spPr>
          <a:xfrm>
            <a:off x="889001" y="443230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  <a:hlinkHover r:id="rId5" action="ppaction://hlinksldjump"/>
          </p:cNvPr>
          <p:cNvSpPr/>
          <p:nvPr/>
        </p:nvSpPr>
        <p:spPr>
          <a:xfrm>
            <a:off x="876299" y="36576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  <a:hlinkHover r:id="rId6" action="ppaction://hlinksldjump"/>
          </p:cNvPr>
          <p:cNvSpPr/>
          <p:nvPr/>
        </p:nvSpPr>
        <p:spPr>
          <a:xfrm>
            <a:off x="876299" y="1917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  <a:hlinkHover r:id="rId7" action="ppaction://hlinksldjump"/>
          </p:cNvPr>
          <p:cNvSpPr/>
          <p:nvPr/>
        </p:nvSpPr>
        <p:spPr>
          <a:xfrm>
            <a:off x="888999" y="14224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  <a:hlinkHover r:id="rId8" action="ppaction://hlinksldjump"/>
          </p:cNvPr>
          <p:cNvSpPr/>
          <p:nvPr/>
        </p:nvSpPr>
        <p:spPr>
          <a:xfrm>
            <a:off x="876299" y="4826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  <a:hlinkHover r:id="rId9" action="ppaction://hlinksldjump"/>
          </p:cNvPr>
          <p:cNvSpPr/>
          <p:nvPr/>
        </p:nvSpPr>
        <p:spPr>
          <a:xfrm>
            <a:off x="876299" y="6267313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30" name="Action Button: Custom 29">
            <a:hlinkClick r:id="" action="ppaction://noaction" highlightClick="1"/>
            <a:hlinkHover r:id="rId10" action="ppaction://hlinksldjump"/>
          </p:cNvPr>
          <p:cNvSpPr/>
          <p:nvPr/>
        </p:nvSpPr>
        <p:spPr>
          <a:xfrm>
            <a:off x="889001" y="32131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4" name="Action Button: Custom 23">
            <a:hlinkClick r:id="" action="ppaction://noaction" highlightClick="1"/>
            <a:hlinkHover r:id="rId11" action="ppaction://hlinksldjump"/>
          </p:cNvPr>
          <p:cNvSpPr/>
          <p:nvPr/>
        </p:nvSpPr>
        <p:spPr>
          <a:xfrm>
            <a:off x="876299" y="270510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9" name="Action Button: Custom 28">
            <a:hlinkClick r:id="" action="ppaction://noaction" highlightClick="1"/>
            <a:hlinkHover r:id="rId12" action="ppaction://hlinksldjump"/>
          </p:cNvPr>
          <p:cNvSpPr/>
          <p:nvPr/>
        </p:nvSpPr>
        <p:spPr>
          <a:xfrm>
            <a:off x="888999" y="51562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33" name="Action Button: Custom 32">
            <a:hlinkClick r:id="" action="ppaction://noaction" highlightClick="1"/>
            <a:hlinkHover r:id="rId13" action="ppaction://hlinksldjump"/>
          </p:cNvPr>
          <p:cNvSpPr/>
          <p:nvPr/>
        </p:nvSpPr>
        <p:spPr>
          <a:xfrm>
            <a:off x="889001" y="596898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38" name="Action Button: Custom 37">
            <a:hlinkClick r:id="" action="ppaction://noaction" highlightClick="1"/>
            <a:hlinkHover r:id="rId14" action="ppaction://hlinksldjump"/>
          </p:cNvPr>
          <p:cNvSpPr/>
          <p:nvPr/>
        </p:nvSpPr>
        <p:spPr>
          <a:xfrm>
            <a:off x="889001" y="560070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grpSp>
        <p:nvGrpSpPr>
          <p:cNvPr id="47" name="Group 11"/>
          <p:cNvGrpSpPr/>
          <p:nvPr/>
        </p:nvGrpSpPr>
        <p:grpSpPr>
          <a:xfrm>
            <a:off x="8435849" y="5892781"/>
            <a:ext cx="620683" cy="369332"/>
            <a:chOff x="8379506" y="5919374"/>
            <a:chExt cx="620683" cy="369332"/>
          </a:xfrm>
        </p:grpSpPr>
        <p:sp>
          <p:nvSpPr>
            <p:cNvPr id="48" name="Action Button: Custom 47">
              <a:hlinkClick r:id="" action="ppaction://noaction" highlightClick="1"/>
              <a:hlinkHover r:id="rId15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379506" y="5919374"/>
              <a:ext cx="526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fwd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24" grpId="0" animBg="1"/>
      <p:bldP spid="29" grpId="0" animBg="1"/>
      <p:bldP spid="33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8" y="152400"/>
            <a:ext cx="9077412" cy="762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smtClean="0"/>
              <a:t>II sem. </a:t>
            </a:r>
            <a:r>
              <a:rPr lang="en-US" dirty="0" smtClean="0"/>
              <a:t>2018, </a:t>
            </a:r>
            <a:r>
              <a:rPr lang="en-US" dirty="0" err="1" smtClean="0"/>
              <a:t>anagrafica</a:t>
            </a:r>
            <a:r>
              <a:rPr lang="en-US" dirty="0" smtClean="0"/>
              <a:t> 2019 KLOE</a:t>
            </a:r>
            <a:r>
              <a:rPr lang="en-US" dirty="0" smtClean="0"/>
              <a:t>-2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8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158406"/>
              </p:ext>
            </p:extLst>
          </p:nvPr>
        </p:nvGraphicFramePr>
        <p:xfrm>
          <a:off x="406400" y="1275637"/>
          <a:ext cx="8283192" cy="701064"/>
        </p:xfrm>
        <a:graphic>
          <a:graphicData uri="http://schemas.openxmlformats.org/drawingml/2006/table">
            <a:tbl>
              <a:tblPr/>
              <a:tblGrid>
                <a:gridCol w="507478"/>
                <a:gridCol w="6566422"/>
                <a:gridCol w="1209292"/>
              </a:tblGrid>
              <a:tr h="143078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Personale 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tecnico II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. 2018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6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Computing (</a:t>
                      </a:r>
                      <a:r>
                        <a:rPr lang="en-US" sz="1600" dirty="0" err="1" smtClean="0">
                          <a:latin typeface="+mj-lt"/>
                        </a:rPr>
                        <a:t>Fortugno</a:t>
                      </a:r>
                      <a:r>
                        <a:rPr lang="en-US" sz="1600" dirty="0" smtClean="0">
                          <a:latin typeface="+mj-lt"/>
                        </a:rPr>
                        <a:t> 100% - </a:t>
                      </a:r>
                      <a:r>
                        <a:rPr lang="en-US" sz="1600" dirty="0" err="1" smtClean="0">
                          <a:latin typeface="+mj-lt"/>
                        </a:rPr>
                        <a:t>Sborzacchi</a:t>
                      </a:r>
                      <a:r>
                        <a:rPr lang="en-US" sz="1600" dirty="0" smtClean="0">
                          <a:latin typeface="+mj-lt"/>
                        </a:rPr>
                        <a:t> 50%)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j-lt"/>
                        </a:rPr>
                        <a:t>   1.5 </a:t>
                      </a:r>
                      <a:r>
                        <a:rPr lang="en-US" sz="1600" dirty="0" err="1" smtClean="0">
                          <a:latin typeface="+mj-lt"/>
                        </a:rPr>
                        <a:t>fte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377406"/>
              </p:ext>
            </p:extLst>
          </p:nvPr>
        </p:nvGraphicFramePr>
        <p:xfrm>
          <a:off x="41188" y="2298700"/>
          <a:ext cx="4480012" cy="304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612"/>
                <a:gridCol w="1193800"/>
                <a:gridCol w="1066800"/>
                <a:gridCol w="558800"/>
              </a:tblGrid>
              <a:tr h="24196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Contratto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Qualifica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%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Danilo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Babusci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Dipendente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Primo </a:t>
                      </a:r>
                      <a:r>
                        <a:rPr lang="en-US" sz="1400" dirty="0" err="1" smtClean="0"/>
                        <a:t>Ric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Bloise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Caterina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Dipendente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Dir. </a:t>
                      </a:r>
                      <a:r>
                        <a:rPr lang="en-US" sz="1400" dirty="0" err="1" smtClean="0"/>
                        <a:t>Ric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Bossi</a:t>
                      </a:r>
                      <a:r>
                        <a:rPr lang="en-US" sz="1400" dirty="0" smtClean="0"/>
                        <a:t> Fabio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Dipendente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Dir. </a:t>
                      </a:r>
                      <a:r>
                        <a:rPr lang="en-US" sz="1400" dirty="0" err="1" smtClean="0"/>
                        <a:t>Ric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Capon Giorgio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Associato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Ass. Senior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 </a:t>
                      </a:r>
                      <a:r>
                        <a:rPr lang="en-US" sz="1400" dirty="0" err="1" smtClean="0"/>
                        <a:t>Santis</a:t>
                      </a:r>
                      <a:r>
                        <a:rPr lang="en-US" sz="1400" dirty="0" smtClean="0"/>
                        <a:t> Antonio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Dipendente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Ric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 Simone </a:t>
                      </a:r>
                      <a:r>
                        <a:rPr lang="en-US" sz="1400" dirty="0" err="1" smtClean="0"/>
                        <a:t>Patrizia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Dipendente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Primo </a:t>
                      </a:r>
                      <a:r>
                        <a:rPr lang="en-US" sz="1400" dirty="0" err="1" smtClean="0"/>
                        <a:t>Ric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Domenici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Danilo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Dipendente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Ric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Giovannella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Simona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Dipendente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Ric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Martini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Matteo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Associato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Ric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984973"/>
              </p:ext>
            </p:extLst>
          </p:nvPr>
        </p:nvGraphicFramePr>
        <p:xfrm>
          <a:off x="4610100" y="2298700"/>
          <a:ext cx="4495800" cy="304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300"/>
                <a:gridCol w="1079500"/>
                <a:gridCol w="1206500"/>
                <a:gridCol w="444500"/>
              </a:tblGrid>
              <a:tr h="24196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Contratto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Qualifica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%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Moricciani</a:t>
                      </a:r>
                      <a:r>
                        <a:rPr lang="en-US" sz="1400" dirty="0" smtClean="0"/>
                        <a:t> Dario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Dipendente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Ric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Curciarello</a:t>
                      </a:r>
                      <a:r>
                        <a:rPr lang="en-US" sz="1400" dirty="0" smtClean="0"/>
                        <a:t> Francesca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Assegnista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Ass. </a:t>
                      </a:r>
                      <a:r>
                        <a:rPr lang="en-US" sz="1400" dirty="0" err="1" smtClean="0"/>
                        <a:t>Ric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Xiaolin</a:t>
                      </a:r>
                      <a:r>
                        <a:rPr lang="en-US" sz="1400" dirty="0" smtClean="0"/>
                        <a:t> Kang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Associato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Ass. </a:t>
                      </a:r>
                      <a:r>
                        <a:rPr lang="en-US" sz="1400" dirty="0" err="1" smtClean="0"/>
                        <a:t>Tecn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Florin </a:t>
                      </a:r>
                      <a:r>
                        <a:rPr lang="en-US" sz="1400" dirty="0" err="1" smtClean="0"/>
                        <a:t>Sirghi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Assegnista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Ass. </a:t>
                      </a:r>
                      <a:r>
                        <a:rPr lang="en-US" sz="1400" dirty="0" err="1" smtClean="0"/>
                        <a:t>Ric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Miscetti</a:t>
                      </a:r>
                      <a:r>
                        <a:rPr lang="en-US" sz="1400" dirty="0" smtClean="0"/>
                        <a:t> Stefano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Dipendente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Primo </a:t>
                      </a:r>
                      <a:r>
                        <a:rPr lang="en-US" sz="1400" dirty="0" err="1" smtClean="0"/>
                        <a:t>Ric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Berlowski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Marcin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Associato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Bors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smtClean="0"/>
                        <a:t>Post-doc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Ciambrone</a:t>
                      </a:r>
                      <a:r>
                        <a:rPr lang="en-US" sz="1400" dirty="0" smtClean="0"/>
                        <a:t> Paolo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Dipendente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Primo </a:t>
                      </a:r>
                      <a:r>
                        <a:rPr lang="en-US" sz="1400" dirty="0" err="1" smtClean="0"/>
                        <a:t>Tecn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Perez Del Rio Elena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Associato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Art36 </a:t>
                      </a:r>
                      <a:r>
                        <a:rPr lang="en-US" sz="1400" dirty="0" err="1" smtClean="0"/>
                        <a:t>Tecn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/>
                </a:tc>
              </a:tr>
              <a:tr h="241968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Santangelo</a:t>
                      </a:r>
                      <a:r>
                        <a:rPr lang="en-US" sz="1400" baseline="0" dirty="0" smtClean="0"/>
                        <a:t> Paolo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Dipendente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Primo </a:t>
                      </a:r>
                      <a:r>
                        <a:rPr lang="en-US" sz="1400" dirty="0" err="1" smtClean="0"/>
                        <a:t>Tecn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3400" y="5651500"/>
            <a:ext cx="3313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 </a:t>
            </a:r>
            <a:r>
              <a:rPr lang="en-US" dirty="0" err="1" smtClean="0"/>
              <a:t>persone</a:t>
            </a:r>
            <a:r>
              <a:rPr lang="en-US" dirty="0" smtClean="0"/>
              <a:t>, 9.6 FTE, &lt;FTE&gt; = 0.5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smtClean="0"/>
              <a:t>2019 </a:t>
            </a:r>
            <a:r>
              <a:rPr lang="en-US" dirty="0" smtClean="0"/>
              <a:t>KLOE-2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8379508" y="5919378"/>
            <a:ext cx="620683" cy="369332"/>
            <a:chOff x="8379506" y="5919374"/>
            <a:chExt cx="620683" cy="369332"/>
          </a:xfrm>
        </p:grpSpPr>
        <p:sp>
          <p:nvSpPr>
            <p:cNvPr id="13" name="Action Button: Custom 12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7000" y="1132059"/>
            <a:ext cx="8837736" cy="1015663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2000" dirty="0" err="1"/>
              <a:t>Preventivi</a:t>
            </a:r>
            <a:r>
              <a:rPr lang="en-US" sz="2000" dirty="0"/>
              <a:t> di </a:t>
            </a:r>
            <a:r>
              <a:rPr lang="en-US" sz="2000" dirty="0" err="1"/>
              <a:t>spesa</a:t>
            </a:r>
            <a:r>
              <a:rPr lang="en-US" sz="2000" dirty="0"/>
              <a:t> </a:t>
            </a:r>
            <a:r>
              <a:rPr lang="en-US" sz="2000" dirty="0" err="1"/>
              <a:t>preliminari</a:t>
            </a:r>
            <a:r>
              <a:rPr lang="en-US" sz="2000" dirty="0"/>
              <a:t> (</a:t>
            </a:r>
            <a:r>
              <a:rPr lang="en-US" sz="2000" dirty="0" err="1"/>
              <a:t>Keuro</a:t>
            </a:r>
            <a:r>
              <a:rPr lang="en-US" sz="2000" dirty="0"/>
              <a:t>) </a:t>
            </a:r>
            <a:r>
              <a:rPr lang="en-US" dirty="0" smtClean="0"/>
              <a:t>(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aggiustamenti</a:t>
            </a:r>
            <a:r>
              <a:rPr lang="en-US" dirty="0" smtClean="0"/>
              <a:t> al ~10%):</a:t>
            </a:r>
          </a:p>
          <a:p>
            <a:r>
              <a:rPr lang="en-US" sz="2000" dirty="0" err="1">
                <a:solidFill>
                  <a:srgbClr val="FF0000"/>
                </a:solidFill>
              </a:rPr>
              <a:t>Missioni</a:t>
            </a:r>
            <a:r>
              <a:rPr lang="en-US" sz="2000" dirty="0"/>
              <a:t>      </a:t>
            </a:r>
            <a:r>
              <a:rPr lang="en-US" sz="2000" dirty="0" err="1">
                <a:solidFill>
                  <a:srgbClr val="0000FF"/>
                </a:solidFill>
              </a:rPr>
              <a:t>C</a:t>
            </a:r>
            <a:r>
              <a:rPr lang="en-US" sz="2000" dirty="0" err="1">
                <a:solidFill>
                  <a:srgbClr val="0000FF"/>
                </a:solidFill>
              </a:rPr>
              <a:t>onsumo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   </a:t>
            </a:r>
            <a:r>
              <a:rPr lang="en-US" sz="2000" dirty="0" err="1">
                <a:solidFill>
                  <a:srgbClr val="008000"/>
                </a:solidFill>
              </a:rPr>
              <a:t>C.Apparati</a:t>
            </a:r>
            <a:r>
              <a:rPr lang="en-US" sz="2000" dirty="0">
                <a:solidFill>
                  <a:srgbClr val="008000"/>
                </a:solidFill>
              </a:rPr>
              <a:t>/Man</a:t>
            </a:r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36	</a:t>
            </a:r>
            <a:r>
              <a:rPr lang="en-US" sz="2000" dirty="0" smtClean="0"/>
              <a:t>     </a:t>
            </a:r>
            <a:r>
              <a:rPr lang="en-US" sz="2000" dirty="0" smtClean="0">
                <a:solidFill>
                  <a:srgbClr val="0000FF"/>
                </a:solidFill>
              </a:rPr>
              <a:t>30               </a:t>
            </a:r>
            <a:r>
              <a:rPr lang="en-US" sz="2000" dirty="0" smtClean="0">
                <a:solidFill>
                  <a:srgbClr val="008000"/>
                </a:solidFill>
              </a:rPr>
              <a:t>15/35</a:t>
            </a:r>
            <a:endParaRPr lang="en-US" sz="2000" dirty="0">
              <a:solidFill>
                <a:srgbClr val="008000"/>
              </a:solidFill>
            </a:endParaRPr>
          </a:p>
        </p:txBody>
      </p:sp>
      <p:graphicFrame>
        <p:nvGraphicFramePr>
          <p:cNvPr id="20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077192"/>
              </p:ext>
            </p:extLst>
          </p:nvPr>
        </p:nvGraphicFramePr>
        <p:xfrm>
          <a:off x="215900" y="3695026"/>
          <a:ext cx="8283192" cy="740118"/>
        </p:xfrm>
        <a:graphic>
          <a:graphicData uri="http://schemas.openxmlformats.org/drawingml/2006/table">
            <a:tbl>
              <a:tblPr/>
              <a:tblGrid>
                <a:gridCol w="507478"/>
                <a:gridCol w="6566422"/>
                <a:gridCol w="1209292"/>
              </a:tblGrid>
              <a:tr h="370059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Personale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tecnico I-II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. 2019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0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Computing (</a:t>
                      </a:r>
                      <a:r>
                        <a:rPr lang="en-US" sz="1800" dirty="0" err="1" smtClean="0">
                          <a:latin typeface="+mj-lt"/>
                        </a:rPr>
                        <a:t>Fortugno</a:t>
                      </a:r>
                      <a:r>
                        <a:rPr lang="en-US" sz="1800" baseline="0" dirty="0" smtClean="0">
                          <a:latin typeface="+mj-lt"/>
                        </a:rPr>
                        <a:t> 100%, </a:t>
                      </a:r>
                      <a:r>
                        <a:rPr lang="en-US" sz="1800" baseline="0" dirty="0" err="1" smtClean="0">
                          <a:latin typeface="+mj-lt"/>
                        </a:rPr>
                        <a:t>Sborzacchi</a:t>
                      </a:r>
                      <a:r>
                        <a:rPr lang="en-US" sz="1800" baseline="0" dirty="0" smtClean="0">
                          <a:latin typeface="+mj-lt"/>
                        </a:rPr>
                        <a:t> 50%)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</a:rPr>
                        <a:t>  </a:t>
                      </a:r>
                      <a:r>
                        <a:rPr lang="en-US" sz="1800" dirty="0" smtClean="0">
                          <a:latin typeface="+mj-lt"/>
                        </a:rPr>
                        <a:t>1.5 </a:t>
                      </a:r>
                      <a:r>
                        <a:rPr lang="en-US" sz="1800" dirty="0" err="1" smtClean="0">
                          <a:latin typeface="+mj-lt"/>
                        </a:rPr>
                        <a:t>fte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27000" y="2540137"/>
            <a:ext cx="866242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 smtClean="0">
                <a:solidFill>
                  <a:srgbClr val="6F9BC8"/>
                </a:solidFill>
              </a:rPr>
              <a:t>D.Babusci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M.Berlowski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C.Bloise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F.Bossi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G.Capon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smtClean="0">
                <a:solidFill>
                  <a:srgbClr val="6F9BC8"/>
                </a:solidFill>
              </a:rPr>
              <a:t>F. </a:t>
            </a:r>
            <a:r>
              <a:rPr lang="en-US" sz="1500" dirty="0" err="1" smtClean="0">
                <a:solidFill>
                  <a:srgbClr val="6F9BC8"/>
                </a:solidFill>
              </a:rPr>
              <a:t>Curciarello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P.Ciambrone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smtClean="0">
                <a:solidFill>
                  <a:srgbClr val="6F9BC8"/>
                </a:solidFill>
              </a:rPr>
              <a:t>E</a:t>
            </a:r>
            <a:r>
              <a:rPr lang="en-US" sz="1500" dirty="0">
                <a:solidFill>
                  <a:srgbClr val="6F9BC8"/>
                </a:solidFill>
              </a:rPr>
              <a:t>. De Lucia, A. De </a:t>
            </a:r>
            <a:r>
              <a:rPr lang="en-US" sz="1500" dirty="0" err="1">
                <a:solidFill>
                  <a:srgbClr val="6F9BC8"/>
                </a:solidFill>
              </a:rPr>
              <a:t>Santis</a:t>
            </a:r>
            <a:r>
              <a:rPr lang="en-US" sz="1500" dirty="0">
                <a:solidFill>
                  <a:srgbClr val="6F9BC8"/>
                </a:solidFill>
              </a:rPr>
              <a:t>, P. De Simone, D. Domenici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S.Giovannella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X.Kang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M.Martini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S.Miscetti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D.Moricciani,E.Perez</a:t>
            </a:r>
            <a:r>
              <a:rPr lang="en-US" sz="1500" dirty="0" err="1">
                <a:solidFill>
                  <a:srgbClr val="6F9BC8"/>
                </a:solidFill>
              </a:rPr>
              <a:t>-DelRio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P.Santangelo</a:t>
            </a:r>
            <a:r>
              <a:rPr lang="en-US" sz="1500" dirty="0">
                <a:solidFill>
                  <a:srgbClr val="6F9BC8"/>
                </a:solidFill>
              </a:rPr>
              <a:t>, F</a:t>
            </a:r>
            <a:r>
              <a:rPr lang="en-US" sz="1500" dirty="0" smtClean="0">
                <a:solidFill>
                  <a:srgbClr val="6F9BC8"/>
                </a:solidFill>
              </a:rPr>
              <a:t>. </a:t>
            </a:r>
            <a:r>
              <a:rPr lang="en-US" sz="1500" dirty="0" err="1" smtClean="0">
                <a:solidFill>
                  <a:srgbClr val="6F9BC8"/>
                </a:solidFill>
              </a:rPr>
              <a:t>Sirghi</a:t>
            </a:r>
            <a:r>
              <a:rPr lang="en-US" sz="1500" dirty="0" smtClean="0">
                <a:solidFill>
                  <a:srgbClr val="6F9BC8"/>
                </a:solidFill>
              </a:rPr>
              <a:t> and  F. </a:t>
            </a:r>
            <a:r>
              <a:rPr lang="en-US" sz="1500" dirty="0" err="1" smtClean="0">
                <a:solidFill>
                  <a:srgbClr val="6F9BC8"/>
                </a:solidFill>
              </a:rPr>
              <a:t>Fortugno</a:t>
            </a:r>
            <a:r>
              <a:rPr lang="en-US" sz="1500" dirty="0" smtClean="0">
                <a:solidFill>
                  <a:srgbClr val="6F9BC8"/>
                </a:solidFill>
              </a:rPr>
              <a:t>, F. </a:t>
            </a:r>
            <a:r>
              <a:rPr lang="en-US" sz="1500" dirty="0" err="1" smtClean="0">
                <a:solidFill>
                  <a:srgbClr val="6F9BC8"/>
                </a:solidFill>
              </a:rPr>
              <a:t>Sborzacchi</a:t>
            </a:r>
            <a:endParaRPr lang="en-US" sz="1500" dirty="0">
              <a:solidFill>
                <a:srgbClr val="6F9B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21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4400" b="1" dirty="0" smtClean="0">
                <a:solidFill>
                  <a:srgbClr val="FF0000"/>
                </a:solidFill>
                <a:latin typeface="Calibri" charset="0"/>
              </a:rPr>
              <a:t>NA62 goal</a:t>
            </a:r>
            <a:endParaRPr lang="en-US" sz="4400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579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45795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400" dirty="0"/>
              <a:t>Report </a:t>
            </a:r>
            <a:r>
              <a:rPr lang="en-US" sz="1400" dirty="0" err="1"/>
              <a:t>attività</a:t>
            </a:r>
            <a:r>
              <a:rPr lang="en-US" sz="1400" dirty="0"/>
              <a:t> </a:t>
            </a:r>
            <a:r>
              <a:rPr lang="en-US" sz="1400" dirty="0" err="1"/>
              <a:t>gruppo</a:t>
            </a:r>
            <a:r>
              <a:rPr lang="en-US" sz="1400" dirty="0"/>
              <a:t> I - LNF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D5DF8F-677C-0146-A761-5090FEB84A7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 descr="Screen Shot 2018-06-29 at 17.39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041400"/>
            <a:ext cx="76581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4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4400" b="1" dirty="0">
                <a:solidFill>
                  <a:srgbClr val="FF0000"/>
                </a:solidFill>
                <a:latin typeface="Calibri" charset="0"/>
              </a:rPr>
              <a:t>K→π</a:t>
            </a:r>
            <a:r>
              <a:rPr lang="it-IT" sz="4400" b="1" dirty="0" err="1">
                <a:solidFill>
                  <a:srgbClr val="FF0000"/>
                </a:solidFill>
                <a:latin typeface="Calibri" charset="0"/>
              </a:rPr>
              <a:t>νν</a:t>
            </a:r>
            <a:r>
              <a:rPr lang="it-IT" sz="4400" b="1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it-IT" sz="4400" b="1" dirty="0" err="1">
                <a:solidFill>
                  <a:srgbClr val="FF0000"/>
                </a:solidFill>
                <a:latin typeface="Calibri" charset="0"/>
              </a:rPr>
              <a:t>decays</a:t>
            </a:r>
            <a:r>
              <a:rPr lang="it-IT" sz="4400" b="1" dirty="0">
                <a:solidFill>
                  <a:srgbClr val="FF0000"/>
                </a:solidFill>
                <a:latin typeface="Calibri" charset="0"/>
              </a:rPr>
              <a:t>: Analysis </a:t>
            </a:r>
            <a:r>
              <a:rPr lang="it-IT" sz="4400" b="1" dirty="0" err="1">
                <a:solidFill>
                  <a:srgbClr val="FF0000"/>
                </a:solidFill>
                <a:latin typeface="Calibri" charset="0"/>
              </a:rPr>
              <a:t>Strategy</a:t>
            </a:r>
            <a:endParaRPr lang="it-IT" sz="44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579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45795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400" dirty="0"/>
              <a:t>Report </a:t>
            </a:r>
            <a:r>
              <a:rPr lang="en-US" sz="1400" dirty="0" err="1"/>
              <a:t>attività</a:t>
            </a:r>
            <a:r>
              <a:rPr lang="en-US" sz="1400" dirty="0"/>
              <a:t> </a:t>
            </a:r>
            <a:r>
              <a:rPr lang="en-US" sz="1400" dirty="0" err="1"/>
              <a:t>gruppo</a:t>
            </a:r>
            <a:r>
              <a:rPr lang="en-US" sz="1400" dirty="0"/>
              <a:t> I - LNF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D5DF8F-677C-0146-A761-5090FEB84A7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 descr="Screen Shot 2018-06-29 at 17.41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990600"/>
            <a:ext cx="77851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7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4400" b="1" dirty="0">
                <a:solidFill>
                  <a:srgbClr val="FF0000"/>
                </a:solidFill>
                <a:latin typeface="Calibri" charset="0"/>
              </a:rPr>
              <a:t>NA62 </a:t>
            </a:r>
            <a:r>
              <a:rPr lang="it-IT" sz="4400" b="1" dirty="0" err="1">
                <a:solidFill>
                  <a:srgbClr val="FF0000"/>
                </a:solidFill>
                <a:latin typeface="Calibri" charset="0"/>
              </a:rPr>
              <a:t>Timescale</a:t>
            </a:r>
            <a:endParaRPr lang="it-IT" sz="44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579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45795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400" dirty="0"/>
              <a:t>Report </a:t>
            </a:r>
            <a:r>
              <a:rPr lang="en-US" sz="1400" dirty="0" err="1"/>
              <a:t>attività</a:t>
            </a:r>
            <a:r>
              <a:rPr lang="en-US" sz="1400" dirty="0"/>
              <a:t> </a:t>
            </a:r>
            <a:r>
              <a:rPr lang="en-US" sz="1400" dirty="0" err="1"/>
              <a:t>gruppo</a:t>
            </a:r>
            <a:r>
              <a:rPr lang="en-US" sz="1400" dirty="0"/>
              <a:t> I - LNF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D5DF8F-677C-0146-A761-5090FEB84A7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 descr="Screen Shot 2018-06-29 at 17.42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990600"/>
            <a:ext cx="76962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8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4400" b="1" dirty="0">
                <a:solidFill>
                  <a:srgbClr val="FF0000"/>
                </a:solidFill>
                <a:latin typeface="Calibri" charset="0"/>
              </a:rPr>
              <a:t>LNF </a:t>
            </a:r>
            <a:r>
              <a:rPr lang="it-IT" sz="4400" b="1" dirty="0" err="1">
                <a:solidFill>
                  <a:srgbClr val="FF0000"/>
                </a:solidFill>
                <a:latin typeface="Calibri" charset="0"/>
              </a:rPr>
              <a:t>responsibilities</a:t>
            </a:r>
            <a:r>
              <a:rPr lang="it-IT" sz="4400" b="1" dirty="0">
                <a:solidFill>
                  <a:srgbClr val="FF0000"/>
                </a:solidFill>
                <a:latin typeface="Calibri" charset="0"/>
              </a:rPr>
              <a:t> in NA62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579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45795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400" dirty="0"/>
              <a:t>Report </a:t>
            </a:r>
            <a:r>
              <a:rPr lang="en-US" sz="1400" dirty="0" err="1"/>
              <a:t>attività</a:t>
            </a:r>
            <a:r>
              <a:rPr lang="en-US" sz="1400" dirty="0"/>
              <a:t> </a:t>
            </a:r>
            <a:r>
              <a:rPr lang="en-US" sz="1400" dirty="0" err="1"/>
              <a:t>gruppo</a:t>
            </a:r>
            <a:r>
              <a:rPr lang="en-US" sz="1400" dirty="0"/>
              <a:t> I - LNF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D5DF8F-677C-0146-A761-5090FEB84A7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 descr="Screen Shot 2018-06-29 at 17.43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977900"/>
            <a:ext cx="76835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5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Calibri" charset="0"/>
              </a:rPr>
              <a:t>Performance: </a:t>
            </a:r>
            <a:r>
              <a:rPr lang="it-IT" sz="4400" b="1" dirty="0" err="1" smtClean="0">
                <a:solidFill>
                  <a:srgbClr val="FF0000"/>
                </a:solidFill>
                <a:latin typeface="Calibri" charset="0"/>
              </a:rPr>
              <a:t>photon</a:t>
            </a:r>
            <a:r>
              <a:rPr lang="it-IT" sz="4400" b="1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  <a:latin typeface="Calibri" charset="0"/>
              </a:rPr>
              <a:t>rejection</a:t>
            </a:r>
            <a:endParaRPr lang="it-IT" sz="44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579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45795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400" dirty="0"/>
              <a:t>Report </a:t>
            </a:r>
            <a:r>
              <a:rPr lang="en-US" sz="1400" dirty="0" err="1"/>
              <a:t>attività</a:t>
            </a:r>
            <a:r>
              <a:rPr lang="en-US" sz="1400" dirty="0"/>
              <a:t> </a:t>
            </a:r>
            <a:r>
              <a:rPr lang="en-US" sz="1400" dirty="0" err="1"/>
              <a:t>gruppo</a:t>
            </a:r>
            <a:r>
              <a:rPr lang="en-US" sz="1400" dirty="0"/>
              <a:t> I - LNF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D5DF8F-677C-0146-A761-5090FEB84A7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 descr="Screen Shot 2018-06-29 at 17.4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016000"/>
            <a:ext cx="75057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2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Calibri" charset="0"/>
              </a:rPr>
              <a:t>NA62 </a:t>
            </a:r>
            <a:r>
              <a:rPr lang="it-IT" sz="4400" b="1" dirty="0" err="1" smtClean="0">
                <a:solidFill>
                  <a:srgbClr val="FF0000"/>
                </a:solidFill>
                <a:latin typeface="Calibri" charset="0"/>
              </a:rPr>
              <a:t>result</a:t>
            </a:r>
            <a:r>
              <a:rPr lang="it-IT" sz="4400" b="1" dirty="0" smtClean="0">
                <a:solidFill>
                  <a:srgbClr val="FF0000"/>
                </a:solidFill>
                <a:latin typeface="Calibri" charset="0"/>
              </a:rPr>
              <a:t> for </a:t>
            </a:r>
            <a:r>
              <a:rPr lang="it-IT" sz="4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pnn</a:t>
            </a:r>
            <a:r>
              <a:rPr lang="it-IT" sz="4400" b="1" dirty="0" smtClean="0">
                <a:solidFill>
                  <a:srgbClr val="FF0000"/>
                </a:solidFill>
                <a:latin typeface="Calibri" charset="0"/>
              </a:rPr>
              <a:t>, from 2016 data</a:t>
            </a:r>
            <a:endParaRPr lang="it-IT" sz="44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579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45795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400" dirty="0"/>
              <a:t>Report </a:t>
            </a:r>
            <a:r>
              <a:rPr lang="en-US" sz="1400" dirty="0" err="1"/>
              <a:t>attività</a:t>
            </a:r>
            <a:r>
              <a:rPr lang="en-US" sz="1400" dirty="0"/>
              <a:t> </a:t>
            </a:r>
            <a:r>
              <a:rPr lang="en-US" sz="1400" dirty="0" err="1"/>
              <a:t>gruppo</a:t>
            </a:r>
            <a:r>
              <a:rPr lang="en-US" sz="1400" dirty="0"/>
              <a:t> I - LNF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D5DF8F-677C-0146-A761-5090FEB84A7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 descr="Screen Shot 2018-06-29 at 17.45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079500"/>
            <a:ext cx="73787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6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Calibri" charset="0"/>
              </a:rPr>
              <a:t>NA62 </a:t>
            </a:r>
            <a:r>
              <a:rPr lang="it-IT" sz="4400" b="1" dirty="0" err="1" smtClean="0">
                <a:solidFill>
                  <a:srgbClr val="FF0000"/>
                </a:solidFill>
                <a:latin typeface="Calibri" charset="0"/>
              </a:rPr>
              <a:t>preliminary</a:t>
            </a:r>
            <a:r>
              <a:rPr lang="it-IT" sz="4400" b="1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  <a:latin typeface="Calibri" charset="0"/>
              </a:rPr>
              <a:t>result</a:t>
            </a:r>
            <a:r>
              <a:rPr lang="it-IT" sz="4400" b="1" dirty="0" smtClean="0">
                <a:solidFill>
                  <a:srgbClr val="FF0000"/>
                </a:solidFill>
                <a:latin typeface="Calibri" charset="0"/>
              </a:rPr>
              <a:t> for </a:t>
            </a:r>
            <a:r>
              <a:rPr lang="it-IT" sz="4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pnn</a:t>
            </a:r>
            <a:endParaRPr lang="it-IT" sz="44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579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45795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400" dirty="0"/>
              <a:t>Report </a:t>
            </a:r>
            <a:r>
              <a:rPr lang="en-US" sz="1400" dirty="0" err="1"/>
              <a:t>attività</a:t>
            </a:r>
            <a:r>
              <a:rPr lang="en-US" sz="1400" dirty="0"/>
              <a:t> </a:t>
            </a:r>
            <a:r>
              <a:rPr lang="en-US" sz="1400" dirty="0" err="1"/>
              <a:t>gruppo</a:t>
            </a:r>
            <a:r>
              <a:rPr lang="en-US" sz="1400" dirty="0"/>
              <a:t> I - LNF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D5DF8F-677C-0146-A761-5090FEB84A7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 descr="Screen Shot 2018-06-29 at 17.46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54100"/>
            <a:ext cx="73152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8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Calibri" charset="0"/>
              </a:rPr>
              <a:t>NA62 </a:t>
            </a:r>
            <a:r>
              <a:rPr lang="it-IT" sz="4400" b="1" dirty="0" err="1" smtClean="0">
                <a:solidFill>
                  <a:srgbClr val="FF0000"/>
                </a:solidFill>
                <a:latin typeface="Calibri" charset="0"/>
              </a:rPr>
              <a:t>exotic</a:t>
            </a:r>
            <a:r>
              <a:rPr lang="it-IT" sz="4400" b="1" dirty="0" smtClean="0">
                <a:solidFill>
                  <a:srgbClr val="FF0000"/>
                </a:solidFill>
                <a:latin typeface="Calibri" charset="0"/>
              </a:rPr>
              <a:t> NP </a:t>
            </a:r>
            <a:r>
              <a:rPr lang="it-IT" sz="4400" b="1" dirty="0" err="1" smtClean="0">
                <a:solidFill>
                  <a:srgbClr val="FF0000"/>
                </a:solidFill>
                <a:latin typeface="Calibri" charset="0"/>
              </a:rPr>
              <a:t>searches</a:t>
            </a:r>
            <a:endParaRPr lang="it-IT" sz="44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579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45795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400" dirty="0"/>
              <a:t>Report </a:t>
            </a:r>
            <a:r>
              <a:rPr lang="en-US" sz="1400" dirty="0" err="1"/>
              <a:t>attività</a:t>
            </a:r>
            <a:r>
              <a:rPr lang="en-US" sz="1400" dirty="0"/>
              <a:t> </a:t>
            </a:r>
            <a:r>
              <a:rPr lang="en-US" sz="1400" dirty="0" err="1"/>
              <a:t>gruppo</a:t>
            </a:r>
            <a:r>
              <a:rPr lang="en-US" sz="1400" dirty="0"/>
              <a:t> I - LNF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D5DF8F-677C-0146-A761-5090FEB84A7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7" name="Group 739"/>
          <p:cNvGrpSpPr/>
          <p:nvPr/>
        </p:nvGrpSpPr>
        <p:grpSpPr>
          <a:xfrm>
            <a:off x="127001" y="1892300"/>
            <a:ext cx="4889499" cy="3591439"/>
            <a:chOff x="0" y="0"/>
            <a:chExt cx="8764103" cy="6326705"/>
          </a:xfrm>
        </p:grpSpPr>
        <p:grpSp>
          <p:nvGrpSpPr>
            <p:cNvPr id="8" name="Group 737"/>
            <p:cNvGrpSpPr/>
            <p:nvPr/>
          </p:nvGrpSpPr>
          <p:grpSpPr>
            <a:xfrm>
              <a:off x="997220" y="-1"/>
              <a:ext cx="7766884" cy="5630991"/>
              <a:chOff x="0" y="84485"/>
              <a:chExt cx="7766883" cy="5630989"/>
            </a:xfrm>
          </p:grpSpPr>
          <p:pic>
            <p:nvPicPr>
              <p:cNvPr id="10" name="pasted-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/>
              <a:stretch>
                <a:fillRect/>
              </a:stretch>
            </p:blipFill>
            <p:spPr>
              <a:xfrm>
                <a:off x="0" y="84485"/>
                <a:ext cx="6565879" cy="4910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" name="Shape 736"/>
              <p:cNvSpPr/>
              <p:nvPr/>
            </p:nvSpPr>
            <p:spPr>
              <a:xfrm>
                <a:off x="4521288" y="4968116"/>
                <a:ext cx="3245596" cy="74735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pic>
          <p:nvPicPr>
            <p:cNvPr id="9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73887"/>
              <a:ext cx="7607962" cy="5752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TextBox 5"/>
          <p:cNvSpPr txBox="1"/>
          <p:nvPr/>
        </p:nvSpPr>
        <p:spPr>
          <a:xfrm>
            <a:off x="223388" y="1473200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Visible decays of dark photons, 10</a:t>
            </a:r>
            <a:r>
              <a:rPr lang="en-US" baseline="30000" dirty="0" smtClean="0">
                <a:solidFill>
                  <a:srgbClr val="0000FF"/>
                </a:solidFill>
              </a:rPr>
              <a:t>18</a:t>
            </a:r>
            <a:r>
              <a:rPr lang="en-US" dirty="0" smtClean="0">
                <a:solidFill>
                  <a:srgbClr val="0000FF"/>
                </a:solidFill>
              </a:rPr>
              <a:t> POT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29751" y="2256227"/>
            <a:ext cx="3998416" cy="322751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754"/>
          <p:cNvSpPr/>
          <p:nvPr/>
        </p:nvSpPr>
        <p:spPr>
          <a:xfrm>
            <a:off x="7429501" y="2651521"/>
            <a:ext cx="1282700" cy="84125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00" dirty="0"/>
              <a:t>expected 90%-CL exclusion plot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82150" y="1473200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Visible decays of ALP’s, 10</a:t>
            </a:r>
            <a:r>
              <a:rPr lang="en-US" baseline="30000" dirty="0" smtClean="0">
                <a:solidFill>
                  <a:srgbClr val="FF6600"/>
                </a:solidFill>
              </a:rPr>
              <a:t>16(*),17(**)</a:t>
            </a:r>
            <a:r>
              <a:rPr lang="en-US" dirty="0" smtClean="0">
                <a:solidFill>
                  <a:srgbClr val="FF6600"/>
                </a:solidFill>
              </a:rPr>
              <a:t> POT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7" name="Shape 720"/>
          <p:cNvSpPr/>
          <p:nvPr/>
        </p:nvSpPr>
        <p:spPr>
          <a:xfrm>
            <a:off x="193345" y="854273"/>
            <a:ext cx="851885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Long-lived exotic particles from Hidden Sector (DM candidates) may be created in the proton-target interaction and reach the NA62 decay </a:t>
            </a:r>
            <a:r>
              <a:rPr kumimoji="0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volume</a:t>
            </a:r>
            <a:r>
              <a:rPr lang="en-US" sz="1600" kern="0" noProof="0" dirty="0" smtClean="0">
                <a:solidFill>
                  <a:sysClr val="windowText" lastClr="000000"/>
                </a:solidFill>
              </a:rPr>
              <a:t>. Sensitivity, among the others, to</a:t>
            </a:r>
            <a:r>
              <a:rPr kumimoji="0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741"/>
          <p:cNvSpPr/>
          <p:nvPr/>
        </p:nvSpPr>
        <p:spPr>
          <a:xfrm>
            <a:off x="457200" y="5483739"/>
            <a:ext cx="3881198" cy="84125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~3 10</a:t>
            </a:r>
            <a:r>
              <a:rPr sz="1600" baseline="31999" dirty="0"/>
              <a:t>17</a:t>
            </a:r>
            <a:r>
              <a:rPr sz="1600" dirty="0"/>
              <a:t> POT acquired in </a:t>
            </a:r>
            <a:r>
              <a:rPr sz="1600" dirty="0" smtClean="0"/>
              <a:t>2016</a:t>
            </a:r>
            <a:r>
              <a:rPr lang="en-US" sz="1600" dirty="0"/>
              <a:t>/</a:t>
            </a:r>
            <a:r>
              <a:rPr sz="1600" dirty="0" smtClean="0"/>
              <a:t>17 </a:t>
            </a:r>
            <a:r>
              <a:rPr sz="1600" dirty="0"/>
              <a:t>with di-muon parasitic trigger, 5 10</a:t>
            </a:r>
            <a:r>
              <a:rPr sz="1600" baseline="31999" dirty="0"/>
              <a:t>16</a:t>
            </a:r>
            <a:r>
              <a:rPr sz="1600" dirty="0"/>
              <a:t> POT with ee trigger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16502" y="5468382"/>
            <a:ext cx="41411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600" dirty="0"/>
              <a:t>Analysis of 2017 data for ~5x10</a:t>
            </a:r>
            <a:r>
              <a:rPr lang="en-US" sz="1600" baseline="31999" dirty="0"/>
              <a:t>15</a:t>
            </a:r>
            <a:r>
              <a:rPr lang="en-US" sz="1600" dirty="0"/>
              <a:t> POT’s taken in “dump mode” in </a:t>
            </a:r>
            <a:r>
              <a:rPr lang="en-US" sz="1600" dirty="0" smtClean="0"/>
              <a:t>progress, 1 </a:t>
            </a:r>
            <a:r>
              <a:rPr lang="en-US" sz="1600" dirty="0"/>
              <a:t>day of run in real beam-dump mode (∼ 1.3 10</a:t>
            </a:r>
            <a:r>
              <a:rPr lang="en-US" sz="1600" baseline="31999" dirty="0"/>
              <a:t>16</a:t>
            </a:r>
            <a:r>
              <a:rPr lang="en-US" sz="1600" dirty="0"/>
              <a:t> POT’s) is enough for improvements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902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Utilizzo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II sem. </a:t>
            </a:r>
            <a:r>
              <a:rPr lang="en-US" dirty="0" smtClean="0"/>
              <a:t>2018 </a:t>
            </a:r>
            <a:r>
              <a:rPr lang="en-US" dirty="0" err="1" smtClean="0"/>
              <a:t>gruppo</a:t>
            </a:r>
            <a:r>
              <a:rPr lang="en-US" dirty="0" smtClean="0"/>
              <a:t> ATLAS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0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177917"/>
              </p:ext>
            </p:extLst>
          </p:nvPr>
        </p:nvGraphicFramePr>
        <p:xfrm>
          <a:off x="152402" y="1151879"/>
          <a:ext cx="8851899" cy="5062523"/>
        </p:xfrm>
        <a:graphic>
          <a:graphicData uri="http://schemas.openxmlformats.org/drawingml/2006/table">
            <a:tbl>
              <a:tblPr/>
              <a:tblGrid>
                <a:gridCol w="901698"/>
                <a:gridCol w="5715000"/>
                <a:gridCol w="1117600"/>
                <a:gridCol w="1117601"/>
              </a:tblGrid>
              <a:tr h="3398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2018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CAD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4.0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Staff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Contingenza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3.5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464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 frame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P1 ITK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54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frame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4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 prototipo,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assemblaggio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nSW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4,2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ITK prototipo meccanico PP1 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endcap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13.5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13.5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0" y="1397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3600" b="1" dirty="0" err="1">
                <a:solidFill>
                  <a:srgbClr val="FF0000"/>
                </a:solidFill>
                <a:latin typeface="Calibri" charset="0"/>
              </a:rPr>
              <a:t>Measurement</a:t>
            </a:r>
            <a:r>
              <a:rPr lang="it-IT" sz="3600" b="1" dirty="0">
                <a:solidFill>
                  <a:srgbClr val="FF0000"/>
                </a:solidFill>
                <a:latin typeface="Calibri" charset="0"/>
              </a:rPr>
              <a:t> of BR(K</a:t>
            </a:r>
            <a:r>
              <a:rPr lang="it-IT" sz="3600" b="1" baseline="-25000" dirty="0">
                <a:solidFill>
                  <a:srgbClr val="FF0000"/>
                </a:solidFill>
                <a:latin typeface="Calibri" charset="0"/>
              </a:rPr>
              <a:t>L</a:t>
            </a:r>
            <a:r>
              <a:rPr lang="it-IT" sz="3600" b="1" dirty="0">
                <a:solidFill>
                  <a:srgbClr val="FF0000"/>
                </a:solidFill>
                <a:latin typeface="Calibri" charset="0"/>
              </a:rPr>
              <a:t> → π</a:t>
            </a:r>
            <a:r>
              <a:rPr lang="it-IT" sz="3600" b="1" baseline="30000" dirty="0">
                <a:solidFill>
                  <a:srgbClr val="FF0000"/>
                </a:solidFill>
                <a:latin typeface="Calibri" charset="0"/>
              </a:rPr>
              <a:t>0</a:t>
            </a:r>
            <a:r>
              <a:rPr lang="it-IT" sz="3600" b="1" dirty="0">
                <a:solidFill>
                  <a:srgbClr val="FF0000"/>
                </a:solidFill>
                <a:latin typeface="Calibri" charset="0"/>
              </a:rPr>
              <a:t>νν) </a:t>
            </a:r>
            <a:r>
              <a:rPr lang="it-IT" sz="3600" b="1" dirty="0" err="1">
                <a:solidFill>
                  <a:srgbClr val="FF0000"/>
                </a:solidFill>
                <a:latin typeface="Calibri" charset="0"/>
              </a:rPr>
              <a:t>at</a:t>
            </a:r>
            <a:r>
              <a:rPr lang="it-IT" sz="3600" b="1" dirty="0">
                <a:solidFill>
                  <a:srgbClr val="FF0000"/>
                </a:solidFill>
                <a:latin typeface="Calibri" charset="0"/>
              </a:rPr>
              <a:t> the SPS?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579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45795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400" dirty="0"/>
              <a:t>Report </a:t>
            </a:r>
            <a:r>
              <a:rPr lang="en-US" sz="1400" dirty="0" err="1"/>
              <a:t>attività</a:t>
            </a:r>
            <a:r>
              <a:rPr lang="en-US" sz="1400" dirty="0"/>
              <a:t> </a:t>
            </a:r>
            <a:r>
              <a:rPr lang="en-US" sz="1400" dirty="0" err="1"/>
              <a:t>gruppo</a:t>
            </a:r>
            <a:r>
              <a:rPr lang="en-US" sz="1400" dirty="0"/>
              <a:t> I - LNF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D5DF8F-677C-0146-A761-5090FEB84A7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 descr="Screen Shot 2018-06-29 at 18.2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8" y="749300"/>
            <a:ext cx="8963062" cy="566203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6540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654801"/>
              </p:ext>
            </p:extLst>
          </p:nvPr>
        </p:nvGraphicFramePr>
        <p:xfrm>
          <a:off x="250826" y="590551"/>
          <a:ext cx="8283575" cy="5476013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097039"/>
                <a:gridCol w="3539998"/>
                <a:gridCol w="1646538"/>
              </a:tblGrid>
              <a:tr h="46989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20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2000" b="1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u="none" strike="noStrike" dirty="0" smtClean="0"/>
                        <a:t>FTE (%)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12701" marR="12701" marT="12695" marB="0" anchor="b"/>
                </a:tc>
              </a:tr>
              <a:tr h="1246796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err="1" smtClean="0"/>
                        <a:t>Antonella</a:t>
                      </a:r>
                      <a:r>
                        <a:rPr lang="en-US" sz="1800" u="none" strike="noStrike" dirty="0" smtClean="0"/>
                        <a:t> </a:t>
                      </a:r>
                      <a:r>
                        <a:rPr lang="en-US" sz="1800" u="none" strike="noStrike" dirty="0" err="1" smtClean="0"/>
                        <a:t>Antonelli</a:t>
                      </a:r>
                      <a:endParaRPr lang="en-US" sz="1800" u="none" strike="noStrike" dirty="0" smtClean="0"/>
                    </a:p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err="1" smtClean="0"/>
                        <a:t>Georgi</a:t>
                      </a:r>
                      <a:r>
                        <a:rPr lang="en-US" sz="1800" u="none" strike="noStrike" dirty="0" smtClean="0"/>
                        <a:t> </a:t>
                      </a:r>
                      <a:r>
                        <a:rPr lang="en-US" sz="1800" u="none" strike="noStrike" dirty="0" err="1" smtClean="0"/>
                        <a:t>Georgiev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smtClean="0"/>
                        <a:t>Primo </a:t>
                      </a:r>
                      <a:r>
                        <a:rPr lang="en-US" sz="1800" u="none" strike="noStrike" dirty="0" err="1" smtClean="0"/>
                        <a:t>Ricercatore</a:t>
                      </a:r>
                      <a:endParaRPr lang="en-US" sz="1800" u="none" strike="noStrike" dirty="0" smtClean="0"/>
                    </a:p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err="1" smtClean="0"/>
                        <a:t>Associato</a:t>
                      </a:r>
                      <a:endParaRPr lang="en-US" sz="1800" b="0" i="0" u="none" strike="noStrike" dirty="0" smtClean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smtClean="0"/>
                        <a:t>100</a:t>
                      </a:r>
                    </a:p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smtClean="0"/>
                        <a:t>50</a:t>
                      </a:r>
                      <a:endParaRPr lang="en-US" sz="1800" b="0" i="0" u="none" strike="noStrike" dirty="0" smtClean="0">
                        <a:solidFill>
                          <a:schemeClr val="tx1"/>
                        </a:solidFill>
                        <a:latin typeface="Verdana"/>
                      </a:endParaRPr>
                    </a:p>
                  </a:txBody>
                  <a:tcPr marL="12701" marR="12701" marT="12695" marB="0" anchor="b"/>
                </a:tc>
              </a:tr>
              <a:tr h="4306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/>
                        <a:t>Matthew </a:t>
                      </a:r>
                      <a:r>
                        <a:rPr lang="en-US" sz="1800" u="none" strike="noStrike" dirty="0" err="1"/>
                        <a:t>Moulson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err="1"/>
                        <a:t>Ricercatore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smtClean="0"/>
                        <a:t>100</a:t>
                      </a:r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</a:tr>
              <a:tr h="848514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/>
                        <a:t>Gaia</a:t>
                      </a:r>
                      <a:r>
                        <a:rPr lang="en-US" sz="1800" u="none" strike="noStrike" baseline="0" dirty="0" smtClean="0"/>
                        <a:t> </a:t>
                      </a:r>
                      <a:r>
                        <a:rPr lang="en-US" sz="1800" u="none" strike="noStrike" baseline="0" dirty="0" err="1" smtClean="0"/>
                        <a:t>Lanfranchi</a:t>
                      </a:r>
                      <a:endParaRPr lang="en-US" sz="1800" u="none" strike="noStrike" dirty="0" smtClean="0"/>
                    </a:p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err="1" smtClean="0"/>
                        <a:t>Tommaso</a:t>
                      </a:r>
                      <a:r>
                        <a:rPr lang="en-US" sz="1800" u="none" strike="noStrike" dirty="0" smtClean="0"/>
                        <a:t> </a:t>
                      </a:r>
                      <a:r>
                        <a:rPr lang="en-US" sz="1800" u="none" strike="noStrike" dirty="0"/>
                        <a:t>Spadaro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smtClean="0"/>
                        <a:t>Primo</a:t>
                      </a:r>
                      <a:r>
                        <a:rPr lang="en-US" sz="1800" u="none" strike="noStrike" baseline="0" dirty="0" smtClean="0"/>
                        <a:t> </a:t>
                      </a:r>
                      <a:r>
                        <a:rPr lang="en-US" sz="1800" u="none" strike="noStrike" baseline="0" dirty="0" err="1" smtClean="0"/>
                        <a:t>Ricercatore</a:t>
                      </a:r>
                      <a:endParaRPr lang="en-US" sz="1800" u="none" strike="noStrike" baseline="0" dirty="0" smtClean="0"/>
                    </a:p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smtClean="0"/>
                        <a:t>Primo </a:t>
                      </a:r>
                      <a:r>
                        <a:rPr lang="en-US" sz="1800" u="none" strike="noStrike" dirty="0" err="1" smtClean="0"/>
                        <a:t>Ricercatore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smtClean="0"/>
                        <a:t>20</a:t>
                      </a:r>
                    </a:p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smtClean="0"/>
                        <a:t>80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</a:tr>
              <a:tr h="4306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err="1" smtClean="0"/>
                        <a:t>Venelin</a:t>
                      </a:r>
                      <a:r>
                        <a:rPr lang="en-US" sz="1800" u="none" strike="noStrike" dirty="0" smtClean="0"/>
                        <a:t>  KOZHUHAROV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err="1" smtClean="0"/>
                        <a:t>Associato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smtClean="0"/>
                        <a:t>50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</a:tr>
              <a:tr h="4306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err="1"/>
                        <a:t>Matteo</a:t>
                      </a:r>
                      <a:r>
                        <a:rPr lang="en-US" sz="1800" u="none" strike="noStrike" dirty="0"/>
                        <a:t> Martini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err="1"/>
                        <a:t>Associato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/>
                        <a:t>30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</a:tr>
              <a:tr h="4306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err="1"/>
                        <a:t>Gianpaolo</a:t>
                      </a:r>
                      <a:r>
                        <a:rPr lang="en-US" sz="1800" u="none" strike="noStrike" dirty="0"/>
                        <a:t> </a:t>
                      </a:r>
                      <a:r>
                        <a:rPr lang="en-US" sz="1800" u="none" strike="noStrike" dirty="0" err="1"/>
                        <a:t>Mannocchi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err="1"/>
                        <a:t>Dirigente</a:t>
                      </a:r>
                      <a:r>
                        <a:rPr lang="en-US" sz="1800" u="none" strike="noStrike" dirty="0"/>
                        <a:t> </a:t>
                      </a:r>
                      <a:r>
                        <a:rPr lang="en-US" sz="1800" u="none" strike="noStrike" dirty="0" err="1"/>
                        <a:t>Ricerca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</a:tr>
              <a:tr h="4306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smtClean="0"/>
                        <a:t>Silvia</a:t>
                      </a:r>
                      <a:r>
                        <a:rPr lang="en-US" sz="1800" u="none" strike="noStrike" baseline="0" dirty="0" smtClean="0"/>
                        <a:t> </a:t>
                      </a:r>
                      <a:r>
                        <a:rPr lang="en-US" sz="1800" u="none" strike="noStrike" baseline="0" dirty="0" err="1" smtClean="0"/>
                        <a:t>Martellotti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err="1" smtClean="0"/>
                        <a:t>Assegnista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u="none" strike="noStrike" dirty="0" smtClean="0"/>
                        <a:t>100</a:t>
                      </a:r>
                      <a:r>
                        <a:rPr lang="en-US" sz="1800" u="none" strike="noStrike" baseline="0" dirty="0" smtClean="0"/>
                        <a:t> (PRIN)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5" marB="0" anchor="b"/>
                </a:tc>
              </a:tr>
              <a:tr h="757788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u="none" strike="noStrike" dirty="0" err="1" smtClean="0"/>
                        <a:t>Totale</a:t>
                      </a:r>
                      <a:r>
                        <a:rPr lang="en-US" sz="2000" u="none" strike="noStrike" baseline="0" dirty="0" smtClean="0"/>
                        <a:t> </a:t>
                      </a:r>
                      <a:r>
                        <a:rPr lang="en-US" sz="2000" u="none" strike="noStrike" dirty="0" err="1" smtClean="0"/>
                        <a:t>Ric</a:t>
                      </a:r>
                      <a:r>
                        <a:rPr lang="en-US" sz="2000" u="none" strike="noStrike" baseline="0" dirty="0" err="1" smtClean="0"/>
                        <a:t>/Tecnologi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20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695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u="none" strike="noStrike" dirty="0" smtClean="0"/>
                        <a:t>5.3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695" marB="0" anchor="b"/>
                </a:tc>
              </a:tr>
            </a:tbl>
          </a:graphicData>
        </a:graphic>
      </p:graphicFrame>
      <p:pic>
        <p:nvPicPr>
          <p:cNvPr id="3177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6350"/>
            <a:ext cx="2216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itle 1"/>
          <p:cNvSpPr>
            <a:spLocks noGrp="1"/>
          </p:cNvSpPr>
          <p:nvPr>
            <p:ph type="title"/>
          </p:nvPr>
        </p:nvSpPr>
        <p:spPr>
          <a:xfrm>
            <a:off x="539750" y="-171450"/>
            <a:ext cx="7772400" cy="762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Composizione gruppo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/>
              <a:t>Report </a:t>
            </a:r>
            <a:r>
              <a:rPr lang="en-US" sz="1400" dirty="0" err="1"/>
              <a:t>attività</a:t>
            </a:r>
            <a:r>
              <a:rPr lang="en-US" sz="1400" dirty="0"/>
              <a:t> </a:t>
            </a:r>
            <a:r>
              <a:rPr lang="en-US" sz="1400" dirty="0" err="1"/>
              <a:t>gruppo</a:t>
            </a:r>
            <a:r>
              <a:rPr lang="en-US" sz="1400" dirty="0"/>
              <a:t> I - LNF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9F226-F11A-554A-B970-4D47353DBBB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1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7800"/>
              </p:ext>
            </p:extLst>
          </p:nvPr>
        </p:nvGraphicFramePr>
        <p:xfrm>
          <a:off x="216752" y="1359261"/>
          <a:ext cx="8715761" cy="4218281"/>
        </p:xfrm>
        <a:graphic>
          <a:graphicData uri="http://schemas.openxmlformats.org/drawingml/2006/table">
            <a:tbl>
              <a:tblPr/>
              <a:tblGrid>
                <a:gridCol w="887831"/>
                <a:gridCol w="5764657"/>
                <a:gridCol w="1037888"/>
                <a:gridCol w="1025385"/>
              </a:tblGrid>
              <a:tr h="36077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I-II semestre 2019</a:t>
                      </a:r>
                      <a:endParaRPr kumimoji="0" 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77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Consulenza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lang="en-US" sz="2000" dirty="0"/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71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Finalizzazione</a:t>
                      </a: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lang="en-US" sz="2000" dirty="0"/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Collaudo e produzione</a:t>
                      </a: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 mu</a:t>
                      </a: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97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Test su firmware</a:t>
                      </a: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 prototipo, </a:t>
                      </a:r>
                      <a:r>
                        <a:rPr kumimoji="0" 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assemblaggio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</a:t>
                      </a: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</a:p>
                  </a:txBody>
                  <a:tcPr marL="130048" marR="130048" marT="65033" marB="6503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52400" y="319088"/>
            <a:ext cx="7772400" cy="762000"/>
          </a:xfrm>
        </p:spPr>
        <p:txBody>
          <a:bodyPr/>
          <a:lstStyle/>
          <a:p>
            <a:r>
              <a:rPr lang="en-US" altLang="ja-JP" dirty="0" err="1" smtClean="0">
                <a:latin typeface="Bookman Old Style"/>
                <a:ea typeface="ＭＳ Ｐゴシック" charset="-128"/>
                <a:cs typeface="Bookman Old Style"/>
              </a:rPr>
              <a:t>Richieste</a:t>
            </a:r>
            <a:r>
              <a:rPr lang="en-US" altLang="ja-JP" dirty="0" smtClean="0">
                <a:latin typeface="Bookman Old Style"/>
                <a:ea typeface="ＭＳ Ｐゴシック" charset="-128"/>
                <a:cs typeface="Bookman Old Style"/>
              </a:rPr>
              <a:t> </a:t>
            </a:r>
            <a:r>
              <a:rPr lang="en-US" altLang="ja-JP" dirty="0" err="1" smtClean="0">
                <a:latin typeface="Bookman Old Style"/>
                <a:ea typeface="ＭＳ Ｐゴシック" charset="-128"/>
                <a:cs typeface="Bookman Old Style"/>
              </a:rPr>
              <a:t>servizi</a:t>
            </a:r>
            <a:r>
              <a:rPr lang="en-US" altLang="ja-JP" dirty="0" smtClean="0">
                <a:latin typeface="Bookman Old Style"/>
                <a:ea typeface="ＭＳ Ｐゴシック" charset="-128"/>
                <a:cs typeface="Bookman Old Style"/>
              </a:rPr>
              <a:t> 2019 </a:t>
            </a:r>
            <a:endParaRPr lang="en-US" dirty="0">
              <a:latin typeface="Bookman Old Style"/>
              <a:ea typeface="ＭＳ Ｐゴシック" charset="-128"/>
              <a:cs typeface="Bookman Old Style"/>
            </a:endParaRP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6350"/>
            <a:ext cx="22161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1" name="Group 12"/>
          <p:cNvGrpSpPr/>
          <p:nvPr/>
        </p:nvGrpSpPr>
        <p:grpSpPr>
          <a:xfrm>
            <a:off x="8311831" y="5844782"/>
            <a:ext cx="620683" cy="369332"/>
            <a:chOff x="8379506" y="5919374"/>
            <a:chExt cx="620683" cy="369332"/>
          </a:xfrm>
        </p:grpSpPr>
        <p:sp>
          <p:nvSpPr>
            <p:cNvPr id="12" name="Action Button: Custom 11">
              <a:hlinkClick r:id="" action="ppaction://noaction" highlightClick="1"/>
              <a:hlinkHover r:id="rId4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1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LHCb</a:t>
            </a:r>
            <a:r>
              <a:rPr lang="en-US" dirty="0" smtClean="0"/>
              <a:t>/LNF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 descr="Screen Shot 2018-06-29 at 18.30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0" y="329501"/>
            <a:ext cx="8461248" cy="59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4400" y="25401"/>
            <a:ext cx="6746788" cy="990600"/>
          </a:xfrm>
          <a:solidFill>
            <a:srgbClr val="FFFFFF"/>
          </a:solidFill>
        </p:spPr>
        <p:txBody>
          <a:bodyPr>
            <a:normAutofit/>
          </a:bodyPr>
          <a:lstStyle/>
          <a:p>
            <a:pPr algn="r"/>
            <a:r>
              <a:rPr lang="en-US" dirty="0" err="1" smtClean="0"/>
              <a:t>Anagrafica</a:t>
            </a:r>
            <a:r>
              <a:rPr lang="en-US" dirty="0" smtClean="0"/>
              <a:t> 2019</a:t>
            </a:r>
            <a:endParaRPr lang="en-US" dirty="0"/>
          </a:p>
        </p:txBody>
      </p:sp>
      <p:pic>
        <p:nvPicPr>
          <p:cNvPr id="3" name="Picture 2" descr="Screen Shot 2018-06-29 at 18.31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" y="1244600"/>
            <a:ext cx="7953569" cy="4751704"/>
          </a:xfrm>
          <a:prstGeom prst="rect">
            <a:avLst/>
          </a:prstGeom>
        </p:spPr>
      </p:pic>
      <p:pic>
        <p:nvPicPr>
          <p:cNvPr id="8" name="Picture 7" descr="Screen Shot 2018-06-29 at 18.33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52400"/>
            <a:ext cx="1457960" cy="104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4400" y="25401"/>
            <a:ext cx="6746788" cy="990600"/>
          </a:xfrm>
          <a:solidFill>
            <a:srgbClr val="FFFFFF"/>
          </a:solidFill>
        </p:spPr>
        <p:txBody>
          <a:bodyPr>
            <a:normAutofit/>
          </a:bodyPr>
          <a:lstStyle/>
          <a:p>
            <a:pPr algn="r"/>
            <a:r>
              <a:rPr lang="en-US" dirty="0" err="1" smtClean="0"/>
              <a:t>Coordinamento</a:t>
            </a:r>
            <a:r>
              <a:rPr lang="en-US" dirty="0" smtClean="0"/>
              <a:t> e </a:t>
            </a:r>
            <a:r>
              <a:rPr lang="en-US" dirty="0" err="1" smtClean="0"/>
              <a:t>turni</a:t>
            </a:r>
            <a:endParaRPr lang="en-US" dirty="0"/>
          </a:p>
        </p:txBody>
      </p:sp>
      <p:pic>
        <p:nvPicPr>
          <p:cNvPr id="6" name="Picture 5" descr="Screen Shot 2018-06-29 at 18.33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800"/>
            <a:ext cx="9144000" cy="2807621"/>
          </a:xfrm>
          <a:prstGeom prst="rect">
            <a:avLst/>
          </a:prstGeom>
        </p:spPr>
      </p:pic>
      <p:pic>
        <p:nvPicPr>
          <p:cNvPr id="8" name="Picture 7" descr="Screen Shot 2018-06-29 at 18.33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52400"/>
            <a:ext cx="145796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4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II sem. </a:t>
            </a:r>
            <a:r>
              <a:rPr lang="en-US" dirty="0" smtClean="0"/>
              <a:t>2018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 descr="Screen Shot 2018-06-29 at 18.37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8" y="1489529"/>
            <a:ext cx="8686800" cy="4653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smtClean="0"/>
              <a:t>2019 </a:t>
            </a:r>
            <a:r>
              <a:rPr lang="en-US" dirty="0" err="1" smtClean="0"/>
              <a:t>LHCb</a:t>
            </a:r>
            <a:r>
              <a:rPr lang="en-US" dirty="0" smtClean="0"/>
              <a:t>: </a:t>
            </a:r>
            <a:r>
              <a:rPr lang="en-US" dirty="0" err="1" smtClean="0"/>
              <a:t>proiezione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0500" y="1208260"/>
            <a:ext cx="8837736" cy="400101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2000" dirty="0" err="1"/>
              <a:t>Composizione</a:t>
            </a:r>
            <a:r>
              <a:rPr lang="en-US" sz="2000" dirty="0"/>
              <a:t> </a:t>
            </a:r>
            <a:r>
              <a:rPr lang="en-US" sz="2000" dirty="0" smtClean="0"/>
              <a:t>2019: 15 </a:t>
            </a:r>
            <a:r>
              <a:rPr lang="en-US" sz="2000" dirty="0" err="1"/>
              <a:t>Ricercatori</a:t>
            </a:r>
            <a:r>
              <a:rPr lang="en-US" sz="2000" dirty="0"/>
              <a:t> + </a:t>
            </a:r>
            <a:r>
              <a:rPr lang="en-US" sz="2000" dirty="0" smtClean="0"/>
              <a:t>4 </a:t>
            </a:r>
            <a:r>
              <a:rPr lang="en-US" sz="2000" dirty="0" err="1"/>
              <a:t>Tecnologi</a:t>
            </a:r>
            <a:r>
              <a:rPr lang="en-US" sz="2000" dirty="0"/>
              <a:t> per </a:t>
            </a:r>
            <a:r>
              <a:rPr lang="en-US" sz="2000" dirty="0" smtClean="0"/>
              <a:t>14.15 </a:t>
            </a:r>
            <a:r>
              <a:rPr lang="en-US" sz="2000" dirty="0"/>
              <a:t>FTE (</a:t>
            </a:r>
            <a:r>
              <a:rPr lang="en-US" sz="2000" dirty="0" err="1"/>
              <a:t>vs</a:t>
            </a:r>
            <a:r>
              <a:rPr lang="en-US" sz="2000" dirty="0"/>
              <a:t> </a:t>
            </a:r>
            <a:r>
              <a:rPr lang="en-US" sz="2000" dirty="0" smtClean="0"/>
              <a:t>13 </a:t>
            </a:r>
            <a:r>
              <a:rPr lang="en-US" sz="2000" dirty="0" err="1"/>
              <a:t>nel</a:t>
            </a:r>
            <a:r>
              <a:rPr lang="en-US" sz="2000" dirty="0"/>
              <a:t> </a:t>
            </a:r>
            <a:r>
              <a:rPr lang="en-US" sz="2000" dirty="0" smtClean="0"/>
              <a:t>2018)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" name="Picture 3" descr="Screen Shot 2018-06-29 at 18.3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196"/>
            <a:ext cx="9144000" cy="4433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smtClean="0"/>
              <a:t>2019 </a:t>
            </a:r>
            <a:r>
              <a:rPr lang="en-US" dirty="0" err="1" smtClean="0"/>
              <a:t>LHCb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: </a:t>
            </a:r>
            <a:r>
              <a:rPr lang="en-US" dirty="0" err="1" smtClean="0"/>
              <a:t>proiezione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pSp>
        <p:nvGrpSpPr>
          <p:cNvPr id="4" name="Group 9"/>
          <p:cNvGrpSpPr/>
          <p:nvPr/>
        </p:nvGrpSpPr>
        <p:grpSpPr>
          <a:xfrm>
            <a:off x="8310507" y="5853672"/>
            <a:ext cx="620683" cy="369332"/>
            <a:chOff x="8379506" y="5919374"/>
            <a:chExt cx="620683" cy="369332"/>
          </a:xfrm>
        </p:grpSpPr>
        <p:sp>
          <p:nvSpPr>
            <p:cNvPr id="11" name="Action Button: Custom 10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3" name="Picture 12" descr="Screen Shot 2018-06-29 at 18.39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3100"/>
            <a:ext cx="9144000" cy="296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3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886901" y="68206"/>
            <a:ext cx="5269371" cy="584767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a typeface="ＭＳ Ｐゴシック" charset="-128"/>
              </a:rPr>
              <a:t>CMS/CMS_FASE2 </a:t>
            </a:r>
            <a:r>
              <a:rPr lang="en-US" sz="3200" b="1" dirty="0" err="1" smtClean="0">
                <a:solidFill>
                  <a:srgbClr val="FF0000"/>
                </a:solidFill>
                <a:ea typeface="ＭＳ Ｐゴシック" charset="-128"/>
              </a:rPr>
              <a:t>Frascati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5FBFD3B3-BF09-6E41-8CA0-CC52E88C2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48" y="721908"/>
            <a:ext cx="3670301" cy="329321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%2018 		CMS 		FASE2_CMS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 err="1">
                <a:solidFill>
                  <a:schemeClr val="bg2"/>
                </a:solidFill>
                <a:latin typeface="+mj-lt"/>
              </a:rPr>
              <a:t>Benussi</a:t>
            </a:r>
            <a:r>
              <a:rPr lang="it-IT" sz="1300" b="1" dirty="0">
                <a:solidFill>
                  <a:schemeClr val="bg2"/>
                </a:solidFill>
                <a:latin typeface="+mj-lt"/>
              </a:rPr>
              <a:t>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1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>
                <a:solidFill>
                  <a:schemeClr val="bg2"/>
                </a:solidFill>
                <a:latin typeface="+mj-lt"/>
              </a:rPr>
              <a:t>Bianco  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1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 err="1">
                <a:solidFill>
                  <a:schemeClr val="bg2"/>
                </a:solidFill>
                <a:latin typeface="+mj-lt"/>
              </a:rPr>
              <a:t>Caponero</a:t>
            </a:r>
            <a:r>
              <a:rPr lang="it-IT" sz="1300" b="1" dirty="0">
                <a:solidFill>
                  <a:schemeClr val="bg2"/>
                </a:solidFill>
                <a:latin typeface="+mj-lt"/>
              </a:rPr>
              <a:t>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0.8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>
                <a:solidFill>
                  <a:schemeClr val="bg2"/>
                </a:solidFill>
                <a:latin typeface="+mj-lt"/>
              </a:rPr>
              <a:t>Piccolo       </a:t>
            </a:r>
            <a:r>
              <a:rPr lang="it-IT" sz="1300" b="1" dirty="0">
                <a:solidFill>
                  <a:schemeClr val="bg2"/>
                </a:solidFill>
                <a:latin typeface="+mj-lt"/>
              </a:rPr>
              <a:t>	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1   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>
                <a:solidFill>
                  <a:schemeClr val="bg2"/>
                </a:solidFill>
                <a:latin typeface="+mj-lt"/>
              </a:rPr>
              <a:t>Primavera  </a:t>
            </a:r>
            <a:r>
              <a:rPr lang="it-IT" sz="1300" b="1" dirty="0">
                <a:solidFill>
                  <a:schemeClr val="bg2"/>
                </a:solidFill>
                <a:latin typeface="+mj-lt"/>
              </a:rPr>
              <a:t>	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1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>
                <a:solidFill>
                  <a:schemeClr val="bg2"/>
                </a:solidFill>
                <a:latin typeface="+mj-lt"/>
              </a:rPr>
              <a:t>Muhammad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1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 err="1">
                <a:solidFill>
                  <a:schemeClr val="bg2"/>
                </a:solidFill>
                <a:latin typeface="+mj-lt"/>
              </a:rPr>
              <a:t>Raffone</a:t>
            </a:r>
            <a:r>
              <a:rPr lang="it-IT" sz="1300" b="1" dirty="0">
                <a:solidFill>
                  <a:schemeClr val="bg2"/>
                </a:solidFill>
                <a:latin typeface="+mj-lt"/>
              </a:rPr>
              <a:t>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		0.5 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>
                <a:solidFill>
                  <a:schemeClr val="bg2"/>
                </a:solidFill>
                <a:latin typeface="+mj-lt"/>
              </a:rPr>
              <a:t>Saviano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		1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 err="1">
                <a:solidFill>
                  <a:schemeClr val="bg2"/>
                </a:solidFill>
                <a:latin typeface="+mj-lt"/>
              </a:rPr>
              <a:t>Parvis</a:t>
            </a:r>
            <a:r>
              <a:rPr lang="it-IT" sz="1300" b="1" dirty="0">
                <a:solidFill>
                  <a:schemeClr val="bg2"/>
                </a:solidFill>
                <a:latin typeface="+mj-lt"/>
              </a:rPr>
              <a:t>   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1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 err="1">
                <a:solidFill>
                  <a:schemeClr val="bg2"/>
                </a:solidFill>
                <a:latin typeface="+mj-lt"/>
              </a:rPr>
              <a:t>Ferrini</a:t>
            </a:r>
            <a:r>
              <a:rPr lang="it-IT" sz="1300" b="1" dirty="0">
                <a:solidFill>
                  <a:schemeClr val="bg2"/>
                </a:solidFill>
                <a:latin typeface="+mj-lt"/>
              </a:rPr>
              <a:t>  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		1 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>
                <a:solidFill>
                  <a:schemeClr val="bg2"/>
                </a:solidFill>
                <a:latin typeface="+mj-lt"/>
              </a:rPr>
              <a:t>Totale    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6.8		2.5      </a:t>
            </a:r>
          </a:p>
          <a:p>
            <a:pPr lvl="0"/>
            <a:r>
              <a:rPr lang="it-IT" sz="1300" b="1" dirty="0" smtClean="0">
                <a:solidFill>
                  <a:srgbClr val="DDE9EC"/>
                </a:solidFill>
                <a:latin typeface="Bookman Old Style"/>
              </a:rPr>
              <a:t>Totale gen.		9.3</a:t>
            </a:r>
            <a:endParaRPr lang="it-IT" sz="1300" b="1" dirty="0">
              <a:solidFill>
                <a:srgbClr val="DDE9EC"/>
              </a:solidFill>
              <a:latin typeface="Bookman Old Style"/>
            </a:endParaRPr>
          </a:p>
          <a:p>
            <a:endParaRPr lang="it-IT" sz="13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2" name="Rettangolo 9">
            <a:extLst>
              <a:ext uri="{FF2B5EF4-FFF2-40B4-BE49-F238E27FC236}">
                <a16:creationId xmlns:a16="http://schemas.microsoft.com/office/drawing/2014/main" xmlns="" id="{7751FD42-EBBD-BD4C-9D82-5C25D002D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8606" y="721908"/>
            <a:ext cx="3872594" cy="329321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%2019		CMS		FASE2_CMS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 err="1">
                <a:solidFill>
                  <a:schemeClr val="bg2"/>
                </a:solidFill>
                <a:latin typeface="+mj-lt"/>
              </a:rPr>
              <a:t>Benussi</a:t>
            </a:r>
            <a:r>
              <a:rPr lang="it-IT" sz="1300" b="1" dirty="0">
                <a:solidFill>
                  <a:schemeClr val="bg2"/>
                </a:solidFill>
                <a:latin typeface="+mj-lt"/>
              </a:rPr>
              <a:t> 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0.9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>
                <a:solidFill>
                  <a:schemeClr val="bg2"/>
                </a:solidFill>
                <a:latin typeface="+mj-lt"/>
              </a:rPr>
              <a:t>Bianco  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0.8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 err="1">
                <a:solidFill>
                  <a:schemeClr val="bg2"/>
                </a:solidFill>
                <a:latin typeface="+mj-lt"/>
              </a:rPr>
              <a:t>Caponero</a:t>
            </a:r>
            <a:r>
              <a:rPr lang="it-IT" sz="1300" b="1" dirty="0">
                <a:solidFill>
                  <a:schemeClr val="bg2"/>
                </a:solidFill>
                <a:latin typeface="+mj-lt"/>
              </a:rPr>
              <a:t>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1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>
                <a:solidFill>
                  <a:schemeClr val="bg2"/>
                </a:solidFill>
                <a:latin typeface="+mj-lt"/>
              </a:rPr>
              <a:t>Piccolo 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0.8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>
                <a:solidFill>
                  <a:schemeClr val="bg2"/>
                </a:solidFill>
                <a:latin typeface="+mj-lt"/>
              </a:rPr>
              <a:t>-</a:t>
            </a:r>
          </a:p>
          <a:p>
            <a:r>
              <a:rPr lang="it-IT" sz="1300" b="1" dirty="0">
                <a:solidFill>
                  <a:schemeClr val="bg2"/>
                </a:solidFill>
                <a:latin typeface="+mj-lt"/>
              </a:rPr>
              <a:t>-</a:t>
            </a:r>
          </a:p>
          <a:p>
            <a:r>
              <a:rPr lang="it-IT" sz="1300" b="1" dirty="0" err="1">
                <a:solidFill>
                  <a:schemeClr val="bg2"/>
                </a:solidFill>
                <a:latin typeface="+mj-lt"/>
              </a:rPr>
              <a:t>Raffone</a:t>
            </a:r>
            <a:r>
              <a:rPr lang="it-IT" sz="1300" b="1" dirty="0">
                <a:solidFill>
                  <a:schemeClr val="bg2"/>
                </a:solidFill>
                <a:latin typeface="+mj-lt"/>
              </a:rPr>
              <a:t>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		0.5 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>
                <a:solidFill>
                  <a:schemeClr val="bg2"/>
                </a:solidFill>
                <a:latin typeface="+mj-lt"/>
              </a:rPr>
              <a:t>Saviano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		1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 err="1">
                <a:solidFill>
                  <a:schemeClr val="bg2"/>
                </a:solidFill>
                <a:latin typeface="+mj-lt"/>
              </a:rPr>
              <a:t>Parvis</a:t>
            </a:r>
            <a:r>
              <a:rPr lang="it-IT" sz="1300" b="1" dirty="0">
                <a:solidFill>
                  <a:schemeClr val="bg2"/>
                </a:solidFill>
                <a:latin typeface="+mj-lt"/>
              </a:rPr>
              <a:t>   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		0.3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 err="1">
                <a:solidFill>
                  <a:schemeClr val="bg2"/>
                </a:solidFill>
                <a:latin typeface="+mj-lt"/>
              </a:rPr>
              <a:t>Ferrini</a:t>
            </a:r>
            <a:r>
              <a:rPr lang="it-IT" sz="1300" b="1" dirty="0">
                <a:solidFill>
                  <a:schemeClr val="bg2"/>
                </a:solidFill>
                <a:latin typeface="+mj-lt"/>
              </a:rPr>
              <a:t>  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		1 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endParaRPr lang="it-IT" sz="1300" b="1" dirty="0">
              <a:solidFill>
                <a:schemeClr val="bg2"/>
              </a:solidFill>
              <a:latin typeface="+mj-lt"/>
            </a:endParaRPr>
          </a:p>
          <a:p>
            <a:r>
              <a:rPr lang="it-IT" sz="1300" b="1" dirty="0">
                <a:solidFill>
                  <a:schemeClr val="bg2"/>
                </a:solidFill>
                <a:latin typeface="+mj-lt"/>
              </a:rPr>
              <a:t>Totale           </a:t>
            </a:r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	3.5		2.8 </a:t>
            </a:r>
          </a:p>
          <a:p>
            <a:pPr lvl="0"/>
            <a:r>
              <a:rPr lang="it-IT" sz="1300" b="1" dirty="0" smtClean="0">
                <a:solidFill>
                  <a:srgbClr val="DDE9EC"/>
                </a:solidFill>
                <a:latin typeface="Bookman Old Style"/>
              </a:rPr>
              <a:t>Totale gen.       </a:t>
            </a:r>
            <a:r>
              <a:rPr lang="it-IT" sz="1300" b="1" dirty="0">
                <a:solidFill>
                  <a:srgbClr val="DDE9EC"/>
                </a:solidFill>
                <a:latin typeface="Bookman Old Style"/>
              </a:rPr>
              <a:t>	</a:t>
            </a:r>
            <a:r>
              <a:rPr lang="it-IT" sz="1300" b="1" dirty="0" smtClean="0">
                <a:solidFill>
                  <a:srgbClr val="DDE9EC"/>
                </a:solidFill>
                <a:latin typeface="Bookman Old Style"/>
              </a:rPr>
              <a:t>	6.3     </a:t>
            </a:r>
            <a:endParaRPr lang="it-IT" sz="1300" b="1" dirty="0">
              <a:solidFill>
                <a:srgbClr val="DDE9EC"/>
              </a:solidFill>
              <a:latin typeface="Bookman Old Style"/>
            </a:endParaRPr>
          </a:p>
          <a:p>
            <a:r>
              <a:rPr lang="it-IT" sz="1300" b="1" dirty="0" smtClean="0">
                <a:solidFill>
                  <a:schemeClr val="bg2"/>
                </a:solidFill>
                <a:latin typeface="+mj-lt"/>
              </a:rPr>
              <a:t>    </a:t>
            </a:r>
            <a:endParaRPr lang="it-IT" sz="1300" b="1" dirty="0">
              <a:solidFill>
                <a:schemeClr val="bg2"/>
              </a:solidFill>
              <a:latin typeface="+mj-lt"/>
            </a:endParaRPr>
          </a:p>
        </p:txBody>
      </p:sp>
      <p:graphicFrame>
        <p:nvGraphicFramePr>
          <p:cNvPr id="15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492642"/>
              </p:ext>
            </p:extLst>
          </p:nvPr>
        </p:nvGraphicFramePr>
        <p:xfrm>
          <a:off x="152402" y="4936270"/>
          <a:ext cx="8851899" cy="1097316"/>
        </p:xfrm>
        <a:graphic>
          <a:graphicData uri="http://schemas.openxmlformats.org/drawingml/2006/table">
            <a:tbl>
              <a:tblPr/>
              <a:tblGrid>
                <a:gridCol w="901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54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14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98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2018 CMS_FASE2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16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179532"/>
              </p:ext>
            </p:extLst>
          </p:nvPr>
        </p:nvGraphicFramePr>
        <p:xfrm>
          <a:off x="152402" y="4094819"/>
          <a:ext cx="8851899" cy="731544"/>
        </p:xfrm>
        <a:graphic>
          <a:graphicData uri="http://schemas.openxmlformats.org/drawingml/2006/table">
            <a:tbl>
              <a:tblPr/>
              <a:tblGrid>
                <a:gridCol w="901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54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14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98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2018 CMS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4.8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4.8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65100" y="1218555"/>
            <a:ext cx="883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Preventivi</a:t>
            </a:r>
            <a:r>
              <a:rPr lang="en-US" sz="2000" dirty="0" smtClean="0"/>
              <a:t> di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preliminari</a:t>
            </a:r>
            <a:r>
              <a:rPr lang="en-US" sz="2000" dirty="0" smtClean="0"/>
              <a:t> (</a:t>
            </a:r>
            <a:r>
              <a:rPr lang="en-US" sz="2000" dirty="0" err="1" smtClean="0"/>
              <a:t>Keuro</a:t>
            </a:r>
            <a:r>
              <a:rPr lang="en-US" sz="2000" dirty="0" smtClean="0"/>
              <a:t>) </a:t>
            </a:r>
            <a:r>
              <a:rPr lang="en-US" dirty="0" smtClean="0"/>
              <a:t>(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aggiustamenti</a:t>
            </a:r>
            <a:r>
              <a:rPr lang="en-US" dirty="0" smtClean="0"/>
              <a:t> al ~10%):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Missioni</a:t>
            </a:r>
            <a:r>
              <a:rPr lang="en-US" sz="2000" dirty="0" smtClean="0"/>
              <a:t>      </a:t>
            </a:r>
            <a:r>
              <a:rPr lang="en-US" sz="2000" dirty="0" err="1">
                <a:solidFill>
                  <a:srgbClr val="0000FF"/>
                </a:solidFill>
              </a:rPr>
              <a:t>C</a:t>
            </a:r>
            <a:r>
              <a:rPr lang="en-US" sz="2000" dirty="0" err="1" smtClean="0">
                <a:solidFill>
                  <a:srgbClr val="0000FF"/>
                </a:solidFill>
              </a:rPr>
              <a:t>onsumo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   </a:t>
            </a:r>
            <a:r>
              <a:rPr lang="en-US" sz="2000" dirty="0" err="1" smtClean="0">
                <a:solidFill>
                  <a:srgbClr val="008000"/>
                </a:solidFill>
              </a:rPr>
              <a:t>C.Apparati/Inventario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100</a:t>
            </a:r>
            <a:r>
              <a:rPr lang="en-US" sz="2000" dirty="0" smtClean="0"/>
              <a:t>            </a:t>
            </a:r>
            <a:r>
              <a:rPr lang="en-US" sz="2000" dirty="0" smtClean="0">
                <a:solidFill>
                  <a:srgbClr val="0000FF"/>
                </a:solidFill>
              </a:rPr>
              <a:t>55			</a:t>
            </a:r>
            <a:r>
              <a:rPr lang="en-US" sz="2000" dirty="0" smtClean="0">
                <a:solidFill>
                  <a:srgbClr val="008000"/>
                </a:solidFill>
              </a:rPr>
              <a:t>265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622300"/>
          </a:xfrm>
        </p:spPr>
        <p:txBody>
          <a:bodyPr/>
          <a:lstStyle/>
          <a:p>
            <a:r>
              <a:rPr lang="it-IT" dirty="0" smtClean="0"/>
              <a:t>Richieste ATLAS per il </a:t>
            </a:r>
            <a:r>
              <a:rPr lang="it-IT" dirty="0" smtClean="0"/>
              <a:t>2019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8379508" y="5919378"/>
            <a:ext cx="620683" cy="369332"/>
            <a:chOff x="8379506" y="5919374"/>
            <a:chExt cx="620683" cy="369332"/>
          </a:xfrm>
        </p:grpSpPr>
        <p:sp>
          <p:nvSpPr>
            <p:cNvPr id="13" name="Action Button: Custom 12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17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620663"/>
              </p:ext>
            </p:extLst>
          </p:nvPr>
        </p:nvGraphicFramePr>
        <p:xfrm>
          <a:off x="88899" y="2272318"/>
          <a:ext cx="8978901" cy="3648092"/>
        </p:xfrm>
        <a:graphic>
          <a:graphicData uri="http://schemas.openxmlformats.org/drawingml/2006/table">
            <a:tbl>
              <a:tblPr/>
              <a:tblGrid>
                <a:gridCol w="914636"/>
                <a:gridCol w="5796994"/>
                <a:gridCol w="1133635"/>
                <a:gridCol w="1133636"/>
              </a:tblGrid>
              <a:tr h="22153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2019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50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CAD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4.0 mu</a:t>
                      </a:r>
                      <a:endParaRPr lang="en-US" sz="1600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9.5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88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Staff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mu</a:t>
                      </a:r>
                      <a:endParaRPr lang="en-US" sz="1600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8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Contingenza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3.5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88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 frame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P1 ITK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768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frame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 prototipo,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assemblaggio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nSW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4,2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6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ITK prototipo meccanico PP1 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endcap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6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13.5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13.5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65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97400" y="68206"/>
            <a:ext cx="8048377" cy="584767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a typeface="ＭＳ Ｐゴシック" charset="-128"/>
              </a:rPr>
              <a:t>CMS/CMS_FASE2 </a:t>
            </a:r>
            <a:r>
              <a:rPr lang="en-US" sz="3200" b="1" dirty="0" err="1" smtClean="0">
                <a:solidFill>
                  <a:srgbClr val="FF0000"/>
                </a:solidFill>
                <a:ea typeface="ＭＳ Ｐゴシック" charset="-128"/>
              </a:rPr>
              <a:t>Frascati</a:t>
            </a:r>
            <a:r>
              <a:rPr lang="en-US" sz="3200" b="1" dirty="0" smtClean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ＭＳ Ｐゴシック" charset="-128"/>
              </a:rPr>
              <a:t>richieste</a:t>
            </a:r>
            <a:r>
              <a:rPr lang="en-US" sz="3200" b="1" dirty="0" smtClean="0">
                <a:solidFill>
                  <a:srgbClr val="FF0000"/>
                </a:solidFill>
                <a:ea typeface="ＭＳ Ｐゴシック" charset="-128"/>
              </a:rPr>
              <a:t> 2019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13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597543"/>
              </p:ext>
            </p:extLst>
          </p:nvPr>
        </p:nvGraphicFramePr>
        <p:xfrm>
          <a:off x="146050" y="3321237"/>
          <a:ext cx="8851899" cy="1248010"/>
        </p:xfrm>
        <a:graphic>
          <a:graphicData uri="http://schemas.openxmlformats.org/drawingml/2006/table">
            <a:tbl>
              <a:tblPr/>
              <a:tblGrid>
                <a:gridCol w="901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54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14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82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2019 CMS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64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progettazione</a:t>
                      </a:r>
                      <a:r>
                        <a:rPr kumimoji="0" lang="en-US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PCB-RWELL (m1,m2,m3) per CMS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9.1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9.1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17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8287"/>
              </p:ext>
            </p:extLst>
          </p:nvPr>
        </p:nvGraphicFramePr>
        <p:xfrm>
          <a:off x="146050" y="4714168"/>
          <a:ext cx="8851899" cy="1097316"/>
        </p:xfrm>
        <a:graphic>
          <a:graphicData uri="http://schemas.openxmlformats.org/drawingml/2006/table">
            <a:tbl>
              <a:tblPr/>
              <a:tblGrid>
                <a:gridCol w="901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54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14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82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2019 CMS_FASE2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823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7000" y="1754021"/>
            <a:ext cx="883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Preventivi</a:t>
            </a:r>
            <a:r>
              <a:rPr lang="en-US" sz="2000" dirty="0"/>
              <a:t> di </a:t>
            </a:r>
            <a:r>
              <a:rPr lang="en-US" sz="2000" dirty="0" err="1"/>
              <a:t>spesa</a:t>
            </a:r>
            <a:r>
              <a:rPr lang="en-US" sz="2000" dirty="0"/>
              <a:t> </a:t>
            </a:r>
            <a:r>
              <a:rPr lang="en-US" sz="2000" dirty="0" err="1"/>
              <a:t>preliminari</a:t>
            </a:r>
            <a:r>
              <a:rPr lang="en-US" sz="2000" dirty="0"/>
              <a:t> (</a:t>
            </a:r>
            <a:r>
              <a:rPr lang="en-US" sz="2000" dirty="0" err="1"/>
              <a:t>Keuro</a:t>
            </a:r>
            <a:r>
              <a:rPr lang="en-US" sz="2000" dirty="0" smtClean="0"/>
              <a:t>) CMS_FASE2 </a:t>
            </a:r>
            <a:r>
              <a:rPr lang="en-US" dirty="0"/>
              <a:t>(</a:t>
            </a:r>
            <a:r>
              <a:rPr lang="en-US" dirty="0" err="1"/>
              <a:t>possibili</a:t>
            </a:r>
            <a:r>
              <a:rPr lang="en-US" dirty="0"/>
              <a:t> </a:t>
            </a:r>
            <a:r>
              <a:rPr lang="en-US" dirty="0" err="1"/>
              <a:t>aggiustamenti</a:t>
            </a:r>
            <a:r>
              <a:rPr lang="en-US" dirty="0"/>
              <a:t> al ~10%):</a:t>
            </a:r>
          </a:p>
          <a:p>
            <a:r>
              <a:rPr lang="en-US" sz="2000" dirty="0" err="1">
                <a:solidFill>
                  <a:srgbClr val="FF0000"/>
                </a:solidFill>
              </a:rPr>
              <a:t>Missioni</a:t>
            </a:r>
            <a:r>
              <a:rPr lang="en-US" sz="2000" dirty="0"/>
              <a:t>      </a:t>
            </a:r>
            <a:r>
              <a:rPr lang="en-US" sz="2000" dirty="0" smtClean="0">
                <a:solidFill>
                  <a:srgbClr val="0000FF"/>
                </a:solidFill>
              </a:rPr>
              <a:t>ACON </a:t>
            </a:r>
            <a:r>
              <a:rPr lang="en-US" sz="2000" dirty="0" smtClean="0"/>
              <a:t>   		</a:t>
            </a:r>
            <a:r>
              <a:rPr lang="en-US" sz="2000" dirty="0" err="1" smtClean="0">
                <a:solidFill>
                  <a:srgbClr val="008000"/>
                </a:solidFill>
              </a:rPr>
              <a:t>Inventario</a:t>
            </a:r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/>
              <a:t>                </a:t>
            </a:r>
            <a:r>
              <a:rPr lang="en-US" sz="2000" dirty="0" smtClean="0">
                <a:solidFill>
                  <a:srgbClr val="0000FF"/>
                </a:solidFill>
              </a:rPr>
              <a:t>2 (gas)            10 (</a:t>
            </a:r>
            <a:r>
              <a:rPr lang="en-US" sz="2000" dirty="0" err="1" smtClean="0">
                <a:solidFill>
                  <a:srgbClr val="0000FF"/>
                </a:solidFill>
              </a:rPr>
              <a:t>Scheda</a:t>
            </a:r>
            <a:r>
              <a:rPr lang="en-US" sz="2000" dirty="0" smtClean="0">
                <a:solidFill>
                  <a:srgbClr val="0000FF"/>
                </a:solidFill>
              </a:rPr>
              <a:t> HV GE2/1)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213" y="763421"/>
            <a:ext cx="883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Preventivi</a:t>
            </a:r>
            <a:r>
              <a:rPr lang="en-US" sz="2000" dirty="0"/>
              <a:t> di </a:t>
            </a:r>
            <a:r>
              <a:rPr lang="en-US" sz="2000" dirty="0" err="1"/>
              <a:t>spesa</a:t>
            </a:r>
            <a:r>
              <a:rPr lang="en-US" sz="2000" dirty="0"/>
              <a:t> </a:t>
            </a:r>
            <a:r>
              <a:rPr lang="en-US" sz="2000" dirty="0" err="1"/>
              <a:t>preliminari</a:t>
            </a:r>
            <a:r>
              <a:rPr lang="en-US" sz="2000" dirty="0"/>
              <a:t> (</a:t>
            </a:r>
            <a:r>
              <a:rPr lang="en-US" sz="2000" dirty="0" err="1"/>
              <a:t>Keuro</a:t>
            </a:r>
            <a:r>
              <a:rPr lang="en-US" sz="2000" dirty="0" smtClean="0"/>
              <a:t>) CMS </a:t>
            </a:r>
            <a:r>
              <a:rPr lang="en-US" dirty="0" smtClean="0"/>
              <a:t>(</a:t>
            </a:r>
            <a:r>
              <a:rPr lang="en-US" dirty="0" err="1"/>
              <a:t>possibili</a:t>
            </a:r>
            <a:r>
              <a:rPr lang="en-US" dirty="0"/>
              <a:t> </a:t>
            </a:r>
            <a:r>
              <a:rPr lang="en-US" dirty="0" err="1"/>
              <a:t>aggiustamenti</a:t>
            </a:r>
            <a:r>
              <a:rPr lang="en-US" dirty="0"/>
              <a:t> al ~10%):</a:t>
            </a:r>
          </a:p>
          <a:p>
            <a:r>
              <a:rPr lang="en-US" sz="2000" dirty="0" err="1">
                <a:solidFill>
                  <a:srgbClr val="FF0000"/>
                </a:solidFill>
              </a:rPr>
              <a:t>Missioni</a:t>
            </a:r>
            <a:r>
              <a:rPr lang="en-US" sz="2000" dirty="0"/>
              <a:t>      </a:t>
            </a:r>
            <a:r>
              <a:rPr lang="en-US" sz="2000" dirty="0" err="1">
                <a:solidFill>
                  <a:srgbClr val="0000FF"/>
                </a:solidFill>
              </a:rPr>
              <a:t>Consumo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   </a:t>
            </a:r>
            <a:r>
              <a:rPr lang="en-US" sz="2000" dirty="0" err="1">
                <a:solidFill>
                  <a:srgbClr val="008000"/>
                </a:solidFill>
              </a:rPr>
              <a:t>C.Apparati</a:t>
            </a:r>
            <a:r>
              <a:rPr lang="en-US" sz="2000" dirty="0">
                <a:solidFill>
                  <a:srgbClr val="008000"/>
                </a:solidFill>
              </a:rPr>
              <a:t>/</a:t>
            </a:r>
            <a:r>
              <a:rPr lang="en-US" sz="2000" dirty="0" err="1" smtClean="0">
                <a:solidFill>
                  <a:srgbClr val="008000"/>
                </a:solidFill>
              </a:rPr>
              <a:t>Inventario</a:t>
            </a:r>
            <a:r>
              <a:rPr lang="en-US" sz="2000" dirty="0" smtClean="0">
                <a:solidFill>
                  <a:srgbClr val="008000"/>
                </a:solidFill>
              </a:rPr>
              <a:t>	</a:t>
            </a:r>
            <a:r>
              <a:rPr lang="en-US" sz="2000" dirty="0" smtClean="0">
                <a:solidFill>
                  <a:srgbClr val="FF6600"/>
                </a:solidFill>
              </a:rPr>
              <a:t>SPS</a:t>
            </a:r>
            <a:endParaRPr lang="en-US" sz="2000" dirty="0">
              <a:solidFill>
                <a:srgbClr val="FF66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104</a:t>
            </a:r>
            <a:r>
              <a:rPr lang="en-US" sz="2000" dirty="0" smtClean="0"/>
              <a:t>            </a:t>
            </a:r>
            <a:r>
              <a:rPr lang="en-US" sz="2000" dirty="0" smtClean="0">
                <a:solidFill>
                  <a:srgbClr val="0000FF"/>
                </a:solidFill>
              </a:rPr>
              <a:t>12               </a:t>
            </a:r>
            <a:r>
              <a:rPr lang="en-US" sz="2000" dirty="0" smtClean="0">
                <a:solidFill>
                  <a:srgbClr val="008000"/>
                </a:solidFill>
              </a:rPr>
              <a:t>0						</a:t>
            </a:r>
            <a:r>
              <a:rPr lang="en-US" sz="2000" dirty="0" smtClean="0">
                <a:solidFill>
                  <a:srgbClr val="FF6600"/>
                </a:solidFill>
              </a:rPr>
              <a:t>60 M&amp;OB GEM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00" y="2812534"/>
            <a:ext cx="8721182" cy="36933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Richiesto</a:t>
            </a:r>
            <a:r>
              <a:rPr lang="en-US" dirty="0" smtClean="0"/>
              <a:t> 1 </a:t>
            </a:r>
            <a:r>
              <a:rPr lang="en-US" dirty="0" err="1" smtClean="0"/>
              <a:t>AdR</a:t>
            </a:r>
            <a:r>
              <a:rPr lang="en-US" dirty="0" smtClean="0"/>
              <a:t> per 6 </a:t>
            </a:r>
            <a:r>
              <a:rPr lang="en-US" dirty="0" err="1" smtClean="0"/>
              <a:t>anni</a:t>
            </a:r>
            <a:r>
              <a:rPr lang="en-US" dirty="0" smtClean="0"/>
              <a:t> per </a:t>
            </a:r>
            <a:r>
              <a:rPr lang="en-US" dirty="0" err="1" smtClean="0"/>
              <a:t>costruzione</a:t>
            </a:r>
            <a:r>
              <a:rPr lang="en-US" dirty="0" smtClean="0"/>
              <a:t> GE2/1 in FASE2_CMS in </a:t>
            </a:r>
            <a:r>
              <a:rPr lang="en-US" dirty="0" err="1" smtClean="0"/>
              <a:t>discussione</a:t>
            </a:r>
            <a:r>
              <a:rPr lang="en-US" dirty="0" smtClean="0"/>
              <a:t> CSN1/CTS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8379508" y="5881278"/>
            <a:ext cx="620683" cy="369332"/>
            <a:chOff x="8379506" y="5919374"/>
            <a:chExt cx="620683" cy="369332"/>
          </a:xfrm>
        </p:grpSpPr>
        <p:sp>
          <p:nvSpPr>
            <p:cNvPr id="21" name="Action Button: Custom 20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6690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00" y="4234"/>
            <a:ext cx="2826000" cy="120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190500" y="1210733"/>
            <a:ext cx="8775700" cy="2459567"/>
          </a:xfrm>
          <a:ln>
            <a:solidFill>
              <a:srgbClr val="008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Chalkboard" pitchFamily="-112" charset="0"/>
              </a:rPr>
              <a:t>Il </a:t>
            </a:r>
            <a:r>
              <a:rPr lang="en-US" sz="1800" dirty="0" err="1" smtClean="0">
                <a:latin typeface="Chalkboard" pitchFamily="-112" charset="0"/>
              </a:rPr>
              <a:t>gruppo</a:t>
            </a:r>
            <a:r>
              <a:rPr lang="en-US" sz="1800" dirty="0" smtClean="0">
                <a:latin typeface="Chalkboard" pitchFamily="-112" charset="0"/>
              </a:rPr>
              <a:t> LNF:</a:t>
            </a:r>
          </a:p>
          <a:p>
            <a:r>
              <a:rPr lang="en-US" sz="1800" i="1" dirty="0" smtClean="0">
                <a:latin typeface="Chalkboard" pitchFamily="-112" charset="0"/>
              </a:rPr>
              <a:t>R</a:t>
            </a:r>
            <a:r>
              <a:rPr lang="en-US" sz="1800" i="1" dirty="0">
                <a:latin typeface="Chalkboard" pitchFamily="-112" charset="0"/>
              </a:rPr>
              <a:t>. </a:t>
            </a:r>
            <a:r>
              <a:rPr lang="en-US" sz="1800" i="1" dirty="0" err="1">
                <a:latin typeface="Chalkboard" pitchFamily="-112" charset="0"/>
              </a:rPr>
              <a:t>Baldini</a:t>
            </a:r>
            <a:r>
              <a:rPr lang="en-US" sz="1800" i="1" dirty="0">
                <a:latin typeface="Chalkboard" pitchFamily="-112" charset="0"/>
              </a:rPr>
              <a:t> </a:t>
            </a:r>
            <a:r>
              <a:rPr lang="en-US" sz="1800" i="1" dirty="0" err="1" smtClean="0">
                <a:latin typeface="Chalkboard" pitchFamily="-112" charset="0"/>
              </a:rPr>
              <a:t>Ferroli</a:t>
            </a:r>
            <a:r>
              <a:rPr lang="en-US" sz="1800" i="1" dirty="0" smtClean="0">
                <a:latin typeface="Chalkboard" pitchFamily="-112" charset="0"/>
              </a:rPr>
              <a:t> (</a:t>
            </a:r>
            <a:r>
              <a:rPr lang="en-US" sz="1800" i="1" dirty="0" err="1" smtClean="0">
                <a:latin typeface="Chalkboard" pitchFamily="-112" charset="0"/>
              </a:rPr>
              <a:t>ass.senior</a:t>
            </a:r>
            <a:r>
              <a:rPr lang="en-US" sz="1800" i="1" dirty="0" smtClean="0">
                <a:latin typeface="Chalkboard" pitchFamily="-112" charset="0"/>
              </a:rPr>
              <a:t>), </a:t>
            </a:r>
            <a:r>
              <a:rPr lang="en-US" sz="1800" i="1" dirty="0" err="1" smtClean="0">
                <a:latin typeface="Chalkboard" pitchFamily="-112" charset="0"/>
              </a:rPr>
              <a:t>M.Bertani</a:t>
            </a:r>
            <a:r>
              <a:rPr lang="en-US" sz="1800" i="1" dirty="0" smtClean="0">
                <a:latin typeface="Chalkboard" pitchFamily="-112" charset="0"/>
              </a:rPr>
              <a:t> </a:t>
            </a:r>
            <a:r>
              <a:rPr lang="en-US" sz="1800" i="1" dirty="0">
                <a:latin typeface="Chalkboard" pitchFamily="-112" charset="0"/>
              </a:rPr>
              <a:t>(resp. loc.), </a:t>
            </a:r>
            <a:r>
              <a:rPr lang="en-US" sz="1800" i="1" dirty="0" err="1" smtClean="0">
                <a:latin typeface="Chalkboard" pitchFamily="-112" charset="0"/>
              </a:rPr>
              <a:t>S.Cerioni</a:t>
            </a:r>
            <a:r>
              <a:rPr lang="en-US" sz="1800" i="1" dirty="0" smtClean="0">
                <a:latin typeface="Chalkboard" pitchFamily="-112" charset="0"/>
              </a:rPr>
              <a:t>,  A</a:t>
            </a:r>
            <a:r>
              <a:rPr lang="en-US" sz="1800" i="1" dirty="0">
                <a:latin typeface="Chalkboard" pitchFamily="-112" charset="0"/>
              </a:rPr>
              <a:t>. </a:t>
            </a:r>
            <a:r>
              <a:rPr lang="en-US" sz="1800" i="1" dirty="0" err="1" smtClean="0">
                <a:latin typeface="Chalkboard" pitchFamily="-112" charset="0"/>
              </a:rPr>
              <a:t>Calcaterra</a:t>
            </a:r>
            <a:r>
              <a:rPr lang="en-US" sz="1800" i="1" dirty="0" smtClean="0">
                <a:latin typeface="Chalkboard" pitchFamily="-112" charset="0"/>
              </a:rPr>
              <a:t>, </a:t>
            </a:r>
            <a:r>
              <a:rPr lang="en-US" sz="1800" i="1" dirty="0">
                <a:latin typeface="Chalkboard" pitchFamily="-112" charset="0"/>
              </a:rPr>
              <a:t>G. </a:t>
            </a:r>
            <a:r>
              <a:rPr lang="en-US" sz="1800" i="1" dirty="0" err="1">
                <a:latin typeface="Chalkboard" pitchFamily="-112" charset="0"/>
              </a:rPr>
              <a:t>Felici</a:t>
            </a:r>
            <a:r>
              <a:rPr lang="en-US" sz="1800" i="1" dirty="0" smtClean="0">
                <a:latin typeface="Chalkboard" pitchFamily="-112" charset="0"/>
              </a:rPr>
              <a:t>, </a:t>
            </a:r>
            <a:r>
              <a:rPr lang="en-US" sz="1800" i="1" dirty="0" err="1" smtClean="0">
                <a:latin typeface="Chalkboard" pitchFamily="-112" charset="0"/>
              </a:rPr>
              <a:t>E.Pace</a:t>
            </a:r>
            <a:r>
              <a:rPr lang="en-US" sz="1800" i="1" dirty="0" smtClean="0">
                <a:latin typeface="Chalkboard" pitchFamily="-112" charset="0"/>
              </a:rPr>
              <a:t>, P</a:t>
            </a:r>
            <a:r>
              <a:rPr lang="en-US" sz="1800" i="1" dirty="0">
                <a:latin typeface="Chalkboard" pitchFamily="-112" charset="0"/>
              </a:rPr>
              <a:t>. </a:t>
            </a:r>
            <a:r>
              <a:rPr lang="en-US" sz="1800" i="1" dirty="0" err="1">
                <a:latin typeface="Chalkboard" pitchFamily="-112" charset="0"/>
              </a:rPr>
              <a:t>Patteri</a:t>
            </a:r>
            <a:r>
              <a:rPr lang="en-US" sz="1800" i="1" dirty="0" smtClean="0">
                <a:latin typeface="Chalkboard" pitchFamily="-112" charset="0"/>
              </a:rPr>
              <a:t>, A</a:t>
            </a:r>
            <a:r>
              <a:rPr lang="en-US" sz="1800" i="1" dirty="0">
                <a:latin typeface="Chalkboard" pitchFamily="-112" charset="0"/>
              </a:rPr>
              <a:t>. </a:t>
            </a:r>
            <a:r>
              <a:rPr lang="en-US" sz="1800" i="1" dirty="0" err="1" smtClean="0">
                <a:latin typeface="Chalkboard" pitchFamily="-112" charset="0"/>
              </a:rPr>
              <a:t>Zallo</a:t>
            </a:r>
            <a:r>
              <a:rPr lang="en-US" sz="1800" i="1" dirty="0">
                <a:latin typeface="Chalkboard" pitchFamily="-112" charset="0"/>
              </a:rPr>
              <a:t> </a:t>
            </a:r>
            <a:r>
              <a:rPr lang="en-US" sz="1800" i="1" dirty="0" smtClean="0">
                <a:latin typeface="Chalkboard" pitchFamily="-112" charset="0"/>
              </a:rPr>
              <a:t>(</a:t>
            </a:r>
            <a:r>
              <a:rPr lang="en-US" sz="1800" i="1" dirty="0" err="1" smtClean="0">
                <a:latin typeface="Chalkboard" pitchFamily="-112" charset="0"/>
              </a:rPr>
              <a:t>ospite</a:t>
            </a:r>
            <a:r>
              <a:rPr lang="en-US" sz="1800" i="1" dirty="0" smtClean="0">
                <a:latin typeface="Chalkboard" pitchFamily="-112" charset="0"/>
              </a:rPr>
              <a:t> senior) </a:t>
            </a:r>
            <a:r>
              <a:rPr lang="en-US" sz="1800" i="1" dirty="0" smtClean="0">
                <a:solidFill>
                  <a:srgbClr val="3160B2"/>
                </a:solidFill>
                <a:latin typeface="Chalkboard" pitchFamily="-112" charset="0"/>
              </a:rPr>
              <a:t>and </a:t>
            </a:r>
            <a:r>
              <a:rPr lang="en-US" sz="1800" i="1" dirty="0" err="1" smtClean="0">
                <a:solidFill>
                  <a:srgbClr val="3160B2"/>
                </a:solidFill>
                <a:latin typeface="Chalkboard" pitchFamily="-112" charset="0"/>
              </a:rPr>
              <a:t>J.Dong</a:t>
            </a:r>
            <a:r>
              <a:rPr lang="en-US" sz="1800" i="1" dirty="0" smtClean="0">
                <a:solidFill>
                  <a:srgbClr val="3160B2"/>
                </a:solidFill>
                <a:latin typeface="Chalkboard" pitchFamily="-112" charset="0"/>
              </a:rPr>
              <a:t> (</a:t>
            </a:r>
            <a:r>
              <a:rPr lang="en-US" sz="1800" i="1" dirty="0" err="1" smtClean="0">
                <a:solidFill>
                  <a:srgbClr val="3160B2"/>
                </a:solidFill>
                <a:latin typeface="Chalkboard" pitchFamily="-112" charset="0"/>
              </a:rPr>
              <a:t>fondi</a:t>
            </a:r>
            <a:r>
              <a:rPr lang="en-US" sz="1800" i="1" dirty="0" smtClean="0">
                <a:solidFill>
                  <a:srgbClr val="3160B2"/>
                </a:solidFill>
                <a:latin typeface="Chalkboard" pitchFamily="-112" charset="0"/>
              </a:rPr>
              <a:t> FAI) </a:t>
            </a:r>
            <a:r>
              <a:rPr lang="en-US" sz="1800" i="1" dirty="0" err="1" smtClean="0">
                <a:solidFill>
                  <a:srgbClr val="3160B2"/>
                </a:solidFill>
                <a:latin typeface="Tahoma"/>
                <a:cs typeface="Tahoma"/>
              </a:rPr>
              <a:t>E.Tskhadadze</a:t>
            </a:r>
            <a:r>
              <a:rPr lang="en-US" sz="1800" i="1" dirty="0" smtClean="0">
                <a:solidFill>
                  <a:srgbClr val="3160B2"/>
                </a:solidFill>
                <a:latin typeface="Tahoma"/>
                <a:cs typeface="Tahoma"/>
              </a:rPr>
              <a:t> (Georgia Institute of Technology</a:t>
            </a:r>
            <a:r>
              <a:rPr lang="en-US" sz="1800" i="1" dirty="0" smtClean="0">
                <a:latin typeface="Tahoma"/>
                <a:cs typeface="Tahoma"/>
              </a:rPr>
              <a:t>)</a:t>
            </a:r>
          </a:p>
          <a:p>
            <a:pPr marL="0" indent="0">
              <a:buNone/>
            </a:pPr>
            <a:r>
              <a:rPr lang="en-US" sz="1800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 In </a:t>
            </a:r>
            <a:r>
              <a:rPr lang="en-US" sz="1800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collaborazione</a:t>
            </a:r>
            <a:r>
              <a:rPr lang="en-US" sz="1800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con: </a:t>
            </a:r>
          </a:p>
          <a:p>
            <a:r>
              <a:rPr lang="en-US" sz="1800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M. </a:t>
            </a:r>
            <a:r>
              <a:rPr lang="en-US" sz="1800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Gatta</a:t>
            </a:r>
            <a:r>
              <a:rPr lang="en-US" sz="1800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</a:t>
            </a:r>
            <a:r>
              <a:rPr lang="en-US" sz="1800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G.Papalino</a:t>
            </a:r>
            <a:r>
              <a:rPr lang="en-US" sz="1800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(SEA), </a:t>
            </a:r>
            <a:r>
              <a:rPr lang="en-US" sz="1800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M.Paris</a:t>
            </a:r>
            <a:r>
              <a:rPr lang="en-US" sz="1800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</a:t>
            </a:r>
            <a:r>
              <a:rPr lang="en-US" sz="1800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F.Putino</a:t>
            </a:r>
            <a:r>
              <a:rPr lang="en-US" sz="1800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(div. acc.), </a:t>
            </a:r>
            <a:r>
              <a:rPr lang="en-US" sz="1800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A.Orlandi</a:t>
            </a:r>
            <a:endParaRPr lang="en-US" sz="1800" dirty="0" smtClean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halkboard" pitchFamily="-112" charset="0"/>
            </a:endParaRPr>
          </a:p>
          <a:p>
            <a:r>
              <a:rPr lang="en-US" sz="1800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A.Pelosi</a:t>
            </a:r>
            <a:r>
              <a:rPr lang="en-US" sz="1800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</a:t>
            </a:r>
            <a:r>
              <a:rPr lang="en-US" sz="1800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M.Capodiferro</a:t>
            </a:r>
            <a:r>
              <a:rPr lang="en-US" sz="1800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(INFN-Roma1)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" y="3772502"/>
            <a:ext cx="83078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ea typeface="ＭＳ Ｐゴシック" charset="0"/>
                <a:cs typeface="MS PGothic" charset="0"/>
              </a:rPr>
              <a:t>Fondi</a:t>
            </a:r>
            <a:r>
              <a:rPr lang="en-US" sz="2000" dirty="0" smtClean="0">
                <a:ea typeface="ＭＳ Ｐゴシック" charset="0"/>
                <a:cs typeface="MS PGothic" charset="0"/>
              </a:rPr>
              <a:t> </a:t>
            </a:r>
            <a:r>
              <a:rPr lang="en-US" sz="2000" dirty="0" err="1" smtClean="0">
                <a:ea typeface="ＭＳ Ｐゴシック" charset="0"/>
                <a:cs typeface="MS PGothic" charset="0"/>
              </a:rPr>
              <a:t>esterni</a:t>
            </a:r>
            <a:r>
              <a:rPr lang="en-US" sz="2000" dirty="0" smtClean="0">
                <a:ea typeface="ＭＳ Ｐゴシック" charset="0"/>
                <a:cs typeface="MS PGothic" charset="0"/>
              </a:rPr>
              <a:t>:</a:t>
            </a:r>
          </a:p>
          <a:p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MS PGothic" charset="0"/>
              </a:rPr>
              <a:t>INFN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MS PGothic" charset="0"/>
              </a:rPr>
              <a:t>-MAE-IHEP 2013-2015 CGEM PROJECT</a:t>
            </a:r>
          </a:p>
          <a:p>
            <a:endParaRPr lang="en-US" sz="2000" dirty="0" smtClean="0">
              <a:solidFill>
                <a:srgbClr val="FF0000"/>
              </a:solidFill>
              <a:latin typeface="Gill Sans MT"/>
              <a:ea typeface="ＭＳ Ｐゴシック" charset="0"/>
              <a:cs typeface="ＭＳ Ｐゴシック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Gill Sans MT"/>
                <a:ea typeface="ＭＳ Ｐゴシック" charset="0"/>
                <a:cs typeface="ＭＳ Ｐゴシック" charset="0"/>
              </a:rPr>
              <a:t>Horizon 2020 MSCA RISE (Research and Innovative Staff Exchange)  </a:t>
            </a:r>
            <a:endParaRPr lang="en-US" sz="2000" b="1" dirty="0">
              <a:solidFill>
                <a:srgbClr val="FF0000"/>
              </a:solidFill>
              <a:latin typeface="Gill Sans MT"/>
              <a:ea typeface="ＭＳ Ｐゴシック" charset="0"/>
              <a:cs typeface="ＭＳ Ｐゴシック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Gill Sans MT"/>
                <a:ea typeface="ＭＳ Ｐゴシック" charset="0"/>
                <a:cs typeface="ＭＳ Ｐゴシック" charset="0"/>
              </a:rPr>
              <a:t>2105-2018 </a:t>
            </a:r>
          </a:p>
          <a:p>
            <a:r>
              <a:rPr lang="en-US" sz="2000" dirty="0" smtClean="0">
                <a:latin typeface="Gill Sans MT"/>
                <a:ea typeface="ＭＳ Ｐゴシック" charset="0"/>
                <a:cs typeface="ＭＳ Ｐゴシック" charset="0"/>
              </a:rPr>
              <a:t>Consortium: LNF, FE, TO, Mainz, Uppsala</a:t>
            </a:r>
            <a:endParaRPr lang="en-US" sz="2000" dirty="0">
              <a:latin typeface="Gill Sans MT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560" y="5131207"/>
            <a:ext cx="1907607" cy="1160573"/>
          </a:xfrm>
          <a:prstGeom prst="rect">
            <a:avLst/>
          </a:prstGeom>
          <a:ln w="127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9404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t="129" b="850"/>
          <a:stretch/>
        </p:blipFill>
        <p:spPr>
          <a:xfrm>
            <a:off x="133747" y="152400"/>
            <a:ext cx="8845153" cy="6569710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" y="62371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9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" y="228600"/>
            <a:ext cx="8473988" cy="635000"/>
          </a:xfrm>
        </p:spPr>
        <p:txBody>
          <a:bodyPr>
            <a:normAutofit/>
          </a:bodyPr>
          <a:lstStyle/>
          <a:p>
            <a:r>
              <a:rPr lang="it-IT" sz="2400" dirty="0" err="1" smtClean="0">
                <a:latin typeface="Arial" pitchFamily="34" charset="0"/>
                <a:ea typeface="ＭＳ Ｐゴシック" pitchFamily="34" charset="-128"/>
              </a:rPr>
              <a:t>Recent</a:t>
            </a:r>
            <a:r>
              <a:rPr lang="it-IT" sz="2400" dirty="0" smtClean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it-IT" sz="2400" dirty="0" err="1" smtClean="0">
                <a:latin typeface="Arial" pitchFamily="34" charset="0"/>
                <a:ea typeface="ＭＳ Ｐゴシック" pitchFamily="34" charset="-128"/>
              </a:rPr>
              <a:t>measurements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" y="62371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0901" y="-152400"/>
            <a:ext cx="184663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013"/>
          <a:stretch/>
        </p:blipFill>
        <p:spPr>
          <a:xfrm>
            <a:off x="1" y="1660697"/>
            <a:ext cx="4673599" cy="30592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577" y="1298239"/>
            <a:ext cx="4485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0" dirty="0" smtClean="0">
                <a:solidFill>
                  <a:srgbClr val="006496"/>
                </a:solidFill>
                <a:latin typeface="Gill Sans"/>
              </a:rPr>
              <a:t>Measurement of </a:t>
            </a:r>
            <a:r>
              <a:rPr lang="en-US" sz="2000" i="0" dirty="0" err="1" smtClean="0">
                <a:solidFill>
                  <a:srgbClr val="006496"/>
                </a:solidFill>
                <a:latin typeface="Gill Sans"/>
              </a:rPr>
              <a:t>ee</a:t>
            </a:r>
            <a:r>
              <a:rPr lang="en-US" sz="2000" i="0" dirty="0" err="1" smtClean="0">
                <a:solidFill>
                  <a:srgbClr val="006496"/>
                </a:solidFill>
                <a:latin typeface="Gill Sans"/>
                <a:sym typeface="Wingdings"/>
              </a:rPr>
              <a:t></a:t>
            </a:r>
            <a:r>
              <a:rPr lang="en-US" sz="2000" i="0" dirty="0" err="1" smtClean="0">
                <a:solidFill>
                  <a:srgbClr val="006496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sz="2000" i="0" dirty="0" err="1" smtClean="0">
                <a:solidFill>
                  <a:srgbClr val="006496"/>
                </a:solidFill>
                <a:latin typeface="Gill Sans"/>
                <a:sym typeface="Wingdings"/>
              </a:rPr>
              <a:t>c</a:t>
            </a:r>
            <a:r>
              <a:rPr lang="en-US" sz="2000" i="0" dirty="0" err="1" smtClean="0">
                <a:solidFill>
                  <a:srgbClr val="006496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sz="2000" i="0" dirty="0" err="1" smtClean="0">
                <a:solidFill>
                  <a:srgbClr val="006496"/>
                </a:solidFill>
                <a:latin typeface="Gill Sans"/>
                <a:sym typeface="Wingdings"/>
              </a:rPr>
              <a:t>c</a:t>
            </a:r>
            <a:r>
              <a:rPr lang="en-US" sz="2000" i="0" dirty="0" smtClean="0">
                <a:solidFill>
                  <a:srgbClr val="006496"/>
                </a:solidFill>
                <a:latin typeface="Gill Sans"/>
                <a:sym typeface="Wingdings"/>
              </a:rPr>
              <a:t> cross-section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943101" y="4322004"/>
            <a:ext cx="199823" cy="468638"/>
          </a:xfrm>
          <a:prstGeom prst="straightConnector1">
            <a:avLst/>
          </a:prstGeom>
          <a:ln>
            <a:solidFill>
              <a:srgbClr val="D365B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8624" y="4790642"/>
            <a:ext cx="1374977" cy="369332"/>
          </a:xfrm>
          <a:prstGeom prst="rect">
            <a:avLst/>
          </a:prstGeom>
          <a:noFill/>
          <a:ln>
            <a:solidFill>
              <a:srgbClr val="D365B3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solidFill>
                  <a:srgbClr val="D365B3"/>
                </a:solidFill>
              </a:rPr>
              <a:t>4.5729GeV</a:t>
            </a:r>
            <a:endParaRPr lang="en-US" sz="1800" i="0" dirty="0">
              <a:solidFill>
                <a:srgbClr val="D365B3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6700" y="5211536"/>
            <a:ext cx="4711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0" dirty="0" smtClean="0">
                <a:solidFill>
                  <a:srgbClr val="20E526"/>
                </a:solidFill>
                <a:latin typeface="Gill Sans"/>
              </a:rPr>
              <a:t>first measurement of |G</a:t>
            </a:r>
            <a:r>
              <a:rPr lang="en-US" sz="1800" i="0" baseline="-25000" dirty="0" smtClean="0">
                <a:solidFill>
                  <a:srgbClr val="20E526"/>
                </a:solidFill>
                <a:latin typeface="Gill Sans"/>
              </a:rPr>
              <a:t>E</a:t>
            </a:r>
            <a:r>
              <a:rPr lang="en-US" sz="1800" i="0" dirty="0" smtClean="0">
                <a:solidFill>
                  <a:srgbClr val="20E526"/>
                </a:solidFill>
                <a:latin typeface="Gill Sans"/>
              </a:rPr>
              <a:t>/G</a:t>
            </a:r>
            <a:r>
              <a:rPr lang="en-US" sz="1800" i="0" baseline="-25000" dirty="0" smtClean="0">
                <a:solidFill>
                  <a:srgbClr val="20E526"/>
                </a:solidFill>
                <a:latin typeface="Gill Sans"/>
              </a:rPr>
              <a:t>M</a:t>
            </a:r>
            <a:r>
              <a:rPr lang="en-US" sz="1800" i="0" dirty="0" smtClean="0">
                <a:solidFill>
                  <a:srgbClr val="20E526"/>
                </a:solidFill>
                <a:latin typeface="Gill Sans"/>
              </a:rPr>
              <a:t>| by BESIII</a:t>
            </a:r>
            <a:endParaRPr lang="en-US" sz="1800" dirty="0">
              <a:solidFill>
                <a:srgbClr val="20E526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77274" y="5931600"/>
            <a:ext cx="2561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[(</a:t>
            </a:r>
            <a:r>
              <a:rPr lang="en-US" sz="1800" i="0" dirty="0" smtClean="0">
                <a:solidFill>
                  <a:srgbClr val="FF0000"/>
                </a:solidFill>
                <a:latin typeface="Gill Sans"/>
                <a:cs typeface="Gill Sans"/>
              </a:rPr>
              <a:t>PRL120 (2018) 132001]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51720" r="2315" b="5888"/>
          <a:stretch/>
        </p:blipFill>
        <p:spPr>
          <a:xfrm>
            <a:off x="4584701" y="1834407"/>
            <a:ext cx="4007688" cy="2750294"/>
          </a:xfrm>
          <a:prstGeom prst="rect">
            <a:avLst/>
          </a:prstGeom>
          <a:ln w="15875">
            <a:noFill/>
          </a:ln>
        </p:spPr>
      </p:pic>
      <p:sp>
        <p:nvSpPr>
          <p:cNvPr id="29" name="Rectangle 28"/>
          <p:cNvSpPr/>
          <p:nvPr/>
        </p:nvSpPr>
        <p:spPr>
          <a:xfrm>
            <a:off x="4530231" y="1298239"/>
            <a:ext cx="4485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0" dirty="0" smtClean="0">
                <a:solidFill>
                  <a:srgbClr val="006496"/>
                </a:solidFill>
                <a:latin typeface="Gill Sans"/>
              </a:rPr>
              <a:t>Measurement of the </a:t>
            </a:r>
            <a:r>
              <a:rPr lang="en-US" sz="2000" i="0" dirty="0" smtClean="0">
                <a:solidFill>
                  <a:srgbClr val="006496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sz="2000" i="0" dirty="0" smtClean="0">
                <a:solidFill>
                  <a:srgbClr val="006496"/>
                </a:solidFill>
                <a:latin typeface="Gill Sans"/>
                <a:sym typeface="Wingdings"/>
              </a:rPr>
              <a:t> form-factor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4572000" y="4596950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"/>
              </a:rPr>
              <a:t>Threshold enhancement </a:t>
            </a:r>
            <a:r>
              <a:rPr lang="en-US" sz="2000" dirty="0">
                <a:solidFill>
                  <a:srgbClr val="006496"/>
                </a:solidFill>
                <a:latin typeface="Gill Sans"/>
              </a:rPr>
              <a:t>: BESIII point only 1 MeV over </a:t>
            </a:r>
            <a:r>
              <a:rPr lang="en-US" sz="2000" dirty="0" smtClean="0">
                <a:solidFill>
                  <a:srgbClr val="006496"/>
                </a:solidFill>
                <a:latin typeface="Gill Sans"/>
              </a:rPr>
              <a:t>threshold:</a:t>
            </a:r>
          </a:p>
          <a:p>
            <a:r>
              <a:rPr lang="en-US" dirty="0" smtClean="0">
                <a:solidFill>
                  <a:srgbClr val="006496"/>
                </a:solidFill>
                <a:latin typeface="Symbol" charset="2"/>
                <a:cs typeface="Symbol" charset="2"/>
              </a:rPr>
              <a:t>s</a:t>
            </a:r>
            <a:r>
              <a:rPr lang="en-US" dirty="0">
                <a:solidFill>
                  <a:srgbClr val="006496"/>
                </a:solidFill>
                <a:latin typeface="Gill Sans"/>
              </a:rPr>
              <a:t>(</a:t>
            </a:r>
            <a:r>
              <a:rPr lang="en-US" dirty="0" err="1">
                <a:solidFill>
                  <a:srgbClr val="006496"/>
                </a:solidFill>
                <a:latin typeface="Gill Sans"/>
              </a:rPr>
              <a:t>e+e</a:t>
            </a:r>
            <a:r>
              <a:rPr lang="en-US" dirty="0">
                <a:solidFill>
                  <a:srgbClr val="006496"/>
                </a:solidFill>
                <a:latin typeface="Gill Sans"/>
              </a:rPr>
              <a:t>-</a:t>
            </a:r>
            <a:r>
              <a:rPr lang="en-US" dirty="0">
                <a:solidFill>
                  <a:srgbClr val="006496"/>
                </a:solidFill>
                <a:latin typeface="Gill Sans"/>
                <a:sym typeface="Wingdings"/>
              </a:rPr>
              <a:t></a:t>
            </a:r>
            <a:r>
              <a:rPr lang="en-US" dirty="0" err="1">
                <a:solidFill>
                  <a:srgbClr val="006496"/>
                </a:solidFill>
                <a:latin typeface="Symbol" charset="2"/>
                <a:cs typeface="Symbol" charset="2"/>
                <a:sym typeface="Wingdings"/>
              </a:rPr>
              <a:t>LL</a:t>
            </a:r>
            <a:r>
              <a:rPr lang="en-US" dirty="0" err="1">
                <a:solidFill>
                  <a:srgbClr val="006496"/>
                </a:solidFill>
                <a:latin typeface="Gill Sans"/>
                <a:sym typeface="Wingdings"/>
              </a:rPr>
              <a:t>bar</a:t>
            </a:r>
            <a:r>
              <a:rPr lang="en-US" dirty="0">
                <a:solidFill>
                  <a:srgbClr val="006496"/>
                </a:solidFill>
                <a:latin typeface="Gill Sans"/>
                <a:sym typeface="Wingdings"/>
              </a:rPr>
              <a:t>)=(305+-45</a:t>
            </a:r>
            <a:r>
              <a:rPr lang="en-US" baseline="30000" dirty="0">
                <a:solidFill>
                  <a:srgbClr val="006496"/>
                </a:solidFill>
                <a:latin typeface="Gill Sans"/>
                <a:sym typeface="Wingdings"/>
              </a:rPr>
              <a:t>+66</a:t>
            </a:r>
            <a:r>
              <a:rPr lang="en-US" baseline="-25000" dirty="0">
                <a:solidFill>
                  <a:srgbClr val="006496"/>
                </a:solidFill>
                <a:latin typeface="Gill Sans"/>
                <a:sym typeface="Wingdings"/>
              </a:rPr>
              <a:t>-36</a:t>
            </a:r>
            <a:r>
              <a:rPr lang="en-US" dirty="0">
                <a:solidFill>
                  <a:srgbClr val="006496"/>
                </a:solidFill>
                <a:latin typeface="Gill Sans"/>
                <a:sym typeface="Wingdings"/>
              </a:rPr>
              <a:t>)</a:t>
            </a:r>
            <a:r>
              <a:rPr lang="en-US" dirty="0" err="1">
                <a:solidFill>
                  <a:srgbClr val="006496"/>
                </a:solidFill>
                <a:latin typeface="Gill Sans"/>
                <a:sym typeface="Wingdings"/>
              </a:rPr>
              <a:t>pb</a:t>
            </a:r>
            <a:r>
              <a:rPr lang="en-US" dirty="0">
                <a:solidFill>
                  <a:srgbClr val="006496"/>
                </a:solidFill>
                <a:latin typeface="Gill Sans"/>
                <a:sym typeface="Wingdings"/>
              </a:rPr>
              <a:t> , not zero as </a:t>
            </a:r>
            <a:r>
              <a:rPr lang="en-US" dirty="0" smtClean="0">
                <a:solidFill>
                  <a:srgbClr val="006496"/>
                </a:solidFill>
                <a:latin typeface="Gill Sans"/>
                <a:sym typeface="Wingdings"/>
              </a:rPr>
              <a:t>expected! possible </a:t>
            </a:r>
            <a:r>
              <a:rPr lang="en-US" dirty="0">
                <a:solidFill>
                  <a:srgbClr val="006496"/>
                </a:solidFill>
                <a:latin typeface="Gill Sans"/>
                <a:sym typeface="Wingdings"/>
              </a:rPr>
              <a:t>Coulomb interaction at quark </a:t>
            </a:r>
            <a:r>
              <a:rPr lang="en-US" dirty="0" smtClean="0">
                <a:solidFill>
                  <a:srgbClr val="006496"/>
                </a:solidFill>
                <a:latin typeface="Gill Sans"/>
                <a:sym typeface="Wingdings"/>
              </a:rPr>
              <a:t>level?</a:t>
            </a:r>
            <a:endParaRPr lang="en-US" dirty="0">
              <a:solidFill>
                <a:srgbClr val="006496"/>
              </a:solidFill>
              <a:latin typeface="Gill Sans"/>
              <a:sym typeface="Wingding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3848" y="5931600"/>
            <a:ext cx="2505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[(</a:t>
            </a:r>
            <a:r>
              <a:rPr lang="en-US" sz="1800" i="0" dirty="0" smtClean="0">
                <a:solidFill>
                  <a:srgbClr val="FF0000"/>
                </a:solidFill>
                <a:latin typeface="Gill Sans"/>
                <a:cs typeface="Gill Sans"/>
              </a:rPr>
              <a:t>PRD97 </a:t>
            </a:r>
            <a:r>
              <a:rPr lang="en-US" sz="1800" i="0" dirty="0">
                <a:solidFill>
                  <a:srgbClr val="FF0000"/>
                </a:solidFill>
                <a:latin typeface="Gill Sans"/>
                <a:cs typeface="Gill Sans"/>
              </a:rPr>
              <a:t>(</a:t>
            </a:r>
            <a:r>
              <a:rPr lang="en-US" sz="1800" i="0" dirty="0" smtClean="0">
                <a:solidFill>
                  <a:srgbClr val="FF0000"/>
                </a:solidFill>
                <a:latin typeface="Gill Sans"/>
                <a:cs typeface="Gill Sans"/>
              </a:rPr>
              <a:t>2018) 032013]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521200" y="1298239"/>
            <a:ext cx="9031" cy="4837594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2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" y="-1778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/>
              <a:t>Costruzione</a:t>
            </a:r>
            <a:r>
              <a:rPr lang="en-US" dirty="0"/>
              <a:t> CGEM-IT @ LNF </a:t>
            </a:r>
            <a:r>
              <a:rPr lang="en-US" dirty="0" err="1"/>
              <a:t>completata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9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54" y="4373732"/>
            <a:ext cx="2747415" cy="1947436"/>
          </a:xfrm>
          <a:prstGeom prst="rect">
            <a:avLst/>
          </a:prstGeom>
        </p:spPr>
      </p:pic>
      <p:pic>
        <p:nvPicPr>
          <p:cNvPr id="11" name="Picture 5" descr="anodo l2 cutting 2018-04-12 at 10.10.48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4" y="2269275"/>
            <a:ext cx="2747415" cy="2058017"/>
          </a:xfrm>
          <a:prstGeom prst="rect">
            <a:avLst/>
          </a:prstGeom>
        </p:spPr>
      </p:pic>
      <p:sp>
        <p:nvSpPr>
          <p:cNvPr id="12" name="Rettangolo 14"/>
          <p:cNvSpPr/>
          <p:nvPr/>
        </p:nvSpPr>
        <p:spPr>
          <a:xfrm>
            <a:off x="396748" y="1119226"/>
            <a:ext cx="8619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tagli</a:t>
            </a:r>
            <a:r>
              <a:rPr lang="en-US" dirty="0" smtClean="0"/>
              <a:t> di </a:t>
            </a:r>
            <a:r>
              <a:rPr lang="en-US" dirty="0" err="1" smtClean="0"/>
              <a:t>precisione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anodi</a:t>
            </a:r>
            <a:r>
              <a:rPr lang="en-US" dirty="0" smtClean="0"/>
              <a:t> e </a:t>
            </a:r>
            <a:r>
              <a:rPr lang="en-US" dirty="0" err="1" smtClean="0"/>
              <a:t>delle</a:t>
            </a:r>
            <a:r>
              <a:rPr lang="en-US" dirty="0" smtClean="0"/>
              <a:t> GEM prima </a:t>
            </a:r>
            <a:r>
              <a:rPr lang="en-US" dirty="0" err="1" smtClean="0"/>
              <a:t>dell’incollaggio</a:t>
            </a:r>
            <a:r>
              <a:rPr lang="en-US" dirty="0" smtClean="0"/>
              <a:t> </a:t>
            </a:r>
            <a:r>
              <a:rPr lang="en-US" dirty="0" err="1" smtClean="0"/>
              <a:t>planare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Incollaggio</a:t>
            </a:r>
            <a:r>
              <a:rPr lang="en-US" dirty="0" smtClean="0"/>
              <a:t> </a:t>
            </a:r>
            <a:r>
              <a:rPr lang="en-US" dirty="0" err="1" smtClean="0"/>
              <a:t>planare</a:t>
            </a:r>
            <a:r>
              <a:rPr lang="en-US" dirty="0" smtClean="0"/>
              <a:t> di Gem,  </a:t>
            </a:r>
            <a:r>
              <a:rPr lang="en-US" dirty="0" err="1" smtClean="0"/>
              <a:t>Anodi</a:t>
            </a:r>
            <a:r>
              <a:rPr lang="en-US" dirty="0" smtClean="0"/>
              <a:t> e </a:t>
            </a:r>
            <a:r>
              <a:rPr lang="en-US" dirty="0" err="1"/>
              <a:t>C</a:t>
            </a:r>
            <a:r>
              <a:rPr lang="en-US" dirty="0" err="1" smtClean="0"/>
              <a:t>atodi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incollaggio</a:t>
            </a:r>
            <a:r>
              <a:rPr lang="en-US" dirty="0" smtClean="0"/>
              <a:t> </a:t>
            </a:r>
            <a:r>
              <a:rPr lang="en-US" dirty="0" err="1" smtClean="0"/>
              <a:t>cilindrico</a:t>
            </a:r>
            <a:r>
              <a:rPr lang="en-US" dirty="0" smtClean="0"/>
              <a:t> di  Gem,  Anodes e </a:t>
            </a:r>
            <a:r>
              <a:rPr lang="en-US" dirty="0" err="1" smtClean="0"/>
              <a:t>Catodi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Inserimento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5 </a:t>
            </a:r>
            <a:r>
              <a:rPr lang="en-US" dirty="0" err="1" smtClean="0"/>
              <a:t>cilindri</a:t>
            </a:r>
            <a:r>
              <a:rPr lang="en-US" dirty="0" smtClean="0"/>
              <a:t> con la Vertical Insertion Machine (VIM) e </a:t>
            </a:r>
            <a:r>
              <a:rPr lang="en-US" dirty="0" err="1" smtClean="0"/>
              <a:t>sigillature</a:t>
            </a:r>
            <a:r>
              <a:rPr lang="en-US" dirty="0"/>
              <a:t> </a:t>
            </a:r>
            <a:r>
              <a:rPr lang="en-US" dirty="0" err="1" smtClean="0"/>
              <a:t>finali</a:t>
            </a:r>
            <a:endParaRPr lang="en-US" dirty="0"/>
          </a:p>
        </p:txBody>
      </p:sp>
      <p:pic>
        <p:nvPicPr>
          <p:cNvPr id="13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551" y="2660589"/>
            <a:ext cx="2759939" cy="3654885"/>
          </a:xfrm>
          <a:prstGeom prst="rect">
            <a:avLst/>
          </a:prstGeom>
        </p:spPr>
      </p:pic>
      <p:pic>
        <p:nvPicPr>
          <p:cNvPr id="14" name="Picture 13" descr="20180508_09315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1065" r="5741"/>
          <a:stretch/>
        </p:blipFill>
        <p:spPr>
          <a:xfrm rot="5400000">
            <a:off x="3412273" y="4475643"/>
            <a:ext cx="2239045" cy="1452007"/>
          </a:xfrm>
          <a:prstGeom prst="rect">
            <a:avLst/>
          </a:prstGeom>
        </p:spPr>
      </p:pic>
      <p:pic>
        <p:nvPicPr>
          <p:cNvPr id="15" name="Picture 14" descr="anodo L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8" b="8629"/>
          <a:stretch/>
        </p:blipFill>
        <p:spPr>
          <a:xfrm>
            <a:off x="2943467" y="2281975"/>
            <a:ext cx="2755687" cy="1697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" y="228600"/>
            <a:ext cx="8473988" cy="635000"/>
          </a:xfrm>
        </p:spPr>
        <p:txBody>
          <a:bodyPr>
            <a:normAutofit/>
          </a:bodyPr>
          <a:lstStyle/>
          <a:p>
            <a:r>
              <a:rPr lang="en-US" dirty="0" err="1"/>
              <a:t>Costruzione</a:t>
            </a:r>
            <a:r>
              <a:rPr lang="en-US" dirty="0"/>
              <a:t> CGEM-IT @ LNF </a:t>
            </a:r>
            <a:r>
              <a:rPr lang="en-US" dirty="0" err="1"/>
              <a:t>completata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" y="62371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"/>
          </p:nvPr>
        </p:nvSpPr>
        <p:spPr>
          <a:xfrm>
            <a:off x="3048" y="1126067"/>
            <a:ext cx="9344152" cy="311996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 </a:t>
            </a:r>
            <a:r>
              <a:rPr lang="en-US" sz="2000" dirty="0" err="1" smtClean="0"/>
              <a:t>luglio</a:t>
            </a:r>
            <a:r>
              <a:rPr lang="en-US" sz="2000" dirty="0" smtClean="0"/>
              <a:t> 2017: </a:t>
            </a:r>
            <a:r>
              <a:rPr lang="en-US" sz="2000" dirty="0" err="1" smtClean="0"/>
              <a:t>completato</a:t>
            </a:r>
            <a:r>
              <a:rPr lang="en-US" sz="2000" dirty="0" smtClean="0"/>
              <a:t> </a:t>
            </a:r>
            <a:r>
              <a:rPr lang="en-US" sz="2000" dirty="0" err="1" smtClean="0"/>
              <a:t>il</a:t>
            </a:r>
            <a:r>
              <a:rPr lang="en-US" sz="2000" dirty="0" smtClean="0"/>
              <a:t> primo </a:t>
            </a:r>
            <a:r>
              <a:rPr lang="en-US" sz="2000" dirty="0" err="1" smtClean="0">
                <a:solidFill>
                  <a:srgbClr val="FF0000"/>
                </a:solidFill>
              </a:rPr>
              <a:t>cilindro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di</a:t>
            </a:r>
            <a:r>
              <a:rPr lang="en-US" sz="2000" dirty="0" smtClean="0">
                <a:solidFill>
                  <a:srgbClr val="FF0000"/>
                </a:solidFill>
              </a:rPr>
              <a:t> L1</a:t>
            </a:r>
            <a:r>
              <a:rPr lang="en-US" sz="2000" dirty="0" smtClean="0">
                <a:solidFill>
                  <a:srgbClr val="000000"/>
                </a:solidFill>
              </a:rPr>
              <a:t>, con </a:t>
            </a:r>
            <a:r>
              <a:rPr lang="en-US" sz="2000" dirty="0" smtClean="0">
                <a:solidFill>
                  <a:srgbClr val="FF0000"/>
                </a:solidFill>
              </a:rPr>
              <a:t>gap=5mm </a:t>
            </a:r>
          </a:p>
          <a:p>
            <a:r>
              <a:rPr lang="en-US" sz="2000" dirty="0" smtClean="0"/>
              <a:t>test beam in campo </a:t>
            </a:r>
            <a:r>
              <a:rPr lang="en-US" sz="2000" dirty="0" err="1" smtClean="0"/>
              <a:t>magnetico</a:t>
            </a:r>
            <a:r>
              <a:rPr lang="en-US" sz="2000" dirty="0" smtClean="0"/>
              <a:t> di L1 al CERN: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gap=5 mm</a:t>
            </a:r>
            <a:r>
              <a:rPr lang="en-US" sz="2000" dirty="0" smtClean="0"/>
              <a:t> </a:t>
            </a:r>
            <a:r>
              <a:rPr lang="en-US" sz="2000" dirty="0" err="1" smtClean="0"/>
              <a:t>garantisce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maggiore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stabilità</a:t>
            </a:r>
            <a:r>
              <a:rPr lang="en-US" sz="2000" dirty="0" smtClean="0">
                <a:solidFill>
                  <a:srgbClr val="FF0000"/>
                </a:solidFill>
              </a:rPr>
              <a:t> e </a:t>
            </a:r>
            <a:r>
              <a:rPr lang="en-US" sz="2000" dirty="0" err="1" smtClean="0">
                <a:solidFill>
                  <a:srgbClr val="FF0000"/>
                </a:solidFill>
              </a:rPr>
              <a:t>migliori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prestazioni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/>
              <a:t>rispetto</a:t>
            </a:r>
            <a:r>
              <a:rPr lang="en-US" sz="2000" dirty="0" smtClean="0"/>
              <a:t> a 3mm </a:t>
            </a:r>
          </a:p>
          <a:p>
            <a:pPr lvl="1"/>
            <a:r>
              <a:rPr lang="en-US" sz="2000" dirty="0" err="1"/>
              <a:t>ottenute</a:t>
            </a:r>
            <a:r>
              <a:rPr lang="en-US" sz="2000" dirty="0"/>
              <a:t> </a:t>
            </a:r>
            <a:r>
              <a:rPr lang="en-US" sz="2000" dirty="0" err="1"/>
              <a:t>risoluzioni</a:t>
            </a:r>
            <a:r>
              <a:rPr lang="en-US" sz="2000" dirty="0"/>
              <a:t> </a:t>
            </a:r>
            <a:r>
              <a:rPr lang="en-US" sz="2000" dirty="0" err="1"/>
              <a:t>spaziali</a:t>
            </a:r>
            <a:r>
              <a:rPr lang="en-US" sz="2000" dirty="0"/>
              <a:t> di </a:t>
            </a:r>
            <a:r>
              <a:rPr lang="en-US" sz="2000" dirty="0">
                <a:solidFill>
                  <a:srgbClr val="FF0000"/>
                </a:solidFill>
              </a:rPr>
              <a:t>≈130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>
                <a:solidFill>
                  <a:srgbClr val="FF0000"/>
                </a:solidFill>
              </a:rPr>
              <a:t>m </a:t>
            </a:r>
            <a:r>
              <a:rPr lang="en-US" sz="2000" dirty="0"/>
              <a:t>a </a:t>
            </a:r>
            <a:r>
              <a:rPr lang="en-US" sz="2000" dirty="0">
                <a:solidFill>
                  <a:srgbClr val="FF0000"/>
                </a:solidFill>
              </a:rPr>
              <a:t>B=1T</a:t>
            </a:r>
            <a:r>
              <a:rPr lang="en-US" sz="2000" dirty="0"/>
              <a:t>, </a:t>
            </a:r>
            <a:r>
              <a:rPr lang="en-US" sz="2000" dirty="0" err="1"/>
              <a:t>efficienza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≈98</a:t>
            </a:r>
            <a:r>
              <a:rPr lang="en-US" sz="2000" dirty="0" smtClean="0">
                <a:solidFill>
                  <a:srgbClr val="FF0000"/>
                </a:solidFill>
              </a:rPr>
              <a:t>%</a:t>
            </a:r>
          </a:p>
          <a:p>
            <a:r>
              <a:rPr lang="en-US" sz="2000" dirty="0" smtClean="0"/>
              <a:t>secondo </a:t>
            </a:r>
            <a:r>
              <a:rPr lang="en-US" sz="2000" dirty="0" err="1" smtClean="0"/>
              <a:t>semestre</a:t>
            </a:r>
            <a:r>
              <a:rPr lang="en-US" sz="2000" dirty="0" smtClean="0"/>
              <a:t> 2017: </a:t>
            </a:r>
            <a:r>
              <a:rPr lang="en-US" sz="2000" dirty="0" err="1" smtClean="0"/>
              <a:t>costruiti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/>
              <a:t>5</a:t>
            </a:r>
            <a:r>
              <a:rPr lang="en-US" sz="2000" dirty="0" smtClean="0"/>
              <a:t> </a:t>
            </a:r>
            <a:r>
              <a:rPr lang="en-US" sz="2000" dirty="0" err="1" smtClean="0"/>
              <a:t>cilindri</a:t>
            </a:r>
            <a:r>
              <a:rPr lang="en-US" sz="2000" dirty="0" smtClean="0"/>
              <a:t> </a:t>
            </a:r>
            <a:r>
              <a:rPr lang="en-US" sz="2000" dirty="0"/>
              <a:t>(3 CGEM, </a:t>
            </a:r>
            <a:r>
              <a:rPr lang="en-US" sz="2000" dirty="0" err="1"/>
              <a:t>anodo</a:t>
            </a:r>
            <a:r>
              <a:rPr lang="en-US" sz="2000" dirty="0"/>
              <a:t>, </a:t>
            </a:r>
            <a:r>
              <a:rPr lang="en-US" sz="2000" dirty="0" err="1"/>
              <a:t>catodo</a:t>
            </a:r>
            <a:r>
              <a:rPr lang="en-US" sz="2000" dirty="0"/>
              <a:t>) </a:t>
            </a:r>
            <a:r>
              <a:rPr lang="en-US" sz="2000" dirty="0" smtClean="0"/>
              <a:t>CGEM di  L2 </a:t>
            </a:r>
          </a:p>
          <a:p>
            <a:r>
              <a:rPr lang="en-US" sz="2000" dirty="0" smtClean="0"/>
              <a:t>primo </a:t>
            </a:r>
            <a:r>
              <a:rPr lang="en-US" sz="2000" dirty="0" err="1" smtClean="0"/>
              <a:t>semestre</a:t>
            </a:r>
            <a:r>
              <a:rPr lang="en-US" sz="2000" dirty="0" smtClean="0"/>
              <a:t> 2018: </a:t>
            </a:r>
          </a:p>
          <a:p>
            <a:pPr lvl="1"/>
            <a:r>
              <a:rPr lang="en-US" sz="1800" dirty="0" smtClean="0"/>
              <a:t> </a:t>
            </a:r>
            <a:r>
              <a:rPr lang="en-US" sz="1800" dirty="0" err="1" smtClean="0"/>
              <a:t>costruiti</a:t>
            </a:r>
            <a:r>
              <a:rPr lang="en-US" sz="1800" dirty="0" smtClean="0"/>
              <a:t> </a:t>
            </a:r>
            <a:r>
              <a:rPr lang="en-US" sz="1800" dirty="0" err="1" smtClean="0"/>
              <a:t>i</a:t>
            </a:r>
            <a:r>
              <a:rPr lang="en-US" sz="1800" dirty="0" smtClean="0"/>
              <a:t> 5 </a:t>
            </a:r>
            <a:r>
              <a:rPr lang="en-US" sz="1800" dirty="0" err="1" smtClean="0"/>
              <a:t>cilindri</a:t>
            </a:r>
            <a:r>
              <a:rPr lang="en-US" sz="1800" dirty="0" smtClean="0"/>
              <a:t> </a:t>
            </a:r>
            <a:r>
              <a:rPr lang="en-US" sz="1800" dirty="0"/>
              <a:t>(3 CGEM, </a:t>
            </a:r>
            <a:r>
              <a:rPr lang="en-US" sz="1800" dirty="0" err="1"/>
              <a:t>anodo</a:t>
            </a:r>
            <a:r>
              <a:rPr lang="en-US" sz="1800" dirty="0"/>
              <a:t>, </a:t>
            </a:r>
            <a:r>
              <a:rPr lang="en-US" sz="1800" dirty="0" err="1"/>
              <a:t>catodo</a:t>
            </a:r>
            <a:r>
              <a:rPr lang="en-US" sz="1800" dirty="0"/>
              <a:t>) di  </a:t>
            </a:r>
            <a:r>
              <a:rPr lang="en-US" sz="1800" dirty="0" smtClean="0"/>
              <a:t>L3 </a:t>
            </a:r>
          </a:p>
          <a:p>
            <a:pPr lvl="1"/>
            <a:r>
              <a:rPr lang="en-US" sz="1800" dirty="0" smtClean="0"/>
              <a:t> </a:t>
            </a:r>
            <a:r>
              <a:rPr lang="en-US" sz="1800" dirty="0" err="1" smtClean="0"/>
              <a:t>assemblati</a:t>
            </a:r>
            <a:r>
              <a:rPr lang="en-US" sz="1800" dirty="0" smtClean="0"/>
              <a:t> L2 </a:t>
            </a:r>
            <a:r>
              <a:rPr lang="en-US" sz="1800" dirty="0" err="1" smtClean="0"/>
              <a:t>ed</a:t>
            </a:r>
            <a:r>
              <a:rPr lang="en-US" sz="1800" dirty="0" smtClean="0"/>
              <a:t> L3, </a:t>
            </a:r>
            <a:r>
              <a:rPr lang="en-US" sz="1800" dirty="0" err="1" smtClean="0"/>
              <a:t>completati</a:t>
            </a:r>
            <a:r>
              <a:rPr lang="en-US" sz="1800" dirty="0" smtClean="0"/>
              <a:t> </a:t>
            </a:r>
            <a:r>
              <a:rPr lang="en-US" sz="1800" dirty="0" err="1" smtClean="0"/>
              <a:t>il</a:t>
            </a:r>
            <a:r>
              <a:rPr lang="en-US" sz="1800" dirty="0" smtClean="0"/>
              <a:t> 15 </a:t>
            </a:r>
            <a:r>
              <a:rPr lang="en-US" sz="1800" dirty="0" err="1" smtClean="0"/>
              <a:t>giugno</a:t>
            </a:r>
            <a:r>
              <a:rPr lang="en-US" sz="1800" dirty="0" smtClean="0"/>
              <a:t>, test per </a:t>
            </a:r>
            <a:r>
              <a:rPr lang="en-US" sz="1800" dirty="0" err="1" smtClean="0"/>
              <a:t>perdite</a:t>
            </a:r>
            <a:r>
              <a:rPr lang="en-US" sz="1800" dirty="0" smtClean="0"/>
              <a:t> gas</a:t>
            </a:r>
            <a:r>
              <a:rPr lang="en-US" sz="1800" dirty="0" smtClean="0"/>
              <a:t>: OK</a:t>
            </a:r>
            <a:endParaRPr lang="en-US" sz="1800" dirty="0" smtClean="0"/>
          </a:p>
        </p:txBody>
      </p:sp>
      <p:pic>
        <p:nvPicPr>
          <p:cNvPr id="14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4086698"/>
            <a:ext cx="3128832" cy="2222993"/>
          </a:xfrm>
          <a:prstGeom prst="rect">
            <a:avLst/>
          </a:prstGeom>
        </p:spPr>
      </p:pic>
      <p:pic>
        <p:nvPicPr>
          <p:cNvPr id="15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056624"/>
            <a:ext cx="3111500" cy="22531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73291" y="5775826"/>
            <a:ext cx="4894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51230" y="5741963"/>
            <a:ext cx="4894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L2</a:t>
            </a:r>
          </a:p>
        </p:txBody>
      </p:sp>
    </p:spTree>
    <p:extLst>
      <p:ext uri="{BB962C8B-B14F-4D97-AF65-F5344CB8AC3E}">
        <p14:creationId xmlns:p14="http://schemas.microsoft.com/office/powerpoint/2010/main" val="421234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" y="228600"/>
            <a:ext cx="8473988" cy="635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The BESIII CGEM-IT LV System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" y="62371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0901" y="-152400"/>
            <a:ext cx="184663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endParaRPr lang="en-US" dirty="0"/>
          </a:p>
        </p:txBody>
      </p:sp>
      <p:sp>
        <p:nvSpPr>
          <p:cNvPr id="22" name="Rettangolo 4">
            <a:extLst>
              <a:ext uri="{FF2B5EF4-FFF2-40B4-BE49-F238E27FC236}">
                <a16:creationId xmlns:a16="http://schemas.microsoft.com/office/drawing/2014/main" xmlns="" id="{E1EF06CA-4D75-3B44-9C9E-3CC22AF48411}"/>
              </a:ext>
            </a:extLst>
          </p:cNvPr>
          <p:cNvSpPr/>
          <p:nvPr/>
        </p:nvSpPr>
        <p:spPr>
          <a:xfrm>
            <a:off x="656574" y="1221883"/>
            <a:ext cx="8123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Avenir Roman" charset="0"/>
                <a:cs typeface="Avenir Roman" charset="0"/>
              </a:rPr>
              <a:t>THE BES IT LV distribution system production has been completed and fully qualified</a:t>
            </a:r>
          </a:p>
        </p:txBody>
      </p:sp>
      <p:pic>
        <p:nvPicPr>
          <p:cNvPr id="23" name="Immagine 8">
            <a:extLst>
              <a:ext uri="{FF2B5EF4-FFF2-40B4-BE49-F238E27FC236}">
                <a16:creationId xmlns:a16="http://schemas.microsoft.com/office/drawing/2014/main" xmlns="" id="{818DC995-202A-E442-A1FA-CB21654A8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802"/>
            <a:ext cx="6767844" cy="4157685"/>
          </a:xfrm>
          <a:prstGeom prst="rect">
            <a:avLst/>
          </a:prstGeom>
        </p:spPr>
      </p:pic>
      <p:pic>
        <p:nvPicPr>
          <p:cNvPr id="24" name="Immagine 225">
            <a:extLst>
              <a:ext uri="{FF2B5EF4-FFF2-40B4-BE49-F238E27FC236}">
                <a16:creationId xmlns:a16="http://schemas.microsoft.com/office/drawing/2014/main" xmlns="" id="{D6C05AEA-6A62-8A42-A135-83E429AA7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225" y="1869054"/>
            <a:ext cx="2359582" cy="2330666"/>
          </a:xfrm>
          <a:prstGeom prst="rect">
            <a:avLst/>
          </a:prstGeom>
        </p:spPr>
      </p:pic>
      <p:pic>
        <p:nvPicPr>
          <p:cNvPr id="25" name="Immagine 226">
            <a:extLst>
              <a:ext uri="{FF2B5EF4-FFF2-40B4-BE49-F238E27FC236}">
                <a16:creationId xmlns:a16="http://schemas.microsoft.com/office/drawing/2014/main" xmlns="" id="{21C85E07-2A05-9A4E-A936-78230C65E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817" y="4377334"/>
            <a:ext cx="1845990" cy="917418"/>
          </a:xfrm>
          <a:prstGeom prst="rect">
            <a:avLst/>
          </a:prstGeom>
        </p:spPr>
      </p:pic>
      <p:pic>
        <p:nvPicPr>
          <p:cNvPr id="26" name="Immagine 227">
            <a:extLst>
              <a:ext uri="{FF2B5EF4-FFF2-40B4-BE49-F238E27FC236}">
                <a16:creationId xmlns:a16="http://schemas.microsoft.com/office/drawing/2014/main" xmlns="" id="{B6137C49-1EC2-2B48-AE8B-E079602D2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70" y="5601902"/>
            <a:ext cx="2633037" cy="6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7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" y="228600"/>
            <a:ext cx="8473988" cy="635000"/>
          </a:xfrm>
        </p:spPr>
        <p:txBody>
          <a:bodyPr>
            <a:normAutofit/>
          </a:bodyPr>
          <a:lstStyle/>
          <a:p>
            <a:r>
              <a:rPr lang="en-US" sz="2400" dirty="0"/>
              <a:t>Updated  Schedule (rough granularity)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" y="62371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0901" y="-152400"/>
            <a:ext cx="184663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endParaRPr lang="en-US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26295" y="1239863"/>
            <a:ext cx="8525605" cy="5119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TIGER production completed</a:t>
            </a:r>
            <a:endParaRPr lang="en-US" sz="2000" dirty="0" smtClean="0">
              <a:solidFill>
                <a:srgbClr val="0070C0"/>
              </a:solidFill>
              <a:latin typeface="Calibri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Ship the Layer 2 prototype to IHEP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Detector construction completed 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Calibri"/>
              </a:rPr>
              <a:t> CGEM+TIGER+ROC test completed</a:t>
            </a:r>
          </a:p>
          <a:p>
            <a:r>
              <a:rPr lang="en-US" sz="2000" dirty="0" smtClean="0">
                <a:solidFill>
                  <a:srgbClr val="0070C0"/>
                </a:solidFill>
                <a:latin typeface="Calibri"/>
              </a:rPr>
              <a:t> FEE board completed and tested</a:t>
            </a:r>
          </a:p>
          <a:p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lvl="1"/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Mechanical assembly test of the three layers</a:t>
            </a:r>
            <a:endParaRPr lang="en-US" sz="1800" dirty="0" smtClean="0">
              <a:solidFill>
                <a:srgbClr val="0070C0"/>
              </a:solidFill>
              <a:latin typeface="Calibri"/>
            </a:endParaRPr>
          </a:p>
          <a:p>
            <a:pPr lvl="2"/>
            <a:r>
              <a:rPr lang="en-US" sz="1800" dirty="0" smtClean="0">
                <a:solidFill>
                  <a:srgbClr val="0070C0"/>
                </a:solidFill>
                <a:latin typeface="Calibri"/>
              </a:rPr>
              <a:t>CGEM-IT leaves Italy</a:t>
            </a:r>
          </a:p>
          <a:p>
            <a:pPr lvl="3"/>
            <a:r>
              <a:rPr lang="en-US" dirty="0" smtClean="0">
                <a:solidFill>
                  <a:prstClr val="black"/>
                </a:solidFill>
                <a:latin typeface="Calibri"/>
              </a:rPr>
              <a:t>CGEM-IT QC and assembly at IHEP </a:t>
            </a:r>
          </a:p>
          <a:p>
            <a:pPr lvl="4"/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lvl="4"/>
            <a:r>
              <a:rPr lang="en-US" dirty="0" smtClean="0">
                <a:solidFill>
                  <a:prstClr val="black"/>
                </a:solidFill>
                <a:latin typeface="Calibri"/>
              </a:rPr>
              <a:t>End of the installation readiness review</a:t>
            </a:r>
          </a:p>
          <a:p>
            <a:pPr lvl="4"/>
            <a:r>
              <a:rPr lang="en-US" dirty="0" smtClean="0">
                <a:solidFill>
                  <a:srgbClr val="0070C0"/>
                </a:solidFill>
                <a:latin typeface="Calibri"/>
              </a:rPr>
              <a:t>Standalone cosmic run with full readout chain </a:t>
            </a:r>
          </a:p>
          <a:p>
            <a:pPr lvl="5"/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lvl="5"/>
            <a:r>
              <a:rPr lang="en-US" dirty="0" smtClean="0">
                <a:solidFill>
                  <a:prstClr val="black"/>
                </a:solidFill>
                <a:latin typeface="Calibri"/>
              </a:rPr>
              <a:t>Ready for installation</a:t>
            </a:r>
            <a:endParaRPr lang="en-US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82427" y="421198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C00000"/>
                </a:solidFill>
                <a:latin typeface="Calibri"/>
              </a:rPr>
              <a:t>Sep/Oct 2018</a:t>
            </a:r>
            <a:endParaRPr lang="en-US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4307316" y="2483508"/>
            <a:ext cx="222721" cy="26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5095250" y="3987186"/>
            <a:ext cx="222721" cy="26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Calibri"/>
              </a:rPr>
              <a:t>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5260349" y="4300081"/>
            <a:ext cx="222721" cy="26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 smtClean="0">
                <a:solidFill>
                  <a:srgbClr val="C00000"/>
                </a:solidFill>
                <a:latin typeface="Calibri"/>
              </a:rPr>
              <a:t>0</a:t>
            </a:r>
            <a:endParaRPr lang="en-US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4205716" y="2878773"/>
            <a:ext cx="222721" cy="26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23530" y="2400810"/>
            <a:ext cx="113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ED7D31"/>
                </a:solidFill>
                <a:latin typeface="Calibri"/>
              </a:rPr>
              <a:t>June 2018</a:t>
            </a:r>
            <a:endParaRPr lang="en-US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83992" y="3888008"/>
            <a:ext cx="3059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Calibri"/>
              </a:rPr>
              <a:t>e</a:t>
            </a:r>
            <a:r>
              <a:rPr lang="en-US" dirty="0" smtClean="0">
                <a:solidFill>
                  <a:srgbClr val="C00000"/>
                </a:solidFill>
                <a:latin typeface="Calibri"/>
              </a:rPr>
              <a:t>nd of July 2018 </a:t>
            </a:r>
            <a:r>
              <a:rPr lang="en-US" dirty="0" smtClean="0">
                <a:solidFill>
                  <a:srgbClr val="C00000"/>
                </a:solidFill>
                <a:latin typeface="Calibri"/>
                <a:sym typeface="Wingdings"/>
              </a:rPr>
              <a:t> end of Aug</a:t>
            </a:r>
            <a:endParaRPr lang="en-US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55651" y="48314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C00000"/>
                </a:solidFill>
                <a:latin typeface="Calibri"/>
              </a:rPr>
              <a:t>Sep. 2018</a:t>
            </a:r>
            <a:endParaRPr lang="en-US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74895" y="5137277"/>
            <a:ext cx="209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C00000"/>
                </a:solidFill>
                <a:latin typeface="Calibri"/>
              </a:rPr>
              <a:t>From Oct./Nov 2018</a:t>
            </a:r>
            <a:endParaRPr lang="en-US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6776864" y="5212232"/>
            <a:ext cx="222721" cy="26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82427" y="5788384"/>
            <a:ext cx="172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C00000"/>
                </a:solidFill>
                <a:latin typeface="Calibri"/>
              </a:rPr>
              <a:t>Anytime in 2019</a:t>
            </a:r>
            <a:endParaRPr lang="en-US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4256518" y="1281477"/>
            <a:ext cx="222721" cy="26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95325" y="1203158"/>
            <a:ext cx="474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B050"/>
                </a:solidFill>
                <a:latin typeface="Calibri"/>
              </a:rPr>
              <a:t>beginning of Jan 2018 </a:t>
            </a:r>
            <a:r>
              <a:rPr lang="en-US" dirty="0" smtClean="0">
                <a:solidFill>
                  <a:srgbClr val="00B050"/>
                </a:solidFill>
                <a:latin typeface="Calibri"/>
                <a:sym typeface="Wingdings"/>
              </a:rPr>
              <a:t> completed on schedule</a:t>
            </a:r>
            <a:endParaRPr lang="en-US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4307318" y="1704357"/>
            <a:ext cx="222721" cy="26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16427" y="2030474"/>
            <a:ext cx="387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B050"/>
                </a:solidFill>
                <a:latin typeface="Calibri"/>
              </a:rPr>
              <a:t>end of May 2018 </a:t>
            </a:r>
            <a:r>
              <a:rPr lang="en-US" dirty="0" smtClean="0">
                <a:solidFill>
                  <a:srgbClr val="00B050"/>
                </a:solidFill>
                <a:latin typeface="Calibri"/>
                <a:sym typeface="Wingdings"/>
              </a:rPr>
              <a:t> completed June 15</a:t>
            </a:r>
            <a:endParaRPr lang="en-US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18350" y="2807643"/>
            <a:ext cx="1126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ED7D31"/>
                </a:solidFill>
                <a:latin typeface="Calibri"/>
              </a:rPr>
              <a:t>Aug. 2018</a:t>
            </a:r>
            <a:endParaRPr lang="en-US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4269217" y="2088068"/>
            <a:ext cx="222721" cy="26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16426" y="1580828"/>
            <a:ext cx="361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B050"/>
                </a:solidFill>
                <a:latin typeface="Calibri"/>
              </a:rPr>
              <a:t>end of April 2018  </a:t>
            </a:r>
            <a:r>
              <a:rPr lang="en-US" dirty="0" smtClean="0">
                <a:solidFill>
                  <a:srgbClr val="00B050"/>
                </a:solidFill>
                <a:latin typeface="Calibri"/>
                <a:sym typeface="Wingdings"/>
              </a:rPr>
              <a:t> arrived June 15</a:t>
            </a:r>
            <a:endParaRPr lang="en-US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5323850" y="3644065"/>
            <a:ext cx="222721" cy="26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6211064" y="4890091"/>
            <a:ext cx="222721" cy="26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36393" y="3528000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C00000"/>
                </a:solidFill>
                <a:latin typeface="Calibri"/>
              </a:rPr>
              <a:t>end of July 2018 </a:t>
            </a:r>
            <a:r>
              <a:rPr lang="en-US" dirty="0" smtClean="0">
                <a:solidFill>
                  <a:srgbClr val="C00000"/>
                </a:solidFill>
                <a:latin typeface="Calibri"/>
                <a:sym typeface="Wingdings"/>
              </a:rPr>
              <a:t> end of August</a:t>
            </a:r>
            <a:endParaRPr lang="en-US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5063029" y="5830532"/>
            <a:ext cx="222721" cy="26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091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II </a:t>
            </a:r>
            <a:r>
              <a:rPr lang="en-US" dirty="0" err="1" smtClean="0"/>
              <a:t>semestre</a:t>
            </a:r>
            <a:r>
              <a:rPr lang="en-US" dirty="0" smtClean="0"/>
              <a:t> </a:t>
            </a:r>
            <a:r>
              <a:rPr lang="en-US" dirty="0" smtClean="0"/>
              <a:t>2018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LNF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" y="45437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48</a:t>
            </a:fld>
            <a:endParaRPr lang="en-US"/>
          </a:p>
        </p:txBody>
      </p:sp>
      <p:graphicFrame>
        <p:nvGraphicFramePr>
          <p:cNvPr id="8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106223"/>
              </p:ext>
            </p:extLst>
          </p:nvPr>
        </p:nvGraphicFramePr>
        <p:xfrm>
          <a:off x="152402" y="1634479"/>
          <a:ext cx="8851899" cy="3651561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3398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Assegnazioni ex-CIF  II semestre 2018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test cavi HV CGEM-IT,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verie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ed eventuali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3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 piccoli lavori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0.9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54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costruzione supporti et al.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0.6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progettazione: disegni e stampe 3D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connett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. HV 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 e assemblaggio L1,L2, (L3)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1.8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1.8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meccanica/elettronica per installazione CGEM a IHEP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1.2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46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smtClean="0"/>
              <a:t>2019 </a:t>
            </a:r>
            <a:r>
              <a:rPr lang="en-US" dirty="0" smtClean="0"/>
              <a:t>BES-III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" y="45437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379508" y="5919378"/>
            <a:ext cx="620683" cy="369332"/>
            <a:chOff x="8379506" y="5919374"/>
            <a:chExt cx="620683" cy="369332"/>
          </a:xfrm>
        </p:grpSpPr>
        <p:sp>
          <p:nvSpPr>
            <p:cNvPr id="7" name="Action Button: Custom 6">
              <a:hlinkClick r:id="" action="ppaction://noaction" highlightClick="1"/>
              <a:hlinkHover r:id="rId4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6050" y="1259057"/>
            <a:ext cx="883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Preventivi</a:t>
            </a:r>
            <a:r>
              <a:rPr lang="en-US" sz="2000" dirty="0" smtClean="0"/>
              <a:t> di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preliminari</a:t>
            </a:r>
            <a:r>
              <a:rPr lang="en-US" sz="2000" dirty="0" smtClean="0"/>
              <a:t> (</a:t>
            </a:r>
            <a:r>
              <a:rPr lang="en-US" sz="2000" dirty="0" err="1" smtClean="0"/>
              <a:t>Keuro</a:t>
            </a:r>
            <a:r>
              <a:rPr lang="en-US" sz="2000" dirty="0" smtClean="0"/>
              <a:t>) </a:t>
            </a:r>
            <a:r>
              <a:rPr lang="en-US" dirty="0" smtClean="0"/>
              <a:t>(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aggiustamenti</a:t>
            </a:r>
            <a:r>
              <a:rPr lang="en-US" dirty="0" smtClean="0"/>
              <a:t> al </a:t>
            </a:r>
            <a:r>
              <a:rPr lang="en-US" i="1" dirty="0" smtClean="0"/>
              <a:t>~20%</a:t>
            </a:r>
            <a:r>
              <a:rPr lang="en-US" dirty="0" smtClean="0"/>
              <a:t>):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Missioni</a:t>
            </a:r>
            <a:r>
              <a:rPr lang="en-US" sz="2000" dirty="0" smtClean="0"/>
              <a:t>      </a:t>
            </a:r>
            <a:r>
              <a:rPr lang="en-US" sz="2000" dirty="0" smtClean="0">
                <a:solidFill>
                  <a:srgbClr val="0000FF"/>
                </a:solidFill>
              </a:rPr>
              <a:t>Consumo </a:t>
            </a:r>
            <a:r>
              <a:rPr lang="en-US" sz="2000" dirty="0" smtClean="0"/>
              <a:t>  </a:t>
            </a:r>
            <a:r>
              <a:rPr lang="en-US" sz="2000" dirty="0" err="1" smtClean="0">
                <a:solidFill>
                  <a:srgbClr val="008000"/>
                </a:solidFill>
              </a:rPr>
              <a:t>Impianti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90</a:t>
            </a:r>
            <a:r>
              <a:rPr lang="en-US" sz="2000" dirty="0" smtClean="0"/>
              <a:t>               </a:t>
            </a:r>
            <a:r>
              <a:rPr lang="en-US" sz="2000" dirty="0" smtClean="0">
                <a:solidFill>
                  <a:srgbClr val="0000FF"/>
                </a:solidFill>
              </a:rPr>
              <a:t>10               </a:t>
            </a:r>
            <a:r>
              <a:rPr lang="en-US" sz="2000" dirty="0" smtClean="0">
                <a:solidFill>
                  <a:srgbClr val="008000"/>
                </a:solidFill>
              </a:rPr>
              <a:t>15</a:t>
            </a:r>
          </a:p>
        </p:txBody>
      </p:sp>
      <p:graphicFrame>
        <p:nvGraphicFramePr>
          <p:cNvPr id="14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289175"/>
              </p:ext>
            </p:extLst>
          </p:nvPr>
        </p:nvGraphicFramePr>
        <p:xfrm>
          <a:off x="148292" y="2314072"/>
          <a:ext cx="8851899" cy="2926176"/>
        </p:xfrm>
        <a:graphic>
          <a:graphicData uri="http://schemas.openxmlformats.org/drawingml/2006/table">
            <a:tbl>
              <a:tblPr/>
              <a:tblGrid>
                <a:gridCol w="901698"/>
                <a:gridCol w="5581652"/>
                <a:gridCol w="1054100"/>
                <a:gridCol w="1314449"/>
              </a:tblGrid>
              <a:tr h="2582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2019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completamento IT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 piccoli lavori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0.6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0.2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progettazione: disegni e stampe 3D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completamento IT </a:t>
                      </a:r>
                      <a:r>
                        <a:rPr kumimoji="0" lang="mr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–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installazione a IHEP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 a IHEP 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24934" y="5291048"/>
            <a:ext cx="7964965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halkboard" pitchFamily="-112" charset="0"/>
              </a:rPr>
              <a:t>Composizione</a:t>
            </a:r>
            <a:r>
              <a:rPr lang="en-US" dirty="0" smtClean="0">
                <a:solidFill>
                  <a:srgbClr val="FF0000"/>
                </a:solidFill>
                <a:latin typeface="Chalkboard" pitchFamily="-112" charset="0"/>
              </a:rPr>
              <a:t> del </a:t>
            </a:r>
            <a:r>
              <a:rPr lang="en-US" dirty="0" err="1" smtClean="0">
                <a:solidFill>
                  <a:srgbClr val="FF0000"/>
                </a:solidFill>
                <a:latin typeface="Chalkboard" pitchFamily="-112" charset="0"/>
              </a:rPr>
              <a:t>gruppo</a:t>
            </a:r>
            <a:r>
              <a:rPr lang="en-US" dirty="0" smtClean="0">
                <a:solidFill>
                  <a:srgbClr val="FF0000"/>
                </a:solidFill>
                <a:latin typeface="Chalkboard" pitchFamily="-112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halkboard" pitchFamily="-112" charset="0"/>
              </a:rPr>
              <a:t>BESIII </a:t>
            </a:r>
            <a:r>
              <a:rPr lang="en-US" dirty="0" err="1" smtClean="0">
                <a:solidFill>
                  <a:srgbClr val="FF0000"/>
                </a:solidFill>
                <a:latin typeface="Chalkboard" pitchFamily="-112" charset="0"/>
              </a:rPr>
              <a:t>nel</a:t>
            </a:r>
            <a:r>
              <a:rPr lang="en-US" dirty="0" smtClean="0">
                <a:solidFill>
                  <a:srgbClr val="FF0000"/>
                </a:solidFill>
                <a:latin typeface="Chalkboard" pitchFamily="-112" charset="0"/>
              </a:rPr>
              <a:t> 2019: </a:t>
            </a:r>
            <a:endParaRPr lang="en-US" dirty="0" smtClean="0">
              <a:solidFill>
                <a:srgbClr val="FF0000"/>
              </a:solidFill>
              <a:latin typeface="Chalkboard" pitchFamily="-112" charset="0"/>
            </a:endParaRPr>
          </a:p>
          <a:p>
            <a:r>
              <a:rPr lang="en-US" dirty="0" smtClean="0">
                <a:latin typeface="Chalkboard" pitchFamily="-112" charset="0"/>
              </a:rPr>
              <a:t>R. </a:t>
            </a:r>
            <a:r>
              <a:rPr lang="en-US" dirty="0" err="1" smtClean="0">
                <a:latin typeface="Chalkboard" pitchFamily="-112" charset="0"/>
              </a:rPr>
              <a:t>Baldini</a:t>
            </a:r>
            <a:r>
              <a:rPr lang="en-US" dirty="0" smtClean="0">
                <a:latin typeface="Chalkboard" pitchFamily="-112" charset="0"/>
              </a:rPr>
              <a:t> </a:t>
            </a:r>
            <a:r>
              <a:rPr lang="en-US" dirty="0" err="1" smtClean="0">
                <a:latin typeface="Chalkboard" pitchFamily="-112" charset="0"/>
              </a:rPr>
              <a:t>Ferroli</a:t>
            </a:r>
            <a:r>
              <a:rPr lang="en-US" dirty="0" smtClean="0">
                <a:latin typeface="Chalkboard" pitchFamily="-112" charset="0"/>
              </a:rPr>
              <a:t> (</a:t>
            </a:r>
            <a:r>
              <a:rPr lang="en-US" dirty="0" err="1" smtClean="0">
                <a:latin typeface="Chalkboard" pitchFamily="-112" charset="0"/>
              </a:rPr>
              <a:t>ass.senior</a:t>
            </a:r>
            <a:r>
              <a:rPr lang="en-US" dirty="0" smtClean="0">
                <a:latin typeface="Chalkboard" pitchFamily="-112" charset="0"/>
              </a:rPr>
              <a:t>)     0%	</a:t>
            </a:r>
          </a:p>
          <a:p>
            <a:r>
              <a:rPr lang="en-US" dirty="0" err="1" smtClean="0">
                <a:latin typeface="Chalkboard" pitchFamily="-112" charset="0"/>
              </a:rPr>
              <a:t>M.Bertani</a:t>
            </a:r>
            <a:r>
              <a:rPr lang="en-US" dirty="0" smtClean="0">
                <a:latin typeface="Chalkboard" pitchFamily="-112" charset="0"/>
              </a:rPr>
              <a:t>                          </a:t>
            </a:r>
            <a:r>
              <a:rPr lang="en-US" dirty="0" smtClean="0">
                <a:latin typeface="Chalkboard" pitchFamily="-112" charset="0"/>
              </a:rPr>
              <a:t>80% </a:t>
            </a:r>
          </a:p>
          <a:p>
            <a:r>
              <a:rPr lang="en-US" dirty="0" err="1" smtClean="0">
                <a:latin typeface="Chalkboard" pitchFamily="-112" charset="0"/>
              </a:rPr>
              <a:t>Calcaterra</a:t>
            </a:r>
            <a:r>
              <a:rPr lang="en-US" dirty="0" smtClean="0">
                <a:latin typeface="Chalkboard" pitchFamily="-112" charset="0"/>
              </a:rPr>
              <a:t>                         80</a:t>
            </a:r>
            <a:r>
              <a:rPr lang="en-US" dirty="0" smtClean="0">
                <a:latin typeface="Chalkboard" pitchFamily="-112" charset="0"/>
              </a:rPr>
              <a:t>%</a:t>
            </a:r>
          </a:p>
          <a:p>
            <a:r>
              <a:rPr lang="en-US" dirty="0" smtClean="0">
                <a:latin typeface="Chalkboard" pitchFamily="-112" charset="0"/>
              </a:rPr>
              <a:t>G. </a:t>
            </a:r>
            <a:r>
              <a:rPr lang="en-US" dirty="0" err="1" smtClean="0">
                <a:latin typeface="Chalkboard" pitchFamily="-112" charset="0"/>
              </a:rPr>
              <a:t>Felici</a:t>
            </a:r>
            <a:r>
              <a:rPr lang="en-US" dirty="0" smtClean="0">
                <a:latin typeface="Chalkboard" pitchFamily="-112" charset="0"/>
              </a:rPr>
              <a:t>                            30%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17848" y="5621635"/>
            <a:ext cx="3972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halkboard" pitchFamily="-112" charset="0"/>
              </a:rPr>
              <a:t>E.Pace</a:t>
            </a:r>
            <a:r>
              <a:rPr lang="en-US" dirty="0">
                <a:latin typeface="Chalkboard" pitchFamily="-112" charset="0"/>
              </a:rPr>
              <a:t>                              20%</a:t>
            </a:r>
          </a:p>
          <a:p>
            <a:r>
              <a:rPr lang="en-US" dirty="0">
                <a:latin typeface="Chalkboard" pitchFamily="-112" charset="0"/>
              </a:rPr>
              <a:t>P. </a:t>
            </a:r>
            <a:r>
              <a:rPr lang="en-US" dirty="0" err="1">
                <a:latin typeface="Chalkboard" pitchFamily="-112" charset="0"/>
              </a:rPr>
              <a:t>Patteri</a:t>
            </a:r>
            <a:r>
              <a:rPr lang="en-US" dirty="0">
                <a:latin typeface="Chalkboard" pitchFamily="-112" charset="0"/>
              </a:rPr>
              <a:t>                          80%</a:t>
            </a:r>
          </a:p>
          <a:p>
            <a:r>
              <a:rPr lang="en-US" dirty="0">
                <a:latin typeface="Chalkboard" pitchFamily="-112" charset="0"/>
              </a:rPr>
              <a:t>A. </a:t>
            </a:r>
            <a:r>
              <a:rPr lang="en-US" dirty="0" err="1">
                <a:latin typeface="Chalkboard" pitchFamily="-112" charset="0"/>
              </a:rPr>
              <a:t>Zallo</a:t>
            </a:r>
            <a:r>
              <a:rPr lang="en-US" dirty="0">
                <a:latin typeface="Chalkboard" pitchFamily="-112" charset="0"/>
              </a:rPr>
              <a:t> (</a:t>
            </a:r>
            <a:r>
              <a:rPr lang="en-US" dirty="0" err="1">
                <a:latin typeface="Chalkboard" pitchFamily="-112" charset="0"/>
              </a:rPr>
              <a:t>ospite</a:t>
            </a:r>
            <a:r>
              <a:rPr lang="en-US" dirty="0">
                <a:latin typeface="Chalkboard" pitchFamily="-112" charset="0"/>
              </a:rPr>
              <a:t> senior)            0%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A’ production in PADME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Text Placeholder 10"/>
          <p:cNvSpPr txBox="1">
            <a:spLocks/>
          </p:cNvSpPr>
          <p:nvPr/>
        </p:nvSpPr>
        <p:spPr>
          <a:xfrm>
            <a:off x="154516" y="1205584"/>
            <a:ext cx="4074584" cy="4674516"/>
          </a:xfrm>
          <a:prstGeom prst="rect">
            <a:avLst/>
          </a:prstGeom>
        </p:spPr>
        <p:txBody>
          <a:bodyPr/>
          <a:lstStyle>
            <a:lvl1pPr marL="274292" indent="-274292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84" indent="-274292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876" indent="-228576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168" indent="-228576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0" indent="-228576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751" indent="-182862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3" indent="-182862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474" indent="-182862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336" indent="-182862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Produce </a:t>
            </a:r>
            <a:r>
              <a:rPr lang="en-US" sz="2000" i="1" dirty="0" smtClean="0"/>
              <a:t>A’ </a:t>
            </a:r>
            <a:r>
              <a:rPr lang="en-US" sz="2000" dirty="0" smtClean="0"/>
              <a:t>via the reaction: </a:t>
            </a:r>
          </a:p>
          <a:p>
            <a:pPr lvl="1"/>
            <a:endParaRPr lang="en-US" sz="1700" dirty="0" smtClean="0"/>
          </a:p>
          <a:p>
            <a:pPr>
              <a:spcAft>
                <a:spcPts val="600"/>
              </a:spcAft>
            </a:pPr>
            <a:r>
              <a:rPr lang="en-US" sz="2000" i="1" dirty="0" smtClean="0">
                <a:solidFill>
                  <a:srgbClr val="FF0000"/>
                </a:solidFill>
              </a:rPr>
              <a:t>e</a:t>
            </a:r>
            <a:r>
              <a:rPr lang="en-US" sz="2000" baseline="30000" dirty="0" smtClean="0">
                <a:solidFill>
                  <a:srgbClr val="FF0000"/>
                </a:solidFill>
              </a:rPr>
              <a:t>+</a:t>
            </a:r>
            <a:r>
              <a:rPr lang="en-US" sz="2000" dirty="0" smtClean="0">
                <a:solidFill>
                  <a:srgbClr val="FF0000"/>
                </a:solidFill>
              </a:rPr>
              <a:t> beam </a:t>
            </a:r>
            <a:r>
              <a:rPr lang="en-US" sz="2000" b="1" dirty="0" smtClean="0"/>
              <a:t>momentum, position known</a:t>
            </a:r>
          </a:p>
          <a:p>
            <a:pPr>
              <a:spcAft>
                <a:spcPts val="600"/>
              </a:spcAft>
              <a:buFont typeface="Wingdings 2" charset="2"/>
              <a:buChar char="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Tunable intensity (in order to optimize annihilation vs. pile-up)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FF0000"/>
                </a:solidFill>
              </a:rPr>
              <a:t>Measure the recoil photon </a:t>
            </a:r>
            <a:r>
              <a:rPr lang="en-US" sz="2000" b="1" dirty="0" smtClean="0"/>
              <a:t>position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and</a:t>
            </a:r>
            <a:r>
              <a:rPr lang="en-US" sz="2000" dirty="0" smtClean="0"/>
              <a:t> </a:t>
            </a:r>
            <a:r>
              <a:rPr lang="en-US" sz="2000" b="1" dirty="0" smtClean="0"/>
              <a:t>energy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FF0000"/>
                </a:solidFill>
              </a:rPr>
              <a:t>Calculate </a:t>
            </a:r>
            <a:r>
              <a:rPr lang="en-US" sz="2000" i="1" dirty="0" smtClean="0">
                <a:solidFill>
                  <a:srgbClr val="FF0000"/>
                </a:solidFill>
              </a:rPr>
              <a:t>M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baseline="-25000" dirty="0" smtClean="0">
                <a:solidFill>
                  <a:srgbClr val="FF0000"/>
                </a:solidFill>
              </a:rPr>
              <a:t>miss </a:t>
            </a:r>
            <a:r>
              <a:rPr lang="en-US" sz="2000" dirty="0" smtClean="0"/>
              <a:t>= (</a:t>
            </a:r>
            <a:r>
              <a:rPr lang="en-US" sz="2000" b="1" i="1" u="sng" dirty="0" smtClean="0"/>
              <a:t>P</a:t>
            </a:r>
            <a:r>
              <a:rPr lang="en-US" sz="2000" b="1" i="1" baseline="-25000" dirty="0" smtClean="0"/>
              <a:t> </a:t>
            </a:r>
            <a:r>
              <a:rPr lang="en-US" sz="2000" i="1" baseline="-25000" dirty="0" smtClean="0"/>
              <a:t>e</a:t>
            </a:r>
            <a:r>
              <a:rPr lang="en-US" sz="2000" baseline="-25000" dirty="0" smtClean="0"/>
              <a:t>+ </a:t>
            </a:r>
            <a:r>
              <a:rPr lang="en-US" sz="2000" dirty="0" smtClean="0">
                <a:latin typeface="Symbol" charset="2"/>
                <a:cs typeface="Symbol" charset="2"/>
              </a:rPr>
              <a:t>+</a:t>
            </a:r>
            <a:r>
              <a:rPr lang="en-US" sz="2000" baseline="30000" dirty="0" smtClean="0"/>
              <a:t> </a:t>
            </a:r>
            <a:r>
              <a:rPr lang="en-US" sz="2000" b="1" i="1" u="sng" dirty="0" smtClean="0"/>
              <a:t>P</a:t>
            </a:r>
            <a:r>
              <a:rPr lang="en-US" sz="2000" b="1" i="1" baseline="-25000" dirty="0" smtClean="0"/>
              <a:t> </a:t>
            </a:r>
            <a:r>
              <a:rPr lang="en-US" sz="2000" i="1" baseline="-25000" dirty="0" smtClean="0"/>
              <a:t>e</a:t>
            </a:r>
            <a:r>
              <a:rPr lang="en-US" sz="2000" baseline="-25000" dirty="0" smtClean="0"/>
              <a:t>−</a:t>
            </a:r>
            <a:r>
              <a:rPr lang="en-US" sz="2000" baseline="30000" dirty="0" smtClean="0"/>
              <a:t> </a:t>
            </a:r>
            <a:r>
              <a:rPr lang="en-US" sz="2000" dirty="0" smtClean="0">
                <a:latin typeface="Symbol" charset="2"/>
                <a:cs typeface="Symbol" charset="2"/>
              </a:rPr>
              <a:t>- </a:t>
            </a:r>
            <a:r>
              <a:rPr lang="en-US" sz="2000" b="1" i="1" u="sng" dirty="0" smtClean="0"/>
              <a:t>P</a:t>
            </a:r>
            <a:r>
              <a:rPr lang="en-US" sz="2000" b="1" i="1" baseline="-25000" dirty="0" smtClean="0"/>
              <a:t> 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Technique allowing </a:t>
            </a:r>
            <a:r>
              <a:rPr lang="en-US" sz="2000" i="1" dirty="0" smtClean="0"/>
              <a:t>A’</a:t>
            </a:r>
            <a:r>
              <a:rPr lang="en-US" sz="2000" dirty="0" smtClean="0"/>
              <a:t> identification even if stable or predominant decay into dark-sector particles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Minimal assumption: </a:t>
            </a:r>
            <a:r>
              <a:rPr lang="en-US" sz="2000" i="1" dirty="0" smtClean="0"/>
              <a:t>A’ </a:t>
            </a:r>
            <a:r>
              <a:rPr lang="en-US" sz="2000" dirty="0" smtClean="0"/>
              <a:t>couples to leptons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04652" y="1194409"/>
            <a:ext cx="4302505" cy="220893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708572" y="1377106"/>
            <a:ext cx="4136870" cy="1994738"/>
            <a:chOff x="142719" y="994599"/>
            <a:chExt cx="4136870" cy="1994738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586914" y="1780047"/>
              <a:ext cx="69230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95B3D7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Arrow Connector 19"/>
            <p:cNvCxnSpPr/>
            <p:nvPr/>
          </p:nvCxnSpPr>
          <p:spPr>
            <a:xfrm flipV="1">
              <a:off x="1291915" y="1452904"/>
              <a:ext cx="2277661" cy="336767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/>
              </a:solidFill>
              <a:prstDash val="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Straight Arrow Connector 20"/>
            <p:cNvCxnSpPr/>
            <p:nvPr/>
          </p:nvCxnSpPr>
          <p:spPr>
            <a:xfrm>
              <a:off x="1282294" y="1789671"/>
              <a:ext cx="1481706" cy="586935"/>
            </a:xfrm>
            <a:prstGeom prst="straightConnector1">
              <a:avLst/>
            </a:prstGeom>
            <a:noFill/>
            <a:ln w="25400" cap="flat" cmpd="sng" algn="ctr">
              <a:solidFill>
                <a:srgbClr val="FFFFFF"/>
              </a:solidFill>
              <a:prstDash val="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Connector 21"/>
            <p:cNvCxnSpPr/>
            <p:nvPr/>
          </p:nvCxnSpPr>
          <p:spPr>
            <a:xfrm>
              <a:off x="1282294" y="1635526"/>
              <a:ext cx="0" cy="279035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3" name="Rectangle 22"/>
            <p:cNvSpPr/>
            <p:nvPr/>
          </p:nvSpPr>
          <p:spPr>
            <a:xfrm>
              <a:off x="593053" y="2218735"/>
              <a:ext cx="16353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e</a:t>
              </a:r>
              <a:r>
                <a:rPr kumimoji="0" lang="it-IT" sz="1600" b="0" i="0" u="none" strike="noStrike" kern="0" cap="none" spc="0" normalizeH="0" baseline="3000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+</a:t>
              </a:r>
              <a:r>
                <a:rPr kumimoji="0" lang="it-IT" sz="16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e</a:t>
              </a:r>
              <a:r>
                <a:rPr kumimoji="0" lang="it-IT" sz="1600" b="0" i="0" u="none" strike="noStrike" kern="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-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sym typeface="Symbol"/>
                </a:rPr>
                <a:t> 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Symbol"/>
                </a:rPr>
                <a:t>g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sym typeface="Symbol"/>
                </a:rPr>
                <a:t> (</a:t>
              </a:r>
              <a:r>
                <a:rPr kumimoji="0" lang="it-IT" sz="16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sym typeface="Symbol"/>
                </a:rPr>
                <a:t>E</a:t>
              </a:r>
              <a:r>
                <a:rPr kumimoji="0" lang="it-IT" sz="1600" b="0" i="1" u="none" strike="noStrike" kern="0" cap="none" spc="0" normalizeH="0" baseline="-2500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sym typeface="Symbol"/>
                </a:rPr>
                <a:t>miss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sym typeface="Symbol"/>
                </a:rPr>
                <a:t>) 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69576" y="1241222"/>
              <a:ext cx="180099" cy="1135384"/>
            </a:xfrm>
            <a:prstGeom prst="rect">
              <a:avLst/>
            </a:prstGeom>
            <a:solidFill>
              <a:srgbClr val="FDEADA"/>
            </a:solidFill>
            <a:ln w="9525" cap="flat" cmpd="sng" algn="ctr">
              <a:solidFill>
                <a:srgbClr val="F79646">
                  <a:lumMod val="20000"/>
                  <a:lumOff val="8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76495" y="1420062"/>
              <a:ext cx="166830" cy="167438"/>
            </a:xfrm>
            <a:prstGeom prst="rect">
              <a:avLst/>
            </a:prstGeom>
            <a:solidFill>
              <a:srgbClr val="F79646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2719" y="2650783"/>
              <a:ext cx="41368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Thin target, Annihilation, invisible decays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96359" y="994599"/>
              <a:ext cx="22231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one photon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Calibri"/>
                </a:rPr>
                <a:t>+ nothing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0956" y="3558554"/>
            <a:ext cx="3698892" cy="281376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58464" y="1685755"/>
            <a:ext cx="1156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it-IT" sz="1600" b="0" i="0" u="none" strike="noStrike" kern="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cs typeface="Symbol" charset="2"/>
              </a:rPr>
              <a:t>+</a:t>
            </a:r>
            <a:r>
              <a:rPr kumimoji="0" lang="it-IT" sz="16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it-IT" sz="16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cs typeface="Symbol" charset="2"/>
              </a:rPr>
              <a:t>-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 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cs typeface="Symbol" charset="2"/>
                <a:sym typeface="Symbol"/>
              </a:rPr>
              <a:t>g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 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A’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3445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Belle II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2400" dirty="0" smtClean="0"/>
              <a:t>2019 </a:t>
            </a:r>
            <a:r>
              <a:rPr lang="en-US" sz="2400" dirty="0"/>
              <a:t>– 3.1 FTE</a:t>
            </a:r>
            <a:endParaRPr lang="en-US" sz="2400" dirty="0"/>
          </a:p>
          <a:p>
            <a:r>
              <a:rPr lang="en-US" sz="2400" dirty="0"/>
              <a:t>M. Beretta (0.3), R</a:t>
            </a:r>
            <a:r>
              <a:rPr lang="en-US" sz="2400" dirty="0"/>
              <a:t>. de </a:t>
            </a:r>
            <a:r>
              <a:rPr lang="en-US" sz="2400" dirty="0" err="1"/>
              <a:t>Sangro</a:t>
            </a:r>
            <a:r>
              <a:rPr lang="en-US" sz="2400" dirty="0"/>
              <a:t> (0.8), </a:t>
            </a:r>
            <a:r>
              <a:rPr lang="en-US" sz="2400" dirty="0"/>
              <a:t>G. </a:t>
            </a:r>
            <a:r>
              <a:rPr lang="en-US" sz="2400" dirty="0" err="1"/>
              <a:t>Finocchiaro</a:t>
            </a:r>
            <a:r>
              <a:rPr lang="en-US" sz="2400" dirty="0"/>
              <a:t> (0.8), </a:t>
            </a:r>
            <a:r>
              <a:rPr lang="en-US" sz="2400" dirty="0"/>
              <a:t>B. </a:t>
            </a:r>
            <a:r>
              <a:rPr lang="en-US" sz="2400" dirty="0" err="1"/>
              <a:t>Oberhof</a:t>
            </a:r>
            <a:r>
              <a:rPr lang="en-US" sz="2400" dirty="0"/>
              <a:t> (1.0), </a:t>
            </a:r>
            <a:r>
              <a:rPr lang="en-US" sz="2400" dirty="0"/>
              <a:t>P. </a:t>
            </a:r>
            <a:r>
              <a:rPr lang="en-US" sz="2400" dirty="0" err="1"/>
              <a:t>Patteri</a:t>
            </a:r>
            <a:r>
              <a:rPr lang="en-US" sz="2400" dirty="0"/>
              <a:t> (0.2), </a:t>
            </a:r>
            <a:r>
              <a:rPr lang="en-US" sz="2400" dirty="0"/>
              <a:t>I. Peruzzi, M. Piccolo</a:t>
            </a:r>
          </a:p>
          <a:p>
            <a:endParaRPr lang="en-US" sz="2400" dirty="0"/>
          </a:p>
        </p:txBody>
      </p:sp>
      <p:pic>
        <p:nvPicPr>
          <p:cNvPr id="5" name="Picture 4" descr="belle2-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53" y="968915"/>
            <a:ext cx="1590548" cy="129232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sz="2800" dirty="0"/>
              <a:t>2018 – 3.1 FTE</a:t>
            </a:r>
          </a:p>
          <a:p>
            <a:r>
              <a:rPr lang="en-US" sz="2800" dirty="0"/>
              <a:t>M. Beretta (0.3), R. de </a:t>
            </a:r>
            <a:r>
              <a:rPr lang="en-US" sz="2800" dirty="0" err="1"/>
              <a:t>Sangro</a:t>
            </a:r>
            <a:r>
              <a:rPr lang="en-US" sz="2800" dirty="0"/>
              <a:t> (0.8), G. </a:t>
            </a:r>
            <a:r>
              <a:rPr lang="en-US" sz="2800" dirty="0" err="1"/>
              <a:t>Finocchiaro</a:t>
            </a:r>
            <a:r>
              <a:rPr lang="en-US" sz="2800" dirty="0"/>
              <a:t> (0.8), B. </a:t>
            </a:r>
            <a:r>
              <a:rPr lang="en-US" sz="2800" dirty="0" err="1"/>
              <a:t>Oberhof</a:t>
            </a:r>
            <a:r>
              <a:rPr lang="en-US" sz="2800" dirty="0"/>
              <a:t> (1.0), P. </a:t>
            </a:r>
            <a:r>
              <a:rPr lang="en-US" sz="2800" dirty="0" err="1"/>
              <a:t>Patteri</a:t>
            </a:r>
            <a:r>
              <a:rPr lang="en-US" sz="2800" dirty="0"/>
              <a:t> (0.2), I. Peruzzi, M. Piccolo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29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cs typeface="Arial"/>
              </a:rPr>
              <a:t>Attività</a:t>
            </a:r>
            <a:r>
              <a:rPr lang="en-US" dirty="0" smtClean="0">
                <a:cs typeface="Arial"/>
              </a:rPr>
              <a:t> </a:t>
            </a:r>
            <a:r>
              <a:rPr lang="en-US" dirty="0" smtClean="0">
                <a:cs typeface="Arial"/>
              </a:rPr>
              <a:t>2018</a:t>
            </a:r>
            <a:endParaRPr lang="en-US" dirty="0"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pic>
        <p:nvPicPr>
          <p:cNvPr id="7" name="Picture 6" descr="belle2-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25427"/>
            <a:ext cx="1066800" cy="86677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DF8D43DD-91D0-8447-81A8-7FDE8578E1B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 lnSpcReduction="10000"/>
          </a:bodyPr>
          <a:lstStyle/>
          <a:p>
            <a:r>
              <a:rPr lang="it-IT" dirty="0"/>
              <a:t>Hardware</a:t>
            </a:r>
          </a:p>
          <a:p>
            <a:pPr lvl="1"/>
            <a:r>
              <a:rPr lang="it-IT" dirty="0"/>
              <a:t>Sostituzione dei 16 </a:t>
            </a:r>
            <a:r>
              <a:rPr lang="it-IT" dirty="0" err="1"/>
              <a:t>crate</a:t>
            </a:r>
            <a:r>
              <a:rPr lang="it-IT" dirty="0"/>
              <a:t> VME contenenti l’elettronica di front end degli RPC del BKLM</a:t>
            </a:r>
          </a:p>
          <a:p>
            <a:pPr lvl="1"/>
            <a:r>
              <a:rPr lang="it-IT" dirty="0"/>
              <a:t>Manutenzione schede di front end</a:t>
            </a:r>
          </a:p>
          <a:p>
            <a:pPr lvl="2"/>
            <a:r>
              <a:rPr lang="it-IT" dirty="0"/>
              <a:t>Sostituzione e riparazione  </a:t>
            </a:r>
          </a:p>
          <a:p>
            <a:r>
              <a:rPr lang="it-IT" dirty="0"/>
              <a:t>Software</a:t>
            </a:r>
          </a:p>
          <a:p>
            <a:pPr lvl="1"/>
            <a:r>
              <a:rPr lang="it-IT" dirty="0"/>
              <a:t>Ottimizzazione </a:t>
            </a:r>
            <a:r>
              <a:rPr lang="it-IT" dirty="0" err="1"/>
              <a:t>clustering</a:t>
            </a:r>
            <a:r>
              <a:rPr lang="it-IT" dirty="0"/>
              <a:t> </a:t>
            </a:r>
            <a:r>
              <a:rPr lang="it-IT" dirty="0" smtClean="0"/>
              <a:t>BKLM e </a:t>
            </a:r>
            <a:r>
              <a:rPr lang="it-IT" dirty="0" err="1"/>
              <a:t>clustering</a:t>
            </a:r>
            <a:r>
              <a:rPr lang="it-IT" dirty="0"/>
              <a:t> adroni neutri ECL+BKLM</a:t>
            </a:r>
          </a:p>
          <a:p>
            <a:pPr lvl="1"/>
            <a:endParaRPr lang="it-IT" dirty="0"/>
          </a:p>
          <a:p>
            <a:r>
              <a:rPr lang="it-IT" dirty="0"/>
              <a:t>Fisica</a:t>
            </a:r>
          </a:p>
          <a:p>
            <a:pPr lvl="1"/>
            <a:r>
              <a:rPr lang="it-IT" dirty="0"/>
              <a:t>Studio efficienza e risoluzione rivelazione di </a:t>
            </a:r>
            <a:r>
              <a:rPr lang="it-IT" i="1" dirty="0"/>
              <a:t>K</a:t>
            </a:r>
            <a:r>
              <a:rPr lang="it-IT" baseline="-25000" dirty="0"/>
              <a:t>L </a:t>
            </a:r>
            <a:r>
              <a:rPr lang="it-IT" dirty="0"/>
              <a:t>nel BKLM utilizzando dati di Fase 2 </a:t>
            </a:r>
            <a:r>
              <a:rPr lang="it-IT" i="1" dirty="0" err="1"/>
              <a:t>e</a:t>
            </a:r>
            <a:r>
              <a:rPr lang="it-IT" baseline="30000" dirty="0" err="1"/>
              <a:t>+</a:t>
            </a:r>
            <a:r>
              <a:rPr lang="it-IT" i="1" dirty="0" err="1"/>
              <a:t>e</a:t>
            </a:r>
            <a:r>
              <a:rPr lang="it-IT" baseline="30000" dirty="0">
                <a:sym typeface="Wingdings" pitchFamily="2" charset="2"/>
              </a:rPr>
              <a:t>−</a:t>
            </a:r>
            <a:r>
              <a:rPr lang="it-IT" dirty="0">
                <a:sym typeface="Wingdings" pitchFamily="2" charset="2"/>
              </a:rPr>
              <a:t> → 𝛷(</a:t>
            </a:r>
            <a:r>
              <a:rPr lang="it-IT" i="1" dirty="0"/>
              <a:t>K</a:t>
            </a:r>
            <a:r>
              <a:rPr lang="it-IT" baseline="-25000" dirty="0"/>
              <a:t>S </a:t>
            </a:r>
            <a:r>
              <a:rPr lang="it-IT" i="1" dirty="0"/>
              <a:t>K</a:t>
            </a:r>
            <a:r>
              <a:rPr lang="it-IT" baseline="-25000" dirty="0"/>
              <a:t>L</a:t>
            </a:r>
            <a:r>
              <a:rPr lang="it-IT" dirty="0">
                <a:sym typeface="Wingdings" pitchFamily="2" charset="2"/>
              </a:rPr>
              <a:t>)</a:t>
            </a:r>
            <a:r>
              <a:rPr lang="it-IT" dirty="0"/>
              <a:t> 𝛾</a:t>
            </a:r>
          </a:p>
          <a:p>
            <a:pPr lvl="1"/>
            <a:r>
              <a:rPr lang="it-IT" dirty="0"/>
              <a:t>Analisi</a:t>
            </a:r>
            <a:r>
              <a:rPr lang="el-GR" dirty="0"/>
              <a:t> </a:t>
            </a:r>
            <a:r>
              <a:rPr lang="it-IT" dirty="0"/>
              <a:t>dati raccolti durante la «Fase 2»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507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Belle II – </a:t>
            </a:r>
            <a:r>
              <a:rPr lang="it-IT" dirty="0" err="1"/>
              <a:t>Run</a:t>
            </a:r>
            <a:r>
              <a:rPr lang="it-IT" dirty="0"/>
              <a:t> «</a:t>
            </a:r>
            <a:r>
              <a:rPr lang="it-IT" dirty="0" err="1"/>
              <a:t>Phase</a:t>
            </a:r>
            <a:r>
              <a:rPr lang="it-IT" dirty="0"/>
              <a:t> 2» di </a:t>
            </a:r>
            <a:r>
              <a:rPr lang="it-IT" dirty="0" err="1"/>
              <a:t>commissioning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xmlns="" id="{CDE6348A-DC3C-2C45-8D11-80979EFE64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133475"/>
            <a:ext cx="8229600" cy="4937760"/>
          </a:xfrm>
        </p:spPr>
        <p:txBody>
          <a:bodyPr/>
          <a:lstStyle/>
          <a:p>
            <a:r>
              <a:rPr lang="it-IT" dirty="0"/>
              <a:t>Belle II ha iniziato la presa dati nella cosiddetta «Fase 2» del </a:t>
            </a:r>
            <a:r>
              <a:rPr lang="it-IT" dirty="0" err="1"/>
              <a:t>commissioning</a:t>
            </a:r>
            <a:r>
              <a:rPr lang="it-IT" dirty="0"/>
              <a:t> di </a:t>
            </a:r>
            <a:r>
              <a:rPr lang="it-IT" dirty="0" err="1"/>
              <a:t>SuperKEKB</a:t>
            </a:r>
            <a:endParaRPr lang="it-IT" dirty="0"/>
          </a:p>
          <a:p>
            <a:r>
              <a:rPr lang="it-IT" dirty="0"/>
              <a:t>Iniziata a metà Febbraio 2018, </a:t>
            </a:r>
            <a:r>
              <a:rPr lang="it-IT" dirty="0">
                <a:solidFill>
                  <a:srgbClr val="FF0000"/>
                </a:solidFill>
              </a:rPr>
              <a:t>prime collisioni il 25 Aprile</a:t>
            </a:r>
            <a:r>
              <a:rPr lang="it-IT" dirty="0"/>
              <a:t>!</a:t>
            </a:r>
          </a:p>
          <a:p>
            <a:r>
              <a:rPr lang="it-IT" dirty="0"/>
              <a:t>Attualmente la luminosità di picco raggiunta è di 3x10</a:t>
            </a:r>
            <a:r>
              <a:rPr lang="it-IT" baseline="30000" dirty="0"/>
              <a:t>33</a:t>
            </a:r>
            <a:r>
              <a:rPr lang="it-IT" dirty="0"/>
              <a:t> cm</a:t>
            </a:r>
            <a:r>
              <a:rPr lang="it-IT" baseline="30000" dirty="0"/>
              <a:t>-2</a:t>
            </a:r>
            <a:r>
              <a:rPr lang="it-IT" dirty="0"/>
              <a:t>s</a:t>
            </a:r>
            <a:r>
              <a:rPr lang="it-IT" baseline="30000" dirty="0"/>
              <a:t>-1</a:t>
            </a:r>
            <a:r>
              <a:rPr lang="it-IT" dirty="0"/>
              <a:t>, mentre quella integrata è stata di ~350 pb</a:t>
            </a:r>
            <a:r>
              <a:rPr lang="it-IT" baseline="30000" dirty="0"/>
              <a:t>-1</a:t>
            </a:r>
          </a:p>
          <a:p>
            <a:r>
              <a:rPr lang="it-IT" dirty="0"/>
              <a:t>Il programma di Fase 2 proseguirà fino al 17 Luglio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5D0704-49DF-9A45-BD67-6AA1F20B4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48" y="4117524"/>
            <a:ext cx="3802900" cy="21391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DCDD549-5152-8042-9919-1923AD167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" b="14411"/>
          <a:stretch/>
        </p:blipFill>
        <p:spPr>
          <a:xfrm>
            <a:off x="4966196" y="3997007"/>
            <a:ext cx="3326904" cy="2173529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</p:spTree>
    <p:extLst>
      <p:ext uri="{BB962C8B-B14F-4D97-AF65-F5344CB8AC3E}">
        <p14:creationId xmlns:p14="http://schemas.microsoft.com/office/powerpoint/2010/main" val="354588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Belle II – «</a:t>
            </a:r>
            <a:r>
              <a:rPr lang="it-IT" dirty="0" err="1"/>
              <a:t>Phase</a:t>
            </a:r>
            <a:r>
              <a:rPr lang="it-IT" dirty="0"/>
              <a:t> 2» </a:t>
            </a:r>
            <a:r>
              <a:rPr lang="it-IT" dirty="0" err="1"/>
              <a:t>run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0EE9CD-BBA5-FA41-A04C-85C897C05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633"/>
            <a:ext cx="9144000" cy="41007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1E2477-9F8E-9047-9C11-F930C49476E1}"/>
              </a:ext>
            </a:extLst>
          </p:cNvPr>
          <p:cNvSpPr txBox="1"/>
          <p:nvPr/>
        </p:nvSpPr>
        <p:spPr>
          <a:xfrm>
            <a:off x="5458481" y="1530520"/>
            <a:ext cx="3541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First ~ nano-</a:t>
            </a:r>
            <a:r>
              <a:rPr lang="it-IT" sz="2400" dirty="0" err="1">
                <a:solidFill>
                  <a:srgbClr val="FF0000"/>
                </a:solidFill>
              </a:rPr>
              <a:t>beams</a:t>
            </a:r>
            <a:r>
              <a:rPr lang="it-IT" sz="2400" dirty="0">
                <a:solidFill>
                  <a:srgbClr val="FF0000"/>
                </a:solidFill>
              </a:rPr>
              <a:t> with large </a:t>
            </a:r>
            <a:r>
              <a:rPr lang="it-IT" sz="2400" dirty="0" err="1">
                <a:solidFill>
                  <a:srgbClr val="FF0000"/>
                </a:solidFill>
              </a:rPr>
              <a:t>crossing</a:t>
            </a:r>
            <a:r>
              <a:rPr lang="it-IT" sz="2400" dirty="0">
                <a:solidFill>
                  <a:srgbClr val="FF0000"/>
                </a:solidFill>
              </a:rPr>
              <a:t> angle!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44005E-DABD-4E48-9128-08BFB98E7853}"/>
              </a:ext>
            </a:extLst>
          </p:cNvPr>
          <p:cNvSpPr txBox="1"/>
          <p:nvPr/>
        </p:nvSpPr>
        <p:spPr>
          <a:xfrm>
            <a:off x="3031312" y="5156021"/>
            <a:ext cx="3081375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Obiettivi Fase 2: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Nano-</a:t>
            </a:r>
            <a:r>
              <a:rPr lang="it-IT" dirty="0" err="1"/>
              <a:t>beams</a:t>
            </a:r>
            <a:r>
              <a:rPr lang="it-IT" dirty="0"/>
              <a:t>: β</a:t>
            </a:r>
            <a:r>
              <a:rPr lang="it-IT" baseline="-25000" dirty="0"/>
              <a:t>y</a:t>
            </a:r>
            <a:r>
              <a:rPr lang="it-IT" dirty="0"/>
              <a:t>* = 2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L</a:t>
            </a:r>
            <a:r>
              <a:rPr lang="it-IT" baseline="-25000" dirty="0" err="1"/>
              <a:t>peak</a:t>
            </a:r>
            <a:r>
              <a:rPr lang="it-IT" dirty="0"/>
              <a:t>= 1x10</a:t>
            </a:r>
            <a:r>
              <a:rPr lang="it-IT" baseline="30000" dirty="0"/>
              <a:t>34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Background OK per Belle II</a:t>
            </a:r>
          </a:p>
        </p:txBody>
      </p:sp>
    </p:spTree>
    <p:extLst>
      <p:ext uri="{BB962C8B-B14F-4D97-AF65-F5344CB8AC3E}">
        <p14:creationId xmlns:p14="http://schemas.microsoft.com/office/powerpoint/2010/main" val="357706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2300"/>
          </a:xfrm>
        </p:spPr>
        <p:txBody>
          <a:bodyPr>
            <a:normAutofit/>
          </a:bodyPr>
          <a:lstStyle/>
          <a:p>
            <a:r>
              <a:rPr lang="it-IT" dirty="0"/>
              <a:t>Belle II – Fase 2 Analisi dati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xmlns="" id="{4F8D8B31-0098-FA4A-87C2-28FDD1F2B031}"/>
              </a:ext>
            </a:extLst>
          </p:cNvPr>
          <p:cNvSpPr txBox="1">
            <a:spLocks/>
          </p:cNvSpPr>
          <p:nvPr/>
        </p:nvSpPr>
        <p:spPr>
          <a:xfrm>
            <a:off x="457200" y="995988"/>
            <a:ext cx="8229600" cy="218375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292" indent="-274292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84" indent="-274292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876" indent="-228576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168" indent="-228576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0" indent="-228576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751" indent="-182862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3" indent="-182862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474" indent="-182862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336" indent="-182862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Il rivelatore funziona bene, qualche problema nel DAQ è in fase di risoluzione</a:t>
            </a:r>
          </a:p>
          <a:p>
            <a:r>
              <a:rPr lang="it-IT" dirty="0" smtClean="0"/>
              <a:t>Il nostro gruppo è attivo nell’analisi dei primi dati</a:t>
            </a:r>
          </a:p>
          <a:p>
            <a:pPr lvl="1"/>
            <a:r>
              <a:rPr lang="it-IT" dirty="0" smtClean="0"/>
              <a:t>‘</a:t>
            </a:r>
            <a:r>
              <a:rPr lang="it-IT" dirty="0" err="1" smtClean="0"/>
              <a:t>Ri</a:t>
            </a:r>
            <a:r>
              <a:rPr lang="it-IT" dirty="0" smtClean="0"/>
              <a:t>-scoperta’ delle risonanze e particelle note</a:t>
            </a:r>
          </a:p>
          <a:p>
            <a:pPr lvl="2"/>
            <a:r>
              <a:rPr lang="it-IT" dirty="0" smtClean="0"/>
              <a:t>Osservazione della </a:t>
            </a:r>
            <a:r>
              <a:rPr lang="it-IT" dirty="0" err="1" smtClean="0">
                <a:solidFill>
                  <a:srgbClr val="FF0000"/>
                </a:solidFill>
              </a:rPr>
              <a:t>e</a:t>
            </a:r>
            <a:r>
              <a:rPr lang="it-IT" baseline="30000" dirty="0" err="1" smtClean="0">
                <a:solidFill>
                  <a:srgbClr val="FF0000"/>
                </a:solidFill>
              </a:rPr>
              <a:t>+</a:t>
            </a:r>
            <a:r>
              <a:rPr lang="it-IT" dirty="0" err="1" smtClean="0">
                <a:solidFill>
                  <a:srgbClr val="FF0000"/>
                </a:solidFill>
              </a:rPr>
              <a:t>e</a:t>
            </a:r>
            <a:r>
              <a:rPr lang="it-IT" baseline="30000" dirty="0" smtClean="0">
                <a:solidFill>
                  <a:srgbClr val="FF0000"/>
                </a:solidFill>
              </a:rPr>
              <a:t>−</a:t>
            </a:r>
            <a:r>
              <a:rPr lang="it-IT" dirty="0" smtClean="0">
                <a:solidFill>
                  <a:srgbClr val="FF0000"/>
                </a:solidFill>
              </a:rPr>
              <a:t> → 𝛷(→</a:t>
            </a:r>
            <a:r>
              <a:rPr lang="it-IT" i="1" dirty="0" smtClean="0">
                <a:solidFill>
                  <a:srgbClr val="FF0000"/>
                </a:solidFill>
              </a:rPr>
              <a:t>K</a:t>
            </a:r>
            <a:r>
              <a:rPr lang="it-IT" baseline="30000" dirty="0" smtClean="0">
                <a:solidFill>
                  <a:srgbClr val="FF0000"/>
                </a:solidFill>
              </a:rPr>
              <a:t>+</a:t>
            </a:r>
            <a:r>
              <a:rPr lang="it-IT" i="1" dirty="0" smtClean="0">
                <a:solidFill>
                  <a:srgbClr val="FF0000"/>
                </a:solidFill>
              </a:rPr>
              <a:t>K</a:t>
            </a:r>
            <a:r>
              <a:rPr lang="it-IT" baseline="30000" dirty="0" smtClean="0">
                <a:solidFill>
                  <a:srgbClr val="FF0000"/>
                </a:solidFill>
              </a:rPr>
              <a:t>−</a:t>
            </a:r>
            <a:r>
              <a:rPr lang="it-IT" dirty="0" smtClean="0">
                <a:solidFill>
                  <a:srgbClr val="FF0000"/>
                </a:solidFill>
              </a:rPr>
              <a:t>)𝛾</a:t>
            </a:r>
            <a:endParaRPr lang="it-IT" dirty="0">
              <a:solidFill>
                <a:srgbClr val="FF000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0DE75D7-6C51-514D-8067-78A90B5BDFC9}"/>
              </a:ext>
            </a:extLst>
          </p:cNvPr>
          <p:cNvGrpSpPr/>
          <p:nvPr/>
        </p:nvGrpSpPr>
        <p:grpSpPr>
          <a:xfrm>
            <a:off x="2304577" y="3179745"/>
            <a:ext cx="4388541" cy="2911628"/>
            <a:chOff x="2304577" y="3289467"/>
            <a:chExt cx="4388541" cy="29116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2916BC95-366F-8E4D-8569-DD31F8D0CE14}"/>
                </a:ext>
              </a:extLst>
            </p:cNvPr>
            <p:cNvGrpSpPr/>
            <p:nvPr/>
          </p:nvGrpSpPr>
          <p:grpSpPr>
            <a:xfrm>
              <a:off x="2304577" y="3289467"/>
              <a:ext cx="4388541" cy="2911628"/>
              <a:chOff x="4434592" y="3738929"/>
              <a:chExt cx="4388541" cy="291162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97A19C81-C6A9-A542-8E36-7FBE78864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34592" y="3738929"/>
                <a:ext cx="4388541" cy="2911628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330B20B-C7B3-7B45-BF4D-5F6C024A2B7F}"/>
                  </a:ext>
                </a:extLst>
              </p:cNvPr>
              <p:cNvSpPr txBox="1"/>
              <p:nvPr/>
            </p:nvSpPr>
            <p:spPr>
              <a:xfrm>
                <a:off x="5227395" y="3909540"/>
                <a:ext cx="5212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ISR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C60D5BE-C3B4-3E42-93BF-07DB4F89414F}"/>
                </a:ext>
              </a:extLst>
            </p:cNvPr>
            <p:cNvSpPr txBox="1"/>
            <p:nvPr/>
          </p:nvSpPr>
          <p:spPr>
            <a:xfrm>
              <a:off x="3963922" y="3598578"/>
              <a:ext cx="4475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>
                  <a:solidFill>
                    <a:srgbClr val="FF0000"/>
                  </a:solidFill>
                </a:rPr>
                <a:t>𝛷</a:t>
              </a:r>
              <a:endParaRPr lang="it-IT" sz="28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56ADD1D-27DE-C645-999B-40002F693688}"/>
              </a:ext>
            </a:extLst>
          </p:cNvPr>
          <p:cNvSpPr txBox="1"/>
          <p:nvPr/>
        </p:nvSpPr>
        <p:spPr>
          <a:xfrm>
            <a:off x="6583044" y="3523027"/>
            <a:ext cx="1214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B. </a:t>
            </a:r>
            <a:r>
              <a:rPr lang="it-IT" dirty="0" err="1"/>
              <a:t>Oberhof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548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990600"/>
          </a:xfrm>
        </p:spPr>
        <p:txBody>
          <a:bodyPr/>
          <a:lstStyle/>
          <a:p>
            <a:r>
              <a:rPr lang="it-IT" dirty="0" err="1"/>
              <a:t>SuperKEKB</a:t>
            </a:r>
            <a:r>
              <a:rPr lang="it-IT" dirty="0"/>
              <a:t> &amp; Belle II Performances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55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F244955-59A1-ED43-999C-69A9870F2D58}"/>
              </a:ext>
            </a:extLst>
          </p:cNvPr>
          <p:cNvGrpSpPr/>
          <p:nvPr/>
        </p:nvGrpSpPr>
        <p:grpSpPr>
          <a:xfrm>
            <a:off x="4488392" y="1094754"/>
            <a:ext cx="3733800" cy="2750820"/>
            <a:chOff x="4737100" y="1143000"/>
            <a:chExt cx="4216400" cy="33401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1325B0F-BFA9-3E46-A273-6910F8C6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7100" y="1143000"/>
              <a:ext cx="4216400" cy="33401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7E0A3F4-342D-C34B-8BE4-EBAC8A95BE50}"/>
                </a:ext>
              </a:extLst>
            </p:cNvPr>
            <p:cNvSpPr txBox="1"/>
            <p:nvPr/>
          </p:nvSpPr>
          <p:spPr>
            <a:xfrm>
              <a:off x="5911018" y="1936903"/>
              <a:ext cx="563333" cy="560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rgbClr val="FF0000"/>
                  </a:solidFill>
                </a:rPr>
                <a:t>𝝅</a:t>
              </a:r>
              <a:r>
                <a:rPr lang="it-IT" sz="2400" baseline="300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F7F052-F5E7-FD4D-920F-53E28C49575F}"/>
              </a:ext>
            </a:extLst>
          </p:cNvPr>
          <p:cNvGrpSpPr/>
          <p:nvPr/>
        </p:nvGrpSpPr>
        <p:grpSpPr>
          <a:xfrm>
            <a:off x="4501092" y="3743974"/>
            <a:ext cx="3834150" cy="2608333"/>
            <a:chOff x="113100" y="3796802"/>
            <a:chExt cx="4309917" cy="2911628"/>
          </a:xfrm>
          <a:solidFill>
            <a:schemeClr val="bg1"/>
          </a:solidFill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B7AF5F1-3B9E-414B-9260-7F28C18E3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00" y="3796802"/>
              <a:ext cx="4309917" cy="2911628"/>
            </a:xfrm>
            <a:prstGeom prst="rect">
              <a:avLst/>
            </a:prstGeom>
            <a:grpFill/>
            <a:effectLst/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32157E58-91E9-0041-8267-716E4D92362A}"/>
                </a:ext>
              </a:extLst>
            </p:cNvPr>
            <p:cNvSpPr/>
            <p:nvPr/>
          </p:nvSpPr>
          <p:spPr>
            <a:xfrm>
              <a:off x="965515" y="4420572"/>
              <a:ext cx="1019503" cy="2616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964ABE5-ED80-2A42-8FC2-D789A6CD2FCD}"/>
              </a:ext>
            </a:extLst>
          </p:cNvPr>
          <p:cNvSpPr/>
          <p:nvPr/>
        </p:nvSpPr>
        <p:spPr>
          <a:xfrm>
            <a:off x="963026" y="4843410"/>
            <a:ext cx="35253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Large crossing angle: bunch length is </a:t>
            </a:r>
            <a:r>
              <a:rPr lang="en-US" i="1" dirty="0"/>
              <a:t>reduced</a:t>
            </a:r>
            <a:r>
              <a:rPr lang="en-US" dirty="0"/>
              <a:t> from ~10 mm (KEKB) to  0.5 mm (</a:t>
            </a:r>
            <a:r>
              <a:rPr lang="en-US" dirty="0" err="1"/>
              <a:t>SuperKEKB</a:t>
            </a:r>
            <a:r>
              <a:rPr lang="en-US" dirty="0"/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3560182-69EF-584C-AB27-B211B32B6D9D}"/>
              </a:ext>
            </a:extLst>
          </p:cNvPr>
          <p:cNvSpPr txBox="1"/>
          <p:nvPr/>
        </p:nvSpPr>
        <p:spPr>
          <a:xfrm>
            <a:off x="7124345" y="4244739"/>
            <a:ext cx="1210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</a:rPr>
              <a:t>Longitudinal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beam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size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xmlns="" id="{A2BEA273-78CD-F44E-8011-C5BABC8C979A}"/>
              </a:ext>
            </a:extLst>
          </p:cNvPr>
          <p:cNvSpPr/>
          <p:nvPr/>
        </p:nvSpPr>
        <p:spPr>
          <a:xfrm>
            <a:off x="3332237" y="5693751"/>
            <a:ext cx="968612" cy="347241"/>
          </a:xfrm>
          <a:prstGeom prst="rightArrow">
            <a:avLst/>
          </a:prstGeom>
          <a:solidFill>
            <a:srgbClr val="FF0000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843915B-B5F5-454B-B757-24E93DEAA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" y="1381295"/>
            <a:ext cx="3124200" cy="3098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7D3B006-47CC-DD48-B674-3F3C08BF13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6911" y="2439031"/>
            <a:ext cx="1208858" cy="15224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CFBCD65-6A64-F148-B318-18F800B0BB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990" y="1248038"/>
            <a:ext cx="951779" cy="117186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7DBE69D-59F3-C641-A438-0D3BED603154}"/>
              </a:ext>
            </a:extLst>
          </p:cNvPr>
          <p:cNvSpPr txBox="1"/>
          <p:nvPr/>
        </p:nvSpPr>
        <p:spPr>
          <a:xfrm>
            <a:off x="883582" y="1130001"/>
            <a:ext cx="14350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Υ</a:t>
            </a:r>
            <a:r>
              <a:rPr lang="it-IT" dirty="0"/>
              <a:t>(4S) </a:t>
            </a:r>
            <a:r>
              <a:rPr lang="it-IT" dirty="0" err="1"/>
              <a:t>running</a:t>
            </a:r>
            <a:endParaRPr lang="it-IT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37B643C-124C-414C-99E3-1DCA574E986E}"/>
              </a:ext>
            </a:extLst>
          </p:cNvPr>
          <p:cNvSpPr/>
          <p:nvPr/>
        </p:nvSpPr>
        <p:spPr>
          <a:xfrm>
            <a:off x="138896" y="1010091"/>
            <a:ext cx="4161953" cy="3422464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783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4640" y="129661"/>
            <a:ext cx="500169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Belle II – </a:t>
            </a:r>
            <a:r>
              <a:rPr lang="it-IT" sz="3200" dirty="0" err="1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Activities</a:t>
            </a:r>
            <a:r>
              <a:rPr lang="it-IT" sz="3200" dirty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 2019</a:t>
            </a:r>
            <a:endParaRPr lang="en-US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xmlns="" id="{DF8D43DD-91D0-8447-81A8-7FDE8578E1B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it-IT" dirty="0"/>
              <a:t>Hardware</a:t>
            </a:r>
          </a:p>
          <a:p>
            <a:pPr lvl="1"/>
            <a:r>
              <a:rPr lang="it-IT" dirty="0"/>
              <a:t>Manutenzione schede front end lettura degli RPC </a:t>
            </a:r>
          </a:p>
          <a:p>
            <a:pPr lvl="1"/>
            <a:r>
              <a:rPr lang="it-IT" dirty="0"/>
              <a:t>Produzione e installazione sistema di </a:t>
            </a:r>
            <a:r>
              <a:rPr lang="it-IT" dirty="0" err="1"/>
              <a:t>monitoring</a:t>
            </a:r>
            <a:r>
              <a:rPr lang="it-IT" dirty="0"/>
              <a:t> del flusso del gas degli RPC del BKLM</a:t>
            </a:r>
          </a:p>
          <a:p>
            <a:r>
              <a:rPr lang="it-IT" dirty="0"/>
              <a:t>Software</a:t>
            </a:r>
          </a:p>
          <a:p>
            <a:pPr lvl="1"/>
            <a:r>
              <a:rPr lang="it-IT" dirty="0"/>
              <a:t>Studio delle prestazioni del BKLM come rivelatore di </a:t>
            </a:r>
            <a:r>
              <a:rPr lang="it-IT" dirty="0" err="1">
                <a:latin typeface="Symbol" charset="2"/>
                <a:cs typeface="Symbol" charset="2"/>
              </a:rPr>
              <a:t>μ</a:t>
            </a:r>
            <a:r>
              <a:rPr lang="it-IT" dirty="0"/>
              <a:t> e </a:t>
            </a:r>
            <a:r>
              <a:rPr lang="it-IT" i="1" dirty="0"/>
              <a:t>K</a:t>
            </a:r>
            <a:r>
              <a:rPr lang="it-IT" baseline="-25000" dirty="0"/>
              <a:t>L</a:t>
            </a:r>
            <a:r>
              <a:rPr lang="it-IT" i="1" dirty="0"/>
              <a:t> (</a:t>
            </a:r>
            <a:r>
              <a:rPr lang="it-IT" dirty="0"/>
              <a:t>efficienza, risoluzione spaziale, ecc.)</a:t>
            </a:r>
          </a:p>
          <a:p>
            <a:r>
              <a:rPr lang="it-IT" dirty="0"/>
              <a:t>Analisi</a:t>
            </a:r>
          </a:p>
          <a:p>
            <a:pPr lvl="1"/>
            <a:r>
              <a:rPr lang="it-IT" dirty="0"/>
              <a:t>Studio del canale di decadimento </a:t>
            </a:r>
            <a:r>
              <a:rPr lang="it-IT" i="1" dirty="0"/>
              <a:t>B</a:t>
            </a:r>
            <a:r>
              <a:rPr lang="it-IT" dirty="0"/>
              <a:t> → </a:t>
            </a:r>
            <a:r>
              <a:rPr lang="it-IT" dirty="0" err="1"/>
              <a:t>J</a:t>
            </a:r>
            <a:r>
              <a:rPr lang="it-IT" dirty="0"/>
              <a:t>/</a:t>
            </a:r>
            <a:r>
              <a:rPr lang="it-IT" dirty="0">
                <a:latin typeface="Symbol" charset="2"/>
                <a:cs typeface="Symbol" charset="2"/>
              </a:rPr>
              <a:t>𝝍</a:t>
            </a:r>
            <a:r>
              <a:rPr lang="it-IT" dirty="0"/>
              <a:t> </a:t>
            </a:r>
            <a:r>
              <a:rPr lang="it-IT" i="1" dirty="0"/>
              <a:t>K</a:t>
            </a:r>
            <a:r>
              <a:rPr lang="it-IT" baseline="-25000" dirty="0"/>
              <a:t>L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150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800100"/>
          </a:xfrm>
        </p:spPr>
        <p:txBody>
          <a:bodyPr>
            <a:normAutofit/>
          </a:bodyPr>
          <a:lstStyle/>
          <a:p>
            <a:r>
              <a:rPr lang="en-US" dirty="0"/>
              <a:t>Belle </a:t>
            </a:r>
            <a:r>
              <a:rPr lang="en-US" dirty="0" smtClean="0"/>
              <a:t>II: </a:t>
            </a:r>
            <a:r>
              <a:rPr lang="en-US" dirty="0" err="1" smtClean="0"/>
              <a:t>Utilizzo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e </a:t>
            </a:r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smtClean="0"/>
              <a:t>2018/9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57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283635" y="5866372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3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549483"/>
              </p:ext>
            </p:extLst>
          </p:nvPr>
        </p:nvGraphicFramePr>
        <p:xfrm>
          <a:off x="155448" y="1205306"/>
          <a:ext cx="8851899" cy="1371636"/>
        </p:xfrm>
        <a:graphic>
          <a:graphicData uri="http://schemas.openxmlformats.org/drawingml/2006/table">
            <a:tbl>
              <a:tblPr/>
              <a:tblGrid>
                <a:gridCol w="901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54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14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3441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2018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2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Consulenza: progettazione prototipo scheda lettura flusso gas RPC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4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0.1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0.1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D5CEAA-3F08-6340-8BC7-10FFDBB51690}"/>
              </a:ext>
            </a:extLst>
          </p:cNvPr>
          <p:cNvSpPr txBox="1"/>
          <p:nvPr/>
        </p:nvSpPr>
        <p:spPr>
          <a:xfrm>
            <a:off x="155448" y="2576942"/>
            <a:ext cx="883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Preventivi</a:t>
            </a:r>
            <a:r>
              <a:rPr lang="en-US" sz="2000" dirty="0"/>
              <a:t> di </a:t>
            </a:r>
            <a:r>
              <a:rPr lang="en-US" sz="2000" dirty="0" err="1"/>
              <a:t>spesa</a:t>
            </a:r>
            <a:r>
              <a:rPr lang="en-US" sz="2000" dirty="0"/>
              <a:t> </a:t>
            </a:r>
            <a:r>
              <a:rPr lang="en-US" sz="2000" dirty="0" err="1"/>
              <a:t>preliminari</a:t>
            </a:r>
            <a:r>
              <a:rPr lang="en-US" sz="2000" dirty="0"/>
              <a:t> (</a:t>
            </a:r>
            <a:r>
              <a:rPr lang="en-US" sz="2000" dirty="0" err="1"/>
              <a:t>Keuro</a:t>
            </a:r>
            <a:r>
              <a:rPr lang="en-US" sz="2000" dirty="0"/>
              <a:t>) </a:t>
            </a:r>
            <a:r>
              <a:rPr lang="en-US" dirty="0"/>
              <a:t>(</a:t>
            </a:r>
            <a:r>
              <a:rPr lang="en-US" dirty="0" err="1"/>
              <a:t>possibili</a:t>
            </a:r>
            <a:r>
              <a:rPr lang="en-US" dirty="0"/>
              <a:t> </a:t>
            </a:r>
            <a:r>
              <a:rPr lang="en-US" dirty="0" err="1"/>
              <a:t>aggiustamenti</a:t>
            </a:r>
            <a:r>
              <a:rPr lang="en-US" dirty="0"/>
              <a:t> al ~10%):</a:t>
            </a:r>
          </a:p>
          <a:p>
            <a:r>
              <a:rPr lang="en-US" sz="2000" dirty="0" err="1">
                <a:solidFill>
                  <a:srgbClr val="FF0000"/>
                </a:solidFill>
              </a:rPr>
              <a:t>Missioni</a:t>
            </a:r>
            <a:r>
              <a:rPr lang="en-US" sz="2000" dirty="0"/>
              <a:t>      </a:t>
            </a:r>
            <a:r>
              <a:rPr lang="en-US" sz="2000" dirty="0" err="1">
                <a:solidFill>
                  <a:srgbClr val="0000FF"/>
                </a:solidFill>
              </a:rPr>
              <a:t>Consumo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   </a:t>
            </a:r>
            <a:r>
              <a:rPr lang="en-US" sz="2000" dirty="0" err="1">
                <a:solidFill>
                  <a:srgbClr val="008000"/>
                </a:solidFill>
              </a:rPr>
              <a:t>C.Apparati/Inventario</a:t>
            </a:r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	37.5</a:t>
            </a:r>
            <a:r>
              <a:rPr lang="en-US" sz="2000" dirty="0"/>
              <a:t>            </a:t>
            </a:r>
            <a:r>
              <a:rPr lang="en-US" sz="2000" dirty="0">
                <a:solidFill>
                  <a:srgbClr val="0000FF"/>
                </a:solidFill>
              </a:rPr>
              <a:t>9.5               		</a:t>
            </a:r>
            <a:r>
              <a:rPr lang="en-US" sz="2000" dirty="0">
                <a:solidFill>
                  <a:srgbClr val="008000"/>
                </a:solidFill>
              </a:rPr>
              <a:t>10</a:t>
            </a:r>
          </a:p>
        </p:txBody>
      </p:sp>
      <p:graphicFrame>
        <p:nvGraphicFramePr>
          <p:cNvPr id="17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601646"/>
              </p:ext>
            </p:extLst>
          </p:nvPr>
        </p:nvGraphicFramePr>
        <p:xfrm>
          <a:off x="155448" y="3678729"/>
          <a:ext cx="8819694" cy="2085570"/>
        </p:xfrm>
        <a:graphic>
          <a:graphicData uri="http://schemas.openxmlformats.org/drawingml/2006/table">
            <a:tbl>
              <a:tblPr/>
              <a:tblGrid>
                <a:gridCol w="8694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54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14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919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358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Consulenza: progettazione scheda lettura flusso gas RPC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3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Collaudo e produzione: schede lettura flusso sistema di gas RPC BKLM</a:t>
                      </a:r>
                    </a:p>
                  </a:txBody>
                  <a:tcPr marT="45726" marB="45726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91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149708"/>
            <a:ext cx="8229600" cy="385324"/>
          </a:xfrm>
          <a:prstGeom prst="rect">
            <a:avLst/>
          </a:prstGeom>
        </p:spPr>
        <p:txBody>
          <a:bodyPr vert="horz" lIns="91430" tIns="45716" rIns="91430" bIns="45716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Mu2e group composition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92100" y="710141"/>
            <a:ext cx="8851900" cy="55128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err="1" smtClean="0"/>
              <a:t>Ricercatori</a:t>
            </a:r>
            <a:r>
              <a:rPr lang="en-US" sz="1400" b="1" dirty="0" smtClean="0"/>
              <a:t>/</a:t>
            </a:r>
            <a:r>
              <a:rPr lang="en-US" sz="1400" b="1" dirty="0" err="1" smtClean="0"/>
              <a:t>Tecnologi</a:t>
            </a:r>
            <a:r>
              <a:rPr lang="en-US" sz="1400" b="1" dirty="0" smtClean="0"/>
              <a:t> LNF (5,2/8) </a:t>
            </a:r>
          </a:p>
          <a:p>
            <a:pPr marL="0" indent="0">
              <a:buNone/>
            </a:pPr>
            <a:r>
              <a:rPr lang="en-US" sz="1400" dirty="0" smtClean="0"/>
              <a:t>  C. </a:t>
            </a:r>
            <a:r>
              <a:rPr lang="en-US" sz="1400" dirty="0" err="1" smtClean="0"/>
              <a:t>Bloise</a:t>
            </a:r>
            <a:r>
              <a:rPr lang="en-US" sz="1400" dirty="0" smtClean="0"/>
              <a:t> (0,7) </a:t>
            </a:r>
            <a:r>
              <a:rPr lang="en-US" sz="1400" dirty="0" err="1" smtClean="0"/>
              <a:t>Dir.Ric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F. </a:t>
            </a:r>
            <a:r>
              <a:rPr lang="en-US" sz="1400" dirty="0" err="1" smtClean="0"/>
              <a:t>Colao</a:t>
            </a:r>
            <a:r>
              <a:rPr lang="en-US" sz="1400" dirty="0" smtClean="0"/>
              <a:t> (Ass. </a:t>
            </a:r>
            <a:r>
              <a:rPr lang="en-US" sz="1400" dirty="0" err="1" smtClean="0"/>
              <a:t>Eneal</a:t>
            </a:r>
            <a:r>
              <a:rPr lang="en-US" sz="1400" dirty="0" smtClean="0"/>
              <a:t>) (0,5)</a:t>
            </a:r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M. </a:t>
            </a:r>
            <a:r>
              <a:rPr lang="en-US" sz="1400" dirty="0" err="1" smtClean="0"/>
              <a:t>Cordelli</a:t>
            </a:r>
            <a:r>
              <a:rPr lang="en-US" sz="1400" dirty="0" smtClean="0"/>
              <a:t> (Ass. senior) (1)</a:t>
            </a:r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F. Fontana  (0,5) (</a:t>
            </a:r>
            <a:r>
              <a:rPr lang="en-US" sz="1400" dirty="0" err="1" smtClean="0"/>
              <a:t>Ass.Marconi</a:t>
            </a:r>
            <a:r>
              <a:rPr lang="en-US" sz="1400" dirty="0" smtClean="0"/>
              <a:t>), 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S. </a:t>
            </a:r>
            <a:r>
              <a:rPr lang="en-US" sz="1400" dirty="0" err="1" smtClean="0"/>
              <a:t>Giovannella</a:t>
            </a:r>
            <a:r>
              <a:rPr lang="en-US" sz="1400" dirty="0" smtClean="0"/>
              <a:t> (0,7) </a:t>
            </a:r>
            <a:r>
              <a:rPr lang="en-US" sz="1400" dirty="0" err="1" smtClean="0"/>
              <a:t>Ric</a:t>
            </a:r>
            <a:r>
              <a:rPr lang="en-US" sz="1400" dirty="0" smtClean="0"/>
              <a:t>,	 </a:t>
            </a:r>
            <a:r>
              <a:rPr lang="en-US" sz="1400" dirty="0" smtClean="0"/>
              <a:t>             </a:t>
            </a:r>
            <a:r>
              <a:rPr lang="en-US" sz="1400" b="1" dirty="0" smtClean="0">
                <a:sym typeface="Wingdings"/>
              </a:rPr>
              <a:t>Tot </a:t>
            </a:r>
            <a:r>
              <a:rPr lang="en-US" sz="1400" b="1" dirty="0">
                <a:sym typeface="Wingdings"/>
              </a:rPr>
              <a:t>FTE (</a:t>
            </a:r>
            <a:r>
              <a:rPr lang="en-US" sz="1400" b="1" dirty="0" err="1">
                <a:sym typeface="Wingdings"/>
              </a:rPr>
              <a:t>Ric+Tecnologi+PHD</a:t>
            </a:r>
            <a:r>
              <a:rPr lang="en-US" sz="1400" b="1" dirty="0">
                <a:sym typeface="Wingdings"/>
              </a:rPr>
              <a:t>) =&gt; </a:t>
            </a:r>
            <a:r>
              <a:rPr lang="en-US" sz="1400" b="1" dirty="0" smtClean="0">
                <a:sym typeface="Wingdings"/>
              </a:rPr>
              <a:t>10,9/14= </a:t>
            </a:r>
            <a:r>
              <a:rPr lang="en-US" sz="1400" b="1" dirty="0" smtClean="0">
                <a:sym typeface="Wingdings"/>
              </a:rPr>
              <a:t>0,78 (</a:t>
            </a:r>
            <a:r>
              <a:rPr lang="en-US" sz="1400" b="1" dirty="0" err="1" smtClean="0">
                <a:sym typeface="Wingdings"/>
              </a:rPr>
              <a:t>vs</a:t>
            </a:r>
            <a:r>
              <a:rPr lang="en-US" sz="1400" b="1" dirty="0" smtClean="0">
                <a:sym typeface="Wingdings"/>
              </a:rPr>
              <a:t> 10,8/14 2018)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F. </a:t>
            </a:r>
            <a:r>
              <a:rPr lang="en-US" sz="1400" dirty="0" err="1" smtClean="0"/>
              <a:t>Happacher</a:t>
            </a:r>
            <a:r>
              <a:rPr lang="en-US" sz="1400" dirty="0" smtClean="0"/>
              <a:t> (1,0) </a:t>
            </a:r>
            <a:r>
              <a:rPr lang="en-US" sz="1400" dirty="0"/>
              <a:t> </a:t>
            </a:r>
            <a:r>
              <a:rPr lang="en-US" sz="1400" dirty="0" err="1" smtClean="0"/>
              <a:t>Ric</a:t>
            </a:r>
            <a:r>
              <a:rPr lang="en-US" sz="1400" dirty="0" smtClean="0"/>
              <a:t>, </a:t>
            </a:r>
            <a:r>
              <a:rPr lang="en-US" sz="1400" dirty="0" err="1" smtClean="0"/>
              <a:t>Res.Locale</a:t>
            </a:r>
            <a:r>
              <a:rPr lang="en-US" sz="1400" dirty="0" smtClean="0"/>
              <a:t> 2019</a:t>
            </a:r>
          </a:p>
          <a:p>
            <a:pPr marL="0" indent="0">
              <a:buNone/>
            </a:pPr>
            <a:r>
              <a:rPr lang="en-US" sz="1400" dirty="0" smtClean="0"/>
              <a:t>  M. Martini(0,3) (</a:t>
            </a:r>
            <a:r>
              <a:rPr lang="en-US" sz="1400" dirty="0" err="1" smtClean="0"/>
              <a:t>Ass.Marconi</a:t>
            </a:r>
            <a:r>
              <a:rPr lang="en-US" sz="1400" dirty="0" smtClean="0"/>
              <a:t>),                      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</a:rPr>
              <a:t> S. </a:t>
            </a:r>
            <a:r>
              <a:rPr lang="en-US" sz="1400" b="1" dirty="0" err="1" smtClean="0">
                <a:solidFill>
                  <a:srgbClr val="800000"/>
                </a:solidFill>
              </a:rPr>
              <a:t>Miscetti</a:t>
            </a:r>
            <a:r>
              <a:rPr lang="en-US" sz="1400" b="1" dirty="0" smtClean="0">
                <a:solidFill>
                  <a:srgbClr val="800000"/>
                </a:solidFill>
              </a:rPr>
              <a:t> (0,8) (</a:t>
            </a:r>
            <a:r>
              <a:rPr lang="en-US" sz="1400" b="1" dirty="0" err="1" smtClean="0">
                <a:solidFill>
                  <a:srgbClr val="800000"/>
                </a:solidFill>
              </a:rPr>
              <a:t>Res.Nazionale</a:t>
            </a:r>
            <a:r>
              <a:rPr lang="en-US" sz="1400" b="1" dirty="0" smtClean="0">
                <a:solidFill>
                  <a:srgbClr val="80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        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0090"/>
                </a:solidFill>
                <a:sym typeface="Wingdings"/>
              </a:rPr>
              <a:t>Non </a:t>
            </a:r>
            <a:r>
              <a:rPr lang="en-US" sz="1400" b="1" dirty="0" err="1" smtClean="0">
                <a:solidFill>
                  <a:srgbClr val="000090"/>
                </a:solidFill>
                <a:sym typeface="Wingdings"/>
              </a:rPr>
              <a:t>strutturati</a:t>
            </a:r>
            <a:r>
              <a:rPr lang="en-US" sz="1400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sym typeface="Wingdings"/>
              </a:rPr>
              <a:t> (5,7 FTE/6)</a:t>
            </a:r>
            <a:endParaRPr lang="en-US" sz="1400" b="1" dirty="0">
              <a:solidFill>
                <a:srgbClr val="000090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1400" dirty="0">
                <a:sym typeface="Wingdings"/>
              </a:rPr>
              <a:t>  I</a:t>
            </a:r>
            <a:r>
              <a:rPr lang="en-US" sz="1400" dirty="0" smtClean="0">
                <a:sym typeface="Wingdings"/>
              </a:rPr>
              <a:t>.   </a:t>
            </a:r>
            <a:r>
              <a:rPr lang="en-US" sz="1400" dirty="0" err="1" smtClean="0">
                <a:sym typeface="Wingdings"/>
              </a:rPr>
              <a:t>Sarra</a:t>
            </a:r>
            <a:r>
              <a:rPr lang="en-US" sz="1400" dirty="0" smtClean="0">
                <a:sym typeface="Wingdings"/>
              </a:rPr>
              <a:t>           (0.7) RTDA Ass. Marconi</a:t>
            </a:r>
          </a:p>
          <a:p>
            <a:pPr marL="0" indent="0">
              <a:buNone/>
            </a:pPr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M. Ricci            (1,0)    A&amp;R                  </a:t>
            </a:r>
          </a:p>
          <a:p>
            <a:pPr marL="0" indent="0">
              <a:buNone/>
            </a:pPr>
            <a:r>
              <a:rPr lang="en-US" sz="1400" dirty="0" smtClean="0">
                <a:sym typeface="Wingdings"/>
              </a:rPr>
              <a:t>  R. </a:t>
            </a:r>
            <a:r>
              <a:rPr lang="en-US" sz="1400" dirty="0" err="1" smtClean="0">
                <a:sym typeface="Wingdings"/>
              </a:rPr>
              <a:t>Donghia</a:t>
            </a:r>
            <a:r>
              <a:rPr lang="en-US" sz="1400" dirty="0" smtClean="0">
                <a:sym typeface="Wingdings"/>
              </a:rPr>
              <a:t>        (1,0)   </a:t>
            </a:r>
            <a:r>
              <a:rPr lang="en-US" sz="1400" dirty="0" err="1" smtClean="0">
                <a:sym typeface="Wingdings"/>
              </a:rPr>
              <a:t>Dott</a:t>
            </a:r>
            <a:endParaRPr lang="en-US" sz="1400" dirty="0" smtClean="0">
              <a:sym typeface="Wingdings"/>
            </a:endParaRPr>
          </a:p>
          <a:p>
            <a:pPr marL="0" indent="0">
              <a:buNone/>
            </a:pPr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E. </a:t>
            </a:r>
            <a:r>
              <a:rPr lang="en-US" sz="1400" dirty="0" err="1" smtClean="0">
                <a:sym typeface="Wingdings"/>
              </a:rPr>
              <a:t>Diociaiuti</a:t>
            </a:r>
            <a:r>
              <a:rPr lang="en-US" sz="1400" dirty="0" smtClean="0">
                <a:sym typeface="Wingdings"/>
              </a:rPr>
              <a:t>       (1,0)   </a:t>
            </a:r>
            <a:r>
              <a:rPr lang="en-US" sz="1400" dirty="0" err="1" smtClean="0">
                <a:sym typeface="Wingdings"/>
              </a:rPr>
              <a:t>Dott</a:t>
            </a:r>
            <a:r>
              <a:rPr lang="en-US" sz="1400" dirty="0" smtClean="0"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D. </a:t>
            </a:r>
            <a:r>
              <a:rPr lang="en-US" sz="1400" dirty="0" err="1" smtClean="0">
                <a:sym typeface="Wingdings"/>
              </a:rPr>
              <a:t>Pasciuto</a:t>
            </a:r>
            <a:r>
              <a:rPr lang="en-US" sz="1400" dirty="0" smtClean="0">
                <a:sym typeface="Wingdings"/>
              </a:rPr>
              <a:t>        (1,0)   </a:t>
            </a:r>
            <a:r>
              <a:rPr lang="en-US" sz="1400" dirty="0" err="1" smtClean="0">
                <a:sym typeface="Wingdings"/>
              </a:rPr>
              <a:t>Dott</a:t>
            </a:r>
            <a:endParaRPr lang="en-US" sz="1400" dirty="0">
              <a:sym typeface="Wingdings"/>
            </a:endParaRPr>
          </a:p>
          <a:p>
            <a:pPr marL="0" indent="0">
              <a:buNone/>
            </a:pPr>
            <a:r>
              <a:rPr lang="en-US" sz="1400" dirty="0">
                <a:sym typeface="Wingdings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A</a:t>
            </a:r>
            <a:r>
              <a:rPr lang="en-US" sz="1400" dirty="0">
                <a:sym typeface="Wingdings"/>
              </a:rPr>
              <a:t>. </a:t>
            </a:r>
            <a:r>
              <a:rPr lang="en-US" sz="1400" dirty="0" err="1" smtClean="0">
                <a:sym typeface="Wingdings"/>
              </a:rPr>
              <a:t>Mannocchio</a:t>
            </a:r>
            <a:r>
              <a:rPr lang="en-US" sz="1400" dirty="0" smtClean="0">
                <a:sym typeface="Wingdings"/>
              </a:rPr>
              <a:t>   (1,0)   </a:t>
            </a:r>
            <a:r>
              <a:rPr lang="en-US" sz="1400" dirty="0" err="1" smtClean="0">
                <a:sym typeface="Wingdings"/>
              </a:rPr>
              <a:t>Dott</a:t>
            </a:r>
            <a:r>
              <a:rPr lang="en-US" sz="1400" b="1" dirty="0" smtClean="0">
                <a:solidFill>
                  <a:srgbClr val="800000"/>
                </a:solidFill>
                <a:sym typeface="Wingdings"/>
              </a:rPr>
              <a:t>     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800000"/>
                </a:solidFill>
                <a:sym typeface="Wingdings"/>
              </a:rPr>
              <a:t>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       DR: </a:t>
            </a:r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G.Pileggi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(0,2),   </a:t>
            </a:r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A.Saputi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(0,3) , </a:t>
            </a:r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A.Mengucci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(0,5), </a:t>
            </a:r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M.Ventura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(0,5),</a:t>
            </a:r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E.Capitolo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 (0,2)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      </a:t>
            </a:r>
            <a:r>
              <a:rPr lang="en-US" sz="1400" b="1" dirty="0" smtClean="0">
                <a:solidFill>
                  <a:srgbClr val="000090"/>
                </a:solidFill>
                <a:sym typeface="Wingdings"/>
              </a:rPr>
              <a:t>SEA (6 MU)</a:t>
            </a:r>
            <a:r>
              <a:rPr lang="en-US" sz="1400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G.Corradi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 (0,5), </a:t>
            </a:r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S.Ceravolo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(0,5), </a:t>
            </a:r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B.Ponzio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(0,2)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       </a:t>
            </a:r>
            <a:r>
              <a:rPr lang="en-US" sz="1400" b="1" dirty="0" smtClean="0">
                <a:solidFill>
                  <a:srgbClr val="000090"/>
                </a:solidFill>
                <a:sym typeface="Wingdings"/>
              </a:rPr>
              <a:t>SPCM:  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6 MU</a:t>
            </a:r>
            <a:endParaRPr lang="en-US" sz="1400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33884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14"/>
            <a:ext cx="8229600" cy="385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MU2E status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59</a:t>
            </a:fld>
            <a:endParaRPr lang="en-US" dirty="0"/>
          </a:p>
        </p:txBody>
      </p:sp>
      <p:grpSp>
        <p:nvGrpSpPr>
          <p:cNvPr id="171" name="Group 170"/>
          <p:cNvGrpSpPr/>
          <p:nvPr/>
        </p:nvGrpSpPr>
        <p:grpSpPr>
          <a:xfrm>
            <a:off x="1487226" y="647079"/>
            <a:ext cx="6095519" cy="1453497"/>
            <a:chOff x="862609" y="597832"/>
            <a:chExt cx="6095519" cy="1453497"/>
          </a:xfrm>
        </p:grpSpPr>
        <p:grpSp>
          <p:nvGrpSpPr>
            <p:cNvPr id="172" name="Group 171"/>
            <p:cNvGrpSpPr/>
            <p:nvPr/>
          </p:nvGrpSpPr>
          <p:grpSpPr>
            <a:xfrm>
              <a:off x="862609" y="597832"/>
              <a:ext cx="6095519" cy="1453174"/>
              <a:chOff x="156529" y="2343401"/>
              <a:chExt cx="7857205" cy="1759456"/>
            </a:xfrm>
          </p:grpSpPr>
          <p:pic>
            <p:nvPicPr>
              <p:cNvPr id="176" name="Picture 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8" y="2541506"/>
                <a:ext cx="7717536" cy="1561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7" name="Oval 176"/>
              <p:cNvSpPr/>
              <p:nvPr/>
            </p:nvSpPr>
            <p:spPr>
              <a:xfrm>
                <a:off x="4325031" y="2695790"/>
                <a:ext cx="564607" cy="498991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6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5659681" y="2461438"/>
                <a:ext cx="564607" cy="498991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6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1424475" y="2343401"/>
                <a:ext cx="564607" cy="498991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6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4380350" y="2760619"/>
                <a:ext cx="585173" cy="447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2T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197390" y="2564593"/>
                <a:ext cx="564607" cy="498991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6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5715001" y="2526268"/>
                <a:ext cx="585173" cy="447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1T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1383614" y="2408232"/>
                <a:ext cx="783538" cy="447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2.5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156529" y="2619898"/>
                <a:ext cx="910270" cy="409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4.6T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3099993" y="2409483"/>
                <a:ext cx="1293832" cy="447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06">
                  <a:defRPr/>
                </a:pPr>
                <a:r>
                  <a:rPr lang="en-US" b="1" kern="0" dirty="0">
                    <a:solidFill>
                      <a:srgbClr val="C0504D"/>
                    </a:solidFill>
                    <a:latin typeface="Comic Sans MS" pitchFamily="66" charset="0"/>
                  </a:rPr>
                  <a:t>protons</a:t>
                </a:r>
                <a:endParaRPr lang="en-US" b="1" kern="0" dirty="0">
                  <a:solidFill>
                    <a:srgbClr val="C0504D"/>
                  </a:solidFill>
                  <a:latin typeface="Comic Sans MS" pitchFamily="66" charset="0"/>
                </a:endParaRPr>
              </a:p>
            </p:txBody>
          </p:sp>
          <p:pic>
            <p:nvPicPr>
              <p:cNvPr id="186" name="Picture 15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19800">
                <a:off x="1294029" y="3214688"/>
                <a:ext cx="825500" cy="8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7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1130299" y="2710934"/>
                <a:ext cx="1871007" cy="665678"/>
              </a:xfrm>
              <a:prstGeom prst="line">
                <a:avLst/>
              </a:prstGeom>
              <a:noFill/>
              <a:ln w="25400" cap="flat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" dist="25399" dir="2700000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914306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8" name="Line 17"/>
              <p:cNvSpPr>
                <a:spLocks noChangeShapeType="1"/>
              </p:cNvSpPr>
              <p:nvPr/>
            </p:nvSpPr>
            <p:spPr bwMode="auto">
              <a:xfrm>
                <a:off x="838200" y="3282950"/>
                <a:ext cx="244475" cy="101600"/>
              </a:xfrm>
              <a:prstGeom prst="line">
                <a:avLst/>
              </a:prstGeom>
              <a:noFill/>
              <a:ln w="25400" cap="flat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" dist="25399" dir="2700000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914306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9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904875" y="3359150"/>
                <a:ext cx="177800" cy="109537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" dist="25399" dir="18599963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914306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0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1066800" y="3351212"/>
                <a:ext cx="244475" cy="38100"/>
              </a:xfrm>
              <a:prstGeom prst="line">
                <a:avLst/>
              </a:prstGeom>
              <a:noFill/>
              <a:ln w="25400" cap="flat">
                <a:solidFill>
                  <a:srgbClr val="0080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" dist="25399" dir="2700000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914306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191" name="Picture 20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000">
                <a:off x="2067092" y="3150061"/>
                <a:ext cx="613823" cy="6138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" dist="25399" dir="13319987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" name="Picture 21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97091">
                <a:off x="2635337" y="3284372"/>
                <a:ext cx="460030" cy="47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" name="Picture 22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82431">
                <a:off x="2957440" y="3550246"/>
                <a:ext cx="582299" cy="8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" name="Picture 23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4833" y="3687369"/>
                <a:ext cx="710044" cy="71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" name="Picture 24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64114">
                <a:off x="4246999" y="3603329"/>
                <a:ext cx="684527" cy="68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6" name="Picture 37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663208">
                <a:off x="4880763" y="3287714"/>
                <a:ext cx="1778000" cy="17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3" name="TextBox 172"/>
            <p:cNvSpPr txBox="1"/>
            <p:nvPr/>
          </p:nvSpPr>
          <p:spPr>
            <a:xfrm>
              <a:off x="1391441" y="685506"/>
              <a:ext cx="409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3446779" y="1048955"/>
              <a:ext cx="403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5569899" y="1681997"/>
              <a:ext cx="43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DS</a:t>
              </a:r>
              <a:endParaRPr lang="en-US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22522" y="2222578"/>
            <a:ext cx="8897546" cy="4616650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b="1" dirty="0" smtClean="0"/>
              <a:t>CLFV: </a:t>
            </a:r>
            <a:r>
              <a:rPr lang="en-US" b="1" dirty="0" err="1" smtClean="0"/>
              <a:t>conversione</a:t>
            </a:r>
            <a:r>
              <a:rPr lang="en-US" b="1" dirty="0" smtClean="0"/>
              <a:t> di un </a:t>
            </a:r>
            <a:r>
              <a:rPr lang="en-US" b="1" dirty="0" err="1" smtClean="0"/>
              <a:t>muone</a:t>
            </a:r>
            <a:r>
              <a:rPr lang="en-US" b="1" dirty="0" smtClean="0"/>
              <a:t> in e- </a:t>
            </a:r>
            <a:r>
              <a:rPr lang="en-US" b="1" dirty="0" err="1" smtClean="0"/>
              <a:t>su</a:t>
            </a:r>
            <a:r>
              <a:rPr lang="en-US" b="1" dirty="0" smtClean="0"/>
              <a:t> </a:t>
            </a:r>
            <a:r>
              <a:rPr lang="en-US" b="1" dirty="0" err="1" smtClean="0"/>
              <a:t>targhetta</a:t>
            </a:r>
            <a:r>
              <a:rPr lang="en-US" b="1" dirty="0" smtClean="0"/>
              <a:t> di Al @ BR ~ 6x10</a:t>
            </a:r>
            <a:r>
              <a:rPr lang="en-US" b="1" baseline="30000" dirty="0" smtClean="0"/>
              <a:t>-17</a:t>
            </a:r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>
                <a:sym typeface="Wingdings"/>
              </a:rPr>
              <a:t>CD3  June 2016 , </a:t>
            </a:r>
            <a:r>
              <a:rPr lang="en-US" b="1" dirty="0" err="1" smtClean="0">
                <a:sym typeface="Wingdings"/>
              </a:rPr>
              <a:t>costo</a:t>
            </a:r>
            <a:r>
              <a:rPr lang="en-US" b="1" dirty="0" smtClean="0">
                <a:sym typeface="Wingdings"/>
              </a:rPr>
              <a:t> DOE 274 M$</a:t>
            </a:r>
          </a:p>
          <a:p>
            <a:pPr marL="285750" indent="-285750">
              <a:buFont typeface="Wingdings" charset="2"/>
              <a:buChar char="v"/>
            </a:pPr>
            <a:r>
              <a:rPr lang="en-US" b="1" dirty="0" err="1" smtClean="0">
                <a:sym typeface="Wingdings"/>
              </a:rPr>
              <a:t>Costruzione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Civile</a:t>
            </a:r>
            <a:r>
              <a:rPr lang="en-US" b="1" dirty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completata</a:t>
            </a:r>
            <a:r>
              <a:rPr lang="en-US" b="1" dirty="0" smtClean="0">
                <a:sym typeface="Wingdings"/>
              </a:rPr>
              <a:t>. </a:t>
            </a:r>
            <a:r>
              <a:rPr lang="en-US" b="1" dirty="0" err="1" smtClean="0">
                <a:sym typeface="Wingdings"/>
              </a:rPr>
              <a:t>Acquisto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cavi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superconduttori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completato</a:t>
            </a:r>
            <a:r>
              <a:rPr lang="en-US" b="1" dirty="0" smtClean="0">
                <a:sym typeface="Wingdings"/>
              </a:rPr>
              <a:t>.</a:t>
            </a:r>
          </a:p>
          <a:p>
            <a:pPr marL="285750" indent="-285750">
              <a:buFont typeface="Wingdings" charset="2"/>
              <a:buChar char="v"/>
            </a:pPr>
            <a:r>
              <a:rPr lang="en-US" b="1" dirty="0" err="1" smtClean="0">
                <a:sym typeface="Wingdings"/>
              </a:rPr>
              <a:t>Costruzione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magneti</a:t>
            </a:r>
            <a:r>
              <a:rPr lang="en-US" b="1" dirty="0" smtClean="0">
                <a:sym typeface="Wingdings"/>
              </a:rPr>
              <a:t> DS,PS e TS in </a:t>
            </a:r>
            <a:r>
              <a:rPr lang="en-US" b="1" dirty="0" err="1" smtClean="0">
                <a:sym typeface="Wingdings"/>
              </a:rPr>
              <a:t>corso</a:t>
            </a:r>
            <a:r>
              <a:rPr lang="en-US" b="1" dirty="0" smtClean="0">
                <a:sym typeface="Wingdings"/>
              </a:rPr>
              <a:t>. TS @ ASG (</a:t>
            </a:r>
            <a:r>
              <a:rPr lang="en-US" b="1" dirty="0" err="1" smtClean="0">
                <a:sym typeface="Wingdings"/>
              </a:rPr>
              <a:t>Genova</a:t>
            </a:r>
            <a:r>
              <a:rPr lang="en-US" b="1" dirty="0" smtClean="0">
                <a:sym typeface="Wingdings"/>
              </a:rPr>
              <a:t>)</a:t>
            </a:r>
            <a:r>
              <a:rPr lang="en-US" dirty="0" smtClean="0">
                <a:sym typeface="Wingdings"/>
              </a:rPr>
              <a:t> </a:t>
            </a:r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>
                <a:solidFill>
                  <a:srgbClr val="0000FF"/>
                </a:solidFill>
                <a:sym typeface="Wingdings"/>
              </a:rPr>
              <a:t>CSN1 ha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approvato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envelope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finanziario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Calorimetro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 a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giugno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2015. (2.9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Meuro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) </a:t>
            </a:r>
            <a:endParaRPr lang="en-US" b="1" dirty="0">
              <a:solidFill>
                <a:srgbClr val="0000FF"/>
              </a:solidFill>
              <a:sym typeface="Wingdings"/>
            </a:endParaRP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      Statement of Work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tra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Mu2e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ed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INFN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firmato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Novembre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2016.</a:t>
            </a:r>
          </a:p>
          <a:p>
            <a:pPr marL="285750" indent="-285750">
              <a:buFont typeface="Wingdings" charset="2"/>
              <a:buChar char="u"/>
            </a:pPr>
            <a:r>
              <a:rPr lang="en-US" b="1" dirty="0" smtClean="0">
                <a:solidFill>
                  <a:srgbClr val="0000FF"/>
                </a:solidFill>
                <a:sym typeface="Wingdings"/>
              </a:rPr>
              <a:t>Pre-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produzione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cristalli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e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sensori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finita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ad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Ottobre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2017</a:t>
            </a:r>
            <a:endParaRPr lang="en-US" b="1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2"/>
              <a:buChar char="u"/>
            </a:pP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Produzione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cristalli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e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sensori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iniziata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Feb 2018</a:t>
            </a:r>
          </a:p>
          <a:p>
            <a:pPr marL="285750" indent="-285750">
              <a:buFont typeface="Wingdings" charset="2"/>
              <a:buChar char="u"/>
            </a:pPr>
            <a:r>
              <a:rPr lang="en-US" b="1" dirty="0" smtClean="0">
                <a:solidFill>
                  <a:srgbClr val="0000FF"/>
                </a:solidFill>
                <a:sym typeface="Wingdings"/>
              </a:rPr>
              <a:t>CRR per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il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calorimetro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completo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Ottobre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2018</a:t>
            </a:r>
            <a:endParaRPr lang="en-US" b="1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2"/>
              <a:buChar char="u"/>
            </a:pPr>
            <a:r>
              <a:rPr lang="en-US" b="1" dirty="0" smtClean="0">
                <a:solidFill>
                  <a:srgbClr val="0000FF"/>
                </a:solidFill>
                <a:sym typeface="Wingdings"/>
              </a:rPr>
              <a:t>Module-0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completato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e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testato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con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elettroni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e sotto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vuoto</a:t>
            </a:r>
            <a:endParaRPr lang="en-US" b="1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2"/>
              <a:buChar char="u"/>
            </a:pP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Mockup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ad LNF,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costruzione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al FNAL</a:t>
            </a:r>
          </a:p>
          <a:p>
            <a:endParaRPr lang="en-US" sz="1600" b="1" dirty="0">
              <a:solidFill>
                <a:srgbClr val="FF0000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endParaRPr lang="en-US" sz="1600" b="1" dirty="0">
              <a:solidFill>
                <a:srgbClr val="FF0000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endParaRPr lang="en-US" sz="1600" b="1" dirty="0">
              <a:solidFill>
                <a:srgbClr val="FF0000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4234" y="5386853"/>
            <a:ext cx="8865834" cy="646331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INFN/GE Follow up per la </a:t>
            </a:r>
            <a:r>
              <a:rPr lang="en-US" dirty="0" err="1" smtClean="0"/>
              <a:t>costruzione</a:t>
            </a:r>
            <a:r>
              <a:rPr lang="en-US" dirty="0" smtClean="0"/>
              <a:t> del TS a ASG </a:t>
            </a:r>
            <a:r>
              <a:rPr lang="en-US" dirty="0" err="1" smtClean="0"/>
              <a:t>Genova</a:t>
            </a:r>
            <a:r>
              <a:rPr lang="en-US" dirty="0" smtClean="0"/>
              <a:t> + test </a:t>
            </a:r>
            <a:r>
              <a:rPr lang="en-US" dirty="0" err="1" smtClean="0"/>
              <a:t>cavi</a:t>
            </a:r>
            <a:r>
              <a:rPr lang="en-US" dirty="0" smtClean="0"/>
              <a:t> </a:t>
            </a:r>
            <a:r>
              <a:rPr lang="en-US" dirty="0" err="1" smtClean="0"/>
              <a:t>superconduttori</a:t>
            </a:r>
            <a:r>
              <a:rPr lang="en-US" dirty="0" smtClean="0">
                <a:sym typeface="Wingdings"/>
              </a:rPr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ym typeface="Wingdings"/>
              </a:rPr>
              <a:t>INFN LNF/PI/LE </a:t>
            </a:r>
            <a:r>
              <a:rPr lang="en-US" dirty="0" err="1" smtClean="0">
                <a:sym typeface="Wingdings"/>
              </a:rPr>
              <a:t>responsabilita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 err="1" smtClean="0">
                <a:sym typeface="Wingdings"/>
              </a:rPr>
              <a:t>calo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elettromagnetico</a:t>
            </a:r>
            <a:r>
              <a:rPr lang="en-US" dirty="0" smtClean="0">
                <a:sym typeface="Wingdings"/>
              </a:rPr>
              <a:t> con Caltech(USA), JINR (RUS)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4234" y="6033184"/>
            <a:ext cx="89178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RESPONSABILITA’ ITALIANE: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/>
              <a:t>S.Miscetti</a:t>
            </a:r>
            <a:r>
              <a:rPr lang="en-US" dirty="0" smtClean="0"/>
              <a:t> (L2 </a:t>
            </a:r>
            <a:r>
              <a:rPr lang="en-US" dirty="0" err="1" smtClean="0"/>
              <a:t>Calorimetro</a:t>
            </a:r>
            <a:r>
              <a:rPr lang="en-US" dirty="0" smtClean="0"/>
              <a:t>, EB),</a:t>
            </a:r>
            <a:r>
              <a:rPr lang="en-US" dirty="0" err="1" smtClean="0"/>
              <a:t>S.Giovannella</a:t>
            </a:r>
            <a:r>
              <a:rPr lang="en-US" dirty="0" smtClean="0"/>
              <a:t> (Chair </a:t>
            </a:r>
            <a:r>
              <a:rPr lang="en-US" dirty="0" err="1" smtClean="0"/>
              <a:t>Pboard</a:t>
            </a:r>
            <a:r>
              <a:rPr lang="en-US" dirty="0" smtClean="0"/>
              <a:t>), </a:t>
            </a:r>
            <a:r>
              <a:rPr lang="en-US" dirty="0" err="1" smtClean="0"/>
              <a:t>S.Donati</a:t>
            </a:r>
            <a:r>
              <a:rPr lang="en-US" dirty="0" smtClean="0"/>
              <a:t>(Speaker Committee)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8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PADME </a:t>
            </a:r>
            <a:r>
              <a:rPr lang="it-IT" dirty="0" err="1" smtClean="0"/>
              <a:t>expected</a:t>
            </a:r>
            <a:r>
              <a:rPr lang="it-IT" dirty="0" smtClean="0"/>
              <a:t> </a:t>
            </a:r>
            <a:r>
              <a:rPr lang="it-IT" dirty="0" err="1" smtClean="0"/>
              <a:t>sensitivity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1" name="Text Placeholder 7"/>
          <p:cNvSpPr txBox="1">
            <a:spLocks/>
          </p:cNvSpPr>
          <p:nvPr/>
        </p:nvSpPr>
        <p:spPr>
          <a:xfrm>
            <a:off x="46562" y="1300164"/>
            <a:ext cx="5757337" cy="4887930"/>
          </a:xfrm>
          <a:prstGeom prst="rect">
            <a:avLst/>
          </a:prstGeom>
          <a:solidFill>
            <a:srgbClr val="EEECE1">
              <a:lumMod val="40000"/>
              <a:lumOff val="6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vert="horz" lIns="292608" tIns="274320" rIns="274320" bIns="274320" rtlCol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possibilities of the PADME experiment are tightly linked with the characteristics of the positron beam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endParaRPr lang="it-IT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2.5x10</a:t>
            </a:r>
            <a:r>
              <a:rPr kumimoji="0" lang="it-IT" sz="18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fully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GEANT4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simulated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550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MeV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</a:t>
            </a:r>
            <a:r>
              <a:rPr kumimoji="0" lang="it-IT" sz="18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target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BG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extrapolated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1x10</a:t>
            </a:r>
            <a:r>
              <a:rPr kumimoji="0" lang="it-IT" sz="18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positrons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years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data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taking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efficiency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bunch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length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200 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4 10</a:t>
            </a:r>
            <a:r>
              <a:rPr kumimoji="0" lang="it-IT" sz="18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POT = 2 x</a:t>
            </a:r>
            <a:r>
              <a:rPr kumimoji="0" lang="it-IT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20000 e</a:t>
            </a:r>
            <a:r>
              <a:rPr kumimoji="0" lang="it-IT" sz="18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bunch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3.1 10</a:t>
            </a:r>
            <a:r>
              <a:rPr kumimoji="0" lang="it-IT" sz="18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x 0.6 x 49s</a:t>
            </a:r>
            <a:r>
              <a:rPr kumimoji="0" lang="it-IT" sz="18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C9A77EB-8AF8-F84E-B41A-CCB1FA73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115882"/>
            <a:ext cx="4279900" cy="9510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6DA88D8-9782-A647-BCF5-BAD1B0FAB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1503689"/>
            <a:ext cx="3556000" cy="408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4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1" y="367478"/>
            <a:ext cx="184663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0200" y="0"/>
            <a:ext cx="8229600" cy="385324"/>
          </a:xfrm>
        </p:spPr>
        <p:txBody>
          <a:bodyPr>
            <a:noAutofit/>
          </a:bodyPr>
          <a:lstStyle/>
          <a:p>
            <a:r>
              <a:rPr lang="en-US" sz="2000" b="1" dirty="0" err="1">
                <a:solidFill>
                  <a:srgbClr val="3366FF"/>
                </a:solidFill>
              </a:rPr>
              <a:t>Calorimetro</a:t>
            </a:r>
            <a:r>
              <a:rPr lang="en-US" sz="2000" b="1" dirty="0">
                <a:solidFill>
                  <a:srgbClr val="3366FF"/>
                </a:solidFill>
              </a:rPr>
              <a:t>: </a:t>
            </a:r>
            <a:r>
              <a:rPr lang="en-US" sz="2000" b="1" dirty="0" err="1">
                <a:solidFill>
                  <a:srgbClr val="3366FF"/>
                </a:solidFill>
              </a:rPr>
              <a:t>Descrizione</a:t>
            </a:r>
            <a:r>
              <a:rPr lang="en-US" sz="2000" b="1" dirty="0">
                <a:solidFill>
                  <a:srgbClr val="3366FF"/>
                </a:solidFill>
              </a:rPr>
              <a:t>, </a:t>
            </a:r>
            <a:r>
              <a:rPr lang="en-US" sz="2000" b="1" dirty="0" err="1">
                <a:solidFill>
                  <a:srgbClr val="3366FF"/>
                </a:solidFill>
              </a:rPr>
              <a:t>attivita</a:t>
            </a:r>
            <a:r>
              <a:rPr lang="en-US" sz="2000" b="1" dirty="0">
                <a:solidFill>
                  <a:srgbClr val="3366FF"/>
                </a:solidFill>
              </a:rPr>
              <a:t>’  </a:t>
            </a:r>
            <a:r>
              <a:rPr lang="en-US" sz="2000" b="1" dirty="0" smtClean="0">
                <a:solidFill>
                  <a:srgbClr val="3366FF"/>
                </a:solidFill>
              </a:rPr>
              <a:t>2018 </a:t>
            </a:r>
            <a:r>
              <a:rPr lang="en-US" sz="2000" b="1" dirty="0">
                <a:solidFill>
                  <a:srgbClr val="3366FF"/>
                </a:solidFill>
              </a:rPr>
              <a:t>+ </a:t>
            </a:r>
            <a:r>
              <a:rPr lang="en-US" sz="2000" b="1" dirty="0" err="1">
                <a:solidFill>
                  <a:srgbClr val="3366FF"/>
                </a:solidFill>
              </a:rPr>
              <a:t>piani</a:t>
            </a:r>
            <a:r>
              <a:rPr lang="en-US" sz="2000" b="1" dirty="0">
                <a:solidFill>
                  <a:srgbClr val="3366FF"/>
                </a:solidFill>
              </a:rPr>
              <a:t> </a:t>
            </a:r>
            <a:r>
              <a:rPr lang="en-US" sz="2000" b="1" dirty="0" smtClean="0">
                <a:solidFill>
                  <a:srgbClr val="3366FF"/>
                </a:solidFill>
              </a:rPr>
              <a:t>2019 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7433" y="4455440"/>
            <a:ext cx="3691248" cy="1015663"/>
          </a:xfrm>
          <a:prstGeom prst="rect">
            <a:avLst/>
          </a:prstGeom>
          <a:solidFill>
            <a:srgbClr val="FFDA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Ruolo</a:t>
            </a:r>
            <a:r>
              <a:rPr lang="en-US" sz="2000" b="1" dirty="0" smtClean="0"/>
              <a:t> LNF : Management, </a:t>
            </a:r>
            <a:r>
              <a:rPr lang="en-US" sz="2000" b="1" dirty="0" err="1" smtClean="0"/>
              <a:t>Meccanica</a:t>
            </a:r>
            <a:r>
              <a:rPr lang="en-US" sz="2000" b="1" dirty="0" smtClean="0"/>
              <a:t>, Test </a:t>
            </a:r>
            <a:r>
              <a:rPr lang="en-US" sz="2000" b="1" dirty="0" err="1" smtClean="0"/>
              <a:t>Cristalli</a:t>
            </a:r>
            <a:r>
              <a:rPr lang="en-US" sz="2000" b="1" dirty="0" smtClean="0"/>
              <a:t>,</a:t>
            </a:r>
          </a:p>
          <a:p>
            <a:pPr algn="ctr"/>
            <a:r>
              <a:rPr lang="en-US" sz="2000" b="1" dirty="0" smtClean="0"/>
              <a:t>  </a:t>
            </a:r>
            <a:r>
              <a:rPr lang="en-US" sz="2000" b="1" dirty="0" err="1" smtClean="0"/>
              <a:t>Sensori</a:t>
            </a:r>
            <a:r>
              <a:rPr lang="en-US" sz="2000" b="1" dirty="0" smtClean="0"/>
              <a:t>, FEE, Laser system 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15900" y="416408"/>
            <a:ext cx="4999786" cy="4555094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sz="2000" b="1" dirty="0" err="1" smtClean="0"/>
              <a:t>Attivita</a:t>
            </a:r>
            <a:r>
              <a:rPr lang="en-US" sz="2000" b="1" dirty="0" smtClean="0"/>
              <a:t>’ 2018</a:t>
            </a:r>
            <a:endParaRPr lang="en-US" b="1" dirty="0"/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+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Caratterizzazione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cristalli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e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fotosensori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prod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+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Irraggiamenti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con  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neutroni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(FNG)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+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Irraggiamento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con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neutroni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a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Dresda</a:t>
            </a:r>
            <a:endParaRPr lang="en-US" b="1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+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Misura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MTTF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sensori</a:t>
            </a:r>
            <a:endParaRPr lang="en-US" b="1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b="1" dirty="0" smtClean="0">
                <a:sym typeface="Wingdings"/>
              </a:rPr>
              <a:t>+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Test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cristalli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cavi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e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fibre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(Outgassing)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e test    </a:t>
            </a:r>
            <a:endParaRPr lang="en-US" b="1" dirty="0">
              <a:solidFill>
                <a:srgbClr val="0000FF"/>
              </a:solidFill>
              <a:sym typeface="Wingdings"/>
            </a:endParaRP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  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meccanici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(SPCM)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+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produzione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nuovi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amplificatori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SiPM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(SEA)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+ Mockup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meccanico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+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Completamento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analisi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dati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Module-0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+ Test Modulo-0 a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bassa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temperatura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in un camera a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vuoto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+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Test con Dose FEE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+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inizio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produzione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mezzanine board NIM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+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inizio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produzione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mezzanine board custom</a:t>
            </a:r>
          </a:p>
          <a:p>
            <a:r>
              <a:rPr lang="en-US" b="1" dirty="0" smtClean="0">
                <a:sym typeface="Wingdings"/>
              </a:rPr>
              <a:t>+ studio </a:t>
            </a:r>
            <a:r>
              <a:rPr lang="en-US" b="1" dirty="0" err="1" smtClean="0">
                <a:sym typeface="Wingdings"/>
              </a:rPr>
              <a:t>sistemi</a:t>
            </a:r>
            <a:r>
              <a:rPr lang="en-US" b="1" dirty="0" smtClean="0">
                <a:sym typeface="Wingdings"/>
              </a:rPr>
              <a:t> LV, HV</a:t>
            </a:r>
            <a:endParaRPr lang="en-US" b="1" dirty="0">
              <a:sym typeface="Wingding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87433" y="432727"/>
            <a:ext cx="3767667" cy="3693319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	PIANI 2019</a:t>
            </a:r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Produzione</a:t>
            </a:r>
            <a:r>
              <a:rPr lang="en-US" dirty="0" smtClean="0">
                <a:sym typeface="Wingdings"/>
              </a:rPr>
              <a:t>/QA  </a:t>
            </a:r>
            <a:r>
              <a:rPr lang="en-US" dirty="0" err="1" smtClean="0">
                <a:sym typeface="Wingdings"/>
              </a:rPr>
              <a:t>cristalli</a:t>
            </a:r>
            <a:r>
              <a:rPr lang="en-US" dirty="0" smtClean="0">
                <a:sym typeface="Wingdings"/>
              </a:rPr>
              <a:t>  e </a:t>
            </a:r>
            <a:r>
              <a:rPr lang="en-US" dirty="0" err="1" smtClean="0">
                <a:sym typeface="Wingdings"/>
              </a:rPr>
              <a:t>sensori</a:t>
            </a:r>
            <a:endParaRPr lang="en-US" dirty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Completamento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produzione</a:t>
            </a:r>
            <a:endParaRPr lang="en-US" dirty="0" smtClean="0">
              <a:sym typeface="Wingdings"/>
            </a:endParaRP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FEE + Mezzanine Board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Completamento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sistema</a:t>
            </a:r>
            <a:r>
              <a:rPr lang="en-US" dirty="0" smtClean="0">
                <a:sym typeface="Wingdings"/>
              </a:rPr>
              <a:t> LASER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Test </a:t>
            </a:r>
            <a:r>
              <a:rPr lang="en-US" dirty="0" err="1" smtClean="0">
                <a:sym typeface="Wingdings"/>
              </a:rPr>
              <a:t>assemblaggio</a:t>
            </a:r>
            <a:r>
              <a:rPr lang="en-US" dirty="0" smtClean="0">
                <a:sym typeface="Wingdings"/>
              </a:rPr>
              <a:t> cable routing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Completamento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err="1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tudi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termici</a:t>
            </a:r>
            <a:endParaRPr lang="en-US" dirty="0">
              <a:sym typeface="Wingdings"/>
            </a:endParaRPr>
          </a:p>
          <a:p>
            <a:r>
              <a:rPr lang="en-US" b="1" dirty="0" smtClean="0">
                <a:sym typeface="Wingdings"/>
              </a:rPr>
              <a:t>Test Module 0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new Test beams @ BTF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Irraggiamento</a:t>
            </a:r>
            <a:r>
              <a:rPr lang="en-US" dirty="0" smtClean="0">
                <a:sym typeface="Wingdings"/>
              </a:rPr>
              <a:t> con </a:t>
            </a:r>
            <a:r>
              <a:rPr lang="en-US" dirty="0" err="1" smtClean="0">
                <a:sym typeface="Wingdings"/>
              </a:rPr>
              <a:t>neutroni</a:t>
            </a:r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Test sotto-</a:t>
            </a:r>
            <a:r>
              <a:rPr lang="en-US" dirty="0" err="1" smtClean="0">
                <a:sym typeface="Wingdings"/>
              </a:rPr>
              <a:t>vuoto</a:t>
            </a:r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Test a </a:t>
            </a:r>
            <a:r>
              <a:rPr lang="en-US" dirty="0" err="1" smtClean="0">
                <a:sym typeface="Wingdings"/>
              </a:rPr>
              <a:t>bassa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temperatura</a:t>
            </a:r>
            <a:endParaRPr lang="en-US" dirty="0" smtClean="0">
              <a:sym typeface="Wingdings"/>
            </a:endParaRPr>
          </a:p>
          <a:p>
            <a:r>
              <a:rPr lang="en-US" b="1" dirty="0" err="1" smtClean="0">
                <a:sym typeface="Wingdings"/>
              </a:rPr>
              <a:t>Inizio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montaggio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dischi</a:t>
            </a:r>
            <a:endParaRPr lang="en-US" b="1" dirty="0">
              <a:sym typeface="Wingding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0352" y="5633819"/>
            <a:ext cx="6981398" cy="70788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000" b="1" dirty="0" err="1" smtClean="0">
                <a:solidFill>
                  <a:srgbClr val="800000"/>
                </a:solidFill>
              </a:rPr>
              <a:t>Piani</a:t>
            </a:r>
            <a:r>
              <a:rPr lang="en-US" sz="2000" dirty="0" smtClean="0">
                <a:solidFill>
                  <a:srgbClr val="800000"/>
                </a:solidFill>
              </a:rPr>
              <a:t>:       </a:t>
            </a:r>
            <a:r>
              <a:rPr lang="en-US" sz="2000" dirty="0" err="1" smtClean="0">
                <a:solidFill>
                  <a:srgbClr val="800000"/>
                </a:solidFill>
              </a:rPr>
              <a:t>Completamento</a:t>
            </a:r>
            <a:r>
              <a:rPr lang="en-US" sz="2000" dirty="0" smtClean="0">
                <a:solidFill>
                  <a:srgbClr val="800000"/>
                </a:solidFill>
              </a:rPr>
              <a:t> </a:t>
            </a:r>
            <a:r>
              <a:rPr lang="en-US" sz="2000" dirty="0" err="1" smtClean="0">
                <a:solidFill>
                  <a:srgbClr val="800000"/>
                </a:solidFill>
              </a:rPr>
              <a:t>ingegnerizzazione</a:t>
            </a:r>
            <a:r>
              <a:rPr lang="en-US" sz="2000" dirty="0" smtClean="0">
                <a:solidFill>
                  <a:srgbClr val="800000"/>
                </a:solidFill>
              </a:rPr>
              <a:t>, </a:t>
            </a:r>
            <a:r>
              <a:rPr lang="en-US" sz="2000" dirty="0" err="1" smtClean="0">
                <a:solidFill>
                  <a:srgbClr val="800000"/>
                </a:solidFill>
              </a:rPr>
              <a:t>inizio</a:t>
            </a:r>
            <a:r>
              <a:rPr lang="en-US" sz="2000" dirty="0" smtClean="0">
                <a:solidFill>
                  <a:srgbClr val="800000"/>
                </a:solidFill>
              </a:rPr>
              <a:t> </a:t>
            </a:r>
            <a:r>
              <a:rPr lang="en-US" sz="2000" dirty="0" err="1" smtClean="0">
                <a:solidFill>
                  <a:srgbClr val="800000"/>
                </a:solidFill>
              </a:rPr>
              <a:t>produzione</a:t>
            </a:r>
            <a:endParaRPr lang="en-US" sz="2000" dirty="0" smtClean="0">
              <a:solidFill>
                <a:srgbClr val="800000"/>
              </a:solidFill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sz="2000" b="1" dirty="0" err="1" smtClean="0">
                <a:solidFill>
                  <a:srgbClr val="000090"/>
                </a:solidFill>
              </a:rPr>
              <a:t>Obiettivi</a:t>
            </a:r>
            <a:r>
              <a:rPr lang="en-US" sz="2000" b="1" dirty="0" smtClean="0">
                <a:solidFill>
                  <a:srgbClr val="000090"/>
                </a:solidFill>
              </a:rPr>
              <a:t>: </a:t>
            </a:r>
            <a:r>
              <a:rPr lang="en-US" sz="2000" b="1" dirty="0" err="1" smtClean="0">
                <a:solidFill>
                  <a:srgbClr val="000090"/>
                </a:solidFill>
              </a:rPr>
              <a:t>Inizio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montaggio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err="1" smtClean="0">
                <a:solidFill>
                  <a:srgbClr val="000090"/>
                </a:solidFill>
              </a:rPr>
              <a:t>dischi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8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177"/>
            <a:ext cx="8229600" cy="385324"/>
          </a:xfrm>
        </p:spPr>
        <p:txBody>
          <a:bodyPr>
            <a:noAutofit/>
          </a:bodyPr>
          <a:lstStyle/>
          <a:p>
            <a:r>
              <a:rPr lang="en-US" sz="2800" b="1" dirty="0"/>
              <a:t>PMU2E: </a:t>
            </a:r>
            <a:r>
              <a:rPr lang="en-US" sz="2800" b="1" dirty="0" err="1"/>
              <a:t>Richieste</a:t>
            </a:r>
            <a:r>
              <a:rPr lang="en-US" sz="2800" b="1" dirty="0"/>
              <a:t> </a:t>
            </a:r>
            <a:r>
              <a:rPr lang="en-US" sz="2800" b="1" dirty="0" smtClean="0"/>
              <a:t>2019</a:t>
            </a:r>
            <a:endParaRPr lang="en-US" sz="28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61</a:t>
            </a:fld>
            <a:endParaRPr lang="en-US" dirty="0"/>
          </a:p>
        </p:txBody>
      </p:sp>
      <p:graphicFrame>
        <p:nvGraphicFramePr>
          <p:cNvPr id="7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705670"/>
              </p:ext>
            </p:extLst>
          </p:nvPr>
        </p:nvGraphicFramePr>
        <p:xfrm>
          <a:off x="190500" y="503603"/>
          <a:ext cx="8864600" cy="5862192"/>
        </p:xfrm>
        <a:graphic>
          <a:graphicData uri="http://schemas.openxmlformats.org/drawingml/2006/table">
            <a:tbl>
              <a:tblPr/>
              <a:tblGrid>
                <a:gridCol w="994833"/>
                <a:gridCol w="4995334"/>
                <a:gridCol w="1682886"/>
                <a:gridCol w="1191547"/>
              </a:tblGrid>
              <a:tr h="5005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Metabolismo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7,5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</a:tr>
              <a:tr h="3198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Gettone RN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17 KE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</a:tr>
              <a:tr h="3198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Missioni Marconi-LNF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6,5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</a:tr>
              <a:tr h="31982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Responsabilita`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Project Leader+5 L3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71,5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115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 35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(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sj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1982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CRR, GM + QA + montaggi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27,5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53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Missioni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per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personale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tecnico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(SJ)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16+16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sj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5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addizionale long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term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Miscetti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/Giovannella)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19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sj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29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Trasporti 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Trasporto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9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Consumi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Metabolismi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10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22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Servizi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Costruzioni test-station FEE/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SiPM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, MB e DCS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   7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8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C.A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Gara</a:t>
                      </a:r>
                      <a:r>
                        <a:rPr lang="en-US" sz="1400" dirty="0" smtClean="0"/>
                        <a:t> FEE (AMP-HV)</a:t>
                      </a:r>
                      <a:r>
                        <a:rPr lang="en-US" sz="1400" baseline="0" dirty="0" smtClean="0"/>
                        <a:t> se non </a:t>
                      </a:r>
                      <a:r>
                        <a:rPr lang="en-US" sz="1400" baseline="0" dirty="0" err="1" smtClean="0"/>
                        <a:t>conclusa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165</a:t>
                      </a:r>
                      <a:endParaRPr lang="en-US" sz="1600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1982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FEE-MB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cables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Cooling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Station (SJ)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16+150(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sj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)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amp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185 </a:t>
                      </a:r>
                      <a:r>
                        <a:rPr lang="en-US" dirty="0" err="1" smtClean="0"/>
                        <a:t>kE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57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HV/LV 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sj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260 </a:t>
                      </a:r>
                      <a:r>
                        <a:rPr lang="en-US" dirty="0" err="1" smtClean="0"/>
                        <a:t>kE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sj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19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Laser Proto +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Launching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fibers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40 + 20 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sj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19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Laser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Monitoring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systems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94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" y="81976"/>
            <a:ext cx="8229600" cy="3853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 </a:t>
            </a:r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69147" y="2794001"/>
            <a:ext cx="1031529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FEE AMP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9147" y="3632226"/>
            <a:ext cx="1022142" cy="654986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CAD QC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2784" y="1092201"/>
            <a:ext cx="721309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MTTF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7952"/>
            <a:ext cx="2133600" cy="365125"/>
          </a:xfrm>
        </p:spPr>
        <p:txBody>
          <a:bodyPr/>
          <a:lstStyle/>
          <a:p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0801" y="6457952"/>
            <a:ext cx="3962399" cy="365125"/>
          </a:xfrm>
        </p:spPr>
        <p:txBody>
          <a:bodyPr/>
          <a:lstStyle/>
          <a:p>
            <a:r>
              <a:rPr lang="en-US" smtClean="0"/>
              <a:t>Report attività gruppo I - LNF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555" y="4751657"/>
            <a:ext cx="3045071" cy="20059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3041" y="48901"/>
            <a:ext cx="267797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QA </a:t>
            </a:r>
            <a:r>
              <a:rPr lang="en-US" sz="1100" dirty="0" err="1" smtClean="0"/>
              <a:t>Cristalli</a:t>
            </a:r>
            <a:r>
              <a:rPr lang="en-US" sz="1100" dirty="0" smtClean="0"/>
              <a:t>/</a:t>
            </a:r>
            <a:r>
              <a:rPr lang="en-US" sz="1100" dirty="0" err="1" smtClean="0"/>
              <a:t>Sensori</a:t>
            </a:r>
            <a:r>
              <a:rPr lang="en-US" sz="1100" dirty="0" smtClean="0"/>
              <a:t> </a:t>
            </a:r>
            <a:r>
              <a:rPr lang="en-US" sz="1100" dirty="0" err="1" smtClean="0"/>
              <a:t>produzione</a:t>
            </a:r>
            <a:endParaRPr lang="en-US" sz="1100" dirty="0" smtClean="0"/>
          </a:p>
          <a:p>
            <a:r>
              <a:rPr lang="en-US" sz="1100" dirty="0" smtClean="0"/>
              <a:t>Full size Mockup</a:t>
            </a:r>
          </a:p>
          <a:p>
            <a:r>
              <a:rPr lang="en-US" sz="1100" dirty="0" err="1" smtClean="0"/>
              <a:t>Sviluppo</a:t>
            </a:r>
            <a:r>
              <a:rPr lang="en-US" sz="1100" dirty="0" smtClean="0"/>
              <a:t> </a:t>
            </a:r>
            <a:r>
              <a:rPr lang="en-US" sz="1100" dirty="0" err="1" smtClean="0"/>
              <a:t>elettronica</a:t>
            </a:r>
            <a:r>
              <a:rPr lang="en-US" sz="1100" dirty="0" smtClean="0"/>
              <a:t> e test dose</a:t>
            </a:r>
          </a:p>
          <a:p>
            <a:r>
              <a:rPr lang="en-US" sz="1100" dirty="0" smtClean="0"/>
              <a:t>Test beam Modulo-0 &amp; Test in </a:t>
            </a:r>
            <a:r>
              <a:rPr lang="en-US" sz="1100" dirty="0" err="1" smtClean="0"/>
              <a:t>vuoto</a:t>
            </a:r>
            <a:endParaRPr lang="en-US" sz="1100" dirty="0" smtClean="0"/>
          </a:p>
        </p:txBody>
      </p:sp>
      <p:pic>
        <p:nvPicPr>
          <p:cNvPr id="20" name="Picture 19" descr="Mod0_feedisk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31" y="908442"/>
            <a:ext cx="2104083" cy="1917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015" y="534011"/>
            <a:ext cx="2967186" cy="24333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05200" y="1714499"/>
            <a:ext cx="1274708" cy="276999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5.4% @ 100 MeV</a:t>
            </a:r>
            <a:endParaRPr lang="en-US" sz="12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504" y="521311"/>
            <a:ext cx="3329144" cy="23180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9"/>
          <a:stretch/>
        </p:blipFill>
        <p:spPr>
          <a:xfrm>
            <a:off x="12701" y="2941952"/>
            <a:ext cx="3771899" cy="19151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386" y="3137292"/>
            <a:ext cx="2607714" cy="3348948"/>
          </a:xfrm>
          <a:prstGeom prst="rect">
            <a:avLst/>
          </a:prstGeom>
        </p:spPr>
      </p:pic>
      <p:pic>
        <p:nvPicPr>
          <p:cNvPr id="26" name="Picture 25" descr="Crate_integration.gi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0" t="34586" r="11317" b="8765"/>
          <a:stretch/>
        </p:blipFill>
        <p:spPr>
          <a:xfrm>
            <a:off x="6210300" y="2967352"/>
            <a:ext cx="2954578" cy="15888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3200" y="4632395"/>
            <a:ext cx="2291511" cy="208908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31031" y="857642"/>
            <a:ext cx="1120820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Module-0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395748" y="3909225"/>
            <a:ext cx="1245052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QA-</a:t>
            </a:r>
            <a:r>
              <a:rPr lang="en-US" b="1" dirty="0" err="1" smtClean="0"/>
              <a:t>cristalli</a:t>
            </a:r>
            <a:endParaRPr lang="en-US" b="1" dirty="0" smtClean="0"/>
          </a:p>
          <a:p>
            <a:r>
              <a:rPr lang="en-US" b="1" dirty="0" smtClean="0"/>
              <a:t>200/1450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468844" y="4857064"/>
            <a:ext cx="1263537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MTTF </a:t>
            </a:r>
            <a:r>
              <a:rPr lang="en-US" b="1" dirty="0" err="1" smtClean="0"/>
              <a:t>SiPM</a:t>
            </a:r>
            <a:endParaRPr lang="en-US" b="1" dirty="0" smtClean="0"/>
          </a:p>
          <a:p>
            <a:r>
              <a:rPr lang="en-US" b="1" smtClean="0"/>
              <a:t>1000/4000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896903" y="541343"/>
            <a:ext cx="1377300" cy="276999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120 </a:t>
            </a:r>
            <a:r>
              <a:rPr lang="en-US" sz="1200" b="1" dirty="0" err="1" smtClean="0"/>
              <a:t>ps</a:t>
            </a:r>
            <a:r>
              <a:rPr lang="en-US" sz="1200" b="1" dirty="0" smtClean="0"/>
              <a:t> @ 100 MeV</a:t>
            </a:r>
            <a:endParaRPr lang="en-US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281204" y="3137292"/>
            <a:ext cx="1404426" cy="276999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FULL SIZE MOCKUP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770404" y="4591421"/>
            <a:ext cx="2046203" cy="276999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MODULO-0 UNDER VACUUM</a:t>
            </a:r>
            <a:endParaRPr 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675086" y="2998792"/>
            <a:ext cx="2048007" cy="276999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INTEGRAZIONE FEE-MB/WFD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5764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pMu2e, II sem. </a:t>
            </a:r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63</a:t>
            </a:fld>
            <a:endParaRPr lang="en-US"/>
          </a:p>
        </p:txBody>
      </p:sp>
      <p:graphicFrame>
        <p:nvGraphicFramePr>
          <p:cNvPr id="9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975546"/>
              </p:ext>
            </p:extLst>
          </p:nvPr>
        </p:nvGraphicFramePr>
        <p:xfrm>
          <a:off x="152402" y="1431279"/>
          <a:ext cx="8851899" cy="2966020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3398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2018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Progetto LV/HV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Versione 3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Mezzanina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(RAD-hard)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Versione 3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Pre-amplifies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(RAD-hard)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464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Progettazione: stampa 3D componenti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54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Calorimeter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feet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- Piastre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pMu2e,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1524000" cy="365760"/>
          </a:xfrm>
        </p:spPr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8434419" y="5840968"/>
            <a:ext cx="620683" cy="369332"/>
            <a:chOff x="8379506" y="5919374"/>
            <a:chExt cx="620683" cy="369332"/>
          </a:xfrm>
        </p:grpSpPr>
        <p:sp>
          <p:nvSpPr>
            <p:cNvPr id="15" name="Action Button: Custom 14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7000" y="1132058"/>
            <a:ext cx="883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Preventivi</a:t>
            </a:r>
            <a:r>
              <a:rPr lang="en-US" sz="2000" dirty="0" smtClean="0"/>
              <a:t> di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preliminari</a:t>
            </a:r>
            <a:r>
              <a:rPr lang="en-US" sz="2000" dirty="0" smtClean="0"/>
              <a:t> (</a:t>
            </a:r>
            <a:r>
              <a:rPr lang="en-US" sz="2000" dirty="0" err="1" smtClean="0"/>
              <a:t>Keuro</a:t>
            </a:r>
            <a:r>
              <a:rPr lang="en-US" sz="2000" dirty="0" smtClean="0"/>
              <a:t>) </a:t>
            </a:r>
            <a:r>
              <a:rPr lang="en-US" dirty="0" smtClean="0"/>
              <a:t>(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aggiustamenti</a:t>
            </a:r>
            <a:r>
              <a:rPr lang="en-US" dirty="0" smtClean="0"/>
              <a:t> al ~20%):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Missioni</a:t>
            </a:r>
            <a:r>
              <a:rPr lang="en-US" sz="2000" dirty="0" smtClean="0"/>
              <a:t>      </a:t>
            </a:r>
            <a:r>
              <a:rPr lang="en-US" sz="2000" dirty="0" err="1">
                <a:solidFill>
                  <a:srgbClr val="0000FF"/>
                </a:solidFill>
              </a:rPr>
              <a:t>C</a:t>
            </a:r>
            <a:r>
              <a:rPr lang="en-US" sz="2000" dirty="0" err="1" smtClean="0">
                <a:solidFill>
                  <a:srgbClr val="0000FF"/>
                </a:solidFill>
              </a:rPr>
              <a:t>onsumo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   </a:t>
            </a:r>
            <a:r>
              <a:rPr lang="en-US" sz="2000" dirty="0" err="1" smtClean="0"/>
              <a:t>Servizi</a:t>
            </a:r>
            <a:r>
              <a:rPr lang="en-US" sz="2000" dirty="0" smtClean="0"/>
              <a:t>/</a:t>
            </a:r>
            <a:r>
              <a:rPr lang="en-US" sz="2000" dirty="0" err="1" smtClean="0"/>
              <a:t>trasporti</a:t>
            </a:r>
            <a:r>
              <a:rPr lang="en-US" sz="2000" dirty="0" smtClean="0"/>
              <a:t>     </a:t>
            </a:r>
            <a:r>
              <a:rPr lang="en-US" sz="2000" dirty="0" err="1" smtClean="0">
                <a:solidFill>
                  <a:srgbClr val="008000"/>
                </a:solidFill>
              </a:rPr>
              <a:t>C.Apparati</a:t>
            </a:r>
            <a:endParaRPr lang="en-US" sz="2000" dirty="0">
              <a:solidFill>
                <a:srgbClr val="008000"/>
              </a:solidFill>
            </a:endParaRPr>
          </a:p>
          <a:p>
            <a:r>
              <a:rPr lang="en-US" sz="2000" dirty="0" smtClean="0">
                <a:solidFill>
                  <a:srgbClr val="008000"/>
                </a:solidFill>
              </a:rPr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166</a:t>
            </a:r>
            <a:r>
              <a:rPr lang="en-US" sz="2000" dirty="0" smtClean="0"/>
              <a:t>           </a:t>
            </a:r>
            <a:r>
              <a:rPr lang="en-US" sz="2000" dirty="0" smtClean="0">
                <a:solidFill>
                  <a:srgbClr val="0000FF"/>
                </a:solidFill>
              </a:rPr>
              <a:t>      </a:t>
            </a:r>
            <a:r>
              <a:rPr lang="en-US" sz="2000" dirty="0" smtClean="0">
                <a:solidFill>
                  <a:srgbClr val="0000FF"/>
                </a:solidFill>
              </a:rPr>
              <a:t>18                 </a:t>
            </a:r>
            <a:r>
              <a:rPr lang="en-US" sz="2000" dirty="0" smtClean="0">
                <a:solidFill>
                  <a:srgbClr val="000090"/>
                </a:solidFill>
              </a:rPr>
              <a:t>8+3             </a:t>
            </a:r>
            <a:r>
              <a:rPr lang="en-US" sz="2000" dirty="0" smtClean="0">
                <a:solidFill>
                  <a:srgbClr val="008000"/>
                </a:solidFill>
              </a:rPr>
              <a:t>185+260 SJ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graphicFrame>
        <p:nvGraphicFramePr>
          <p:cNvPr id="13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861025"/>
              </p:ext>
            </p:extLst>
          </p:nvPr>
        </p:nvGraphicFramePr>
        <p:xfrm>
          <a:off x="146050" y="2274721"/>
          <a:ext cx="8851899" cy="2956656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2582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2019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Produzione versione finale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preamp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  Produzione versione finale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Mezzanine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       Versione finale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Power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Supply (LV,HV)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Produzione cavi e connettori FEE-MB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         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Meccanica: </a:t>
                      </a: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movimentazione </a:t>
                      </a:r>
                      <a:endParaRPr lang="en-US" sz="2000" b="0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Meccanica: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movimentazione 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Metrologia: misure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stack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cristalli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32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46556" y="228600"/>
            <a:ext cx="7640244" cy="914400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 smtClean="0">
                <a:latin typeface="Bookman Old Style"/>
                <a:cs typeface="Bookman Old Style"/>
              </a:rPr>
              <a:t>SHiP</a:t>
            </a:r>
            <a:r>
              <a:rPr lang="en-US" sz="4000" dirty="0">
                <a:latin typeface="Bookman Old Style"/>
                <a:cs typeface="Bookman Old Style"/>
              </a:rPr>
              <a:t>: </a:t>
            </a:r>
            <a:r>
              <a:rPr lang="en-US" sz="4000" dirty="0" err="1">
                <a:latin typeface="Bookman Old Style"/>
                <a:cs typeface="Bookman Old Style"/>
              </a:rPr>
              <a:t>stato</a:t>
            </a:r>
            <a:r>
              <a:rPr lang="en-US" sz="4000" dirty="0">
                <a:latin typeface="Bookman Old Style"/>
                <a:cs typeface="Bookman Old Style"/>
              </a:rPr>
              <a:t> del </a:t>
            </a:r>
            <a:r>
              <a:rPr lang="en-US" sz="4000" dirty="0" err="1">
                <a:latin typeface="Bookman Old Style"/>
                <a:cs typeface="Bookman Old Style"/>
              </a:rPr>
              <a:t>progetto</a:t>
            </a:r>
            <a:endParaRPr lang="en-US" sz="4000" dirty="0">
              <a:latin typeface="Bookman Old Style"/>
              <a:cs typeface="Bookman Old Style"/>
            </a:endParaRPr>
          </a:p>
        </p:txBody>
      </p:sp>
      <p:pic>
        <p:nvPicPr>
          <p:cNvPr id="11" name="Picture 10" descr="bluefad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2" y="1035220"/>
            <a:ext cx="7920037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65</a:t>
            </a:fld>
            <a:r>
              <a:rPr lang="en-US" altLang="en-US" smtClean="0"/>
              <a:t>/26</a:t>
            </a:r>
            <a:endParaRPr lang="en-US" alt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716C413-4BFD-6D4B-92D9-0B3BF79E9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0" y="2251693"/>
            <a:ext cx="8772814" cy="360711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8986249-DBAD-D04C-840C-DEC2B11E1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57" y="4579989"/>
            <a:ext cx="1828856" cy="17341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ED5FA62-9D33-6347-B389-83D85F937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58" y="4478838"/>
            <a:ext cx="1964600" cy="183526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CE2F846-5983-CE4A-9F02-49B17522A794}"/>
              </a:ext>
            </a:extLst>
          </p:cNvPr>
          <p:cNvSpPr txBox="1"/>
          <p:nvPr/>
        </p:nvSpPr>
        <p:spPr>
          <a:xfrm>
            <a:off x="249942" y="1129503"/>
            <a:ext cx="8436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Participants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G.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Bencivenni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M.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Bertani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 A.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Calcaterra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P.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Ciambrone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G.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Felici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  </a:t>
            </a:r>
          </a:p>
          <a:p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G.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Lanfranchi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+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aiuto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esterno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di Alessandro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Paoloni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e Marco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Poli-Lener</a:t>
            </a:r>
            <a:endParaRPr lang="en-US" sz="1600" dirty="0">
              <a:solidFill>
                <a:schemeClr val="bg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 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il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preziosissimo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 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contributo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di:  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F.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Angeloni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 G.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Papalino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A.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Saputi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cs typeface="Bookman Old Style"/>
              </a:rPr>
              <a:t>, </a:t>
            </a:r>
          </a:p>
          <a:p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  <a:cs typeface="Bookman Old Style"/>
              </a:rPr>
              <a:t>Un 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  <a:cs typeface="Bookman Old Style"/>
              </a:rPr>
              <a:t>grazie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  <a:cs typeface="Bookman Old Style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  <a:cs typeface="Bookman Old Style"/>
              </a:rPr>
              <a:t>particolare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  <a:cs typeface="Bookman Old Style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  <a:cs typeface="Bookman Old Style"/>
              </a:rPr>
              <a:t>ai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  <a:cs typeface="Bookman Old Style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  <a:cs typeface="Bookman Old Style"/>
              </a:rPr>
              <a:t>servizi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  <a:cs typeface="Bookman Old Style"/>
              </a:rPr>
              <a:t>:  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cs typeface="Bookman Old Style"/>
              </a:rPr>
              <a:t>SEA (Paolo </a:t>
            </a:r>
            <a:r>
              <a:rPr lang="en-US" sz="1600" dirty="0" err="1">
                <a:solidFill>
                  <a:schemeClr val="bg1"/>
                </a:solidFill>
                <a:latin typeface="Book Antiqua" panose="02040602050305030304" pitchFamily="18" charset="0"/>
                <a:cs typeface="Bookman Old Style"/>
              </a:rPr>
              <a:t>Ciambrone</a:t>
            </a:r>
            <a:r>
              <a:rPr lang="en-US" sz="1600" dirty="0">
                <a:solidFill>
                  <a:schemeClr val="bg1"/>
                </a:solidFill>
                <a:latin typeface="Book Antiqua" panose="02040602050305030304" pitchFamily="18" charset="0"/>
                <a:cs typeface="Bookman Old Style"/>
              </a:rPr>
              <a:t>) e SPCM (Tommaso Napolitano</a:t>
            </a:r>
            <a:r>
              <a:rPr lang="en-US" sz="1600" dirty="0">
                <a:solidFill>
                  <a:schemeClr val="bg1"/>
                </a:solidFill>
                <a:latin typeface="Bodoni 72 Book" pitchFamily="2" charset="0"/>
                <a:cs typeface="Bookman Old Style"/>
              </a:rPr>
              <a:t>)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D6267873-238E-5840-AE3C-FA5311F9A5C0}"/>
              </a:ext>
            </a:extLst>
          </p:cNvPr>
          <p:cNvCxnSpPr/>
          <p:nvPr/>
        </p:nvCxnSpPr>
        <p:spPr>
          <a:xfrm flipV="1">
            <a:off x="970356" y="3650118"/>
            <a:ext cx="2976282" cy="929870"/>
          </a:xfrm>
          <a:prstGeom prst="line">
            <a:avLst/>
          </a:prstGeom>
          <a:ln w="412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E24F5FEE-CA69-A040-8A2D-B0C72F1519E4}"/>
              </a:ext>
            </a:extLst>
          </p:cNvPr>
          <p:cNvCxnSpPr>
            <a:cxnSpLocks/>
          </p:cNvCxnSpPr>
          <p:nvPr/>
        </p:nvCxnSpPr>
        <p:spPr>
          <a:xfrm flipV="1">
            <a:off x="2799213" y="3974598"/>
            <a:ext cx="1338964" cy="2210302"/>
          </a:xfrm>
          <a:prstGeom prst="line">
            <a:avLst/>
          </a:prstGeom>
          <a:ln w="412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6BF03270-E10A-534F-91CB-2FDB440F6474}"/>
              </a:ext>
            </a:extLst>
          </p:cNvPr>
          <p:cNvCxnSpPr>
            <a:cxnSpLocks/>
          </p:cNvCxnSpPr>
          <p:nvPr/>
        </p:nvCxnSpPr>
        <p:spPr>
          <a:xfrm flipV="1">
            <a:off x="6640558" y="3954100"/>
            <a:ext cx="18428" cy="1736859"/>
          </a:xfrm>
          <a:prstGeom prst="line">
            <a:avLst/>
          </a:prstGeom>
          <a:ln w="412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432C6A4F-8040-3746-BFA7-EF9F895F7037}"/>
              </a:ext>
            </a:extLst>
          </p:cNvPr>
          <p:cNvCxnSpPr>
            <a:cxnSpLocks/>
          </p:cNvCxnSpPr>
          <p:nvPr/>
        </p:nvCxnSpPr>
        <p:spPr>
          <a:xfrm flipH="1" flipV="1">
            <a:off x="7302459" y="3429364"/>
            <a:ext cx="1674791" cy="1049474"/>
          </a:xfrm>
          <a:prstGeom prst="line">
            <a:avLst/>
          </a:prstGeom>
          <a:ln w="412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7D8395F-8975-BC40-97E8-E3F9C0E33192}"/>
              </a:ext>
            </a:extLst>
          </p:cNvPr>
          <p:cNvSpPr txBox="1"/>
          <p:nvPr/>
        </p:nvSpPr>
        <p:spPr>
          <a:xfrm>
            <a:off x="125506" y="6304776"/>
            <a:ext cx="231400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LNF:  target tracker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CF6EB16-D922-8143-BF15-A5AA03D1C25B}"/>
              </a:ext>
            </a:extLst>
          </p:cNvPr>
          <p:cNvSpPr txBox="1"/>
          <p:nvPr/>
        </p:nvSpPr>
        <p:spPr>
          <a:xfrm>
            <a:off x="6864418" y="6314106"/>
            <a:ext cx="224942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LNF: Muon system</a:t>
            </a:r>
          </a:p>
        </p:txBody>
      </p:sp>
      <p:pic>
        <p:nvPicPr>
          <p:cNvPr id="44" name="Picture 2" descr="http://ship.web.cern.ch/ship/Admin/SHIP_Logo/SHiP-Acronym_Black.png">
            <a:extLst>
              <a:ext uri="{FF2B5EF4-FFF2-40B4-BE49-F238E27FC236}">
                <a16:creationId xmlns:a16="http://schemas.microsoft.com/office/drawing/2014/main" xmlns="" id="{850D3225-7968-524A-951F-85D4CC438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6" y="129750"/>
            <a:ext cx="753331" cy="90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Résultat de recherche d'images pour &quot;cern logo&quot;">
            <a:extLst>
              <a:ext uri="{FF2B5EF4-FFF2-40B4-BE49-F238E27FC236}">
                <a16:creationId xmlns:a16="http://schemas.microsoft.com/office/drawing/2014/main" xmlns="" id="{4976A7E3-F316-824A-830C-D606A34BF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997" y="272467"/>
            <a:ext cx="724653" cy="72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79512"/>
            <a:ext cx="9107837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ook Antiqua" charset="0"/>
                <a:ea typeface="Book Antiqua" charset="0"/>
                <a:cs typeface="Book Antiqua" charset="0"/>
              </a:rPr>
              <a:t>Status of Beam Dump Facility: preparatory study completed</a:t>
            </a:r>
            <a:endParaRPr lang="en-US" dirty="0"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21" name="Picture 20" descr="bluefad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168" y="867151"/>
            <a:ext cx="7920037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66</a:t>
            </a:fld>
            <a:r>
              <a:rPr lang="en-US" altLang="en-US" smtClean="0"/>
              <a:t>/26</a:t>
            </a:r>
            <a:endParaRPr lang="en-US" altLang="en-US"/>
          </a:p>
        </p:txBody>
      </p:sp>
      <p:pic>
        <p:nvPicPr>
          <p:cNvPr id="6" name="Picture 5" descr="Screen Shot 2018-07-01 at 22.05.4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6"/>
          <a:stretch/>
        </p:blipFill>
        <p:spPr>
          <a:xfrm>
            <a:off x="0" y="993912"/>
            <a:ext cx="9144000" cy="5356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67</a:t>
            </a:fld>
            <a:r>
              <a:rPr lang="en-US" altLang="en-US" smtClean="0"/>
              <a:t>/26</a:t>
            </a:r>
            <a:endParaRPr lang="en-US" altLang="en-US"/>
          </a:p>
        </p:txBody>
      </p:sp>
      <p:pic>
        <p:nvPicPr>
          <p:cNvPr id="9" name="Picture 8" descr="Screen Shot 2018-07-01 at 22.13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4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6324" y="182220"/>
            <a:ext cx="6578974" cy="461657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Book Antiqua" panose="02040602050305030304" pitchFamily="18" charset="0"/>
              </a:rPr>
              <a:t>Target Tracker in the Emulsion </a:t>
            </a:r>
            <a:r>
              <a:rPr lang="en-US" sz="2400" b="1" dirty="0" smtClean="0">
                <a:solidFill>
                  <a:srgbClr val="0432FF"/>
                </a:solidFill>
                <a:latin typeface="Book Antiqua" panose="02040602050305030304" pitchFamily="18" charset="0"/>
              </a:rPr>
              <a:t>Spectrometer</a:t>
            </a:r>
            <a:endParaRPr lang="en-US" sz="2400" dirty="0">
              <a:solidFill>
                <a:srgbClr val="0432FF"/>
              </a:solidFill>
              <a:latin typeface="Book Antiqua" panose="02040602050305030304" pitchFamily="18" charset="0"/>
            </a:endParaRPr>
          </a:p>
        </p:txBody>
      </p:sp>
      <p:pic>
        <p:nvPicPr>
          <p:cNvPr id="13" name="Picture 12" descr="bluefad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084" y="622477"/>
            <a:ext cx="7920037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68</a:t>
            </a:fld>
            <a:r>
              <a:rPr lang="en-US" altLang="en-US" smtClean="0"/>
              <a:t>/26</a:t>
            </a:r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152400" y="821035"/>
            <a:ext cx="873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It has </a:t>
            </a: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to provide the time stamp of the event finely (~ 1 </a:t>
            </a:r>
            <a:r>
              <a:rPr lang="it-IT" dirty="0">
                <a:solidFill>
                  <a:schemeClr val="bg1"/>
                </a:solidFill>
                <a:latin typeface="Bodoni 72 Book" pitchFamily="2" charset="0"/>
                <a:cs typeface="Times New Roman"/>
                <a:sym typeface="Wingdings" pitchFamily="2" charset="2"/>
              </a:rPr>
              <a:t>µ</a:t>
            </a: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m level) reconstructed by the emulsion unit. </a:t>
            </a:r>
            <a:endParaRPr lang="en-US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0" name="Picture 49" descr="Screen Shot 2018-07-01 at 22.26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6100"/>
            <a:ext cx="9144000" cy="446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1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69</a:t>
            </a:fld>
            <a:r>
              <a:rPr lang="en-US" altLang="en-US" smtClean="0"/>
              <a:t>/26</a:t>
            </a:r>
            <a:endParaRPr lang="en-US" altLang="en-US"/>
          </a:p>
        </p:txBody>
      </p:sp>
      <p:pic>
        <p:nvPicPr>
          <p:cNvPr id="7" name="Picture 6" descr="Screen Shot 2018-07-01 at 22.30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07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The PADME setup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16937" y="1076748"/>
            <a:ext cx="9144000" cy="5200677"/>
            <a:chOff x="-11340" y="830230"/>
            <a:chExt cx="9144000" cy="5200677"/>
          </a:xfrm>
        </p:grpSpPr>
        <p:pic>
          <p:nvPicPr>
            <p:cNvPr id="11" name="Picture 10" descr="Screenshot 2016-05-11 16.56.35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190" b="8963"/>
            <a:stretch/>
          </p:blipFill>
          <p:spPr>
            <a:xfrm>
              <a:off x="-11340" y="830230"/>
              <a:ext cx="9144000" cy="520067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45632" y="2218863"/>
              <a:ext cx="160344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434A48"/>
                  </a:solidFill>
                </a:rPr>
                <a:t>Dipole MBP-S </a:t>
              </a:r>
              <a:br>
                <a:rPr lang="en-US" sz="2000" dirty="0">
                  <a:solidFill>
                    <a:srgbClr val="434A48"/>
                  </a:solidFill>
                </a:rPr>
              </a:br>
              <a:r>
                <a:rPr lang="en-US" sz="1200" dirty="0">
                  <a:solidFill>
                    <a:srgbClr val="434A48"/>
                  </a:solidFill>
                </a:rPr>
                <a:t>(transfer line SPS)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7380" y="3022685"/>
              <a:ext cx="1250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Diamond target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50-100 </a:t>
              </a:r>
              <a:r>
                <a:rPr lang="en-US" sz="120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200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45918" y="4018139"/>
              <a:ext cx="26307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Electron veto</a:t>
              </a:r>
            </a:p>
            <a:p>
              <a:r>
                <a:rPr lang="en-US" sz="1200" dirty="0"/>
                <a:t>1 cm scintillators </a:t>
              </a:r>
              <a:r>
                <a:rPr lang="en-US" sz="1200" dirty="0" err="1"/>
                <a:t>SiPM</a:t>
              </a:r>
              <a:r>
                <a:rPr lang="en-US" sz="1200" dirty="0"/>
                <a:t> readout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43754" y="2711572"/>
              <a:ext cx="2132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3366FF"/>
                  </a:solidFill>
                </a:rPr>
                <a:t>Calorimeter</a:t>
              </a:r>
            </a:p>
            <a:p>
              <a:r>
                <a:rPr lang="en-US" sz="1200" dirty="0">
                  <a:solidFill>
                    <a:srgbClr val="3366FF"/>
                  </a:solidFill>
                </a:rPr>
                <a:t>BGO crystals 21×21x230 mm</a:t>
              </a:r>
              <a:r>
                <a:rPr lang="en-US" sz="1200" baseline="30000" dirty="0">
                  <a:solidFill>
                    <a:srgbClr val="3366FF"/>
                  </a:solidFill>
                </a:rPr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84783" y="3091601"/>
              <a:ext cx="273019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Positron veto</a:t>
              </a:r>
            </a:p>
            <a:p>
              <a:r>
                <a:rPr lang="en-US" sz="1200" dirty="0"/>
                <a:t>1 cm scintillators </a:t>
              </a:r>
              <a:r>
                <a:rPr lang="en-US" sz="1200" dirty="0" err="1"/>
                <a:t>SiPM</a:t>
              </a:r>
              <a:r>
                <a:rPr lang="en-US" sz="1200" dirty="0"/>
                <a:t> readout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86485" y="3885741"/>
              <a:ext cx="12401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21256F"/>
                  </a:solidFill>
                </a:rPr>
                <a:t>Small Angle Calorimeter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20577154">
              <a:off x="4469392" y="2540395"/>
              <a:ext cx="20278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D64245"/>
                  </a:solidFill>
                </a:rPr>
                <a:t>Positron beam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76109" y="1763238"/>
              <a:ext cx="159129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High Energy </a:t>
              </a:r>
            </a:p>
            <a:p>
              <a:r>
                <a:rPr lang="en-US" sz="1400" dirty="0">
                  <a:solidFill>
                    <a:srgbClr val="0000FF"/>
                  </a:solidFill>
                </a:rPr>
                <a:t>Positron veto</a:t>
              </a:r>
            </a:p>
            <a:p>
              <a:r>
                <a:rPr lang="en-US" sz="1200" dirty="0">
                  <a:solidFill>
                    <a:srgbClr val="0000FF"/>
                  </a:solidFill>
                </a:rPr>
                <a:t>1 cm scintillators </a:t>
              </a:r>
            </a:p>
            <a:p>
              <a:r>
                <a:rPr lang="en-US" sz="1200" dirty="0">
                  <a:solidFill>
                    <a:srgbClr val="0000FF"/>
                  </a:solidFill>
                </a:rPr>
                <a:t>with </a:t>
              </a:r>
              <a:r>
                <a:rPr lang="en-US" sz="1200" dirty="0" err="1">
                  <a:solidFill>
                    <a:srgbClr val="0000FF"/>
                  </a:solidFill>
                </a:rPr>
                <a:t>SiPM</a:t>
              </a:r>
              <a:r>
                <a:rPr lang="en-US" sz="1200" dirty="0">
                  <a:solidFill>
                    <a:srgbClr val="0000FF"/>
                  </a:solidFill>
                </a:rPr>
                <a:t> readout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611462" y="3797915"/>
              <a:ext cx="8207699" cy="65829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418847" y="3766432"/>
              <a:ext cx="67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i="1" dirty="0"/>
                <a:t>A’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21383" y="3039840"/>
              <a:ext cx="67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</a:p>
          </p:txBody>
        </p:sp>
        <p:sp>
          <p:nvSpPr>
            <p:cNvPr id="23" name="Cloud 22"/>
            <p:cNvSpPr/>
            <p:nvPr/>
          </p:nvSpPr>
          <p:spPr>
            <a:xfrm>
              <a:off x="7067087" y="3232202"/>
              <a:ext cx="329480" cy="352541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11462" y="3413901"/>
              <a:ext cx="6549697" cy="369694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553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70</a:t>
            </a:fld>
            <a:r>
              <a:rPr lang="en-US" altLang="en-US" smtClean="0"/>
              <a:t>/26</a:t>
            </a:r>
            <a:endParaRPr lang="en-US" altLang="en-US"/>
          </a:p>
        </p:txBody>
      </p:sp>
      <p:pic>
        <p:nvPicPr>
          <p:cNvPr id="4" name="Picture 3" descr="Screen Shot 2018-07-01 at 22.35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1248" y="83664"/>
            <a:ext cx="3041447" cy="523212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lvl="0" defTabSz="914400"/>
            <a:r>
              <a:rPr lang="en-US" sz="2800" dirty="0" err="1">
                <a:solidFill>
                  <a:prstClr val="black"/>
                </a:solidFill>
                <a:latin typeface="Book Antiqua" panose="02040602050305030304" pitchFamily="18" charset="0"/>
              </a:rPr>
              <a:t>SHiP</a:t>
            </a:r>
            <a:r>
              <a:rPr lang="en-US" sz="2800" dirty="0">
                <a:solidFill>
                  <a:prstClr val="black"/>
                </a:solidFill>
                <a:latin typeface="Book Antiqua" panose="02040602050305030304" pitchFamily="18" charset="0"/>
              </a:rPr>
              <a:t>-LNF in 2019</a:t>
            </a:r>
            <a:endParaRPr lang="en-US" sz="28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Picture 11" descr="bluefad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928" y="637502"/>
            <a:ext cx="7920037" cy="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806" y="48988"/>
            <a:ext cx="718031" cy="86066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Report attività gruppo I - LNF</a:t>
            </a:r>
            <a:endParaRPr lang="en-US" altLang="en-US" sz="1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71</a:t>
            </a:fld>
            <a:r>
              <a:rPr lang="en-US" altLang="en-US" smtClean="0"/>
              <a:t>/26</a:t>
            </a:r>
            <a:endParaRPr lang="en-US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F18E50D-3837-6A44-ABFF-A956FCDC78DC}"/>
              </a:ext>
            </a:extLst>
          </p:cNvPr>
          <p:cNvSpPr/>
          <p:nvPr/>
        </p:nvSpPr>
        <p:spPr>
          <a:xfrm>
            <a:off x="25399" y="998030"/>
            <a:ext cx="91078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Composizione</a:t>
            </a:r>
            <a:r>
              <a:rPr lang="en-US" sz="2000" b="1" dirty="0" smtClean="0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000" b="1" dirty="0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Gruppo </a:t>
            </a:r>
            <a:r>
              <a:rPr lang="en-US" sz="2000" b="1" dirty="0" err="1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prevista</a:t>
            </a:r>
            <a:r>
              <a:rPr lang="en-US" sz="2000" b="1" dirty="0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000" b="1" dirty="0" err="1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nel</a:t>
            </a:r>
            <a:r>
              <a:rPr lang="en-US" sz="2000" b="1" dirty="0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 2019 (</a:t>
            </a:r>
            <a:r>
              <a:rPr lang="en-US" sz="2000" b="1" dirty="0" err="1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percentuali</a:t>
            </a:r>
            <a:r>
              <a:rPr lang="en-US" sz="2000" b="1" dirty="0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 in via di </a:t>
            </a:r>
            <a:r>
              <a:rPr lang="en-US" sz="2000" b="1" dirty="0" err="1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definizione</a:t>
            </a:r>
            <a:r>
              <a:rPr lang="en-US" sz="2000" b="1" dirty="0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):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G</a:t>
            </a:r>
            <a:r>
              <a:rPr lang="en-US" sz="1600" dirty="0">
                <a:solidFill>
                  <a:schemeClr val="bg1"/>
                </a:solidFill>
                <a:latin typeface="Bookman Old Style"/>
                <a:cs typeface="Bookman Old Style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Bookman Old Style"/>
                <a:cs typeface="Bookman Old Style"/>
              </a:rPr>
              <a:t>Bencivenni</a:t>
            </a:r>
            <a:r>
              <a:rPr lang="en-US" sz="1600" dirty="0">
                <a:solidFill>
                  <a:schemeClr val="bg1"/>
                </a:solidFill>
                <a:latin typeface="Bookman Old Style"/>
                <a:cs typeface="Bookman Old Style"/>
              </a:rPr>
              <a:t> (10%? ), M. Bertani (10% ? ),  A. </a:t>
            </a:r>
            <a:r>
              <a:rPr lang="en-US" sz="1600" dirty="0" err="1">
                <a:solidFill>
                  <a:schemeClr val="bg1"/>
                </a:solidFill>
                <a:latin typeface="Bookman Old Style"/>
                <a:cs typeface="Bookman Old Style"/>
              </a:rPr>
              <a:t>Calcaterra</a:t>
            </a:r>
            <a:r>
              <a:rPr lang="en-US" sz="1600" dirty="0">
                <a:solidFill>
                  <a:schemeClr val="bg1"/>
                </a:solidFill>
                <a:latin typeface="Bookman Old Style"/>
                <a:cs typeface="Bookman Old Style"/>
              </a:rPr>
              <a:t> (10% ? ),  P. </a:t>
            </a:r>
            <a:r>
              <a:rPr lang="en-US" sz="1600" dirty="0" err="1" smtClean="0">
                <a:solidFill>
                  <a:schemeClr val="bg1"/>
                </a:solidFill>
                <a:latin typeface="Bookman Old Style"/>
                <a:cs typeface="Bookman Old Style"/>
              </a:rPr>
              <a:t>Ciambrone</a:t>
            </a:r>
            <a:r>
              <a:rPr lang="en-US" sz="1600" dirty="0">
                <a:solidFill>
                  <a:schemeClr val="bg1"/>
                </a:solidFill>
                <a:latin typeface="Bookman Old Style"/>
                <a:cs typeface="Bookman Old Style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(</a:t>
            </a:r>
            <a:r>
              <a:rPr lang="en-US" sz="1600" dirty="0">
                <a:solidFill>
                  <a:schemeClr val="bg1"/>
                </a:solidFill>
                <a:latin typeface="Bookman Old Style"/>
                <a:cs typeface="Bookman Old Style"/>
              </a:rPr>
              <a:t>10% ?), </a:t>
            </a:r>
            <a:r>
              <a:rPr lang="en-US" sz="1600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G</a:t>
            </a:r>
            <a:r>
              <a:rPr lang="en-US" sz="1600" dirty="0">
                <a:solidFill>
                  <a:schemeClr val="bg1"/>
                </a:solidFill>
                <a:latin typeface="Bookman Old Style"/>
                <a:cs typeface="Bookman Old Style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Bookman Old Style"/>
                <a:cs typeface="Bookman Old Style"/>
              </a:rPr>
              <a:t>Felici</a:t>
            </a:r>
            <a:r>
              <a:rPr lang="en-US" sz="1600" dirty="0">
                <a:solidFill>
                  <a:schemeClr val="bg1"/>
                </a:solidFill>
                <a:latin typeface="Bookman Old Style"/>
                <a:cs typeface="Bookman Old Style"/>
              </a:rPr>
              <a:t> (10%), G. </a:t>
            </a:r>
            <a:r>
              <a:rPr lang="en-US" sz="1600" dirty="0" err="1">
                <a:solidFill>
                  <a:schemeClr val="bg1"/>
                </a:solidFill>
                <a:latin typeface="Bookman Old Style"/>
                <a:cs typeface="Bookman Old Style"/>
              </a:rPr>
              <a:t>Lanfranchi</a:t>
            </a:r>
            <a:r>
              <a:rPr lang="en-US" sz="1600" dirty="0">
                <a:solidFill>
                  <a:schemeClr val="bg1"/>
                </a:solidFill>
                <a:latin typeface="Bookman Old Style"/>
                <a:cs typeface="Bookman Old Style"/>
              </a:rPr>
              <a:t> ( 20% ?) ,  </a:t>
            </a:r>
            <a:r>
              <a:rPr lang="en-US" sz="1600" dirty="0" err="1">
                <a:solidFill>
                  <a:schemeClr val="bg1"/>
                </a:solidFill>
                <a:latin typeface="Bookman Old Style"/>
                <a:cs typeface="Bookman Old Style"/>
              </a:rPr>
              <a:t>forse</a:t>
            </a:r>
            <a:r>
              <a:rPr lang="en-US" sz="1600" dirty="0">
                <a:solidFill>
                  <a:schemeClr val="bg1"/>
                </a:solidFill>
                <a:latin typeface="Bookman Old Style"/>
                <a:cs typeface="Bookman Old Style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Bookman Old Style"/>
                <a:cs typeface="Bookman Old Style"/>
              </a:rPr>
              <a:t>altri</a:t>
            </a:r>
            <a:r>
              <a:rPr lang="en-US" sz="1600" dirty="0">
                <a:solidFill>
                  <a:schemeClr val="bg1"/>
                </a:solidFill>
                <a:latin typeface="Bookman Old Style"/>
                <a:cs typeface="Bookman Old Style"/>
              </a:rPr>
              <a:t>, in </a:t>
            </a:r>
            <a:r>
              <a:rPr lang="en-US" sz="1600" dirty="0" err="1">
                <a:solidFill>
                  <a:schemeClr val="bg1"/>
                </a:solidFill>
                <a:latin typeface="Bookman Old Style"/>
                <a:cs typeface="Bookman Old Style"/>
              </a:rPr>
              <a:t>discussione</a:t>
            </a:r>
            <a:endParaRPr lang="en-US" sz="1600" dirty="0">
              <a:solidFill>
                <a:schemeClr val="bg1"/>
              </a:solidFill>
              <a:latin typeface="Bookman Old Style"/>
              <a:cs typeface="Bookman Old Style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042CE44-EFB1-D049-8191-AE4630C0098B}"/>
              </a:ext>
            </a:extLst>
          </p:cNvPr>
          <p:cNvSpPr txBox="1"/>
          <p:nvPr/>
        </p:nvSpPr>
        <p:spPr>
          <a:xfrm>
            <a:off x="25399" y="2122849"/>
            <a:ext cx="866140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Supporto</a:t>
            </a:r>
            <a:r>
              <a:rPr lang="en-US" sz="2000" b="1" dirty="0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000" b="1" dirty="0" err="1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tecnico</a:t>
            </a:r>
            <a:r>
              <a:rPr lang="en-US" sz="2000" b="1" dirty="0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000" b="1" dirty="0" err="1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previsto</a:t>
            </a:r>
            <a:r>
              <a:rPr lang="en-US" sz="2000" b="1" dirty="0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000" b="1" dirty="0" err="1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nel</a:t>
            </a:r>
            <a:r>
              <a:rPr lang="en-US" sz="2000" b="1" dirty="0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 II </a:t>
            </a:r>
            <a:r>
              <a:rPr lang="en-US" sz="2000" b="1" dirty="0" err="1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semestre</a:t>
            </a:r>
            <a:r>
              <a:rPr lang="en-US" sz="2000" b="1" dirty="0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 2018 e </a:t>
            </a:r>
            <a:r>
              <a:rPr lang="en-US" sz="2000" b="1" dirty="0" err="1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nel</a:t>
            </a:r>
            <a:r>
              <a:rPr lang="en-US" sz="2000" b="1" dirty="0">
                <a:solidFill>
                  <a:srgbClr val="0432FF"/>
                </a:solidFill>
                <a:latin typeface="Book Antiqua" charset="0"/>
                <a:ea typeface="Book Antiqua" charset="0"/>
                <a:cs typeface="Book Antiqua" charset="0"/>
              </a:rPr>
              <a:t> 2019</a:t>
            </a: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  <a:endParaRPr lang="en-US" sz="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Tx/>
              <a:buChar char="-"/>
            </a:pPr>
            <a:endParaRPr lang="en-US" sz="8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b="1" dirty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 II - </a:t>
            </a:r>
            <a:r>
              <a:rPr lang="en-US" b="1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semestre</a:t>
            </a:r>
            <a:r>
              <a:rPr lang="en-US" b="1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2018:</a:t>
            </a:r>
          </a:p>
          <a:p>
            <a:r>
              <a:rPr lang="en-US" sz="1600" b="1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       </a:t>
            </a:r>
            <a:r>
              <a:rPr lang="en-US" sz="1600" b="1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Richieste</a:t>
            </a:r>
            <a:r>
              <a:rPr lang="en-US" sz="1600" b="1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solo per </a:t>
            </a:r>
            <a:r>
              <a:rPr lang="en-US" sz="1600" b="1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sz="1600" b="1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muoni</a:t>
            </a:r>
            <a:r>
              <a:rPr lang="en-US" sz="1600" b="1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:</a:t>
            </a:r>
          </a:p>
          <a:p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        - SPCM: 2.0 </a:t>
            </a:r>
            <a:r>
              <a:rPr lang="en-US" sz="1600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m.u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. – </a:t>
            </a:r>
          </a:p>
          <a:p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        - SEA: </a:t>
            </a:r>
            <a:r>
              <a:rPr lang="en-US" sz="1600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servizio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automazione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, 1 </a:t>
            </a:r>
            <a:r>
              <a:rPr lang="en-US" sz="1600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m.u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.;</a:t>
            </a:r>
          </a:p>
          <a:p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        - </a:t>
            </a:r>
            <a:r>
              <a:rPr lang="en-US" sz="1600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Tecnici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Divisione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Ricerca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: A. </a:t>
            </a:r>
            <a:r>
              <a:rPr lang="en-US" sz="1600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Saputi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(20%);</a:t>
            </a:r>
          </a:p>
          <a:p>
            <a:endParaRPr lang="en-US" sz="1600" dirty="0">
              <a:solidFill>
                <a:srgbClr val="000000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   2019: </a:t>
            </a:r>
          </a:p>
          <a:p>
            <a:r>
              <a:rPr lang="en-US" sz="1600" b="1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        - We need to deliver engineering design for Muon System and </a:t>
            </a:r>
            <a:r>
              <a:rPr lang="en-US" sz="1600" b="1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muRWELLs</a:t>
            </a:r>
            <a:r>
              <a:rPr lang="en-US" sz="1600" b="1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for the </a:t>
            </a:r>
            <a:r>
              <a:rPr lang="en-US" sz="1600" b="1" dirty="0" smtClean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Comprehensive </a:t>
            </a:r>
            <a:r>
              <a:rPr lang="en-US" sz="1600" b="1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Design Study</a:t>
            </a:r>
            <a:r>
              <a:rPr lang="en-US" sz="1600" b="1" dirty="0" smtClean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:</a:t>
            </a:r>
          </a:p>
          <a:p>
            <a:r>
              <a:rPr lang="en-US" sz="1600" b="1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	</a:t>
            </a:r>
            <a:r>
              <a:rPr lang="en-US" sz="1600" dirty="0" err="1" smtClean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A</a:t>
            </a:r>
            <a:r>
              <a:rPr lang="en-US" sz="1600" b="1" dirty="0" err="1" smtClean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.</a:t>
            </a:r>
            <a:r>
              <a:rPr lang="en-US" sz="1600" dirty="0" err="1" smtClean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Saputi</a:t>
            </a:r>
            <a:r>
              <a:rPr lang="en-US" sz="1600" dirty="0" smtClean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is taking care of engineering the </a:t>
            </a:r>
            <a:r>
              <a:rPr lang="en-US" sz="1600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muon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system</a:t>
            </a:r>
          </a:p>
          <a:p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S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Cerioni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(10-20%) could take care of the </a:t>
            </a:r>
            <a:r>
              <a:rPr lang="en-US" sz="1600" dirty="0" err="1" smtClean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muRWELLS</a:t>
            </a:r>
            <a:endParaRPr lang="en-US" sz="1600" dirty="0">
              <a:solidFill>
                <a:srgbClr val="000000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       </a:t>
            </a:r>
            <a:r>
              <a:rPr lang="en-US" sz="1600" dirty="0" smtClean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-  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obviously everything depending on CIF approval!</a:t>
            </a:r>
          </a:p>
          <a:p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        </a:t>
            </a:r>
            <a:r>
              <a:rPr lang="en-US" sz="1600" dirty="0" smtClean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- 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Requests for SEA/SPCM still under discussion but, if the test beam in October </a:t>
            </a:r>
            <a:r>
              <a:rPr lang="en-US" sz="1600" dirty="0" smtClean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is successful</a:t>
            </a:r>
            <a:r>
              <a:rPr lang="en-US" sz="1600" dirty="0">
                <a:solidFill>
                  <a:srgbClr val="000000"/>
                </a:solidFill>
                <a:latin typeface="Book Antiqua" charset="0"/>
                <a:ea typeface="Book Antiqua" charset="0"/>
                <a:cs typeface="Book Antiqua" charset="0"/>
              </a:rPr>
              <a:t>, presumably very small</a:t>
            </a:r>
          </a:p>
          <a:p>
            <a:endParaRPr lang="en-US" sz="1600" dirty="0">
              <a:solidFill>
                <a:srgbClr val="000000"/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72855" y="5918346"/>
            <a:ext cx="672254" cy="369332"/>
            <a:chOff x="8379506" y="5919374"/>
            <a:chExt cx="672254" cy="369332"/>
          </a:xfrm>
        </p:grpSpPr>
        <p:sp>
          <p:nvSpPr>
            <p:cNvPr id="23" name="Action Button: Custom 22">
              <a:hlinkClick r:id="" action="ppaction://noaction" highlightClick="1"/>
              <a:hlinkHover r:id="rId4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rgbClr val="FADA7A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43000" dir="5400000" rotWithShape="0">
                <a:srgbClr val="000000">
                  <a:alpha val="40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balanced" dir="t">
                <a:rot lat="0" lon="0" rev="0"/>
              </a:lightRig>
            </a:scene3d>
            <a:sp3d prstMaterial="matte">
              <a:bevelT w="0" h="0"/>
              <a:contourClr>
                <a:srgbClr val="727CA3">
                  <a:tint val="100000"/>
                  <a:shade val="100000"/>
                  <a:hueMod val="100000"/>
                  <a:satMod val="100000"/>
                </a:srgbClr>
              </a:contourClr>
            </a:sp3d>
          </p:spPr>
          <p:txBody>
            <a:bodyPr rtlCol="0" anchor="ctr"/>
            <a:lstStyle/>
            <a:p>
              <a:pPr algn="ctr" defTabSz="914306">
                <a:defRPr/>
              </a:pPr>
              <a:endParaRPr lang="en-US" kern="0">
                <a:solidFill>
                  <a:sysClr val="window" lastClr="FFFFFF"/>
                </a:solidFill>
                <a:latin typeface="Gill Sans M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379506" y="5919374"/>
              <a:ext cx="6722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06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back</a:t>
              </a: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54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56137" y="-12903"/>
            <a:ext cx="8229600" cy="848182"/>
          </a:xfrm>
        </p:spPr>
        <p:txBody>
          <a:bodyPr/>
          <a:lstStyle/>
          <a:p>
            <a:pPr algn="l">
              <a:defRPr/>
            </a:pPr>
            <a:r>
              <a:rPr lang="en-US" sz="3200" dirty="0" err="1">
                <a:latin typeface="Bookman Old Style"/>
                <a:ea typeface="ＭＳ Ｐゴシック" charset="0"/>
                <a:cs typeface="Bookman Old Style"/>
              </a:rPr>
              <a:t>L’attività</a:t>
            </a:r>
            <a:r>
              <a:rPr lang="en-US" sz="3200" dirty="0">
                <a:latin typeface="Bookman Old Style"/>
                <a:ea typeface="ＭＳ Ｐゴシック" charset="0"/>
                <a:cs typeface="Bookman Old Style"/>
              </a:rPr>
              <a:t> LNF in RD_FA</a:t>
            </a:r>
            <a:endParaRPr lang="en-US" sz="3200" dirty="0">
              <a:latin typeface="Bookman Old Style"/>
              <a:ea typeface="ＭＳ Ｐゴシック" charset="0"/>
              <a:cs typeface="Bookman Old Style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75098" y="1052709"/>
            <a:ext cx="9319098" cy="1446550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/>
            <a:r>
              <a:rPr lang="en-US" sz="2200" b="1" dirty="0"/>
              <a:t>M. </a:t>
            </a:r>
            <a:r>
              <a:rPr lang="en-US" sz="2200" b="1" dirty="0" err="1"/>
              <a:t>Antonelli</a:t>
            </a:r>
            <a:r>
              <a:rPr lang="en-US" sz="2200" b="1" dirty="0"/>
              <a:t> </a:t>
            </a:r>
            <a:r>
              <a:rPr lang="en-US" sz="2200" dirty="0"/>
              <a:t>(20</a:t>
            </a:r>
            <a:r>
              <a:rPr lang="en-US" sz="2200" b="1" dirty="0"/>
              <a:t>%), G. </a:t>
            </a:r>
            <a:r>
              <a:rPr lang="en-US" sz="2200" b="1" dirty="0" err="1"/>
              <a:t>Bencivenni</a:t>
            </a:r>
            <a:r>
              <a:rPr lang="en-US" sz="2200" b="1" dirty="0"/>
              <a:t> </a:t>
            </a:r>
            <a:r>
              <a:rPr lang="en-US" sz="2200" dirty="0"/>
              <a:t>(20%), </a:t>
            </a:r>
            <a:r>
              <a:rPr lang="en-US" sz="2200" b="1" dirty="0"/>
              <a:t>M.E. </a:t>
            </a:r>
            <a:r>
              <a:rPr lang="en-US" sz="2200" b="1" dirty="0" err="1"/>
              <a:t>Biagini</a:t>
            </a:r>
            <a:r>
              <a:rPr lang="en-US" sz="2200" b="1" dirty="0"/>
              <a:t> </a:t>
            </a:r>
            <a:r>
              <a:rPr lang="en-US" sz="2200" dirty="0"/>
              <a:t>(20%), </a:t>
            </a:r>
          </a:p>
          <a:p>
            <a:pPr algn="ctr"/>
            <a:r>
              <a:rPr lang="en-US" sz="2200" b="1" u="sng" dirty="0"/>
              <a:t>M. Boscolo </a:t>
            </a:r>
            <a:r>
              <a:rPr lang="en-US" sz="2200" dirty="0"/>
              <a:t>(60%+40%EuroCirCol),</a:t>
            </a:r>
            <a:r>
              <a:rPr lang="en-US" sz="2200" b="1" dirty="0"/>
              <a:t> O.G. Blanco </a:t>
            </a:r>
            <a:r>
              <a:rPr lang="en-US" sz="2200" dirty="0"/>
              <a:t>(100%), </a:t>
            </a:r>
            <a:r>
              <a:rPr lang="en-US" sz="2200" b="1" dirty="0"/>
              <a:t>S. </a:t>
            </a:r>
            <a:r>
              <a:rPr lang="en-US" sz="2200" b="1" dirty="0" err="1"/>
              <a:t>Guiducci</a:t>
            </a:r>
            <a:r>
              <a:rPr lang="en-US" sz="2200" b="1" dirty="0"/>
              <a:t> </a:t>
            </a:r>
            <a:r>
              <a:rPr lang="en-US" sz="2200" dirty="0"/>
              <a:t>(20%),</a:t>
            </a:r>
            <a:r>
              <a:rPr lang="en-US" sz="2200" b="1" dirty="0"/>
              <a:t> </a:t>
            </a:r>
          </a:p>
          <a:p>
            <a:pPr algn="ctr"/>
            <a:r>
              <a:rPr lang="en-US" sz="2200" b="1" dirty="0"/>
              <a:t>M. </a:t>
            </a:r>
            <a:r>
              <a:rPr lang="en-US" sz="2200" b="1" dirty="0" err="1"/>
              <a:t>Iafrati</a:t>
            </a:r>
            <a:r>
              <a:rPr lang="en-US" sz="2200" b="1" dirty="0"/>
              <a:t> </a:t>
            </a:r>
            <a:r>
              <a:rPr lang="en-US" sz="2200" dirty="0"/>
              <a:t>(100%), </a:t>
            </a:r>
            <a:r>
              <a:rPr lang="en-US" sz="2200" b="1" dirty="0"/>
              <a:t>Morello</a:t>
            </a:r>
            <a:r>
              <a:rPr lang="en-US" sz="2200" dirty="0"/>
              <a:t> (10%), </a:t>
            </a:r>
            <a:r>
              <a:rPr lang="en-US" sz="2200" b="1" dirty="0"/>
              <a:t>L. Pellegrino </a:t>
            </a:r>
            <a:r>
              <a:rPr lang="en-US" sz="2200" dirty="0"/>
              <a:t>(10%), </a:t>
            </a:r>
            <a:r>
              <a:rPr lang="en-US" sz="2200" b="1" dirty="0"/>
              <a:t>M. </a:t>
            </a:r>
            <a:r>
              <a:rPr lang="en-US" sz="2200" b="1" dirty="0" err="1"/>
              <a:t>Poli</a:t>
            </a:r>
            <a:r>
              <a:rPr lang="en-US" sz="2200" b="1" dirty="0"/>
              <a:t> </a:t>
            </a:r>
            <a:r>
              <a:rPr lang="en-US" sz="2200" b="1" dirty="0" err="1"/>
              <a:t>Lener</a:t>
            </a:r>
            <a:r>
              <a:rPr lang="en-US" sz="2200" b="1" dirty="0"/>
              <a:t> </a:t>
            </a:r>
            <a:r>
              <a:rPr lang="en-US" sz="2200" dirty="0"/>
              <a:t>(10%), </a:t>
            </a:r>
          </a:p>
          <a:p>
            <a:pPr algn="ctr"/>
            <a:r>
              <a:rPr lang="en-US" sz="2200" b="1" dirty="0"/>
              <a:t>M. </a:t>
            </a:r>
            <a:r>
              <a:rPr lang="en-US" sz="2200" b="1" dirty="0" err="1"/>
              <a:t>Rotondo</a:t>
            </a:r>
            <a:r>
              <a:rPr lang="en-US" sz="2200" b="1" dirty="0"/>
              <a:t> </a:t>
            </a:r>
            <a:r>
              <a:rPr lang="en-US" sz="2200" dirty="0"/>
              <a:t>(20%)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231006" y="3071277"/>
            <a:ext cx="8455795" cy="2828053"/>
          </a:xfrm>
          <a:prstGeom prst="rect">
            <a:avLst/>
          </a:prstGeom>
        </p:spPr>
        <p:txBody>
          <a:bodyPr lIns="91430" tIns="45716" rIns="91430" bIns="45716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RD_FA  e’ </a:t>
            </a:r>
            <a:r>
              <a:rPr lang="en-US" sz="2800" dirty="0" err="1"/>
              <a:t>diviso</a:t>
            </a:r>
            <a:r>
              <a:rPr lang="en-US" sz="2800" dirty="0"/>
              <a:t> in WP, a </a:t>
            </a:r>
            <a:r>
              <a:rPr lang="en-US" sz="2800" dirty="0" err="1"/>
              <a:t>Frascati</a:t>
            </a:r>
            <a:r>
              <a:rPr lang="en-US" sz="2800" dirty="0"/>
              <a:t> </a:t>
            </a:r>
            <a:r>
              <a:rPr lang="en-US" sz="2800" dirty="0" err="1"/>
              <a:t>siamo</a:t>
            </a:r>
            <a:r>
              <a:rPr lang="en-US" sz="2800" dirty="0"/>
              <a:t> </a:t>
            </a:r>
            <a:r>
              <a:rPr lang="en-US" sz="2800" dirty="0" err="1"/>
              <a:t>coinvolti</a:t>
            </a:r>
            <a:r>
              <a:rPr lang="en-US" sz="2800" dirty="0"/>
              <a:t> in :</a:t>
            </a:r>
            <a:endParaRPr lang="en-US" sz="2800" b="1" dirty="0"/>
          </a:p>
          <a:p>
            <a:r>
              <a:rPr lang="en-US" sz="2200" b="1" dirty="0"/>
              <a:t>WP2: </a:t>
            </a:r>
            <a:r>
              <a:rPr lang="en-US" sz="2200" dirty="0"/>
              <a:t>Machine Detector Interface (M. </a:t>
            </a:r>
            <a:r>
              <a:rPr lang="en-US" sz="2200" dirty="0" err="1"/>
              <a:t>Boscolo</a:t>
            </a:r>
            <a:r>
              <a:rPr lang="en-US" sz="2200" dirty="0"/>
              <a:t> (convener), O. Blanco)</a:t>
            </a:r>
          </a:p>
          <a:p>
            <a:r>
              <a:rPr lang="en-US" sz="2200" b="1" dirty="0">
                <a:solidFill>
                  <a:srgbClr val="0432FF"/>
                </a:solidFill>
              </a:rPr>
              <a:t>WP7</a:t>
            </a:r>
            <a:r>
              <a:rPr lang="en-US" sz="2200" b="1" dirty="0"/>
              <a:t>:</a:t>
            </a:r>
            <a:r>
              <a:rPr lang="en-US" sz="2200" dirty="0"/>
              <a:t> MPGD per </a:t>
            </a:r>
            <a:r>
              <a:rPr lang="en-US" sz="2200" dirty="0" err="1"/>
              <a:t>muon</a:t>
            </a:r>
            <a:r>
              <a:rPr lang="en-US" sz="2200" dirty="0"/>
              <a:t> systems (G. </a:t>
            </a:r>
            <a:r>
              <a:rPr lang="en-US" sz="2200" dirty="0" err="1"/>
              <a:t>Bencivenni</a:t>
            </a:r>
            <a:r>
              <a:rPr lang="en-US" sz="2200" dirty="0"/>
              <a:t>, M. </a:t>
            </a:r>
            <a:r>
              <a:rPr lang="en-US" sz="2200" dirty="0" err="1"/>
              <a:t>Poli</a:t>
            </a:r>
            <a:r>
              <a:rPr lang="en-US" sz="2200" dirty="0"/>
              <a:t> </a:t>
            </a:r>
            <a:r>
              <a:rPr lang="en-US" sz="2200" dirty="0" err="1"/>
              <a:t>Lener</a:t>
            </a:r>
            <a:r>
              <a:rPr lang="en-US" sz="2200" dirty="0"/>
              <a:t>, G. </a:t>
            </a:r>
            <a:r>
              <a:rPr lang="en-US" sz="2200" dirty="0" err="1"/>
              <a:t>Morello</a:t>
            </a:r>
            <a:r>
              <a:rPr lang="en-US" sz="2200" dirty="0"/>
              <a:t>)</a:t>
            </a:r>
          </a:p>
          <a:p>
            <a:r>
              <a:rPr lang="en-US" sz="2200" b="1" dirty="0"/>
              <a:t>WP8</a:t>
            </a:r>
            <a:r>
              <a:rPr lang="en-US" sz="2200" dirty="0"/>
              <a:t>: </a:t>
            </a:r>
            <a:r>
              <a:rPr lang="en-US" sz="2200" dirty="0" err="1"/>
              <a:t>Muon</a:t>
            </a:r>
            <a:r>
              <a:rPr lang="en-US" sz="2200" dirty="0"/>
              <a:t> Collider (M. </a:t>
            </a:r>
            <a:r>
              <a:rPr lang="en-US" sz="2200" dirty="0" err="1"/>
              <a:t>Antonelli</a:t>
            </a:r>
            <a:r>
              <a:rPr lang="en-US" sz="2200" dirty="0"/>
              <a:t> (convener, M. </a:t>
            </a:r>
            <a:r>
              <a:rPr lang="en-US" sz="2200" dirty="0" err="1"/>
              <a:t>Biagini</a:t>
            </a:r>
            <a:r>
              <a:rPr lang="en-US" sz="2200" dirty="0"/>
              <a:t>, M. </a:t>
            </a:r>
            <a:r>
              <a:rPr lang="en-US" sz="2200" dirty="0" err="1"/>
              <a:t>Boscolo</a:t>
            </a:r>
            <a:r>
              <a:rPr lang="en-US" sz="2200" dirty="0"/>
              <a:t>, O. Blanco, S. </a:t>
            </a:r>
            <a:r>
              <a:rPr lang="en-US" sz="2200" dirty="0" err="1"/>
              <a:t>Guiducci</a:t>
            </a:r>
            <a:r>
              <a:rPr lang="en-US" sz="2200" dirty="0"/>
              <a:t>, M. </a:t>
            </a:r>
            <a:r>
              <a:rPr lang="en-US" sz="2200" dirty="0" err="1"/>
              <a:t>Iafrati</a:t>
            </a:r>
            <a:r>
              <a:rPr lang="en-US" sz="2200" dirty="0"/>
              <a:t>, L. Pellegrino, M. </a:t>
            </a:r>
            <a:r>
              <a:rPr lang="en-US" sz="2200" dirty="0" err="1"/>
              <a:t>Rotondo</a:t>
            </a:r>
            <a:r>
              <a:rPr lang="en-US" sz="2200" dirty="0"/>
              <a:t>)</a:t>
            </a:r>
          </a:p>
          <a:p>
            <a:pPr marL="0" indent="0">
              <a:buNone/>
            </a:pPr>
            <a:endParaRPr lang="en-US" sz="1600" b="1" dirty="0">
              <a:solidFill>
                <a:srgbClr val="00206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9A2A1C7-FCAA-404D-8EC2-C2BB49EB6EC2}"/>
              </a:ext>
            </a:extLst>
          </p:cNvPr>
          <p:cNvSpPr txBox="1"/>
          <p:nvPr/>
        </p:nvSpPr>
        <p:spPr>
          <a:xfrm>
            <a:off x="405727" y="5899331"/>
            <a:ext cx="5769994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Per le richieste del WP7 vedi talk dedicato di G. </a:t>
            </a:r>
            <a:r>
              <a:rPr lang="it-IT" dirty="0" err="1">
                <a:solidFill>
                  <a:srgbClr val="0432FF"/>
                </a:solidFill>
              </a:rPr>
              <a:t>Bencivenni</a:t>
            </a:r>
            <a:r>
              <a:rPr lang="it-IT" dirty="0">
                <a:solidFill>
                  <a:srgbClr val="0432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589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WP2: MDI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3542C7EB-455C-644A-BAE2-DAA4888FB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831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main activity on FCC-</a:t>
            </a:r>
            <a:r>
              <a:rPr lang="en-US" b="1" dirty="0" err="1"/>
              <a:t>ee</a:t>
            </a:r>
            <a:endParaRPr lang="en-US" b="1" dirty="0"/>
          </a:p>
          <a:p>
            <a:r>
              <a:rPr lang="en-US" dirty="0"/>
              <a:t>Interaction Region and Machine Detector Interface design in good progress, ready for the CDR phase</a:t>
            </a:r>
          </a:p>
          <a:p>
            <a:r>
              <a:rPr lang="en-US" dirty="0"/>
              <a:t>CDR Summary volume in good progress for the ESU</a:t>
            </a:r>
          </a:p>
          <a:p>
            <a:endParaRPr lang="en-US" sz="1000" dirty="0"/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In January 2018 we had two weeks workshop at CERN on assembly and integration concept of the MDI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Layout complete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Synchrotron Radiation under control with </a:t>
            </a:r>
            <a:r>
              <a:rPr lang="en-US" sz="2000" dirty="0" err="1"/>
              <a:t>shieldings</a:t>
            </a:r>
            <a:r>
              <a:rPr lang="en-US" sz="2000" dirty="0"/>
              <a:t> studied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Wake-fields and High Order Modes absorbers design done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Background studies in good progress (i.e. Beam-gas scattering)</a:t>
            </a:r>
          </a:p>
          <a:p>
            <a:pPr marL="0" indent="0"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507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458" y="0"/>
            <a:ext cx="8229600" cy="1143000"/>
          </a:xfrm>
        </p:spPr>
        <p:txBody>
          <a:bodyPr/>
          <a:lstStyle/>
          <a:p>
            <a:r>
              <a:rPr lang="en-US" dirty="0"/>
              <a:t>WP2: MDI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577250E7-498D-8640-A06E-2E92427B8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891" y="952500"/>
            <a:ext cx="8229600" cy="5359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u="sng" dirty="0"/>
              <a:t>Publications: </a:t>
            </a:r>
          </a:p>
          <a:p>
            <a:pPr lvl="1" indent="-342865"/>
            <a:r>
              <a:rPr lang="en-US" sz="1500" dirty="0"/>
              <a:t>CDR Summary volume MDI Chapter </a:t>
            </a:r>
          </a:p>
          <a:p>
            <a:pPr lvl="1" indent="-342865"/>
            <a:r>
              <a:rPr lang="en-US" sz="1500" dirty="0"/>
              <a:t>M. Boscolo, O. Blanco, H. Burkhardt, M. </a:t>
            </a:r>
            <a:r>
              <a:rPr lang="en-US" sz="1500" dirty="0" err="1"/>
              <a:t>Luckhof</a:t>
            </a:r>
            <a:r>
              <a:rPr lang="en-US" sz="1500" dirty="0"/>
              <a:t>, F. </a:t>
            </a:r>
            <a:r>
              <a:rPr lang="en-US" sz="1500" dirty="0" err="1"/>
              <a:t>Collamati</a:t>
            </a:r>
            <a:r>
              <a:rPr lang="en-US" sz="1500" dirty="0"/>
              <a:t> and R. </a:t>
            </a:r>
            <a:r>
              <a:rPr lang="en-US" sz="1500" dirty="0" err="1"/>
              <a:t>Kersevan</a:t>
            </a:r>
            <a:r>
              <a:rPr lang="en-US" sz="1500" dirty="0"/>
              <a:t>, </a:t>
            </a:r>
            <a:r>
              <a:rPr lang="en-US" sz="1500" i="1" dirty="0"/>
              <a:t>Beam-gas Background characterization in the FCC-</a:t>
            </a:r>
            <a:r>
              <a:rPr lang="en-US" sz="1500" i="1" dirty="0" err="1"/>
              <a:t>ee</a:t>
            </a:r>
            <a:r>
              <a:rPr lang="en-US" sz="1500" i="1" dirty="0"/>
              <a:t> IR</a:t>
            </a:r>
            <a:r>
              <a:rPr lang="en-US" sz="1500" dirty="0"/>
              <a:t>, Proc. Of IPAC2018, Vancouver, BC, Canada MOPMF085, to appear in J. Phys. Conf. Ser. 2018</a:t>
            </a:r>
          </a:p>
          <a:p>
            <a:pPr lvl="1" indent="-342865"/>
            <a:r>
              <a:rPr lang="it-IT" sz="1500" dirty="0"/>
              <a:t>M. Boscolo, </a:t>
            </a:r>
            <a:r>
              <a:rPr lang="it-IT" sz="1500" i="1" dirty="0"/>
              <a:t>Machine Detector Interface for the </a:t>
            </a:r>
            <a:r>
              <a:rPr lang="it-IT" sz="1500" i="1" dirty="0" err="1"/>
              <a:t>e+e</a:t>
            </a:r>
            <a:r>
              <a:rPr lang="it-IT" sz="1500" i="1" dirty="0"/>
              <a:t>- Future </a:t>
            </a:r>
            <a:r>
              <a:rPr lang="it-IT" sz="1500" i="1" dirty="0" err="1"/>
              <a:t>Circular</a:t>
            </a:r>
            <a:r>
              <a:rPr lang="it-IT" sz="1500" i="1" dirty="0"/>
              <a:t> Collider</a:t>
            </a:r>
            <a:r>
              <a:rPr lang="it-IT" sz="1500" dirty="0"/>
              <a:t>”, </a:t>
            </a:r>
            <a:r>
              <a:rPr lang="it-IT" sz="1500" dirty="0" err="1"/>
              <a:t>PoS</a:t>
            </a:r>
            <a:r>
              <a:rPr lang="it-IT" sz="1500" dirty="0"/>
              <a:t> EPS -HEP2017, 530 (2018),  DOI:10.22323/1.314.0530</a:t>
            </a:r>
          </a:p>
          <a:p>
            <a:pPr lvl="1" indent="-342865"/>
            <a:r>
              <a:rPr lang="it-IT" sz="1500" dirty="0"/>
              <a:t>M. Boscolo and M. K. </a:t>
            </a:r>
            <a:r>
              <a:rPr lang="it-IT" sz="1500" dirty="0" err="1"/>
              <a:t>Sullivan</a:t>
            </a:r>
            <a:r>
              <a:rPr lang="it-IT" sz="1500" dirty="0"/>
              <a:t>, “</a:t>
            </a:r>
            <a:r>
              <a:rPr lang="it-IT" sz="1500" dirty="0" err="1"/>
              <a:t>Interaction</a:t>
            </a:r>
            <a:r>
              <a:rPr lang="it-IT" sz="1500" dirty="0"/>
              <a:t> </a:t>
            </a:r>
            <a:r>
              <a:rPr lang="it-IT" sz="1500" dirty="0" err="1"/>
              <a:t>Region</a:t>
            </a:r>
            <a:r>
              <a:rPr lang="it-IT" sz="1500" dirty="0"/>
              <a:t> for the FCC-</a:t>
            </a:r>
            <a:r>
              <a:rPr lang="it-IT" sz="1500" dirty="0" err="1"/>
              <a:t>ee</a:t>
            </a:r>
            <a:r>
              <a:rPr lang="it-IT" sz="1500" dirty="0"/>
              <a:t> Design”, ICFA </a:t>
            </a:r>
            <a:r>
              <a:rPr lang="it-IT" sz="1500" dirty="0" err="1"/>
              <a:t>Beam</a:t>
            </a:r>
            <a:r>
              <a:rPr lang="it-IT" sz="1500" dirty="0"/>
              <a:t> </a:t>
            </a:r>
            <a:r>
              <a:rPr lang="it-IT" sz="1500" dirty="0" err="1"/>
              <a:t>Dyn</a:t>
            </a:r>
            <a:r>
              <a:rPr lang="it-IT" sz="1500" dirty="0"/>
              <a:t>. </a:t>
            </a:r>
            <a:r>
              <a:rPr lang="it-IT" sz="1500" dirty="0" err="1"/>
              <a:t>Newslett</a:t>
            </a:r>
            <a:r>
              <a:rPr lang="it-IT" sz="1500" dirty="0"/>
              <a:t>. 72, 70 (2017)</a:t>
            </a:r>
          </a:p>
          <a:p>
            <a:pPr lvl="1" indent="-342865"/>
            <a:r>
              <a:rPr lang="it-IT" sz="1500" dirty="0"/>
              <a:t>A. </a:t>
            </a:r>
            <a:r>
              <a:rPr lang="it-IT" sz="1500" dirty="0" err="1"/>
              <a:t>Seryi</a:t>
            </a:r>
            <a:r>
              <a:rPr lang="it-IT" sz="1500" dirty="0"/>
              <a:t> et al., “</a:t>
            </a:r>
            <a:r>
              <a:rPr lang="it-IT" sz="1500" i="1" dirty="0" err="1"/>
              <a:t>Overview</a:t>
            </a:r>
            <a:r>
              <a:rPr lang="it-IT" sz="1500" i="1" dirty="0"/>
              <a:t> of Design Development of FCC-</a:t>
            </a:r>
            <a:r>
              <a:rPr lang="it-IT" sz="1500" i="1" dirty="0" err="1"/>
              <a:t>hh</a:t>
            </a:r>
            <a:r>
              <a:rPr lang="it-IT" sz="1500" i="1" dirty="0"/>
              <a:t> </a:t>
            </a:r>
            <a:r>
              <a:rPr lang="it-IT" sz="1500" i="1" dirty="0" err="1"/>
              <a:t>Experimental</a:t>
            </a:r>
            <a:r>
              <a:rPr lang="it-IT" sz="1500" i="1" dirty="0"/>
              <a:t> </a:t>
            </a:r>
            <a:r>
              <a:rPr lang="it-IT" sz="1500" i="1" dirty="0" err="1"/>
              <a:t>Interaction</a:t>
            </a:r>
            <a:r>
              <a:rPr lang="it-IT" sz="1500" i="1" dirty="0"/>
              <a:t> </a:t>
            </a:r>
            <a:r>
              <a:rPr lang="it-IT" sz="1500" i="1" dirty="0" err="1"/>
              <a:t>Regions</a:t>
            </a:r>
            <a:r>
              <a:rPr lang="it-IT" sz="1500" dirty="0"/>
              <a:t>” DOI:10.18429/JACoW-IPAC2017-TUPVA040 CERN-ACC-2017-0059</a:t>
            </a:r>
          </a:p>
          <a:p>
            <a:pPr lvl="1" indent="-342865"/>
            <a:r>
              <a:rPr lang="it-IT" sz="1500" dirty="0"/>
              <a:t>“</a:t>
            </a:r>
            <a:r>
              <a:rPr lang="it-IT" sz="1500" i="1" dirty="0" err="1"/>
              <a:t>Luminosity</a:t>
            </a:r>
            <a:r>
              <a:rPr lang="it-IT" sz="1500" i="1" dirty="0"/>
              <a:t>- and </a:t>
            </a:r>
            <a:r>
              <a:rPr lang="it-IT" sz="1500" i="1" dirty="0" err="1"/>
              <a:t>Beam-Induced</a:t>
            </a:r>
            <a:r>
              <a:rPr lang="it-IT" sz="1500" i="1" dirty="0"/>
              <a:t> Backgrounds for the FCC-</a:t>
            </a:r>
            <a:r>
              <a:rPr lang="it-IT" sz="1500" i="1" dirty="0" err="1"/>
              <a:t>ee</a:t>
            </a:r>
            <a:r>
              <a:rPr lang="it-IT" sz="1500" i="1" dirty="0"/>
              <a:t> </a:t>
            </a:r>
            <a:r>
              <a:rPr lang="it-IT" sz="1500" i="1" dirty="0" err="1"/>
              <a:t>Interaction</a:t>
            </a:r>
            <a:r>
              <a:rPr lang="it-IT" sz="1500" i="1" dirty="0"/>
              <a:t> </a:t>
            </a:r>
            <a:r>
              <a:rPr lang="it-IT" sz="1500" i="1" dirty="0" err="1"/>
              <a:t>Region</a:t>
            </a:r>
            <a:r>
              <a:rPr lang="it-IT" sz="1500" i="1" dirty="0"/>
              <a:t> Design</a:t>
            </a:r>
            <a:r>
              <a:rPr lang="it-IT" sz="1500" dirty="0"/>
              <a:t>” G. </a:t>
            </a:r>
            <a:r>
              <a:rPr lang="it-IT" sz="1500" dirty="0" err="1"/>
              <a:t>Voutsinas</a:t>
            </a:r>
            <a:r>
              <a:rPr lang="it-IT" sz="1500" dirty="0"/>
              <a:t>, N. Bacchetta, M. Boscolo, P. </a:t>
            </a:r>
            <a:r>
              <a:rPr lang="it-IT" sz="1500" dirty="0" err="1"/>
              <a:t>Janot</a:t>
            </a:r>
            <a:r>
              <a:rPr lang="it-IT" sz="1500" dirty="0"/>
              <a:t>, A. </a:t>
            </a:r>
            <a:r>
              <a:rPr lang="it-IT" sz="1500" dirty="0" err="1"/>
              <a:t>Kolano</a:t>
            </a:r>
            <a:r>
              <a:rPr lang="it-IT" sz="1500" dirty="0"/>
              <a:t>, E. </a:t>
            </a:r>
            <a:r>
              <a:rPr lang="it-IT" sz="1500" dirty="0" err="1"/>
              <a:t>Perez</a:t>
            </a:r>
            <a:r>
              <a:rPr lang="it-IT" sz="1500" dirty="0"/>
              <a:t>, M. </a:t>
            </a:r>
            <a:r>
              <a:rPr lang="it-IT" sz="1500" dirty="0" err="1"/>
              <a:t>Sullivan</a:t>
            </a:r>
            <a:r>
              <a:rPr lang="it-IT" sz="1500" dirty="0"/>
              <a:t> and N. </a:t>
            </a:r>
            <a:r>
              <a:rPr lang="it-IT" sz="1500" dirty="0" err="1"/>
              <a:t>Tehrani</a:t>
            </a:r>
            <a:r>
              <a:rPr lang="it-IT" sz="1500" dirty="0"/>
              <a:t>. DOI:10.18429/JACoW-IPAC2017-WEPIK004</a:t>
            </a:r>
          </a:p>
          <a:p>
            <a:pPr lvl="1" indent="-342865"/>
            <a:r>
              <a:rPr lang="en-US" sz="1500" dirty="0"/>
              <a:t>K. </a:t>
            </a:r>
            <a:r>
              <a:rPr lang="en-US" sz="1500" dirty="0" err="1"/>
              <a:t>Oide</a:t>
            </a:r>
            <a:r>
              <a:rPr lang="en-US" sz="1500" dirty="0"/>
              <a:t> et al., “</a:t>
            </a:r>
            <a:r>
              <a:rPr lang="en-US" sz="1500" i="1" dirty="0"/>
              <a:t>Progress in the Design of Beam Optics for FCC-</a:t>
            </a:r>
            <a:r>
              <a:rPr lang="en-US" sz="1500" i="1" dirty="0" err="1"/>
              <a:t>ee</a:t>
            </a:r>
            <a:r>
              <a:rPr lang="en-US" sz="1500" i="1" dirty="0"/>
              <a:t> Collider Ring</a:t>
            </a:r>
            <a:r>
              <a:rPr lang="en-US" sz="1500" dirty="0"/>
              <a:t>” DOI:10.18429/JACoW-IPAC2017-TUOCB1 IPAC-2017-TUOCB1</a:t>
            </a:r>
          </a:p>
          <a:p>
            <a:pPr lvl="1" indent="-342865"/>
            <a:r>
              <a:rPr lang="it-IT" sz="1500" dirty="0"/>
              <a:t>M. </a:t>
            </a:r>
            <a:r>
              <a:rPr lang="it-IT" sz="1500" dirty="0" err="1"/>
              <a:t>Koratzinos</a:t>
            </a:r>
            <a:r>
              <a:rPr lang="it-IT" sz="1500" dirty="0"/>
              <a:t> et al., “</a:t>
            </a:r>
            <a:r>
              <a:rPr lang="it-IT" sz="1500" i="1" dirty="0"/>
              <a:t>Progress in the FCC-</a:t>
            </a:r>
            <a:r>
              <a:rPr lang="it-IT" sz="1500" i="1" dirty="0" err="1"/>
              <a:t>ee</a:t>
            </a:r>
            <a:r>
              <a:rPr lang="it-IT" sz="1500" i="1" dirty="0"/>
              <a:t> </a:t>
            </a:r>
            <a:r>
              <a:rPr lang="it-IT" sz="1500" i="1" dirty="0" err="1"/>
              <a:t>Interaction</a:t>
            </a:r>
            <a:r>
              <a:rPr lang="it-IT" sz="1500" i="1" dirty="0"/>
              <a:t> </a:t>
            </a:r>
            <a:r>
              <a:rPr lang="it-IT" sz="1500" i="1" dirty="0" err="1"/>
              <a:t>Region</a:t>
            </a:r>
            <a:r>
              <a:rPr lang="it-IT" sz="1500" i="1" dirty="0"/>
              <a:t> </a:t>
            </a:r>
            <a:r>
              <a:rPr lang="it-IT" sz="1500" i="1" dirty="0" err="1"/>
              <a:t>Magnet</a:t>
            </a:r>
            <a:r>
              <a:rPr lang="it-IT" sz="1500" i="1" dirty="0"/>
              <a:t> Design</a:t>
            </a:r>
            <a:r>
              <a:rPr lang="it-IT" sz="1500" dirty="0"/>
              <a:t>” DOI:10.18429/JACoW-IPAC2017-WEPIK034</a:t>
            </a:r>
            <a:br>
              <a:rPr lang="it-IT" sz="1500" dirty="0"/>
            </a:br>
            <a:r>
              <a:rPr lang="it-IT" sz="1500" dirty="0"/>
              <a:t>IPAC-2017-WEPIK034 </a:t>
            </a:r>
          </a:p>
          <a:p>
            <a:pPr lvl="1"/>
            <a:r>
              <a:rPr lang="it-IT" sz="1500" dirty="0" err="1"/>
              <a:t>F</a:t>
            </a:r>
            <a:r>
              <a:rPr lang="it-IT" sz="1500" dirty="0"/>
              <a:t>. </a:t>
            </a:r>
            <a:r>
              <a:rPr lang="it-IT" sz="1500" dirty="0" err="1"/>
              <a:t>Collamati</a:t>
            </a:r>
            <a:r>
              <a:rPr lang="it-IT" sz="1500" dirty="0"/>
              <a:t>, M. Boscolo, H. </a:t>
            </a:r>
            <a:r>
              <a:rPr lang="it-IT" sz="1500" dirty="0" err="1"/>
              <a:t>Burkhardt</a:t>
            </a:r>
            <a:r>
              <a:rPr lang="it-IT" sz="1500" dirty="0"/>
              <a:t> and </a:t>
            </a:r>
            <a:r>
              <a:rPr lang="it-IT" sz="1500" dirty="0" err="1"/>
              <a:t>R</a:t>
            </a:r>
            <a:r>
              <a:rPr lang="it-IT" sz="1500" dirty="0"/>
              <a:t>. </a:t>
            </a:r>
            <a:r>
              <a:rPr lang="it-IT" sz="1500" dirty="0" err="1"/>
              <a:t>Kersevan</a:t>
            </a:r>
            <a:r>
              <a:rPr lang="it-IT" sz="1500" dirty="0"/>
              <a:t>, “</a:t>
            </a:r>
            <a:r>
              <a:rPr lang="it-IT" sz="1500" dirty="0" err="1"/>
              <a:t>Synchrotron</a:t>
            </a:r>
            <a:r>
              <a:rPr lang="it-IT" sz="1500" dirty="0"/>
              <a:t> </a:t>
            </a:r>
            <a:r>
              <a:rPr lang="it-IT" sz="1500" dirty="0" err="1"/>
              <a:t>radiation</a:t>
            </a:r>
            <a:r>
              <a:rPr lang="it-IT" sz="1500" dirty="0"/>
              <a:t> backgrounds for the FCC-</a:t>
            </a:r>
            <a:r>
              <a:rPr lang="it-IT" sz="1500" dirty="0" err="1"/>
              <a:t>hh</a:t>
            </a:r>
            <a:r>
              <a:rPr lang="it-IT" sz="1500" dirty="0"/>
              <a:t> </a:t>
            </a:r>
            <a:r>
              <a:rPr lang="it-IT" sz="1500" dirty="0" err="1"/>
              <a:t>experiments</a:t>
            </a:r>
            <a:r>
              <a:rPr lang="it-IT" sz="1500" dirty="0"/>
              <a:t>” DOI:10.1088/1742-6596/874/1/012004, 10.18429/JACoW-IPAC2017-TUPVA004 </a:t>
            </a:r>
            <a:r>
              <a:rPr lang="it-IT" sz="1500" dirty="0" err="1"/>
              <a:t>J</a:t>
            </a:r>
            <a:r>
              <a:rPr lang="it-IT" sz="1500" dirty="0"/>
              <a:t>. </a:t>
            </a:r>
            <a:r>
              <a:rPr lang="it-IT" sz="1500" dirty="0" err="1"/>
              <a:t>Phys</a:t>
            </a:r>
            <a:r>
              <a:rPr lang="it-IT" sz="1500" dirty="0"/>
              <a:t>. </a:t>
            </a:r>
            <a:r>
              <a:rPr lang="it-IT" sz="1500" dirty="0" err="1"/>
              <a:t>Conf</a:t>
            </a:r>
            <a:r>
              <a:rPr lang="it-IT" sz="1500" dirty="0"/>
              <a:t>. Ser. 874, no. 1, 012004 (2017) CERN-ACC-2017-0063 </a:t>
            </a:r>
          </a:p>
          <a:p>
            <a:pPr lvl="1"/>
            <a:r>
              <a:rPr lang="it-IT" sz="1500" dirty="0"/>
              <a:t>M. Boscolo, H. </a:t>
            </a:r>
            <a:r>
              <a:rPr lang="it-IT" sz="1500" dirty="0" err="1"/>
              <a:t>Burkhardt</a:t>
            </a:r>
            <a:r>
              <a:rPr lang="it-IT" sz="1500" dirty="0"/>
              <a:t> and M. </a:t>
            </a:r>
            <a:r>
              <a:rPr lang="it-IT" sz="1500" dirty="0" err="1"/>
              <a:t>Sullivan</a:t>
            </a:r>
            <a:r>
              <a:rPr lang="it-IT" sz="1500" dirty="0"/>
              <a:t>, “Machine detector </a:t>
            </a:r>
            <a:r>
              <a:rPr lang="it-IT" sz="1500" dirty="0" err="1"/>
              <a:t>interface</a:t>
            </a:r>
            <a:r>
              <a:rPr lang="it-IT" sz="1500" dirty="0"/>
              <a:t> </a:t>
            </a:r>
            <a:r>
              <a:rPr lang="it-IT" sz="1500" dirty="0" err="1"/>
              <a:t>studies</a:t>
            </a:r>
            <a:r>
              <a:rPr lang="it-IT" sz="1500" dirty="0"/>
              <a:t>: Layout and </a:t>
            </a:r>
            <a:r>
              <a:rPr lang="it-IT" sz="1500" dirty="0" err="1"/>
              <a:t>synchrotron</a:t>
            </a:r>
            <a:r>
              <a:rPr lang="it-IT" sz="1500" dirty="0"/>
              <a:t> </a:t>
            </a:r>
            <a:r>
              <a:rPr lang="it-IT" sz="1500" dirty="0" err="1"/>
              <a:t>radiation</a:t>
            </a:r>
            <a:r>
              <a:rPr lang="it-IT" sz="1500" dirty="0"/>
              <a:t> estimate in the future </a:t>
            </a:r>
            <a:r>
              <a:rPr lang="it-IT" sz="1500" dirty="0" err="1"/>
              <a:t>circular</a:t>
            </a:r>
            <a:r>
              <a:rPr lang="it-IT" sz="1500" dirty="0"/>
              <a:t> collider </a:t>
            </a:r>
            <a:r>
              <a:rPr lang="it-IT" sz="1500" dirty="0" err="1"/>
              <a:t>interaction</a:t>
            </a:r>
            <a:r>
              <a:rPr lang="it-IT" sz="1500" dirty="0"/>
              <a:t> </a:t>
            </a:r>
            <a:r>
              <a:rPr lang="it-IT" sz="1500" dirty="0" err="1"/>
              <a:t>region</a:t>
            </a:r>
            <a:r>
              <a:rPr lang="it-IT" sz="1500" dirty="0"/>
              <a:t>” </a:t>
            </a:r>
            <a:r>
              <a:rPr lang="it-IT" sz="1500" dirty="0" err="1"/>
              <a:t>Phys</a:t>
            </a:r>
            <a:r>
              <a:rPr lang="it-IT" sz="1500" dirty="0"/>
              <a:t>. Rev. </a:t>
            </a:r>
            <a:r>
              <a:rPr lang="it-IT" sz="1500" dirty="0" err="1"/>
              <a:t>Accel</a:t>
            </a:r>
            <a:r>
              <a:rPr lang="it-IT" sz="1500" dirty="0"/>
              <a:t>. </a:t>
            </a:r>
            <a:r>
              <a:rPr lang="it-IT" sz="1500" dirty="0" err="1"/>
              <a:t>Beams</a:t>
            </a:r>
            <a:r>
              <a:rPr lang="it-IT" sz="1500" dirty="0"/>
              <a:t> 20, no. 1, 011008 (2017), DOI:10.1103/PhysRevAccelBeams.20.011008 </a:t>
            </a:r>
          </a:p>
          <a:p>
            <a:pPr lvl="1" indent="-342865"/>
            <a:endParaRPr lang="en-US" sz="1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7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21" y="23447"/>
            <a:ext cx="8229600" cy="1143000"/>
          </a:xfrm>
        </p:spPr>
        <p:txBody>
          <a:bodyPr/>
          <a:lstStyle/>
          <a:p>
            <a:r>
              <a:rPr lang="en-US" dirty="0"/>
              <a:t>WP8: </a:t>
            </a:r>
            <a:r>
              <a:rPr lang="en-US" dirty="0" err="1"/>
              <a:t>Muon</a:t>
            </a:r>
            <a:r>
              <a:rPr lang="en-US" dirty="0"/>
              <a:t> Collider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1160A277-2F5A-4C42-BB2E-40FA7255C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1020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Design accelerator complex: progress in the positron ring and muon accumulator rings design and constraints</a:t>
            </a:r>
          </a:p>
          <a:p>
            <a:r>
              <a:rPr lang="en-US" dirty="0"/>
              <a:t>Test beam </a:t>
            </a:r>
            <a:r>
              <a:rPr lang="en-US" dirty="0" err="1"/>
              <a:t>CERN@North</a:t>
            </a:r>
            <a:r>
              <a:rPr lang="en-US" dirty="0"/>
              <a:t> Area July 2017/August 2018</a:t>
            </a:r>
          </a:p>
          <a:p>
            <a:r>
              <a:rPr lang="en-US" dirty="0"/>
              <a:t>First studies on Muon Target </a:t>
            </a:r>
          </a:p>
          <a:p>
            <a:pPr marL="457154" lvl="1" indent="0">
              <a:buNone/>
            </a:pPr>
            <a:endParaRPr lang="en-US" dirty="0"/>
          </a:p>
          <a:p>
            <a:pPr marL="457154" lvl="1" indent="0">
              <a:buNone/>
            </a:pPr>
            <a:r>
              <a:rPr lang="en-US" dirty="0"/>
              <a:t>Activity:</a:t>
            </a:r>
          </a:p>
          <a:p>
            <a:pPr marL="457154" lvl="1" indent="0">
              <a:buNone/>
            </a:pPr>
            <a:r>
              <a:rPr lang="en-US" dirty="0"/>
              <a:t>- LEMMA presented at the MAC on 10/10/2017</a:t>
            </a:r>
          </a:p>
          <a:p>
            <a:pPr marL="457154" lvl="1" indent="0">
              <a:buNone/>
            </a:pPr>
            <a:r>
              <a:rPr lang="en-US" dirty="0"/>
              <a:t>-LEMMA presented at LNF Sci. Comm. 14/05/2018</a:t>
            </a:r>
          </a:p>
          <a:p>
            <a:pPr marL="457154" lvl="1" indent="0">
              <a:buNone/>
            </a:pPr>
            <a:r>
              <a:rPr lang="en-US" dirty="0"/>
              <a:t>- PRIN 2017</a:t>
            </a:r>
          </a:p>
          <a:p>
            <a:pPr marL="457154" lvl="1" indent="0">
              <a:buNone/>
            </a:pPr>
            <a:r>
              <a:rPr lang="en-US" dirty="0"/>
              <a:t>-SLEM open Call CSNV (</a:t>
            </a:r>
            <a:r>
              <a:rPr lang="en-US" dirty="0" err="1"/>
              <a:t>vedi</a:t>
            </a:r>
            <a:r>
              <a:rPr lang="en-US" dirty="0"/>
              <a:t> talk </a:t>
            </a:r>
            <a:r>
              <a:rPr lang="en-US" dirty="0" err="1"/>
              <a:t>dedicato</a:t>
            </a:r>
            <a:r>
              <a:rPr lang="en-US" dirty="0"/>
              <a:t>)</a:t>
            </a:r>
          </a:p>
          <a:p>
            <a:pPr marL="457154" lvl="1" indent="0">
              <a:buNone/>
            </a:pPr>
            <a:endParaRPr lang="en-US" dirty="0"/>
          </a:p>
          <a:p>
            <a:pPr marL="457154" lvl="1" indent="0">
              <a:buNone/>
            </a:pPr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9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756" y="332156"/>
            <a:ext cx="8023433" cy="1005756"/>
          </a:xfrm>
        </p:spPr>
        <p:txBody>
          <a:bodyPr>
            <a:normAutofit/>
          </a:bodyPr>
          <a:lstStyle/>
          <a:p>
            <a:r>
              <a:rPr lang="en-US" dirty="0"/>
              <a:t>WP8: </a:t>
            </a:r>
            <a:r>
              <a:rPr lang="en-US" dirty="0" err="1"/>
              <a:t>Muon</a:t>
            </a:r>
            <a:r>
              <a:rPr lang="en-US" dirty="0"/>
              <a:t> Collider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D3D55CAD-5608-814D-BBEC-0788D3865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70" y="1306060"/>
            <a:ext cx="8229600" cy="50502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u="sng" dirty="0"/>
              <a:t>Publications: </a:t>
            </a:r>
          </a:p>
          <a:p>
            <a:pPr lvl="1"/>
            <a:r>
              <a:rPr lang="it-IT" sz="1500" dirty="0"/>
              <a:t>M. Boscolo et al., </a:t>
            </a:r>
            <a:r>
              <a:rPr lang="it-IT" sz="1500" i="1" dirty="0" err="1"/>
              <a:t>Low</a:t>
            </a:r>
            <a:r>
              <a:rPr lang="it-IT" sz="1500" i="1" dirty="0"/>
              <a:t> </a:t>
            </a:r>
            <a:r>
              <a:rPr lang="it-IT" sz="1500" i="1" dirty="0" err="1"/>
              <a:t>emittance</a:t>
            </a:r>
            <a:r>
              <a:rPr lang="it-IT" sz="1500" i="1" dirty="0"/>
              <a:t> </a:t>
            </a:r>
            <a:r>
              <a:rPr lang="it-IT" sz="1500" i="1" dirty="0" err="1"/>
              <a:t>muon</a:t>
            </a:r>
            <a:r>
              <a:rPr lang="it-IT" sz="1500" i="1" dirty="0"/>
              <a:t> </a:t>
            </a:r>
            <a:r>
              <a:rPr lang="it-IT" sz="1500" i="1" dirty="0" err="1"/>
              <a:t>accelerator</a:t>
            </a:r>
            <a:r>
              <a:rPr lang="it-IT" sz="1500" i="1" dirty="0"/>
              <a:t> </a:t>
            </a:r>
            <a:r>
              <a:rPr lang="it-IT" sz="1500" i="1" dirty="0" err="1"/>
              <a:t>studies</a:t>
            </a:r>
            <a:r>
              <a:rPr lang="it-IT" sz="1500" i="1" dirty="0"/>
              <a:t> with production from </a:t>
            </a:r>
            <a:r>
              <a:rPr lang="it-IT" sz="1500" i="1" dirty="0" err="1"/>
              <a:t>positrons</a:t>
            </a:r>
            <a:r>
              <a:rPr lang="it-IT" sz="1500" i="1" dirty="0"/>
              <a:t> on target</a:t>
            </a:r>
            <a:r>
              <a:rPr lang="it-IT" sz="1500" dirty="0"/>
              <a:t>, in </a:t>
            </a:r>
            <a:r>
              <a:rPr lang="it-IT" sz="1500" dirty="0" err="1"/>
              <a:t>publication</a:t>
            </a:r>
            <a:r>
              <a:rPr lang="it-IT" sz="1500" dirty="0"/>
              <a:t> in </a:t>
            </a:r>
            <a:r>
              <a:rPr lang="it-IT" sz="1500" dirty="0" err="1"/>
              <a:t>Phys</a:t>
            </a:r>
            <a:r>
              <a:rPr lang="it-IT" sz="1500" dirty="0"/>
              <a:t>. Rev. </a:t>
            </a:r>
            <a:r>
              <a:rPr lang="it-IT" sz="1500" dirty="0" err="1"/>
              <a:t>Accel</a:t>
            </a:r>
            <a:r>
              <a:rPr lang="it-IT" sz="1500" dirty="0"/>
              <a:t>. </a:t>
            </a:r>
            <a:r>
              <a:rPr lang="it-IT" sz="1500" dirty="0" err="1"/>
              <a:t>Beams</a:t>
            </a:r>
            <a:endParaRPr lang="it-IT" sz="1500" dirty="0"/>
          </a:p>
          <a:p>
            <a:pPr lvl="1"/>
            <a:r>
              <a:rPr lang="it-IT" sz="1500" dirty="0"/>
              <a:t>M. Boscolo et al., </a:t>
            </a:r>
            <a:r>
              <a:rPr lang="it-IT" sz="1500" i="1" dirty="0" err="1"/>
              <a:t>Proposal</a:t>
            </a:r>
            <a:r>
              <a:rPr lang="it-IT" sz="1500" i="1" dirty="0"/>
              <a:t> of an </a:t>
            </a:r>
            <a:r>
              <a:rPr lang="it-IT" sz="1500" i="1" dirty="0" err="1"/>
              <a:t>experimental</a:t>
            </a:r>
            <a:r>
              <a:rPr lang="it-IT" sz="1500" i="1" dirty="0"/>
              <a:t> test </a:t>
            </a:r>
            <a:r>
              <a:rPr lang="it-IT" sz="1500" i="1" dirty="0" err="1"/>
              <a:t>at</a:t>
            </a:r>
            <a:r>
              <a:rPr lang="it-IT" sz="1500" i="1" dirty="0"/>
              <a:t> DAFNE for the </a:t>
            </a:r>
            <a:r>
              <a:rPr lang="it-IT" sz="1500" i="1" dirty="0" err="1"/>
              <a:t>low</a:t>
            </a:r>
            <a:r>
              <a:rPr lang="it-IT" sz="1500" i="1" dirty="0"/>
              <a:t> </a:t>
            </a:r>
            <a:r>
              <a:rPr lang="it-IT" sz="1500" i="1" dirty="0" err="1"/>
              <a:t>emittance</a:t>
            </a:r>
            <a:r>
              <a:rPr lang="it-IT" sz="1500" i="1" dirty="0"/>
              <a:t> </a:t>
            </a:r>
            <a:r>
              <a:rPr lang="it-IT" sz="1500" i="1" dirty="0" err="1"/>
              <a:t>muon</a:t>
            </a:r>
            <a:r>
              <a:rPr lang="it-IT" sz="1500" i="1" dirty="0"/>
              <a:t> </a:t>
            </a:r>
            <a:r>
              <a:rPr lang="it-IT" sz="1500" i="1" dirty="0" err="1"/>
              <a:t>beam</a:t>
            </a:r>
            <a:r>
              <a:rPr lang="it-IT" sz="1500" i="1" dirty="0"/>
              <a:t> production from </a:t>
            </a:r>
            <a:r>
              <a:rPr lang="it-IT" sz="1500" i="1" dirty="0" err="1"/>
              <a:t>positrons</a:t>
            </a:r>
            <a:r>
              <a:rPr lang="it-IT" sz="1500" i="1" dirty="0"/>
              <a:t> on target, </a:t>
            </a:r>
            <a:r>
              <a:rPr lang="it-IT" sz="1500" dirty="0" err="1"/>
              <a:t>Proc</a:t>
            </a:r>
            <a:r>
              <a:rPr lang="it-IT" sz="1500" dirty="0"/>
              <a:t>. of IPAC18, MOPMF087, Vancouver (BC) (2018) </a:t>
            </a:r>
            <a:r>
              <a:rPr lang="it-IT" sz="1500" dirty="0" err="1"/>
              <a:t>accepted</a:t>
            </a:r>
            <a:r>
              <a:rPr lang="it-IT" sz="1500" dirty="0"/>
              <a:t> for </a:t>
            </a:r>
            <a:r>
              <a:rPr lang="it-IT" sz="1500" dirty="0" err="1"/>
              <a:t>J</a:t>
            </a:r>
            <a:r>
              <a:rPr lang="it-IT" sz="1500" dirty="0"/>
              <a:t>. </a:t>
            </a:r>
            <a:r>
              <a:rPr lang="it-IT" sz="1500" dirty="0" err="1"/>
              <a:t>Phys</a:t>
            </a:r>
            <a:r>
              <a:rPr lang="it-IT" sz="1500" dirty="0"/>
              <a:t>. </a:t>
            </a:r>
            <a:r>
              <a:rPr lang="it-IT" sz="1500" dirty="0" err="1"/>
              <a:t>Conf</a:t>
            </a:r>
            <a:r>
              <a:rPr lang="it-IT" sz="1500" dirty="0"/>
              <a:t>. Ser. 2018 </a:t>
            </a:r>
          </a:p>
          <a:p>
            <a:pPr lvl="1"/>
            <a:r>
              <a:rPr lang="it-IT" sz="1500" dirty="0"/>
              <a:t>M. Boscolo et al., </a:t>
            </a:r>
            <a:r>
              <a:rPr lang="it-IT" sz="1500" i="1" dirty="0" err="1"/>
              <a:t>Muon</a:t>
            </a:r>
            <a:r>
              <a:rPr lang="it-IT" sz="1500" i="1" dirty="0"/>
              <a:t> accumulator ring </a:t>
            </a:r>
            <a:r>
              <a:rPr lang="it-IT" sz="1500" i="1" dirty="0" err="1"/>
              <a:t>requirements</a:t>
            </a:r>
            <a:r>
              <a:rPr lang="it-IT" sz="1500" i="1" dirty="0"/>
              <a:t> for a </a:t>
            </a:r>
            <a:r>
              <a:rPr lang="it-IT" sz="1500" i="1" dirty="0" err="1"/>
              <a:t>low</a:t>
            </a:r>
            <a:r>
              <a:rPr lang="it-IT" sz="1500" i="1" dirty="0"/>
              <a:t> </a:t>
            </a:r>
            <a:r>
              <a:rPr lang="it-IT" sz="1500" i="1" dirty="0" err="1"/>
              <a:t>emittance</a:t>
            </a:r>
            <a:r>
              <a:rPr lang="it-IT" sz="1500" i="1" dirty="0"/>
              <a:t> </a:t>
            </a:r>
            <a:r>
              <a:rPr lang="it-IT" sz="1500" i="1" dirty="0" err="1"/>
              <a:t>muon</a:t>
            </a:r>
            <a:r>
              <a:rPr lang="it-IT" sz="1500" i="1" dirty="0"/>
              <a:t> collider from </a:t>
            </a:r>
            <a:r>
              <a:rPr lang="it-IT" sz="1500" i="1" dirty="0" err="1"/>
              <a:t>positrons</a:t>
            </a:r>
            <a:r>
              <a:rPr lang="it-IT" sz="1500" i="1" dirty="0"/>
              <a:t> on target, </a:t>
            </a:r>
            <a:r>
              <a:rPr lang="it-IT" sz="1500" dirty="0" err="1"/>
              <a:t>Proc</a:t>
            </a:r>
            <a:r>
              <a:rPr lang="it-IT" sz="1500" dirty="0"/>
              <a:t>. of IPAC18, MOPMF086, Vancouver (BC) (2018) </a:t>
            </a:r>
          </a:p>
          <a:p>
            <a:pPr lvl="1"/>
            <a:r>
              <a:rPr lang="it-IT" sz="1500" dirty="0"/>
              <a:t>M. </a:t>
            </a:r>
            <a:r>
              <a:rPr lang="it-IT" sz="1500" dirty="0" err="1"/>
              <a:t>Iafrati</a:t>
            </a:r>
            <a:r>
              <a:rPr lang="it-IT" sz="1500" dirty="0"/>
              <a:t>, M. Antonelli, O.R. </a:t>
            </a:r>
            <a:r>
              <a:rPr lang="it-IT" sz="1500" dirty="0" err="1"/>
              <a:t>Blanco</a:t>
            </a:r>
            <a:r>
              <a:rPr lang="it-IT" sz="1500" dirty="0"/>
              <a:t>-Garcia, M. Boscolo, </a:t>
            </a:r>
            <a:r>
              <a:rPr lang="it-IT" sz="1500" dirty="0" err="1"/>
              <a:t>F</a:t>
            </a:r>
            <a:r>
              <a:rPr lang="it-IT" sz="1500" dirty="0"/>
              <a:t>. </a:t>
            </a:r>
            <a:r>
              <a:rPr lang="it-IT" sz="1500" dirty="0" err="1"/>
              <a:t>Collamati</a:t>
            </a:r>
            <a:r>
              <a:rPr lang="it-IT" sz="1500" dirty="0"/>
              <a:t>, A. Del Nevo, M. </a:t>
            </a:r>
            <a:r>
              <a:rPr lang="it-IT" sz="1500" dirty="0" err="1"/>
              <a:t>Dreucci</a:t>
            </a:r>
            <a:r>
              <a:rPr lang="it-IT" sz="1500" dirty="0"/>
              <a:t>, </a:t>
            </a:r>
            <a:r>
              <a:rPr lang="it-IT" sz="1500" dirty="0" err="1"/>
              <a:t>F</a:t>
            </a:r>
            <a:r>
              <a:rPr lang="it-IT" sz="1500" dirty="0"/>
              <a:t>. </a:t>
            </a:r>
            <a:r>
              <a:rPr lang="it-IT" sz="1500" dirty="0" err="1"/>
              <a:t>Edemetti</a:t>
            </a:r>
            <a:r>
              <a:rPr lang="it-IT" sz="1500" dirty="0"/>
              <a:t>, S. Gentili, </a:t>
            </a:r>
            <a:r>
              <a:rPr lang="it-IT" sz="1500" dirty="0" err="1"/>
              <a:t>R</a:t>
            </a:r>
            <a:r>
              <a:rPr lang="it-IT" sz="1500" dirty="0"/>
              <a:t>. Li Voti, E. Martelli, L. Pellegrino, L. Peroni and M. </a:t>
            </a:r>
            <a:r>
              <a:rPr lang="it-IT" sz="1500" dirty="0" err="1"/>
              <a:t>Scapin</a:t>
            </a:r>
            <a:r>
              <a:rPr lang="it-IT" sz="1500" dirty="0"/>
              <a:t>, “Preliminary </a:t>
            </a:r>
            <a:r>
              <a:rPr lang="it-IT" sz="1500" dirty="0" err="1"/>
              <a:t>study</a:t>
            </a:r>
            <a:r>
              <a:rPr lang="it-IT" sz="1500" dirty="0"/>
              <a:t> of high </a:t>
            </a:r>
            <a:r>
              <a:rPr lang="it-IT" sz="1500" dirty="0" err="1"/>
              <a:t>power</a:t>
            </a:r>
            <a:r>
              <a:rPr lang="it-IT" sz="1500" dirty="0"/>
              <a:t> </a:t>
            </a:r>
            <a:r>
              <a:rPr lang="it-IT" sz="1500" dirty="0" err="1"/>
              <a:t>density</a:t>
            </a:r>
            <a:r>
              <a:rPr lang="it-IT" sz="1500" dirty="0"/>
              <a:t> target for the LEMMA </a:t>
            </a:r>
            <a:r>
              <a:rPr lang="it-IT" sz="1500" dirty="0" err="1"/>
              <a:t>proposal</a:t>
            </a:r>
            <a:r>
              <a:rPr lang="it-IT" sz="1500" dirty="0"/>
              <a:t>” </a:t>
            </a:r>
            <a:r>
              <a:rPr lang="it-IT" sz="1500" dirty="0" err="1"/>
              <a:t>presented</a:t>
            </a:r>
            <a:r>
              <a:rPr lang="it-IT" sz="1500" dirty="0"/>
              <a:t> </a:t>
            </a:r>
            <a:r>
              <a:rPr lang="it-IT" sz="1500" dirty="0" err="1"/>
              <a:t>at</a:t>
            </a:r>
            <a:r>
              <a:rPr lang="it-IT" sz="1500" dirty="0"/>
              <a:t> </a:t>
            </a:r>
            <a:r>
              <a:rPr lang="it-IT" sz="1500" dirty="0" err="1"/>
              <a:t>Proc</a:t>
            </a:r>
            <a:r>
              <a:rPr lang="it-IT" sz="1500" dirty="0"/>
              <a:t>. of HPTW2018, Detroit, USA (2018)</a:t>
            </a:r>
          </a:p>
          <a:p>
            <a:pPr lvl="1"/>
            <a:r>
              <a:rPr lang="it-IT" sz="1500" dirty="0" err="1"/>
              <a:t>Strategy</a:t>
            </a:r>
            <a:r>
              <a:rPr lang="it-IT" sz="1500" dirty="0"/>
              <a:t> for Future Extreme </a:t>
            </a:r>
            <a:r>
              <a:rPr lang="it-IT" sz="1500" dirty="0" err="1"/>
              <a:t>Beam</a:t>
            </a:r>
            <a:r>
              <a:rPr lang="it-IT" sz="1500" dirty="0"/>
              <a:t> </a:t>
            </a:r>
            <a:r>
              <a:rPr lang="it-IT" sz="1500" dirty="0" err="1"/>
              <a:t>Facilities</a:t>
            </a:r>
            <a:r>
              <a:rPr lang="it-IT" sz="1500" dirty="0"/>
              <a:t>, Volume 44 of Accelerator Technology, Editor: Frank Zimmermann ; Publisher: </a:t>
            </a:r>
            <a:r>
              <a:rPr lang="it-IT" sz="1500" dirty="0" err="1"/>
              <a:t>Institute</a:t>
            </a:r>
            <a:r>
              <a:rPr lang="it-IT" sz="1500" dirty="0"/>
              <a:t> of Electronic Systems </a:t>
            </a:r>
            <a:r>
              <a:rPr lang="it-IT" sz="1500" dirty="0" err="1"/>
              <a:t>Warsaw</a:t>
            </a:r>
            <a:r>
              <a:rPr lang="it-IT" sz="1500" dirty="0"/>
              <a:t> </a:t>
            </a:r>
            <a:r>
              <a:rPr lang="it-IT" sz="1500" dirty="0" err="1"/>
              <a:t>University</a:t>
            </a:r>
            <a:r>
              <a:rPr lang="it-IT" sz="1500" dirty="0"/>
              <a:t> of </a:t>
            </a:r>
            <a:r>
              <a:rPr lang="it-IT" sz="1500" dirty="0" err="1"/>
              <a:t>Tech</a:t>
            </a:r>
            <a:r>
              <a:rPr lang="it-IT" sz="1500" dirty="0"/>
              <a:t>- </a:t>
            </a:r>
            <a:r>
              <a:rPr lang="it-IT" sz="1500" dirty="0" err="1"/>
              <a:t>nology</a:t>
            </a:r>
            <a:r>
              <a:rPr lang="it-IT" sz="1500" dirty="0"/>
              <a:t>, 2017 ; ISBN: 837814643X, 9788378146438, CERN-ACC-2017-0033 (2017), </a:t>
            </a:r>
            <a:r>
              <a:rPr lang="it-IT" sz="1500" dirty="0">
                <a:hlinkClick r:id="rId3"/>
              </a:rPr>
              <a:t>http://cds.cern.ch/record/2268140</a:t>
            </a:r>
            <a:endParaRPr lang="it-IT" sz="1500" dirty="0"/>
          </a:p>
          <a:p>
            <a:pPr lvl="1"/>
            <a:r>
              <a:rPr lang="it-IT" sz="1500" dirty="0"/>
              <a:t>M. Boscolo et al., “</a:t>
            </a:r>
            <a:r>
              <a:rPr lang="it-IT" sz="1500" dirty="0" err="1"/>
              <a:t>Studies</a:t>
            </a:r>
            <a:r>
              <a:rPr lang="it-IT" sz="1500" dirty="0"/>
              <a:t> of a </a:t>
            </a:r>
            <a:r>
              <a:rPr lang="it-IT" sz="1500" dirty="0" err="1"/>
              <a:t>Scheme</a:t>
            </a:r>
            <a:r>
              <a:rPr lang="it-IT" sz="1500" dirty="0"/>
              <a:t> for </a:t>
            </a:r>
            <a:r>
              <a:rPr lang="it-IT" sz="1500" dirty="0" err="1"/>
              <a:t>Low</a:t>
            </a:r>
            <a:r>
              <a:rPr lang="it-IT" sz="1500" dirty="0"/>
              <a:t> </a:t>
            </a:r>
            <a:r>
              <a:rPr lang="it-IT" sz="1500" dirty="0" err="1"/>
              <a:t>Emittance</a:t>
            </a:r>
            <a:r>
              <a:rPr lang="it-IT" sz="1500" dirty="0"/>
              <a:t> </a:t>
            </a:r>
            <a:r>
              <a:rPr lang="it-IT" sz="1500" dirty="0" err="1"/>
              <a:t>Muon</a:t>
            </a:r>
            <a:r>
              <a:rPr lang="it-IT" sz="1500" dirty="0"/>
              <a:t> </a:t>
            </a:r>
            <a:r>
              <a:rPr lang="it-IT" sz="1500" dirty="0" err="1"/>
              <a:t>Beam</a:t>
            </a:r>
            <a:r>
              <a:rPr lang="it-IT" sz="1500" dirty="0"/>
              <a:t> Production From </a:t>
            </a:r>
            <a:r>
              <a:rPr lang="it-IT" sz="1500" dirty="0" err="1"/>
              <a:t>Positrons</a:t>
            </a:r>
            <a:r>
              <a:rPr lang="it-IT" sz="1500" dirty="0"/>
              <a:t> on Target”, DOI:10.18429/JACoW-IPAC2017-WEOBA3 IPAC-2017-WEOBA3 13</a:t>
            </a:r>
          </a:p>
          <a:p>
            <a:pPr lvl="1"/>
            <a:r>
              <a:rPr lang="it-IT" sz="1500" dirty="0" err="1"/>
              <a:t>F</a:t>
            </a:r>
            <a:r>
              <a:rPr lang="it-IT" sz="1500" dirty="0"/>
              <a:t>. </a:t>
            </a:r>
            <a:r>
              <a:rPr lang="it-IT" sz="1500" dirty="0" err="1"/>
              <a:t>Collamati</a:t>
            </a:r>
            <a:r>
              <a:rPr lang="it-IT" sz="1500" dirty="0"/>
              <a:t> et al., “</a:t>
            </a:r>
            <a:r>
              <a:rPr lang="it-IT" sz="1500" dirty="0" err="1"/>
              <a:t>Studies</a:t>
            </a:r>
            <a:r>
              <a:rPr lang="it-IT" sz="1500" dirty="0"/>
              <a:t> of a </a:t>
            </a:r>
            <a:r>
              <a:rPr lang="it-IT" sz="1500" dirty="0" err="1"/>
              <a:t>scheme</a:t>
            </a:r>
            <a:r>
              <a:rPr lang="it-IT" sz="1500" dirty="0"/>
              <a:t> for </a:t>
            </a:r>
            <a:r>
              <a:rPr lang="it-IT" sz="1500" dirty="0" err="1"/>
              <a:t>low</a:t>
            </a:r>
            <a:r>
              <a:rPr lang="it-IT" sz="1500" dirty="0"/>
              <a:t> </a:t>
            </a:r>
            <a:r>
              <a:rPr lang="it-IT" sz="1500" dirty="0" err="1"/>
              <a:t>emittance</a:t>
            </a:r>
            <a:r>
              <a:rPr lang="it-IT" sz="1500" dirty="0"/>
              <a:t> </a:t>
            </a:r>
            <a:r>
              <a:rPr lang="it-IT" sz="1500" dirty="0" err="1"/>
              <a:t>muon</a:t>
            </a:r>
            <a:r>
              <a:rPr lang="it-IT" sz="1500" dirty="0"/>
              <a:t> </a:t>
            </a:r>
            <a:r>
              <a:rPr lang="it-IT" sz="1500" dirty="0" err="1"/>
              <a:t>beam</a:t>
            </a:r>
            <a:r>
              <a:rPr lang="it-IT" sz="1500" dirty="0"/>
              <a:t> production from </a:t>
            </a:r>
            <a:r>
              <a:rPr lang="it-IT" sz="1500" dirty="0" err="1"/>
              <a:t>positrons</a:t>
            </a:r>
            <a:r>
              <a:rPr lang="it-IT" sz="1500" dirty="0"/>
              <a:t> on target”, DOI:10.22323/1.314.0531, </a:t>
            </a:r>
            <a:r>
              <a:rPr lang="it-IT" sz="1500" dirty="0" err="1"/>
              <a:t>PoS</a:t>
            </a:r>
            <a:r>
              <a:rPr lang="it-IT" sz="1500" dirty="0"/>
              <a:t> EPS -HEP2017, 531 (2017).</a:t>
            </a:r>
            <a:br>
              <a:rPr lang="it-IT" sz="1500" dirty="0"/>
            </a:br>
            <a:endParaRPr lang="it-IT" sz="15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267137-F53C-3843-9A39-4B76DF767251}"/>
              </a:ext>
            </a:extLst>
          </p:cNvPr>
          <p:cNvSpPr txBox="1"/>
          <p:nvPr/>
        </p:nvSpPr>
        <p:spPr>
          <a:xfrm>
            <a:off x="284471" y="5943103"/>
            <a:ext cx="4521788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/>
              <a:t>And many invited talks on accelerator activity </a:t>
            </a:r>
          </a:p>
        </p:txBody>
      </p:sp>
    </p:spTree>
    <p:extLst>
      <p:ext uri="{BB962C8B-B14F-4D97-AF65-F5344CB8AC3E}">
        <p14:creationId xmlns:p14="http://schemas.microsoft.com/office/powerpoint/2010/main" val="266275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3B1453-7DA8-434A-8A42-9D9D0F64FA6D}"/>
              </a:ext>
            </a:extLst>
          </p:cNvPr>
          <p:cNvSpPr txBox="1"/>
          <p:nvPr/>
        </p:nvSpPr>
        <p:spPr>
          <a:xfrm>
            <a:off x="28126" y="5155364"/>
            <a:ext cx="9115874" cy="1217640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it-IT" dirty="0"/>
              <a:t>Richieste per test a DAFNE:</a:t>
            </a:r>
          </a:p>
          <a:p>
            <a:pPr lvl="1"/>
            <a:r>
              <a:rPr lang="it-IT" dirty="0"/>
              <a:t>5 </a:t>
            </a:r>
            <a:r>
              <a:rPr lang="it-IT" dirty="0" err="1" smtClean="0"/>
              <a:t>kE</a:t>
            </a:r>
            <a:r>
              <a:rPr lang="it-IT" dirty="0" smtClean="0"/>
              <a:t> part </a:t>
            </a:r>
            <a:r>
              <a:rPr lang="it-IT" dirty="0"/>
              <a:t>of </a:t>
            </a:r>
            <a:r>
              <a:rPr lang="it-IT" dirty="0" err="1"/>
              <a:t>diagnostic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upgrade (20 k€) </a:t>
            </a:r>
            <a:r>
              <a:rPr lang="it-IT" dirty="0"/>
              <a:t>+</a:t>
            </a:r>
            <a:r>
              <a:rPr lang="it-IT" dirty="0" smtClean="0"/>
              <a:t> </a:t>
            </a:r>
            <a:r>
              <a:rPr lang="it-IT" dirty="0"/>
              <a:t>workshop/</a:t>
            </a:r>
            <a:r>
              <a:rPr lang="it-IT" dirty="0" err="1"/>
              <a:t>laboratory</a:t>
            </a:r>
            <a:r>
              <a:rPr lang="it-IT" dirty="0"/>
              <a:t> </a:t>
            </a:r>
            <a:r>
              <a:rPr lang="it-IT" dirty="0" err="1"/>
              <a:t>consumables</a:t>
            </a:r>
            <a:r>
              <a:rPr lang="it-IT" dirty="0"/>
              <a:t> (10 k€)</a:t>
            </a:r>
          </a:p>
          <a:p>
            <a:pPr lvl="1"/>
            <a:r>
              <a:rPr lang="it-IT" dirty="0"/>
              <a:t>40 </a:t>
            </a:r>
            <a:r>
              <a:rPr lang="it-IT" dirty="0" err="1" smtClean="0"/>
              <a:t>kE</a:t>
            </a:r>
            <a:r>
              <a:rPr lang="it-IT" dirty="0" smtClean="0"/>
              <a:t> </a:t>
            </a:r>
            <a:r>
              <a:rPr lang="it-IT" dirty="0" err="1" smtClean="0"/>
              <a:t>Kicker</a:t>
            </a:r>
            <a:r>
              <a:rPr lang="it-IT" dirty="0" smtClean="0"/>
              <a:t> </a:t>
            </a:r>
            <a:r>
              <a:rPr lang="it-IT" dirty="0" err="1"/>
              <a:t>Power</a:t>
            </a:r>
            <a:r>
              <a:rPr lang="it-IT" dirty="0"/>
              <a:t> </a:t>
            </a:r>
            <a:r>
              <a:rPr lang="it-IT" dirty="0" err="1"/>
              <a:t>supply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20 </a:t>
            </a:r>
            <a:r>
              <a:rPr lang="it-IT" dirty="0" err="1" smtClean="0"/>
              <a:t>kE</a:t>
            </a:r>
            <a:r>
              <a:rPr lang="it-IT" dirty="0" smtClean="0"/>
              <a:t> part </a:t>
            </a:r>
            <a:r>
              <a:rPr lang="it-IT" dirty="0"/>
              <a:t>of new </a:t>
            </a:r>
            <a:r>
              <a:rPr lang="it-IT" dirty="0" err="1"/>
              <a:t>beam</a:t>
            </a:r>
            <a:r>
              <a:rPr lang="it-IT" dirty="0"/>
              <a:t> pipe </a:t>
            </a:r>
            <a:r>
              <a:rPr lang="it-IT" dirty="0" err="1"/>
              <a:t>section</a:t>
            </a:r>
            <a:r>
              <a:rPr lang="it-IT" dirty="0"/>
              <a:t> (40 k€)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025384" y="116633"/>
            <a:ext cx="3165249" cy="707886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/>
            <a:r>
              <a:rPr lang="it-IT" sz="4000" dirty="0"/>
              <a:t>Richieste WP8</a:t>
            </a:r>
            <a:endParaRPr lang="en-GB" sz="40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77</a:t>
            </a:fld>
            <a:endParaRPr lang="en-US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xmlns="" id="{0DEB66DC-6A76-D142-A4CB-CBADE0A3A9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297336"/>
              </p:ext>
            </p:extLst>
          </p:nvPr>
        </p:nvGraphicFramePr>
        <p:xfrm>
          <a:off x="457200" y="1558156"/>
          <a:ext cx="6172200" cy="1761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1764830329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4488495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1193577965"/>
                    </a:ext>
                  </a:extLst>
                </a:gridCol>
              </a:tblGrid>
              <a:tr h="648653">
                <a:tc>
                  <a:txBody>
                    <a:bodyPr/>
                    <a:lstStyle/>
                    <a:p>
                      <a:r>
                        <a:rPr lang="it-IT" sz="1800" dirty="0" err="1"/>
                        <a:t>kE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Missioni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Consumo/ inventariabile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5464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dirty="0" err="1"/>
                        <a:t>Beam</a:t>
                      </a:r>
                      <a:r>
                        <a:rPr lang="it-IT" sz="1800" dirty="0"/>
                        <a:t> </a:t>
                      </a:r>
                      <a:r>
                        <a:rPr lang="it-IT" sz="1800" dirty="0" err="1"/>
                        <a:t>dynamics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955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dirty="0"/>
                        <a:t>Targets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5710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dirty="0"/>
                        <a:t>Test @DAFNE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915122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A0AF15-3BF8-DF44-9711-2ED367E7FAFF}"/>
              </a:ext>
            </a:extLst>
          </p:cNvPr>
          <p:cNvSpPr txBox="1"/>
          <p:nvPr/>
        </p:nvSpPr>
        <p:spPr>
          <a:xfrm>
            <a:off x="168613" y="3655979"/>
            <a:ext cx="9256238" cy="1498967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it-IT" dirty="0"/>
              <a:t>Richieste per targhette: </a:t>
            </a:r>
          </a:p>
          <a:p>
            <a:pPr lvl="1"/>
            <a:r>
              <a:rPr lang="it-IT" dirty="0" smtClean="0"/>
              <a:t>10 </a:t>
            </a:r>
            <a:r>
              <a:rPr lang="it-IT" dirty="0" err="1" smtClean="0"/>
              <a:t>kE</a:t>
            </a:r>
            <a:r>
              <a:rPr lang="it-IT" dirty="0" smtClean="0"/>
              <a:t> </a:t>
            </a:r>
            <a:r>
              <a:rPr lang="it-IT" dirty="0" err="1"/>
              <a:t>prototype</a:t>
            </a:r>
            <a:r>
              <a:rPr lang="it-IT" dirty="0"/>
              <a:t> </a:t>
            </a:r>
            <a:r>
              <a:rPr lang="it-IT" dirty="0" err="1"/>
              <a:t>construction</a:t>
            </a:r>
            <a:r>
              <a:rPr lang="it-IT" dirty="0"/>
              <a:t> (consumo)</a:t>
            </a:r>
          </a:p>
          <a:p>
            <a:pPr lvl="1"/>
            <a:r>
              <a:rPr lang="it-IT" dirty="0"/>
              <a:t>15 </a:t>
            </a:r>
            <a:r>
              <a:rPr lang="it-IT" dirty="0" err="1" smtClean="0"/>
              <a:t>kE</a:t>
            </a:r>
            <a:r>
              <a:rPr lang="it-IT" dirty="0" smtClean="0"/>
              <a:t> Optical </a:t>
            </a:r>
            <a:r>
              <a:rPr lang="it-IT" dirty="0" err="1"/>
              <a:t>system</a:t>
            </a:r>
            <a:r>
              <a:rPr lang="it-IT" dirty="0"/>
              <a:t> for </a:t>
            </a:r>
            <a:r>
              <a:rPr lang="it-IT" dirty="0" err="1"/>
              <a:t>photothermal</a:t>
            </a:r>
            <a:r>
              <a:rPr lang="it-IT" dirty="0"/>
              <a:t> </a:t>
            </a:r>
            <a:r>
              <a:rPr lang="it-IT" dirty="0" err="1"/>
              <a:t>reflectance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 (inventariabile)</a:t>
            </a:r>
          </a:p>
          <a:p>
            <a:pPr lvl="1"/>
            <a:r>
              <a:rPr lang="it-IT" dirty="0"/>
              <a:t>70 </a:t>
            </a:r>
            <a:r>
              <a:rPr lang="it-IT" dirty="0" err="1" smtClean="0"/>
              <a:t>kE</a:t>
            </a:r>
            <a:r>
              <a:rPr lang="it-IT" dirty="0" smtClean="0"/>
              <a:t> </a:t>
            </a:r>
            <a:r>
              <a:rPr lang="it-IT" dirty="0" err="1" smtClean="0"/>
              <a:t>Infrared</a:t>
            </a:r>
            <a:r>
              <a:rPr lang="it-IT" dirty="0" smtClean="0"/>
              <a:t> </a:t>
            </a:r>
            <a:r>
              <a:rPr lang="it-IT" dirty="0"/>
              <a:t>camera FLIR X8500sc with high time (270 ns) and </a:t>
            </a:r>
            <a:r>
              <a:rPr lang="it-IT" dirty="0" err="1"/>
              <a:t>space</a:t>
            </a:r>
            <a:r>
              <a:rPr lang="it-IT" dirty="0"/>
              <a:t> (&lt;10um) </a:t>
            </a:r>
            <a:r>
              <a:rPr lang="it-IT" dirty="0" err="1"/>
              <a:t>resolutions</a:t>
            </a:r>
            <a:endParaRPr lang="it-IT" dirty="0"/>
          </a:p>
          <a:p>
            <a:pPr lvl="1"/>
            <a:r>
              <a:rPr lang="it-IT" dirty="0"/>
              <a:t>     (inventariabile)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BD716F-ABF7-3A4F-84FB-A763E0D520F9}"/>
              </a:ext>
            </a:extLst>
          </p:cNvPr>
          <p:cNvSpPr txBox="1"/>
          <p:nvPr/>
        </p:nvSpPr>
        <p:spPr>
          <a:xfrm>
            <a:off x="457201" y="771718"/>
            <a:ext cx="6050908" cy="654986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it-IT" dirty="0"/>
              <a:t>Richieste presentate nella call gruppo V </a:t>
            </a:r>
          </a:p>
          <a:p>
            <a:r>
              <a:rPr lang="it-IT" dirty="0"/>
              <a:t>Verranno esaminate a settembre nel caso la call non passasse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372855" y="5918346"/>
            <a:ext cx="672254" cy="369332"/>
            <a:chOff x="8379506" y="5919374"/>
            <a:chExt cx="672254" cy="369332"/>
          </a:xfrm>
        </p:grpSpPr>
        <p:sp>
          <p:nvSpPr>
            <p:cNvPr id="15" name="Action Button: Custom 14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rgbClr val="FADA7A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43000" dir="5400000" rotWithShape="0">
                <a:srgbClr val="000000">
                  <a:alpha val="40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balanced" dir="t">
                <a:rot lat="0" lon="0" rev="0"/>
              </a:lightRig>
            </a:scene3d>
            <a:sp3d prstMaterial="matte">
              <a:bevelT w="0" h="0"/>
              <a:contourClr>
                <a:srgbClr val="727CA3">
                  <a:tint val="100000"/>
                  <a:shade val="100000"/>
                  <a:hueMod val="100000"/>
                  <a:satMod val="100000"/>
                </a:srgbClr>
              </a:contourClr>
            </a:sp3d>
          </p:spPr>
          <p:txBody>
            <a:bodyPr rtlCol="0" anchor="ctr"/>
            <a:lstStyle/>
            <a:p>
              <a:pPr algn="ctr" defTabSz="914306">
                <a:defRPr/>
              </a:pPr>
              <a:endParaRPr lang="en-US" kern="0">
                <a:solidFill>
                  <a:sysClr val="window" lastClr="FFFFFF"/>
                </a:solidFill>
                <a:latin typeface="Gill Sans M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79506" y="5919374"/>
              <a:ext cx="6722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06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back</a:t>
              </a: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89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63342" y="116633"/>
            <a:ext cx="2689338" cy="707878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/>
            <a:r>
              <a:rPr lang="it-IT" sz="4000" dirty="0" smtClean="0"/>
              <a:t>Attivit</a:t>
            </a:r>
            <a:r>
              <a:rPr lang="it-IT" sz="4000" dirty="0" smtClean="0"/>
              <a:t>à UA9</a:t>
            </a:r>
            <a:endParaRPr lang="en-GB" sz="40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2/7/2018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attività gruppo I - LNF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BD716F-ABF7-3A4F-84FB-A763E0D520F9}"/>
              </a:ext>
            </a:extLst>
          </p:cNvPr>
          <p:cNvSpPr txBox="1"/>
          <p:nvPr/>
        </p:nvSpPr>
        <p:spPr>
          <a:xfrm>
            <a:off x="59881" y="771718"/>
            <a:ext cx="5324919" cy="507830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it-IT" dirty="0" smtClean="0"/>
              <a:t>Nel 2018, 0.3 FTE (S. </a:t>
            </a:r>
            <a:r>
              <a:rPr lang="it-IT" dirty="0" err="1" smtClean="0"/>
              <a:t>Dabagov</a:t>
            </a:r>
            <a:r>
              <a:rPr lang="it-IT" dirty="0" smtClean="0"/>
              <a:t>) + attivit</a:t>
            </a:r>
            <a:r>
              <a:rPr lang="it-IT" dirty="0" smtClean="0"/>
              <a:t>à di </a:t>
            </a:r>
            <a:r>
              <a:rPr lang="it-IT" dirty="0" err="1" smtClean="0"/>
              <a:t>F</a:t>
            </a:r>
            <a:r>
              <a:rPr lang="it-IT" dirty="0" smtClean="0"/>
              <a:t>. </a:t>
            </a:r>
            <a:r>
              <a:rPr lang="it-IT" dirty="0" err="1" smtClean="0"/>
              <a:t>Murtas</a:t>
            </a:r>
            <a:r>
              <a:rPr lang="it-IT" dirty="0" smtClean="0"/>
              <a:t> al CERN:</a:t>
            </a:r>
          </a:p>
          <a:p>
            <a:endParaRPr lang="it-IT" dirty="0"/>
          </a:p>
          <a:p>
            <a:r>
              <a:rPr lang="it-IT" dirty="0" smtClean="0"/>
              <a:t>Sistema di </a:t>
            </a:r>
            <a:r>
              <a:rPr lang="it-IT" dirty="0" err="1" smtClean="0"/>
              <a:t>TimePix</a:t>
            </a:r>
            <a:r>
              <a:rPr lang="it-IT" dirty="0" smtClean="0"/>
              <a:t> installato nelle Roman </a:t>
            </a:r>
            <a:r>
              <a:rPr lang="it-IT" dirty="0" err="1" smtClean="0"/>
              <a:t>pot</a:t>
            </a:r>
            <a:r>
              <a:rPr lang="it-IT" dirty="0" smtClean="0"/>
              <a:t> dell’SPS (6 unit</a:t>
            </a:r>
            <a:r>
              <a:rPr lang="it-IT" dirty="0" smtClean="0"/>
              <a:t>à):</a:t>
            </a:r>
          </a:p>
          <a:p>
            <a:r>
              <a:rPr lang="it-IT" dirty="0"/>
              <a:t>	</a:t>
            </a:r>
            <a:r>
              <a:rPr lang="it-IT" dirty="0" smtClean="0"/>
              <a:t>misura </a:t>
            </a:r>
            <a:r>
              <a:rPr lang="it-IT" b="1" dirty="0" smtClean="0"/>
              <a:t>diretta</a:t>
            </a:r>
            <a:r>
              <a:rPr lang="it-IT" dirty="0" smtClean="0"/>
              <a:t> del fascio dopo </a:t>
            </a:r>
            <a:r>
              <a:rPr lang="it-IT" dirty="0" err="1" smtClean="0"/>
              <a:t>channeling</a:t>
            </a:r>
            <a:r>
              <a:rPr lang="it-IT" dirty="0" smtClean="0"/>
              <a:t> 	</a:t>
            </a:r>
            <a:r>
              <a:rPr lang="it-IT" dirty="0" smtClean="0"/>
              <a:t>[TimePix3, senza dead time]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/>
              <a:t>	</a:t>
            </a:r>
            <a:r>
              <a:rPr lang="it-IT" dirty="0" smtClean="0"/>
              <a:t>doppio </a:t>
            </a:r>
            <a:r>
              <a:rPr lang="it-IT" dirty="0" err="1" smtClean="0"/>
              <a:t>channeling</a:t>
            </a:r>
            <a:r>
              <a:rPr lang="it-IT" dirty="0" smtClean="0"/>
              <a:t> [Ottobre scorso]</a:t>
            </a:r>
          </a:p>
          <a:p>
            <a:endParaRPr lang="it-IT" dirty="0"/>
          </a:p>
          <a:p>
            <a:r>
              <a:rPr lang="it-IT" dirty="0" smtClean="0"/>
              <a:t>Possibilit</a:t>
            </a:r>
            <a:r>
              <a:rPr lang="it-IT" dirty="0" smtClean="0"/>
              <a:t>à di studiare il sistem</a:t>
            </a:r>
            <a:r>
              <a:rPr lang="it-IT" dirty="0" smtClean="0"/>
              <a:t>a di estrazione tramite cristalli all’SPS</a:t>
            </a:r>
          </a:p>
          <a:p>
            <a:endParaRPr lang="it-IT" dirty="0"/>
          </a:p>
          <a:p>
            <a:r>
              <a:rPr lang="it-IT" dirty="0" smtClean="0"/>
              <a:t>Volontà di continuare la collaborazione con CERN DA anche durante lo stop</a:t>
            </a:r>
          </a:p>
          <a:p>
            <a:r>
              <a:rPr lang="it-IT" dirty="0"/>
              <a:t>	</a:t>
            </a:r>
            <a:r>
              <a:rPr lang="it-IT" dirty="0" smtClean="0"/>
              <a:t>in vista installazione in SPS e LHC</a:t>
            </a:r>
          </a:p>
          <a:p>
            <a:r>
              <a:rPr lang="it-IT" dirty="0"/>
              <a:t>	</a:t>
            </a:r>
            <a:r>
              <a:rPr lang="it-IT" dirty="0" err="1" smtClean="0"/>
              <a:t>TimePix</a:t>
            </a:r>
            <a:r>
              <a:rPr lang="it-IT" dirty="0" smtClean="0"/>
              <a:t> </a:t>
            </a:r>
            <a:r>
              <a:rPr lang="it-IT" dirty="0" err="1" smtClean="0"/>
              <a:t>rad</a:t>
            </a:r>
            <a:r>
              <a:rPr lang="it-IT" dirty="0" smtClean="0"/>
              <a:t>-hard</a:t>
            </a:r>
          </a:p>
          <a:p>
            <a:r>
              <a:rPr lang="it-IT" dirty="0"/>
              <a:t>	</a:t>
            </a:r>
            <a:r>
              <a:rPr lang="it-IT" dirty="0" err="1" smtClean="0"/>
              <a:t>TimePix</a:t>
            </a:r>
            <a:r>
              <a:rPr lang="it-IT" dirty="0" smtClean="0"/>
              <a:t> vs TimePix3</a:t>
            </a:r>
            <a:endParaRPr lang="it-IT" dirty="0"/>
          </a:p>
        </p:txBody>
      </p:sp>
      <p:pic>
        <p:nvPicPr>
          <p:cNvPr id="14" name="Picture 13" descr="Screen Shot 2018-07-01 at 23.51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80" y="1092200"/>
            <a:ext cx="3107525" cy="47752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372855" y="5918346"/>
            <a:ext cx="672254" cy="369332"/>
            <a:chOff x="8379506" y="5919374"/>
            <a:chExt cx="672254" cy="369332"/>
          </a:xfrm>
        </p:grpSpPr>
        <p:sp>
          <p:nvSpPr>
            <p:cNvPr id="16" name="Action Button: Custom 15">
              <a:hlinkClick r:id="" action="ppaction://noaction" highlightClick="1"/>
              <a:hlinkHover r:id="rId3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rgbClr val="FADA7A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43000" dir="5400000" rotWithShape="0">
                <a:srgbClr val="000000">
                  <a:alpha val="40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balanced" dir="t">
                <a:rot lat="0" lon="0" rev="0"/>
              </a:lightRig>
            </a:scene3d>
            <a:sp3d prstMaterial="matte">
              <a:bevelT w="0" h="0"/>
              <a:contourClr>
                <a:srgbClr val="727CA3">
                  <a:tint val="100000"/>
                  <a:shade val="100000"/>
                  <a:hueMod val="100000"/>
                  <a:satMod val="100000"/>
                </a:srgbClr>
              </a:contourClr>
            </a:sp3d>
          </p:spPr>
          <p:txBody>
            <a:bodyPr rtlCol="0" anchor="ctr"/>
            <a:lstStyle/>
            <a:p>
              <a:pPr algn="ctr" defTabSz="914306">
                <a:defRPr/>
              </a:pPr>
              <a:endParaRPr lang="en-US" kern="0">
                <a:solidFill>
                  <a:sysClr val="window" lastClr="FFFFFF"/>
                </a:solidFill>
                <a:latin typeface="Gill Sans M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79506" y="5919374"/>
              <a:ext cx="6722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06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back</a:t>
              </a: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28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Bilancio</a:t>
            </a:r>
            <a:r>
              <a:rPr lang="en-US" dirty="0" smtClean="0"/>
              <a:t> CSN1 – lo </a:t>
            </a:r>
            <a:r>
              <a:rPr lang="en-US" dirty="0" err="1" smtClean="0"/>
              <a:t>storico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469688"/>
              </p:ext>
            </p:extLst>
          </p:nvPr>
        </p:nvGraphicFramePr>
        <p:xfrm>
          <a:off x="612650" y="1224281"/>
          <a:ext cx="7920635" cy="5099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452"/>
                <a:gridCol w="1136452"/>
                <a:gridCol w="1136452"/>
                <a:gridCol w="1136452"/>
                <a:gridCol w="1136452"/>
                <a:gridCol w="1136452"/>
                <a:gridCol w="1101923"/>
              </a:tblGrid>
              <a:tr h="408042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Year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MI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Cons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Inv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App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Tot</a:t>
                      </a:r>
                      <a:endParaRPr lang="en-US" sz="2200" dirty="0"/>
                    </a:p>
                  </a:txBody>
                  <a:tcPr/>
                </a:tc>
              </a:tr>
              <a:tr h="38943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2007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1522.5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10100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6000.5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1570.5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5506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25000</a:t>
                      </a:r>
                      <a:endParaRPr lang="en-US" sz="1800" b="1" dirty="0"/>
                    </a:p>
                  </a:txBody>
                  <a:tcPr/>
                </a:tc>
              </a:tr>
              <a:tr h="38943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2008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1648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9443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7768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1345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4926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25413</a:t>
                      </a:r>
                      <a:endParaRPr lang="en-US" sz="1800" b="1" dirty="0"/>
                    </a:p>
                  </a:txBody>
                  <a:tcPr/>
                </a:tc>
              </a:tr>
              <a:tr h="38943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2009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1551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8601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5973.5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1050.5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6247.5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23617</a:t>
                      </a:r>
                      <a:endParaRPr lang="en-US" sz="1800" b="1" dirty="0"/>
                    </a:p>
                  </a:txBody>
                  <a:tcPr/>
                </a:tc>
              </a:tr>
              <a:tr h="38943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2010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1636.5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8500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5372.5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940.5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5019.5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21730</a:t>
                      </a:r>
                      <a:endParaRPr lang="en-US" sz="1800" b="1" dirty="0"/>
                    </a:p>
                  </a:txBody>
                  <a:tcPr/>
                </a:tc>
              </a:tr>
              <a:tr h="38943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2011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888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6342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6136.5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851.5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4409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18923</a:t>
                      </a:r>
                      <a:endParaRPr lang="en-US" sz="1800" b="1" dirty="0"/>
                    </a:p>
                  </a:txBody>
                  <a:tcPr/>
                </a:tc>
              </a:tr>
              <a:tr h="38943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877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7456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6790.5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699.5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5787.5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19837</a:t>
                      </a:r>
                      <a:endParaRPr lang="en-US" sz="1800" b="1" dirty="0"/>
                    </a:p>
                  </a:txBody>
                  <a:tcPr/>
                </a:tc>
              </a:tr>
              <a:tr h="38943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2013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7156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5025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974.5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5231.0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18620</a:t>
                      </a:r>
                      <a:endParaRPr lang="en-US" sz="1800" b="1" dirty="0"/>
                    </a:p>
                  </a:txBody>
                  <a:tcPr/>
                </a:tc>
              </a:tr>
              <a:tr h="38943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2014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7400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6249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740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5407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19936</a:t>
                      </a:r>
                      <a:endParaRPr lang="en-US" sz="1800" b="1" dirty="0"/>
                    </a:p>
                  </a:txBody>
                  <a:tcPr/>
                </a:tc>
              </a:tr>
              <a:tr h="38943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2015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7139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5456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918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5925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19438</a:t>
                      </a:r>
                      <a:endParaRPr lang="en-US" sz="1800" b="1" dirty="0"/>
                    </a:p>
                  </a:txBody>
                  <a:tcPr/>
                </a:tc>
              </a:tr>
              <a:tr h="38943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2016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7653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5943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657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5871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20331</a:t>
                      </a:r>
                      <a:endParaRPr lang="en-US" sz="1800" b="1" dirty="0"/>
                    </a:p>
                  </a:txBody>
                  <a:tcPr/>
                </a:tc>
              </a:tr>
              <a:tr h="38943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2017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7891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5925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674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6000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20490</a:t>
                      </a:r>
                      <a:endParaRPr lang="en-US" sz="1800" b="1" dirty="0"/>
                    </a:p>
                  </a:txBody>
                  <a:tcPr/>
                </a:tc>
              </a:tr>
              <a:tr h="38943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2018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7351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6630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1229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4652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19863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Report </a:t>
            </a:r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gruppo</a:t>
            </a:r>
            <a:r>
              <a:rPr lang="en-US" dirty="0" smtClean="0"/>
              <a:t>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The PADME </a:t>
            </a:r>
            <a:r>
              <a:rPr lang="it-IT" dirty="0" err="1" smtClean="0"/>
              <a:t>magnet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46563" y="1169308"/>
            <a:ext cx="5805860" cy="422452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74292" indent="-274292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84" indent="-274292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876" indent="-228576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168" indent="-228576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60" indent="-228576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751" indent="-182862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3" indent="-182862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474" indent="-182862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336" indent="-182862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>
                <a:solidFill>
                  <a:schemeClr val="accent5"/>
                </a:solidFill>
              </a:rPr>
              <a:t>A spare dipole from CERN SPS transport line: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16/12/2015 arrived at </a:t>
            </a:r>
            <a:r>
              <a:rPr lang="en-GB" sz="1600" dirty="0" err="1" smtClean="0">
                <a:solidFill>
                  <a:schemeClr val="accent5"/>
                </a:solidFill>
              </a:rPr>
              <a:t>Frascati</a:t>
            </a:r>
            <a:r>
              <a:rPr lang="en-GB" sz="1600" dirty="0" smtClean="0">
                <a:solidFill>
                  <a:schemeClr val="accent5"/>
                </a:solidFill>
              </a:rPr>
              <a:t> 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Vertical  gap enhanced to 230mm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chemeClr val="accent5"/>
                </a:solidFill>
              </a:rPr>
              <a:t>≈95 KW at maximum current of 675 A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>
                <a:solidFill>
                  <a:srgbClr val="008000"/>
                </a:solidFill>
              </a:rPr>
              <a:t>Already performed steps 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rgbClr val="008000"/>
                </a:solidFill>
              </a:rPr>
              <a:t>Installation on the beam line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rgbClr val="008000"/>
                </a:solidFill>
              </a:rPr>
              <a:t>Power and cooling connections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rgbClr val="008000"/>
                </a:solidFill>
              </a:rPr>
              <a:t>Powered on and fringe-field measured</a:t>
            </a:r>
            <a:endParaRPr lang="en-GB" sz="1600" dirty="0">
              <a:solidFill>
                <a:srgbClr val="008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559" y="1323495"/>
            <a:ext cx="4102289" cy="26758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742751B-8F53-9B43-B9FE-A3E3D40B2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62" y="3688347"/>
            <a:ext cx="3557337" cy="26680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BF50B5B-A91A-0246-B5F8-1DFA344421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779" y="4164434"/>
            <a:ext cx="4852737" cy="204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5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5636"/>
          <a:ext cx="8595596" cy="5376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Motivaz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Rich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Nota</a:t>
                      </a:r>
                      <a:endParaRPr lang="en-US" sz="1800" dirty="0"/>
                    </a:p>
                  </a:txBody>
                  <a:tcPr/>
                </a:tc>
              </a:tr>
              <a:tr h="648653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Referaggi</a:t>
                      </a:r>
                      <a:r>
                        <a:rPr lang="en-US" sz="1800" dirty="0" smtClean="0"/>
                        <a:t> CSN1: </a:t>
                      </a:r>
                      <a:r>
                        <a:rPr lang="en-US" sz="1800" dirty="0" err="1" smtClean="0"/>
                        <a:t>Bossi</a:t>
                      </a:r>
                      <a:r>
                        <a:rPr lang="en-US" sz="1800" dirty="0" smtClean="0"/>
                        <a:t> (</a:t>
                      </a:r>
                      <a:r>
                        <a:rPr lang="en-US" sz="1800" dirty="0" err="1" smtClean="0"/>
                        <a:t>Calcolo</a:t>
                      </a:r>
                      <a:r>
                        <a:rPr lang="en-US" sz="1800" dirty="0" smtClean="0"/>
                        <a:t> LHC,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GRID)</a:t>
                      </a:r>
                      <a:endParaRPr lang="en-US" sz="18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err="1" smtClean="0"/>
                        <a:t>Ghigo</a:t>
                      </a:r>
                      <a:r>
                        <a:rPr lang="en-US" sz="1800" baseline="0" dirty="0" smtClean="0"/>
                        <a:t> (UA9)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-2kE per </a:t>
                      </a:r>
                      <a:r>
                        <a:rPr lang="en-US" sz="1800" dirty="0" err="1" smtClean="0"/>
                        <a:t>sede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romana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76.1 FTE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+6%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Venanzoni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baseline="0" dirty="0" smtClean="0"/>
                        <a:t>(PDG)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Bencivenni</a:t>
                      </a:r>
                      <a:r>
                        <a:rPr lang="en-US" sz="1800" dirty="0" smtClean="0"/>
                        <a:t> RD51 (</a:t>
                      </a:r>
                      <a:r>
                        <a:rPr lang="en-US" sz="1800" dirty="0" err="1" smtClean="0"/>
                        <a:t>Riunioni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membro</a:t>
                      </a:r>
                      <a:r>
                        <a:rPr lang="en-US" sz="1800" baseline="0" dirty="0" smtClean="0"/>
                        <a:t> Man. B)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Referaggio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76.1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32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30.5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-5%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BES III (7) 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Calorimetro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p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-ILC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MoU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RD51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1.5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76.1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43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41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~0%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(34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PC (20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54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52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-4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Sem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 + Spring school (3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Pub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48653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168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163.5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8001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296495"/>
              </p:ext>
            </p:extLst>
          </p:nvPr>
        </p:nvGraphicFramePr>
        <p:xfrm>
          <a:off x="335592" y="1184836"/>
          <a:ext cx="8595596" cy="5253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3733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Motivaz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Rich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Nota</a:t>
                      </a:r>
                      <a:endParaRPr lang="en-US" sz="1800" dirty="0"/>
                    </a:p>
                  </a:txBody>
                  <a:tcPr/>
                </a:tc>
              </a:tr>
              <a:tr h="59005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Referaggi</a:t>
                      </a:r>
                      <a:r>
                        <a:rPr lang="en-US" sz="1800" dirty="0" smtClean="0"/>
                        <a:t> CSN1: </a:t>
                      </a:r>
                      <a:r>
                        <a:rPr lang="en-US" sz="1800" dirty="0" err="1" smtClean="0"/>
                        <a:t>Bossi</a:t>
                      </a:r>
                      <a:r>
                        <a:rPr lang="en-US" sz="1800" dirty="0" smtClean="0"/>
                        <a:t> (</a:t>
                      </a:r>
                      <a:r>
                        <a:rPr lang="en-US" sz="1800" dirty="0" err="1" smtClean="0"/>
                        <a:t>Calcolo</a:t>
                      </a:r>
                      <a:r>
                        <a:rPr lang="en-US" sz="1800" dirty="0" smtClean="0"/>
                        <a:t> LHC,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GRID)</a:t>
                      </a:r>
                      <a:endParaRPr lang="en-US" sz="18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err="1" smtClean="0"/>
                        <a:t>Ghigo</a:t>
                      </a:r>
                      <a:r>
                        <a:rPr lang="en-US" sz="1800" baseline="0" dirty="0" smtClean="0"/>
                        <a:t> (UA9)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-2kE per </a:t>
                      </a:r>
                      <a:r>
                        <a:rPr lang="en-US" sz="1800" dirty="0" err="1" smtClean="0"/>
                        <a:t>sede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romana</a:t>
                      </a:r>
                      <a:endParaRPr lang="en-US" sz="1800" dirty="0"/>
                    </a:p>
                  </a:txBody>
                  <a:tcPr/>
                </a:tc>
              </a:tr>
              <a:tr h="3373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80.3 FTE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33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-57%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37339"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Bloise</a:t>
                      </a:r>
                      <a:r>
                        <a:rPr lang="en-US" sz="1800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373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Venanzoni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Antonelli</a:t>
                      </a:r>
                      <a:r>
                        <a:rPr lang="en-US" sz="1800" baseline="0" dirty="0" smtClean="0"/>
                        <a:t> M. (PDG)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373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373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Bencivenni</a:t>
                      </a:r>
                      <a:r>
                        <a:rPr lang="en-US" sz="1800" dirty="0" smtClean="0"/>
                        <a:t> RD51 (</a:t>
                      </a:r>
                      <a:r>
                        <a:rPr lang="en-US" sz="1800" dirty="0" err="1" smtClean="0"/>
                        <a:t>Riunioni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membro</a:t>
                      </a:r>
                      <a:r>
                        <a:rPr lang="en-US" sz="1800" baseline="0" dirty="0" smtClean="0"/>
                        <a:t> Man. B)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Referaggio</a:t>
                      </a:r>
                      <a:endParaRPr lang="en-US" sz="1800" dirty="0"/>
                    </a:p>
                  </a:txBody>
                  <a:tcPr/>
                </a:tc>
              </a:tr>
              <a:tr h="3373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80.3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33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13.5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-60%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9005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80.3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44.5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~0%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373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(34.5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PC (20.5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55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55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~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0%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373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Sem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 + Spring school (3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373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Pub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3002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173.5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134.5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60659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Report </a:t>
            </a:r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gruppo</a:t>
            </a:r>
            <a:r>
              <a:rPr lang="en-US" dirty="0" smtClean="0"/>
              <a:t>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7747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476170"/>
              </p:ext>
            </p:extLst>
          </p:nvPr>
        </p:nvGraphicFramePr>
        <p:xfrm>
          <a:off x="335592" y="1118234"/>
          <a:ext cx="8595596" cy="5295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6163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Motivaz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Rich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Nota</a:t>
                      </a:r>
                      <a:endParaRPr lang="en-US" sz="1800" dirty="0"/>
                    </a:p>
                  </a:txBody>
                  <a:tcPr/>
                </a:tc>
              </a:tr>
              <a:tr h="63255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Referaggi</a:t>
                      </a:r>
                      <a:r>
                        <a:rPr lang="en-US" sz="1800" dirty="0" smtClean="0"/>
                        <a:t> CSN1: </a:t>
                      </a:r>
                      <a:r>
                        <a:rPr lang="en-US" sz="1800" dirty="0" err="1" smtClean="0"/>
                        <a:t>Bossi</a:t>
                      </a:r>
                      <a:r>
                        <a:rPr lang="en-US" sz="1800" dirty="0" smtClean="0"/>
                        <a:t> (</a:t>
                      </a:r>
                      <a:r>
                        <a:rPr lang="en-US" sz="1800" dirty="0" err="1" smtClean="0"/>
                        <a:t>Calcolo</a:t>
                      </a:r>
                      <a:r>
                        <a:rPr lang="en-US" sz="1800" dirty="0" smtClean="0"/>
                        <a:t> LHC,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GRID)</a:t>
                      </a:r>
                      <a:endParaRPr lang="en-US" sz="18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err="1" smtClean="0"/>
                        <a:t>Ghigo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</a:t>
                      </a:r>
                      <a:r>
                        <a:rPr lang="en-US" sz="1800" baseline="0" dirty="0" smtClean="0"/>
                        <a:t> De </a:t>
                      </a:r>
                      <a:r>
                        <a:rPr lang="en-US" sz="1800" baseline="0" dirty="0" err="1" smtClean="0"/>
                        <a:t>Sangro</a:t>
                      </a:r>
                      <a:r>
                        <a:rPr lang="en-US" sz="1800" baseline="0" dirty="0" smtClean="0"/>
                        <a:t> (UA9)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-2kE per </a:t>
                      </a:r>
                      <a:r>
                        <a:rPr lang="en-US" sz="1800" dirty="0" err="1" smtClean="0"/>
                        <a:t>sede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romana</a:t>
                      </a:r>
                      <a:endParaRPr lang="en-US" sz="1800" dirty="0"/>
                    </a:p>
                  </a:txBody>
                  <a:tcPr/>
                </a:tc>
              </a:tr>
              <a:tr h="3616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71.3 FTE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29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15.5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-47%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1634"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Bloise</a:t>
                      </a:r>
                      <a:r>
                        <a:rPr lang="en-US" sz="1800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616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Venanzoni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Antonelli</a:t>
                      </a:r>
                      <a:r>
                        <a:rPr lang="en-US" sz="1800" baseline="0" dirty="0" smtClean="0"/>
                        <a:t> M. (PDG)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616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Miscetti</a:t>
                      </a:r>
                      <a:r>
                        <a:rPr lang="en-US" sz="1800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Come </a:t>
                      </a:r>
                      <a:r>
                        <a:rPr lang="en-US" sz="1800" dirty="0" err="1" smtClean="0"/>
                        <a:t>Cecchi</a:t>
                      </a:r>
                      <a:endParaRPr lang="en-US" sz="1800" dirty="0"/>
                    </a:p>
                  </a:txBody>
                  <a:tcPr/>
                </a:tc>
              </a:tr>
              <a:tr h="3616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Bencivenni</a:t>
                      </a:r>
                      <a:r>
                        <a:rPr lang="en-US" sz="1800" dirty="0" smtClean="0"/>
                        <a:t> RD51 (</a:t>
                      </a:r>
                      <a:r>
                        <a:rPr lang="en-US" sz="1800" dirty="0" err="1" smtClean="0"/>
                        <a:t>Riunioni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membro</a:t>
                      </a:r>
                      <a:r>
                        <a:rPr lang="en-US" sz="1800" baseline="0" dirty="0" smtClean="0"/>
                        <a:t> Man. B)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Ref. </a:t>
                      </a:r>
                      <a:r>
                        <a:rPr lang="en-US" sz="1800" dirty="0" err="1" smtClean="0"/>
                        <a:t>da</a:t>
                      </a:r>
                      <a:r>
                        <a:rPr lang="en-US" sz="1800" dirty="0" smtClean="0"/>
                        <a:t> Costa</a:t>
                      </a:r>
                      <a:endParaRPr lang="en-US" sz="1800" dirty="0"/>
                    </a:p>
                  </a:txBody>
                  <a:tcPr/>
                </a:tc>
              </a:tr>
              <a:tr h="3616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71.3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29.5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20.5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-30%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325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71.3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31.5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-21%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16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(33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PC (18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51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-40%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16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Sem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16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Pub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668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158.5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107.5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~65%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736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692590"/>
              </p:ext>
            </p:extLst>
          </p:nvPr>
        </p:nvGraphicFramePr>
        <p:xfrm>
          <a:off x="335592" y="891420"/>
          <a:ext cx="8595596" cy="559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5711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Motivaz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Rich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Nota</a:t>
                      </a:r>
                      <a:endParaRPr lang="en-US" sz="1800" dirty="0"/>
                    </a:p>
                  </a:txBody>
                  <a:tcPr/>
                </a:tc>
              </a:tr>
              <a:tr h="624642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Referaggi</a:t>
                      </a:r>
                      <a:r>
                        <a:rPr lang="en-US" sz="1800" dirty="0" smtClean="0"/>
                        <a:t> CSN1: </a:t>
                      </a:r>
                      <a:r>
                        <a:rPr lang="en-US" sz="1800" dirty="0" err="1" smtClean="0"/>
                        <a:t>Bossi</a:t>
                      </a:r>
                      <a:r>
                        <a:rPr lang="en-US" sz="1800" dirty="0" smtClean="0"/>
                        <a:t> (</a:t>
                      </a:r>
                      <a:r>
                        <a:rPr lang="en-US" sz="1800" dirty="0" err="1" smtClean="0"/>
                        <a:t>Calcolo</a:t>
                      </a:r>
                      <a:r>
                        <a:rPr lang="en-US" sz="1800" dirty="0" smtClean="0"/>
                        <a:t> LHC,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GRID)</a:t>
                      </a:r>
                      <a:endParaRPr lang="en-US" sz="18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err="1" smtClean="0"/>
                        <a:t>Ghigo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</a:t>
                      </a:r>
                      <a:r>
                        <a:rPr lang="en-US" sz="1800" baseline="0" dirty="0" smtClean="0"/>
                        <a:t> De </a:t>
                      </a:r>
                      <a:r>
                        <a:rPr lang="en-US" sz="1800" baseline="0" dirty="0" err="1" smtClean="0"/>
                        <a:t>Sangro</a:t>
                      </a:r>
                      <a:r>
                        <a:rPr lang="en-US" sz="1800" baseline="0" dirty="0" smtClean="0"/>
                        <a:t> (UA9)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62464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69.95 FTE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28.5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7113"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Bloise</a:t>
                      </a:r>
                      <a:r>
                        <a:rPr lang="en-US" sz="1800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571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Venanzoni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Antonelli</a:t>
                      </a:r>
                      <a:r>
                        <a:rPr lang="en-US" sz="1800" baseline="0" dirty="0" smtClean="0"/>
                        <a:t> M. (PDG)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571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Miscetti</a:t>
                      </a:r>
                      <a:r>
                        <a:rPr lang="en-US" sz="1800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Come 2012</a:t>
                      </a:r>
                      <a:endParaRPr lang="en-US" sz="1800" dirty="0"/>
                    </a:p>
                  </a:txBody>
                  <a:tcPr/>
                </a:tc>
              </a:tr>
              <a:tr h="3571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Bencivenni</a:t>
                      </a:r>
                      <a:r>
                        <a:rPr lang="en-US" sz="1800" dirty="0" smtClean="0"/>
                        <a:t> RD51 (</a:t>
                      </a:r>
                      <a:r>
                        <a:rPr lang="en-US" sz="1800" dirty="0" err="1" smtClean="0"/>
                        <a:t>Riunioni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membro</a:t>
                      </a:r>
                      <a:r>
                        <a:rPr lang="en-US" sz="1800" baseline="0" dirty="0" smtClean="0"/>
                        <a:t> Man. B)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Ref. </a:t>
                      </a:r>
                      <a:r>
                        <a:rPr lang="en-US" sz="1800" dirty="0" err="1" smtClean="0"/>
                        <a:t>da</a:t>
                      </a:r>
                      <a:r>
                        <a:rPr lang="en-US" sz="1800" dirty="0" smtClean="0"/>
                        <a:t> Costa</a:t>
                      </a:r>
                      <a:endParaRPr lang="en-US" sz="1800" dirty="0"/>
                    </a:p>
                  </a:txBody>
                  <a:tcPr/>
                </a:tc>
              </a:tr>
              <a:tr h="3571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69.95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29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246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69.95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39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31.5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71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(33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PC (18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51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32.5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71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Sem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+ </a:t>
                      </a:r>
                      <a:r>
                        <a:rPr lang="en-US" sz="1800" baseline="0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Higgs workshop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71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Pub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7076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158.5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109.5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~67%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60024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7239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873088"/>
              </p:ext>
            </p:extLst>
          </p:nvPr>
        </p:nvGraphicFramePr>
        <p:xfrm>
          <a:off x="335592" y="967621"/>
          <a:ext cx="8595596" cy="5473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3678612"/>
                <a:gridCol w="685800"/>
                <a:gridCol w="685800"/>
                <a:gridCol w="2962188"/>
              </a:tblGrid>
              <a:tr h="35547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Motivaz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Rich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Nota</a:t>
                      </a:r>
                      <a:endParaRPr lang="en-US" sz="1800" dirty="0"/>
                    </a:p>
                  </a:txBody>
                  <a:tcPr/>
                </a:tc>
              </a:tr>
              <a:tr h="853494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Referaggi</a:t>
                      </a:r>
                      <a:r>
                        <a:rPr lang="en-US" sz="1800" dirty="0" smtClean="0"/>
                        <a:t> CSN1: </a:t>
                      </a:r>
                      <a:r>
                        <a:rPr lang="en-US" sz="1800" dirty="0" err="1" smtClean="0"/>
                        <a:t>Bossi</a:t>
                      </a:r>
                      <a:r>
                        <a:rPr lang="en-US" sz="1800" dirty="0" smtClean="0"/>
                        <a:t> (</a:t>
                      </a:r>
                      <a:r>
                        <a:rPr lang="en-US" sz="1800" dirty="0" err="1" smtClean="0"/>
                        <a:t>Calcolo</a:t>
                      </a:r>
                      <a:r>
                        <a:rPr lang="en-US" sz="1800" dirty="0" smtClean="0"/>
                        <a:t> LHC,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GRID)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Ghigo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</a:t>
                      </a:r>
                      <a:r>
                        <a:rPr lang="en-US" sz="1800" baseline="0" dirty="0" smtClean="0"/>
                        <a:t> De </a:t>
                      </a:r>
                      <a:r>
                        <a:rPr lang="en-US" sz="1800" baseline="0" dirty="0" err="1" smtClean="0"/>
                        <a:t>Sangro</a:t>
                      </a:r>
                      <a:r>
                        <a:rPr lang="en-US" sz="1800" baseline="0" dirty="0" smtClean="0"/>
                        <a:t> (UA9)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554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Metabolismo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76 FTE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5477"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Bloise</a:t>
                      </a:r>
                      <a:r>
                        <a:rPr lang="en-US" sz="1800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554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Venanzoni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Antonelli</a:t>
                      </a:r>
                      <a:r>
                        <a:rPr lang="en-US" sz="1800" baseline="0" dirty="0" smtClean="0"/>
                        <a:t> M. (PDG)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554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Miscetti</a:t>
                      </a:r>
                      <a:r>
                        <a:rPr lang="en-US" sz="1800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Come 2012</a:t>
                      </a:r>
                      <a:endParaRPr lang="en-US" sz="1800" dirty="0"/>
                    </a:p>
                  </a:txBody>
                  <a:tcPr/>
                </a:tc>
              </a:tr>
              <a:tr h="3554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RD51 (Meeting,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Bencivenni</a:t>
                      </a:r>
                      <a:r>
                        <a:rPr lang="en-US" sz="1800" baseline="0" dirty="0" smtClean="0"/>
                        <a:t> Man. B)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Ref. </a:t>
                      </a:r>
                      <a:r>
                        <a:rPr lang="en-US" sz="1800" dirty="0" err="1" smtClean="0"/>
                        <a:t>da</a:t>
                      </a:r>
                      <a:r>
                        <a:rPr lang="en-US" sz="1800" dirty="0" smtClean="0"/>
                        <a:t> Costa</a:t>
                      </a:r>
                      <a:endParaRPr lang="en-US" sz="1800" dirty="0"/>
                    </a:p>
                  </a:txBody>
                  <a:tcPr/>
                </a:tc>
              </a:tr>
              <a:tr h="3554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76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31.5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72.5 FTE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9705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76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42.5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72.5 FTE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547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(34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PC (21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55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10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kE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</a:rPr>
                        <a:t>da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</a:rPr>
                        <a:t>tasca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(11/6)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547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Sem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+ </a:t>
                      </a:r>
                      <a:r>
                        <a:rPr lang="en-US" sz="1800" baseline="0" dirty="0" smtClean="0">
                          <a:solidFill>
                            <a:srgbClr val="008000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LNF Spring school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547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Pub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547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169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104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~64%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5257800" y="599355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5969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841009"/>
              </p:ext>
            </p:extLst>
          </p:nvPr>
        </p:nvGraphicFramePr>
        <p:xfrm>
          <a:off x="335592" y="840621"/>
          <a:ext cx="8595596" cy="5542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3678612"/>
                <a:gridCol w="685800"/>
                <a:gridCol w="685800"/>
                <a:gridCol w="2962188"/>
              </a:tblGrid>
              <a:tr h="36082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Motivaz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Rich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Nota</a:t>
                      </a:r>
                      <a:endParaRPr lang="en-US" sz="1800" dirty="0"/>
                    </a:p>
                  </a:txBody>
                  <a:tcPr/>
                </a:tc>
              </a:tr>
              <a:tr h="893583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Referaggi</a:t>
                      </a:r>
                      <a:r>
                        <a:rPr lang="en-US" sz="1800" dirty="0" smtClean="0"/>
                        <a:t> CSN1: </a:t>
                      </a:r>
                      <a:r>
                        <a:rPr lang="en-US" sz="1800" dirty="0" err="1" smtClean="0"/>
                        <a:t>Bossi</a:t>
                      </a:r>
                      <a:r>
                        <a:rPr lang="en-US" sz="1800" dirty="0" smtClean="0"/>
                        <a:t> (</a:t>
                      </a:r>
                      <a:r>
                        <a:rPr lang="en-US" sz="1800" dirty="0" err="1" smtClean="0"/>
                        <a:t>Calcolo</a:t>
                      </a:r>
                      <a:r>
                        <a:rPr lang="en-US" sz="1800" dirty="0" smtClean="0"/>
                        <a:t> LHC,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GRID)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Ghigo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e</a:t>
                      </a:r>
                      <a:r>
                        <a:rPr lang="en-US" sz="1800" baseline="0" dirty="0" smtClean="0"/>
                        <a:t> De </a:t>
                      </a:r>
                      <a:r>
                        <a:rPr lang="en-US" sz="1800" baseline="0" dirty="0" err="1" smtClean="0"/>
                        <a:t>Sangro</a:t>
                      </a:r>
                      <a:r>
                        <a:rPr lang="en-US" sz="1800" baseline="0" dirty="0" smtClean="0"/>
                        <a:t> (UA9)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Stesso</a:t>
                      </a:r>
                      <a:r>
                        <a:rPr lang="en-US" sz="1800" baseline="0" dirty="0" smtClean="0"/>
                        <a:t> exp </a:t>
                      </a:r>
                      <a:r>
                        <a:rPr lang="en-US" sz="1800" dirty="0" err="1" smtClean="0"/>
                        <a:t>Ghigo</a:t>
                      </a:r>
                      <a:r>
                        <a:rPr lang="en-US" sz="1800" dirty="0" smtClean="0"/>
                        <a:t>, De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Sangro</a:t>
                      </a:r>
                      <a:endParaRPr lang="en-US" sz="1800" dirty="0"/>
                    </a:p>
                  </a:txBody>
                  <a:tcPr/>
                </a:tc>
              </a:tr>
              <a:tr h="3608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Metabolismo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75 FTE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32.5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0828"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Lanfranchi</a:t>
                      </a:r>
                      <a:r>
                        <a:rPr lang="en-US" sz="1800" baseline="0" dirty="0" smtClean="0"/>
                        <a:t> (SPSC)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608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Venanzoni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Antonelli</a:t>
                      </a:r>
                      <a:r>
                        <a:rPr lang="en-US" sz="1800" baseline="0" dirty="0" smtClean="0"/>
                        <a:t> M. (PDG)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Stesso</a:t>
                      </a:r>
                      <a:r>
                        <a:rPr lang="en-US" sz="1800" dirty="0" smtClean="0"/>
                        <a:t> WG</a:t>
                      </a:r>
                      <a:endParaRPr lang="en-US" sz="1800" dirty="0"/>
                    </a:p>
                  </a:txBody>
                  <a:tcPr/>
                </a:tc>
              </a:tr>
              <a:tr h="3608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Miscetti</a:t>
                      </a:r>
                      <a:r>
                        <a:rPr lang="en-US" sz="1800" dirty="0" smtClean="0"/>
                        <a:t> (LHCC), </a:t>
                      </a:r>
                      <a:r>
                        <a:rPr lang="en-US" sz="1800" dirty="0" err="1" smtClean="0"/>
                        <a:t>Bloise</a:t>
                      </a:r>
                      <a:r>
                        <a:rPr lang="en-US" sz="1800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608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RD51 (Meeting,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Bencivenni</a:t>
                      </a:r>
                      <a:r>
                        <a:rPr lang="en-US" sz="1800" baseline="0" dirty="0" smtClean="0"/>
                        <a:t> Man. B)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608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75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72.5 FTE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2509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75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41.5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Tagliato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di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3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kE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082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(33.5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PC (20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53.5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082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Sem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2 + </a:t>
                      </a:r>
                      <a:r>
                        <a:rPr lang="en-US" sz="1800" baseline="0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Scuola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LNF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082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Pub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082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195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130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~80%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5257800" y="594275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6477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/</a:t>
            </a:r>
            <a:r>
              <a:rPr lang="en-US" dirty="0" err="1" smtClean="0"/>
              <a:t>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2016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922322"/>
              </p:ext>
            </p:extLst>
          </p:nvPr>
        </p:nvGraphicFramePr>
        <p:xfrm>
          <a:off x="335592" y="853321"/>
          <a:ext cx="8595596" cy="5026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3678612"/>
                <a:gridCol w="685800"/>
                <a:gridCol w="685800"/>
                <a:gridCol w="2962188"/>
              </a:tblGrid>
              <a:tr h="3700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Motivaz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Rich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Nota</a:t>
                      </a:r>
                      <a:endParaRPr lang="en-US" sz="1800" dirty="0"/>
                    </a:p>
                  </a:txBody>
                  <a:tcPr/>
                </a:tc>
              </a:tr>
              <a:tr h="648653">
                <a:tc rowSpan="6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Referaggi</a:t>
                      </a:r>
                      <a:r>
                        <a:rPr lang="en-US" sz="1800" dirty="0" smtClean="0"/>
                        <a:t> CSN1: </a:t>
                      </a:r>
                      <a:r>
                        <a:rPr lang="en-US" sz="1800" baseline="0" dirty="0" err="1" smtClean="0"/>
                        <a:t>Ghigo</a:t>
                      </a:r>
                      <a:r>
                        <a:rPr lang="en-US" sz="1800" baseline="0" dirty="0" smtClean="0"/>
                        <a:t>, De </a:t>
                      </a:r>
                      <a:r>
                        <a:rPr lang="en-US" sz="1800" baseline="0" dirty="0" err="1" smtClean="0"/>
                        <a:t>Sangro</a:t>
                      </a:r>
                      <a:r>
                        <a:rPr lang="en-US" sz="1800" baseline="0" dirty="0" smtClean="0"/>
                        <a:t> (UA9)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Stesso</a:t>
                      </a:r>
                      <a:r>
                        <a:rPr lang="en-US" sz="1800" baseline="0" dirty="0" smtClean="0"/>
                        <a:t> exp </a:t>
                      </a:r>
                      <a:r>
                        <a:rPr lang="en-US" sz="1800" dirty="0" err="1" smtClean="0"/>
                        <a:t>Ghigo</a:t>
                      </a:r>
                      <a:r>
                        <a:rPr lang="en-US" sz="1800" dirty="0" smtClean="0"/>
                        <a:t>, De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Sangro</a:t>
                      </a:r>
                      <a:endParaRPr lang="en-US" sz="1800" dirty="0"/>
                    </a:p>
                  </a:txBody>
                  <a:tcPr/>
                </a:tc>
              </a:tr>
              <a:tr h="3700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Metabolismo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79.5 FTE (67.8+11.2)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46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46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046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Lanfranchi</a:t>
                      </a:r>
                      <a:r>
                        <a:rPr lang="en-US" sz="1800" baseline="0" dirty="0" smtClean="0"/>
                        <a:t> (SPSC)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0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Venanzoni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Antonelli</a:t>
                      </a:r>
                      <a:r>
                        <a:rPr lang="en-US" sz="1800" baseline="0" dirty="0" smtClean="0"/>
                        <a:t> M. (PDG)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Stesso</a:t>
                      </a:r>
                      <a:r>
                        <a:rPr lang="en-US" sz="1800" dirty="0" smtClean="0"/>
                        <a:t> WG</a:t>
                      </a:r>
                      <a:endParaRPr lang="en-US" sz="1800" dirty="0"/>
                    </a:p>
                  </a:txBody>
                  <a:tcPr/>
                </a:tc>
              </a:tr>
              <a:tr h="3700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Miscetti</a:t>
                      </a:r>
                      <a:r>
                        <a:rPr lang="en-US" sz="1800" dirty="0" smtClean="0"/>
                        <a:t> (LHCC), </a:t>
                      </a:r>
                      <a:r>
                        <a:rPr lang="en-US" sz="1800" dirty="0" err="1" smtClean="0"/>
                        <a:t>Bloise</a:t>
                      </a:r>
                      <a:r>
                        <a:rPr lang="en-US" sz="1800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0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RD51 (Meeting,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Bencivenni</a:t>
                      </a:r>
                      <a:r>
                        <a:rPr lang="en-US" sz="1800" baseline="0" dirty="0" smtClean="0"/>
                        <a:t> Man. B)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2+1(Man. Board)</a:t>
                      </a:r>
                      <a:endParaRPr lang="en-US" sz="1800" dirty="0"/>
                    </a:p>
                  </a:txBody>
                  <a:tcPr/>
                </a:tc>
              </a:tr>
              <a:tr h="6486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79.5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-10%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</a:rPr>
                        <a:t>chiusura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</a:rPr>
                        <a:t>bil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40.5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36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Sem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2 + </a:t>
                      </a:r>
                      <a:r>
                        <a:rPr lang="en-US" sz="1800" baseline="0" dirty="0" smtClean="0">
                          <a:solidFill>
                            <a:srgbClr val="008000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Scuola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LNF, SJ a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fondi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est.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Pub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905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151.5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136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~80%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5257800" y="553635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5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584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/</a:t>
            </a:r>
            <a:r>
              <a:rPr lang="en-US" dirty="0" err="1" smtClean="0"/>
              <a:t>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2017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802994"/>
              </p:ext>
            </p:extLst>
          </p:nvPr>
        </p:nvGraphicFramePr>
        <p:xfrm>
          <a:off x="335592" y="736600"/>
          <a:ext cx="8595596" cy="565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3678612"/>
                <a:gridCol w="685800"/>
                <a:gridCol w="685800"/>
                <a:gridCol w="2962188"/>
              </a:tblGrid>
              <a:tr h="3700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Motivaz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Rich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Nota</a:t>
                      </a:r>
                      <a:endParaRPr lang="en-US" sz="1800" dirty="0"/>
                    </a:p>
                  </a:txBody>
                  <a:tcPr/>
                </a:tc>
              </a:tr>
              <a:tr h="648653">
                <a:tc rowSpan="6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Referaggi</a:t>
                      </a:r>
                      <a:r>
                        <a:rPr lang="en-US" sz="1800" dirty="0" smtClean="0"/>
                        <a:t> CSN1: </a:t>
                      </a:r>
                      <a:r>
                        <a:rPr lang="en-US" sz="1800" baseline="0" dirty="0" err="1" smtClean="0"/>
                        <a:t>Ghigo</a:t>
                      </a:r>
                      <a:r>
                        <a:rPr lang="en-US" sz="1800" baseline="0" dirty="0" smtClean="0"/>
                        <a:t>, De </a:t>
                      </a:r>
                      <a:r>
                        <a:rPr lang="en-US" sz="1800" baseline="0" dirty="0" err="1" smtClean="0"/>
                        <a:t>Sangro</a:t>
                      </a:r>
                      <a:r>
                        <a:rPr lang="en-US" sz="1800" baseline="0" dirty="0" smtClean="0"/>
                        <a:t> (UA9), Di </a:t>
                      </a:r>
                      <a:r>
                        <a:rPr lang="en-US" sz="1800" baseline="0" dirty="0" err="1" smtClean="0"/>
                        <a:t>Nezza</a:t>
                      </a:r>
                      <a:r>
                        <a:rPr lang="en-US" sz="1800" baseline="0" dirty="0" smtClean="0"/>
                        <a:t> (COMPASS)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Ref.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su</a:t>
                      </a:r>
                      <a:r>
                        <a:rPr lang="en-US" sz="1800" baseline="0" dirty="0" smtClean="0"/>
                        <a:t> Roma, -30%</a:t>
                      </a:r>
                      <a:endParaRPr lang="en-US" sz="1800" dirty="0"/>
                    </a:p>
                  </a:txBody>
                  <a:tcPr/>
                </a:tc>
              </a:tr>
              <a:tr h="64865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Metabolismo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73.5 FTE (60.2+13.3)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42.5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42.5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73.9FTE ma -10%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ch.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bilancio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046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Lanfranchi</a:t>
                      </a:r>
                      <a:r>
                        <a:rPr lang="en-US" sz="1800" baseline="0" dirty="0" smtClean="0"/>
                        <a:t> (SPSC)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0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Venanzoni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Antonelli</a:t>
                      </a:r>
                      <a:r>
                        <a:rPr lang="en-US" sz="1800" baseline="0" dirty="0" smtClean="0"/>
                        <a:t> M. (PDG)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Stesso</a:t>
                      </a:r>
                      <a:r>
                        <a:rPr lang="en-US" sz="1800" dirty="0" smtClean="0"/>
                        <a:t> WG</a:t>
                      </a:r>
                      <a:endParaRPr lang="en-US" sz="1800" dirty="0"/>
                    </a:p>
                  </a:txBody>
                  <a:tcPr/>
                </a:tc>
              </a:tr>
              <a:tr h="3700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Miscetti</a:t>
                      </a:r>
                      <a:r>
                        <a:rPr lang="en-US" sz="1800" dirty="0" smtClean="0"/>
                        <a:t> (LHCC), </a:t>
                      </a:r>
                      <a:r>
                        <a:rPr lang="en-US" sz="1800" dirty="0" err="1" smtClean="0"/>
                        <a:t>Bloise</a:t>
                      </a:r>
                      <a:r>
                        <a:rPr lang="en-US" sz="1800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0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RD51 (Meeting,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Bencivenni</a:t>
                      </a:r>
                      <a:r>
                        <a:rPr lang="en-US" sz="1800" baseline="0" dirty="0" smtClean="0"/>
                        <a:t> Man. B)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Test beam pre-</a:t>
                      </a:r>
                      <a:r>
                        <a:rPr kumimoji="0"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SHiP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aka NA62-dump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 </a:t>
                      </a:r>
                      <a:r>
                        <a:rPr lang="en-US" sz="1800" dirty="0" err="1" smtClean="0"/>
                        <a:t>presentarsi</a:t>
                      </a:r>
                      <a:r>
                        <a:rPr lang="en-US" sz="1800" baseline="0" dirty="0" smtClean="0"/>
                        <a:t> in NA62</a:t>
                      </a:r>
                      <a:endParaRPr lang="en-US" sz="1800" dirty="0"/>
                    </a:p>
                  </a:txBody>
                  <a:tcPr/>
                </a:tc>
              </a:tr>
              <a:tr h="6486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73.5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28.5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26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73.9FTE ma -10%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ch.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bilancio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38.5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39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Sem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2 + </a:t>
                      </a:r>
                      <a:r>
                        <a:rPr lang="en-US" sz="1800" baseline="0" dirty="0" smtClean="0">
                          <a:solidFill>
                            <a:srgbClr val="008000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Scuola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LNF, SJ a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fondi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est.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Pub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Soppresso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per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ch.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bilancio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512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145.5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133.5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~80%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5257800" y="5940511"/>
            <a:ext cx="7620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8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584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/</a:t>
            </a:r>
            <a:r>
              <a:rPr lang="en-US" dirty="0" err="1" smtClean="0"/>
              <a:t>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</a:t>
            </a:r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971935"/>
              </p:ext>
            </p:extLst>
          </p:nvPr>
        </p:nvGraphicFramePr>
        <p:xfrm>
          <a:off x="335592" y="736600"/>
          <a:ext cx="8595596" cy="565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3678612"/>
                <a:gridCol w="685800"/>
                <a:gridCol w="685800"/>
                <a:gridCol w="2962188"/>
              </a:tblGrid>
              <a:tr h="3700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Motivaz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Rich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Nota</a:t>
                      </a:r>
                      <a:endParaRPr lang="en-US" sz="1800" dirty="0"/>
                    </a:p>
                  </a:txBody>
                  <a:tcPr/>
                </a:tc>
              </a:tr>
              <a:tr h="648653">
                <a:tc rowSpan="6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Referaggi</a:t>
                      </a:r>
                      <a:r>
                        <a:rPr lang="en-US" sz="1800" dirty="0" smtClean="0"/>
                        <a:t> CSN1: </a:t>
                      </a:r>
                      <a:r>
                        <a:rPr lang="en-US" sz="1800" baseline="0" dirty="0" err="1" smtClean="0"/>
                        <a:t>Ghigo</a:t>
                      </a:r>
                      <a:r>
                        <a:rPr lang="en-US" sz="1800" baseline="0" dirty="0" smtClean="0"/>
                        <a:t>, De </a:t>
                      </a:r>
                      <a:r>
                        <a:rPr lang="en-US" sz="1800" baseline="0" dirty="0" err="1" smtClean="0"/>
                        <a:t>Sangro</a:t>
                      </a:r>
                      <a:r>
                        <a:rPr lang="en-US" sz="1800" baseline="0" dirty="0" smtClean="0"/>
                        <a:t> (UA9), Di </a:t>
                      </a:r>
                      <a:r>
                        <a:rPr lang="en-US" sz="1800" baseline="0" dirty="0" err="1" smtClean="0"/>
                        <a:t>Nezza</a:t>
                      </a:r>
                      <a:r>
                        <a:rPr lang="en-US" sz="1800" baseline="0" dirty="0" smtClean="0"/>
                        <a:t> (COMPASS)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Ref.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su</a:t>
                      </a:r>
                      <a:r>
                        <a:rPr lang="en-US" sz="1800" baseline="0" dirty="0" smtClean="0"/>
                        <a:t> Roma, -30%</a:t>
                      </a:r>
                      <a:endParaRPr lang="en-US" sz="1800" dirty="0"/>
                    </a:p>
                  </a:txBody>
                  <a:tcPr/>
                </a:tc>
              </a:tr>
              <a:tr h="64865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Metabolismo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77.3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FTE (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60.65+15.5+1.15 MPGD_NEXT)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45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43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046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Lanfranchi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smtClean="0"/>
                        <a:t>(PBC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0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Antonelli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smtClean="0"/>
                        <a:t>M. (PDG)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0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Miscetti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smtClean="0"/>
                        <a:t>(PAC</a:t>
                      </a:r>
                      <a:r>
                        <a:rPr lang="en-US" sz="1800" baseline="0" dirty="0" smtClean="0"/>
                        <a:t> FNAL</a:t>
                      </a:r>
                      <a:r>
                        <a:rPr lang="en-US" sz="1800" dirty="0" smtClean="0"/>
                        <a:t>)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err="1" smtClean="0"/>
                        <a:t>Bloise</a:t>
                      </a:r>
                      <a:r>
                        <a:rPr lang="en-US" sz="1800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0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RD51 (Meeting,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Bencivenni</a:t>
                      </a:r>
                      <a:r>
                        <a:rPr lang="en-US" sz="1800" baseline="0" dirty="0" smtClean="0"/>
                        <a:t> Man. B)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Test beam pre-</a:t>
                      </a:r>
                      <a:r>
                        <a:rPr kumimoji="0"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SHiP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aka NA62-dump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 </a:t>
                      </a:r>
                      <a:r>
                        <a:rPr lang="en-US" sz="1800" dirty="0" err="1" smtClean="0"/>
                        <a:t>presentarsi</a:t>
                      </a:r>
                      <a:r>
                        <a:rPr lang="en-US" sz="1800" baseline="0" dirty="0" smtClean="0"/>
                        <a:t> in NA62</a:t>
                      </a:r>
                      <a:endParaRPr lang="en-US" sz="1800" dirty="0"/>
                    </a:p>
                  </a:txBody>
                  <a:tcPr/>
                </a:tc>
              </a:tr>
              <a:tr h="6486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77.3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29.5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39.5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76.1 FTE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Sem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Pub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Soppresso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per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ch.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bilancio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512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120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114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~70%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del 2010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5257800" y="5940511"/>
            <a:ext cx="7620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8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Approccio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spesa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smtClean="0"/>
              <a:t>Linea </a:t>
            </a:r>
            <a:r>
              <a:rPr lang="en-US" sz="2200" dirty="0" err="1" smtClean="0"/>
              <a:t>usuale</a:t>
            </a:r>
            <a:r>
              <a:rPr lang="en-US" sz="2200" dirty="0" smtClean="0"/>
              <a:t> </a:t>
            </a:r>
            <a:r>
              <a:rPr lang="en-US" sz="2200" dirty="0" err="1" smtClean="0"/>
              <a:t>mantenuta</a:t>
            </a:r>
            <a:r>
              <a:rPr lang="en-US" sz="2200" dirty="0"/>
              <a:t>: </a:t>
            </a:r>
          </a:p>
          <a:p>
            <a:pPr marL="457154" indent="-457154">
              <a:buAutoNum type="arabicPeriod"/>
            </a:pPr>
            <a:r>
              <a:rPr lang="en-US" sz="2200" dirty="0" err="1"/>
              <a:t>comparare</a:t>
            </a:r>
            <a:r>
              <a:rPr lang="en-US" sz="2200" dirty="0"/>
              <a:t> </a:t>
            </a:r>
            <a:r>
              <a:rPr lang="en-US" sz="2200" dirty="0" err="1"/>
              <a:t>nel</a:t>
            </a:r>
            <a:r>
              <a:rPr lang="en-US" sz="2200" dirty="0"/>
              <a:t> </a:t>
            </a:r>
            <a:r>
              <a:rPr lang="en-US" sz="2200" dirty="0" err="1"/>
              <a:t>merito</a:t>
            </a:r>
            <a:r>
              <a:rPr lang="en-US" sz="2200" dirty="0"/>
              <a:t> </a:t>
            </a:r>
            <a:r>
              <a:rPr lang="en-US" sz="2200" dirty="0" err="1"/>
              <a:t>quanto</a:t>
            </a:r>
            <a:r>
              <a:rPr lang="en-US" sz="2200" dirty="0"/>
              <a:t> </a:t>
            </a:r>
            <a:r>
              <a:rPr lang="en-US" sz="2200" dirty="0" err="1"/>
              <a:t>possibile</a:t>
            </a:r>
            <a:r>
              <a:rPr lang="en-US" sz="2200" dirty="0"/>
              <a:t> </a:t>
            </a:r>
            <a:r>
              <a:rPr lang="en-US" sz="2200" dirty="0" err="1"/>
              <a:t>richieste</a:t>
            </a:r>
            <a:r>
              <a:rPr lang="en-US" sz="2200" dirty="0"/>
              <a:t> </a:t>
            </a:r>
            <a:r>
              <a:rPr lang="en-US" sz="2200" dirty="0" err="1"/>
              <a:t>di</a:t>
            </a:r>
            <a:r>
              <a:rPr lang="en-US" sz="2200" dirty="0"/>
              <a:t> </a:t>
            </a:r>
            <a:r>
              <a:rPr lang="en-US" sz="2200" dirty="0" err="1"/>
              <a:t>qualunque</a:t>
            </a:r>
            <a:r>
              <a:rPr lang="en-US" sz="2200" dirty="0"/>
              <a:t> </a:t>
            </a:r>
            <a:r>
              <a:rPr lang="en-US" sz="2200" dirty="0" err="1"/>
              <a:t>entità</a:t>
            </a:r>
            <a:endParaRPr lang="en-US" sz="2200" dirty="0"/>
          </a:p>
          <a:p>
            <a:pPr marL="457154" indent="-457154">
              <a:buAutoNum type="arabicPeriod"/>
            </a:pPr>
            <a:r>
              <a:rPr lang="en-US" sz="2200" dirty="0" err="1"/>
              <a:t>cercare</a:t>
            </a:r>
            <a:r>
              <a:rPr lang="en-US" sz="2200" dirty="0"/>
              <a:t> </a:t>
            </a:r>
            <a:r>
              <a:rPr lang="en-US" sz="2200" dirty="0" err="1"/>
              <a:t>di</a:t>
            </a:r>
            <a:r>
              <a:rPr lang="en-US" sz="2200" dirty="0"/>
              <a:t> </a:t>
            </a:r>
            <a:r>
              <a:rPr lang="en-US" sz="2200" dirty="0" err="1"/>
              <a:t>ottimizzare</a:t>
            </a:r>
            <a:r>
              <a:rPr lang="en-US" sz="2200" dirty="0"/>
              <a:t> </a:t>
            </a:r>
            <a:r>
              <a:rPr lang="en-US" sz="2200" dirty="0" err="1"/>
              <a:t>gli</a:t>
            </a:r>
            <a:r>
              <a:rPr lang="en-US" sz="2200" dirty="0"/>
              <a:t> </a:t>
            </a:r>
            <a:r>
              <a:rPr lang="en-US" sz="2200" dirty="0" err="1"/>
              <a:t>acquisti</a:t>
            </a:r>
            <a:endParaRPr lang="en-US" sz="2200" dirty="0"/>
          </a:p>
          <a:p>
            <a:pPr marL="457154" indent="-457154">
              <a:buAutoNum type="arabicPeriod"/>
            </a:pPr>
            <a:r>
              <a:rPr lang="en-US" sz="2200" dirty="0" err="1"/>
              <a:t>cercare</a:t>
            </a:r>
            <a:r>
              <a:rPr lang="en-US" sz="2200" dirty="0"/>
              <a:t> </a:t>
            </a:r>
            <a:r>
              <a:rPr lang="en-US" sz="2200" dirty="0" err="1"/>
              <a:t>di</a:t>
            </a:r>
            <a:r>
              <a:rPr lang="en-US" sz="2200" dirty="0"/>
              <a:t> </a:t>
            </a:r>
            <a:r>
              <a:rPr lang="en-US" sz="2200" dirty="0" err="1"/>
              <a:t>acquistare</a:t>
            </a:r>
            <a:r>
              <a:rPr lang="en-US" sz="2200" dirty="0"/>
              <a:t> </a:t>
            </a:r>
            <a:r>
              <a:rPr lang="en-US" sz="2200" dirty="0" err="1"/>
              <a:t>strumenti</a:t>
            </a:r>
            <a:r>
              <a:rPr lang="en-US" sz="2200" dirty="0"/>
              <a:t> </a:t>
            </a:r>
            <a:r>
              <a:rPr lang="en-US" sz="2200" dirty="0" err="1"/>
              <a:t>che</a:t>
            </a:r>
            <a:r>
              <a:rPr lang="en-US" sz="2200" dirty="0"/>
              <a:t> </a:t>
            </a:r>
            <a:r>
              <a:rPr lang="en-US" sz="2200" dirty="0" err="1"/>
              <a:t>siano</a:t>
            </a:r>
            <a:r>
              <a:rPr lang="en-US" sz="2200" dirty="0"/>
              <a:t> </a:t>
            </a:r>
            <a:r>
              <a:rPr lang="en-US" sz="2200" dirty="0" err="1"/>
              <a:t>di</a:t>
            </a:r>
            <a:r>
              <a:rPr lang="en-US" sz="2200" dirty="0"/>
              <a:t> </a:t>
            </a:r>
            <a:r>
              <a:rPr lang="en-US" sz="2200" dirty="0" err="1"/>
              <a:t>utilizzo</a:t>
            </a:r>
            <a:r>
              <a:rPr lang="en-US" sz="2200" dirty="0"/>
              <a:t> </a:t>
            </a:r>
            <a:r>
              <a:rPr lang="en-US" sz="2200" dirty="0" err="1"/>
              <a:t>di</a:t>
            </a:r>
            <a:r>
              <a:rPr lang="en-US" sz="2200" dirty="0"/>
              <a:t> </a:t>
            </a:r>
            <a:r>
              <a:rPr lang="en-US" sz="2200" dirty="0" err="1"/>
              <a:t>più</a:t>
            </a:r>
            <a:r>
              <a:rPr lang="en-US" sz="2200" dirty="0"/>
              <a:t> </a:t>
            </a:r>
            <a:r>
              <a:rPr lang="en-US" sz="2200" dirty="0" err="1"/>
              <a:t>gruppi</a:t>
            </a:r>
            <a:endParaRPr lang="en-US" sz="2200" dirty="0"/>
          </a:p>
          <a:p>
            <a:pPr marL="457154" indent="-457154">
              <a:buAutoNum type="arabicPeriod"/>
            </a:pPr>
            <a:r>
              <a:rPr lang="en-US" sz="2200" dirty="0" err="1"/>
              <a:t>evitare</a:t>
            </a:r>
            <a:r>
              <a:rPr lang="en-US" sz="2200" dirty="0"/>
              <a:t> in </a:t>
            </a:r>
            <a:r>
              <a:rPr lang="en-US" sz="2200" dirty="0" err="1"/>
              <a:t>linea</a:t>
            </a:r>
            <a:r>
              <a:rPr lang="en-US" sz="2200" dirty="0"/>
              <a:t> </a:t>
            </a:r>
            <a:r>
              <a:rPr lang="en-US" sz="2200" dirty="0" err="1"/>
              <a:t>di</a:t>
            </a:r>
            <a:r>
              <a:rPr lang="en-US" sz="2200" dirty="0"/>
              <a:t> </a:t>
            </a:r>
            <a:r>
              <a:rPr lang="en-US" sz="2200" dirty="0" err="1"/>
              <a:t>massima</a:t>
            </a:r>
            <a:r>
              <a:rPr lang="en-US" sz="2200" dirty="0"/>
              <a:t> </a:t>
            </a:r>
            <a:r>
              <a:rPr lang="en-US" sz="2200" dirty="0" err="1"/>
              <a:t>il</a:t>
            </a:r>
            <a:r>
              <a:rPr lang="en-US" sz="2200" dirty="0"/>
              <a:t> </a:t>
            </a:r>
            <a:r>
              <a:rPr lang="en-US" sz="2200" dirty="0" err="1"/>
              <a:t>finanziamento</a:t>
            </a:r>
            <a:r>
              <a:rPr lang="en-US" sz="2200" dirty="0"/>
              <a:t> </a:t>
            </a:r>
            <a:r>
              <a:rPr lang="en-US" sz="2200" dirty="0" err="1"/>
              <a:t>di</a:t>
            </a:r>
            <a:r>
              <a:rPr lang="en-US" sz="2200" dirty="0"/>
              <a:t> </a:t>
            </a:r>
            <a:r>
              <a:rPr lang="en-US" sz="2200" dirty="0" err="1"/>
              <a:t>missioni</a:t>
            </a:r>
            <a:r>
              <a:rPr lang="en-US" sz="2200" dirty="0"/>
              <a:t> a </a:t>
            </a:r>
            <a:r>
              <a:rPr lang="en-US" sz="2200" dirty="0" err="1"/>
              <a:t>conferenza</a:t>
            </a:r>
            <a:r>
              <a:rPr lang="en-US" sz="2200" dirty="0"/>
              <a:t> </a:t>
            </a:r>
            <a:r>
              <a:rPr lang="en-US" sz="2200" dirty="0" err="1"/>
              <a:t>ove</a:t>
            </a:r>
            <a:r>
              <a:rPr lang="en-US" sz="2200" dirty="0"/>
              <a:t> non </a:t>
            </a:r>
            <a:r>
              <a:rPr lang="en-US" sz="2200" dirty="0" err="1"/>
              <a:t>sia</a:t>
            </a:r>
            <a:r>
              <a:rPr lang="en-US" sz="2200" dirty="0"/>
              <a:t> </a:t>
            </a:r>
            <a:r>
              <a:rPr lang="en-US" sz="2200" dirty="0" err="1"/>
              <a:t>previsto</a:t>
            </a:r>
            <a:r>
              <a:rPr lang="en-US" sz="2200" dirty="0"/>
              <a:t> un talk (ho </a:t>
            </a:r>
            <a:r>
              <a:rPr lang="en-US" sz="2200" dirty="0" err="1"/>
              <a:t>dovuto</a:t>
            </a:r>
            <a:r>
              <a:rPr lang="en-US" sz="2200" dirty="0"/>
              <a:t> dire </a:t>
            </a:r>
            <a:r>
              <a:rPr lang="en-US" sz="2200" dirty="0" err="1"/>
              <a:t>alcuni</a:t>
            </a:r>
            <a:r>
              <a:rPr lang="en-US" sz="2200" dirty="0"/>
              <a:t> no, </a:t>
            </a:r>
            <a:r>
              <a:rPr lang="en-US" sz="2200" dirty="0" err="1"/>
              <a:t>purtroppo</a:t>
            </a:r>
            <a:r>
              <a:rPr lang="en-US" sz="2200" dirty="0"/>
              <a:t>)</a:t>
            </a:r>
          </a:p>
          <a:p>
            <a:pPr marL="457154" indent="-457154">
              <a:buAutoNum type="arabicPeriod"/>
            </a:pPr>
            <a:r>
              <a:rPr lang="en-US" sz="2200" dirty="0"/>
              <a:t>co-</a:t>
            </a:r>
            <a:r>
              <a:rPr lang="en-US" sz="2200" dirty="0" err="1"/>
              <a:t>finanziare</a:t>
            </a:r>
            <a:r>
              <a:rPr lang="en-US" sz="2200" dirty="0"/>
              <a:t> a circa </a:t>
            </a:r>
            <a:r>
              <a:rPr lang="en-US" sz="2200" dirty="0" err="1"/>
              <a:t>il</a:t>
            </a:r>
            <a:r>
              <a:rPr lang="en-US" sz="2200" dirty="0"/>
              <a:t> 50% le </a:t>
            </a:r>
            <a:r>
              <a:rPr lang="en-US" sz="2200" dirty="0" err="1"/>
              <a:t>missioni</a:t>
            </a:r>
            <a:r>
              <a:rPr lang="en-US" sz="2200" dirty="0"/>
              <a:t> per </a:t>
            </a:r>
            <a:r>
              <a:rPr lang="en-US" sz="2200" dirty="0" err="1"/>
              <a:t>conferenze</a:t>
            </a:r>
            <a:r>
              <a:rPr lang="en-US" sz="2200" dirty="0"/>
              <a:t> per talk </a:t>
            </a:r>
            <a:r>
              <a:rPr lang="en-US" sz="2200" dirty="0" err="1"/>
              <a:t>chiaramente</a:t>
            </a:r>
            <a:r>
              <a:rPr lang="en-US" sz="2200" dirty="0"/>
              <a:t> </a:t>
            </a:r>
            <a:r>
              <a:rPr lang="en-US" sz="2200" dirty="0" err="1"/>
              <a:t>assegnati</a:t>
            </a:r>
            <a:r>
              <a:rPr lang="en-US" sz="2200" dirty="0"/>
              <a:t> ad </a:t>
            </a:r>
            <a:r>
              <a:rPr lang="en-US" sz="2200" dirty="0" err="1"/>
              <a:t>esperimenti</a:t>
            </a:r>
            <a:r>
              <a:rPr lang="en-US" sz="2200" dirty="0"/>
              <a:t> del </a:t>
            </a:r>
            <a:r>
              <a:rPr lang="en-US" sz="2200" dirty="0" err="1"/>
              <a:t>gruppo</a:t>
            </a:r>
            <a:endParaRPr lang="en-US" sz="2200" dirty="0"/>
          </a:p>
          <a:p>
            <a:pPr marL="457154" indent="-457154">
              <a:buAutoNum type="arabicPeriod"/>
            </a:pPr>
            <a:r>
              <a:rPr lang="en-US" sz="2200" dirty="0" err="1"/>
              <a:t>derogare</a:t>
            </a:r>
            <a:r>
              <a:rPr lang="en-US" sz="2200" dirty="0"/>
              <a:t> </a:t>
            </a:r>
            <a:r>
              <a:rPr lang="en-US" sz="2200" dirty="0" err="1"/>
              <a:t>ove</a:t>
            </a:r>
            <a:r>
              <a:rPr lang="en-US" sz="2200" dirty="0"/>
              <a:t> </a:t>
            </a:r>
            <a:r>
              <a:rPr lang="en-US" sz="2200" dirty="0" err="1"/>
              <a:t>possibile</a:t>
            </a:r>
            <a:r>
              <a:rPr lang="en-US" sz="2200" dirty="0"/>
              <a:t> per </a:t>
            </a:r>
            <a:r>
              <a:rPr lang="en-US" sz="2200" dirty="0" err="1"/>
              <a:t>giovani</a:t>
            </a:r>
            <a:r>
              <a:rPr lang="en-US" sz="2200" dirty="0"/>
              <a:t> e per </a:t>
            </a:r>
            <a:r>
              <a:rPr lang="en-US" sz="2200" dirty="0" err="1"/>
              <a:t>particolari</a:t>
            </a:r>
            <a:r>
              <a:rPr lang="en-US" sz="2200" dirty="0"/>
              <a:t> </a:t>
            </a:r>
            <a:r>
              <a:rPr lang="en-US" sz="2200" dirty="0" err="1"/>
              <a:t>inviti</a:t>
            </a:r>
            <a:r>
              <a:rPr lang="en-US" sz="2200" dirty="0"/>
              <a:t> (conveners, </a:t>
            </a:r>
            <a:r>
              <a:rPr lang="en-US" sz="2200" dirty="0" err="1"/>
              <a:t>organizzatori</a:t>
            </a:r>
            <a:r>
              <a:rPr lang="en-US" sz="2200" dirty="0"/>
              <a:t>, review talks, </a:t>
            </a:r>
            <a:r>
              <a:rPr lang="en-US" sz="2200" dirty="0" err="1"/>
              <a:t>celebrazioni</a:t>
            </a:r>
            <a:r>
              <a:rPr lang="en-US" sz="2200" dirty="0"/>
              <a:t>, </a:t>
            </a:r>
            <a:r>
              <a:rPr lang="en-US" sz="2200" dirty="0" err="1"/>
              <a:t>ecc</a:t>
            </a:r>
            <a:r>
              <a:rPr lang="en-US" sz="2200" dirty="0"/>
              <a:t>.)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/>
              <a:t>PADME </a:t>
            </a:r>
            <a:r>
              <a:rPr lang="it-IT" dirty="0" err="1"/>
              <a:t>Vacuum</a:t>
            </a:r>
            <a:r>
              <a:rPr lang="it-IT" dirty="0"/>
              <a:t> </a:t>
            </a:r>
            <a:r>
              <a:rPr lang="it-IT" dirty="0" err="1"/>
              <a:t>chamber</a:t>
            </a:r>
            <a:endParaRPr lang="it-I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F454379-798F-8B43-A44A-3E2DD0B10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907" y="1285791"/>
            <a:ext cx="3355393" cy="2993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764C53E-3B13-1445-B72D-83DEA9505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728" y="4340659"/>
            <a:ext cx="4121972" cy="2444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8B9A4A0-C7F2-4E42-B2FE-63317F744E77}"/>
              </a:ext>
            </a:extLst>
          </p:cNvPr>
          <p:cNvSpPr txBox="1"/>
          <p:nvPr/>
        </p:nvSpPr>
        <p:spPr>
          <a:xfrm>
            <a:off x="0" y="4467054"/>
            <a:ext cx="55666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Production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almost</a:t>
            </a:r>
            <a:r>
              <a:rPr lang="it-IT" dirty="0"/>
              <a:t> </a:t>
            </a:r>
            <a:r>
              <a:rPr lang="it-IT" dirty="0" err="1"/>
              <a:t>done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Internal</a:t>
            </a:r>
            <a:r>
              <a:rPr lang="it-IT" dirty="0"/>
              <a:t> part </a:t>
            </a:r>
            <a:r>
              <a:rPr lang="it-IT" dirty="0" smtClean="0"/>
              <a:t>to</a:t>
            </a:r>
            <a:r>
              <a:rPr lang="it-IT" dirty="0" smtClean="0"/>
              <a:t> </a:t>
            </a:r>
            <a:r>
              <a:rPr lang="it-IT" dirty="0"/>
              <a:t>be </a:t>
            </a:r>
            <a:r>
              <a:rPr lang="it-IT" dirty="0" err="1"/>
              <a:t>delivered</a:t>
            </a:r>
            <a:r>
              <a:rPr lang="it-IT" dirty="0"/>
              <a:t> 18/7/2018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External</a:t>
            </a:r>
            <a:r>
              <a:rPr lang="it-IT" dirty="0"/>
              <a:t> </a:t>
            </a:r>
            <a:r>
              <a:rPr lang="it-IT" dirty="0" smtClean="0"/>
              <a:t>part to </a:t>
            </a:r>
            <a:r>
              <a:rPr lang="it-IT" dirty="0"/>
              <a:t>be </a:t>
            </a:r>
            <a:r>
              <a:rPr lang="it-IT" dirty="0" err="1"/>
              <a:t>delivered</a:t>
            </a:r>
            <a:r>
              <a:rPr lang="it-IT" dirty="0"/>
              <a:t> 24/7/2018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Pumping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</a:t>
            </a:r>
            <a:r>
              <a:rPr lang="it-IT" dirty="0" err="1"/>
              <a:t>delivered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Flanges</a:t>
            </a:r>
            <a:r>
              <a:rPr lang="it-IT" dirty="0"/>
              <a:t> and </a:t>
            </a:r>
            <a:r>
              <a:rPr lang="it-IT" dirty="0" err="1"/>
              <a:t>feed-throughs</a:t>
            </a:r>
            <a:r>
              <a:rPr lang="it-IT" dirty="0"/>
              <a:t> on </a:t>
            </a:r>
            <a:r>
              <a:rPr lang="it-IT" dirty="0" err="1" smtClean="0"/>
              <a:t>their</a:t>
            </a:r>
            <a:r>
              <a:rPr lang="it-IT" dirty="0" smtClean="0"/>
              <a:t> way</a:t>
            </a:r>
            <a:endParaRPr lang="it-IT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5F09B0F-710F-624D-934D-3AB9FDE39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11" y="1383632"/>
            <a:ext cx="4826000" cy="2895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D027107-53B5-C04A-A253-C0BACADD5728}"/>
              </a:ext>
            </a:extLst>
          </p:cNvPr>
          <p:cNvSpPr txBox="1"/>
          <p:nvPr/>
        </p:nvSpPr>
        <p:spPr>
          <a:xfrm>
            <a:off x="2691347" y="1201822"/>
            <a:ext cx="3026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Design: C. Capoccia (SEM)</a:t>
            </a:r>
          </a:p>
          <a:p>
            <a:r>
              <a:rPr lang="it-IT" dirty="0"/>
              <a:t>Construction: Fantini Sud</a:t>
            </a:r>
          </a:p>
        </p:txBody>
      </p:sp>
    </p:spTree>
    <p:extLst>
      <p:ext uri="{BB962C8B-B14F-4D97-AF65-F5344CB8AC3E}">
        <p14:creationId xmlns:p14="http://schemas.microsoft.com/office/powerpoint/2010/main" val="133443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Profilo</a:t>
            </a:r>
            <a:r>
              <a:rPr lang="en-US" dirty="0" smtClean="0"/>
              <a:t> di </a:t>
            </a:r>
            <a:r>
              <a:rPr lang="en-US" dirty="0" err="1" smtClean="0"/>
              <a:t>spesa</a:t>
            </a:r>
            <a:r>
              <a:rPr lang="en-US" dirty="0" smtClean="0"/>
              <a:t>: </a:t>
            </a:r>
            <a:r>
              <a:rPr lang="en-US" dirty="0" err="1" smtClean="0"/>
              <a:t>stima</a:t>
            </a:r>
            <a:r>
              <a:rPr lang="en-US" dirty="0" smtClean="0"/>
              <a:t> al </a:t>
            </a:r>
            <a:r>
              <a:rPr lang="en-US" dirty="0" smtClean="0"/>
              <a:t>2 </a:t>
            </a:r>
            <a:r>
              <a:rPr lang="en-US" dirty="0" err="1" smtClean="0"/>
              <a:t>Luglio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1300" y="1335163"/>
            <a:ext cx="8689888" cy="4801307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r>
              <a:rPr lang="en-US" b="1" dirty="0" err="1" smtClean="0">
                <a:latin typeface="Verdana"/>
              </a:rPr>
              <a:t>Missioni</a:t>
            </a:r>
            <a:r>
              <a:rPr lang="en-US" b="1" dirty="0" smtClean="0">
                <a:latin typeface="Verdana"/>
              </a:rPr>
              <a:t>: </a:t>
            </a:r>
            <a:r>
              <a:rPr lang="en-US" b="1" dirty="0" err="1" smtClean="0">
                <a:latin typeface="Verdana"/>
              </a:rPr>
              <a:t>impegnati</a:t>
            </a:r>
            <a:r>
              <a:rPr lang="en-US" b="1" dirty="0" smtClean="0">
                <a:latin typeface="Verdana"/>
              </a:rPr>
              <a:t> ~</a:t>
            </a:r>
            <a:r>
              <a:rPr lang="en-US" b="1" dirty="0" smtClean="0">
                <a:latin typeface="Verdana"/>
              </a:rPr>
              <a:t>41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 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~63%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b="1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err="1" smtClean="0">
                <a:latin typeface="Verdana"/>
              </a:rPr>
              <a:t>calcolo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rispetto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all’assegnazione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totale</a:t>
            </a:r>
            <a:endParaRPr lang="en-US" dirty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era </a:t>
            </a:r>
            <a:r>
              <a:rPr lang="en-US" b="1" dirty="0">
                <a:solidFill>
                  <a:srgbClr val="FF0000"/>
                </a:solidFill>
                <a:latin typeface="Verdana"/>
              </a:rPr>
              <a:t>56% </a:t>
            </a:r>
            <a:r>
              <a:rPr lang="en-US" dirty="0" smtClean="0">
                <a:latin typeface="Verdana"/>
              </a:rPr>
              <a:t>al</a:t>
            </a:r>
            <a:r>
              <a:rPr lang="en-US" dirty="0" smtClean="0">
                <a:latin typeface="Verdana"/>
              </a:rPr>
              <a:t> 1 </a:t>
            </a:r>
            <a:r>
              <a:rPr lang="en-US" dirty="0" err="1" smtClean="0">
                <a:latin typeface="Verdana"/>
              </a:rPr>
              <a:t>Luglio</a:t>
            </a:r>
            <a:r>
              <a:rPr lang="en-US" dirty="0" smtClean="0">
                <a:latin typeface="Verdana"/>
              </a:rPr>
              <a:t> 2017</a:t>
            </a:r>
          </a:p>
          <a:p>
            <a:r>
              <a:rPr lang="en-US" dirty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Nota: </a:t>
            </a:r>
            <a:r>
              <a:rPr lang="en-US" dirty="0" smtClean="0">
                <a:latin typeface="Verdana"/>
              </a:rPr>
              <a:t>CSN1 </a:t>
            </a:r>
            <a:r>
              <a:rPr lang="en-US" dirty="0" err="1" smtClean="0">
                <a:latin typeface="Verdana"/>
              </a:rPr>
              <a:t>Settembre</a:t>
            </a:r>
            <a:r>
              <a:rPr lang="en-US" dirty="0" smtClean="0">
                <a:latin typeface="Verdana"/>
              </a:rPr>
              <a:t> </a:t>
            </a:r>
            <a:r>
              <a:rPr lang="en-US" dirty="0" smtClean="0">
                <a:latin typeface="Verdana"/>
              </a:rPr>
              <a:t>da </a:t>
            </a:r>
            <a:r>
              <a:rPr lang="en-US" dirty="0" smtClean="0">
                <a:latin typeface="Verdana"/>
              </a:rPr>
              <a:t>fare [Catania]</a:t>
            </a:r>
            <a:endParaRPr lang="en-US" dirty="0" smtClean="0">
              <a:latin typeface="Verdana"/>
            </a:endParaRPr>
          </a:p>
          <a:p>
            <a:endParaRPr lang="en-US" b="1" dirty="0" smtClean="0">
              <a:latin typeface="Verdana"/>
            </a:endParaRPr>
          </a:p>
          <a:p>
            <a:r>
              <a:rPr lang="en-US" b="1" dirty="0" err="1" smtClean="0">
                <a:latin typeface="Verdana"/>
              </a:rPr>
              <a:t>Consumi</a:t>
            </a:r>
            <a:r>
              <a:rPr lang="en-US" b="1" dirty="0" smtClean="0">
                <a:latin typeface="Verdana"/>
              </a:rPr>
              <a:t>: </a:t>
            </a:r>
            <a:r>
              <a:rPr lang="en-US" b="1" dirty="0" err="1" smtClean="0">
                <a:latin typeface="Verdana"/>
              </a:rPr>
              <a:t>impegnati</a:t>
            </a:r>
            <a:r>
              <a:rPr lang="en-US" b="1" dirty="0">
                <a:latin typeface="Verdana"/>
              </a:rPr>
              <a:t> 5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 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~20%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b="1" dirty="0" smtClean="0">
              <a:latin typeface="Verdana"/>
            </a:endParaRPr>
          </a:p>
          <a:p>
            <a:r>
              <a:rPr lang="en-US" b="1" dirty="0" smtClean="0">
                <a:latin typeface="Verdana"/>
              </a:rPr>
              <a:t>	</a:t>
            </a:r>
            <a:r>
              <a:rPr lang="en-US" dirty="0" err="1" smtClean="0">
                <a:latin typeface="Verdana"/>
              </a:rPr>
              <a:t>contributo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manutenzioni</a:t>
            </a:r>
            <a:r>
              <a:rPr lang="en-US" dirty="0" smtClean="0">
                <a:latin typeface="Verdana"/>
              </a:rPr>
              <a:t> e </a:t>
            </a:r>
            <a:r>
              <a:rPr lang="en-US" dirty="0" err="1" smtClean="0">
                <a:latin typeface="Verdana"/>
              </a:rPr>
              <a:t>riparazioni</a:t>
            </a:r>
            <a:endParaRPr lang="en-US" b="1" dirty="0" smtClean="0">
              <a:latin typeface="Verdana"/>
            </a:endParaRPr>
          </a:p>
          <a:p>
            <a:r>
              <a:rPr lang="en-US" b="1" dirty="0" smtClean="0">
                <a:latin typeface="Verdana"/>
              </a:rPr>
              <a:t>	</a:t>
            </a:r>
            <a:endParaRPr lang="en-US" b="1" dirty="0" smtClean="0">
              <a:latin typeface="Verdana"/>
            </a:endParaRPr>
          </a:p>
          <a:p>
            <a:r>
              <a:rPr lang="en-US" b="1" dirty="0" err="1" smtClean="0">
                <a:latin typeface="Verdana"/>
              </a:rPr>
              <a:t>Inventariabile</a:t>
            </a:r>
            <a:r>
              <a:rPr lang="en-US" b="1" dirty="0" smtClean="0">
                <a:latin typeface="Verdana"/>
              </a:rPr>
              <a:t>: </a:t>
            </a:r>
            <a:r>
              <a:rPr lang="en-US" b="1" dirty="0" err="1" smtClean="0">
                <a:latin typeface="Verdana"/>
              </a:rPr>
              <a:t>impegnati</a:t>
            </a:r>
            <a:r>
              <a:rPr lang="en-US" b="1" dirty="0">
                <a:latin typeface="Verdana"/>
              </a:rPr>
              <a:t> </a:t>
            </a:r>
            <a:r>
              <a:rPr lang="en-US" b="1" dirty="0" smtClean="0">
                <a:latin typeface="Verdana"/>
              </a:rPr>
              <a:t>12.8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 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~32% </a:t>
            </a:r>
            <a:r>
              <a:rPr lang="en-US" b="1" dirty="0" err="1" smtClean="0">
                <a:latin typeface="Verdana"/>
              </a:rPr>
              <a:t>dell’assegnazione</a:t>
            </a:r>
            <a:r>
              <a:rPr lang="en-US" b="1" dirty="0">
                <a:latin typeface="Verdana"/>
              </a:rPr>
              <a:t>	</a:t>
            </a:r>
            <a:r>
              <a:rPr lang="en-US" dirty="0" err="1" smtClean="0">
                <a:latin typeface="Verdana"/>
              </a:rPr>
              <a:t>Bene</a:t>
            </a:r>
            <a:r>
              <a:rPr lang="en-US" dirty="0" smtClean="0">
                <a:latin typeface="Verdana"/>
              </a:rPr>
              <a:t>: era 16% </a:t>
            </a:r>
            <a:r>
              <a:rPr lang="en-US" dirty="0" err="1" smtClean="0">
                <a:latin typeface="Verdana"/>
              </a:rPr>
              <a:t>nel</a:t>
            </a:r>
            <a:r>
              <a:rPr lang="en-US" dirty="0" smtClean="0">
                <a:latin typeface="Verdana"/>
              </a:rPr>
              <a:t> 2017, </a:t>
            </a:r>
            <a:r>
              <a:rPr lang="en-US" dirty="0" err="1" smtClean="0">
                <a:latin typeface="Verdana"/>
              </a:rPr>
              <a:t>positivo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impatto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acquisti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centralizzati</a:t>
            </a:r>
            <a:r>
              <a:rPr lang="en-US" dirty="0" smtClean="0">
                <a:latin typeface="Verdana"/>
              </a:rPr>
              <a:t> (PC)</a:t>
            </a:r>
            <a:endParaRPr lang="en-US" dirty="0">
              <a:latin typeface="Verdana"/>
            </a:endParaRPr>
          </a:p>
          <a:p>
            <a:endParaRPr lang="en-US" dirty="0" smtClean="0">
              <a:latin typeface="Verdana"/>
            </a:endParaRPr>
          </a:p>
          <a:p>
            <a:r>
              <a:rPr lang="en-US" b="1" dirty="0" err="1" smtClean="0">
                <a:latin typeface="Verdana"/>
              </a:rPr>
              <a:t>Fondi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smtClean="0">
                <a:latin typeface="Verdana"/>
              </a:rPr>
              <a:t>FAI: 35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>
                <a:latin typeface="Verdana"/>
              </a:rPr>
              <a:t> </a:t>
            </a:r>
            <a:r>
              <a:rPr lang="en-US" b="1" dirty="0" smtClean="0">
                <a:latin typeface="Verdana"/>
              </a:rPr>
              <a:t>a </a:t>
            </a:r>
            <a:r>
              <a:rPr lang="en-US" b="1" dirty="0" err="1" smtClean="0">
                <a:latin typeface="Verdana"/>
              </a:rPr>
              <a:t>inizio</a:t>
            </a:r>
            <a:r>
              <a:rPr lang="en-US" b="1" dirty="0" smtClean="0">
                <a:latin typeface="Verdana"/>
              </a:rPr>
              <a:t> anno + </a:t>
            </a:r>
            <a:r>
              <a:rPr lang="en-US" b="1" dirty="0" err="1" smtClean="0">
                <a:latin typeface="Verdana"/>
              </a:rPr>
              <a:t>seconda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assegnazione</a:t>
            </a:r>
            <a:r>
              <a:rPr lang="en-US" b="1" dirty="0" smtClean="0">
                <a:latin typeface="Verdana"/>
              </a:rPr>
              <a:t> a </a:t>
            </a:r>
            <a:r>
              <a:rPr lang="en-US" b="1" dirty="0" err="1" smtClean="0">
                <a:latin typeface="Verdana"/>
              </a:rPr>
              <a:t>Giugno</a:t>
            </a:r>
            <a:r>
              <a:rPr lang="en-US" b="1" dirty="0" smtClean="0">
                <a:latin typeface="Verdana"/>
              </a:rPr>
              <a:t>:</a:t>
            </a:r>
            <a:endParaRPr lang="en-US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3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: Jing Dong [BES-III/</a:t>
            </a:r>
            <a:r>
              <a:rPr lang="en-US" dirty="0" err="1" smtClean="0">
                <a:latin typeface="Verdana"/>
              </a:rPr>
              <a:t>LHCb</a:t>
            </a:r>
            <a:r>
              <a:rPr lang="en-US" dirty="0" smtClean="0">
                <a:latin typeface="Verdana"/>
              </a:rPr>
              <a:t>/mu-RWELL] +1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</a:t>
            </a:r>
            <a:endParaRPr lang="en-US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5.6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: Mu2e [</a:t>
            </a:r>
            <a:r>
              <a:rPr lang="en-US" dirty="0" err="1" smtClean="0">
                <a:latin typeface="Verdana"/>
              </a:rPr>
              <a:t>vari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destinatari</a:t>
            </a:r>
            <a:r>
              <a:rPr lang="en-US" dirty="0" smtClean="0">
                <a:latin typeface="Verdana"/>
              </a:rPr>
              <a:t>]</a:t>
            </a:r>
            <a:r>
              <a:rPr lang="en-US" dirty="0" smtClean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+ 0.4 </a:t>
            </a:r>
            <a:r>
              <a:rPr lang="en-US" dirty="0" err="1" smtClean="0">
                <a:latin typeface="Verdana"/>
              </a:rPr>
              <a:t>kE</a:t>
            </a:r>
            <a:endParaRPr lang="en-US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14.0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: KLOE2 [</a:t>
            </a:r>
            <a:r>
              <a:rPr lang="en-US" dirty="0" err="1" smtClean="0">
                <a:latin typeface="Verdana"/>
              </a:rPr>
              <a:t>vari</a:t>
            </a:r>
            <a:r>
              <a:rPr lang="en-US" dirty="0" smtClean="0">
                <a:latin typeface="Verdana"/>
              </a:rPr>
              <a:t> d.] + 5 </a:t>
            </a:r>
            <a:r>
              <a:rPr lang="en-US" dirty="0" err="1" smtClean="0">
                <a:latin typeface="Verdana"/>
              </a:rPr>
              <a:t>kE</a:t>
            </a:r>
            <a:endParaRPr lang="en-US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11.3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: PADME [</a:t>
            </a:r>
            <a:r>
              <a:rPr lang="en-US" dirty="0" err="1" smtClean="0">
                <a:latin typeface="Verdana"/>
              </a:rPr>
              <a:t>vari</a:t>
            </a:r>
            <a:r>
              <a:rPr lang="en-US" dirty="0" smtClean="0">
                <a:latin typeface="Verdana"/>
              </a:rPr>
              <a:t> d.] + 6.7 </a:t>
            </a:r>
            <a:r>
              <a:rPr lang="en-US" dirty="0" err="1" smtClean="0">
                <a:latin typeface="Verdana"/>
              </a:rPr>
              <a:t>kE</a:t>
            </a:r>
            <a:endParaRPr lang="en-US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1.1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: UA9 [</a:t>
            </a:r>
            <a:r>
              <a:rPr lang="en-US" dirty="0" err="1" smtClean="0">
                <a:latin typeface="Verdana"/>
              </a:rPr>
              <a:t>vari</a:t>
            </a:r>
            <a:r>
              <a:rPr lang="en-US" dirty="0" smtClean="0">
                <a:latin typeface="Verdana"/>
              </a:rPr>
              <a:t> d.]</a:t>
            </a:r>
            <a:endParaRPr lang="en-US" dirty="0" smtClean="0">
              <a:latin typeface="Verdan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90</a:t>
            </a:fld>
            <a:endParaRPr lang="en-US"/>
          </a:p>
        </p:txBody>
      </p:sp>
      <p:grpSp>
        <p:nvGrpSpPr>
          <p:cNvPr id="8" name="Group 11"/>
          <p:cNvGrpSpPr/>
          <p:nvPr/>
        </p:nvGrpSpPr>
        <p:grpSpPr>
          <a:xfrm>
            <a:off x="8379508" y="5919378"/>
            <a:ext cx="620683" cy="369332"/>
            <a:chOff x="8379506" y="5919374"/>
            <a:chExt cx="620683" cy="369332"/>
          </a:xfrm>
        </p:grpSpPr>
        <p:sp>
          <p:nvSpPr>
            <p:cNvPr id="9" name="Action Button: Custom 8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868"/>
            <a:ext cx="8473988" cy="635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Gruppo</a:t>
            </a:r>
            <a:r>
              <a:rPr lang="en-US" dirty="0" smtClean="0"/>
              <a:t> 1 LNF, </a:t>
            </a:r>
            <a:r>
              <a:rPr lang="en-US" dirty="0" err="1" smtClean="0">
                <a:solidFill>
                  <a:srgbClr val="0000FF"/>
                </a:solidFill>
              </a:rPr>
              <a:t>richieste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8000"/>
                </a:solidFill>
              </a:rPr>
              <a:t>rich </a:t>
            </a:r>
            <a:r>
              <a:rPr lang="en-US" dirty="0" err="1" smtClean="0">
                <a:solidFill>
                  <a:srgbClr val="008000"/>
                </a:solidFill>
              </a:rPr>
              <a:t>sj</a:t>
            </a:r>
            <a:r>
              <a:rPr lang="en-US" dirty="0" smtClean="0"/>
              <a:t>)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7494624" y="722872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203079"/>
              </p:ext>
            </p:extLst>
          </p:nvPr>
        </p:nvGraphicFramePr>
        <p:xfrm>
          <a:off x="76201" y="1351013"/>
          <a:ext cx="8991600" cy="4508893"/>
        </p:xfrm>
        <a:graphic>
          <a:graphicData uri="http://schemas.openxmlformats.org/drawingml/2006/table">
            <a:tbl>
              <a:tblPr/>
              <a:tblGrid>
                <a:gridCol w="1130300"/>
                <a:gridCol w="419100"/>
                <a:gridCol w="406400"/>
                <a:gridCol w="596900"/>
                <a:gridCol w="863600"/>
                <a:gridCol w="800100"/>
                <a:gridCol w="309986"/>
                <a:gridCol w="536575"/>
                <a:gridCol w="452440"/>
                <a:gridCol w="644099"/>
                <a:gridCol w="713211"/>
                <a:gridCol w="531389"/>
                <a:gridCol w="406400"/>
                <a:gridCol w="1181100"/>
              </a:tblGrid>
              <a:tr h="2913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latin typeface="Verdana"/>
                        </a:rPr>
                        <a:t>Sigla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Ric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Tec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FTE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&lt;FTE&gt;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MISS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APP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ALTRO CAP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ATLAS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10.5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265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Belle 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3.1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0.44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BESIII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ACON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G-2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1.3?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?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CMS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SPS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KLOE-2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9.6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26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MAN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latin typeface="Verdana"/>
                        </a:rPr>
                        <a:t>LHCb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14.2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197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solidFill>
                            <a:srgbClr val="0000FF"/>
                          </a:solidFill>
                          <a:latin typeface="Verdana"/>
                        </a:rPr>
                        <a:t>Tbd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73</a:t>
                      </a:r>
                      <a:endParaRPr lang="en-US" sz="1800" b="0" i="0" u="none" strike="noStrike" dirty="0" smtClean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SPS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NA62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5.3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solidFill>
                            <a:srgbClr val="0000FF"/>
                          </a:solidFill>
                          <a:latin typeface="Verdana"/>
                        </a:rPr>
                        <a:t>Tbd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solidFill>
                            <a:srgbClr val="0000FF"/>
                          </a:solidFill>
                          <a:latin typeface="Verdana"/>
                        </a:rPr>
                        <a:t>Tbd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PMu2e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10.9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132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34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185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260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TRA,SPS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PShiP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0.14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PADME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6.7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0.34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RD_FA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0.35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~20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125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306">
                <a:tc>
                  <a:txBody>
                    <a:bodyPr/>
                    <a:lstStyle/>
                    <a:p>
                      <a:r>
                        <a:rPr lang="en-US" sz="1800" b="0" i="0" u="none" strike="noStrike" dirty="0" smtClean="0">
                          <a:latin typeface="Verdana"/>
                        </a:rPr>
                        <a:t>UA9</a:t>
                      </a:r>
                      <a:endParaRPr lang="en-US" sz="1800" dirty="0"/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 smtClean="0">
                          <a:latin typeface="Verdana"/>
                        </a:rPr>
                        <a:t>2?</a:t>
                      </a:r>
                      <a:endParaRPr lang="en-US" sz="1800" dirty="0"/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?</a:t>
                      </a:r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 smtClean="0">
                          <a:latin typeface="Verdana"/>
                        </a:rPr>
                        <a:t>1.3</a:t>
                      </a:r>
                      <a:r>
                        <a:rPr lang="en-US" sz="1800" b="0" i="0" u="none" strike="noStrike" dirty="0" smtClean="0">
                          <a:latin typeface="Verdana"/>
                        </a:rPr>
                        <a:t>?</a:t>
                      </a:r>
                      <a:endParaRPr lang="en-US" sz="1800" dirty="0"/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0.65?</a:t>
                      </a:r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?</a:t>
                      </a:r>
                      <a:endParaRPr lang="en-US" sz="1800" dirty="0"/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?</a:t>
                      </a:r>
                      <a:endParaRPr lang="en-US" sz="1800" dirty="0"/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?</a:t>
                      </a:r>
                      <a:endParaRPr lang="en-US" sz="1800" dirty="0"/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0609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DTZ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80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23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~</a:t>
                      </a:r>
                      <a:r>
                        <a:rPr lang="en-US" sz="1800" b="1" i="0" u="none" strike="noStrike" dirty="0" smtClean="0">
                          <a:latin typeface="Verdana"/>
                        </a:rPr>
                        <a:t>76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~</a:t>
                      </a:r>
                      <a:r>
                        <a:rPr lang="en-US" sz="1800" b="1" i="0" u="none" strike="noStrike" dirty="0" smtClean="0">
                          <a:latin typeface="Verdana"/>
                        </a:rPr>
                        <a:t>0.74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Action Button: Custom 12">
            <a:hlinkClick r:id="" action="ppaction://noaction" highlightClick="1"/>
            <a:hlinkHover r:id="rId3" action="ppaction://hlinksldjump"/>
          </p:cNvPr>
          <p:cNvSpPr/>
          <p:nvPr/>
        </p:nvSpPr>
        <p:spPr>
          <a:xfrm>
            <a:off x="927101" y="16891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17" name="Action Button: Custom 16">
            <a:hlinkClick r:id="" action="ppaction://noaction" highlightClick="1"/>
            <a:hlinkHover r:id="rId4" action="ppaction://hlinksldjump"/>
          </p:cNvPr>
          <p:cNvSpPr/>
          <p:nvPr/>
        </p:nvSpPr>
        <p:spPr>
          <a:xfrm>
            <a:off x="927101" y="313690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18" name="Action Button: Custom 17">
            <a:hlinkClick r:id="" action="ppaction://noaction" highlightClick="1"/>
            <a:hlinkHover r:id="rId5" action="ppaction://hlinksldjump"/>
          </p:cNvPr>
          <p:cNvSpPr/>
          <p:nvPr/>
        </p:nvSpPr>
        <p:spPr>
          <a:xfrm>
            <a:off x="927101" y="37211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19" name="Action Button: Custom 18">
            <a:hlinkClick r:id="" action="ppaction://noaction" highlightClick="1"/>
            <a:hlinkHover r:id="rId6" action="ppaction://hlinksldjump"/>
          </p:cNvPr>
          <p:cNvSpPr/>
          <p:nvPr/>
        </p:nvSpPr>
        <p:spPr>
          <a:xfrm>
            <a:off x="927101" y="3429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1" name="Action Button: Custom 20">
            <a:hlinkClick r:id="" action="ppaction://noaction" highlightClick="1"/>
            <a:hlinkHover r:id="rId7" action="ppaction://hlinksldjump"/>
          </p:cNvPr>
          <p:cNvSpPr/>
          <p:nvPr/>
        </p:nvSpPr>
        <p:spPr>
          <a:xfrm>
            <a:off x="927101" y="2286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  <a:hlinkHover r:id="rId8" action="ppaction://hlinksldjump"/>
          </p:cNvPr>
          <p:cNvSpPr/>
          <p:nvPr/>
        </p:nvSpPr>
        <p:spPr>
          <a:xfrm>
            <a:off x="927101" y="20066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  <a:hlinkHover r:id="rId9" action="ppaction://hlinksldjump"/>
          </p:cNvPr>
          <p:cNvSpPr/>
          <p:nvPr/>
        </p:nvSpPr>
        <p:spPr>
          <a:xfrm>
            <a:off x="927101" y="42926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4" name="Action Button: Custom 23">
            <a:hlinkClick r:id="" action="ppaction://noaction" highlightClick="1"/>
            <a:hlinkHover r:id="rId10" action="ppaction://hlinksldjump"/>
          </p:cNvPr>
          <p:cNvSpPr/>
          <p:nvPr/>
        </p:nvSpPr>
        <p:spPr>
          <a:xfrm>
            <a:off x="927101" y="562608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  <a:hlinkHover r:id="rId11" action="ppaction://hlinksldjump"/>
          </p:cNvPr>
          <p:cNvSpPr/>
          <p:nvPr/>
        </p:nvSpPr>
        <p:spPr>
          <a:xfrm>
            <a:off x="927101" y="40005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  <a:hlinkHover r:id="rId12" action="ppaction://hlinksldjump"/>
          </p:cNvPr>
          <p:cNvSpPr/>
          <p:nvPr/>
        </p:nvSpPr>
        <p:spPr>
          <a:xfrm>
            <a:off x="927101" y="284480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  <a:hlinkHover r:id="rId13" action="ppaction://hlinksldjump"/>
          </p:cNvPr>
          <p:cNvSpPr/>
          <p:nvPr/>
        </p:nvSpPr>
        <p:spPr>
          <a:xfrm>
            <a:off x="927101" y="48641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31" name="Action Button: Custom 30">
            <a:hlinkClick r:id="" action="ppaction://noaction" highlightClick="1"/>
            <a:hlinkHover r:id="rId14" action="ppaction://hlinksldjump"/>
          </p:cNvPr>
          <p:cNvSpPr/>
          <p:nvPr/>
        </p:nvSpPr>
        <p:spPr>
          <a:xfrm>
            <a:off x="927101" y="4572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  <a:hlinkHover r:id="rId15" action="ppaction://hlinksldjump"/>
          </p:cNvPr>
          <p:cNvSpPr/>
          <p:nvPr/>
        </p:nvSpPr>
        <p:spPr>
          <a:xfrm>
            <a:off x="927101" y="51816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29168"/>
            <a:ext cx="8473988" cy="635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sui </a:t>
            </a:r>
            <a:r>
              <a:rPr lang="en-US" dirty="0" err="1" smtClean="0"/>
              <a:t>servizi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attività</a:t>
            </a:r>
            <a:r>
              <a:rPr lang="en-US" dirty="0" smtClean="0"/>
              <a:t> CSN1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aphicFrame>
        <p:nvGraphicFramePr>
          <p:cNvPr id="29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555170"/>
              </p:ext>
            </p:extLst>
          </p:nvPr>
        </p:nvGraphicFramePr>
        <p:xfrm>
          <a:off x="203202" y="1204995"/>
          <a:ext cx="8194550" cy="2617909"/>
        </p:xfrm>
        <a:graphic>
          <a:graphicData uri="http://schemas.openxmlformats.org/drawingml/2006/table">
            <a:tbl>
              <a:tblPr/>
              <a:tblGrid>
                <a:gridCol w="946363"/>
                <a:gridCol w="2026555"/>
                <a:gridCol w="2026555"/>
                <a:gridCol w="1586831"/>
                <a:gridCol w="1608246"/>
              </a:tblGrid>
              <a:tr h="3700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0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II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2018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II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2017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II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II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. 2015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5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40.5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59.6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43.5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0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15.94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17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15.5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0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19.15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13.5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0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52.3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~60.2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62.5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0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631349"/>
              </p:ext>
            </p:extLst>
          </p:nvPr>
        </p:nvGraphicFramePr>
        <p:xfrm>
          <a:off x="279402" y="4334064"/>
          <a:ext cx="8813798" cy="1850295"/>
        </p:xfrm>
        <a:graphic>
          <a:graphicData uri="http://schemas.openxmlformats.org/drawingml/2006/table">
            <a:tbl>
              <a:tblPr/>
              <a:tblGrid>
                <a:gridCol w="855228"/>
                <a:gridCol w="2078470"/>
                <a:gridCol w="2015094"/>
                <a:gridCol w="1858406"/>
                <a:gridCol w="2006600"/>
              </a:tblGrid>
              <a:tr h="3700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I+II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2019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I+II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2018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I+II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2017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I+II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0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~82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86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67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0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~35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~32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41.5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0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~30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~39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28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0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~120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~140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137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146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Conclusioni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2/7/2018</a:t>
            </a:r>
            <a:endParaRPr 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8447124" y="722872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519007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2200" dirty="0" err="1"/>
              <a:t>Attività</a:t>
            </a:r>
            <a:r>
              <a:rPr lang="en-US" sz="2200" dirty="0"/>
              <a:t> del </a:t>
            </a:r>
            <a:r>
              <a:rPr lang="en-US" sz="2200" dirty="0" err="1"/>
              <a:t>gruppo</a:t>
            </a:r>
            <a:r>
              <a:rPr lang="en-US" sz="2200" dirty="0"/>
              <a:t> 1 </a:t>
            </a:r>
            <a:r>
              <a:rPr lang="en-US" sz="2200" dirty="0" err="1"/>
              <a:t>nel</a:t>
            </a:r>
            <a:r>
              <a:rPr lang="en-US" sz="2200" dirty="0"/>
              <a:t> </a:t>
            </a:r>
            <a:r>
              <a:rPr lang="en-US" sz="2200" dirty="0" err="1"/>
              <a:t>quadriennio</a:t>
            </a:r>
            <a:r>
              <a:rPr lang="en-US" sz="2200" dirty="0"/>
              <a:t> 2015-8 di </a:t>
            </a:r>
            <a:r>
              <a:rPr lang="en-US" sz="2200" b="1" dirty="0" err="1"/>
              <a:t>estrema</a:t>
            </a:r>
            <a:r>
              <a:rPr lang="en-US" sz="2200" dirty="0"/>
              <a:t> </a:t>
            </a:r>
            <a:r>
              <a:rPr lang="en-US" sz="2200" dirty="0" err="1"/>
              <a:t>versatilita</a:t>
            </a:r>
            <a:r>
              <a:rPr lang="en-US" sz="2200" dirty="0"/>
              <a:t>’</a:t>
            </a:r>
          </a:p>
          <a:p>
            <a:r>
              <a:rPr lang="en-US" sz="2200" dirty="0" err="1"/>
              <a:t>Attività</a:t>
            </a:r>
            <a:r>
              <a:rPr lang="en-US" sz="2200" dirty="0"/>
              <a:t> </a:t>
            </a:r>
            <a:r>
              <a:rPr lang="en-US" sz="2200" dirty="0" err="1"/>
              <a:t>di</a:t>
            </a:r>
            <a:r>
              <a:rPr lang="en-US" sz="2200" dirty="0"/>
              <a:t> </a:t>
            </a:r>
            <a:r>
              <a:rPr lang="en-US" sz="2200" dirty="0" err="1"/>
              <a:t>analisi</a:t>
            </a:r>
            <a:r>
              <a:rPr lang="en-US" sz="2200" dirty="0"/>
              <a:t> </a:t>
            </a:r>
            <a:r>
              <a:rPr lang="en-US" sz="2200" dirty="0" err="1"/>
              <a:t>importante</a:t>
            </a:r>
            <a:r>
              <a:rPr lang="en-US" sz="2200" dirty="0"/>
              <a:t>, </a:t>
            </a:r>
            <a:r>
              <a:rPr lang="en-US" sz="2200" dirty="0" err="1"/>
              <a:t>spesso</a:t>
            </a:r>
            <a:r>
              <a:rPr lang="en-US" sz="2200" dirty="0"/>
              <a:t> </a:t>
            </a:r>
            <a:r>
              <a:rPr lang="en-US" sz="2200" dirty="0" err="1"/>
              <a:t>preminente</a:t>
            </a:r>
            <a:r>
              <a:rPr lang="en-US" sz="2200" dirty="0"/>
              <a:t> in </a:t>
            </a:r>
            <a:r>
              <a:rPr lang="en-US" sz="2200" dirty="0" err="1"/>
              <a:t>grandi</a:t>
            </a:r>
            <a:r>
              <a:rPr lang="en-US" sz="2200" dirty="0"/>
              <a:t> </a:t>
            </a:r>
            <a:r>
              <a:rPr lang="en-US" sz="2200" dirty="0" err="1"/>
              <a:t>collaborazioni</a:t>
            </a:r>
            <a:endParaRPr lang="en-US" sz="2200" dirty="0"/>
          </a:p>
          <a:p>
            <a:r>
              <a:rPr lang="en-US" sz="2200" dirty="0" err="1"/>
              <a:t>Attività</a:t>
            </a:r>
            <a:r>
              <a:rPr lang="en-US" sz="2200" dirty="0"/>
              <a:t> di R&amp;D </a:t>
            </a:r>
            <a:r>
              <a:rPr lang="en-US" sz="2200" dirty="0" err="1"/>
              <a:t>prossima</a:t>
            </a:r>
            <a:r>
              <a:rPr lang="en-US" sz="2200" dirty="0"/>
              <a:t> a </a:t>
            </a:r>
            <a:r>
              <a:rPr lang="en-US" sz="2200" dirty="0" err="1"/>
              <a:t>costruzione</a:t>
            </a:r>
            <a:r>
              <a:rPr lang="en-US" sz="2200" dirty="0"/>
              <a:t> per </a:t>
            </a:r>
            <a:r>
              <a:rPr lang="en-US" sz="2200" dirty="0" err="1"/>
              <a:t>diversi</a:t>
            </a:r>
            <a:r>
              <a:rPr lang="en-US" sz="2200" dirty="0"/>
              <a:t> </a:t>
            </a:r>
            <a:r>
              <a:rPr lang="en-US" sz="2200" dirty="0" err="1"/>
              <a:t>attori</a:t>
            </a:r>
            <a:endParaRPr lang="en-US" sz="2200" dirty="0"/>
          </a:p>
          <a:p>
            <a:r>
              <a:rPr lang="en-US" sz="2200" dirty="0" err="1"/>
              <a:t>Attività</a:t>
            </a:r>
            <a:r>
              <a:rPr lang="en-US" sz="2200" dirty="0"/>
              <a:t> di </a:t>
            </a:r>
            <a:r>
              <a:rPr lang="en-US" sz="2200" dirty="0" err="1"/>
              <a:t>costruzione</a:t>
            </a:r>
            <a:r>
              <a:rPr lang="en-US" sz="2200" dirty="0"/>
              <a:t> </a:t>
            </a:r>
            <a:r>
              <a:rPr lang="en-US" sz="2200" dirty="0" err="1"/>
              <a:t>apparati</a:t>
            </a:r>
            <a:r>
              <a:rPr lang="en-US" sz="2200" dirty="0"/>
              <a:t> </a:t>
            </a:r>
            <a:r>
              <a:rPr lang="en-US" sz="2200" dirty="0" err="1"/>
              <a:t>intensa</a:t>
            </a:r>
            <a:r>
              <a:rPr lang="en-US" sz="2200" dirty="0"/>
              <a:t> (PADME, ATLAS, Mu2E, BES-III, </a:t>
            </a:r>
            <a:r>
              <a:rPr lang="en-US" sz="2200" dirty="0" err="1"/>
              <a:t>LHCb</a:t>
            </a:r>
            <a:r>
              <a:rPr lang="en-US" sz="2200" dirty="0"/>
              <a:t>), di media </a:t>
            </a:r>
            <a:r>
              <a:rPr lang="en-US" sz="2200" dirty="0" err="1"/>
              <a:t>grandezza</a:t>
            </a:r>
            <a:r>
              <a:rPr lang="en-US" sz="2200" dirty="0"/>
              <a:t> (CMS, Belle-II</a:t>
            </a:r>
            <a:r>
              <a:rPr lang="en-US" sz="2200" dirty="0" smtClean="0"/>
              <a:t>)</a:t>
            </a:r>
          </a:p>
          <a:p>
            <a:r>
              <a:rPr lang="en-US" sz="2200" dirty="0" err="1" smtClean="0"/>
              <a:t>Attività</a:t>
            </a:r>
            <a:r>
              <a:rPr lang="en-US" sz="2200" dirty="0" smtClean="0"/>
              <a:t> </a:t>
            </a:r>
            <a:r>
              <a:rPr lang="en-US" sz="2200" dirty="0"/>
              <a:t>di R&amp;D in </a:t>
            </a:r>
            <a:r>
              <a:rPr lang="en-US" sz="2200" dirty="0" err="1"/>
              <a:t>aumento</a:t>
            </a:r>
            <a:r>
              <a:rPr lang="en-US" sz="2200" dirty="0"/>
              <a:t> con </a:t>
            </a:r>
            <a:r>
              <a:rPr lang="en-US" sz="2200" dirty="0" err="1"/>
              <a:t>qualche</a:t>
            </a:r>
            <a:r>
              <a:rPr lang="en-US" sz="2200" dirty="0"/>
              <a:t> </a:t>
            </a:r>
            <a:r>
              <a:rPr lang="en-US" sz="2200" dirty="0" err="1"/>
              <a:t>sinergia</a:t>
            </a:r>
            <a:r>
              <a:rPr lang="en-US" sz="2200" dirty="0"/>
              <a:t> (RD_FA, </a:t>
            </a:r>
            <a:r>
              <a:rPr lang="en-US" sz="2200" dirty="0" err="1"/>
              <a:t>LHCb</a:t>
            </a:r>
            <a:r>
              <a:rPr lang="en-US" sz="2200" dirty="0"/>
              <a:t>, CMS)</a:t>
            </a:r>
          </a:p>
          <a:p>
            <a:r>
              <a:rPr lang="en-US" sz="2200" dirty="0" err="1"/>
              <a:t>Esperimento</a:t>
            </a:r>
            <a:r>
              <a:rPr lang="en-US" sz="2200" dirty="0"/>
              <a:t> </a:t>
            </a:r>
            <a:r>
              <a:rPr lang="en-US" sz="2200" dirty="0" err="1"/>
              <a:t>interno</a:t>
            </a:r>
            <a:r>
              <a:rPr lang="en-US" sz="2200" dirty="0"/>
              <a:t> </a:t>
            </a:r>
            <a:r>
              <a:rPr lang="en-US" sz="2200" dirty="0" smtClean="0"/>
              <a:t>PADME </a:t>
            </a:r>
            <a:r>
              <a:rPr lang="en-US" sz="2200" dirty="0" err="1"/>
              <a:t>entra</a:t>
            </a:r>
            <a:r>
              <a:rPr lang="en-US" sz="2200" dirty="0"/>
              <a:t> in </a:t>
            </a:r>
            <a:r>
              <a:rPr lang="en-US" sz="2200" b="1" dirty="0" err="1"/>
              <a:t>fase</a:t>
            </a:r>
            <a:r>
              <a:rPr lang="en-US" sz="2200" b="1" dirty="0"/>
              <a:t> </a:t>
            </a:r>
            <a:r>
              <a:rPr lang="en-US" sz="2200" b="1" dirty="0" err="1"/>
              <a:t>decisiva</a:t>
            </a:r>
            <a:endParaRPr lang="en-US" sz="2200" b="1" dirty="0"/>
          </a:p>
          <a:p>
            <a:r>
              <a:rPr lang="en-US" sz="2200" dirty="0" err="1"/>
              <a:t>Nuove</a:t>
            </a:r>
            <a:r>
              <a:rPr lang="en-US" sz="2200" dirty="0"/>
              <a:t> </a:t>
            </a:r>
            <a:r>
              <a:rPr lang="en-US" sz="2200" dirty="0" err="1"/>
              <a:t>idee</a:t>
            </a:r>
            <a:r>
              <a:rPr lang="en-US" sz="2200" dirty="0"/>
              <a:t> per </a:t>
            </a:r>
            <a:r>
              <a:rPr lang="en-US" sz="2200" dirty="0" err="1"/>
              <a:t>futuri</a:t>
            </a:r>
            <a:r>
              <a:rPr lang="en-US" sz="2200" dirty="0"/>
              <a:t> </a:t>
            </a:r>
            <a:r>
              <a:rPr lang="en-US" sz="2200" dirty="0" err="1"/>
              <a:t>acceleratori</a:t>
            </a:r>
            <a:r>
              <a:rPr lang="en-US" sz="2200" dirty="0"/>
              <a:t>: </a:t>
            </a:r>
            <a:r>
              <a:rPr lang="en-US" sz="2200" dirty="0" err="1"/>
              <a:t>è</a:t>
            </a:r>
            <a:r>
              <a:rPr lang="en-US" sz="2200" dirty="0"/>
              <a:t> </a:t>
            </a:r>
            <a:r>
              <a:rPr lang="en-US" sz="2200" dirty="0" err="1"/>
              <a:t>desiderio</a:t>
            </a:r>
            <a:r>
              <a:rPr lang="en-US" sz="2200" dirty="0"/>
              <a:t> </a:t>
            </a:r>
            <a:r>
              <a:rPr lang="en-US" sz="2200" dirty="0" err="1"/>
              <a:t>della</a:t>
            </a:r>
            <a:r>
              <a:rPr lang="en-US" sz="2200" dirty="0"/>
              <a:t> CSN1 di </a:t>
            </a:r>
            <a:r>
              <a:rPr lang="en-US" sz="2200" dirty="0" err="1"/>
              <a:t>mantenerne</a:t>
            </a:r>
            <a:r>
              <a:rPr lang="en-US" sz="2200" dirty="0"/>
              <a:t> </a:t>
            </a:r>
            <a:r>
              <a:rPr lang="en-US" sz="2200" dirty="0" err="1"/>
              <a:t>il</a:t>
            </a:r>
            <a:r>
              <a:rPr lang="en-US" sz="2200" dirty="0"/>
              <a:t> </a:t>
            </a:r>
            <a:r>
              <a:rPr lang="en-US" sz="2200" dirty="0" err="1"/>
              <a:t>portato</a:t>
            </a:r>
            <a:r>
              <a:rPr lang="en-US" sz="2200" dirty="0"/>
              <a:t> </a:t>
            </a:r>
            <a:r>
              <a:rPr lang="en-US" sz="2200" dirty="0" err="1"/>
              <a:t>intellettuale</a:t>
            </a:r>
            <a:r>
              <a:rPr lang="en-US" sz="2200" dirty="0"/>
              <a:t>; </a:t>
            </a:r>
            <a:r>
              <a:rPr lang="en-US" sz="2200" dirty="0" err="1"/>
              <a:t>ruolo</a:t>
            </a:r>
            <a:r>
              <a:rPr lang="en-US" sz="2200" dirty="0"/>
              <a:t> LNF per FCC e per </a:t>
            </a:r>
            <a:r>
              <a:rPr lang="en-US" sz="2200" dirty="0" err="1"/>
              <a:t>futuro</a:t>
            </a:r>
            <a:r>
              <a:rPr lang="en-US" sz="2200" dirty="0"/>
              <a:t> </a:t>
            </a:r>
            <a:r>
              <a:rPr lang="en-US" sz="2200" dirty="0" err="1"/>
              <a:t>muon</a:t>
            </a:r>
            <a:r>
              <a:rPr lang="en-US" sz="2200" dirty="0"/>
              <a:t>-</a:t>
            </a:r>
            <a:r>
              <a:rPr lang="en-US" sz="2200" dirty="0" smtClean="0"/>
              <a:t>collider</a:t>
            </a:r>
          </a:p>
          <a:p>
            <a:pPr lvl="1"/>
            <a:r>
              <a:rPr lang="en-US" sz="1900" dirty="0" err="1" smtClean="0"/>
              <a:t>Forse</a:t>
            </a:r>
            <a:r>
              <a:rPr lang="en-US" sz="1900" dirty="0" smtClean="0"/>
              <a:t> in CSNV</a:t>
            </a:r>
          </a:p>
          <a:p>
            <a:pPr lvl="1"/>
            <a:r>
              <a:rPr lang="en-US" sz="1900" dirty="0" err="1" smtClean="0"/>
              <a:t>Sviluppo</a:t>
            </a:r>
            <a:r>
              <a:rPr lang="en-US" sz="1900" dirty="0" smtClean="0"/>
              <a:t> </a:t>
            </a:r>
            <a:r>
              <a:rPr lang="en-US" sz="1900" dirty="0" err="1" smtClean="0"/>
              <a:t>rivelatori</a:t>
            </a:r>
            <a:r>
              <a:rPr lang="en-US" sz="1900" dirty="0" smtClean="0"/>
              <a:t> (mu-RWELL) </a:t>
            </a:r>
            <a:r>
              <a:rPr lang="en-US" sz="1900" dirty="0" err="1" smtClean="0"/>
              <a:t>deve</a:t>
            </a:r>
            <a:r>
              <a:rPr lang="en-US" sz="1900" dirty="0" smtClean="0"/>
              <a:t> </a:t>
            </a:r>
            <a:r>
              <a:rPr lang="en-US" sz="1900" dirty="0" err="1" smtClean="0"/>
              <a:t>trovare</a:t>
            </a:r>
            <a:r>
              <a:rPr lang="en-US" sz="1900" dirty="0" smtClean="0"/>
              <a:t> </a:t>
            </a:r>
            <a:r>
              <a:rPr lang="en-US" sz="1900" dirty="0" err="1" smtClean="0"/>
              <a:t>applicazione</a:t>
            </a:r>
            <a:r>
              <a:rPr lang="en-US" sz="1900" dirty="0" smtClean="0"/>
              <a:t> in </a:t>
            </a:r>
            <a:r>
              <a:rPr lang="en-US" sz="1900" dirty="0" err="1" smtClean="0"/>
              <a:t>esperimenti</a:t>
            </a:r>
            <a:r>
              <a:rPr lang="en-US" sz="1900" dirty="0" smtClean="0"/>
              <a:t> di </a:t>
            </a:r>
            <a:r>
              <a:rPr lang="en-US" sz="1900" dirty="0" err="1" smtClean="0"/>
              <a:t>punta</a:t>
            </a:r>
            <a:endParaRPr lang="en-US" sz="1900" dirty="0"/>
          </a:p>
          <a:p>
            <a:r>
              <a:rPr lang="en-US" sz="2200" b="1" dirty="0"/>
              <a:t>Il </a:t>
            </a:r>
            <a:r>
              <a:rPr lang="en-US" sz="2200" b="1" dirty="0" err="1"/>
              <a:t>numero</a:t>
            </a:r>
            <a:r>
              <a:rPr lang="en-US" sz="2200" b="1" dirty="0"/>
              <a:t> di </a:t>
            </a:r>
            <a:r>
              <a:rPr lang="en-US" sz="2200" b="1" dirty="0" err="1"/>
              <a:t>attori</a:t>
            </a:r>
            <a:r>
              <a:rPr lang="en-US" sz="2200" b="1" dirty="0"/>
              <a:t> </a:t>
            </a:r>
            <a:r>
              <a:rPr lang="en-US" sz="2200" b="1" dirty="0" err="1"/>
              <a:t>è</a:t>
            </a:r>
            <a:r>
              <a:rPr lang="en-US" sz="2200" b="1" dirty="0"/>
              <a:t> </a:t>
            </a:r>
            <a:r>
              <a:rPr lang="en-US" sz="2200" b="1" dirty="0" err="1"/>
              <a:t>estremamente</a:t>
            </a:r>
            <a:r>
              <a:rPr lang="en-US" sz="2200" b="1" dirty="0"/>
              <a:t> </a:t>
            </a:r>
            <a:r>
              <a:rPr lang="en-US" sz="2200" b="1" dirty="0" err="1"/>
              <a:t>elevato</a:t>
            </a:r>
            <a:r>
              <a:rPr lang="en-US" sz="2200" b="1" dirty="0"/>
              <a:t> </a:t>
            </a:r>
            <a:r>
              <a:rPr lang="en-US" sz="2200" b="1" dirty="0">
                <a:sym typeface="Wingdings"/>
              </a:rPr>
              <a:t> </a:t>
            </a:r>
            <a:r>
              <a:rPr lang="en-US" sz="2200" b="1" dirty="0" err="1"/>
              <a:t>perseguire</a:t>
            </a:r>
            <a:r>
              <a:rPr lang="en-US" sz="2200" b="1" dirty="0"/>
              <a:t> </a:t>
            </a:r>
            <a:r>
              <a:rPr lang="en-US" sz="2200" b="1" dirty="0" err="1"/>
              <a:t>sinergia</a:t>
            </a:r>
            <a:r>
              <a:rPr lang="en-US" sz="2200" b="1" dirty="0"/>
              <a:t> </a:t>
            </a:r>
            <a:r>
              <a:rPr lang="en-US" sz="2200" b="1" dirty="0" err="1"/>
              <a:t>tra</a:t>
            </a:r>
            <a:r>
              <a:rPr lang="en-US" sz="2200" b="1" dirty="0"/>
              <a:t> </a:t>
            </a:r>
            <a:r>
              <a:rPr lang="en-US" sz="2200" b="1" dirty="0" err="1"/>
              <a:t>i</a:t>
            </a:r>
            <a:r>
              <a:rPr lang="en-US" sz="2200" b="1" dirty="0"/>
              <a:t> </a:t>
            </a:r>
            <a:r>
              <a:rPr lang="en-US" sz="2200" b="1" dirty="0" err="1"/>
              <a:t>gruppi</a:t>
            </a:r>
            <a:r>
              <a:rPr lang="en-US" sz="2200" b="1" dirty="0"/>
              <a:t> (</a:t>
            </a:r>
            <a:r>
              <a:rPr lang="en-US" sz="2200" b="1" dirty="0" err="1"/>
              <a:t>avviene</a:t>
            </a:r>
            <a:r>
              <a:rPr lang="en-US" sz="2200" b="1" dirty="0"/>
              <a:t> in </a:t>
            </a:r>
            <a:r>
              <a:rPr lang="en-US" sz="2200" b="1" dirty="0" err="1"/>
              <a:t>alcuni</a:t>
            </a:r>
            <a:r>
              <a:rPr lang="en-US" sz="2200" b="1" dirty="0"/>
              <a:t> </a:t>
            </a:r>
            <a:r>
              <a:rPr lang="en-US" sz="2200" b="1" dirty="0" err="1"/>
              <a:t>casi</a:t>
            </a:r>
            <a:r>
              <a:rPr lang="en-US" sz="2200" b="1" dirty="0" smtClean="0"/>
              <a:t>)</a:t>
            </a:r>
          </a:p>
          <a:p>
            <a:r>
              <a:rPr lang="en-US" sz="2200" b="1" dirty="0" smtClean="0"/>
              <a:t>Per </a:t>
            </a:r>
            <a:r>
              <a:rPr lang="en-US" sz="2200" b="1" dirty="0" err="1" smtClean="0"/>
              <a:t>gli</a:t>
            </a:r>
            <a:r>
              <a:rPr lang="en-US" sz="2200" b="1" dirty="0" smtClean="0"/>
              <a:t> upgrade </a:t>
            </a:r>
            <a:r>
              <a:rPr lang="en-US" sz="2200" b="1" dirty="0" err="1" smtClean="0"/>
              <a:t>futuri</a:t>
            </a:r>
            <a:r>
              <a:rPr lang="en-US" sz="2200" b="1" dirty="0" smtClean="0"/>
              <a:t>, in </a:t>
            </a:r>
            <a:r>
              <a:rPr lang="en-US" sz="2200" b="1" dirty="0" err="1" smtClean="0"/>
              <a:t>particolare</a:t>
            </a:r>
            <a:r>
              <a:rPr lang="en-US" sz="2200" b="1" dirty="0" smtClean="0"/>
              <a:t> ATLAS e un </a:t>
            </a:r>
            <a:r>
              <a:rPr lang="en-US" sz="2200" b="1" dirty="0" err="1" smtClean="0"/>
              <a:t>eventuale</a:t>
            </a:r>
            <a:r>
              <a:rPr lang="en-US" sz="2200" b="1" dirty="0" smtClean="0"/>
              <a:t> upgrade </a:t>
            </a:r>
            <a:r>
              <a:rPr lang="en-US" sz="2200" b="1" dirty="0" err="1" smtClean="0"/>
              <a:t>successivo</a:t>
            </a:r>
            <a:r>
              <a:rPr lang="en-US" sz="2200" b="1" dirty="0" smtClean="0"/>
              <a:t> di </a:t>
            </a:r>
            <a:r>
              <a:rPr lang="en-US" sz="2200" b="1" dirty="0" err="1" smtClean="0"/>
              <a:t>LHCb</a:t>
            </a:r>
            <a:r>
              <a:rPr lang="en-US" sz="2200" b="1" dirty="0" smtClean="0"/>
              <a:t>:</a:t>
            </a:r>
            <a:endParaRPr lang="en-US" sz="2200" b="1" dirty="0"/>
          </a:p>
          <a:p>
            <a:pPr lvl="1"/>
            <a:r>
              <a:rPr lang="en-US" sz="1900" dirty="0" err="1" smtClean="0"/>
              <a:t>Necessaria</a:t>
            </a:r>
            <a:r>
              <a:rPr lang="en-US" sz="1900" dirty="0" smtClean="0"/>
              <a:t> </a:t>
            </a:r>
            <a:r>
              <a:rPr lang="en-US" sz="1900" dirty="0" err="1" smtClean="0"/>
              <a:t>una</a:t>
            </a:r>
            <a:r>
              <a:rPr lang="en-US" sz="1900" dirty="0" smtClean="0"/>
              <a:t> </a:t>
            </a:r>
            <a:r>
              <a:rPr lang="en-US" sz="1900" dirty="0" err="1" smtClean="0"/>
              <a:t>definizione</a:t>
            </a:r>
            <a:r>
              <a:rPr lang="en-US" sz="1900" dirty="0" smtClean="0"/>
              <a:t> </a:t>
            </a:r>
            <a:r>
              <a:rPr lang="en-US" sz="1900" dirty="0" err="1" smtClean="0"/>
              <a:t>chiara</a:t>
            </a:r>
            <a:r>
              <a:rPr lang="en-US" sz="1900" dirty="0" smtClean="0"/>
              <a:t> </a:t>
            </a:r>
            <a:r>
              <a:rPr lang="en-US" sz="1900" dirty="0" err="1" smtClean="0"/>
              <a:t>degli</a:t>
            </a:r>
            <a:r>
              <a:rPr lang="en-US" sz="1900" dirty="0" smtClean="0"/>
              <a:t> </a:t>
            </a:r>
            <a:r>
              <a:rPr lang="en-US" sz="1900" dirty="0" err="1" smtClean="0"/>
              <a:t>impegni</a:t>
            </a:r>
            <a:r>
              <a:rPr lang="en-US" sz="1900" dirty="0" smtClean="0"/>
              <a:t> </a:t>
            </a:r>
            <a:r>
              <a:rPr lang="en-US" sz="1900" dirty="0" err="1" smtClean="0"/>
              <a:t>che</a:t>
            </a:r>
            <a:r>
              <a:rPr lang="en-US" sz="1900" dirty="0" smtClean="0"/>
              <a:t> LNF </a:t>
            </a:r>
            <a:r>
              <a:rPr lang="en-US" sz="1900" dirty="0" err="1" smtClean="0"/>
              <a:t>vuole</a:t>
            </a:r>
            <a:r>
              <a:rPr lang="en-US" sz="1900" dirty="0" smtClean="0"/>
              <a:t> </a:t>
            </a:r>
            <a:r>
              <a:rPr lang="en-US" sz="1900" dirty="0" err="1" smtClean="0"/>
              <a:t>assumersi</a:t>
            </a:r>
            <a:endParaRPr lang="en-US" sz="1900" dirty="0" smtClean="0"/>
          </a:p>
          <a:p>
            <a:pPr lvl="1"/>
            <a:r>
              <a:rPr lang="en-US" sz="1900" dirty="0" err="1" smtClean="0"/>
              <a:t>Necessità</a:t>
            </a:r>
            <a:r>
              <a:rPr lang="en-US" sz="1900" dirty="0" smtClean="0"/>
              <a:t> </a:t>
            </a:r>
            <a:r>
              <a:rPr lang="en-US" sz="1900" dirty="0"/>
              <a:t>di </a:t>
            </a:r>
            <a:r>
              <a:rPr lang="en-US" sz="1900" dirty="0" err="1"/>
              <a:t>sforzi</a:t>
            </a:r>
            <a:r>
              <a:rPr lang="en-US" sz="1900" dirty="0"/>
              <a:t> </a:t>
            </a:r>
            <a:r>
              <a:rPr lang="en-US" sz="1900" dirty="0" err="1"/>
              <a:t>collettivi</a:t>
            </a:r>
            <a:r>
              <a:rPr lang="en-US" sz="1900" dirty="0"/>
              <a:t> </a:t>
            </a:r>
            <a:r>
              <a:rPr lang="en-US" sz="1900" dirty="0" err="1"/>
              <a:t>dalle</a:t>
            </a:r>
            <a:r>
              <a:rPr lang="en-US" sz="1900" dirty="0"/>
              <a:t> </a:t>
            </a:r>
            <a:r>
              <a:rPr lang="en-US" sz="1900" dirty="0" err="1"/>
              <a:t>collaborazioni</a:t>
            </a:r>
            <a:r>
              <a:rPr lang="en-US" sz="1900" dirty="0"/>
              <a:t>, </a:t>
            </a:r>
            <a:r>
              <a:rPr lang="en-US" sz="1900" dirty="0" err="1"/>
              <a:t>risorse</a:t>
            </a:r>
            <a:r>
              <a:rPr lang="en-US" sz="1900" dirty="0"/>
              <a:t> da </a:t>
            </a:r>
            <a:r>
              <a:rPr lang="en-US" sz="1900" dirty="0" err="1"/>
              <a:t>altre</a:t>
            </a:r>
            <a:r>
              <a:rPr lang="en-US" sz="1900" dirty="0"/>
              <a:t> </a:t>
            </a:r>
            <a:r>
              <a:rPr lang="en-US" sz="1900" dirty="0" err="1"/>
              <a:t>sezioni</a:t>
            </a:r>
            <a:endParaRPr lang="en-US" sz="19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attività gruppo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FF"/>
      </a:dk2>
      <a:lt2>
        <a:srgbClr val="666666"/>
      </a:lt2>
      <a:accent1>
        <a:srgbClr val="999999"/>
      </a:accent1>
      <a:accent2>
        <a:srgbClr val="FF0000"/>
      </a:accent2>
      <a:accent3>
        <a:srgbClr val="FFFFFF"/>
      </a:accent3>
      <a:accent4>
        <a:srgbClr val="000000"/>
      </a:accent4>
      <a:accent5>
        <a:srgbClr val="CACACA"/>
      </a:accent5>
      <a:accent6>
        <a:srgbClr val="E70000"/>
      </a:accent6>
      <a:hlink>
        <a:srgbClr val="00B400"/>
      </a:hlink>
      <a:folHlink>
        <a:srgbClr val="FFE6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77441</TotalTime>
  <Words>9294</Words>
  <Application>Microsoft Macintosh PowerPoint</Application>
  <PresentationFormat>On-screen Show (4:3)</PresentationFormat>
  <Paragraphs>2285</Paragraphs>
  <Slides>93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Origin</vt:lpstr>
      <vt:lpstr>Blank Presentation</vt:lpstr>
      <vt:lpstr>Office Theme</vt:lpstr>
      <vt:lpstr>Default Design</vt:lpstr>
      <vt:lpstr>1_Office Theme</vt:lpstr>
      <vt:lpstr>Relazione coordinatore gruppo I al CL aperto del 2/7/2018</vt:lpstr>
      <vt:lpstr>CSN1 LNF*: Richieste 2017, assegnato e SJ ’18</vt:lpstr>
      <vt:lpstr>Utilizzo servizi II sem. 2018 gruppo ATLAS</vt:lpstr>
      <vt:lpstr>Richieste ATLAS per il 2019</vt:lpstr>
      <vt:lpstr>A’ production in PADME</vt:lpstr>
      <vt:lpstr>PADME expected sensitivity</vt:lpstr>
      <vt:lpstr>The PADME setup</vt:lpstr>
      <vt:lpstr>The PADME magnet</vt:lpstr>
      <vt:lpstr>The PADME Vacuum chamber</vt:lpstr>
      <vt:lpstr>The PADME Beam monitor</vt:lpstr>
      <vt:lpstr>The PADME Timepix Beam monitor</vt:lpstr>
      <vt:lpstr>The PADME e.m. calorimeter</vt:lpstr>
      <vt:lpstr>The PADME small-angle calorimeter</vt:lpstr>
      <vt:lpstr>The PADME charged-particle veto</vt:lpstr>
      <vt:lpstr>PADME aknowledgments</vt:lpstr>
      <vt:lpstr>Attività PADME 2019</vt:lpstr>
      <vt:lpstr>KLOE-2 Achievements 2018 (I)</vt:lpstr>
      <vt:lpstr>KLOE-2 Achievements 2018 (II)</vt:lpstr>
      <vt:lpstr>KLOE-2 Achievements 2018 (III)</vt:lpstr>
      <vt:lpstr>Richieste II sem. 2018, anagrafica 2019 KLOE-2</vt:lpstr>
      <vt:lpstr>Richieste 2019 KLOE-2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Composizione gruppo</vt:lpstr>
      <vt:lpstr>Richieste servizi 2019 </vt:lpstr>
      <vt:lpstr>Attività LHCb/LNF</vt:lpstr>
      <vt:lpstr>Anagrafica 2019</vt:lpstr>
      <vt:lpstr>Coordinamento e turni</vt:lpstr>
      <vt:lpstr>Richieste II sem. 2018 LHCb</vt:lpstr>
      <vt:lpstr>Richieste 2019 LHCb: proiezione</vt:lpstr>
      <vt:lpstr>Richieste 2019 LHCb ai servizi: proiezione</vt:lpstr>
      <vt:lpstr>PowerPoint Presentation</vt:lpstr>
      <vt:lpstr>PowerPoint Presentation</vt:lpstr>
      <vt:lpstr>                      </vt:lpstr>
      <vt:lpstr>PowerPoint Presentation</vt:lpstr>
      <vt:lpstr>Recent measurements</vt:lpstr>
      <vt:lpstr>Costruzione CGEM-IT @ LNF completata</vt:lpstr>
      <vt:lpstr>Costruzione CGEM-IT @ LNF completata</vt:lpstr>
      <vt:lpstr>The BESIII CGEM-IT LV System</vt:lpstr>
      <vt:lpstr>Updated  Schedule (rough granularity)</vt:lpstr>
      <vt:lpstr>Richieste II semestre 2018 ai servizi LNF </vt:lpstr>
      <vt:lpstr>Richieste 2019 BES-III</vt:lpstr>
      <vt:lpstr>Belle II</vt:lpstr>
      <vt:lpstr>Attività 2018</vt:lpstr>
      <vt:lpstr>Belle II – Run «Phase 2» di commissioning </vt:lpstr>
      <vt:lpstr>Belle II – «Phase 2» run</vt:lpstr>
      <vt:lpstr>Belle II – Fase 2 Analisi dati</vt:lpstr>
      <vt:lpstr>SuperKEKB &amp; Belle II Performances</vt:lpstr>
      <vt:lpstr>PowerPoint Presentation</vt:lpstr>
      <vt:lpstr>Belle II: Utilizzo servizi e richieste 2018/9</vt:lpstr>
      <vt:lpstr>PowerPoint Presentation</vt:lpstr>
      <vt:lpstr>MU2E status</vt:lpstr>
      <vt:lpstr>Calorimetro: Descrizione, attivita’  2018 + piani 2019 </vt:lpstr>
      <vt:lpstr>PMU2E: Richieste 2019</vt:lpstr>
      <vt:lpstr>Attivita’  2018</vt:lpstr>
      <vt:lpstr>Richieste servizi pMu2e, II sem. 2018</vt:lpstr>
      <vt:lpstr>Richieste servizi pMu2e, 2019</vt:lpstr>
      <vt:lpstr>SHiP: stato del progetto</vt:lpstr>
      <vt:lpstr>Status of Beam Dump Facility: preparatory study completed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L’attività LNF in RD_FA</vt:lpstr>
      <vt:lpstr>WP2: MDI</vt:lpstr>
      <vt:lpstr>WP2: MDI</vt:lpstr>
      <vt:lpstr>WP8: Muon Collider</vt:lpstr>
      <vt:lpstr>WP8: Muon Collider</vt:lpstr>
      <vt:lpstr>PowerPoint Presentation</vt:lpstr>
      <vt:lpstr>PowerPoint Presentation</vt:lpstr>
      <vt:lpstr>Bilancio CSN1 – lo storico</vt:lpstr>
      <vt:lpstr>Richieste/approvato Dotazioni LNF 2010</vt:lpstr>
      <vt:lpstr>Richieste/approvato Dotazioni LNF 2011</vt:lpstr>
      <vt:lpstr>Richieste/approvato Dotazioni LNF 2012</vt:lpstr>
      <vt:lpstr>Richieste/approvato Dotazioni LNF 2013</vt:lpstr>
      <vt:lpstr>Richieste/approvato Dotazioni LNF 2014</vt:lpstr>
      <vt:lpstr>Richieste/approvato Dotazioni LNF 2015</vt:lpstr>
      <vt:lpstr>Richieste/approvato Dotazioni LNF 2016</vt:lpstr>
      <vt:lpstr>Richieste/approvato Dotazioni LNF 2017</vt:lpstr>
      <vt:lpstr>Richieste/approvato Dotazioni LNF 2018</vt:lpstr>
      <vt:lpstr>Approccio alla spesa</vt:lpstr>
      <vt:lpstr>Profilo di spesa: stima al 2 Luglio</vt:lpstr>
      <vt:lpstr>Gruppo 1 LNF, richieste (rich sj) nel 2019</vt:lpstr>
      <vt:lpstr>Richieste sui servizi da attività CSN1</vt:lpstr>
      <vt:lpstr>Conclusioni</vt:lpstr>
    </vt:vector>
  </TitlesOfParts>
  <Company>LNF 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Relazione Referee COMPASS</dc:title>
  <dc:creator>Tommaso Spadaro</dc:creator>
  <cp:lastModifiedBy>Microsoft Office User</cp:lastModifiedBy>
  <cp:revision>784</cp:revision>
  <cp:lastPrinted>2015-06-30T15:26:49Z</cp:lastPrinted>
  <dcterms:created xsi:type="dcterms:W3CDTF">2015-07-01T06:52:53Z</dcterms:created>
  <dcterms:modified xsi:type="dcterms:W3CDTF">2018-07-02T10:08:18Z</dcterms:modified>
</cp:coreProperties>
</file>