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63" r:id="rId4"/>
    <p:sldId id="269" r:id="rId5"/>
    <p:sldId id="264" r:id="rId6"/>
    <p:sldId id="267" r:id="rId7"/>
    <p:sldId id="268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2" autoAdjust="0"/>
    <p:restoredTop sz="94660"/>
  </p:normalViewPr>
  <p:slideViewPr>
    <p:cSldViewPr>
      <p:cViewPr varScale="1">
        <p:scale>
          <a:sx n="73" d="100"/>
          <a:sy n="73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9A939-829C-496B-BA70-583EBB18868E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44AF4-4776-4C0D-8093-9624861782DC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it-IT" smtClean="0"/>
              <a:t>15/06/2018</a:t>
            </a:r>
            <a:endParaRPr lang="en-US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Foglio_di_lavoro_di_Microsoft_Office_Excel1.xlsx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Foglio_di_lavoro_di_Microsoft_Office_Excel2.xlsx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5904656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Stato</a:t>
            </a:r>
            <a:r>
              <a:rPr lang="en-US" sz="5400" dirty="0" smtClean="0"/>
              <a:t> XPR</a:t>
            </a:r>
            <a:br>
              <a:rPr lang="en-US" sz="5400" dirty="0" smtClean="0"/>
            </a:br>
            <a:r>
              <a:rPr lang="en-US" sz="4400" dirty="0" err="1" smtClean="0"/>
              <a:t>Gare</a:t>
            </a:r>
            <a:r>
              <a:rPr lang="en-US" sz="4400" dirty="0" smtClean="0"/>
              <a:t> </a:t>
            </a:r>
            <a:r>
              <a:rPr lang="en-US" sz="4400" dirty="0" err="1" smtClean="0"/>
              <a:t>ed</a:t>
            </a:r>
            <a:r>
              <a:rPr lang="en-US" sz="4400" dirty="0" smtClean="0"/>
              <a:t> </a:t>
            </a:r>
            <a:r>
              <a:rPr lang="en-US" sz="4400" dirty="0" err="1" smtClean="0"/>
              <a:t>ordini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15 </a:t>
            </a:r>
            <a:r>
              <a:rPr lang="en-US" sz="3200" dirty="0" err="1" smtClean="0"/>
              <a:t>giugno</a:t>
            </a:r>
            <a:r>
              <a:rPr lang="en-US" sz="3200" dirty="0" smtClean="0"/>
              <a:t> </a:t>
            </a:r>
            <a:r>
              <a:rPr lang="en-US" sz="3200" dirty="0" smtClean="0"/>
              <a:t>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A. Lanza – INFN Pavia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Autofit/>
          </a:bodyPr>
          <a:lstStyle/>
          <a:p>
            <a:r>
              <a:rPr lang="it-IT" sz="3600" b="1" dirty="0" smtClean="0"/>
              <a:t>Situazione delle commesse in corso</a:t>
            </a:r>
            <a:endParaRPr lang="it-IT" sz="36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15/06/2018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51520" y="980728"/>
            <a:ext cx="85689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err="1" smtClean="0"/>
              <a:t>Impianto</a:t>
            </a:r>
            <a:r>
              <a:rPr lang="en-US" sz="2000" dirty="0" smtClean="0"/>
              <a:t> </a:t>
            </a:r>
            <a:r>
              <a:rPr lang="en-US" sz="2000" dirty="0" err="1" smtClean="0"/>
              <a:t>elettrico</a:t>
            </a:r>
            <a:r>
              <a:rPr lang="en-US" sz="2000" dirty="0" smtClean="0"/>
              <a:t> (ESA </a:t>
            </a:r>
            <a:r>
              <a:rPr lang="en-US" sz="2000" dirty="0" err="1" smtClean="0"/>
              <a:t>Electromech</a:t>
            </a:r>
            <a:r>
              <a:rPr lang="en-US" sz="2000" dirty="0" smtClean="0"/>
              <a:t>). </a:t>
            </a:r>
            <a:r>
              <a:rPr lang="en-US" sz="2000" dirty="0" smtClean="0"/>
              <a:t>Il </a:t>
            </a:r>
            <a:r>
              <a:rPr lang="en-US" sz="2000" dirty="0" err="1" smtClean="0"/>
              <a:t>contratto</a:t>
            </a:r>
            <a:r>
              <a:rPr lang="en-US" sz="2000" dirty="0" smtClean="0"/>
              <a:t> non e’ </a:t>
            </a:r>
            <a:r>
              <a:rPr lang="en-US" sz="2000" dirty="0" err="1" smtClean="0"/>
              <a:t>stato</a:t>
            </a:r>
            <a:r>
              <a:rPr lang="en-US" sz="2000" dirty="0" smtClean="0"/>
              <a:t> </a:t>
            </a:r>
            <a:r>
              <a:rPr lang="en-US" sz="2000" dirty="0" err="1" smtClean="0"/>
              <a:t>esteso</a:t>
            </a:r>
            <a:r>
              <a:rPr lang="en-US" sz="2000" dirty="0" smtClean="0"/>
              <a:t> (</a:t>
            </a:r>
            <a:r>
              <a:rPr lang="en-US" sz="2000" dirty="0" err="1" smtClean="0"/>
              <a:t>scelta</a:t>
            </a:r>
            <a:r>
              <a:rPr lang="en-US" sz="2000" dirty="0" smtClean="0"/>
              <a:t> </a:t>
            </a:r>
            <a:r>
              <a:rPr lang="en-US" sz="2000" dirty="0" err="1" smtClean="0"/>
              <a:t>mia</a:t>
            </a:r>
            <a:r>
              <a:rPr lang="en-US" sz="2000" dirty="0" smtClean="0"/>
              <a:t>). La </a:t>
            </a:r>
            <a:r>
              <a:rPr lang="en-US" sz="2000" dirty="0" err="1" smtClean="0"/>
              <a:t>fidejussione</a:t>
            </a:r>
            <a:r>
              <a:rPr lang="en-US" sz="2000" dirty="0" smtClean="0"/>
              <a:t> e’ </a:t>
            </a:r>
            <a:r>
              <a:rPr lang="en-US" sz="2000" dirty="0" err="1" smtClean="0"/>
              <a:t>stata</a:t>
            </a:r>
            <a:r>
              <a:rPr lang="en-US" sz="2000" dirty="0" smtClean="0"/>
              <a:t> </a:t>
            </a:r>
            <a:r>
              <a:rPr lang="en-US" sz="2000" dirty="0" err="1" smtClean="0"/>
              <a:t>prolungata</a:t>
            </a:r>
            <a:r>
              <a:rPr lang="en-US" sz="2000" dirty="0" smtClean="0"/>
              <a:t> al 10 </a:t>
            </a:r>
            <a:r>
              <a:rPr lang="en-US" sz="2000" dirty="0" err="1" smtClean="0"/>
              <a:t>giugno</a:t>
            </a:r>
            <a:r>
              <a:rPr lang="en-US" sz="2000" dirty="0" smtClean="0"/>
              <a:t> 2019 per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restante</a:t>
            </a:r>
            <a:r>
              <a:rPr lang="en-US" sz="2000" dirty="0" smtClean="0"/>
              <a:t> 40% </a:t>
            </a:r>
            <a:r>
              <a:rPr lang="en-US" sz="2000" dirty="0" err="1" smtClean="0"/>
              <a:t>dell’importo</a:t>
            </a:r>
            <a:r>
              <a:rPr lang="en-US" sz="2000" dirty="0" smtClean="0"/>
              <a:t> </a:t>
            </a:r>
            <a:r>
              <a:rPr lang="en-US" sz="2000" dirty="0" err="1" smtClean="0"/>
              <a:t>contrattuale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saldare</a:t>
            </a:r>
            <a:r>
              <a:rPr lang="en-US" sz="2000" dirty="0" smtClean="0"/>
              <a:t> (32274, 16 euro)</a:t>
            </a:r>
            <a:endParaRPr lang="en-US" sz="2000" dirty="0" smtClean="0"/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SIS (SIDEA). </a:t>
            </a:r>
            <a:r>
              <a:rPr lang="en-US" sz="2000" dirty="0" err="1" smtClean="0"/>
              <a:t>Commessa</a:t>
            </a:r>
            <a:r>
              <a:rPr lang="en-US" sz="2000" dirty="0" smtClean="0"/>
              <a:t> </a:t>
            </a:r>
            <a:r>
              <a:rPr lang="en-US" sz="2000" dirty="0" err="1" smtClean="0"/>
              <a:t>aperta</a:t>
            </a:r>
            <a:r>
              <a:rPr lang="en-US" sz="2000" dirty="0" smtClean="0"/>
              <a:t> </a:t>
            </a:r>
            <a:r>
              <a:rPr lang="en-US" sz="2000" dirty="0" err="1" smtClean="0"/>
              <a:t>dal</a:t>
            </a:r>
            <a:r>
              <a:rPr lang="en-US" sz="2000" dirty="0" smtClean="0"/>
              <a:t> 13 </a:t>
            </a:r>
            <a:r>
              <a:rPr lang="en-US" sz="2000" dirty="0" err="1" smtClean="0"/>
              <a:t>marzo</a:t>
            </a:r>
            <a:r>
              <a:rPr lang="en-US" sz="2000" dirty="0" smtClean="0"/>
              <a:t> 2017. </a:t>
            </a:r>
            <a:r>
              <a:rPr lang="en-US" sz="2000" dirty="0" err="1" smtClean="0"/>
              <a:t>Già</a:t>
            </a:r>
            <a:r>
              <a:rPr lang="en-US" sz="2000" dirty="0" smtClean="0"/>
              <a:t> </a:t>
            </a:r>
            <a:r>
              <a:rPr lang="en-US" sz="2000" dirty="0" err="1" smtClean="0"/>
              <a:t>estesa</a:t>
            </a:r>
            <a:r>
              <a:rPr lang="en-US" sz="2000" dirty="0" smtClean="0"/>
              <a:t> al 31 </a:t>
            </a:r>
            <a:r>
              <a:rPr lang="en-US" sz="2000" dirty="0" err="1" smtClean="0"/>
              <a:t>dicembre</a:t>
            </a:r>
            <a:r>
              <a:rPr lang="en-US" sz="2000" dirty="0" smtClean="0"/>
              <a:t> 2017 per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svista</a:t>
            </a:r>
            <a:r>
              <a:rPr lang="en-US" sz="2000" dirty="0" smtClean="0"/>
              <a:t> </a:t>
            </a:r>
            <a:r>
              <a:rPr lang="en-US" sz="2000" dirty="0" err="1" smtClean="0"/>
              <a:t>sulla</a:t>
            </a:r>
            <a:r>
              <a:rPr lang="en-US" sz="2000" dirty="0" smtClean="0"/>
              <a:t> </a:t>
            </a:r>
            <a:r>
              <a:rPr lang="en-US" sz="2000" dirty="0" err="1" smtClean="0"/>
              <a:t>durata</a:t>
            </a:r>
            <a:r>
              <a:rPr lang="en-US" sz="2000" dirty="0" smtClean="0"/>
              <a:t> </a:t>
            </a:r>
            <a:r>
              <a:rPr lang="en-US" sz="2000" dirty="0" err="1" smtClean="0"/>
              <a:t>riportata</a:t>
            </a:r>
            <a:r>
              <a:rPr lang="en-US" sz="2000" dirty="0" smtClean="0"/>
              <a:t> </a:t>
            </a:r>
            <a:r>
              <a:rPr lang="en-US" sz="2000" dirty="0" err="1" smtClean="0"/>
              <a:t>nel</a:t>
            </a:r>
            <a:r>
              <a:rPr lang="en-US" sz="2000" dirty="0" smtClean="0"/>
              <a:t> </a:t>
            </a:r>
            <a:r>
              <a:rPr lang="en-US" sz="2000" dirty="0" err="1" smtClean="0"/>
              <a:t>contratto</a:t>
            </a:r>
            <a:r>
              <a:rPr lang="en-US" sz="2000" dirty="0" smtClean="0"/>
              <a:t>. </a:t>
            </a:r>
            <a:r>
              <a:rPr lang="en-US" sz="2000" dirty="0" err="1" smtClean="0"/>
              <a:t>Richiesta</a:t>
            </a:r>
            <a:r>
              <a:rPr lang="en-US" sz="2000" dirty="0" smtClean="0"/>
              <a:t> </a:t>
            </a:r>
            <a:r>
              <a:rPr lang="en-US" sz="2000" dirty="0" err="1" smtClean="0"/>
              <a:t>ulteriore</a:t>
            </a:r>
            <a:r>
              <a:rPr lang="en-US" sz="2000" dirty="0" smtClean="0"/>
              <a:t> </a:t>
            </a:r>
            <a:r>
              <a:rPr lang="en-US" sz="2000" dirty="0" err="1" smtClean="0"/>
              <a:t>estensione</a:t>
            </a:r>
            <a:r>
              <a:rPr lang="en-US" sz="2000" dirty="0" smtClean="0"/>
              <a:t> lo </a:t>
            </a:r>
            <a:r>
              <a:rPr lang="en-US" sz="2000" dirty="0" err="1" smtClean="0"/>
              <a:t>scorso</a:t>
            </a:r>
            <a:r>
              <a:rPr lang="en-US" sz="2000" dirty="0" smtClean="0"/>
              <a:t> </a:t>
            </a:r>
            <a:r>
              <a:rPr lang="en-US" sz="2000" dirty="0" err="1" smtClean="0"/>
              <a:t>gennaio</a:t>
            </a:r>
            <a:r>
              <a:rPr lang="en-US" sz="2000" dirty="0" smtClean="0"/>
              <a:t> </a:t>
            </a:r>
            <a:r>
              <a:rPr lang="en-US" sz="2000" dirty="0" err="1" smtClean="0"/>
              <a:t>fino</a:t>
            </a:r>
            <a:r>
              <a:rPr lang="en-US" sz="2000" dirty="0" smtClean="0"/>
              <a:t> al 30 </a:t>
            </a:r>
            <a:r>
              <a:rPr lang="en-US" sz="2000" dirty="0" err="1" smtClean="0"/>
              <a:t>giugno</a:t>
            </a:r>
            <a:r>
              <a:rPr lang="en-US" sz="2000" dirty="0" smtClean="0"/>
              <a:t> </a:t>
            </a:r>
            <a:r>
              <a:rPr lang="en-US" sz="2000" dirty="0" smtClean="0"/>
              <a:t>2018. La </a:t>
            </a:r>
            <a:r>
              <a:rPr lang="en-US" sz="2000" dirty="0" err="1" smtClean="0"/>
              <a:t>fidejussione</a:t>
            </a:r>
            <a:r>
              <a:rPr lang="en-US" sz="2000" dirty="0" smtClean="0"/>
              <a:t> </a:t>
            </a:r>
            <a:r>
              <a:rPr lang="en-US" sz="2000" dirty="0" err="1" smtClean="0"/>
              <a:t>scade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26 </a:t>
            </a:r>
            <a:r>
              <a:rPr lang="en-US" sz="2000" dirty="0" err="1" smtClean="0"/>
              <a:t>gennaio</a:t>
            </a:r>
            <a:r>
              <a:rPr lang="en-US" sz="2000" dirty="0" smtClean="0"/>
              <a:t> 2019</a:t>
            </a:r>
            <a:endParaRPr lang="en-US" sz="2000" dirty="0" smtClean="0"/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err="1" smtClean="0"/>
              <a:t>Camere</a:t>
            </a:r>
            <a:r>
              <a:rPr lang="en-US" sz="2000" dirty="0" smtClean="0"/>
              <a:t> in </a:t>
            </a:r>
            <a:r>
              <a:rPr lang="en-US" sz="2000" dirty="0" err="1" smtClean="0"/>
              <a:t>acciaio</a:t>
            </a:r>
            <a:r>
              <a:rPr lang="en-US" sz="2000" dirty="0" smtClean="0"/>
              <a:t>. </a:t>
            </a:r>
            <a:r>
              <a:rPr lang="en-US" sz="2000" dirty="0" err="1" smtClean="0"/>
              <a:t>Aggiudicato</a:t>
            </a:r>
            <a:r>
              <a:rPr lang="en-US" sz="2000" dirty="0" smtClean="0"/>
              <a:t> a SAES RIAL </a:t>
            </a:r>
            <a:r>
              <a:rPr lang="en-US" sz="2000" dirty="0" err="1" smtClean="0"/>
              <a:t>il</a:t>
            </a:r>
            <a:r>
              <a:rPr lang="en-US" sz="2000" dirty="0" smtClean="0"/>
              <a:t> 25 </a:t>
            </a:r>
            <a:r>
              <a:rPr lang="en-US" sz="2000" dirty="0" err="1" smtClean="0"/>
              <a:t>gennaio</a:t>
            </a:r>
            <a:r>
              <a:rPr lang="en-US" sz="2000" dirty="0" smtClean="0"/>
              <a:t> 2018. </a:t>
            </a:r>
            <a:r>
              <a:rPr lang="en-US" sz="2000" dirty="0" err="1" smtClean="0"/>
              <a:t>Ordine</a:t>
            </a:r>
            <a:r>
              <a:rPr lang="en-US" sz="2000" dirty="0" smtClean="0"/>
              <a:t> del 27 </a:t>
            </a:r>
            <a:r>
              <a:rPr lang="en-US" sz="2000" dirty="0" err="1" smtClean="0"/>
              <a:t>febbraio</a:t>
            </a:r>
            <a:r>
              <a:rPr lang="en-US" sz="2000" dirty="0" smtClean="0"/>
              <a:t> 2018. </a:t>
            </a:r>
            <a:r>
              <a:rPr lang="en-US" sz="2000" dirty="0" err="1" smtClean="0"/>
              <a:t>Qualche</a:t>
            </a:r>
            <a:r>
              <a:rPr lang="en-US" sz="2000" dirty="0" smtClean="0"/>
              <a:t> </a:t>
            </a:r>
            <a:r>
              <a:rPr lang="en-US" sz="2000" dirty="0" err="1" smtClean="0"/>
              <a:t>modifica</a:t>
            </a:r>
            <a:r>
              <a:rPr lang="en-US" sz="2000" dirty="0" smtClean="0"/>
              <a:t> </a:t>
            </a:r>
            <a:r>
              <a:rPr lang="en-US" sz="2000" dirty="0" err="1" smtClean="0"/>
              <a:t>ai</a:t>
            </a:r>
            <a:r>
              <a:rPr lang="en-US" sz="2000" dirty="0" smtClean="0"/>
              <a:t> </a:t>
            </a:r>
            <a:r>
              <a:rPr lang="en-US" sz="2000" dirty="0" err="1" smtClean="0"/>
              <a:t>disegni</a:t>
            </a:r>
            <a:r>
              <a:rPr lang="en-US" sz="2000" dirty="0" smtClean="0"/>
              <a:t> </a:t>
            </a:r>
            <a:r>
              <a:rPr lang="en-US" sz="2000" dirty="0" err="1" smtClean="0"/>
              <a:t>richiesta</a:t>
            </a:r>
            <a:r>
              <a:rPr lang="en-US" sz="2000" dirty="0" smtClean="0"/>
              <a:t> </a:t>
            </a:r>
            <a:r>
              <a:rPr lang="en-US" sz="2000" dirty="0" err="1" smtClean="0"/>
              <a:t>dall’aggiudicatario</a:t>
            </a:r>
            <a:r>
              <a:rPr lang="en-US" sz="2000" dirty="0" smtClean="0"/>
              <a:t> prima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iniziare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lavori</a:t>
            </a:r>
            <a:r>
              <a:rPr lang="en-US" sz="2000" dirty="0" smtClean="0"/>
              <a:t>. Lorenzo è in </a:t>
            </a:r>
            <a:r>
              <a:rPr lang="en-US" sz="2000" dirty="0" err="1" smtClean="0"/>
              <a:t>contatto</a:t>
            </a:r>
            <a:r>
              <a:rPr lang="en-US" sz="2000" dirty="0" smtClean="0"/>
              <a:t> con SAES RIAL e </a:t>
            </a:r>
            <a:r>
              <a:rPr lang="en-US" sz="2000" dirty="0" err="1" smtClean="0"/>
              <a:t>sta</a:t>
            </a:r>
            <a:r>
              <a:rPr lang="en-US" sz="2000" dirty="0" smtClean="0"/>
              <a:t> </a:t>
            </a:r>
            <a:r>
              <a:rPr lang="en-US" sz="2000" dirty="0" err="1" smtClean="0"/>
              <a:t>attuando</a:t>
            </a:r>
            <a:r>
              <a:rPr lang="en-US" sz="2000" dirty="0" smtClean="0"/>
              <a:t> le </a:t>
            </a:r>
            <a:r>
              <a:rPr lang="en-US" sz="2000" dirty="0" err="1" smtClean="0"/>
              <a:t>modifiche</a:t>
            </a:r>
            <a:r>
              <a:rPr lang="en-US" sz="2000" dirty="0" smtClean="0"/>
              <a:t>. La </a:t>
            </a:r>
            <a:r>
              <a:rPr lang="en-US" sz="2000" dirty="0" err="1" smtClean="0"/>
              <a:t>consegna</a:t>
            </a:r>
            <a:r>
              <a:rPr lang="en-US" sz="2000" dirty="0" smtClean="0"/>
              <a:t> è </a:t>
            </a:r>
            <a:r>
              <a:rPr lang="en-US" sz="2000" dirty="0" err="1" smtClean="0"/>
              <a:t>prevista</a:t>
            </a:r>
            <a:r>
              <a:rPr lang="en-US" sz="2000" dirty="0" smtClean="0"/>
              <a:t> 9 </a:t>
            </a:r>
            <a:r>
              <a:rPr lang="en-US" sz="2000" dirty="0" err="1" smtClean="0"/>
              <a:t>settimane</a:t>
            </a:r>
            <a:r>
              <a:rPr lang="en-US" sz="2000" dirty="0" smtClean="0"/>
              <a:t> </a:t>
            </a:r>
            <a:r>
              <a:rPr lang="en-US" sz="2000" dirty="0" err="1" smtClean="0"/>
              <a:t>dall’inizio</a:t>
            </a:r>
            <a:r>
              <a:rPr lang="en-US" sz="2000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</a:t>
            </a:r>
            <a:r>
              <a:rPr lang="en-US" sz="2000" dirty="0" err="1" smtClean="0"/>
              <a:t>lavori</a:t>
            </a:r>
            <a:r>
              <a:rPr lang="en-US" sz="2000" dirty="0" smtClean="0"/>
              <a:t>. </a:t>
            </a:r>
            <a:r>
              <a:rPr lang="en-US" sz="2000" dirty="0" err="1" smtClean="0"/>
              <a:t>Richiesta</a:t>
            </a:r>
            <a:r>
              <a:rPr lang="en-US" sz="2000" dirty="0" smtClean="0"/>
              <a:t> </a:t>
            </a:r>
            <a:r>
              <a:rPr lang="en-US" sz="2000" dirty="0" err="1" smtClean="0"/>
              <a:t>ed</a:t>
            </a:r>
            <a:r>
              <a:rPr lang="en-US" sz="2000" dirty="0" smtClean="0"/>
              <a:t> </a:t>
            </a:r>
            <a:r>
              <a:rPr lang="en-US" sz="2000" dirty="0" err="1" smtClean="0"/>
              <a:t>effettuata</a:t>
            </a:r>
            <a:r>
              <a:rPr lang="en-US" sz="2000" dirty="0" smtClean="0"/>
              <a:t> </a:t>
            </a:r>
            <a:r>
              <a:rPr lang="en-US" sz="2000" dirty="0" err="1" smtClean="0"/>
              <a:t>spedizione</a:t>
            </a:r>
            <a:r>
              <a:rPr lang="en-US" sz="2000" dirty="0" smtClean="0"/>
              <a:t> </a:t>
            </a:r>
            <a:r>
              <a:rPr lang="en-US" sz="2000" dirty="0" err="1" smtClean="0"/>
              <a:t>parziale</a:t>
            </a:r>
            <a:r>
              <a:rPr lang="en-US" sz="2000" dirty="0" smtClean="0"/>
              <a:t> del </a:t>
            </a:r>
            <a:r>
              <a:rPr lang="en-US" sz="2000" dirty="0" err="1" smtClean="0"/>
              <a:t>materiale</a:t>
            </a:r>
            <a:r>
              <a:rPr lang="en-US" sz="2000" dirty="0" smtClean="0"/>
              <a:t> a </a:t>
            </a:r>
            <a:r>
              <a:rPr lang="en-US" sz="2000" dirty="0" err="1" smtClean="0"/>
              <a:t>causa</a:t>
            </a:r>
            <a:r>
              <a:rPr lang="en-US" sz="2000" dirty="0" smtClean="0"/>
              <a:t> del </a:t>
            </a:r>
            <a:r>
              <a:rPr lang="en-US" sz="2000" dirty="0" err="1" smtClean="0"/>
              <a:t>ritardo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consegna</a:t>
            </a:r>
            <a:endParaRPr lang="en-US" sz="2000" dirty="0" smtClean="0"/>
          </a:p>
          <a:p>
            <a:endParaRPr lang="en-US" sz="105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err="1" smtClean="0"/>
              <a:t>Scala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scavalco</a:t>
            </a:r>
            <a:r>
              <a:rPr lang="en-US" sz="2000" dirty="0" smtClean="0"/>
              <a:t>. </a:t>
            </a:r>
            <a:r>
              <a:rPr lang="en-US" sz="2000" dirty="0" err="1" smtClean="0"/>
              <a:t>Richiesta</a:t>
            </a:r>
            <a:r>
              <a:rPr lang="en-US" sz="2000" dirty="0" smtClean="0"/>
              <a:t> </a:t>
            </a:r>
            <a:r>
              <a:rPr lang="en-US" sz="2000" dirty="0" err="1" smtClean="0"/>
              <a:t>progettazione</a:t>
            </a:r>
            <a:r>
              <a:rPr lang="en-US" sz="2000" dirty="0" smtClean="0"/>
              <a:t> e </a:t>
            </a:r>
            <a:r>
              <a:rPr lang="en-US" sz="2000" dirty="0" err="1" smtClean="0"/>
              <a:t>marcatura</a:t>
            </a:r>
            <a:r>
              <a:rPr lang="en-US" sz="2000" dirty="0" smtClean="0"/>
              <a:t> CE, </a:t>
            </a:r>
            <a:r>
              <a:rPr lang="en-US" sz="2000" dirty="0" err="1" smtClean="0"/>
              <a:t>quindi</a:t>
            </a:r>
            <a:r>
              <a:rPr lang="en-US" sz="2000" dirty="0" smtClean="0"/>
              <a:t> non </a:t>
            </a:r>
            <a:r>
              <a:rPr lang="en-US" sz="2000" dirty="0" err="1" smtClean="0"/>
              <a:t>puo</a:t>
            </a:r>
            <a:r>
              <a:rPr lang="en-US" sz="2000" dirty="0" smtClean="0"/>
              <a:t>’ </a:t>
            </a:r>
            <a:r>
              <a:rPr lang="en-US" sz="2000" dirty="0" err="1" smtClean="0"/>
              <a:t>essere</a:t>
            </a:r>
            <a:r>
              <a:rPr lang="en-US" sz="2000" dirty="0" smtClean="0"/>
              <a:t> </a:t>
            </a:r>
            <a:r>
              <a:rPr lang="en-US" sz="2000" dirty="0" err="1" smtClean="0"/>
              <a:t>includa</a:t>
            </a:r>
            <a:r>
              <a:rPr lang="en-US" sz="2000" dirty="0" smtClean="0"/>
              <a:t> </a:t>
            </a:r>
            <a:r>
              <a:rPr lang="en-US" sz="2000" dirty="0" err="1" smtClean="0"/>
              <a:t>nella</a:t>
            </a:r>
            <a:r>
              <a:rPr lang="en-US" sz="2000" dirty="0" smtClean="0"/>
              <a:t> </a:t>
            </a:r>
            <a:r>
              <a:rPr lang="en-US" sz="2000" dirty="0" err="1" smtClean="0"/>
              <a:t>manifestazione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interesse</a:t>
            </a:r>
            <a:r>
              <a:rPr lang="en-US" sz="2000" dirty="0" smtClean="0"/>
              <a:t> per la </a:t>
            </a:r>
            <a:r>
              <a:rPr lang="en-US" sz="2000" dirty="0" err="1" smtClean="0"/>
              <a:t>carpenteria</a:t>
            </a:r>
            <a:r>
              <a:rPr lang="en-US" sz="2000" dirty="0" smtClean="0"/>
              <a:t>, </a:t>
            </a:r>
            <a:r>
              <a:rPr lang="en-US" sz="2000" dirty="0" err="1" smtClean="0"/>
              <a:t>il</a:t>
            </a:r>
            <a:r>
              <a:rPr lang="en-US" sz="2000" dirty="0" smtClean="0"/>
              <a:t> cui </a:t>
            </a:r>
            <a:r>
              <a:rPr lang="en-US" sz="2000" dirty="0" err="1" smtClean="0"/>
              <a:t>appalto</a:t>
            </a:r>
            <a:r>
              <a:rPr lang="en-US" sz="2000" dirty="0" smtClean="0"/>
              <a:t> </a:t>
            </a:r>
            <a:r>
              <a:rPr lang="en-US" sz="2000" dirty="0" err="1" smtClean="0"/>
              <a:t>intendo</a:t>
            </a:r>
            <a:r>
              <a:rPr lang="en-US" sz="2000" dirty="0" smtClean="0"/>
              <a:t> fare a </a:t>
            </a:r>
            <a:r>
              <a:rPr lang="en-US" sz="2000" dirty="0" err="1" smtClean="0"/>
              <a:t>prezzo</a:t>
            </a:r>
            <a:r>
              <a:rPr lang="en-US" sz="2000" dirty="0" smtClean="0"/>
              <a:t> </a:t>
            </a:r>
            <a:r>
              <a:rPr lang="en-US" sz="2000" dirty="0" err="1" smtClean="0"/>
              <a:t>piu</a:t>
            </a:r>
            <a:r>
              <a:rPr lang="en-US" sz="2000" dirty="0" smtClean="0"/>
              <a:t>’ basso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Autofit/>
          </a:bodyPr>
          <a:lstStyle/>
          <a:p>
            <a:r>
              <a:rPr lang="it-IT" sz="3600" b="1" dirty="0" smtClean="0"/>
              <a:t>Manutenzione TPS </a:t>
            </a:r>
            <a:r>
              <a:rPr lang="it-IT" sz="3600" b="1" dirty="0" err="1" smtClean="0"/>
              <a:t>Varian</a:t>
            </a:r>
            <a:endParaRPr lang="it-IT" sz="36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15/06/2018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51520" y="980728"/>
            <a:ext cx="85689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La </a:t>
            </a:r>
            <a:r>
              <a:rPr lang="en-US" sz="2000" dirty="0" err="1" smtClean="0"/>
              <a:t>garanzia</a:t>
            </a:r>
            <a:r>
              <a:rPr lang="en-US" sz="2000" dirty="0" smtClean="0"/>
              <a:t> del TPS Varian era </a:t>
            </a:r>
            <a:r>
              <a:rPr lang="en-US" sz="2000" dirty="0" err="1" smtClean="0"/>
              <a:t>scaduta</a:t>
            </a:r>
            <a:r>
              <a:rPr lang="en-US" sz="2000" dirty="0" smtClean="0"/>
              <a:t> a fine 2017.</a:t>
            </a:r>
          </a:p>
          <a:p>
            <a:r>
              <a:rPr lang="en-US" sz="2000" dirty="0" smtClean="0"/>
              <a:t>CNAO (</a:t>
            </a:r>
            <a:r>
              <a:rPr lang="en-US" sz="2000" dirty="0" err="1" smtClean="0"/>
              <a:t>Ciocca</a:t>
            </a:r>
            <a:r>
              <a:rPr lang="en-US" sz="2000" dirty="0" smtClean="0"/>
              <a:t>) ha </a:t>
            </a:r>
            <a:r>
              <a:rPr lang="en-US" sz="2000" dirty="0" err="1" smtClean="0"/>
              <a:t>fatto</a:t>
            </a:r>
            <a:r>
              <a:rPr lang="en-US" sz="2000" dirty="0" smtClean="0"/>
              <a:t> </a:t>
            </a:r>
            <a:r>
              <a:rPr lang="en-US" sz="2000" dirty="0" err="1" smtClean="0"/>
              <a:t>richiesta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avere</a:t>
            </a:r>
            <a:r>
              <a:rPr lang="en-US" sz="2000" dirty="0" smtClean="0"/>
              <a:t> un </a:t>
            </a:r>
            <a:r>
              <a:rPr lang="en-US" sz="2000" dirty="0" err="1" smtClean="0"/>
              <a:t>contratto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manutenzione</a:t>
            </a:r>
            <a:r>
              <a:rPr lang="en-US" sz="2000" dirty="0" smtClean="0"/>
              <a:t> </a:t>
            </a:r>
            <a:r>
              <a:rPr lang="en-US" sz="2000" dirty="0" err="1" smtClean="0"/>
              <a:t>pluriennale</a:t>
            </a:r>
            <a:r>
              <a:rPr lang="en-US" sz="2000" dirty="0" smtClean="0"/>
              <a:t> a </a:t>
            </a:r>
            <a:r>
              <a:rPr lang="en-US" sz="2000" dirty="0" err="1" smtClean="0"/>
              <a:t>canone</a:t>
            </a:r>
            <a:r>
              <a:rPr lang="en-US" sz="2000" dirty="0" smtClean="0"/>
              <a:t> </a:t>
            </a:r>
            <a:r>
              <a:rPr lang="en-US" sz="2000" dirty="0" err="1" smtClean="0"/>
              <a:t>annuale</a:t>
            </a:r>
            <a:r>
              <a:rPr lang="en-US" sz="2000" dirty="0" smtClean="0"/>
              <a:t>. </a:t>
            </a:r>
            <a:r>
              <a:rPr lang="en-US" sz="2000" dirty="0" err="1" smtClean="0"/>
              <a:t>Poiche</a:t>
            </a:r>
            <a:r>
              <a:rPr lang="en-US" sz="2000" dirty="0" smtClean="0"/>
              <a:t>’ </a:t>
            </a:r>
            <a:r>
              <a:rPr lang="en-US" sz="2000" dirty="0" err="1" smtClean="0"/>
              <a:t>l’importo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tale </a:t>
            </a:r>
            <a:r>
              <a:rPr lang="en-US" sz="2000" dirty="0" err="1" smtClean="0"/>
              <a:t>manutenzione</a:t>
            </a:r>
            <a:r>
              <a:rPr lang="en-US" sz="2000" dirty="0" smtClean="0"/>
              <a:t> e’ molto </a:t>
            </a:r>
            <a:r>
              <a:rPr lang="en-US" sz="2000" dirty="0" err="1" smtClean="0"/>
              <a:t>oneroso</a:t>
            </a:r>
            <a:r>
              <a:rPr lang="en-US" sz="2000" dirty="0" smtClean="0"/>
              <a:t>, O(11 </a:t>
            </a:r>
            <a:r>
              <a:rPr lang="en-US" sz="2000" dirty="0" err="1" smtClean="0"/>
              <a:t>keuro</a:t>
            </a:r>
            <a:r>
              <a:rPr lang="en-US" sz="2000" dirty="0" smtClean="0"/>
              <a:t> + IVA per anno, IRPT (Giuseppe) </a:t>
            </a:r>
            <a:r>
              <a:rPr lang="en-US" sz="2000" dirty="0" err="1" smtClean="0"/>
              <a:t>aveva</a:t>
            </a:r>
            <a:r>
              <a:rPr lang="en-US" sz="2000" dirty="0" smtClean="0"/>
              <a:t> </a:t>
            </a:r>
            <a:r>
              <a:rPr lang="en-US" sz="2000" dirty="0" err="1" smtClean="0"/>
              <a:t>chiesto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contratto</a:t>
            </a:r>
            <a:r>
              <a:rPr lang="en-US" sz="2000" dirty="0" smtClean="0"/>
              <a:t> fosse </a:t>
            </a:r>
            <a:r>
              <a:rPr lang="en-US" sz="2000" dirty="0" err="1" smtClean="0"/>
              <a:t>firmato</a:t>
            </a:r>
            <a:r>
              <a:rPr lang="en-US" sz="2000" dirty="0" smtClean="0"/>
              <a:t> e </a:t>
            </a:r>
            <a:r>
              <a:rPr lang="en-US" sz="2000" dirty="0" err="1" smtClean="0"/>
              <a:t>pagato</a:t>
            </a:r>
            <a:r>
              <a:rPr lang="en-US" sz="2000" dirty="0" smtClean="0"/>
              <a:t> </a:t>
            </a:r>
            <a:r>
              <a:rPr lang="en-US" sz="2000" dirty="0" err="1" smtClean="0"/>
              <a:t>dal</a:t>
            </a:r>
            <a:r>
              <a:rPr lang="en-US" sz="2000" dirty="0" smtClean="0"/>
              <a:t> CNAO, con </a:t>
            </a:r>
            <a:r>
              <a:rPr lang="en-US" sz="2000" dirty="0" err="1" smtClean="0"/>
              <a:t>cessione</a:t>
            </a:r>
            <a:r>
              <a:rPr lang="en-US" sz="2000" dirty="0" smtClean="0"/>
              <a:t> </a:t>
            </a:r>
            <a:r>
              <a:rPr lang="en-US" sz="2000" dirty="0" err="1" smtClean="0"/>
              <a:t>gratuita</a:t>
            </a:r>
            <a:r>
              <a:rPr lang="en-US" sz="2000" dirty="0" smtClean="0"/>
              <a:t> </a:t>
            </a:r>
            <a:r>
              <a:rPr lang="en-US" sz="2000" dirty="0" err="1" smtClean="0"/>
              <a:t>dell’apparato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INFN a CNAO.</a:t>
            </a:r>
          </a:p>
          <a:p>
            <a:r>
              <a:rPr lang="en-US" sz="2000" dirty="0" smtClean="0"/>
              <a:t>La </a:t>
            </a:r>
            <a:r>
              <a:rPr lang="en-US" sz="2000" dirty="0" err="1" smtClean="0"/>
              <a:t>procedur</a:t>
            </a:r>
            <a:r>
              <a:rPr lang="en-US" sz="2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cessione</a:t>
            </a:r>
            <a:r>
              <a:rPr lang="en-US" sz="2000" dirty="0" smtClean="0"/>
              <a:t> </a:t>
            </a:r>
            <a:r>
              <a:rPr lang="en-US" sz="2000" dirty="0" err="1" smtClean="0"/>
              <a:t>gratuita</a:t>
            </a:r>
            <a:r>
              <a:rPr lang="en-US" sz="2000" dirty="0" smtClean="0"/>
              <a:t> e’ </a:t>
            </a:r>
            <a:r>
              <a:rPr lang="en-US" sz="2000" dirty="0" err="1" smtClean="0"/>
              <a:t>stata</a:t>
            </a:r>
            <a:r>
              <a:rPr lang="en-US" sz="2000" dirty="0" smtClean="0"/>
              <a:t> </a:t>
            </a:r>
            <a:r>
              <a:rPr lang="en-US" sz="2000" dirty="0" err="1" smtClean="0"/>
              <a:t>esplorata</a:t>
            </a:r>
            <a:r>
              <a:rPr lang="en-US" sz="2000" dirty="0" smtClean="0"/>
              <a:t>, ma </a:t>
            </a:r>
            <a:r>
              <a:rPr lang="en-US" sz="2000" dirty="0" err="1" smtClean="0"/>
              <a:t>dall’Amministrazione</a:t>
            </a:r>
            <a:r>
              <a:rPr lang="en-US" sz="2000" dirty="0" smtClean="0"/>
              <a:t> </a:t>
            </a:r>
            <a:r>
              <a:rPr lang="en-US" sz="2000" dirty="0" err="1" smtClean="0"/>
              <a:t>Centrale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arrivate</a:t>
            </a:r>
            <a:r>
              <a:rPr lang="en-US" sz="2000" dirty="0" smtClean="0"/>
              <a:t> </a:t>
            </a:r>
            <a:r>
              <a:rPr lang="en-US" sz="2000" dirty="0" err="1" smtClean="0"/>
              <a:t>obiezioni</a:t>
            </a:r>
            <a:r>
              <a:rPr lang="en-US" sz="2000" dirty="0" smtClean="0"/>
              <a:t>, in </a:t>
            </a:r>
            <a:r>
              <a:rPr lang="en-US" sz="2000" dirty="0" err="1" smtClean="0"/>
              <a:t>quanto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TPS e’ parte </a:t>
            </a:r>
            <a:r>
              <a:rPr lang="en-US" sz="2000" dirty="0" err="1" smtClean="0"/>
              <a:t>dell’apparato</a:t>
            </a:r>
            <a:r>
              <a:rPr lang="en-US" sz="2000" dirty="0" smtClean="0"/>
              <a:t> XPR e non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dovrebbe</a:t>
            </a:r>
            <a:r>
              <a:rPr lang="en-US" sz="2000" dirty="0" smtClean="0"/>
              <a:t> fare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cessione</a:t>
            </a:r>
            <a:r>
              <a:rPr lang="en-US" sz="2000" dirty="0" smtClean="0"/>
              <a:t> </a:t>
            </a:r>
            <a:r>
              <a:rPr lang="en-US" sz="2000" dirty="0" err="1" smtClean="0"/>
              <a:t>parziale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un </a:t>
            </a:r>
            <a:r>
              <a:rPr lang="en-US" sz="2000" dirty="0" err="1" smtClean="0"/>
              <a:t>pezzo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apparato</a:t>
            </a:r>
            <a:r>
              <a:rPr lang="en-US" sz="2000" dirty="0" smtClean="0"/>
              <a:t>, </a:t>
            </a:r>
            <a:r>
              <a:rPr lang="en-US" sz="2000" dirty="0" err="1" smtClean="0"/>
              <a:t>mentre</a:t>
            </a:r>
            <a:r>
              <a:rPr lang="en-US" sz="2000" dirty="0" smtClean="0"/>
              <a:t> non 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problemi</a:t>
            </a:r>
            <a:r>
              <a:rPr lang="en-US" sz="2000" dirty="0" smtClean="0"/>
              <a:t> a </a:t>
            </a:r>
            <a:r>
              <a:rPr lang="en-US" sz="2000" dirty="0" err="1" smtClean="0"/>
              <a:t>cedere</a:t>
            </a:r>
            <a:r>
              <a:rPr lang="en-US" sz="2000" dirty="0" smtClean="0"/>
              <a:t> </a:t>
            </a:r>
            <a:r>
              <a:rPr lang="en-US" sz="2000" dirty="0" err="1" smtClean="0"/>
              <a:t>tutto</a:t>
            </a:r>
            <a:r>
              <a:rPr lang="en-US" sz="2000" dirty="0" smtClean="0"/>
              <a:t> </a:t>
            </a:r>
            <a:r>
              <a:rPr lang="en-US" sz="2000" dirty="0" err="1" smtClean="0"/>
              <a:t>l’apparato</a:t>
            </a:r>
            <a:r>
              <a:rPr lang="en-US" sz="2000" dirty="0" smtClean="0"/>
              <a:t>, </a:t>
            </a:r>
            <a:r>
              <a:rPr lang="en-US" sz="2000" dirty="0" err="1" smtClean="0"/>
              <a:t>cosa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avverra</a:t>
            </a:r>
            <a:r>
              <a:rPr lang="en-US" sz="2000" dirty="0" smtClean="0"/>
              <a:t>’ </a:t>
            </a:r>
            <a:r>
              <a:rPr lang="en-US" sz="2000" dirty="0" err="1" smtClean="0"/>
              <a:t>alla</a:t>
            </a:r>
            <a:r>
              <a:rPr lang="en-US" sz="2000" dirty="0" smtClean="0"/>
              <a:t> </a:t>
            </a:r>
            <a:r>
              <a:rPr lang="en-US" sz="2000" dirty="0" err="1" smtClean="0"/>
              <a:t>chiusura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IRPT.</a:t>
            </a:r>
          </a:p>
          <a:p>
            <a:r>
              <a:rPr lang="en-US" sz="2000" dirty="0" smtClean="0"/>
              <a:t>La </a:t>
            </a:r>
            <a:r>
              <a:rPr lang="en-US" sz="2000" dirty="0" err="1" smtClean="0"/>
              <a:t>strada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percorrere</a:t>
            </a:r>
            <a:r>
              <a:rPr lang="en-US" sz="2000" dirty="0" smtClean="0"/>
              <a:t> </a:t>
            </a:r>
            <a:r>
              <a:rPr lang="en-US" sz="2000" dirty="0" err="1" smtClean="0"/>
              <a:t>quindi</a:t>
            </a:r>
            <a:r>
              <a:rPr lang="en-US" sz="2000" dirty="0" smtClean="0"/>
              <a:t> </a:t>
            </a:r>
            <a:r>
              <a:rPr lang="en-US" sz="2000" dirty="0" err="1" smtClean="0"/>
              <a:t>sarebbe</a:t>
            </a:r>
            <a:r>
              <a:rPr lang="en-US" sz="2000" dirty="0" smtClean="0"/>
              <a:t> </a:t>
            </a:r>
            <a:r>
              <a:rPr lang="en-US" sz="2000" dirty="0" err="1" smtClean="0"/>
              <a:t>quella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autorizzazione</a:t>
            </a:r>
            <a:r>
              <a:rPr lang="en-US" sz="2000" dirty="0" smtClean="0"/>
              <a:t> del </a:t>
            </a:r>
            <a:r>
              <a:rPr lang="en-US" sz="2000" dirty="0" err="1" smtClean="0"/>
              <a:t>Direttore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sezione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Pavia a fare un </a:t>
            </a:r>
            <a:r>
              <a:rPr lang="en-US" sz="2000" dirty="0" err="1" smtClean="0"/>
              <a:t>contratto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manutenzione</a:t>
            </a:r>
            <a:r>
              <a:rPr lang="en-US" sz="2000" dirty="0" smtClean="0"/>
              <a:t> </a:t>
            </a:r>
            <a:r>
              <a:rPr lang="en-US" sz="2000" dirty="0" err="1" smtClean="0"/>
              <a:t>pagato</a:t>
            </a:r>
            <a:r>
              <a:rPr lang="en-US" sz="2000" dirty="0" smtClean="0"/>
              <a:t> </a:t>
            </a:r>
            <a:r>
              <a:rPr lang="en-US" sz="2000" dirty="0" err="1" smtClean="0"/>
              <a:t>dal</a:t>
            </a:r>
            <a:r>
              <a:rPr lang="en-US" sz="2000" dirty="0" smtClean="0"/>
              <a:t> CNAO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apparato</a:t>
            </a:r>
            <a:r>
              <a:rPr lang="en-US" sz="2000" dirty="0" smtClean="0"/>
              <a:t> INFN.</a:t>
            </a:r>
          </a:p>
          <a:p>
            <a:r>
              <a:rPr lang="en-US" sz="2000" dirty="0" smtClean="0"/>
              <a:t>Se </a:t>
            </a:r>
            <a:r>
              <a:rPr lang="en-US" sz="2000" dirty="0" err="1" smtClean="0"/>
              <a:t>questo</a:t>
            </a:r>
            <a:r>
              <a:rPr lang="en-US" sz="2000" dirty="0" smtClean="0"/>
              <a:t> e’ </a:t>
            </a:r>
            <a:r>
              <a:rPr lang="en-US" sz="2000" dirty="0" err="1" smtClean="0"/>
              <a:t>accettabile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CNAO,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puo</a:t>
            </a:r>
            <a:r>
              <a:rPr lang="en-US" sz="2000" dirty="0" smtClean="0"/>
              <a:t>’ </a:t>
            </a:r>
            <a:r>
              <a:rPr lang="en-US" sz="2000" dirty="0" err="1" smtClean="0"/>
              <a:t>procedere</a:t>
            </a:r>
            <a:r>
              <a:rPr lang="en-US" sz="2000" dirty="0" smtClean="0"/>
              <a:t> con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lettera</a:t>
            </a:r>
            <a:r>
              <a:rPr lang="en-US" sz="2000" dirty="0" smtClean="0"/>
              <a:t> </a:t>
            </a:r>
            <a:r>
              <a:rPr lang="en-US" sz="2000" dirty="0" err="1" smtClean="0"/>
              <a:t>d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richiesta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autorizzazione</a:t>
            </a:r>
            <a:r>
              <a:rPr lang="en-US" sz="2000" dirty="0" smtClean="0"/>
              <a:t> a </a:t>
            </a:r>
            <a:r>
              <a:rPr lang="en-US" sz="2000" dirty="0" err="1" smtClean="0"/>
              <a:t>stipulare</a:t>
            </a:r>
            <a:r>
              <a:rPr lang="en-US" sz="2000" dirty="0" smtClean="0"/>
              <a:t> </a:t>
            </a:r>
            <a:r>
              <a:rPr lang="en-US" sz="2000" dirty="0" err="1" smtClean="0"/>
              <a:t>questo</a:t>
            </a:r>
            <a:r>
              <a:rPr lang="en-US" sz="2000" dirty="0" smtClean="0"/>
              <a:t> </a:t>
            </a:r>
            <a:r>
              <a:rPr lang="en-US" sz="2000" dirty="0" err="1" smtClean="0"/>
              <a:t>contratto</a:t>
            </a:r>
            <a:r>
              <a:rPr lang="en-US" sz="2000" dirty="0" smtClean="0"/>
              <a:t>, a firma del </a:t>
            </a:r>
            <a:r>
              <a:rPr lang="en-US" sz="2000" dirty="0" err="1" smtClean="0"/>
              <a:t>Direttore</a:t>
            </a:r>
            <a:r>
              <a:rPr lang="en-US" sz="2000" dirty="0" smtClean="0"/>
              <a:t> </a:t>
            </a:r>
            <a:r>
              <a:rPr lang="en-US" sz="2000" dirty="0" err="1" smtClean="0"/>
              <a:t>Generale</a:t>
            </a:r>
            <a:r>
              <a:rPr lang="en-US" sz="2000" dirty="0" smtClean="0"/>
              <a:t> del CNAO, </a:t>
            </a:r>
            <a:r>
              <a:rPr lang="en-US" sz="2000" dirty="0" err="1" smtClean="0"/>
              <a:t>indirizzata</a:t>
            </a:r>
            <a:r>
              <a:rPr lang="en-US" sz="2000" dirty="0" smtClean="0"/>
              <a:t> al </a:t>
            </a:r>
            <a:r>
              <a:rPr lang="en-US" sz="2000" dirty="0" err="1" smtClean="0"/>
              <a:t>Direttore</a:t>
            </a:r>
            <a:r>
              <a:rPr lang="en-US" sz="2000" dirty="0" smtClean="0"/>
              <a:t> INFN Pavia,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quale</a:t>
            </a:r>
            <a:r>
              <a:rPr lang="en-US" sz="2000" dirty="0" smtClean="0"/>
              <a:t> </a:t>
            </a:r>
            <a:r>
              <a:rPr lang="en-US" sz="2000" dirty="0" err="1" smtClean="0"/>
              <a:t>rispondera</a:t>
            </a:r>
            <a:r>
              <a:rPr lang="en-US" sz="2000" dirty="0" smtClean="0"/>
              <a:t>’ con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lettera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autorizzazione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3600" b="1" dirty="0" smtClean="0"/>
              <a:t>Quadro degli ordini emessi al </a:t>
            </a:r>
            <a:r>
              <a:rPr lang="it-IT" sz="3600" b="1" dirty="0" smtClean="0"/>
              <a:t>15 giugno</a:t>
            </a:r>
            <a:endParaRPr lang="it-IT" sz="36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15/06/2018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4</a:t>
            </a:fld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1115616" y="908720"/>
          <a:ext cx="7082234" cy="5461000"/>
        </p:xfrm>
        <a:graphic>
          <a:graphicData uri="http://schemas.openxmlformats.org/presentationml/2006/ole">
            <p:oleObj spid="_x0000_s32779" name="Foglio di lavoro" r:id="rId5" imgW="10944180" imgH="842962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8098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Quadro delle procedure in corso o da attivare al </a:t>
            </a:r>
            <a:r>
              <a:rPr lang="it-IT" sz="2800" b="1" dirty="0" smtClean="0"/>
              <a:t>15 giugno</a:t>
            </a:r>
            <a:endParaRPr lang="it-IT" sz="28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15/06/2018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5</a:t>
            </a:fld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323528" y="1484784"/>
          <a:ext cx="8350076" cy="4392488"/>
        </p:xfrm>
        <a:graphic>
          <a:graphicData uri="http://schemas.openxmlformats.org/presentationml/2006/ole">
            <p:oleObj spid="_x0000_s65540" name="Foglio di lavoro" r:id="rId5" imgW="9848790" imgH="518151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8098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Mancato invio di </a:t>
            </a:r>
            <a:r>
              <a:rPr lang="it-IT" sz="2800" b="1" dirty="0" err="1" smtClean="0"/>
              <a:t>email</a:t>
            </a:r>
            <a:r>
              <a:rPr lang="it-IT" sz="2800" b="1" dirty="0" smtClean="0"/>
              <a:t> fra INFN Pavia e CNAO</a:t>
            </a:r>
            <a:endParaRPr lang="it-IT" sz="28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15/06/2018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6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79512" y="1052736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qualche</a:t>
            </a:r>
            <a:r>
              <a:rPr lang="en-US" dirty="0" smtClean="0"/>
              <a:t> </a:t>
            </a:r>
            <a:r>
              <a:rPr lang="en-US" dirty="0" err="1" smtClean="0"/>
              <a:t>settimana</a:t>
            </a:r>
            <a:r>
              <a:rPr lang="en-US" dirty="0" smtClean="0"/>
              <a:t> I </a:t>
            </a:r>
            <a:r>
              <a:rPr lang="en-US" dirty="0" err="1" smtClean="0"/>
              <a:t>messaggi</a:t>
            </a:r>
            <a:r>
              <a:rPr lang="en-US" dirty="0" smtClean="0"/>
              <a:t> </a:t>
            </a:r>
            <a:r>
              <a:rPr lang="en-US" dirty="0" err="1" smtClean="0"/>
              <a:t>inviati</a:t>
            </a:r>
            <a:r>
              <a:rPr lang="en-US" dirty="0" smtClean="0"/>
              <a:t> via mail server INFN Pavia non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accettati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</a:t>
            </a:r>
            <a:r>
              <a:rPr lang="en-US" dirty="0" err="1" smtClean="0"/>
              <a:t>mailserver</a:t>
            </a:r>
            <a:r>
              <a:rPr lang="en-US" dirty="0" smtClean="0"/>
              <a:t> CNAO. Lo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invece</a:t>
            </a:r>
            <a:r>
              <a:rPr lang="en-US" dirty="0" smtClean="0"/>
              <a:t>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inviati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mailserver</a:t>
            </a:r>
            <a:r>
              <a:rPr lang="en-US" dirty="0" smtClean="0"/>
              <a:t> INFN, </a:t>
            </a:r>
            <a:r>
              <a:rPr lang="en-US" dirty="0" err="1" smtClean="0"/>
              <a:t>tipo</a:t>
            </a:r>
            <a:r>
              <a:rPr lang="en-US" dirty="0" smtClean="0"/>
              <a:t> CNAF per la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associati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qualche</a:t>
            </a:r>
            <a:r>
              <a:rPr lang="en-US" dirty="0" smtClean="0"/>
              <a:t> </a:t>
            </a:r>
            <a:r>
              <a:rPr lang="en-US" dirty="0" err="1" smtClean="0"/>
              <a:t>tentativo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comprensione</a:t>
            </a:r>
            <a:r>
              <a:rPr lang="en-US" dirty="0" smtClean="0"/>
              <a:t> del </a:t>
            </a:r>
            <a:r>
              <a:rPr lang="en-US" dirty="0" err="1" smtClean="0"/>
              <a:t>problema</a:t>
            </a:r>
            <a:r>
              <a:rPr lang="en-US" dirty="0" smtClean="0"/>
              <a:t>, I due </a:t>
            </a:r>
            <a:r>
              <a:rPr lang="en-US" dirty="0" err="1" smtClean="0"/>
              <a:t>sistemisti</a:t>
            </a:r>
            <a:r>
              <a:rPr lang="en-US" dirty="0" smtClean="0"/>
              <a:t> INFN Pavia (</a:t>
            </a:r>
            <a:r>
              <a:rPr lang="en-US" dirty="0" err="1" smtClean="0"/>
              <a:t>Rappoldi</a:t>
            </a:r>
            <a:r>
              <a:rPr lang="en-US" dirty="0" smtClean="0"/>
              <a:t>) e CNAO (</a:t>
            </a:r>
            <a:r>
              <a:rPr lang="en-US" dirty="0" err="1" smtClean="0"/>
              <a:t>Bezzecchi</a:t>
            </a:r>
            <a:r>
              <a:rPr lang="en-US" dirty="0" smtClean="0"/>
              <a:t>)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scambiati</a:t>
            </a:r>
            <a:r>
              <a:rPr lang="en-US" dirty="0" smtClean="0"/>
              <a:t> le </a:t>
            </a:r>
            <a:r>
              <a:rPr lang="en-US" dirty="0" err="1" smtClean="0"/>
              <a:t>necessarie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,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 e’ </a:t>
            </a:r>
            <a:r>
              <a:rPr lang="en-US" dirty="0" err="1" smtClean="0"/>
              <a:t>tracciato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da</a:t>
            </a:r>
            <a:r>
              <a:rPr lang="en-US" dirty="0" smtClean="0"/>
              <a:t> un </a:t>
            </a:r>
            <a:r>
              <a:rPr lang="en-US" dirty="0" err="1" smtClean="0"/>
              <a:t>messaggio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Rappoldi</a:t>
            </a:r>
            <a:r>
              <a:rPr lang="en-US" dirty="0" smtClean="0"/>
              <a:t>):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it-IT" dirty="0" smtClean="0"/>
              <a:t>Si tratta di un problema di versioni delle librerie</a:t>
            </a:r>
          </a:p>
          <a:p>
            <a:r>
              <a:rPr lang="it-IT" dirty="0" smtClean="0"/>
              <a:t>   </a:t>
            </a:r>
            <a:r>
              <a:rPr lang="it-IT" dirty="0" err="1" smtClean="0"/>
              <a:t>OpenSSL</a:t>
            </a:r>
            <a:r>
              <a:rPr lang="it-IT" dirty="0" smtClean="0"/>
              <a:t> (che vengono usate per la cifratura dei messaggi) che non</a:t>
            </a:r>
          </a:p>
          <a:p>
            <a:r>
              <a:rPr lang="it-IT" dirty="0" smtClean="0"/>
              <a:t>   vanno d'accordo tra i nostri </a:t>
            </a:r>
            <a:r>
              <a:rPr lang="it-IT" dirty="0" err="1" smtClean="0"/>
              <a:t>mailserver</a:t>
            </a:r>
            <a:r>
              <a:rPr lang="it-IT" dirty="0" smtClean="0"/>
              <a:t> e quelli del CNAO.</a:t>
            </a:r>
          </a:p>
          <a:p>
            <a:r>
              <a:rPr lang="it-IT" dirty="0" smtClean="0"/>
              <a:t> </a:t>
            </a:r>
          </a:p>
          <a:p>
            <a:r>
              <a:rPr lang="it-IT" dirty="0" smtClean="0"/>
              <a:t> 	Sto facendo prove proprio in questi giorni con una macchina</a:t>
            </a:r>
          </a:p>
          <a:p>
            <a:r>
              <a:rPr lang="it-IT" dirty="0" smtClean="0"/>
              <a:t>   virtuale, "fotocopia" di un nostro </a:t>
            </a:r>
            <a:r>
              <a:rPr lang="it-IT" dirty="0" err="1" smtClean="0"/>
              <a:t>mailserver</a:t>
            </a:r>
            <a:r>
              <a:rPr lang="it-IT" dirty="0" smtClean="0"/>
              <a:t>, con una versione </a:t>
            </a:r>
            <a:r>
              <a:rPr lang="it-IT" dirty="0" err="1" smtClean="0"/>
              <a:t>piu'</a:t>
            </a:r>
            <a:endParaRPr lang="it-IT" dirty="0" smtClean="0"/>
          </a:p>
          <a:p>
            <a:r>
              <a:rPr lang="it-IT" dirty="0" smtClean="0"/>
              <a:t>   aggiornata di </a:t>
            </a:r>
            <a:r>
              <a:rPr lang="it-IT" dirty="0" err="1" smtClean="0"/>
              <a:t>OpenSSL</a:t>
            </a:r>
            <a:r>
              <a:rPr lang="it-IT" dirty="0" smtClean="0"/>
              <a:t>, e la cosa sembra funzionare.</a:t>
            </a:r>
          </a:p>
          <a:p>
            <a:r>
              <a:rPr lang="it-IT" dirty="0" smtClean="0"/>
              <a:t> </a:t>
            </a:r>
          </a:p>
          <a:p>
            <a:r>
              <a:rPr lang="it-IT" dirty="0" smtClean="0"/>
              <a:t> 	Ci sarebbe quindi da fare una "migrazione" a tale versione</a:t>
            </a:r>
          </a:p>
          <a:p>
            <a:r>
              <a:rPr lang="it-IT" dirty="0" smtClean="0"/>
              <a:t>   di entrambi i </a:t>
            </a:r>
            <a:r>
              <a:rPr lang="it-IT" dirty="0" err="1" smtClean="0"/>
              <a:t>mailserver</a:t>
            </a:r>
            <a:r>
              <a:rPr lang="it-IT" dirty="0" smtClean="0"/>
              <a:t>, evitando possibilmente interruzioni al</a:t>
            </a:r>
          </a:p>
          <a:p>
            <a:r>
              <a:rPr lang="it-IT" dirty="0" smtClean="0"/>
              <a:t>   normale servizio. Ci sto lavorando</a:t>
            </a:r>
            <a:r>
              <a:rPr lang="it-IT" dirty="0" smtClean="0"/>
              <a:t>...”</a:t>
            </a:r>
            <a:endParaRPr lang="it-IT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9063</TotalTime>
  <Words>604</Words>
  <Application>Microsoft Office PowerPoint</Application>
  <PresentationFormat>Presentazione su schermo (4:3)</PresentationFormat>
  <Paragraphs>53</Paragraphs>
  <Slides>6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Tema di Office</vt:lpstr>
      <vt:lpstr>Astro</vt:lpstr>
      <vt:lpstr>Foglio di lavoro di Microsoft Office Excel</vt:lpstr>
      <vt:lpstr>Stato XPR Gare ed ordini  15 giugno 2018  A. Lanza – INFN Pavia </vt:lpstr>
      <vt:lpstr>Situazione delle commesse in corso</vt:lpstr>
      <vt:lpstr>Manutenzione TPS Varian</vt:lpstr>
      <vt:lpstr>Quadro degli ordini emessi al 15 giugno</vt:lpstr>
      <vt:lpstr>Quadro delle procedure in corso o da attivare al 15 giugno</vt:lpstr>
      <vt:lpstr>Mancato invio di email fra INFN Pavia e CNAO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NSW LV system</dc:title>
  <dc:creator>Agostino Lanza</dc:creator>
  <cp:lastModifiedBy>Agostino Lanza</cp:lastModifiedBy>
  <cp:revision>682</cp:revision>
  <dcterms:created xsi:type="dcterms:W3CDTF">2013-09-04T14:38:56Z</dcterms:created>
  <dcterms:modified xsi:type="dcterms:W3CDTF">2018-06-15T10:38:03Z</dcterms:modified>
</cp:coreProperties>
</file>