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760" r:id="rId1"/>
  </p:sldMasterIdLst>
  <p:notesMasterIdLst>
    <p:notesMasterId r:id="rId19"/>
  </p:notesMasterIdLst>
  <p:sldIdLst>
    <p:sldId id="352" r:id="rId2"/>
    <p:sldId id="371" r:id="rId3"/>
    <p:sldId id="370" r:id="rId4"/>
    <p:sldId id="332" r:id="rId5"/>
    <p:sldId id="349" r:id="rId6"/>
    <p:sldId id="292" r:id="rId7"/>
    <p:sldId id="338" r:id="rId8"/>
    <p:sldId id="375" r:id="rId9"/>
    <p:sldId id="343" r:id="rId10"/>
    <p:sldId id="377" r:id="rId11"/>
    <p:sldId id="378" r:id="rId12"/>
    <p:sldId id="391" r:id="rId13"/>
    <p:sldId id="382" r:id="rId14"/>
    <p:sldId id="385" r:id="rId15"/>
    <p:sldId id="356" r:id="rId16"/>
    <p:sldId id="393" r:id="rId17"/>
    <p:sldId id="392" r:id="rId18"/>
  </p:sldIdLst>
  <p:sldSz cx="13004800" cy="9753600"/>
  <p:notesSz cx="6858000" cy="9144000"/>
  <p:defaultTextStyle>
    <a:defPPr>
      <a:defRPr lang="it-IT"/>
    </a:defPPr>
    <a:lvl1pPr algn="ctr" defTabSz="58414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577" indent="228577" algn="ctr" defTabSz="58414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152" indent="457152" algn="ctr" defTabSz="58414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729" indent="685729" algn="ctr" defTabSz="58414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307" indent="914307" algn="ctr" defTabSz="58414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5767" algn="l" defTabSz="457152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2919" algn="l" defTabSz="457152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072" algn="l" defTabSz="457152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226" algn="l" defTabSz="457152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AD08"/>
    <a:srgbClr val="1BC309"/>
    <a:srgbClr val="0033CC"/>
    <a:srgbClr val="FFFBEF"/>
    <a:srgbClr val="FF366E"/>
    <a:srgbClr val="FF697F"/>
    <a:srgbClr val="DDCB0D"/>
    <a:srgbClr val="900D1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43" autoAdjust="0"/>
    <p:restoredTop sz="94640" autoAdjust="0"/>
  </p:normalViewPr>
  <p:slideViewPr>
    <p:cSldViewPr>
      <p:cViewPr varScale="1">
        <p:scale>
          <a:sx n="42" d="100"/>
          <a:sy n="42" d="100"/>
        </p:scale>
        <p:origin x="540" y="3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it-IT" noProof="0" smtClean="0">
                <a:sym typeface="Avenir Roman" charset="0"/>
              </a:rPr>
              <a:t>Second level</a:t>
            </a:r>
          </a:p>
          <a:p>
            <a:pPr lvl="2"/>
            <a:r>
              <a:rPr lang="it-IT" noProof="0" smtClean="0">
                <a:sym typeface="Avenir Roman" charset="0"/>
              </a:rPr>
              <a:t>Third level</a:t>
            </a:r>
          </a:p>
          <a:p>
            <a:pPr lvl="3"/>
            <a:r>
              <a:rPr lang="it-IT" noProof="0" smtClean="0">
                <a:sym typeface="Avenir Roman" charset="0"/>
              </a:rPr>
              <a:t>Fourth level</a:t>
            </a:r>
          </a:p>
          <a:p>
            <a:pPr lvl="4"/>
            <a:r>
              <a:rPr lang="it-IT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659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52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577" algn="l" defTabSz="457152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152" algn="l" defTabSz="457152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729" algn="l" defTabSz="457152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307" algn="l" defTabSz="457152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5767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712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682C5E-0380-EF4F-8D5F-F034EAEC28A3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3D646-2457-A84C-A38A-8BAE0215E6FB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7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DC479A-2D15-2447-B757-118E82C63E5C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08B52-EAC8-DD48-A88E-4D7F0E77D75B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8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70DBDC-91C9-CE4A-BEB3-8652E78EBBC3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A28E8-0D99-B84A-88A5-8B3BE9A85084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1C2440-AF79-5A4F-BF8E-F91DE8A5BC86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AB472-D0E9-9640-8DD8-98D64A2B2903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6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62E480-8AD5-9942-B420-F99AE9FE2D7C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629C5-FC34-B746-94E3-09E15FF2C6AC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1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15ABE9-F2F1-7A4E-9D33-0197389BF6BC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62A35-6023-4F49-ACEB-40A379C94986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2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5A9D9-3989-8E47-B958-59EFEA33FD65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FC24F3-845F-BB4C-94AF-9B4194B1492C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95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F3F9F1-8CDB-7446-9D6F-52BB860C0E1D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0D60E-D04C-984F-ABE2-6C44DF716007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781AA-90A7-A044-8DAA-E4DBD1EF8267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FD47A2-1838-654C-A9E5-C40190927A36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4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595845-6607-F744-A6FE-57D686DBE90C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889D4-5CA3-804B-ABDD-EB8862669E7A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4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1BC33-34D6-AC4F-814C-DEE33D6DAB16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F3823-F6C3-1347-BB64-28C9ACADACA7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8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4FC2BC-8ECE-7949-B060-DA22F4152A84}" type="datetimeFigureOut">
              <a:rPr lang="en-US" smtClean="0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DDC19D-C45F-264A-91F4-84FB9AC46C3B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1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efinitivo poster dai muoni ai suoni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44"/>
            <a:ext cx="13004800" cy="978225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3940696"/>
            <a:ext cx="13026480" cy="58129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400" i="1" dirty="0">
              <a:solidFill>
                <a:srgbClr val="000090"/>
              </a:solidFill>
            </a:endParaRPr>
          </a:p>
        </p:txBody>
      </p:sp>
      <p:pic>
        <p:nvPicPr>
          <p:cNvPr id="9" name="Immagine 8" descr="P10406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34">
            <a:off x="9287560" y="4681407"/>
            <a:ext cx="3343429" cy="42969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magine 6" descr="CIMG31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80" y="6604992"/>
            <a:ext cx="2925444" cy="23762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Immagine 10" descr="P111006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534">
            <a:off x="455893" y="5365604"/>
            <a:ext cx="4327589" cy="32456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asellaDiTesto 7"/>
          <p:cNvSpPr txBox="1"/>
          <p:nvPr/>
        </p:nvSpPr>
        <p:spPr>
          <a:xfrm>
            <a:off x="4136758" y="4228728"/>
            <a:ext cx="490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000090"/>
                </a:solidFill>
                <a:latin typeface="Helvetica"/>
                <a:cs typeface="Helvetica"/>
              </a:rPr>
              <a:t>Telescopi per MUONI</a:t>
            </a:r>
            <a:endParaRPr lang="it-IT" b="1" i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462840" y="9341296"/>
            <a:ext cx="1997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90"/>
                </a:solidFill>
              </a:rPr>
              <a:t>Attanasio Candela - LNGS</a:t>
            </a:r>
            <a:endParaRPr lang="it-IT" sz="1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53928" y="196288"/>
            <a:ext cx="8496944" cy="646327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10" tIns="45705" rIns="91410" bIns="45705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Realizzazione pratica di un </a:t>
            </a:r>
            <a:r>
              <a:rPr lang="it-IT" b="1" dirty="0">
                <a:latin typeface="Helvetica"/>
                <a:cs typeface="Helvetica"/>
              </a:rPr>
              <a:t>telescopio</a:t>
            </a:r>
          </a:p>
        </p:txBody>
      </p:sp>
      <p:pic>
        <p:nvPicPr>
          <p:cNvPr id="8" name="Immagine 7" descr="DSCN65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1060381"/>
            <a:ext cx="3959999" cy="4680521"/>
          </a:xfrm>
          <a:prstGeom prst="rect">
            <a:avLst/>
          </a:prstGeom>
        </p:spPr>
      </p:pic>
      <p:pic>
        <p:nvPicPr>
          <p:cNvPr id="9" name="Immagine 8" descr="DSCN65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43" y="1512168"/>
            <a:ext cx="5254261" cy="3940696"/>
          </a:xfrm>
          <a:prstGeom prst="rect">
            <a:avLst/>
          </a:prstGeom>
        </p:spPr>
      </p:pic>
      <p:pic>
        <p:nvPicPr>
          <p:cNvPr id="2" name="Immagine 1" descr="P10000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2" y="6027187"/>
            <a:ext cx="4824536" cy="3314111"/>
          </a:xfrm>
          <a:prstGeom prst="rect">
            <a:avLst/>
          </a:prstGeom>
        </p:spPr>
      </p:pic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981675" y="6058861"/>
            <a:ext cx="3072454" cy="3786497"/>
            <a:chOff x="1671647" y="-402505"/>
            <a:chExt cx="4520087" cy="5549181"/>
          </a:xfrm>
        </p:grpSpPr>
        <p:sp>
          <p:nvSpPr>
            <p:cNvPr id="11" name="AutoShape 3" descr="tile_paper_medgray.png"/>
            <p:cNvSpPr>
              <a:spLocks/>
            </p:cNvSpPr>
            <p:nvPr/>
          </p:nvSpPr>
          <p:spPr bwMode="auto">
            <a:xfrm>
              <a:off x="1671647" y="920750"/>
              <a:ext cx="3646511" cy="2730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pPr algn="r">
                <a:defRPr/>
              </a:pPr>
              <a:r>
                <a:rPr lang="it-IT" sz="1300" b="1" dirty="0">
                  <a:solidFill>
                    <a:srgbClr val="FFFFFF"/>
                  </a:solidFill>
                  <a:cs typeface="Helvetica Light" charset="0"/>
                </a:rPr>
                <a:t>Detector   1</a:t>
              </a:r>
              <a:endParaRPr lang="it-IT" dirty="0">
                <a:cs typeface="Helvetica Light" charset="0"/>
              </a:endParaRPr>
            </a:p>
          </p:txBody>
        </p:sp>
        <p:sp>
          <p:nvSpPr>
            <p:cNvPr id="12" name="AutoShape 4" descr="tile_paper_medgray.jpeg"/>
            <p:cNvSpPr>
              <a:spLocks/>
            </p:cNvSpPr>
            <p:nvPr/>
          </p:nvSpPr>
          <p:spPr bwMode="auto">
            <a:xfrm>
              <a:off x="1671647" y="1582935"/>
              <a:ext cx="3646511" cy="274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pPr lvl="1" indent="0" algn="r">
                <a:defRPr/>
              </a:pPr>
              <a:r>
                <a:rPr lang="it-IT" sz="1300" b="1" dirty="0">
                  <a:solidFill>
                    <a:srgbClr val="FFFFFF"/>
                  </a:solidFill>
                  <a:cs typeface="Helvetica Light" charset="0"/>
                </a:rPr>
                <a:t>Detector   2</a:t>
              </a:r>
              <a:endParaRPr lang="it-IT" dirty="0">
                <a:cs typeface="Helvetica Light" charset="0"/>
              </a:endParaRPr>
            </a:p>
          </p:txBody>
        </p:sp>
        <p:sp>
          <p:nvSpPr>
            <p:cNvPr id="13" name="AutoShape 5" descr="tile_paper_medgray.jpeg"/>
            <p:cNvSpPr>
              <a:spLocks/>
            </p:cNvSpPr>
            <p:nvPr/>
          </p:nvSpPr>
          <p:spPr bwMode="auto">
            <a:xfrm>
              <a:off x="1671647" y="2849283"/>
              <a:ext cx="3646511" cy="27304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pPr algn="r">
                <a:defRPr/>
              </a:pPr>
              <a:r>
                <a:rPr lang="it-IT" sz="1300" b="1" dirty="0">
                  <a:solidFill>
                    <a:srgbClr val="FFFFFF"/>
                  </a:solidFill>
                  <a:cs typeface="Helvetica Light" charset="0"/>
                </a:rPr>
                <a:t>Detector   4</a:t>
              </a:r>
              <a:endParaRPr lang="it-IT" dirty="0">
                <a:cs typeface="Helvetica Light" charset="0"/>
              </a:endParaRPr>
            </a:p>
          </p:txBody>
        </p:sp>
        <p:sp>
          <p:nvSpPr>
            <p:cNvPr id="14" name="AutoShape 7"/>
            <p:cNvSpPr>
              <a:spLocks/>
            </p:cNvSpPr>
            <p:nvPr/>
          </p:nvSpPr>
          <p:spPr bwMode="auto">
            <a:xfrm>
              <a:off x="5730910" y="84137"/>
              <a:ext cx="460824" cy="506253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it-IT" sz="2000" b="1" dirty="0">
                <a:cs typeface="Helvetica Light" charset="0"/>
              </a:endParaRPr>
            </a:p>
          </p:txBody>
        </p:sp>
        <p:sp>
          <p:nvSpPr>
            <p:cNvPr id="15" name="AutoShape 19" descr="tile_paper_medgray.jpeg"/>
            <p:cNvSpPr>
              <a:spLocks/>
            </p:cNvSpPr>
            <p:nvPr/>
          </p:nvSpPr>
          <p:spPr bwMode="auto">
            <a:xfrm>
              <a:off x="1671647" y="2216109"/>
              <a:ext cx="3619523" cy="274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ln/>
            <a:ex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/>
            <a:lstStyle/>
            <a:p>
              <a:pPr lvl="1" indent="0" algn="r">
                <a:defRPr/>
              </a:pPr>
              <a:r>
                <a:rPr lang="it-IT" sz="1300" b="1" dirty="0">
                  <a:solidFill>
                    <a:srgbClr val="FFFFFF"/>
                  </a:solidFill>
                  <a:cs typeface="Helvetica Light" charset="0"/>
                </a:rPr>
                <a:t>Detector   3</a:t>
              </a:r>
              <a:endParaRPr lang="it-IT" dirty="0">
                <a:cs typeface="Helvetica Light" charset="0"/>
              </a:endParaRPr>
            </a:p>
          </p:txBody>
        </p:sp>
        <p:pic>
          <p:nvPicPr>
            <p:cNvPr id="16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43993">
              <a:off x="729297" y="1608063"/>
              <a:ext cx="4373564" cy="352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" name="AutoShape 28"/>
            <p:cNvSpPr>
              <a:spLocks/>
            </p:cNvSpPr>
            <p:nvPr/>
          </p:nvSpPr>
          <p:spPr bwMode="auto">
            <a:xfrm>
              <a:off x="1960573" y="211137"/>
              <a:ext cx="325440" cy="4079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l" defTabSz="457058">
                <a:spcBef>
                  <a:spcPts val="600"/>
                </a:spcBef>
                <a:defRPr/>
              </a:pPr>
              <a:r>
                <a:rPr lang="it-IT" sz="2400" b="1">
                  <a:latin typeface="Letter Gothic Std Bold" charset="0"/>
                  <a:cs typeface="Letter Gothic Std Bold" charset="0"/>
                  <a:sym typeface="Letter Gothic Std Bold" charset="0"/>
                </a:rPr>
                <a:t>μ</a:t>
              </a:r>
              <a:endParaRPr lang="it-IT">
                <a:cs typeface="Helvetica Light" charset="0"/>
              </a:endParaRPr>
            </a:p>
          </p:txBody>
        </p:sp>
      </p:grpSp>
      <p:sp>
        <p:nvSpPr>
          <p:cNvPr id="34" name="Rettangolo 33"/>
          <p:cNvSpPr/>
          <p:nvPr/>
        </p:nvSpPr>
        <p:spPr>
          <a:xfrm rot="5400000" flipH="1" flipV="1">
            <a:off x="3262042" y="7613104"/>
            <a:ext cx="2664296" cy="216024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lIns="91410" tIns="45705" rIns="91410" bIns="45705" rtlCol="0" anchor="ctr"/>
          <a:lstStyle/>
          <a:p>
            <a:pPr algn="ctr"/>
            <a:r>
              <a:rPr lang="it-IT" sz="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FRONT</a:t>
            </a:r>
          </a:p>
          <a:p>
            <a:pPr algn="ctr"/>
            <a:r>
              <a:rPr lang="it-IT" sz="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   END</a:t>
            </a:r>
          </a:p>
          <a:p>
            <a:pPr algn="ctr"/>
            <a:r>
              <a:rPr lang="it-IT" sz="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    BOARD</a:t>
            </a:r>
          </a:p>
        </p:txBody>
      </p:sp>
      <p:sp>
        <p:nvSpPr>
          <p:cNvPr id="35" name="AutoShape 15"/>
          <p:cNvSpPr>
            <a:spLocks/>
          </p:cNvSpPr>
          <p:nvPr/>
        </p:nvSpPr>
        <p:spPr bwMode="auto">
          <a:xfrm>
            <a:off x="5525206" y="6388969"/>
            <a:ext cx="257116" cy="2664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C</a:t>
            </a: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O</a:t>
            </a:r>
          </a:p>
          <a:p>
            <a:r>
              <a:rPr lang="it-IT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N</a:t>
            </a:r>
            <a:endParaRPr lang="it-IT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6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</a:p>
          <a:p>
            <a:r>
              <a:rPr lang="it-IT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it-IT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6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O</a:t>
            </a: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L</a:t>
            </a: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L</a:t>
            </a: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E</a:t>
            </a:r>
          </a:p>
          <a:p>
            <a:r>
              <a:rPr lang="it-IT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it-IT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6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  <a:p>
            <a:endParaRPr lang="it-IT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6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B</a:t>
            </a: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O</a:t>
            </a: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A</a:t>
            </a:r>
          </a:p>
          <a:p>
            <a:r>
              <a:rPr lang="it-IT" sz="1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it-IT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6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it-IT" sz="1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D</a:t>
            </a:r>
          </a:p>
        </p:txBody>
      </p:sp>
      <p:cxnSp>
        <p:nvCxnSpPr>
          <p:cNvPr id="36" name="Connettore 2 35"/>
          <p:cNvCxnSpPr/>
          <p:nvPr/>
        </p:nvCxnSpPr>
        <p:spPr>
          <a:xfrm>
            <a:off x="4990232" y="7685111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>
            <a:off x="3910111" y="7685111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680111" y="2978456"/>
            <a:ext cx="2648521" cy="1754322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none" lIns="91420" tIns="45710" rIns="91420" bIns="45710" rtlCol="0">
            <a:spAutoFit/>
          </a:bodyPr>
          <a:lstStyle/>
          <a:p>
            <a:r>
              <a:rPr lang="it-IT" dirty="0" smtClean="0">
                <a:solidFill>
                  <a:srgbClr val="900D1E"/>
                </a:solidFill>
                <a:latin typeface="Helvetica"/>
                <a:cs typeface="Helvetica"/>
              </a:rPr>
              <a:t>4 piani</a:t>
            </a:r>
          </a:p>
          <a:p>
            <a:r>
              <a:rPr lang="it-IT" dirty="0">
                <a:solidFill>
                  <a:srgbClr val="900D1E"/>
                </a:solidFill>
                <a:latin typeface="Helvetica"/>
                <a:cs typeface="Helvetica"/>
              </a:rPr>
              <a:t>d</a:t>
            </a:r>
            <a:r>
              <a:rPr lang="it-IT" dirty="0" smtClean="0">
                <a:solidFill>
                  <a:srgbClr val="900D1E"/>
                </a:solidFill>
                <a:latin typeface="Helvetica"/>
                <a:cs typeface="Helvetica"/>
              </a:rPr>
              <a:t>oppia vista</a:t>
            </a:r>
          </a:p>
          <a:p>
            <a:r>
              <a:rPr lang="it-IT" dirty="0" smtClean="0">
                <a:solidFill>
                  <a:srgbClr val="900D1E"/>
                </a:solidFill>
                <a:latin typeface="Helvetica"/>
                <a:cs typeface="Helvetica"/>
              </a:rPr>
              <a:t>48 canali</a:t>
            </a:r>
            <a:endParaRPr lang="it-IT" dirty="0">
              <a:solidFill>
                <a:srgbClr val="900D1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986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13768" y="7757120"/>
            <a:ext cx="5328592" cy="1569650"/>
          </a:xfrm>
          <a:prstGeom prst="rect">
            <a:avLst/>
          </a:prstGeom>
          <a:solidFill>
            <a:srgbClr val="FFFFFF"/>
          </a:solidFill>
          <a:ln>
            <a:solidFill>
              <a:srgbClr val="984807"/>
            </a:solidFill>
          </a:ln>
        </p:spPr>
        <p:txBody>
          <a:bodyPr wrap="square" lIns="91410" tIns="45705" rIns="91410" bIns="45705" rtlCol="0">
            <a:spAutoFit/>
          </a:bodyPr>
          <a:lstStyle/>
          <a:p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Alimentazione dei  </a:t>
            </a:r>
            <a:r>
              <a:rPr lang="it-IT" sz="1600" b="1" dirty="0" err="1">
                <a:solidFill>
                  <a:srgbClr val="000090"/>
                </a:solidFill>
                <a:latin typeface="Helvetica"/>
                <a:cs typeface="Helvetica"/>
              </a:rPr>
              <a:t>SiPM</a:t>
            </a:r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:  </a:t>
            </a:r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32 </a:t>
            </a:r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V cc</a:t>
            </a:r>
          </a:p>
          <a:p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Alimentazione </a:t>
            </a:r>
            <a:r>
              <a:rPr lang="it-IT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dell’elettronica del telescopio</a:t>
            </a:r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:</a:t>
            </a:r>
          </a:p>
          <a:p>
            <a:r>
              <a:rPr lang="it-IT" sz="1600" b="1" dirty="0">
                <a:solidFill>
                  <a:srgbClr val="000090"/>
                </a:solidFill>
                <a:latin typeface="Helvetica"/>
                <a:cs typeface="Helvetica"/>
              </a:rPr>
              <a:t> +12, +5, +3,3, -3,3 V</a:t>
            </a:r>
          </a:p>
          <a:p>
            <a:r>
              <a:rPr lang="it-IT" sz="2400" b="1" dirty="0">
                <a:solidFill>
                  <a:srgbClr val="FF0000"/>
                </a:solidFill>
                <a:latin typeface="Helvetica"/>
                <a:cs typeface="Helvetica"/>
              </a:rPr>
              <a:t>tutto con un unico alimentatore commerciale da 12 V</a:t>
            </a:r>
          </a:p>
        </p:txBody>
      </p:sp>
      <p:sp>
        <p:nvSpPr>
          <p:cNvPr id="9" name="Rettangolo 8"/>
          <p:cNvSpPr/>
          <p:nvPr/>
        </p:nvSpPr>
        <p:spPr>
          <a:xfrm>
            <a:off x="2253928" y="196282"/>
            <a:ext cx="8496944" cy="646320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10" tIns="45705" rIns="91410" bIns="45705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L’elettronica del telescopio</a:t>
            </a:r>
            <a:endParaRPr lang="it-IT" b="1" dirty="0">
              <a:latin typeface="Helvetica"/>
              <a:cs typeface="Helvetica"/>
            </a:endParaRPr>
          </a:p>
        </p:txBody>
      </p:sp>
      <p:pic>
        <p:nvPicPr>
          <p:cNvPr id="2" name="Immagine 1" descr="P1000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1800199"/>
            <a:ext cx="7366497" cy="5524873"/>
          </a:xfrm>
          <a:prstGeom prst="rect">
            <a:avLst/>
          </a:prstGeom>
        </p:spPr>
      </p:pic>
      <p:pic>
        <p:nvPicPr>
          <p:cNvPr id="4" name="Immagine 3" descr="P10000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30" y="4876802"/>
            <a:ext cx="6310379" cy="4732784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684457" y="6041722"/>
            <a:ext cx="1711107" cy="923310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none" lIns="91420" tIns="45710" rIns="91420" bIns="45710" rtlCol="0">
            <a:spAutoFit/>
          </a:bodyPr>
          <a:lstStyle/>
          <a:p>
            <a:r>
              <a:rPr lang="it-IT" sz="1800" b="1" dirty="0"/>
              <a:t>Scheda </a:t>
            </a:r>
          </a:p>
          <a:p>
            <a:r>
              <a:rPr lang="it-IT" sz="1800" b="1" dirty="0" smtClean="0"/>
              <a:t>CONTROLLER</a:t>
            </a:r>
          </a:p>
          <a:p>
            <a:r>
              <a:rPr lang="it-IT" sz="1800" b="1" dirty="0"/>
              <a:t>t</a:t>
            </a:r>
            <a:r>
              <a:rPr lang="it-IT" sz="1800" b="1" dirty="0" smtClean="0"/>
              <a:t>op </a:t>
            </a:r>
            <a:r>
              <a:rPr lang="it-IT" sz="1800" b="1" dirty="0" err="1" smtClean="0"/>
              <a:t>view</a:t>
            </a:r>
            <a:r>
              <a:rPr lang="it-IT" sz="1800" b="1" dirty="0" smtClean="0"/>
              <a:t> </a:t>
            </a:r>
            <a:endParaRPr lang="it-IT" sz="1800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718424" y="8549208"/>
            <a:ext cx="1711107" cy="923310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none" lIns="91420" tIns="45710" rIns="91420" bIns="45710" rtlCol="0">
            <a:spAutoFit/>
          </a:bodyPr>
          <a:lstStyle/>
          <a:p>
            <a:r>
              <a:rPr lang="it-IT" sz="1800" b="1" dirty="0"/>
              <a:t>Scheda </a:t>
            </a:r>
          </a:p>
          <a:p>
            <a:r>
              <a:rPr lang="it-IT" sz="1800" b="1" dirty="0" smtClean="0"/>
              <a:t>CONTROLLER</a:t>
            </a:r>
          </a:p>
          <a:p>
            <a:r>
              <a:rPr lang="it-IT" sz="1800" b="1" dirty="0"/>
              <a:t>b</a:t>
            </a:r>
            <a:r>
              <a:rPr lang="it-IT" sz="1800" b="1" dirty="0" smtClean="0"/>
              <a:t>ottom </a:t>
            </a:r>
            <a:r>
              <a:rPr lang="it-IT" sz="1800" b="1" dirty="0" err="1" smtClean="0"/>
              <a:t>view</a:t>
            </a:r>
            <a:r>
              <a:rPr lang="it-IT" sz="1800" b="1" dirty="0" smtClean="0"/>
              <a:t> </a:t>
            </a:r>
            <a:endParaRPr lang="it-IT" sz="18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942562" y="1132383"/>
            <a:ext cx="4536505" cy="353943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just"/>
            <a:r>
              <a:rPr lang="it-IT" sz="1600" b="1" dirty="0">
                <a:latin typeface="Helvetica"/>
                <a:cs typeface="Helvetica"/>
              </a:rPr>
              <a:t>Con la scheda CONTROLLER è possibile:</a:t>
            </a:r>
          </a:p>
          <a:p>
            <a:pPr algn="just"/>
            <a:endParaRPr lang="it-IT" sz="1600" b="1" dirty="0">
              <a:latin typeface="Helvetica"/>
              <a:cs typeface="Helvetica"/>
            </a:endParaRPr>
          </a:p>
          <a:p>
            <a:pPr marL="285692" indent="-285692" algn="just">
              <a:buFont typeface="Arial"/>
              <a:buChar char="•"/>
            </a:pPr>
            <a:r>
              <a:rPr lang="it-IT" sz="1600" b="1" dirty="0">
                <a:latin typeface="Helvetica"/>
                <a:cs typeface="Helvetica"/>
              </a:rPr>
              <a:t>selezionare i piani in coincidenza;</a:t>
            </a:r>
          </a:p>
          <a:p>
            <a:pPr marL="285692" indent="-285692" algn="just">
              <a:buFont typeface="Arial"/>
              <a:buChar char="•"/>
            </a:pPr>
            <a:r>
              <a:rPr lang="it-IT" sz="1600" b="1" dirty="0">
                <a:latin typeface="Helvetica"/>
                <a:cs typeface="Helvetica"/>
              </a:rPr>
              <a:t>variare la soglia dei comparatori;</a:t>
            </a:r>
          </a:p>
          <a:p>
            <a:pPr marL="285692" indent="-285692" algn="just">
              <a:buFont typeface="Arial"/>
              <a:buChar char="•"/>
            </a:pPr>
            <a:r>
              <a:rPr lang="it-IT" sz="1600" b="1" dirty="0">
                <a:latin typeface="Helvetica"/>
                <a:cs typeface="Helvetica"/>
              </a:rPr>
              <a:t>effettuare misure di rate di piano e di singolo canale;</a:t>
            </a:r>
          </a:p>
          <a:p>
            <a:pPr marL="285692" indent="-285692" algn="just">
              <a:buFont typeface="Arial"/>
              <a:buChar char="•"/>
            </a:pPr>
            <a:r>
              <a:rPr lang="it-IT" sz="1600" b="1" dirty="0">
                <a:latin typeface="Helvetica"/>
                <a:cs typeface="Helvetica"/>
              </a:rPr>
              <a:t>lavorare in single </a:t>
            </a:r>
            <a:r>
              <a:rPr lang="it-IT" sz="1600" b="1" dirty="0" err="1">
                <a:latin typeface="Helvetica"/>
                <a:cs typeface="Helvetica"/>
              </a:rPr>
              <a:t>shot</a:t>
            </a:r>
            <a:r>
              <a:rPr lang="it-IT" sz="1600" b="1" dirty="0">
                <a:latin typeface="Helvetica"/>
                <a:cs typeface="Helvetica"/>
              </a:rPr>
              <a:t> (visualizzazione di un evento per volta);</a:t>
            </a:r>
          </a:p>
          <a:p>
            <a:pPr marL="285692" indent="-285692" algn="just">
              <a:buFont typeface="Arial"/>
              <a:buChar char="•"/>
            </a:pPr>
            <a:r>
              <a:rPr lang="it-IT" sz="1600" b="1" dirty="0">
                <a:latin typeface="Helvetica"/>
                <a:cs typeface="Helvetica"/>
              </a:rPr>
              <a:t>connettere in AND altri telescopi;</a:t>
            </a:r>
          </a:p>
          <a:p>
            <a:pPr marL="285692" indent="-285692" algn="just">
              <a:buFont typeface="Arial"/>
              <a:buChar char="•"/>
            </a:pPr>
            <a:r>
              <a:rPr lang="it-IT" sz="1600" b="1" dirty="0">
                <a:latin typeface="Helvetica"/>
                <a:cs typeface="Helvetica"/>
              </a:rPr>
              <a:t>monitorare le alimentazioni ed i segnali analogici e digitali di ciascun piano;</a:t>
            </a:r>
          </a:p>
          <a:p>
            <a:pPr marL="285692" indent="-285692" algn="just">
              <a:buFont typeface="Arial"/>
              <a:buChar char="•"/>
            </a:pPr>
            <a:r>
              <a:rPr lang="it-IT" sz="1600" b="1" dirty="0">
                <a:latin typeface="Helvetica"/>
                <a:cs typeface="Helvetica"/>
              </a:rPr>
              <a:t>aggiungere un GPS;</a:t>
            </a:r>
          </a:p>
          <a:p>
            <a:pPr marL="285692" indent="-285692" algn="just">
              <a:buFont typeface="Arial"/>
              <a:buChar char="•"/>
            </a:pPr>
            <a:r>
              <a:rPr lang="it-IT" sz="1600" b="1" dirty="0">
                <a:latin typeface="Helvetica"/>
                <a:cs typeface="Helvetica"/>
              </a:rPr>
              <a:t>spedire i dati via </a:t>
            </a:r>
            <a:r>
              <a:rPr lang="it-IT" sz="1600" b="1" dirty="0" err="1">
                <a:latin typeface="Helvetica"/>
                <a:cs typeface="Helvetica"/>
              </a:rPr>
              <a:t>bluetooth</a:t>
            </a:r>
            <a:r>
              <a:rPr lang="it-IT" sz="1600" b="1" dirty="0">
                <a:latin typeface="Helvetica"/>
                <a:cs typeface="Helvetica"/>
              </a:rPr>
              <a:t> o connettersi ad un PC.</a:t>
            </a:r>
          </a:p>
        </p:txBody>
      </p:sp>
    </p:spTree>
    <p:extLst>
      <p:ext uri="{BB962C8B-B14F-4D97-AF65-F5344CB8AC3E}">
        <p14:creationId xmlns:p14="http://schemas.microsoft.com/office/powerpoint/2010/main" val="31512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198144" y="196280"/>
            <a:ext cx="4700623" cy="523220"/>
          </a:xfrm>
          <a:prstGeom prst="rect">
            <a:avLst/>
          </a:prstGeom>
          <a:solidFill>
            <a:schemeClr val="bg1"/>
          </a:solidFill>
          <a:ln>
            <a:solidFill>
              <a:srgbClr val="900D1E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atin typeface="+mn-lt"/>
              </a:rPr>
              <a:t>Scheda di lettura dei segnali</a:t>
            </a:r>
            <a:endParaRPr lang="it-IT" sz="2800" b="1" dirty="0">
              <a:latin typeface="+mn-lt"/>
            </a:endParaRPr>
          </a:p>
        </p:txBody>
      </p:sp>
      <p:pic>
        <p:nvPicPr>
          <p:cNvPr id="4" name="Immagine 3" descr="Screenshot 2017-11-20 16.32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2" y="7325072"/>
            <a:ext cx="4972416" cy="1584176"/>
          </a:xfrm>
          <a:prstGeom prst="rect">
            <a:avLst/>
          </a:prstGeom>
          <a:ln>
            <a:solidFill>
              <a:srgbClr val="900D1E"/>
            </a:solidFill>
          </a:ln>
        </p:spPr>
      </p:pic>
      <p:pic>
        <p:nvPicPr>
          <p:cNvPr id="5" name="Immagine 4" descr="CIMG31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56" y="916360"/>
            <a:ext cx="7582520" cy="56868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6" name="Immagine 5" descr="Screenshot 2018-05-08 13.54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3" y="1420417"/>
            <a:ext cx="4392488" cy="2177012"/>
          </a:xfrm>
          <a:prstGeom prst="rect">
            <a:avLst/>
          </a:prstGeom>
          <a:ln>
            <a:solidFill>
              <a:srgbClr val="900D1E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2613968" y="1564432"/>
            <a:ext cx="1296144" cy="400110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it-IT" sz="2000" dirty="0" err="1" smtClean="0"/>
              <a:t>SiPM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502400" y="2572544"/>
            <a:ext cx="1080120" cy="400089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it-IT" sz="2000" dirty="0" err="1" smtClean="0"/>
              <a:t>SiP</a:t>
            </a:r>
            <a:r>
              <a:rPr lang="it-IT" sz="2000" dirty="0" err="1"/>
              <a:t>M</a:t>
            </a:r>
            <a:endParaRPr lang="it-IT" sz="2000" dirty="0"/>
          </a:p>
        </p:txBody>
      </p:sp>
      <p:pic>
        <p:nvPicPr>
          <p:cNvPr id="11" name="Immagine 10" descr="P100002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4876800"/>
            <a:ext cx="6320077" cy="47400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3" name="CasellaDiTesto 12"/>
          <p:cNvSpPr txBox="1"/>
          <p:nvPr/>
        </p:nvSpPr>
        <p:spPr>
          <a:xfrm>
            <a:off x="1461840" y="6604992"/>
            <a:ext cx="1008112" cy="400089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it-IT" sz="2000" dirty="0" smtClean="0"/>
              <a:t>LED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6844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90032" y="1852464"/>
            <a:ext cx="6840760" cy="2448272"/>
          </a:xfrm>
          <a:ln>
            <a:solidFill>
              <a:srgbClr val="900D1E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1800" b="1" dirty="0">
                <a:solidFill>
                  <a:srgbClr val="900D1E"/>
                </a:solidFill>
                <a:latin typeface="Helvetica"/>
                <a:cs typeface="Helvetica"/>
              </a:rPr>
              <a:t>A</a:t>
            </a:r>
            <a:r>
              <a:rPr lang="it-IT" sz="1800" b="1" dirty="0" smtClean="0">
                <a:solidFill>
                  <a:srgbClr val="900D1E"/>
                </a:solidFill>
                <a:latin typeface="Helvetica"/>
                <a:cs typeface="Helvetica"/>
              </a:rPr>
              <a:t>bbiamo </a:t>
            </a:r>
            <a:r>
              <a:rPr lang="it-IT" sz="1800" b="1" dirty="0">
                <a:solidFill>
                  <a:srgbClr val="900D1E"/>
                </a:solidFill>
                <a:latin typeface="Helvetica"/>
                <a:cs typeface="Helvetica"/>
              </a:rPr>
              <a:t>in rete 3 telescopi</a:t>
            </a:r>
            <a:r>
              <a:rPr lang="it-IT" sz="1800" b="1" dirty="0" smtClean="0">
                <a:solidFill>
                  <a:srgbClr val="900D1E"/>
                </a:solidFill>
                <a:latin typeface="Helvetica"/>
                <a:cs typeface="Helvetica"/>
              </a:rPr>
              <a:t>:</a:t>
            </a:r>
          </a:p>
          <a:p>
            <a:pPr marL="0" indent="0" algn="ctr">
              <a:buNone/>
            </a:pPr>
            <a:endParaRPr lang="it-IT" sz="1800" b="1" dirty="0">
              <a:solidFill>
                <a:srgbClr val="900D1E"/>
              </a:solidFill>
              <a:latin typeface="Helvetica"/>
              <a:cs typeface="Helvetica"/>
            </a:endParaRPr>
          </a:p>
          <a:p>
            <a:pPr>
              <a:buFont typeface="Wingdings" charset="2"/>
              <a:buChar char="q"/>
            </a:pPr>
            <a:r>
              <a:rPr lang="it-IT" sz="1800" i="1" dirty="0">
                <a:solidFill>
                  <a:srgbClr val="900D1E"/>
                </a:solidFill>
                <a:latin typeface="Helvetica"/>
                <a:cs typeface="Helvetica"/>
              </a:rPr>
              <a:t>1 ai  laboratori esterni dei LNGS – Assergi (AQ) </a:t>
            </a:r>
          </a:p>
          <a:p>
            <a:pPr>
              <a:buFont typeface="Wingdings" charset="2"/>
              <a:buChar char="q"/>
            </a:pPr>
            <a:r>
              <a:rPr lang="it-IT" sz="1800" i="1" dirty="0">
                <a:solidFill>
                  <a:srgbClr val="900D1E"/>
                </a:solidFill>
                <a:latin typeface="Helvetica"/>
                <a:cs typeface="Helvetica"/>
              </a:rPr>
              <a:t>1 ai laboratori esterni dei LSC </a:t>
            </a:r>
            <a:r>
              <a:rPr lang="it-IT" sz="1800" i="1" dirty="0" smtClean="0">
                <a:solidFill>
                  <a:srgbClr val="900D1E"/>
                </a:solidFill>
                <a:latin typeface="Helvetica"/>
                <a:cs typeface="Helvetica"/>
              </a:rPr>
              <a:t>- </a:t>
            </a:r>
            <a:r>
              <a:rPr lang="it-IT" sz="1800" i="1" dirty="0" err="1" smtClean="0">
                <a:solidFill>
                  <a:srgbClr val="900D1E"/>
                </a:solidFill>
                <a:latin typeface="Helvetica"/>
                <a:cs typeface="Helvetica"/>
              </a:rPr>
              <a:t>Canfranc</a:t>
            </a:r>
            <a:r>
              <a:rPr lang="it-IT" sz="1800" i="1" dirty="0" smtClean="0">
                <a:solidFill>
                  <a:srgbClr val="900D1E"/>
                </a:solidFill>
                <a:latin typeface="Helvetica"/>
                <a:cs typeface="Helvetica"/>
              </a:rPr>
              <a:t>  - Spagna</a:t>
            </a:r>
            <a:endParaRPr lang="it-IT" sz="1800" i="1" dirty="0">
              <a:solidFill>
                <a:srgbClr val="900D1E"/>
              </a:solidFill>
              <a:latin typeface="Helvetica"/>
              <a:cs typeface="Helvetica"/>
            </a:endParaRPr>
          </a:p>
          <a:p>
            <a:pPr>
              <a:buFont typeface="Wingdings" charset="2"/>
              <a:buChar char="q"/>
            </a:pPr>
            <a:r>
              <a:rPr lang="it-IT" sz="1800" i="1" dirty="0">
                <a:solidFill>
                  <a:srgbClr val="900D1E"/>
                </a:solidFill>
                <a:latin typeface="Helvetica"/>
                <a:cs typeface="Helvetica"/>
              </a:rPr>
              <a:t>1  ai laboratori sotterranei dei LSC  - </a:t>
            </a:r>
            <a:r>
              <a:rPr lang="it-IT" sz="1800" i="1" dirty="0" err="1">
                <a:solidFill>
                  <a:srgbClr val="900D1E"/>
                </a:solidFill>
                <a:latin typeface="Helvetica"/>
                <a:cs typeface="Helvetica"/>
              </a:rPr>
              <a:t>Canfranc</a:t>
            </a:r>
            <a:r>
              <a:rPr lang="it-IT" sz="1800" i="1" dirty="0">
                <a:solidFill>
                  <a:srgbClr val="900D1E"/>
                </a:solidFill>
                <a:latin typeface="Helvetica"/>
                <a:cs typeface="Helvetica"/>
              </a:rPr>
              <a:t>  </a:t>
            </a:r>
            <a:r>
              <a:rPr lang="it-IT" sz="1800" i="1" dirty="0" smtClean="0">
                <a:solidFill>
                  <a:srgbClr val="900D1E"/>
                </a:solidFill>
                <a:latin typeface="Helvetica"/>
                <a:cs typeface="Helvetica"/>
              </a:rPr>
              <a:t>- Spagna</a:t>
            </a:r>
            <a:r>
              <a:rPr lang="it-IT" sz="1800" i="1" dirty="0">
                <a:solidFill>
                  <a:srgbClr val="900D1E"/>
                </a:solidFill>
                <a:latin typeface="Helvetica"/>
                <a:cs typeface="Helvetica"/>
              </a:rPr>
              <a:t>;</a:t>
            </a:r>
          </a:p>
          <a:p>
            <a:pPr>
              <a:buFont typeface="Wingdings" charset="2"/>
              <a:buChar char="q"/>
            </a:pPr>
            <a:r>
              <a:rPr lang="it-IT" sz="1800" i="1" dirty="0">
                <a:solidFill>
                  <a:srgbClr val="900D1E"/>
                </a:solidFill>
                <a:latin typeface="Helvetica"/>
                <a:cs typeface="Helvetica"/>
              </a:rPr>
              <a:t>1 in preparazione alla NYU di Abu Dhabi (UAE</a:t>
            </a:r>
            <a:r>
              <a:rPr lang="it-IT" sz="1800" i="1" dirty="0" smtClean="0">
                <a:solidFill>
                  <a:srgbClr val="900D1E"/>
                </a:solidFill>
                <a:latin typeface="Helvetica"/>
                <a:cs typeface="Helvetica"/>
              </a:rPr>
              <a:t>)</a:t>
            </a:r>
          </a:p>
          <a:p>
            <a:pPr>
              <a:buFont typeface="Wingdings" charset="2"/>
              <a:buChar char="q"/>
            </a:pPr>
            <a:r>
              <a:rPr lang="mr-IN" sz="1800" i="1" dirty="0" smtClean="0">
                <a:solidFill>
                  <a:srgbClr val="FF0000"/>
                </a:solidFill>
                <a:latin typeface="Helvetica"/>
                <a:cs typeface="Helvetica"/>
              </a:rPr>
              <a:t>…</a:t>
            </a:r>
            <a:r>
              <a:rPr lang="it-IT" sz="1800" i="1" dirty="0" smtClean="0">
                <a:solidFill>
                  <a:srgbClr val="FF0000"/>
                </a:solidFill>
                <a:latin typeface="Helvetica"/>
                <a:cs typeface="Helvetica"/>
              </a:rPr>
              <a:t>e per oggi anche uno in rete al GSSI</a:t>
            </a:r>
            <a:r>
              <a:rPr lang="mr-IN" sz="1800" i="1" dirty="0" smtClean="0">
                <a:solidFill>
                  <a:srgbClr val="FF0000"/>
                </a:solidFill>
                <a:latin typeface="Helvetica"/>
                <a:cs typeface="Helvetica"/>
              </a:rPr>
              <a:t>…</a:t>
            </a:r>
            <a:endParaRPr lang="it-IT" sz="1800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406056" y="969224"/>
            <a:ext cx="6408712" cy="523200"/>
          </a:xfrm>
          <a:prstGeom prst="rect">
            <a:avLst/>
          </a:prstGeom>
          <a:solidFill>
            <a:srgbClr val="CCFFCC"/>
          </a:solidFill>
          <a:ln>
            <a:solidFill>
              <a:srgbClr val="900D1E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it-IT" sz="2800" b="1" i="1" dirty="0" err="1" smtClean="0">
                <a:solidFill>
                  <a:srgbClr val="FF0000"/>
                </a:solidFill>
              </a:rPr>
              <a:t>Cosmic</a:t>
            </a:r>
            <a:r>
              <a:rPr lang="it-IT" sz="2800" b="1" i="1" dirty="0" smtClean="0">
                <a:solidFill>
                  <a:srgbClr val="FF0000"/>
                </a:solidFill>
              </a:rPr>
              <a:t> </a:t>
            </a:r>
            <a:r>
              <a:rPr lang="it-IT" sz="2800" b="1" i="1" dirty="0" err="1">
                <a:solidFill>
                  <a:srgbClr val="FF0000"/>
                </a:solidFill>
              </a:rPr>
              <a:t>Rays</a:t>
            </a:r>
            <a:r>
              <a:rPr lang="it-IT" sz="2800" b="1" i="1" dirty="0">
                <a:solidFill>
                  <a:srgbClr val="FF0000"/>
                </a:solidFill>
              </a:rPr>
              <a:t> Live</a:t>
            </a:r>
          </a:p>
        </p:txBody>
      </p:sp>
      <p:pic>
        <p:nvPicPr>
          <p:cNvPr id="6" name="Immagine 5" descr="28d71160-b676-4cfb-9220-fff925bf47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7" y="4876800"/>
            <a:ext cx="2592289" cy="460851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Immagine 7" descr="Screenshot 2017-11-22 15.43.00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784" y="4876800"/>
            <a:ext cx="2700032" cy="460850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2613971" y="196280"/>
            <a:ext cx="7992887" cy="530039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10" tIns="45705" rIns="91410" bIns="45705">
            <a:spAutoFit/>
          </a:bodyPr>
          <a:lstStyle/>
          <a:p>
            <a:r>
              <a:rPr lang="it-IT" sz="2800" b="1" dirty="0">
                <a:latin typeface="Helvetica"/>
                <a:cs typeface="Helvetica"/>
              </a:rPr>
              <a:t>I </a:t>
            </a:r>
            <a:r>
              <a:rPr lang="it-IT" sz="2800" b="1" dirty="0" smtClean="0">
                <a:latin typeface="Helvetica"/>
                <a:cs typeface="Helvetica"/>
              </a:rPr>
              <a:t>muoni in un </a:t>
            </a:r>
            <a:r>
              <a:rPr lang="it-IT" sz="2800" b="1" dirty="0" err="1" smtClean="0">
                <a:latin typeface="Helvetica"/>
                <a:cs typeface="Helvetica"/>
              </a:rPr>
              <a:t>App</a:t>
            </a:r>
            <a:endParaRPr lang="it-IT" sz="2800" b="1" dirty="0">
              <a:latin typeface="Helvetica"/>
              <a:cs typeface="Helvetica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36" y="2180820"/>
            <a:ext cx="2163932" cy="1687867"/>
          </a:xfrm>
          <a:prstGeom prst="rect">
            <a:avLst/>
          </a:prstGeom>
        </p:spPr>
      </p:pic>
      <p:pic>
        <p:nvPicPr>
          <p:cNvPr id="14" name="Immagine 13" descr="Screenshot_20180509-1004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64" y="803833"/>
            <a:ext cx="2088232" cy="3712413"/>
          </a:xfrm>
          <a:prstGeom prst="rect">
            <a:avLst/>
          </a:prstGeom>
        </p:spPr>
      </p:pic>
      <p:pic>
        <p:nvPicPr>
          <p:cNvPr id="5" name="Immagine 4" descr="5abc4416-1d06-4810-9f2d-126aa6261c7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8" y="4516760"/>
            <a:ext cx="2860800" cy="5088342"/>
          </a:xfrm>
          <a:prstGeom prst="rect">
            <a:avLst/>
          </a:prstGeom>
        </p:spPr>
      </p:pic>
      <p:pic>
        <p:nvPicPr>
          <p:cNvPr id="15" name="Immagine 14" descr="Screenshot_20180509-1003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12" y="4876800"/>
            <a:ext cx="259228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el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922314"/>
              </p:ext>
            </p:extLst>
          </p:nvPr>
        </p:nvGraphicFramePr>
        <p:xfrm>
          <a:off x="7870552" y="2428528"/>
          <a:ext cx="4824537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3" name="CasellaDiTesto 52"/>
          <p:cNvSpPr txBox="1"/>
          <p:nvPr/>
        </p:nvSpPr>
        <p:spPr>
          <a:xfrm>
            <a:off x="9276592" y="844359"/>
            <a:ext cx="2566813" cy="523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20" tIns="45710" rIns="91420" bIns="45710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Scheda</a:t>
            </a:r>
            <a:r>
              <a:rPr lang="it-IT" sz="2800" dirty="0" smtClean="0"/>
              <a:t> </a:t>
            </a:r>
            <a:r>
              <a:rPr lang="it-IT" sz="2800" b="1" dirty="0" smtClean="0">
                <a:solidFill>
                  <a:srgbClr val="FFFF00"/>
                </a:solidFill>
              </a:rPr>
              <a:t>MASTER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520332" y="846095"/>
            <a:ext cx="2237196" cy="523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20" tIns="45710" rIns="91420" bIns="45710" rtlCol="0">
            <a:spAutoFit/>
          </a:bodyPr>
          <a:lstStyle/>
          <a:p>
            <a:r>
              <a:rPr lang="it-IT" sz="2800" dirty="0" smtClean="0">
                <a:solidFill>
                  <a:srgbClr val="FFAD08"/>
                </a:solidFill>
              </a:rPr>
              <a:t>Scheda</a:t>
            </a:r>
            <a:r>
              <a:rPr lang="it-IT" sz="2800" dirty="0" smtClean="0"/>
              <a:t> </a:t>
            </a:r>
            <a:r>
              <a:rPr lang="it-IT" sz="2800" b="1" dirty="0" smtClean="0">
                <a:solidFill>
                  <a:srgbClr val="FFAD08"/>
                </a:solidFill>
              </a:rPr>
              <a:t>SLAVE</a:t>
            </a:r>
            <a:endParaRPr lang="it-IT" sz="2800" b="1" dirty="0">
              <a:solidFill>
                <a:srgbClr val="FFAD08"/>
              </a:solidFill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4702200" y="6316960"/>
            <a:ext cx="6120680" cy="400089"/>
          </a:xfrm>
          <a:prstGeom prst="rect">
            <a:avLst/>
          </a:prstGeom>
          <a:solidFill>
            <a:schemeClr val="bg2"/>
          </a:solidFill>
        </p:spPr>
        <p:txBody>
          <a:bodyPr wrap="square" lIns="91420" tIns="45710" rIns="91420" bIns="45710" rtlCol="0">
            <a:spAutoFit/>
          </a:bodyPr>
          <a:lstStyle/>
          <a:p>
            <a:r>
              <a:rPr lang="it-IT" sz="2000" b="1" dirty="0" smtClean="0">
                <a:solidFill>
                  <a:srgbClr val="000090"/>
                </a:solidFill>
              </a:rPr>
              <a:t>evento n. 1165    10080402  01020810</a:t>
            </a:r>
            <a:endParaRPr lang="it-IT" sz="2000" b="1" dirty="0">
              <a:solidFill>
                <a:srgbClr val="000090"/>
              </a:solidFill>
            </a:endParaRPr>
          </a:p>
        </p:txBody>
      </p:sp>
      <p:graphicFrame>
        <p:nvGraphicFramePr>
          <p:cNvPr id="58" name="Tabella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90432"/>
              </p:ext>
            </p:extLst>
          </p:nvPr>
        </p:nvGraphicFramePr>
        <p:xfrm>
          <a:off x="381720" y="772336"/>
          <a:ext cx="1872210" cy="84509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4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4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4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8185">
                <a:tc>
                  <a:txBody>
                    <a:bodyPr/>
                    <a:lstStyle/>
                    <a:p>
                      <a:r>
                        <a:rPr lang="it-IT" sz="26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it-IT" sz="2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dirty="0" smtClean="0"/>
                        <a:t>0</a:t>
                      </a:r>
                      <a:endParaRPr lang="it-IT" sz="2600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dirty="0" smtClean="0"/>
                        <a:t>0</a:t>
                      </a:r>
                      <a:endParaRPr lang="it-IT" sz="2600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dirty="0" smtClean="0"/>
                        <a:t>0</a:t>
                      </a:r>
                      <a:endParaRPr lang="it-IT" sz="2600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dirty="0" smtClean="0"/>
                        <a:t>0</a:t>
                      </a:r>
                      <a:endParaRPr lang="it-IT" sz="2600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D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0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28185">
                <a:tc>
                  <a:txBody>
                    <a:bodyPr/>
                    <a:lstStyle/>
                    <a:p>
                      <a:r>
                        <a:rPr lang="it-IT" sz="2600" b="1" dirty="0" err="1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it-IT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600" b="1" dirty="0" smtClean="0"/>
                        <a:t>1</a:t>
                      </a:r>
                      <a:endParaRPr lang="it-IT" sz="2600" b="1" dirty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84" name="Ovale 83"/>
          <p:cNvSpPr/>
          <p:nvPr/>
        </p:nvSpPr>
        <p:spPr>
          <a:xfrm>
            <a:off x="8950672" y="2522240"/>
            <a:ext cx="288033" cy="2663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it-IT"/>
          </a:p>
        </p:txBody>
      </p:sp>
      <p:sp>
        <p:nvSpPr>
          <p:cNvPr id="86" name="Ovale 85"/>
          <p:cNvSpPr/>
          <p:nvPr/>
        </p:nvSpPr>
        <p:spPr>
          <a:xfrm>
            <a:off x="9814768" y="3508648"/>
            <a:ext cx="288033" cy="2663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it-IT"/>
          </a:p>
        </p:txBody>
      </p:sp>
      <p:pic>
        <p:nvPicPr>
          <p:cNvPr id="22" name="Immagine 21" descr="Screenshot 2017-11-23 14.4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79" y="268288"/>
            <a:ext cx="2107153" cy="1850132"/>
          </a:xfrm>
          <a:prstGeom prst="rect">
            <a:avLst/>
          </a:prstGeom>
          <a:ln>
            <a:solidFill>
              <a:srgbClr val="FFFF00"/>
            </a:solidFill>
          </a:ln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1999"/>
              </p:ext>
            </p:extLst>
          </p:nvPr>
        </p:nvGraphicFramePr>
        <p:xfrm>
          <a:off x="3600396" y="6965032"/>
          <a:ext cx="808658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7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8141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PIANO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HEX </a:t>
                      </a:r>
                    </a:p>
                    <a:p>
                      <a:pPr algn="ctr"/>
                      <a:r>
                        <a:rPr lang="it-IT" dirty="0" smtClean="0">
                          <a:solidFill>
                            <a:srgbClr val="FFFF00"/>
                          </a:solidFill>
                        </a:rPr>
                        <a:t>MASTER</a:t>
                      </a:r>
                      <a:endParaRPr lang="it-IT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BINARIO</a:t>
                      </a:r>
                    </a:p>
                    <a:p>
                      <a:pPr algn="ctr"/>
                      <a:r>
                        <a:rPr lang="it-IT" dirty="0" smtClean="0">
                          <a:solidFill>
                            <a:srgbClr val="FFFF00"/>
                          </a:solidFill>
                        </a:rPr>
                        <a:t>MASTER</a:t>
                      </a:r>
                      <a:endParaRPr lang="it-IT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HEX </a:t>
                      </a:r>
                    </a:p>
                    <a:p>
                      <a:pPr marL="0" marR="0" indent="0" algn="ctr" defTabSz="650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rgbClr val="FFAD08"/>
                          </a:solidFill>
                        </a:rPr>
                        <a:t>SLAVE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BINARIO </a:t>
                      </a:r>
                      <a:r>
                        <a:rPr lang="it-IT" dirty="0" smtClean="0">
                          <a:solidFill>
                            <a:srgbClr val="FFAD08"/>
                          </a:solidFill>
                        </a:rPr>
                        <a:t>SLAVE</a:t>
                      </a:r>
                      <a:endParaRPr lang="it-IT" dirty="0">
                        <a:solidFill>
                          <a:srgbClr val="FFAD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85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A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10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00</a:t>
                      </a:r>
                      <a:r>
                        <a:rPr lang="it-IT" sz="2000" dirty="0" smtClean="0">
                          <a:solidFill>
                            <a:srgbClr val="900D1E"/>
                          </a:solidFill>
                        </a:rPr>
                        <a:t>01 0000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04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00</a:t>
                      </a:r>
                      <a:r>
                        <a:rPr lang="it-IT" sz="2000" dirty="0" smtClean="0">
                          <a:solidFill>
                            <a:srgbClr val="900D1E"/>
                          </a:solidFill>
                        </a:rPr>
                        <a:t>00 0100 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85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B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08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00</a:t>
                      </a:r>
                      <a:r>
                        <a:rPr lang="it-IT" sz="2000" dirty="0" smtClean="0">
                          <a:solidFill>
                            <a:srgbClr val="900D1E"/>
                          </a:solidFill>
                        </a:rPr>
                        <a:t>00 1000 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02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50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/>
                        <a:t>00</a:t>
                      </a:r>
                      <a:r>
                        <a:rPr lang="it-IT" sz="2000" dirty="0" smtClean="0">
                          <a:solidFill>
                            <a:srgbClr val="900D1E"/>
                          </a:solidFill>
                        </a:rPr>
                        <a:t>00 0010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85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C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04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00</a:t>
                      </a:r>
                      <a:r>
                        <a:rPr lang="it-IT" sz="2000" dirty="0" smtClean="0">
                          <a:solidFill>
                            <a:srgbClr val="900D1E"/>
                          </a:solidFill>
                        </a:rPr>
                        <a:t>00 0100 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01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50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/>
                        <a:t>00</a:t>
                      </a:r>
                      <a:r>
                        <a:rPr lang="it-IT" sz="2000" dirty="0" smtClean="0">
                          <a:solidFill>
                            <a:srgbClr val="900D1E"/>
                          </a:solidFill>
                        </a:rPr>
                        <a:t>00 0001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85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D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02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00</a:t>
                      </a:r>
                      <a:r>
                        <a:rPr lang="it-IT" sz="2000" dirty="0" smtClean="0">
                          <a:solidFill>
                            <a:srgbClr val="900D1E"/>
                          </a:solidFill>
                        </a:rPr>
                        <a:t>00 0010 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01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50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/>
                        <a:t>00</a:t>
                      </a:r>
                      <a:r>
                        <a:rPr lang="it-IT" sz="2000" dirty="0" smtClean="0">
                          <a:solidFill>
                            <a:srgbClr val="900D1E"/>
                          </a:solidFill>
                        </a:rPr>
                        <a:t>00 0001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65696" y="268288"/>
            <a:ext cx="276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Tabella conversione </a:t>
            </a:r>
            <a:r>
              <a:rPr lang="it-IT" sz="1400" b="1" dirty="0" err="1" smtClean="0"/>
              <a:t>hex</a:t>
            </a:r>
            <a:r>
              <a:rPr lang="it-IT" sz="1400" b="1" dirty="0" smtClean="0"/>
              <a:t>-binario </a:t>
            </a:r>
            <a:endParaRPr lang="it-IT" sz="1400" b="1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330919"/>
              </p:ext>
            </p:extLst>
          </p:nvPr>
        </p:nvGraphicFramePr>
        <p:xfrm>
          <a:off x="2613968" y="2428528"/>
          <a:ext cx="4824537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Ovale 27"/>
          <p:cNvSpPr/>
          <p:nvPr/>
        </p:nvSpPr>
        <p:spPr>
          <a:xfrm>
            <a:off x="5350271" y="2500536"/>
            <a:ext cx="288033" cy="2663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>
            <a:off x="6142359" y="3508648"/>
            <a:ext cx="288033" cy="2663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it-IT"/>
          </a:p>
        </p:txBody>
      </p:sp>
      <p:sp>
        <p:nvSpPr>
          <p:cNvPr id="30" name="Ovale 29"/>
          <p:cNvSpPr/>
          <p:nvPr/>
        </p:nvSpPr>
        <p:spPr>
          <a:xfrm>
            <a:off x="6862440" y="4466456"/>
            <a:ext cx="288033" cy="2663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it-IT"/>
          </a:p>
        </p:txBody>
      </p:sp>
      <p:sp>
        <p:nvSpPr>
          <p:cNvPr id="31" name="Ovale 30"/>
          <p:cNvSpPr/>
          <p:nvPr/>
        </p:nvSpPr>
        <p:spPr>
          <a:xfrm>
            <a:off x="6934448" y="5452864"/>
            <a:ext cx="288033" cy="2663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it-IT"/>
          </a:p>
        </p:txBody>
      </p:sp>
      <p:sp>
        <p:nvSpPr>
          <p:cNvPr id="33" name="Ovale 32"/>
          <p:cNvSpPr/>
          <p:nvPr/>
        </p:nvSpPr>
        <p:spPr>
          <a:xfrm>
            <a:off x="10606856" y="4516760"/>
            <a:ext cx="288033" cy="2663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it-IT"/>
          </a:p>
        </p:txBody>
      </p:sp>
      <p:sp>
        <p:nvSpPr>
          <p:cNvPr id="34" name="Ovale 33"/>
          <p:cNvSpPr/>
          <p:nvPr/>
        </p:nvSpPr>
        <p:spPr>
          <a:xfrm>
            <a:off x="11398944" y="5452864"/>
            <a:ext cx="288033" cy="26632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>
            <a:off x="5422280" y="1996480"/>
            <a:ext cx="2232248" cy="410445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8878664" y="2284512"/>
            <a:ext cx="3240360" cy="40324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5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20" y="1492424"/>
            <a:ext cx="12313468" cy="727116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469952" y="340296"/>
            <a:ext cx="8496944" cy="646321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0" tIns="45715" rIns="91430" bIns="45715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Schermata completa dell’</a:t>
            </a:r>
            <a:r>
              <a:rPr lang="it-IT" b="1" dirty="0" err="1" smtClean="0">
                <a:latin typeface="Helvetica"/>
                <a:cs typeface="Helvetica"/>
              </a:rPr>
              <a:t>App</a:t>
            </a:r>
            <a:endParaRPr lang="it-IT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094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creenshot 2018-07-10 18.0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619" cy="9753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021" y="6244952"/>
            <a:ext cx="4850779" cy="280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00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IMG28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88032"/>
            <a:ext cx="12169352" cy="912701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102800" y="9465567"/>
            <a:ext cx="2299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Attanasio Candela - LNGS</a:t>
            </a:r>
            <a:endParaRPr lang="it-IT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973978" y="7704856"/>
            <a:ext cx="5235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CCFFCC"/>
                </a:solidFill>
                <a:latin typeface="Comic Sans MS"/>
                <a:cs typeface="Comic Sans MS"/>
              </a:rPr>
              <a:t>Grazie</a:t>
            </a:r>
            <a:r>
              <a:rPr lang="it-IT" i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i="1" dirty="0" smtClean="0">
                <a:solidFill>
                  <a:srgbClr val="CCFFCC"/>
                </a:solidFill>
                <a:latin typeface="Comic Sans MS"/>
                <a:cs typeface="Comic Sans MS"/>
              </a:rPr>
              <a:t>per l’attenzione</a:t>
            </a:r>
            <a:endParaRPr lang="it-IT" i="1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904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89710" y="160379"/>
            <a:ext cx="12061362" cy="967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r>
              <a:rPr lang="it-IT" sz="2800" b="1" dirty="0">
                <a:latin typeface="Helvetica"/>
                <a:cs typeface="Helvetica"/>
              </a:rPr>
              <a:t>Cosa serve per  costruisce un telescopio</a:t>
            </a:r>
          </a:p>
          <a:p>
            <a:r>
              <a:rPr lang="it-IT" sz="2800" b="1" dirty="0">
                <a:latin typeface="Helvetica"/>
                <a:cs typeface="Helvetica"/>
              </a:rPr>
              <a:t> per “</a:t>
            </a:r>
            <a:r>
              <a:rPr lang="it-IT" sz="2800" b="1" i="1" dirty="0">
                <a:latin typeface="Helvetica"/>
                <a:cs typeface="Helvetica"/>
              </a:rPr>
              <a:t>Raggi Cosmici”</a:t>
            </a:r>
            <a:endParaRPr lang="it-IT" sz="2800" b="1" dirty="0">
              <a:latin typeface="Helvetica"/>
              <a:cs typeface="Helvetic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9738" y="1309509"/>
            <a:ext cx="12061335" cy="830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pPr marL="342830" indent="-342830" algn="just">
              <a:buClr>
                <a:srgbClr val="FF0000"/>
              </a:buClr>
              <a:buFont typeface="Wingdings" charset="2"/>
              <a:buChar char="ü"/>
            </a:pPr>
            <a:r>
              <a:rPr lang="it-IT" sz="2400" dirty="0">
                <a:solidFill>
                  <a:schemeClr val="tx1"/>
                </a:solidFill>
              </a:rPr>
              <a:t>materiale in grado di convertire l’energia rilasciata da una particella, tipicamente un </a:t>
            </a:r>
            <a:r>
              <a:rPr lang="it-IT" sz="2400" i="1" dirty="0">
                <a:solidFill>
                  <a:schemeClr val="tx1"/>
                </a:solidFill>
              </a:rPr>
              <a:t>muone</a:t>
            </a:r>
            <a:r>
              <a:rPr lang="it-IT" sz="2400" dirty="0">
                <a:solidFill>
                  <a:schemeClr val="tx1"/>
                </a:solidFill>
              </a:rPr>
              <a:t> in un debole segnale luminoso (usiamo scintillatori plastici estrusi)</a:t>
            </a:r>
          </a:p>
        </p:txBody>
      </p:sp>
      <p:pic>
        <p:nvPicPr>
          <p:cNvPr id="6" name="Picture 1" descr="_DSC28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1" y="2340191"/>
            <a:ext cx="12274194" cy="721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97752" y="7835526"/>
            <a:ext cx="6840759" cy="1361754"/>
          </a:xfrm>
        </p:spPr>
        <p:txBody>
          <a:bodyPr lIns="65003" rIns="65003" anchor="b">
            <a:normAutofit fontScale="90000"/>
          </a:bodyPr>
          <a:lstStyle/>
          <a:p>
            <a:pPr defTabSz="914119"/>
            <a:r>
              <a:rPr lang="it-IT" sz="2800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Scintillatore Plastico (</a:t>
            </a:r>
            <a:r>
              <a:rPr lang="it-IT" sz="2800" dirty="0" err="1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styron</a:t>
            </a:r>
            <a:r>
              <a:rPr lang="it-IT" sz="2800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 663)</a:t>
            </a:r>
            <a:br>
              <a:rPr lang="it-IT" sz="2800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</a:br>
            <a:r>
              <a:rPr lang="it-IT" sz="2800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Questo materiale converte l’energia rilasciata da una particella carica in luce</a:t>
            </a:r>
            <a:endParaRPr lang="it-IT" sz="2800" dirty="0">
              <a:latin typeface="Calisto MT" charset="0"/>
            </a:endParaRPr>
          </a:p>
        </p:txBody>
      </p:sp>
      <p:sp>
        <p:nvSpPr>
          <p:cNvPr id="15" name="Esplosione 2 14"/>
          <p:cNvSpPr/>
          <p:nvPr/>
        </p:nvSpPr>
        <p:spPr>
          <a:xfrm>
            <a:off x="4414170" y="5956921"/>
            <a:ext cx="576064" cy="504055"/>
          </a:xfrm>
          <a:prstGeom prst="irregularSeal2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>
            <a:off x="2613969" y="3220616"/>
            <a:ext cx="2016225" cy="30243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2037909" y="3593431"/>
            <a:ext cx="1080119" cy="92332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it-IT" sz="5400" b="1" i="1" dirty="0" err="1">
                <a:solidFill>
                  <a:srgbClr val="FFFFFF"/>
                </a:solidFill>
                <a:latin typeface="Arial"/>
                <a:cs typeface="Arial"/>
              </a:rPr>
              <a:t>μ</a:t>
            </a:r>
            <a:endParaRPr lang="it-IT" sz="5400" b="1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6646415" y="2657325"/>
            <a:ext cx="5781513" cy="3227587"/>
            <a:chOff x="1289413" y="373490"/>
            <a:chExt cx="6349056" cy="3802868"/>
          </a:xfrm>
        </p:grpSpPr>
        <p:pic>
          <p:nvPicPr>
            <p:cNvPr id="25" name="Picture 2" descr="image17-filtered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413" y="373490"/>
              <a:ext cx="6171209" cy="3802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6" name="AutoShape 3"/>
            <p:cNvSpPr>
              <a:spLocks/>
            </p:cNvSpPr>
            <p:nvPr/>
          </p:nvSpPr>
          <p:spPr bwMode="auto">
            <a:xfrm>
              <a:off x="5085094" y="3173296"/>
              <a:ext cx="2553375" cy="61264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5023" tIns="65023" rIns="65023" bIns="65023"/>
            <a:lstStyle/>
            <a:p>
              <a:pPr defTabSz="457058">
                <a:defRPr/>
              </a:pPr>
              <a:r>
                <a:rPr lang="it-IT" sz="1400" b="1" dirty="0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STYRON 663 - </a:t>
              </a:r>
              <a:r>
                <a:rPr lang="it-IT" sz="1400" b="1" dirty="0" err="1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scintillation</a:t>
              </a:r>
              <a:r>
                <a:rPr lang="it-IT" sz="1400" b="1" dirty="0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 light </a:t>
              </a:r>
              <a:r>
                <a:rPr lang="it-IT" sz="1400" b="1" dirty="0" err="1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emission</a:t>
              </a:r>
              <a:endParaRPr lang="it-IT" sz="1400" dirty="0">
                <a:cs typeface="Helvetica Light" charset="0"/>
              </a:endParaRPr>
            </a:p>
          </p:txBody>
        </p:sp>
        <p:sp>
          <p:nvSpPr>
            <p:cNvPr id="27" name="AutoShape 4"/>
            <p:cNvSpPr>
              <a:spLocks/>
            </p:cNvSpPr>
            <p:nvPr/>
          </p:nvSpPr>
          <p:spPr bwMode="auto">
            <a:xfrm>
              <a:off x="5331057" y="621100"/>
              <a:ext cx="1968185" cy="6856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>
                <a:defRPr/>
              </a:pPr>
              <a:r>
                <a:rPr lang="it-IT" sz="1400" dirty="0" err="1">
                  <a:latin typeface="Arial Narrow" charset="0"/>
                  <a:cs typeface="Arial Narrow" charset="0"/>
                  <a:sym typeface="Arial Narrow" charset="0"/>
                </a:rPr>
                <a:t>Dopants</a:t>
              </a:r>
              <a:r>
                <a:rPr lang="it-IT" sz="1400" dirty="0">
                  <a:latin typeface="Arial Narrow" charset="0"/>
                  <a:cs typeface="Arial Narrow" charset="0"/>
                  <a:sym typeface="Arial Narrow" charset="0"/>
                </a:rPr>
                <a:t> </a:t>
              </a:r>
              <a:r>
                <a:rPr lang="it-IT" sz="1400" dirty="0" err="1">
                  <a:latin typeface="Arial Narrow" charset="0"/>
                  <a:cs typeface="Arial Narrow" charset="0"/>
                  <a:sym typeface="Arial Narrow" charset="0"/>
                </a:rPr>
                <a:t>enhancing</a:t>
              </a:r>
              <a:endParaRPr lang="it-IT" sz="1400" dirty="0">
                <a:latin typeface="Arial Narrow" charset="0"/>
                <a:cs typeface="Arial Narrow" charset="0"/>
                <a:sym typeface="Arial Narrow" charset="0"/>
              </a:endParaRPr>
            </a:p>
            <a:p>
              <a:pPr>
                <a:defRPr/>
              </a:pPr>
              <a:r>
                <a:rPr lang="it-IT" sz="1400" dirty="0">
                  <a:latin typeface="Arial Narrow" charset="0"/>
                  <a:cs typeface="Arial Narrow" charset="0"/>
                  <a:sym typeface="Arial Narrow" charset="0"/>
                </a:rPr>
                <a:t> the </a:t>
              </a:r>
              <a:r>
                <a:rPr lang="it-IT" sz="1400" dirty="0" err="1">
                  <a:latin typeface="Arial Narrow" charset="0"/>
                  <a:cs typeface="Arial Narrow" charset="0"/>
                  <a:sym typeface="Arial Narrow" charset="0"/>
                </a:rPr>
                <a:t>effect</a:t>
              </a:r>
              <a:endParaRPr lang="it-IT" sz="1400" dirty="0">
                <a:cs typeface="Helvetica Light" charset="0"/>
              </a:endParaRPr>
            </a:p>
          </p:txBody>
        </p:sp>
        <p:pic>
          <p:nvPicPr>
            <p:cNvPr id="2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146083" y="1448809"/>
              <a:ext cx="425363" cy="141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9" name="AutoShape 6"/>
            <p:cNvSpPr>
              <a:spLocks/>
            </p:cNvSpPr>
            <p:nvPr/>
          </p:nvSpPr>
          <p:spPr bwMode="auto">
            <a:xfrm>
              <a:off x="2584386" y="1237524"/>
              <a:ext cx="523791" cy="2190300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1435A0">
                <a:alpha val="14000"/>
              </a:srgbClr>
            </a:solidFill>
            <a:ln w="3810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ffectLst>
              <a:outerShdw blurRad="50800" dist="254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65023" tIns="65023" rIns="65023" bIns="65023" anchor="ctr"/>
            <a:lstStyle/>
            <a:p>
              <a:pPr defTabSz="457058">
                <a:defRPr/>
              </a:pPr>
              <a:endParaRPr lang="it-IT" sz="2400">
                <a:solidFill>
                  <a:srgbClr val="FFFFFF"/>
                </a:solidFill>
                <a:latin typeface="News Gothic MT" charset="0"/>
                <a:cs typeface="News Gothic MT" charset="0"/>
                <a:sym typeface="News Gothic M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134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3729" y="196283"/>
            <a:ext cx="12061328" cy="967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r>
              <a:rPr lang="it-IT" sz="2800" b="1" dirty="0">
                <a:latin typeface="Helvetica"/>
                <a:cs typeface="Helvetica"/>
              </a:rPr>
              <a:t>Cosa serve per  costruisce un telescopio</a:t>
            </a:r>
          </a:p>
          <a:p>
            <a:r>
              <a:rPr lang="it-IT" sz="2800" b="1" dirty="0">
                <a:latin typeface="Helvetica"/>
                <a:cs typeface="Helvetica"/>
              </a:rPr>
              <a:t> per </a:t>
            </a:r>
            <a:r>
              <a:rPr lang="it-IT" sz="2800" b="1" i="1" dirty="0">
                <a:latin typeface="Helvetica"/>
                <a:cs typeface="Helvetica"/>
              </a:rPr>
              <a:t>Raggi Cosmici</a:t>
            </a:r>
            <a:endParaRPr lang="it-IT" sz="2800" b="1" dirty="0">
              <a:latin typeface="Helvetica"/>
              <a:cs typeface="Helvetic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5696" y="1348407"/>
            <a:ext cx="12673408" cy="8309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pPr marL="342830" indent="-342830" algn="just">
              <a:buClr>
                <a:srgbClr val="FF0000"/>
              </a:buClr>
              <a:buFont typeface="Wingdings" charset="2"/>
              <a:buChar char="ü"/>
            </a:pPr>
            <a:r>
              <a:rPr lang="it-IT" sz="2400" dirty="0">
                <a:solidFill>
                  <a:schemeClr val="tx1"/>
                </a:solidFill>
              </a:rPr>
              <a:t>particolari fibre simili alle fibre ottiche, chiamate WLS (</a:t>
            </a:r>
            <a:r>
              <a:rPr lang="it-IT" sz="2400" i="1" dirty="0" err="1">
                <a:solidFill>
                  <a:schemeClr val="tx1"/>
                </a:solidFill>
              </a:rPr>
              <a:t>Wave</a:t>
            </a:r>
            <a:r>
              <a:rPr lang="it-IT" sz="2400" i="1" dirty="0">
                <a:solidFill>
                  <a:schemeClr val="tx1"/>
                </a:solidFill>
              </a:rPr>
              <a:t> </a:t>
            </a:r>
            <a:r>
              <a:rPr lang="it-IT" sz="2400" i="1" dirty="0" err="1">
                <a:solidFill>
                  <a:schemeClr val="tx1"/>
                </a:solidFill>
              </a:rPr>
              <a:t>Lenght</a:t>
            </a:r>
            <a:r>
              <a:rPr lang="it-IT" sz="2400" i="1" dirty="0">
                <a:solidFill>
                  <a:schemeClr val="tx1"/>
                </a:solidFill>
              </a:rPr>
              <a:t> </a:t>
            </a:r>
            <a:r>
              <a:rPr lang="it-IT" sz="2400" i="1" dirty="0" err="1">
                <a:solidFill>
                  <a:schemeClr val="tx1"/>
                </a:solidFill>
              </a:rPr>
              <a:t>Shifter</a:t>
            </a:r>
            <a:r>
              <a:rPr lang="it-IT" sz="2400" dirty="0">
                <a:solidFill>
                  <a:schemeClr val="tx1"/>
                </a:solidFill>
              </a:rPr>
              <a:t>), in grado di convertire la luce prodotta nello scintillatore in luce di diversa lunghezza d’onda (dal blu al verde)</a:t>
            </a:r>
          </a:p>
        </p:txBody>
      </p:sp>
      <p:pic>
        <p:nvPicPr>
          <p:cNvPr id="5" name="Picture 1" descr="fiber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2356520"/>
            <a:ext cx="12277195" cy="7236719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fib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6" t="4425" r="29373" b="31285"/>
          <a:stretch>
            <a:fillRect/>
          </a:stretch>
        </p:blipFill>
        <p:spPr bwMode="auto">
          <a:xfrm>
            <a:off x="669752" y="2572544"/>
            <a:ext cx="2095276" cy="2887868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974012" y="2788568"/>
            <a:ext cx="5832649" cy="8309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lIns="91410" tIns="45705" rIns="91410" bIns="45705">
            <a:spAutoFit/>
          </a:bodyPr>
          <a:lstStyle/>
          <a:p>
            <a:r>
              <a:rPr lang="it-IT" sz="2400" b="1" dirty="0" err="1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Wavelenght</a:t>
            </a:r>
            <a:r>
              <a:rPr lang="it-IT" sz="2400" b="1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it-IT" sz="2400" b="1" dirty="0" err="1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shifter</a:t>
            </a:r>
            <a:r>
              <a:rPr lang="it-IT" sz="2400" b="1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 fibre </a:t>
            </a:r>
          </a:p>
          <a:p>
            <a:r>
              <a:rPr lang="it-IT" sz="2400" b="1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it-IT" sz="2400" b="1" dirty="0" err="1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Kuraray</a:t>
            </a:r>
            <a:r>
              <a:rPr lang="it-IT" sz="2400" b="1" dirty="0">
                <a:solidFill>
                  <a:srgbClr val="FFFFFF"/>
                </a:solidFill>
                <a:latin typeface="Arial Narrow" charset="0"/>
                <a:cs typeface="Arial Narrow" charset="0"/>
                <a:sym typeface="Arial Narrow" charset="0"/>
              </a:rPr>
              <a:t> Y-11 - 2 mm</a:t>
            </a:r>
            <a:endParaRPr lang="it-IT" sz="2400" b="1" dirty="0"/>
          </a:p>
        </p:txBody>
      </p:sp>
      <p:pic>
        <p:nvPicPr>
          <p:cNvPr id="14" name="Picture 1" descr="_DSC28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0" y="7685112"/>
            <a:ext cx="2125187" cy="1418174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Immagine 15" descr="Screenshot 2016-09-14 14.32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88" y="2500535"/>
            <a:ext cx="3528521" cy="2304256"/>
          </a:xfrm>
          <a:prstGeom prst="rect">
            <a:avLst/>
          </a:prstGeom>
        </p:spPr>
      </p:pic>
      <p:pic>
        <p:nvPicPr>
          <p:cNvPr id="9" name="Immagine 8" descr="Screenshot 2016-09-14 14.32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87" y="2500535"/>
            <a:ext cx="3528521" cy="2304256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4630192" y="7541096"/>
            <a:ext cx="7848872" cy="1656184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prstClr val="white"/>
            </a:bgClr>
          </a:pattFill>
          <a:ln>
            <a:solidFill>
              <a:srgbClr val="8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4126136" y="8333184"/>
            <a:ext cx="8352928" cy="0"/>
          </a:xfrm>
          <a:prstGeom prst="line">
            <a:avLst/>
          </a:prstGeom>
          <a:ln w="142875" cmpd="sng">
            <a:solidFill>
              <a:srgbClr val="1BC3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V="1">
            <a:off x="7150472" y="7541096"/>
            <a:ext cx="792088" cy="43204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7942560" y="7541096"/>
            <a:ext cx="1080120" cy="1656184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V="1">
            <a:off x="9022680" y="7541096"/>
            <a:ext cx="1656184" cy="1656184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10678864" y="7541096"/>
            <a:ext cx="504056" cy="72008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11470952" y="8333184"/>
            <a:ext cx="504056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H="1">
            <a:off x="10534848" y="8333184"/>
            <a:ext cx="504056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Stella a 12 punte 37"/>
          <p:cNvSpPr/>
          <p:nvPr/>
        </p:nvSpPr>
        <p:spPr>
          <a:xfrm>
            <a:off x="6934448" y="7757120"/>
            <a:ext cx="432048" cy="432048"/>
          </a:xfrm>
          <a:prstGeom prst="star12">
            <a:avLst>
              <a:gd name="adj" fmla="val 0"/>
            </a:avLst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/>
          <p:cNvSpPr txBox="1"/>
          <p:nvPr/>
        </p:nvSpPr>
        <p:spPr>
          <a:xfrm>
            <a:off x="3254330" y="8189168"/>
            <a:ext cx="58377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800000"/>
                </a:solidFill>
              </a:rPr>
              <a:t>4 cm</a:t>
            </a:r>
            <a:endParaRPr lang="it-IT" sz="1400" dirty="0">
              <a:solidFill>
                <a:srgbClr val="800000"/>
              </a:solidFill>
            </a:endParaRPr>
          </a:p>
        </p:txBody>
      </p:sp>
      <p:cxnSp>
        <p:nvCxnSpPr>
          <p:cNvPr id="41" name="Connettore 2 40"/>
          <p:cNvCxnSpPr/>
          <p:nvPr/>
        </p:nvCxnSpPr>
        <p:spPr>
          <a:xfrm>
            <a:off x="3910112" y="7541096"/>
            <a:ext cx="0" cy="1656184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3982120" y="8765232"/>
            <a:ext cx="63350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800000"/>
                </a:solidFill>
              </a:rPr>
              <a:t>2</a:t>
            </a:r>
            <a:r>
              <a:rPr lang="it-IT" sz="1400" dirty="0" smtClean="0">
                <a:solidFill>
                  <a:srgbClr val="800000"/>
                </a:solidFill>
              </a:rPr>
              <a:t> </a:t>
            </a:r>
            <a:r>
              <a:rPr lang="it-IT" sz="1400" dirty="0">
                <a:solidFill>
                  <a:srgbClr val="800000"/>
                </a:solidFill>
              </a:rPr>
              <a:t>m</a:t>
            </a:r>
            <a:r>
              <a:rPr lang="it-IT" sz="1400" dirty="0" smtClean="0">
                <a:solidFill>
                  <a:srgbClr val="800000"/>
                </a:solidFill>
              </a:rPr>
              <a:t>m</a:t>
            </a:r>
            <a:endParaRPr lang="it-IT" sz="1400" dirty="0">
              <a:solidFill>
                <a:srgbClr val="800000"/>
              </a:solidFill>
            </a:endParaRPr>
          </a:p>
        </p:txBody>
      </p:sp>
      <p:cxnSp>
        <p:nvCxnSpPr>
          <p:cNvPr id="44" name="Connettore 2 43"/>
          <p:cNvCxnSpPr/>
          <p:nvPr/>
        </p:nvCxnSpPr>
        <p:spPr>
          <a:xfrm>
            <a:off x="4270152" y="7901136"/>
            <a:ext cx="0" cy="36004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V="1">
            <a:off x="4270152" y="8405192"/>
            <a:ext cx="0" cy="36004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H="1">
            <a:off x="3550072" y="7541096"/>
            <a:ext cx="1080120" cy="0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H="1">
            <a:off x="3622080" y="9197280"/>
            <a:ext cx="1080120" cy="0"/>
          </a:xfrm>
          <a:prstGeom prst="line">
            <a:avLst/>
          </a:prstGeom>
          <a:ln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1720" y="196280"/>
            <a:ext cx="12059992" cy="9540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r>
              <a:rPr lang="it-IT" sz="2800" b="1" dirty="0" smtClean="0">
                <a:latin typeface="Helvetica"/>
                <a:cs typeface="Helvetica"/>
              </a:rPr>
              <a:t>Cosa serve per  costruisce un telescopio</a:t>
            </a:r>
          </a:p>
          <a:p>
            <a:r>
              <a:rPr lang="it-IT" sz="2800" b="1" dirty="0" smtClean="0">
                <a:latin typeface="Helvetica"/>
                <a:cs typeface="Helvetica"/>
              </a:rPr>
              <a:t> per </a:t>
            </a:r>
            <a:r>
              <a:rPr lang="it-IT" sz="2800" b="1" i="1" dirty="0" smtClean="0">
                <a:latin typeface="Helvetica"/>
                <a:cs typeface="Helvetica"/>
              </a:rPr>
              <a:t>Raggi Cosmici</a:t>
            </a:r>
            <a:endParaRPr lang="it-IT" sz="2800" b="1" dirty="0">
              <a:latin typeface="Helvetica"/>
              <a:cs typeface="Helvetic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3729" y="1309508"/>
            <a:ext cx="12061335" cy="830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ü"/>
            </a:pPr>
            <a:r>
              <a:rPr lang="it-IT" sz="2400" dirty="0" smtClean="0">
                <a:solidFill>
                  <a:schemeClr val="tx1"/>
                </a:solidFill>
              </a:rPr>
              <a:t>dispositivi in grado di convertire la luce raccolta dalle fibre in un segnale elettrico</a:t>
            </a:r>
          </a:p>
          <a:p>
            <a:pPr>
              <a:buClr>
                <a:srgbClr val="FF0000"/>
              </a:buClr>
            </a:pPr>
            <a:r>
              <a:rPr lang="it-IT" sz="2400" dirty="0" smtClean="0">
                <a:solidFill>
                  <a:schemeClr val="tx1"/>
                </a:solidFill>
              </a:rPr>
              <a:t> (</a:t>
            </a:r>
            <a:r>
              <a:rPr lang="it-IT" sz="2400" i="1" dirty="0" err="1" smtClean="0">
                <a:solidFill>
                  <a:schemeClr val="tx1"/>
                </a:solidFill>
              </a:rPr>
              <a:t>Silicon</a:t>
            </a:r>
            <a:r>
              <a:rPr lang="it-IT" sz="2400" i="1" dirty="0" smtClean="0">
                <a:solidFill>
                  <a:schemeClr val="tx1"/>
                </a:solidFill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</a:rPr>
              <a:t>PhotoMultiplier</a:t>
            </a:r>
            <a:r>
              <a:rPr lang="it-IT" sz="2400" i="1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SiPM</a:t>
            </a:r>
            <a:r>
              <a:rPr lang="it-IT" sz="24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5" name="Picture 1" descr="SiPM_F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2393343"/>
            <a:ext cx="12275988" cy="7235985"/>
          </a:xfrm>
          <a:prstGeom prst="rect">
            <a:avLst/>
          </a:prstGeom>
          <a:noFill/>
          <a:ln w="12700" cap="flat" cmpd="sng">
            <a:solidFill>
              <a:srgbClr val="8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268702" y="7181056"/>
            <a:ext cx="3085197" cy="52321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 lIns="91430" tIns="45715" rIns="91430" bIns="45715">
            <a:spAutoFit/>
          </a:bodyPr>
          <a:lstStyle/>
          <a:p>
            <a:r>
              <a:rPr lang="it-IT" sz="2800" dirty="0" err="1" smtClean="0">
                <a:solidFill>
                  <a:srgbClr val="FFFFFF"/>
                </a:solidFill>
              </a:rPr>
              <a:t>SiPM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AdvanSiD</a:t>
            </a:r>
            <a:r>
              <a:rPr lang="it-IT" sz="2800" dirty="0" smtClean="0">
                <a:solidFill>
                  <a:srgbClr val="FFFFFF"/>
                </a:solidFill>
              </a:rPr>
              <a:t> ®</a:t>
            </a:r>
            <a:endParaRPr lang="it-IT" sz="2800" dirty="0">
              <a:solidFill>
                <a:srgbClr val="FFFFFF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553408" y="7973144"/>
            <a:ext cx="8674274" cy="646321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lIns="91430" tIns="45715" rIns="91430" bIns="45715" rtlCol="0">
            <a:spAutoFit/>
          </a:bodyPr>
          <a:lstStyle/>
          <a:p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SiPM</a:t>
            </a:r>
            <a:r>
              <a:rPr lang="it-IT" sz="1800" b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characteristics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: 1,13 mm</a:t>
            </a:r>
            <a:r>
              <a:rPr lang="it-IT" sz="1800" b="1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area, 40x40 μm</a:t>
            </a:r>
            <a:r>
              <a:rPr lang="it-IT" sz="1800" b="1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2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cell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size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,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cells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number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: 673</a:t>
            </a:r>
          </a:p>
          <a:p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gain: 2,7x10</a:t>
            </a:r>
            <a:r>
              <a:rPr lang="it-IT" sz="1800" b="1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6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, dark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count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: 200 kHz/mm</a:t>
            </a:r>
            <a:r>
              <a:rPr lang="it-IT" sz="1800" b="1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, PDE: 32,5%, TO 18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metallic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package </a:t>
            </a:r>
            <a:endParaRPr lang="it-IT" sz="18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" name="Immagine 2" descr="Screenshot 2016-09-14 15.16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24" y="2716560"/>
            <a:ext cx="3880265" cy="347064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034605" y="8837240"/>
            <a:ext cx="7635403" cy="646321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lIns="91430" tIns="45715" rIns="91430" bIns="45715" rtlCol="0">
            <a:spAutoFit/>
          </a:bodyPr>
          <a:lstStyle/>
          <a:p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Breakdown Voltage Temperature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Coefficient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: 27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mV</a:t>
            </a:r>
            <a:r>
              <a:rPr lang="it-IT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/°C  - </a:t>
            </a:r>
            <a:r>
              <a:rPr lang="it-IT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Rq</a:t>
            </a:r>
            <a:r>
              <a:rPr lang="it-IT" sz="1800" b="1" dirty="0">
                <a:solidFill>
                  <a:srgbClr val="FFFFFF"/>
                </a:solidFill>
                <a:latin typeface="Helvetica"/>
                <a:cs typeface="Helvetica"/>
              </a:rPr>
              <a:t>: 550 </a:t>
            </a:r>
            <a:r>
              <a:rPr lang="it-IT" sz="1800" b="1" dirty="0" err="1">
                <a:solidFill>
                  <a:srgbClr val="FFFFFF"/>
                </a:solidFill>
                <a:latin typeface="Helvetica"/>
                <a:cs typeface="Helvetica"/>
              </a:rPr>
              <a:t>kΩ</a:t>
            </a:r>
            <a:endParaRPr lang="it-IT" sz="18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endParaRPr lang="it-IT" sz="18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89611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829992" y="340379"/>
            <a:ext cx="7632848" cy="646327"/>
          </a:xfrm>
          <a:prstGeom prst="rect">
            <a:avLst/>
          </a:prstGeom>
          <a:solidFill>
            <a:schemeClr val="bg1"/>
          </a:solidFill>
          <a:ln>
            <a:solidFill>
              <a:srgbClr val="A32323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Come funziona un </a:t>
            </a:r>
            <a:r>
              <a:rPr lang="it-IT" b="1" dirty="0" err="1" smtClean="0">
                <a:latin typeface="Helvetica"/>
                <a:cs typeface="Helvetica"/>
              </a:rPr>
              <a:t>SiPM</a:t>
            </a:r>
            <a:endParaRPr lang="it-IT" b="1" dirty="0">
              <a:latin typeface="Helvetica"/>
              <a:cs typeface="Helvetic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974008" y="1320532"/>
            <a:ext cx="7272808" cy="1077210"/>
          </a:xfrm>
          <a:prstGeom prst="rect">
            <a:avLst/>
          </a:prstGeom>
          <a:solidFill>
            <a:srgbClr val="F2DFA4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I </a:t>
            </a:r>
            <a:r>
              <a:rPr lang="it-IT" sz="2100" b="1" dirty="0" err="1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SiPM</a:t>
            </a:r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 sono dispositivi in grado di contare i fotoni. </a:t>
            </a:r>
          </a:p>
          <a:p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Sono essenzialmente realizzati con una matrice di diodi connessi in parallelo su un substrato di silicio. </a:t>
            </a:r>
            <a:endParaRPr lang="it-IT" sz="2100" b="1" baseline="30000" dirty="0">
              <a:solidFill>
                <a:schemeClr val="accent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214369" y="7613106"/>
            <a:ext cx="6048673" cy="17338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it-IT" sz="2100" b="1" dirty="0">
                <a:solidFill>
                  <a:srgbClr val="800000"/>
                </a:solidFill>
                <a:latin typeface="Helvetica"/>
                <a:cs typeface="Helvetica"/>
              </a:rPr>
              <a:t>Il segnale in uscita da un </a:t>
            </a:r>
            <a:r>
              <a:rPr lang="it-IT" sz="2100" b="1" dirty="0" err="1">
                <a:solidFill>
                  <a:srgbClr val="800000"/>
                </a:solidFill>
                <a:latin typeface="Helvetica"/>
                <a:cs typeface="Helvetica"/>
              </a:rPr>
              <a:t>SipM</a:t>
            </a:r>
            <a:r>
              <a:rPr lang="it-IT" sz="2100" b="1" dirty="0">
                <a:solidFill>
                  <a:srgbClr val="800000"/>
                </a:solidFill>
                <a:latin typeface="Helvetica"/>
                <a:cs typeface="Helvetica"/>
              </a:rPr>
              <a:t> è la somma analogica dei segnali prodotti da ciascuna cella.  Un </a:t>
            </a:r>
            <a:r>
              <a:rPr lang="it-IT" sz="2100" b="1" dirty="0" err="1" smtClean="0">
                <a:solidFill>
                  <a:srgbClr val="800000"/>
                </a:solidFill>
                <a:latin typeface="Helvetica"/>
                <a:cs typeface="Helvetica"/>
              </a:rPr>
              <a:t>SiPM</a:t>
            </a:r>
            <a:r>
              <a:rPr lang="it-IT" sz="2100" b="1" dirty="0" smtClean="0">
                <a:solidFill>
                  <a:srgbClr val="800000"/>
                </a:solidFill>
                <a:latin typeface="Helvetica"/>
                <a:cs typeface="Helvetica"/>
              </a:rPr>
              <a:t> </a:t>
            </a:r>
            <a:r>
              <a:rPr lang="it-IT" sz="2100" b="1" dirty="0">
                <a:solidFill>
                  <a:srgbClr val="800000"/>
                </a:solidFill>
                <a:latin typeface="Helvetica"/>
                <a:cs typeface="Helvetica"/>
              </a:rPr>
              <a:t>perciò fornisce un segnale elettrico proporzionale al numero di fotoni incidenti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80" y="4732787"/>
            <a:ext cx="5067300" cy="368299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473" y="3292625"/>
            <a:ext cx="5437898" cy="4081052"/>
          </a:xfrm>
          <a:prstGeom prst="rect">
            <a:avLst/>
          </a:prstGeom>
        </p:spPr>
      </p:pic>
      <p:cxnSp>
        <p:nvCxnSpPr>
          <p:cNvPr id="10" name="Connettore 7 9"/>
          <p:cNvCxnSpPr/>
          <p:nvPr/>
        </p:nvCxnSpPr>
        <p:spPr>
          <a:xfrm rot="16200000" flipH="1">
            <a:off x="-482375" y="3148610"/>
            <a:ext cx="3960439" cy="1944216"/>
          </a:xfrm>
          <a:prstGeom prst="curvedConnector3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7 10"/>
          <p:cNvCxnSpPr/>
          <p:nvPr/>
        </p:nvCxnSpPr>
        <p:spPr>
          <a:xfrm rot="16200000" flipH="1">
            <a:off x="885776" y="3724674"/>
            <a:ext cx="3600400" cy="1296144"/>
          </a:xfrm>
          <a:prstGeom prst="curvedConnector3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7 11"/>
          <p:cNvCxnSpPr/>
          <p:nvPr/>
        </p:nvCxnSpPr>
        <p:spPr>
          <a:xfrm rot="5400000">
            <a:off x="3298044" y="4192725"/>
            <a:ext cx="2808311" cy="864097"/>
          </a:xfrm>
          <a:prstGeom prst="curvedConnector3">
            <a:avLst>
              <a:gd name="adj1" fmla="val 50000"/>
            </a:avLst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7 12"/>
          <p:cNvCxnSpPr/>
          <p:nvPr/>
        </p:nvCxnSpPr>
        <p:spPr>
          <a:xfrm rot="16200000" flipH="1">
            <a:off x="2253930" y="3940696"/>
            <a:ext cx="2592289" cy="864097"/>
          </a:xfrm>
          <a:prstGeom prst="curvedConnector3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ccia destra 13"/>
          <p:cNvSpPr/>
          <p:nvPr/>
        </p:nvSpPr>
        <p:spPr>
          <a:xfrm>
            <a:off x="5812024" y="552487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208" y="3004592"/>
            <a:ext cx="828001" cy="82800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03" y="1492424"/>
            <a:ext cx="828001" cy="88927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936" y="1127564"/>
            <a:ext cx="1715130" cy="187703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984" y="2572544"/>
            <a:ext cx="828001" cy="82800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951" y="1996480"/>
            <a:ext cx="828001" cy="8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53928" y="270033"/>
            <a:ext cx="8496944" cy="646327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0" tIns="45715" rIns="91430" bIns="45715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Realizzazione pratica di </a:t>
            </a:r>
            <a:r>
              <a:rPr lang="it-IT" b="1" dirty="0">
                <a:latin typeface="Helvetica"/>
                <a:cs typeface="Helvetica"/>
              </a:rPr>
              <a:t>un telescopio</a:t>
            </a:r>
          </a:p>
        </p:txBody>
      </p:sp>
      <p:pic>
        <p:nvPicPr>
          <p:cNvPr id="4" name="Immagine 3" descr="DSCN64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" y="1492424"/>
            <a:ext cx="10751840" cy="80638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119757" y="6893024"/>
            <a:ext cx="3083621" cy="646311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none" lIns="91420" tIns="45710" rIns="91420" bIns="45710" rtlCol="0">
            <a:spAutoFit/>
          </a:bodyPr>
          <a:lstStyle/>
          <a:p>
            <a:r>
              <a:rPr lang="it-IT" sz="1800" b="1" dirty="0"/>
              <a:t>Profilati di alluminio</a:t>
            </a:r>
          </a:p>
          <a:p>
            <a:r>
              <a:rPr lang="it-IT" sz="1800" b="1" dirty="0" err="1"/>
              <a:t>Rexroth</a:t>
            </a:r>
            <a:r>
              <a:rPr lang="it-IT" sz="1800" b="1" dirty="0"/>
              <a:t> </a:t>
            </a:r>
            <a:r>
              <a:rPr lang="it-IT" sz="1800" b="1" dirty="0" smtClean="0"/>
              <a:t>di tipo commerciale</a:t>
            </a:r>
            <a:endParaRPr lang="it-IT" sz="1800" b="1" dirty="0"/>
          </a:p>
        </p:txBody>
      </p:sp>
    </p:spTree>
    <p:extLst>
      <p:ext uri="{BB962C8B-B14F-4D97-AF65-F5344CB8AC3E}">
        <p14:creationId xmlns:p14="http://schemas.microsoft.com/office/powerpoint/2010/main" val="386026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53928" y="196282"/>
            <a:ext cx="8496944" cy="646327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0" tIns="45715" rIns="91430" bIns="45715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Realizzazione pratica di un </a:t>
            </a:r>
            <a:r>
              <a:rPr lang="it-IT" b="1" dirty="0">
                <a:latin typeface="Helvetica"/>
                <a:cs typeface="Helvetica"/>
              </a:rPr>
              <a:t>telescopio</a:t>
            </a:r>
          </a:p>
        </p:txBody>
      </p:sp>
      <p:pic>
        <p:nvPicPr>
          <p:cNvPr id="2" name="Immagine 1" descr="DSCN64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88" y="1852464"/>
            <a:ext cx="9721080" cy="729081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62240" y="5668888"/>
            <a:ext cx="3744417" cy="923309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r>
              <a:rPr lang="it-IT" sz="1800" b="1" dirty="0"/>
              <a:t>Ogni frame è costituito da 4 pezzi di PVC </a:t>
            </a:r>
            <a:r>
              <a:rPr lang="it-IT" sz="1800" b="1" dirty="0" smtClean="0"/>
              <a:t>(lavorazione </a:t>
            </a:r>
            <a:r>
              <a:rPr lang="it-IT" sz="1800" b="1" dirty="0" smtClean="0"/>
              <a:t>con</a:t>
            </a:r>
          </a:p>
          <a:p>
            <a:r>
              <a:rPr lang="it-IT" sz="1800" b="1" dirty="0" smtClean="0"/>
              <a:t> </a:t>
            </a:r>
            <a:r>
              <a:rPr lang="it-IT" sz="1800" b="1" dirty="0" smtClean="0"/>
              <a:t>fresatrice)</a:t>
            </a:r>
            <a:endParaRPr lang="it-IT" sz="1800" b="1" dirty="0"/>
          </a:p>
        </p:txBody>
      </p:sp>
    </p:spTree>
    <p:extLst>
      <p:ext uri="{BB962C8B-B14F-4D97-AF65-F5344CB8AC3E}">
        <p14:creationId xmlns:p14="http://schemas.microsoft.com/office/powerpoint/2010/main" val="21962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10004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41960" y="268288"/>
            <a:ext cx="8496944" cy="646327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0" tIns="45715" rIns="91430" bIns="45715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Realizzazione pratica di un </a:t>
            </a:r>
            <a:r>
              <a:rPr lang="it-IT" b="1" dirty="0">
                <a:latin typeface="Helvetica"/>
                <a:cs typeface="Helvetica"/>
              </a:rPr>
              <a:t>telescopio</a:t>
            </a:r>
          </a:p>
        </p:txBody>
      </p:sp>
    </p:spTree>
    <p:extLst>
      <p:ext uri="{BB962C8B-B14F-4D97-AF65-F5344CB8AC3E}">
        <p14:creationId xmlns:p14="http://schemas.microsoft.com/office/powerpoint/2010/main" val="216995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53928" y="196282"/>
            <a:ext cx="8496944" cy="646327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0" tIns="45715" rIns="91430" bIns="45715">
            <a:spAutoFit/>
          </a:bodyPr>
          <a:lstStyle/>
          <a:p>
            <a:r>
              <a:rPr lang="it-IT" b="1" dirty="0" smtClean="0">
                <a:latin typeface="Helvetica"/>
                <a:cs typeface="Helvetica"/>
              </a:rPr>
              <a:t>Realizzazione pratica di un </a:t>
            </a:r>
            <a:r>
              <a:rPr lang="it-IT" b="1" dirty="0">
                <a:latin typeface="Helvetica"/>
                <a:cs typeface="Helvetica"/>
              </a:rPr>
              <a:t>telescopio</a:t>
            </a:r>
          </a:p>
        </p:txBody>
      </p:sp>
      <p:pic>
        <p:nvPicPr>
          <p:cNvPr id="2" name="Immagine 1" descr="P1000278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32" y="3292624"/>
            <a:ext cx="6840760" cy="4104456"/>
          </a:xfrm>
          <a:prstGeom prst="rect">
            <a:avLst/>
          </a:prstGeom>
        </p:spPr>
      </p:pic>
      <p:pic>
        <p:nvPicPr>
          <p:cNvPr id="4" name="Immagine 3" descr="DSCN6548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" y="6677000"/>
            <a:ext cx="3599774" cy="2699829"/>
          </a:xfrm>
          <a:prstGeom prst="rect">
            <a:avLst/>
          </a:prstGeom>
        </p:spPr>
      </p:pic>
      <p:pic>
        <p:nvPicPr>
          <p:cNvPr id="5" name="Immagine 4" descr="DSCN654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1" y="1168400"/>
            <a:ext cx="3600385" cy="2700288"/>
          </a:xfrm>
          <a:prstGeom prst="rect">
            <a:avLst/>
          </a:prstGeom>
        </p:spPr>
      </p:pic>
      <p:pic>
        <p:nvPicPr>
          <p:cNvPr id="3" name="Immagine 2" descr="DSCN6551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96" y="1168849"/>
            <a:ext cx="3599785" cy="2699839"/>
          </a:xfrm>
          <a:prstGeom prst="rect">
            <a:avLst/>
          </a:prstGeom>
        </p:spPr>
      </p:pic>
      <p:pic>
        <p:nvPicPr>
          <p:cNvPr id="8" name="Immagine 7" descr="DSCN653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76" y="6749009"/>
            <a:ext cx="3599999" cy="269999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360383" y="7829128"/>
            <a:ext cx="4342013" cy="1569640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none" lIns="91420" tIns="45710" rIns="91420" bIns="45710" rtlCol="0">
            <a:spAutoFit/>
          </a:bodyPr>
          <a:lstStyle/>
          <a:p>
            <a:r>
              <a:rPr lang="it-IT" sz="2400" dirty="0">
                <a:latin typeface="Helvetica"/>
                <a:cs typeface="Helvetica"/>
              </a:rPr>
              <a:t>La facilità di </a:t>
            </a:r>
            <a:r>
              <a:rPr lang="it-IT" sz="2400" dirty="0" smtClean="0">
                <a:latin typeface="Helvetica"/>
                <a:cs typeface="Helvetica"/>
              </a:rPr>
              <a:t>costruzione </a:t>
            </a:r>
            <a:r>
              <a:rPr lang="it-IT" sz="2400" dirty="0">
                <a:latin typeface="Helvetica"/>
                <a:cs typeface="Helvetica"/>
              </a:rPr>
              <a:t>rende</a:t>
            </a:r>
          </a:p>
          <a:p>
            <a:r>
              <a:rPr lang="it-IT" sz="2400" dirty="0">
                <a:latin typeface="Helvetica"/>
                <a:cs typeface="Helvetica"/>
              </a:rPr>
              <a:t> </a:t>
            </a:r>
            <a:r>
              <a:rPr lang="it-IT" sz="2400" dirty="0" smtClean="0">
                <a:latin typeface="Helvetica"/>
                <a:cs typeface="Helvetica"/>
              </a:rPr>
              <a:t>il telescopio adatto </a:t>
            </a:r>
            <a:r>
              <a:rPr lang="it-IT" sz="2400" dirty="0">
                <a:latin typeface="Helvetica"/>
                <a:cs typeface="Helvetica"/>
              </a:rPr>
              <a:t>ad </a:t>
            </a:r>
            <a:r>
              <a:rPr lang="it-IT" sz="2400" dirty="0" smtClean="0">
                <a:latin typeface="Helvetica"/>
                <a:cs typeface="Helvetica"/>
              </a:rPr>
              <a:t>una</a:t>
            </a:r>
          </a:p>
          <a:p>
            <a:r>
              <a:rPr lang="it-IT" sz="2400" dirty="0" smtClean="0">
                <a:latin typeface="Helvetica"/>
                <a:cs typeface="Helvetica"/>
              </a:rPr>
              <a:t> </a:t>
            </a:r>
            <a:r>
              <a:rPr lang="it-IT" sz="2400" dirty="0">
                <a:latin typeface="Helvetica"/>
                <a:cs typeface="Helvetica"/>
              </a:rPr>
              <a:t>realizzazione </a:t>
            </a:r>
            <a:r>
              <a:rPr lang="it-IT" sz="2400" dirty="0" smtClean="0">
                <a:latin typeface="Helvetica"/>
                <a:cs typeface="Helvetica"/>
              </a:rPr>
              <a:t>in </a:t>
            </a:r>
          </a:p>
          <a:p>
            <a:r>
              <a:rPr lang="it-IT" sz="2400" dirty="0" smtClean="0">
                <a:latin typeface="Helvetica"/>
                <a:cs typeface="Helvetica"/>
              </a:rPr>
              <a:t>scatola </a:t>
            </a:r>
            <a:r>
              <a:rPr lang="it-IT" sz="2400" dirty="0">
                <a:latin typeface="Helvetica"/>
                <a:cs typeface="Helvetica"/>
              </a:rPr>
              <a:t>di montaggio!</a:t>
            </a:r>
          </a:p>
        </p:txBody>
      </p:sp>
    </p:spTree>
    <p:extLst>
      <p:ext uri="{BB962C8B-B14F-4D97-AF65-F5344CB8AC3E}">
        <p14:creationId xmlns:p14="http://schemas.microsoft.com/office/powerpoint/2010/main" val="12402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19275</TotalTime>
  <Words>688</Words>
  <Application>Microsoft Office PowerPoint</Application>
  <PresentationFormat>Personalizzato</PresentationFormat>
  <Paragraphs>218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31" baseType="lpstr">
      <vt:lpstr>ＭＳ Ｐゴシック</vt:lpstr>
      <vt:lpstr>Arial</vt:lpstr>
      <vt:lpstr>Arial Narrow</vt:lpstr>
      <vt:lpstr>Avenir Roman</vt:lpstr>
      <vt:lpstr>Calibri</vt:lpstr>
      <vt:lpstr>Calisto MT</vt:lpstr>
      <vt:lpstr>Comic Sans MS</vt:lpstr>
      <vt:lpstr>Helvetica</vt:lpstr>
      <vt:lpstr>Helvetica Light</vt:lpstr>
      <vt:lpstr>Letter Gothic Std Bold</vt:lpstr>
      <vt:lpstr>Mangal</vt:lpstr>
      <vt:lpstr>News Gothic MT</vt:lpstr>
      <vt:lpstr>Wingdings</vt:lpstr>
      <vt:lpstr>Tema di Office</vt:lpstr>
      <vt:lpstr>Presentazione standard di PowerPoint</vt:lpstr>
      <vt:lpstr>Scintillatore Plastico (styron 663) Questo materiale converte l’energia rilasciata da una particella carica in luce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SCINTILLATION LIGHT DETECTION WITH SILICON PHOTOMULTIPLIERS</dc:title>
  <dc:creator>Stefania Candela</dc:creator>
  <cp:lastModifiedBy>attanasio candela</cp:lastModifiedBy>
  <cp:revision>879</cp:revision>
  <cp:lastPrinted>2016-01-12T10:44:19Z</cp:lastPrinted>
  <dcterms:modified xsi:type="dcterms:W3CDTF">2018-07-11T07:04:59Z</dcterms:modified>
</cp:coreProperties>
</file>