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60" r:id="rId4"/>
    <p:sldId id="270" r:id="rId5"/>
    <p:sldId id="261" r:id="rId6"/>
    <p:sldId id="271" r:id="rId7"/>
    <p:sldId id="259" r:id="rId8"/>
    <p:sldId id="257" r:id="rId9"/>
    <p:sldId id="262" r:id="rId10"/>
    <p:sldId id="264" r:id="rId11"/>
    <p:sldId id="279" r:id="rId12"/>
    <p:sldId id="268" r:id="rId13"/>
    <p:sldId id="277" r:id="rId14"/>
    <p:sldId id="278" r:id="rId15"/>
    <p:sldId id="281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60"/>
  </p:normalViewPr>
  <p:slideViewPr>
    <p:cSldViewPr>
      <p:cViewPr varScale="1">
        <p:scale>
          <a:sx n="66" d="100"/>
          <a:sy n="66" d="100"/>
        </p:scale>
        <p:origin x="13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2FF43-517A-453C-9FB6-48890C686EA1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EE737-26BA-4487-B264-A00BA5E41A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79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EE737-26BA-4487-B264-A00BA5E41AB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41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2738-E763-4021-83D8-17956B2969CF}" type="datetime1">
              <a:rPr lang="it-IT" smtClean="0"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1268-13C9-4B9C-96CF-C083B00BEBFB}" type="datetime1">
              <a:rPr lang="it-IT" smtClean="0"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B39D-0E32-4DFC-A8ED-C116155953F8}" type="datetime1">
              <a:rPr lang="it-IT" smtClean="0"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AD07-7FBD-43BF-9190-C897A6CCAE09}" type="datetime1">
              <a:rPr lang="it-IT" smtClean="0"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455B-85B1-415B-8CE1-11F323343057}" type="datetime1">
              <a:rPr lang="it-IT" smtClean="0"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38E-1153-43E8-A274-D22BBFE2A4A8}" type="datetime1">
              <a:rPr lang="it-IT" smtClean="0"/>
              <a:t>11/07/2018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BCAF-71F2-4BA6-A231-91CF1A1662DC}" type="datetime1">
              <a:rPr lang="it-IT" smtClean="0"/>
              <a:t>11/07/2018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9466-B25A-4C14-9491-1583B4A7CC78}" type="datetime1">
              <a:rPr lang="it-IT" smtClean="0"/>
              <a:t>11/07/2018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E5C9-C99A-439D-8817-2FD79D61349B}" type="datetime1">
              <a:rPr lang="it-IT" smtClean="0"/>
              <a:t>11/07/2018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EA1-9692-4F67-A883-0BC837D47866}" type="datetime1">
              <a:rPr lang="it-IT" smtClean="0"/>
              <a:t>11/07/2018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A5CE-BB10-4A20-A661-6497E2BD43B6}" type="datetime1">
              <a:rPr lang="it-IT" smtClean="0"/>
              <a:t>11/07/2018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A36C2-ECED-43AC-97FF-15A1931C5FDB}" type="datetime1">
              <a:rPr lang="it-IT" smtClean="0"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B4B1-46A2-49D1-96E7-489BFC3B1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2386028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International Cosmic Day (ICD)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a Lecce: Progetto Internazionale per gli Istituti Superiori.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3214686"/>
            <a:ext cx="7500990" cy="121444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Maria Rita Coluccia</a:t>
            </a:r>
            <a:endParaRPr lang="it-IT" dirty="0"/>
          </a:p>
        </p:txBody>
      </p:sp>
      <p:pic>
        <p:nvPicPr>
          <p:cNvPr id="4" name="Immagine 7" descr="UNIV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429132"/>
            <a:ext cx="3171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sCAZKPJ9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143380"/>
            <a:ext cx="24288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GSSI – L’Aquila- 11Luglio 2018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Risultati da ogni Istituto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virgil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1114" y="3639774"/>
            <a:ext cx="1928826" cy="2716576"/>
          </a:xfrm>
        </p:spPr>
      </p:pic>
      <p:pic>
        <p:nvPicPr>
          <p:cNvPr id="5" name="Picture 4" descr="ferra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764" y="3676027"/>
            <a:ext cx="2058424" cy="2714644"/>
          </a:xfrm>
          <a:prstGeom prst="rect">
            <a:avLst/>
          </a:prstGeom>
        </p:spPr>
      </p:pic>
      <p:pic>
        <p:nvPicPr>
          <p:cNvPr id="9" name="Immagine 8" descr="cape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836712"/>
            <a:ext cx="1944216" cy="2721902"/>
          </a:xfrm>
          <a:prstGeom prst="rect">
            <a:avLst/>
          </a:prstGeom>
        </p:spPr>
      </p:pic>
      <p:pic>
        <p:nvPicPr>
          <p:cNvPr id="10" name="Immagine 9" descr="banz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3123" y="3760007"/>
            <a:ext cx="1980077" cy="2546684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pic>
        <p:nvPicPr>
          <p:cNvPr id="13" name="Immagine 12" descr="dipartiment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185" y="845477"/>
            <a:ext cx="1827340" cy="25695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51" y="845477"/>
            <a:ext cx="1957389" cy="259752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69" y="3611397"/>
            <a:ext cx="1874367" cy="277332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02" y="845476"/>
            <a:ext cx="1800034" cy="2691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2997715" cy="4525963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66835"/>
            <a:ext cx="4560678" cy="30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SC_3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6616" y="2276872"/>
            <a:ext cx="3267384" cy="2164112"/>
          </a:xfrm>
          <a:prstGeom prst="rect">
            <a:avLst/>
          </a:prstGeom>
        </p:spPr>
      </p:pic>
      <p:pic>
        <p:nvPicPr>
          <p:cNvPr id="7" name="Immagine 6" descr="DSC_3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0"/>
            <a:ext cx="3131840" cy="2074336"/>
          </a:xfrm>
          <a:prstGeom prst="rect">
            <a:avLst/>
          </a:prstGeom>
        </p:spPr>
      </p:pic>
      <p:pic>
        <p:nvPicPr>
          <p:cNvPr id="8" name="Immagine 7" descr="DSC_98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5568" y="0"/>
            <a:ext cx="3888432" cy="2575455"/>
          </a:xfrm>
          <a:prstGeom prst="rect">
            <a:avLst/>
          </a:prstGeom>
        </p:spPr>
      </p:pic>
      <p:pic>
        <p:nvPicPr>
          <p:cNvPr id="9" name="Immagine 8" descr="DSC_99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21088"/>
            <a:ext cx="3563888" cy="2360498"/>
          </a:xfrm>
          <a:prstGeom prst="rect">
            <a:avLst/>
          </a:prstGeom>
        </p:spPr>
      </p:pic>
      <p:pic>
        <p:nvPicPr>
          <p:cNvPr id="10" name="Immagine 9" descr="DSC_99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060848"/>
            <a:ext cx="3049949" cy="2020096"/>
          </a:xfrm>
          <a:prstGeom prst="rect">
            <a:avLst/>
          </a:prstGeom>
        </p:spPr>
      </p:pic>
      <p:pic>
        <p:nvPicPr>
          <p:cNvPr id="5" name="Immagine 4" descr="DSC_38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2348880"/>
            <a:ext cx="2736304" cy="1812357"/>
          </a:xfrm>
          <a:prstGeom prst="rect">
            <a:avLst/>
          </a:prstGeom>
        </p:spPr>
      </p:pic>
      <p:pic>
        <p:nvPicPr>
          <p:cNvPr id="11" name="Immagine 10" descr="DSC_99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27576" y="4330239"/>
            <a:ext cx="3816424" cy="2527761"/>
          </a:xfrm>
          <a:prstGeom prst="rect">
            <a:avLst/>
          </a:prstGeom>
        </p:spPr>
      </p:pic>
      <p:pic>
        <p:nvPicPr>
          <p:cNvPr id="12" name="Immagine 5" descr="DSC0462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88640"/>
            <a:ext cx="220866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DSC_992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71800" y="4653136"/>
            <a:ext cx="2915816" cy="1931255"/>
          </a:xfrm>
          <a:prstGeom prst="rect">
            <a:avLst/>
          </a:prstGeom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69" y="3137153"/>
            <a:ext cx="4180700" cy="276903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8300"/>
            <a:ext cx="3478974" cy="230425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6" y="3260668"/>
            <a:ext cx="4463282" cy="29562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87" y="543630"/>
            <a:ext cx="3712496" cy="24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83" y="332656"/>
            <a:ext cx="3746033" cy="2481139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744416" cy="24800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802095" cy="251827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83" y="3431008"/>
            <a:ext cx="3923928" cy="25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IMG_2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94746"/>
            <a:ext cx="2045406" cy="1534054"/>
          </a:xfrm>
          <a:prstGeom prst="rect">
            <a:avLst/>
          </a:prstGeom>
        </p:spPr>
      </p:pic>
      <p:pic>
        <p:nvPicPr>
          <p:cNvPr id="4" name="Content Placeholder 3" descr="FTPH0213.JPG"/>
          <p:cNvPicPr>
            <a:picLocks noGrp="1" noChangeAspect="1"/>
          </p:cNvPicPr>
          <p:nvPr>
            <p:ph idx="1"/>
          </p:nvPr>
        </p:nvPicPr>
        <p:blipFill>
          <a:blip r:embed="rId3"/>
          <a:srcRect r="22878"/>
          <a:stretch>
            <a:fillRect/>
          </a:stretch>
        </p:blipFill>
        <p:spPr>
          <a:xfrm>
            <a:off x="251520" y="1436737"/>
            <a:ext cx="2928958" cy="2136279"/>
          </a:xfrm>
        </p:spPr>
      </p:pic>
      <p:pic>
        <p:nvPicPr>
          <p:cNvPr id="5" name="Picture 4" descr="GGUO6168.JPG"/>
          <p:cNvPicPr>
            <a:picLocks noChangeAspect="1"/>
          </p:cNvPicPr>
          <p:nvPr/>
        </p:nvPicPr>
        <p:blipFill>
          <a:blip r:embed="rId4"/>
          <a:srcRect l="16901" b="15023"/>
          <a:stretch>
            <a:fillRect/>
          </a:stretch>
        </p:blipFill>
        <p:spPr>
          <a:xfrm>
            <a:off x="5643570" y="1571612"/>
            <a:ext cx="3229025" cy="1857388"/>
          </a:xfrm>
          <a:prstGeom prst="rect">
            <a:avLst/>
          </a:prstGeom>
        </p:spPr>
      </p:pic>
      <p:pic>
        <p:nvPicPr>
          <p:cNvPr id="6" name="Picture 5" descr="JPYA14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3500438"/>
            <a:ext cx="2928958" cy="1647539"/>
          </a:xfrm>
          <a:prstGeom prst="rect">
            <a:avLst/>
          </a:prstGeom>
        </p:spPr>
      </p:pic>
      <p:pic>
        <p:nvPicPr>
          <p:cNvPr id="7" name="Picture 6" descr="WZSO84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906" y="5229200"/>
            <a:ext cx="2801926" cy="1576083"/>
          </a:xfrm>
          <a:prstGeom prst="rect">
            <a:avLst/>
          </a:prstGeom>
        </p:spPr>
      </p:pic>
      <p:pic>
        <p:nvPicPr>
          <p:cNvPr id="8" name="Picture 7" descr="LBPK50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71432"/>
            <a:ext cx="2412985" cy="1357304"/>
          </a:xfrm>
          <a:prstGeom prst="rect">
            <a:avLst/>
          </a:prstGeom>
        </p:spPr>
      </p:pic>
      <p:pic>
        <p:nvPicPr>
          <p:cNvPr id="9" name="Picture 8" descr="XHEJ4441.JPG"/>
          <p:cNvPicPr>
            <a:picLocks noChangeAspect="1"/>
          </p:cNvPicPr>
          <p:nvPr/>
        </p:nvPicPr>
        <p:blipFill>
          <a:blip r:embed="rId8" cstate="print"/>
          <a:srcRect r="16279"/>
          <a:stretch>
            <a:fillRect/>
          </a:stretch>
        </p:blipFill>
        <p:spPr>
          <a:xfrm>
            <a:off x="3286116" y="3714752"/>
            <a:ext cx="2571768" cy="1727906"/>
          </a:xfrm>
          <a:prstGeom prst="rect">
            <a:avLst/>
          </a:prstGeom>
        </p:spPr>
      </p:pic>
      <p:pic>
        <p:nvPicPr>
          <p:cNvPr id="10" name="Picture 9" descr="IMG_20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2905953" y="1577487"/>
            <a:ext cx="2469804" cy="1852353"/>
          </a:xfrm>
          <a:prstGeom prst="rect">
            <a:avLst/>
          </a:prstGeom>
        </p:spPr>
      </p:pic>
      <p:pic>
        <p:nvPicPr>
          <p:cNvPr id="11" name="Picture 10" descr="IMG_21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3300968"/>
            <a:ext cx="2666986" cy="2000240"/>
          </a:xfrm>
          <a:prstGeom prst="rect">
            <a:avLst/>
          </a:prstGeom>
        </p:spPr>
      </p:pic>
      <p:pic>
        <p:nvPicPr>
          <p:cNvPr id="12" name="Picture 11" descr="IMG_196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14744" y="5214950"/>
            <a:ext cx="4786346" cy="1633936"/>
          </a:xfrm>
          <a:prstGeom prst="rect">
            <a:avLst/>
          </a:prstGeom>
        </p:spPr>
      </p:pic>
      <p:pic>
        <p:nvPicPr>
          <p:cNvPr id="13" name="Picture 7" descr="8marzo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0062" y="0"/>
            <a:ext cx="2398816" cy="17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r>
              <a:rPr lang="it-IT" dirty="0" smtClean="0"/>
              <a:t>Backup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435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Sistema di Acquisizione DAQ </a:t>
            </a:r>
            <a:endParaRPr lang="it-IT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8472" y="1423606"/>
            <a:ext cx="72728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it-IT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Il</a:t>
            </a:r>
            <a:r>
              <a:rPr kumimoji="0" lang="it-IT" altLang="ja-JP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DAQ deve raccogliere i segnali provenienti dal rivelatore, digitalizzarli ed integrarli con le informazioni per la </a:t>
            </a:r>
            <a:r>
              <a:rPr kumimoji="0" lang="it-IT" altLang="ja-JP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geolocalizzazione</a:t>
            </a:r>
            <a:r>
              <a:rPr lang="it-IT" altLang="ja-JP" sz="1600" kern="0" dirty="0" smtClean="0">
                <a:latin typeface="+mj-lt"/>
                <a:ea typeface="MS PGothic" pitchFamily="34" charset="-128"/>
                <a:cs typeface="Arial" pitchFamily="34" charset="0"/>
              </a:rPr>
              <a:t>;</a:t>
            </a:r>
            <a:r>
              <a:rPr kumimoji="0" lang="it-IT" altLang="ja-JP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effettuare il </a:t>
            </a:r>
            <a:r>
              <a:rPr kumimoji="0" lang="it-IT" altLang="ja-JP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time</a:t>
            </a:r>
            <a:r>
              <a:rPr kumimoji="0" lang="it-IT" altLang="ja-JP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kumimoji="0" lang="it-IT" altLang="ja-JP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stamping</a:t>
            </a:r>
            <a:r>
              <a:rPr kumimoji="0" lang="it-IT" altLang="ja-JP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e trasferire tali informazioni verso il sistema di telemetria del pallone</a:t>
            </a:r>
            <a:endParaRPr kumimoji="0" lang="it-IT" altLang="ja-JP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  <a:p>
            <a:pPr marL="927100" lvl="1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endParaRPr lang="it-IT" altLang="ja-JP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it-IT" altLang="ja-JP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8530" y="5799529"/>
            <a:ext cx="6448800" cy="37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it-IT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Il</a:t>
            </a:r>
            <a:r>
              <a:rPr kumimoji="0" lang="it-IT" altLang="ja-JP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DAQ è reso completamente ridondante duplicando il circuito</a:t>
            </a:r>
            <a:endParaRPr lang="it-IT" sz="1600" dirty="0" smtClean="0">
              <a:latin typeface="+mj-lt"/>
              <a:cs typeface="Arial" pitchFamily="34" charset="0"/>
            </a:endParaRPr>
          </a:p>
          <a:p>
            <a:pPr marL="469900" lvl="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kumimoji="0" lang="it-IT" altLang="ja-JP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927100" lvl="1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endParaRPr lang="it-IT" altLang="ja-JP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it-IT" altLang="ja-JP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14612" y="2990682"/>
            <a:ext cx="1071570" cy="1072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n>
                  <a:solidFill>
                    <a:schemeClr val="tx1"/>
                  </a:solidFill>
                </a:ln>
              </a:rPr>
              <a:t>FPGA</a:t>
            </a:r>
          </a:p>
        </p:txBody>
      </p:sp>
      <p:sp>
        <p:nvSpPr>
          <p:cNvPr id="7" name="Rettangolo 6"/>
          <p:cNvSpPr/>
          <p:nvPr/>
        </p:nvSpPr>
        <p:spPr>
          <a:xfrm>
            <a:off x="3643306" y="4776632"/>
            <a:ext cx="642942" cy="5000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ln>
                  <a:solidFill>
                    <a:schemeClr val="tx1"/>
                  </a:solidFill>
                </a:ln>
              </a:rPr>
              <a:t>Acc-</a:t>
            </a:r>
            <a:r>
              <a:rPr lang="it-IT" sz="1400" dirty="0" smtClean="0">
                <a:ln>
                  <a:solidFill>
                    <a:schemeClr val="tx1"/>
                  </a:solidFill>
                </a:ln>
              </a:rPr>
              <a:t> Mag</a:t>
            </a:r>
            <a:endParaRPr lang="it-IT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2214546" y="3419310"/>
            <a:ext cx="357190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Freccia bidirezionale orizzontale 8"/>
          <p:cNvSpPr/>
          <p:nvPr/>
        </p:nvSpPr>
        <p:spPr>
          <a:xfrm>
            <a:off x="3929058" y="3419310"/>
            <a:ext cx="714380" cy="142876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Immagin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38" r="7835"/>
          <a:stretch>
            <a:fillRect/>
          </a:stretch>
        </p:blipFill>
        <p:spPr bwMode="auto">
          <a:xfrm>
            <a:off x="1214414" y="2990682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4786314" y="4490880"/>
            <a:ext cx="1071570" cy="1072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n>
                  <a:solidFill>
                    <a:schemeClr val="tx1"/>
                  </a:solidFill>
                </a:ln>
              </a:rPr>
              <a:t>µC 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</a:rPr>
              <a:t>secondario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86314" y="2990682"/>
            <a:ext cx="1071570" cy="1072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n>
                  <a:solidFill>
                    <a:schemeClr val="tx1"/>
                  </a:solidFill>
                </a:ln>
              </a:rPr>
              <a:t>µC </a:t>
            </a:r>
            <a:r>
              <a:rPr lang="it-IT" sz="1200" dirty="0" smtClean="0">
                <a:ln>
                  <a:solidFill>
                    <a:schemeClr val="tx1"/>
                  </a:solidFill>
                </a:ln>
              </a:rPr>
              <a:t>principale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357950" y="4705194"/>
            <a:ext cx="642942" cy="5000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err="1" smtClean="0">
                <a:ln>
                  <a:solidFill>
                    <a:schemeClr val="tx1"/>
                  </a:solidFill>
                </a:ln>
              </a:rPr>
              <a:t>Temp</a:t>
            </a:r>
            <a:endParaRPr lang="it-IT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714876" y="2204864"/>
            <a:ext cx="642942" cy="4286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n>
                  <a:solidFill>
                    <a:schemeClr val="tx1"/>
                  </a:solidFill>
                </a:ln>
              </a:rPr>
              <a:t>GPS</a:t>
            </a:r>
            <a:endParaRPr lang="it-IT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Scheda 14"/>
          <p:cNvSpPr/>
          <p:nvPr/>
        </p:nvSpPr>
        <p:spPr>
          <a:xfrm rot="5400000">
            <a:off x="5429256" y="2276302"/>
            <a:ext cx="428628" cy="285752"/>
          </a:xfrm>
          <a:prstGeom prst="flowChartPunchedCard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bidirezionale orizzontale 15"/>
          <p:cNvSpPr/>
          <p:nvPr/>
        </p:nvSpPr>
        <p:spPr>
          <a:xfrm rot="5400000">
            <a:off x="5143504" y="4205128"/>
            <a:ext cx="285752" cy="142876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Freccia a destra 16"/>
          <p:cNvSpPr/>
          <p:nvPr/>
        </p:nvSpPr>
        <p:spPr>
          <a:xfrm rot="5400000">
            <a:off x="4893471" y="2740649"/>
            <a:ext cx="214314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Freccia a destra 17"/>
          <p:cNvSpPr/>
          <p:nvPr/>
        </p:nvSpPr>
        <p:spPr>
          <a:xfrm rot="16200000">
            <a:off x="5536413" y="2740649"/>
            <a:ext cx="214314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4357686" y="4919508"/>
            <a:ext cx="357190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Freccia a destra 19"/>
          <p:cNvSpPr/>
          <p:nvPr/>
        </p:nvSpPr>
        <p:spPr>
          <a:xfrm rot="10800000">
            <a:off x="5929322" y="4919508"/>
            <a:ext cx="357190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Freccia bidirezionale orizzontale 20"/>
          <p:cNvSpPr/>
          <p:nvPr/>
        </p:nvSpPr>
        <p:spPr>
          <a:xfrm>
            <a:off x="5929322" y="3566176"/>
            <a:ext cx="1285884" cy="142876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" name="Connettore 1 21"/>
          <p:cNvCxnSpPr/>
          <p:nvPr/>
        </p:nvCxnSpPr>
        <p:spPr>
          <a:xfrm rot="5400000">
            <a:off x="5680083" y="3811425"/>
            <a:ext cx="3214710" cy="1588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rot="5400000">
            <a:off x="5892809" y="3812219"/>
            <a:ext cx="2786876" cy="794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reccia angolare bidirezionale 23"/>
          <p:cNvSpPr/>
          <p:nvPr/>
        </p:nvSpPr>
        <p:spPr>
          <a:xfrm>
            <a:off x="5940152" y="3060980"/>
            <a:ext cx="648072" cy="288032"/>
          </a:xfrm>
          <a:prstGeom prst="lef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6197584" y="2268892"/>
            <a:ext cx="82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Service USB</a:t>
            </a:r>
            <a:endParaRPr lang="it-IT" sz="1600" dirty="0"/>
          </a:p>
        </p:txBody>
      </p:sp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27" name="Segnaposto piè di pagina 26"/>
          <p:cNvSpPr>
            <a:spLocks noGrp="1"/>
          </p:cNvSpPr>
          <p:nvPr>
            <p:ph type="ftr" sz="quarter" idx="11"/>
          </p:nvPr>
        </p:nvSpPr>
        <p:spPr>
          <a:xfrm>
            <a:off x="3124200" y="6347659"/>
            <a:ext cx="2895600" cy="365125"/>
          </a:xfrm>
        </p:spPr>
        <p:txBody>
          <a:bodyPr/>
          <a:lstStyle/>
          <a:p>
            <a:r>
              <a:rPr lang="it-IT" dirty="0" smtClean="0"/>
              <a:t>GSSI – L’Aquila- 11Luglio 2018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Conclusioni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Il dipartimento di Matematica e Fisica Ennio De Giorgi di Lecce e l’INFN partecipano all’ICD fin dalla prima edizione</a:t>
            </a:r>
          </a:p>
          <a:p>
            <a:r>
              <a:rPr lang="it-IT" dirty="0" smtClean="0"/>
              <a:t>Iscrizione da numerose altre sedi dell’INFN </a:t>
            </a:r>
          </a:p>
          <a:p>
            <a:r>
              <a:rPr lang="it-IT" dirty="0" smtClean="0"/>
              <a:t>Grande interesse da parte degli Istituti Superiori delle Provincie di LE, BR e TA</a:t>
            </a:r>
          </a:p>
          <a:p>
            <a:r>
              <a:rPr lang="it-IT" dirty="0" smtClean="0"/>
              <a:t>Rivelatore progettato per essere facilmente utilizzabile dagli studenti</a:t>
            </a:r>
          </a:p>
          <a:p>
            <a:r>
              <a:rPr lang="it-IT" dirty="0" smtClean="0"/>
              <a:t>Campagne di misura organizzate con gli Istituti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15" y="0"/>
            <a:ext cx="8363272" cy="2362274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FF0000"/>
                </a:solidFill>
              </a:rPr>
              <a:t>CORAM (</a:t>
            </a:r>
            <a:r>
              <a:rPr lang="it-IT" altLang="it-IT" b="1" dirty="0" err="1">
                <a:solidFill>
                  <a:srgbClr val="FF0000"/>
                </a:solidFill>
              </a:rPr>
              <a:t>COsmic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</a:rPr>
              <a:t>RAy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</a:rPr>
              <a:t>Mission</a:t>
            </a:r>
            <a:r>
              <a:rPr lang="it-IT" altLang="it-IT" b="1" dirty="0">
                <a:solidFill>
                  <a:srgbClr val="FF0000"/>
                </a:solidFill>
              </a:rPr>
              <a:t>)</a:t>
            </a:r>
            <a:br>
              <a:rPr lang="it-IT" altLang="it-IT" b="1" dirty="0">
                <a:solidFill>
                  <a:srgbClr val="FF0000"/>
                </a:solidFill>
              </a:rPr>
            </a:br>
            <a:r>
              <a:rPr lang="it-IT" altLang="it-IT" b="1" dirty="0" smtClean="0">
                <a:solidFill>
                  <a:srgbClr val="FF0000"/>
                </a:solidFill>
              </a:rPr>
              <a:t> </a:t>
            </a:r>
            <a:r>
              <a:rPr lang="it-IT" altLang="it-IT" b="1" dirty="0">
                <a:solidFill>
                  <a:srgbClr val="FF0000"/>
                </a:solidFill>
              </a:rPr>
              <a:t>esperimento di </a:t>
            </a:r>
            <a:r>
              <a:rPr lang="it-IT" altLang="it-IT" b="1" dirty="0" err="1">
                <a:solidFill>
                  <a:srgbClr val="FF0000"/>
                </a:solidFill>
              </a:rPr>
              <a:t>outreach</a:t>
            </a:r>
            <a:r>
              <a:rPr lang="it-IT" altLang="it-IT" b="1" dirty="0">
                <a:solidFill>
                  <a:srgbClr val="FF0000"/>
                </a:solidFill>
              </a:rPr>
              <a:t> 100 anni dopo i lavori di </a:t>
            </a:r>
            <a:r>
              <a:rPr lang="it-IT" altLang="it-IT" b="1" dirty="0" err="1">
                <a:solidFill>
                  <a:srgbClr val="FF0000"/>
                </a:solidFill>
              </a:rPr>
              <a:t>Pacini</a:t>
            </a:r>
            <a:r>
              <a:rPr lang="it-IT" altLang="it-IT" b="1" dirty="0">
                <a:solidFill>
                  <a:srgbClr val="FF0000"/>
                </a:solidFill>
              </a:rPr>
              <a:t> ed Hess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901537"/>
            <a:ext cx="7715200" cy="1656184"/>
          </a:xfrm>
        </p:spPr>
        <p:txBody>
          <a:bodyPr>
            <a:normAutofit/>
          </a:bodyPr>
          <a:lstStyle/>
          <a:p>
            <a:r>
              <a:rPr lang="it-IT" sz="3000" dirty="0" smtClean="0">
                <a:solidFill>
                  <a:srgbClr val="002060"/>
                </a:solidFill>
              </a:rPr>
              <a:t>SIF </a:t>
            </a:r>
            <a:r>
              <a:rPr lang="it-IT" sz="3000" dirty="0">
                <a:solidFill>
                  <a:srgbClr val="002060"/>
                </a:solidFill>
              </a:rPr>
              <a:t>XCVII Congresso Nazionale - L'AQUILA 29/09/2011 </a:t>
            </a:r>
            <a:endParaRPr lang="it-IT" sz="3000" dirty="0" smtClean="0">
              <a:solidFill>
                <a:srgbClr val="002060"/>
              </a:solidFill>
            </a:endParaRPr>
          </a:p>
          <a:p>
            <a:r>
              <a:rPr lang="it-IT" sz="3000" dirty="0" err="1" smtClean="0">
                <a:solidFill>
                  <a:srgbClr val="002060"/>
                </a:solidFill>
              </a:rPr>
              <a:t>SciNeGHE</a:t>
            </a:r>
            <a:r>
              <a:rPr lang="it-IT" sz="3000" dirty="0" smtClean="0">
                <a:solidFill>
                  <a:srgbClr val="002060"/>
                </a:solidFill>
              </a:rPr>
              <a:t> - LECCE 19-22 Giugno 2012</a:t>
            </a:r>
            <a:endParaRPr lang="it-IT" sz="30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96308" y="2486806"/>
            <a:ext cx="8435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2060"/>
                </a:solidFill>
              </a:rPr>
              <a:t>Iniziativa di </a:t>
            </a:r>
            <a:r>
              <a:rPr lang="it-IT" altLang="it-IT" sz="2000" b="1" dirty="0" err="1">
                <a:solidFill>
                  <a:srgbClr val="002060"/>
                </a:solidFill>
              </a:rPr>
              <a:t>outreach</a:t>
            </a:r>
            <a:r>
              <a:rPr lang="it-IT" altLang="it-IT" dirty="0">
                <a:solidFill>
                  <a:srgbClr val="002060"/>
                </a:solidFill>
              </a:rPr>
              <a:t>, nata da contatti con alcune scuole di II grado della provincia di Lecce e </a:t>
            </a:r>
            <a:r>
              <a:rPr lang="it-IT" altLang="it-IT" dirty="0" smtClean="0">
                <a:solidFill>
                  <a:srgbClr val="002060"/>
                </a:solidFill>
              </a:rPr>
              <a:t>Brindisi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2060"/>
                </a:solidFill>
              </a:rPr>
              <a:t>Il rivelatore </a:t>
            </a:r>
            <a:r>
              <a:rPr lang="it-IT" altLang="it-IT" dirty="0" smtClean="0">
                <a:solidFill>
                  <a:srgbClr val="002060"/>
                </a:solidFill>
              </a:rPr>
              <a:t> </a:t>
            </a:r>
            <a:r>
              <a:rPr lang="it-IT" altLang="it-IT" dirty="0">
                <a:solidFill>
                  <a:srgbClr val="002060"/>
                </a:solidFill>
              </a:rPr>
              <a:t>finanziato dall’ Istituto Nazionale di Fisica </a:t>
            </a:r>
            <a:r>
              <a:rPr lang="it-IT" altLang="it-IT" dirty="0" smtClean="0">
                <a:solidFill>
                  <a:srgbClr val="002060"/>
                </a:solidFill>
              </a:rPr>
              <a:t>Nucleare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2060"/>
                </a:solidFill>
              </a:rPr>
              <a:t>Il </a:t>
            </a:r>
            <a:r>
              <a:rPr lang="it-IT" altLang="it-IT" dirty="0">
                <a:solidFill>
                  <a:srgbClr val="002060"/>
                </a:solidFill>
              </a:rPr>
              <a:t>progetto </a:t>
            </a:r>
            <a:r>
              <a:rPr lang="it-IT" altLang="it-IT" dirty="0" smtClean="0">
                <a:solidFill>
                  <a:srgbClr val="002060"/>
                </a:solidFill>
              </a:rPr>
              <a:t>prevedeva </a:t>
            </a:r>
            <a:r>
              <a:rPr lang="it-IT" altLang="it-IT" dirty="0">
                <a:solidFill>
                  <a:srgbClr val="002060"/>
                </a:solidFill>
              </a:rPr>
              <a:t>la costruzione di un rivelatore per la  misura del flusso di raggi cosmici con la quota in occasione del centenario della loro </a:t>
            </a:r>
            <a:r>
              <a:rPr lang="it-IT" altLang="it-IT" dirty="0" smtClean="0">
                <a:solidFill>
                  <a:srgbClr val="002060"/>
                </a:solidFill>
              </a:rPr>
              <a:t>scoperta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2060"/>
                </a:solidFill>
              </a:rPr>
              <a:t>Possibilità </a:t>
            </a:r>
            <a:r>
              <a:rPr lang="it-IT" altLang="it-IT" dirty="0">
                <a:solidFill>
                  <a:srgbClr val="002060"/>
                </a:solidFill>
              </a:rPr>
              <a:t>volo su pallone stratosferico e/o utilizzo “a terra” per misure, mostre,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rgbClr val="002060"/>
                </a:solidFill>
              </a:rPr>
              <a:t>Primo </a:t>
            </a:r>
            <a:r>
              <a:rPr lang="it-IT" altLang="it-IT" dirty="0">
                <a:solidFill>
                  <a:srgbClr val="002060"/>
                </a:solidFill>
              </a:rPr>
              <a:t>prototipo costruito ed utilizzato per campagne di misure in montagna e underground (LNGS) in marzo.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Apparato Sperimentale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43372" y="1142984"/>
            <a:ext cx="4648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solidFill>
                  <a:srgbClr val="FF3300"/>
                </a:solidFill>
              </a:rPr>
              <a:t>Quattro piani di rivelatore</a:t>
            </a:r>
            <a:r>
              <a:rPr lang="it-IT" dirty="0"/>
              <a:t> </a:t>
            </a:r>
            <a:r>
              <a:rPr lang="it-IT" dirty="0">
                <a:solidFill>
                  <a:srgbClr val="002060"/>
                </a:solidFill>
              </a:rPr>
              <a:t>a scintillazione (BC-412)  di circa 14,5x14,5x1 cm</a:t>
            </a:r>
            <a:r>
              <a:rPr lang="it-IT" baseline="30000" dirty="0">
                <a:solidFill>
                  <a:srgbClr val="002060"/>
                </a:solidFill>
              </a:rPr>
              <a:t>3</a:t>
            </a:r>
            <a:r>
              <a:rPr lang="it-IT" dirty="0">
                <a:solidFill>
                  <a:srgbClr val="002060"/>
                </a:solidFill>
              </a:rPr>
              <a:t>, letti con fibre WLS e APD (A.Akimedov et al., ITEP Mosca), intervallati da</a:t>
            </a:r>
            <a:r>
              <a:rPr lang="it-IT" dirty="0"/>
              <a:t> </a:t>
            </a:r>
            <a:r>
              <a:rPr lang="it-IT" dirty="0">
                <a:solidFill>
                  <a:srgbClr val="FF3300"/>
                </a:solidFill>
              </a:rPr>
              <a:t>assorbitori in ferro</a:t>
            </a:r>
            <a:r>
              <a:rPr lang="it-IT" dirty="0" smtClean="0">
                <a:solidFill>
                  <a:srgbClr val="FF3300"/>
                </a:solidFill>
              </a:rPr>
              <a:t>.</a:t>
            </a:r>
            <a:endParaRPr lang="it-IT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it-IT" dirty="0">
                <a:solidFill>
                  <a:srgbClr val="002060"/>
                </a:solidFill>
              </a:rPr>
              <a:t>I segnali dei vari detector vengono messi in coincidenza in finestre temporali di 80ns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  <a:endParaRPr lang="it-IT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it-IT" dirty="0">
                <a:solidFill>
                  <a:srgbClr val="002060"/>
                </a:solidFill>
              </a:rPr>
              <a:t>Ad intervalli regolari di tempo </a:t>
            </a:r>
            <a:r>
              <a:rPr lang="it-IT" dirty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it-IT" dirty="0">
                <a:solidFill>
                  <a:srgbClr val="002060"/>
                </a:solidFill>
              </a:rPr>
              <a:t>T (di larghezza programmabile) viene registrato il numero di </a:t>
            </a:r>
            <a:r>
              <a:rPr lang="it-IT" dirty="0">
                <a:solidFill>
                  <a:srgbClr val="FF3300"/>
                </a:solidFill>
              </a:rPr>
              <a:t>singole</a:t>
            </a:r>
            <a:r>
              <a:rPr lang="it-IT" dirty="0"/>
              <a:t> </a:t>
            </a:r>
            <a:r>
              <a:rPr lang="it-IT" dirty="0">
                <a:solidFill>
                  <a:srgbClr val="002060"/>
                </a:solidFill>
              </a:rPr>
              <a:t>e di coincidenze </a:t>
            </a:r>
            <a:r>
              <a:rPr lang="it-IT" dirty="0">
                <a:solidFill>
                  <a:srgbClr val="FF3300"/>
                </a:solidFill>
              </a:rPr>
              <a:t>doppie</a:t>
            </a:r>
            <a:r>
              <a:rPr lang="it-IT" dirty="0"/>
              <a:t>, </a:t>
            </a:r>
            <a:r>
              <a:rPr lang="it-IT" dirty="0">
                <a:solidFill>
                  <a:srgbClr val="FF3300"/>
                </a:solidFill>
              </a:rPr>
              <a:t>triple</a:t>
            </a:r>
            <a:r>
              <a:rPr lang="it-IT" dirty="0"/>
              <a:t> e </a:t>
            </a:r>
            <a:r>
              <a:rPr lang="it-IT" dirty="0">
                <a:solidFill>
                  <a:srgbClr val="FF3300"/>
                </a:solidFill>
              </a:rPr>
              <a:t>quadruple</a:t>
            </a:r>
            <a:r>
              <a:rPr lang="it-IT" dirty="0" smtClean="0"/>
              <a:t>.</a:t>
            </a:r>
            <a:endParaRPr lang="it-IT" dirty="0"/>
          </a:p>
          <a:p>
            <a:pPr>
              <a:spcBef>
                <a:spcPct val="50000"/>
              </a:spcBef>
            </a:pPr>
            <a:r>
              <a:rPr lang="it-IT" dirty="0">
                <a:solidFill>
                  <a:srgbClr val="002060"/>
                </a:solidFill>
              </a:rPr>
              <a:t>La rate di coincidenze accidentali </a:t>
            </a:r>
            <a:r>
              <a:rPr lang="it-IT" dirty="0" smtClean="0">
                <a:solidFill>
                  <a:srgbClr val="002060"/>
                </a:solidFill>
              </a:rPr>
              <a:t>è </a:t>
            </a:r>
            <a:r>
              <a:rPr lang="it-IT" dirty="0">
                <a:solidFill>
                  <a:srgbClr val="002060"/>
                </a:solidFill>
              </a:rPr>
              <a:t>estremamente bassa dato il valore della rate di fondo del singolo detector ( ≈1 Hz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it-IT" dirty="0">
                <a:solidFill>
                  <a:srgbClr val="002060"/>
                </a:solidFill>
                <a:latin typeface="+mj-lt"/>
                <a:cs typeface="Arial" pitchFamily="34" charset="0"/>
              </a:rPr>
              <a:t>Il sistema di acquisizione realizzato è stato ingegnerizzato per creare un oggetto compatto, ridondante e che può essere usato agevolmente sul campo per molteplici misure. </a:t>
            </a:r>
            <a:endParaRPr lang="it-IT" dirty="0"/>
          </a:p>
        </p:txBody>
      </p:sp>
      <p:pic>
        <p:nvPicPr>
          <p:cNvPr id="9" name="Picture 32" descr="AP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" descr="AP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14720"/>
            <a:ext cx="3352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Rivelatori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57158" y="6234564"/>
            <a:ext cx="1219200" cy="730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57158" y="4162862"/>
            <a:ext cx="1219200" cy="2133600"/>
            <a:chOff x="1056" y="768"/>
            <a:chExt cx="768" cy="1344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056" y="960"/>
              <a:ext cx="76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1056" y="1281"/>
              <a:ext cx="76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056" y="1601"/>
              <a:ext cx="76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056" y="1922"/>
              <a:ext cx="76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056" y="1120"/>
              <a:ext cx="768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056" y="1441"/>
              <a:ext cx="768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056" y="1762"/>
              <a:ext cx="768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104" y="768"/>
              <a:ext cx="144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1104" y="9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1488" y="158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1536" y="12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1584" y="9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1392" y="19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H="1">
              <a:off x="1392" y="768"/>
              <a:ext cx="288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357158" y="4234300"/>
            <a:ext cx="1219200" cy="730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5"/>
          <p:cNvSpPr txBox="1">
            <a:spLocks noChangeArrowheads="1"/>
          </p:cNvSpPr>
          <p:nvPr/>
        </p:nvSpPr>
        <p:spPr bwMode="auto">
          <a:xfrm>
            <a:off x="1785918" y="4234300"/>
            <a:ext cx="5000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/>
              <a:t>X</a:t>
            </a:r>
          </a:p>
          <a:p>
            <a:pPr>
              <a:spcBef>
                <a:spcPct val="50000"/>
              </a:spcBef>
            </a:pPr>
            <a:r>
              <a:rPr lang="it-IT" sz="2400" b="1" dirty="0"/>
              <a:t>Y</a:t>
            </a:r>
          </a:p>
          <a:p>
            <a:pPr>
              <a:spcBef>
                <a:spcPct val="50000"/>
              </a:spcBef>
            </a:pPr>
            <a:r>
              <a:rPr lang="it-IT" sz="2400" b="1" dirty="0"/>
              <a:t>Z</a:t>
            </a:r>
          </a:p>
          <a:p>
            <a:pPr>
              <a:spcBef>
                <a:spcPct val="50000"/>
              </a:spcBef>
            </a:pPr>
            <a:r>
              <a:rPr lang="it-IT" sz="2400" b="1" dirty="0"/>
              <a:t>W</a:t>
            </a:r>
          </a:p>
        </p:txBody>
      </p:sp>
      <p:pic>
        <p:nvPicPr>
          <p:cNvPr id="23" name="Picture 22" descr="coram_t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4282" y="1285860"/>
            <a:ext cx="2071702" cy="267548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1643042" y="450057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43042" y="500063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43042" y="550070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43042" y="607220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28860" y="2571744"/>
            <a:ext cx="3000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Misuriamo il rate di singola, doppia, tripla e quadrupla.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singole  -&gt; X     Y     Z     W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doppie (2 piani adiacenti) -&gt; XY   YZ   ZW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triple (3 piani adiacenti) -&gt; XYZ  YZW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 quadrupla XYZW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3174" y="1714488"/>
            <a:ext cx="1846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CORAM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844" y="1142984"/>
            <a:ext cx="5214974" cy="542928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30" descr="rivelato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71612"/>
            <a:ext cx="3286148" cy="2644567"/>
          </a:xfrm>
          <a:prstGeom prst="rect">
            <a:avLst/>
          </a:prstGeom>
          <a:ln w="22225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32" name="Rectangle 31"/>
          <p:cNvSpPr/>
          <p:nvPr/>
        </p:nvSpPr>
        <p:spPr>
          <a:xfrm>
            <a:off x="5572132" y="1357298"/>
            <a:ext cx="3429024" cy="521497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TextBox 32"/>
          <p:cNvSpPr txBox="1"/>
          <p:nvPr/>
        </p:nvSpPr>
        <p:spPr>
          <a:xfrm>
            <a:off x="5786446" y="450057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Rivelatore dimostrativo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I piani di scintillazione sono ruotabili</a:t>
            </a:r>
          </a:p>
        </p:txBody>
      </p:sp>
      <p:sp>
        <p:nvSpPr>
          <p:cNvPr id="34" name="Segnaposto numero diapositiva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5" name="Segnaposto piè di pagina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Software e Interfaccia Grafica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9" y="1345132"/>
            <a:ext cx="6966438" cy="47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ttore 2 6"/>
          <p:cNvCxnSpPr>
            <a:stCxn id="6" idx="1"/>
          </p:cNvCxnSpPr>
          <p:nvPr/>
        </p:nvCxnSpPr>
        <p:spPr>
          <a:xfrm rot="10800000">
            <a:off x="7288265" y="3631148"/>
            <a:ext cx="714380" cy="7979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7"/>
          <p:cNvSpPr txBox="1"/>
          <p:nvPr/>
        </p:nvSpPr>
        <p:spPr>
          <a:xfrm>
            <a:off x="8002645" y="4059776"/>
            <a:ext cx="1142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Media delle</a:t>
            </a:r>
          </a:p>
          <a:p>
            <a:r>
              <a:rPr lang="it-IT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coincidenze dei  piani</a:t>
            </a:r>
            <a:endParaRPr lang="it-IT" sz="14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ttangolo arrotondato 8"/>
          <p:cNvSpPr/>
          <p:nvPr/>
        </p:nvSpPr>
        <p:spPr>
          <a:xfrm>
            <a:off x="2001853" y="2345264"/>
            <a:ext cx="5286412" cy="2143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8" name="Connettore 2 9"/>
          <p:cNvCxnSpPr/>
          <p:nvPr/>
        </p:nvCxnSpPr>
        <p:spPr>
          <a:xfrm rot="10800000" flipV="1">
            <a:off x="7288265" y="1988074"/>
            <a:ext cx="500066" cy="35719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10"/>
          <p:cNvSpPr txBox="1"/>
          <p:nvPr/>
        </p:nvSpPr>
        <p:spPr>
          <a:xfrm>
            <a:off x="6859637" y="1702322"/>
            <a:ext cx="2172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Stringa dell’evento</a:t>
            </a:r>
            <a:endParaRPr lang="it-IT" sz="14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Connettore 2 11"/>
          <p:cNvCxnSpPr>
            <a:stCxn id="11" idx="2"/>
          </p:cNvCxnSpPr>
          <p:nvPr/>
        </p:nvCxnSpPr>
        <p:spPr>
          <a:xfrm rot="16200000" flipH="1">
            <a:off x="1032641" y="3947819"/>
            <a:ext cx="44523" cy="103664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2"/>
          <p:cNvSpPr txBox="1"/>
          <p:nvPr/>
        </p:nvSpPr>
        <p:spPr>
          <a:xfrm>
            <a:off x="0" y="3705217"/>
            <a:ext cx="1073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Istogrammi</a:t>
            </a:r>
          </a:p>
          <a:p>
            <a:r>
              <a:rPr lang="it-IT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delle</a:t>
            </a:r>
          </a:p>
          <a:p>
            <a:r>
              <a:rPr lang="it-IT" sz="1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coincidenze</a:t>
            </a:r>
            <a:endParaRPr lang="it-IT" sz="14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16035" y="3345396"/>
            <a:ext cx="428628" cy="214314"/>
          </a:xfrm>
          <a:prstGeom prst="roundRect">
            <a:avLst/>
          </a:prstGeom>
          <a:solidFill>
            <a:srgbClr val="00B050">
              <a:alpha val="34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ounded Rectangle 12"/>
          <p:cNvSpPr/>
          <p:nvPr/>
        </p:nvSpPr>
        <p:spPr>
          <a:xfrm>
            <a:off x="1716101" y="3345396"/>
            <a:ext cx="428628" cy="214314"/>
          </a:xfrm>
          <a:prstGeom prst="roundRect">
            <a:avLst/>
          </a:prstGeom>
          <a:solidFill>
            <a:srgbClr val="00B050">
              <a:alpha val="34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ounded Rectangle 13"/>
          <p:cNvSpPr/>
          <p:nvPr/>
        </p:nvSpPr>
        <p:spPr>
          <a:xfrm>
            <a:off x="2144729" y="3345396"/>
            <a:ext cx="428628" cy="214314"/>
          </a:xfrm>
          <a:prstGeom prst="roundRect">
            <a:avLst/>
          </a:prstGeom>
          <a:solidFill>
            <a:srgbClr val="00B050">
              <a:alpha val="34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ounded Rectangle 14"/>
          <p:cNvSpPr/>
          <p:nvPr/>
        </p:nvSpPr>
        <p:spPr>
          <a:xfrm>
            <a:off x="2573357" y="3345396"/>
            <a:ext cx="428628" cy="214314"/>
          </a:xfrm>
          <a:prstGeom prst="roundRect">
            <a:avLst/>
          </a:prstGeom>
          <a:solidFill>
            <a:srgbClr val="00B050">
              <a:alpha val="34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ounded Rectangle 15"/>
          <p:cNvSpPr/>
          <p:nvPr/>
        </p:nvSpPr>
        <p:spPr>
          <a:xfrm>
            <a:off x="3001985" y="3345396"/>
            <a:ext cx="428628" cy="214314"/>
          </a:xfrm>
          <a:prstGeom prst="roundRect">
            <a:avLst/>
          </a:prstGeom>
          <a:solidFill>
            <a:srgbClr val="00B0F0">
              <a:alpha val="34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ounded Rectangle 16"/>
          <p:cNvSpPr/>
          <p:nvPr/>
        </p:nvSpPr>
        <p:spPr>
          <a:xfrm>
            <a:off x="4359307" y="3345396"/>
            <a:ext cx="428628" cy="214314"/>
          </a:xfrm>
          <a:prstGeom prst="roundRect">
            <a:avLst/>
          </a:prstGeom>
          <a:solidFill>
            <a:srgbClr val="00B0F0">
              <a:alpha val="34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ounded Rectangle 17"/>
          <p:cNvSpPr/>
          <p:nvPr/>
        </p:nvSpPr>
        <p:spPr>
          <a:xfrm>
            <a:off x="5216563" y="3345396"/>
            <a:ext cx="428628" cy="214314"/>
          </a:xfrm>
          <a:prstGeom prst="roundRect">
            <a:avLst/>
          </a:prstGeom>
          <a:solidFill>
            <a:srgbClr val="00B0F0">
              <a:alpha val="34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ounded Rectangle 18"/>
          <p:cNvSpPr/>
          <p:nvPr/>
        </p:nvSpPr>
        <p:spPr>
          <a:xfrm>
            <a:off x="5645191" y="3345396"/>
            <a:ext cx="428628" cy="214314"/>
          </a:xfrm>
          <a:prstGeom prst="roundRect">
            <a:avLst/>
          </a:prstGeom>
          <a:solidFill>
            <a:srgbClr val="E010C2">
              <a:alpha val="33725"/>
            </a:srgbClr>
          </a:solidFill>
          <a:ln w="38100">
            <a:solidFill>
              <a:srgbClr val="E01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ounded Rectangle 19"/>
          <p:cNvSpPr/>
          <p:nvPr/>
        </p:nvSpPr>
        <p:spPr>
          <a:xfrm>
            <a:off x="6931075" y="3345396"/>
            <a:ext cx="428628" cy="214314"/>
          </a:xfrm>
          <a:prstGeom prst="roundRect">
            <a:avLst/>
          </a:prstGeom>
          <a:solidFill>
            <a:srgbClr val="E010C2">
              <a:alpha val="33725"/>
            </a:srgbClr>
          </a:solidFill>
          <a:ln w="38100">
            <a:solidFill>
              <a:srgbClr val="E01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ounded Rectangle 20"/>
          <p:cNvSpPr/>
          <p:nvPr/>
        </p:nvSpPr>
        <p:spPr>
          <a:xfrm>
            <a:off x="7359703" y="3345396"/>
            <a:ext cx="428628" cy="214314"/>
          </a:xfrm>
          <a:prstGeom prst="roundRect">
            <a:avLst/>
          </a:prstGeom>
          <a:solidFill>
            <a:srgbClr val="FFC000">
              <a:alpha val="33725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/>
          <p:cNvSpPr txBox="1"/>
          <p:nvPr/>
        </p:nvSpPr>
        <p:spPr>
          <a:xfrm>
            <a:off x="1583126" y="6169580"/>
            <a:ext cx="546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SINGOLE</a:t>
            </a:r>
            <a:r>
              <a:rPr lang="it-IT" dirty="0" smtClean="0"/>
              <a:t>          </a:t>
            </a:r>
            <a:r>
              <a:rPr lang="it-IT" b="1" dirty="0" smtClean="0">
                <a:solidFill>
                  <a:srgbClr val="00B0F0"/>
                </a:solidFill>
              </a:rPr>
              <a:t>DOPPIE</a:t>
            </a:r>
            <a:r>
              <a:rPr lang="it-IT" dirty="0" smtClean="0"/>
              <a:t>          </a:t>
            </a:r>
            <a:r>
              <a:rPr lang="it-IT" b="1" dirty="0" smtClean="0">
                <a:solidFill>
                  <a:srgbClr val="E010C2"/>
                </a:solidFill>
              </a:rPr>
              <a:t>TRIPLE </a:t>
            </a:r>
            <a:r>
              <a:rPr lang="it-IT" dirty="0" smtClean="0"/>
              <a:t>              </a:t>
            </a:r>
            <a:r>
              <a:rPr lang="it-IT" b="1" dirty="0" smtClean="0">
                <a:solidFill>
                  <a:srgbClr val="FFC000"/>
                </a:solidFill>
              </a:rPr>
              <a:t>QUADRUPLA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4072" y="0"/>
            <a:ext cx="6609928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Misure Proposte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coincid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218403" cy="2621144"/>
          </a:xfrm>
          <a:prstGeom prst="rect">
            <a:avLst/>
          </a:prstGeom>
        </p:spPr>
      </p:pic>
      <p:pic>
        <p:nvPicPr>
          <p:cNvPr id="5" name="Immagine 4" descr="zeni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852936"/>
            <a:ext cx="5509609" cy="37434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Preparazione dell’Evento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Iscrizione a ICD da parte degli organizzatori locali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Invito mandato agli Istituti Superiori della provincia di Lecce (Brindisi e Taranto)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Aula capiente e spaziosa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Rivelatore di flusso dei raggi cosmici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CORAM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Rivelatore dimostrativo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Preparazione dei laboratori per l’arrivo degli studenti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Programma ICD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929222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Introduzione sui Raggi Cosmici (docenti Università del Salento)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Introduzione al rivelatore usato per la misura sui raggi cosmici (docenti Univerisità del Salento)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Presa dati e analisi dati (studenti). Tre momenti previsti per ogni Istituto:</a:t>
            </a:r>
          </a:p>
          <a:p>
            <a:pPr lvl="1"/>
            <a:r>
              <a:rPr lang="it-IT" dirty="0" smtClean="0">
                <a:solidFill>
                  <a:srgbClr val="7030A0"/>
                </a:solidFill>
              </a:rPr>
              <a:t>Presa dati</a:t>
            </a:r>
          </a:p>
          <a:p>
            <a:pPr lvl="1"/>
            <a:r>
              <a:rPr lang="it-IT" dirty="0" smtClean="0">
                <a:solidFill>
                  <a:srgbClr val="7030A0"/>
                </a:solidFill>
              </a:rPr>
              <a:t>Rivelatore dimostrativo</a:t>
            </a:r>
          </a:p>
          <a:p>
            <a:pPr lvl="1"/>
            <a:r>
              <a:rPr lang="it-IT" dirty="0" smtClean="0">
                <a:solidFill>
                  <a:srgbClr val="7030A0"/>
                </a:solidFill>
              </a:rPr>
              <a:t>Visite ai laboratori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Skype chat</a:t>
            </a:r>
          </a:p>
          <a:p>
            <a:r>
              <a:rPr lang="it-IT" dirty="0">
                <a:solidFill>
                  <a:srgbClr val="FFC000"/>
                </a:solidFill>
              </a:rPr>
              <a:t>V</a:t>
            </a:r>
            <a:r>
              <a:rPr lang="it-IT" dirty="0" smtClean="0">
                <a:solidFill>
                  <a:srgbClr val="FFC000"/>
                </a:solidFill>
              </a:rPr>
              <a:t>ideo chat 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Pagina pdf con risultati – Una per ogni Istituto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Edizioni Passate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68863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Lecce partecipa fin dalla prima edizione nel 2012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 26 Settembre </a:t>
            </a:r>
            <a:r>
              <a:rPr lang="it-IT" dirty="0" smtClean="0">
                <a:solidFill>
                  <a:srgbClr val="00B050"/>
                </a:solidFill>
              </a:rPr>
              <a:t>2012  	</a:t>
            </a:r>
          </a:p>
          <a:p>
            <a:pPr lvl="2"/>
            <a:r>
              <a:rPr lang="it-IT" dirty="0" smtClean="0">
                <a:solidFill>
                  <a:srgbClr val="FF0000"/>
                </a:solidFill>
              </a:rPr>
              <a:t>2 Istituti – 5 studenti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 25 Settembre </a:t>
            </a:r>
            <a:r>
              <a:rPr lang="it-IT" dirty="0" smtClean="0">
                <a:solidFill>
                  <a:srgbClr val="00B050"/>
                </a:solidFill>
              </a:rPr>
              <a:t>2013</a:t>
            </a:r>
          </a:p>
          <a:p>
            <a:pPr lvl="2"/>
            <a:r>
              <a:rPr lang="it-IT" dirty="0" smtClean="0">
                <a:solidFill>
                  <a:srgbClr val="FF0000"/>
                </a:solidFill>
              </a:rPr>
              <a:t>8 Istituti - 45 studenti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 8 Ottobre </a:t>
            </a:r>
            <a:r>
              <a:rPr lang="it-IT" dirty="0" smtClean="0">
                <a:solidFill>
                  <a:srgbClr val="00B050"/>
                </a:solidFill>
              </a:rPr>
              <a:t>2014</a:t>
            </a:r>
          </a:p>
          <a:p>
            <a:pPr lvl="2"/>
            <a:r>
              <a:rPr lang="it-IT" dirty="0" smtClean="0">
                <a:solidFill>
                  <a:srgbClr val="FF0000"/>
                </a:solidFill>
              </a:rPr>
              <a:t>5 Istituti - 32 studenti</a:t>
            </a:r>
          </a:p>
          <a:p>
            <a:pPr lvl="1"/>
            <a:r>
              <a:rPr lang="it-IT" dirty="0" smtClean="0">
                <a:solidFill>
                  <a:srgbClr val="002060"/>
                </a:solidFill>
              </a:rPr>
              <a:t> 5 Novembre </a:t>
            </a:r>
            <a:r>
              <a:rPr lang="it-IT" dirty="0" smtClean="0">
                <a:solidFill>
                  <a:srgbClr val="00B050"/>
                </a:solidFill>
              </a:rPr>
              <a:t>2015</a:t>
            </a:r>
          </a:p>
          <a:p>
            <a:pPr lvl="2"/>
            <a:r>
              <a:rPr lang="it-IT" dirty="0" smtClean="0">
                <a:solidFill>
                  <a:srgbClr val="FF0000"/>
                </a:solidFill>
              </a:rPr>
              <a:t>14 Istituti - 83 studenti</a:t>
            </a:r>
          </a:p>
          <a:p>
            <a:pPr lvl="1"/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2 Novembre </a:t>
            </a:r>
            <a:r>
              <a:rPr lang="it-IT" dirty="0" smtClean="0">
                <a:solidFill>
                  <a:srgbClr val="00B050"/>
                </a:solidFill>
              </a:rPr>
              <a:t>2016</a:t>
            </a:r>
            <a:endParaRPr lang="it-IT" dirty="0">
              <a:solidFill>
                <a:srgbClr val="00B050"/>
              </a:solidFill>
            </a:endParaRPr>
          </a:p>
          <a:p>
            <a:pPr lvl="2"/>
            <a:r>
              <a:rPr lang="it-IT" dirty="0" smtClean="0">
                <a:solidFill>
                  <a:srgbClr val="FF0000"/>
                </a:solidFill>
              </a:rPr>
              <a:t>13 </a:t>
            </a:r>
            <a:r>
              <a:rPr lang="it-IT" dirty="0">
                <a:solidFill>
                  <a:srgbClr val="FF0000"/>
                </a:solidFill>
              </a:rPr>
              <a:t>Istituti - </a:t>
            </a:r>
            <a:r>
              <a:rPr lang="it-IT" dirty="0" smtClean="0">
                <a:solidFill>
                  <a:srgbClr val="FF0000"/>
                </a:solidFill>
              </a:rPr>
              <a:t>87 </a:t>
            </a:r>
            <a:r>
              <a:rPr lang="it-IT" dirty="0">
                <a:solidFill>
                  <a:srgbClr val="FF0000"/>
                </a:solidFill>
              </a:rPr>
              <a:t>studenti</a:t>
            </a:r>
          </a:p>
          <a:p>
            <a:pPr lvl="1"/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30 </a:t>
            </a:r>
            <a:r>
              <a:rPr lang="it-IT" dirty="0">
                <a:solidFill>
                  <a:srgbClr val="002060"/>
                </a:solidFill>
              </a:rPr>
              <a:t>Novembre </a:t>
            </a:r>
            <a:r>
              <a:rPr lang="it-IT" dirty="0" smtClean="0">
                <a:solidFill>
                  <a:srgbClr val="00B050"/>
                </a:solidFill>
              </a:rPr>
              <a:t>2017</a:t>
            </a:r>
            <a:endParaRPr lang="it-IT" dirty="0">
              <a:solidFill>
                <a:srgbClr val="00B050"/>
              </a:solidFill>
            </a:endParaRPr>
          </a:p>
          <a:p>
            <a:pPr lvl="2"/>
            <a:r>
              <a:rPr lang="it-IT" dirty="0" smtClean="0">
                <a:solidFill>
                  <a:srgbClr val="FF0000"/>
                </a:solidFill>
              </a:rPr>
              <a:t>16 Istituti </a:t>
            </a:r>
            <a:r>
              <a:rPr lang="it-IT" dirty="0">
                <a:solidFill>
                  <a:srgbClr val="FF0000"/>
                </a:solidFill>
              </a:rPr>
              <a:t>- 83 studenti</a:t>
            </a:r>
          </a:p>
          <a:p>
            <a:pPr lvl="2"/>
            <a:endParaRPr lang="it-IT" dirty="0" smtClean="0">
              <a:solidFill>
                <a:srgbClr val="FF0000"/>
              </a:solidFill>
            </a:endParaRPr>
          </a:p>
          <a:p>
            <a:pPr lvl="2"/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4B1-46A2-49D1-96E7-489BFC3B1A1F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GSSI – L’Aquila- 11Luglio 2018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669</Words>
  <Application>Microsoft Office PowerPoint</Application>
  <PresentationFormat>Presentazione su schermo (4:3)</PresentationFormat>
  <Paragraphs>125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Symbol</vt:lpstr>
      <vt:lpstr>Wingdings</vt:lpstr>
      <vt:lpstr>Office Theme</vt:lpstr>
      <vt:lpstr>International Cosmic Day (ICD)  a Lecce: Progetto Internazionale per gli Istituti Superiori.</vt:lpstr>
      <vt:lpstr>CORAM (COsmic RAy Mission)  esperimento di outreach 100 anni dopo i lavori di Pacini ed Hess </vt:lpstr>
      <vt:lpstr>Apparato Sperimentale</vt:lpstr>
      <vt:lpstr>Rivelatori</vt:lpstr>
      <vt:lpstr>Software e Interfaccia Grafica</vt:lpstr>
      <vt:lpstr>Misure Proposte</vt:lpstr>
      <vt:lpstr>Preparazione dell’Evento</vt:lpstr>
      <vt:lpstr>Programma ICD</vt:lpstr>
      <vt:lpstr>Edizioni Passate</vt:lpstr>
      <vt:lpstr>Risultati da ogni Istituto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Backup</vt:lpstr>
      <vt:lpstr>Sistema di Acquisizione DAQ </vt:lpstr>
      <vt:lpstr>Conclusioni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cataldi</dc:creator>
  <cp:lastModifiedBy>maria rita</cp:lastModifiedBy>
  <cp:revision>75</cp:revision>
  <dcterms:created xsi:type="dcterms:W3CDTF">2016-09-20T07:57:31Z</dcterms:created>
  <dcterms:modified xsi:type="dcterms:W3CDTF">2018-07-11T07:12:19Z</dcterms:modified>
</cp:coreProperties>
</file>