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336" r:id="rId3"/>
    <p:sldId id="379" r:id="rId4"/>
    <p:sldId id="380" r:id="rId5"/>
    <p:sldId id="335" r:id="rId6"/>
    <p:sldId id="386" r:id="rId7"/>
    <p:sldId id="387" r:id="rId8"/>
    <p:sldId id="326" r:id="rId9"/>
    <p:sldId id="270" r:id="rId10"/>
    <p:sldId id="281" r:id="rId11"/>
    <p:sldId id="341" r:id="rId12"/>
    <p:sldId id="342" r:id="rId13"/>
    <p:sldId id="340" r:id="rId14"/>
    <p:sldId id="264" r:id="rId15"/>
    <p:sldId id="271" r:id="rId16"/>
    <p:sldId id="258" r:id="rId17"/>
    <p:sldId id="382" r:id="rId18"/>
    <p:sldId id="385" r:id="rId19"/>
    <p:sldId id="388" r:id="rId20"/>
    <p:sldId id="383" r:id="rId21"/>
    <p:sldId id="381" r:id="rId22"/>
    <p:sldId id="384" r:id="rId23"/>
    <p:sldId id="3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225"/>
    <a:srgbClr val="F26900"/>
    <a:srgbClr val="FFA25D"/>
    <a:srgbClr val="004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89884"/>
  </p:normalViewPr>
  <p:slideViewPr>
    <p:cSldViewPr snapToGrid="0">
      <p:cViewPr>
        <p:scale>
          <a:sx n="88" d="100"/>
          <a:sy n="88" d="100"/>
        </p:scale>
        <p:origin x="4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:\WORK%20UWA\reports\Sundae\20181015%20OWG\catflap%20data%20201810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78291982370128"/>
          <c:y val="4.7629401654742387E-2"/>
          <c:w val="0.81661941431849316"/>
          <c:h val="0.81837554569638182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Sheet4!$A$1</c:f>
              <c:strCache>
                <c:ptCount val="1"/>
                <c:pt idx="0">
                  <c:v>membranes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607291</c:v>
                </c:pt>
                <c:pt idx="1">
                  <c:v>444222</c:v>
                </c:pt>
                <c:pt idx="2">
                  <c:v>270119</c:v>
                </c:pt>
                <c:pt idx="3">
                  <c:v>872081</c:v>
                </c:pt>
                <c:pt idx="4">
                  <c:v>666978</c:v>
                </c:pt>
                <c:pt idx="5">
                  <c:v>1111800</c:v>
                </c:pt>
                <c:pt idx="6">
                  <c:v>273613</c:v>
                </c:pt>
                <c:pt idx="7">
                  <c:v>444267</c:v>
                </c:pt>
                <c:pt idx="8">
                  <c:v>118766</c:v>
                </c:pt>
                <c:pt idx="9">
                  <c:v>611863</c:v>
                </c:pt>
                <c:pt idx="10">
                  <c:v>41616.6</c:v>
                </c:pt>
              </c:numCache>
            </c:numRef>
          </c:xVal>
          <c:yVal>
            <c:numRef>
              <c:f>Sheet4!$D$3:$D$13</c:f>
              <c:numCache>
                <c:formatCode>General</c:formatCode>
                <c:ptCount val="11"/>
                <c:pt idx="0">
                  <c:v>26737</c:v>
                </c:pt>
                <c:pt idx="1">
                  <c:v>8521.2000000000007</c:v>
                </c:pt>
                <c:pt idx="2">
                  <c:v>11207.5</c:v>
                </c:pt>
                <c:pt idx="3">
                  <c:v>35791.300000000003</c:v>
                </c:pt>
                <c:pt idx="4">
                  <c:v>29514.9</c:v>
                </c:pt>
                <c:pt idx="5">
                  <c:v>23962.1</c:v>
                </c:pt>
                <c:pt idx="6">
                  <c:v>7132.56</c:v>
                </c:pt>
                <c:pt idx="7">
                  <c:v>10159.299999999999</c:v>
                </c:pt>
                <c:pt idx="8">
                  <c:v>12621.7</c:v>
                </c:pt>
                <c:pt idx="9">
                  <c:v>19099</c:v>
                </c:pt>
                <c:pt idx="10">
                  <c:v>11082.3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54-4C45-BCB2-987B34C301D5}"/>
            </c:ext>
          </c:extLst>
        </c:ser>
        <c:ser>
          <c:idx val="2"/>
          <c:order val="1"/>
          <c:tx>
            <c:strRef>
              <c:f>Sheet4!$P$1</c:f>
              <c:strCache>
                <c:ptCount val="1"/>
                <c:pt idx="0">
                  <c:v>cat-flaps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Sheet4!$S$3:$S$18</c:f>
              <c:numCache>
                <c:formatCode>General</c:formatCode>
                <c:ptCount val="16"/>
                <c:pt idx="0">
                  <c:v>20213</c:v>
                </c:pt>
                <c:pt idx="1">
                  <c:v>15558</c:v>
                </c:pt>
                <c:pt idx="4">
                  <c:v>108390</c:v>
                </c:pt>
                <c:pt idx="6">
                  <c:v>3357</c:v>
                </c:pt>
                <c:pt idx="8">
                  <c:v>1704</c:v>
                </c:pt>
                <c:pt idx="9">
                  <c:v>2463</c:v>
                </c:pt>
                <c:pt idx="11">
                  <c:v>56752</c:v>
                </c:pt>
                <c:pt idx="14">
                  <c:v>9840</c:v>
                </c:pt>
              </c:numCache>
            </c:numRef>
          </c:xVal>
          <c:yVal>
            <c:numRef>
              <c:f>Sheet4!$T$3:$T$18</c:f>
              <c:numCache>
                <c:formatCode>General</c:formatCode>
                <c:ptCount val="16"/>
                <c:pt idx="0">
                  <c:v>1683</c:v>
                </c:pt>
                <c:pt idx="1">
                  <c:v>1515</c:v>
                </c:pt>
                <c:pt idx="4">
                  <c:v>1622</c:v>
                </c:pt>
                <c:pt idx="6">
                  <c:v>635</c:v>
                </c:pt>
                <c:pt idx="8">
                  <c:v>300</c:v>
                </c:pt>
                <c:pt idx="9">
                  <c:v>642</c:v>
                </c:pt>
                <c:pt idx="11">
                  <c:v>2280</c:v>
                </c:pt>
                <c:pt idx="14">
                  <c:v>2596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C54-4C45-BCB2-987B34C301D5}"/>
            </c:ext>
          </c:extLst>
        </c:ser>
        <c:ser>
          <c:idx val="3"/>
          <c:order val="2"/>
          <c:tx>
            <c:strRef>
              <c:f>Sheet4!$K$1</c:f>
              <c:strCache>
                <c:ptCount val="1"/>
                <c:pt idx="0">
                  <c:v>cantilevers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Sheet4!$M$3:$M$13</c:f>
              <c:numCache>
                <c:formatCode>General</c:formatCode>
                <c:ptCount val="11"/>
                <c:pt idx="0">
                  <c:v>122636</c:v>
                </c:pt>
                <c:pt idx="1">
                  <c:v>111106</c:v>
                </c:pt>
                <c:pt idx="4">
                  <c:v>124322</c:v>
                </c:pt>
              </c:numCache>
            </c:numRef>
          </c:xVal>
          <c:yVal>
            <c:numRef>
              <c:f>Sheet4!$N$3:$N$13</c:f>
              <c:numCache>
                <c:formatCode>General</c:formatCode>
                <c:ptCount val="11"/>
                <c:pt idx="0">
                  <c:v>2850</c:v>
                </c:pt>
                <c:pt idx="1">
                  <c:v>3950</c:v>
                </c:pt>
                <c:pt idx="4">
                  <c:v>3744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C54-4C45-BCB2-987B34C301D5}"/>
            </c:ext>
          </c:extLst>
        </c:ser>
        <c:ser>
          <c:idx val="0"/>
          <c:order val="3"/>
          <c:tx>
            <c:strRef>
              <c:f>Sheet4!$F$1</c:f>
              <c:strCache>
                <c:ptCount val="1"/>
                <c:pt idx="0">
                  <c:v>bridges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x"/>
            <c:size val="10"/>
            <c:spPr>
              <a:noFill/>
              <a:ln w="50800">
                <a:solidFill>
                  <a:schemeClr val="tx1"/>
                </a:solidFill>
              </a:ln>
              <a:effectLst/>
            </c:spPr>
          </c:marker>
          <c:xVal>
            <c:numRef>
              <c:f>Sheet4!$H$3:$H$13</c:f>
              <c:numCache>
                <c:formatCode>General</c:formatCode>
                <c:ptCount val="11"/>
                <c:pt idx="0">
                  <c:v>449872</c:v>
                </c:pt>
                <c:pt idx="1">
                  <c:v>648244</c:v>
                </c:pt>
              </c:numCache>
            </c:numRef>
          </c:xVal>
          <c:yVal>
            <c:numRef>
              <c:f>Sheet4!$I$3:$I$13</c:f>
              <c:numCache>
                <c:formatCode>General</c:formatCode>
                <c:ptCount val="11"/>
                <c:pt idx="0">
                  <c:v>10101</c:v>
                </c:pt>
                <c:pt idx="1">
                  <c:v>21906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C54-4C45-BCB2-987B34C30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6032872"/>
        <c:axId val="496026992"/>
      </c:scatterChart>
      <c:valAx>
        <c:axId val="496032872"/>
        <c:scaling>
          <c:logBase val="10"/>
          <c:orientation val="minMax"/>
          <c:max val="1000000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026992"/>
        <c:crosses val="autoZero"/>
        <c:crossBetween val="midCat"/>
      </c:valAx>
      <c:valAx>
        <c:axId val="496026992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032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777926822179595"/>
          <c:y val="6.0680105342162192E-2"/>
          <c:w val="0.15633264002377062"/>
          <c:h val="0.2992042218126990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3EBED-560F-D346-B9A7-8887A64CCA36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ADA0E-3635-B24B-827A-22DBB879F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04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7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5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6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A0E-3635-B24B-827A-22DBB879F3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1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46B0-403E-0A41-9534-77CF13FE0B52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00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2E2B9-5F67-4448-9123-6734EBFE2A8C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7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EB90-8F73-4A4B-9676-C58303F0F2B9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0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959D-8FDC-0C46-A1B1-813367C4C50E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B2D4-C32D-764B-A81C-55BC4A3C7EA5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734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A8E83-A1E3-6A41-A810-91B0E4CF96D3}" type="datetime1">
              <a:rPr lang="en-AU" smtClean="0"/>
              <a:t>21/5/19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06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FEE2A-3833-5B47-8333-5B6AD6B89EF1}" type="datetime1">
              <a:rPr lang="en-AU" smtClean="0"/>
              <a:t>21/5/19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33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887B-F3DA-974E-8FC5-552ACEEFC318}" type="datetime1">
              <a:rPr lang="en-AU" smtClean="0"/>
              <a:t>21/5/19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2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88ED-20E1-0E44-9631-0DA8F7B2EBA7}" type="datetime1">
              <a:rPr lang="en-AU" smtClean="0"/>
              <a:t>21/5/19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8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439D-C22F-7C45-BBF2-EE0276277056}" type="datetime1">
              <a:rPr lang="en-AU" smtClean="0"/>
              <a:t>21/5/19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980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9349-209A-B84C-A609-DB453F0153FE}" type="datetime1">
              <a:rPr lang="en-AU" smtClean="0"/>
              <a:t>21/5/19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8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8F296-071D-9B4A-9AE8-2141EFA293B2}" type="datetime1">
              <a:rPr lang="en-AU" smtClean="0"/>
              <a:t>21/5/19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01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tiff"/><Relationship Id="rId7" Type="http://schemas.openxmlformats.org/officeDocument/2006/relationships/image" Target="../media/image38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390/app8122572" TargetMode="Externa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0" y="1406013"/>
            <a:ext cx="12192000" cy="756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/>
                </a:gs>
                <a:gs pos="86000">
                  <a:srgbClr val="F26900"/>
                </a:gs>
                <a:gs pos="17000">
                  <a:srgbClr val="F26900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b="16327"/>
          <a:stretch/>
        </p:blipFill>
        <p:spPr>
          <a:xfrm>
            <a:off x="2208697" y="202403"/>
            <a:ext cx="7650736" cy="31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480354"/>
            <a:ext cx="10941802" cy="1174337"/>
          </a:xfrm>
        </p:spPr>
        <p:txBody>
          <a:bodyPr>
            <a:noAutofit/>
          </a:bodyPr>
          <a:lstStyle/>
          <a:p>
            <a:r>
              <a:rPr lang="en-AU" sz="3600" dirty="0"/>
              <a:t>Gingin High Power Silicon Cavity </a:t>
            </a:r>
            <a:br>
              <a:rPr lang="en-AU" sz="3600" dirty="0"/>
            </a:br>
            <a:r>
              <a:rPr lang="en-AU" sz="3600" dirty="0"/>
              <a:t>&amp;Mechanical resonators for white light cavity</a:t>
            </a:r>
            <a:br>
              <a:rPr lang="en-AU" sz="3600" dirty="0"/>
            </a:br>
            <a:endParaRPr lang="en-AU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398411"/>
            <a:ext cx="9417803" cy="1009577"/>
          </a:xfrm>
        </p:spPr>
        <p:txBody>
          <a:bodyPr>
            <a:normAutofit/>
          </a:bodyPr>
          <a:lstStyle/>
          <a:p>
            <a:r>
              <a:rPr lang="en-US" altLang="zh-CN" sz="2800" i="1" dirty="0" err="1">
                <a:solidFill>
                  <a:srgbClr val="00427C"/>
                </a:solidFill>
              </a:rPr>
              <a:t>Chunnong</a:t>
            </a:r>
            <a:r>
              <a:rPr lang="en-US" altLang="zh-CN" sz="2800" i="1" dirty="0">
                <a:solidFill>
                  <a:srgbClr val="00427C"/>
                </a:solidFill>
              </a:rPr>
              <a:t> Zhao</a:t>
            </a:r>
          </a:p>
          <a:p>
            <a:r>
              <a:rPr lang="en-US" altLang="zh-CN" sz="2800" i="1" dirty="0">
                <a:solidFill>
                  <a:srgbClr val="00427C"/>
                </a:solidFill>
              </a:rPr>
              <a:t>The University of Western Australia</a:t>
            </a:r>
          </a:p>
        </p:txBody>
      </p:sp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980" y="5891126"/>
            <a:ext cx="1511101" cy="655845"/>
          </a:xfrm>
          <a:prstGeom prst="rect">
            <a:avLst/>
          </a:prstGeom>
        </p:spPr>
      </p:pic>
      <p:pic>
        <p:nvPicPr>
          <p:cNvPr id="14" name="Picture 13" descr="imgres-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308" y="5981662"/>
            <a:ext cx="1625889" cy="539177"/>
          </a:xfrm>
          <a:prstGeom prst="rect">
            <a:avLst/>
          </a:prstGeom>
        </p:spPr>
      </p:pic>
      <p:pic>
        <p:nvPicPr>
          <p:cNvPr id="15" name="Picture 14" descr="imgres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65" y="5796548"/>
            <a:ext cx="845000" cy="845000"/>
          </a:xfrm>
          <a:prstGeom prst="rect">
            <a:avLst/>
          </a:prstGeom>
        </p:spPr>
      </p:pic>
      <p:pic>
        <p:nvPicPr>
          <p:cNvPr id="16" name="Picture 15" descr="imgres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932" y="5651367"/>
            <a:ext cx="1078766" cy="1078766"/>
          </a:xfrm>
          <a:prstGeom prst="rect">
            <a:avLst/>
          </a:prstGeom>
        </p:spPr>
      </p:pic>
      <p:pic>
        <p:nvPicPr>
          <p:cNvPr id="17" name="Picture 16" descr="search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843" y="5832134"/>
            <a:ext cx="803617" cy="803617"/>
          </a:xfrm>
          <a:prstGeom prst="rect">
            <a:avLst/>
          </a:prstGeom>
        </p:spPr>
      </p:pic>
      <p:pic>
        <p:nvPicPr>
          <p:cNvPr id="18" name="Picture 17" descr="imgres-2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95" r="-33823"/>
          <a:stretch/>
        </p:blipFill>
        <p:spPr>
          <a:xfrm>
            <a:off x="9859433" y="5906020"/>
            <a:ext cx="1944000" cy="655844"/>
          </a:xfrm>
          <a:prstGeom prst="rect">
            <a:avLst/>
          </a:prstGeom>
        </p:spPr>
      </p:pic>
      <p:pic>
        <p:nvPicPr>
          <p:cNvPr id="19" name="Picture 18" descr="swinburn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39" y="5860661"/>
            <a:ext cx="1324561" cy="660178"/>
          </a:xfrm>
          <a:prstGeom prst="rect">
            <a:avLst/>
          </a:prstGeom>
        </p:spPr>
      </p:pic>
      <p:pic>
        <p:nvPicPr>
          <p:cNvPr id="20" name="Picture 19" descr="UWA-L-CMYKWebRes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949" y="5923483"/>
            <a:ext cx="2184730" cy="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Cavity round-trip p</a:t>
            </a:r>
            <a:r>
              <a:rPr dirty="0"/>
              <a:t>hase cancelation</a:t>
            </a:r>
          </a:p>
        </p:txBody>
      </p:sp>
      <p:pic>
        <p:nvPicPr>
          <p:cNvPr id="423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6314" y="1766673"/>
            <a:ext cx="5447829" cy="3508932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4781539" y="5275605"/>
            <a:ext cx="2205089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Frequency (Hz)</a:t>
            </a:r>
          </a:p>
        </p:txBody>
      </p:sp>
      <p:sp>
        <p:nvSpPr>
          <p:cNvPr id="425" name="Shape 425"/>
          <p:cNvSpPr/>
          <p:nvPr/>
        </p:nvSpPr>
        <p:spPr>
          <a:xfrm rot="16200000">
            <a:off x="2115609" y="3239738"/>
            <a:ext cx="961159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Phase</a:t>
            </a:r>
          </a:p>
        </p:txBody>
      </p:sp>
      <p:sp>
        <p:nvSpPr>
          <p:cNvPr id="426" name="Shape 426"/>
          <p:cNvSpPr/>
          <p:nvPr/>
        </p:nvSpPr>
        <p:spPr>
          <a:xfrm>
            <a:off x="5989402" y="2309780"/>
            <a:ext cx="813682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3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sz="2391" dirty="0" err="1"/>
              <a:t>Φarm</a:t>
            </a:r>
            <a:endParaRPr sz="2391" dirty="0"/>
          </a:p>
        </p:txBody>
      </p:sp>
      <p:sp>
        <p:nvSpPr>
          <p:cNvPr id="427" name="Shape 427"/>
          <p:cNvSpPr/>
          <p:nvPr/>
        </p:nvSpPr>
        <p:spPr>
          <a:xfrm>
            <a:off x="5989402" y="4233642"/>
            <a:ext cx="908260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3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sz="2391" dirty="0" err="1"/>
              <a:t>Φfilter</a:t>
            </a:r>
            <a:endParaRPr sz="2391" dirty="0"/>
          </a:p>
        </p:txBody>
      </p:sp>
      <p:sp>
        <p:nvSpPr>
          <p:cNvPr id="428" name="Shape 428"/>
          <p:cNvSpPr/>
          <p:nvPr/>
        </p:nvSpPr>
        <p:spPr>
          <a:xfrm>
            <a:off x="6986628" y="3490191"/>
            <a:ext cx="832918" cy="46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3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sz="2391" dirty="0" err="1"/>
              <a:t>Φsum</a:t>
            </a:r>
            <a:endParaRPr sz="239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E2643-6BAB-894A-838F-8F91B781FCD3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D1D2ADE-1C16-FE4F-AA50-DB79545F3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911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11</a:t>
            </a:fld>
            <a:endParaRPr lang="en-AU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11909" y="5827364"/>
            <a:ext cx="45719" cy="17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2D0809A-B41E-EB4A-BEBB-15072FDF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3072" y="4908221"/>
            <a:ext cx="66967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2FAA67-5F38-8346-8884-E3C38BBB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72" y="1420587"/>
            <a:ext cx="6923285" cy="366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082"/>
            <a:ext cx="10515600" cy="1325563"/>
          </a:xfrm>
        </p:spPr>
        <p:txBody>
          <a:bodyPr/>
          <a:lstStyle/>
          <a:p>
            <a:r>
              <a:rPr lang="en-US" altLang="zh-CN" dirty="0"/>
              <a:t>Negative dispersion in optomechanical cavity</a:t>
            </a:r>
            <a:endParaRPr lang="en-US" sz="32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9CB23-1F7B-B448-82A0-77D6A74DEC51}"/>
              </a:ext>
            </a:extLst>
          </p:cNvPr>
          <p:cNvSpPr/>
          <p:nvPr/>
        </p:nvSpPr>
        <p:spPr>
          <a:xfrm>
            <a:off x="376588" y="57817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i="1" dirty="0">
                <a:solidFill>
                  <a:srgbClr val="211E1E"/>
                </a:solidFill>
                <a:latin typeface="AdvOT483a8203"/>
              </a:rPr>
              <a:t>H. Miao, Y. Ma, C. Zhao, Y. Chen, </a:t>
            </a:r>
            <a:r>
              <a:rPr lang="en-AU" i="1" dirty="0"/>
              <a:t>PRL 115, 211104 (2015)</a:t>
            </a:r>
          </a:p>
        </p:txBody>
      </p:sp>
    </p:spTree>
    <p:extLst>
      <p:ext uri="{BB962C8B-B14F-4D97-AF65-F5344CB8AC3E}">
        <p14:creationId xmlns:p14="http://schemas.microsoft.com/office/powerpoint/2010/main" val="25670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12</a:t>
            </a:fld>
            <a:endParaRPr lang="en-AU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11909" y="5827364"/>
            <a:ext cx="45719" cy="17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082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White light signal recycling</a:t>
            </a:r>
            <a:endParaRPr lang="en-US" sz="3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DF392-FACA-2D40-9A40-D9D1147CF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17" y="2014837"/>
            <a:ext cx="4245610" cy="36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8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13</a:t>
            </a:fld>
            <a:endParaRPr lang="en-AU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11909" y="5827364"/>
            <a:ext cx="45719" cy="17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082"/>
            <a:ext cx="10515600" cy="1325563"/>
          </a:xfrm>
        </p:spPr>
        <p:txBody>
          <a:bodyPr/>
          <a:lstStyle/>
          <a:p>
            <a:r>
              <a:rPr lang="en-US" altLang="zh-CN" dirty="0"/>
              <a:t>The sensitivity of white-light signal recycling</a:t>
            </a:r>
            <a:endParaRPr lang="en-US" sz="3200" i="1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C848289-1B8A-584E-8AB0-5E0FD1BB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7" y="1704231"/>
            <a:ext cx="5089554" cy="314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305FD6-68C6-904A-87D4-B6CD98D7D7C5}"/>
              </a:ext>
            </a:extLst>
          </p:cNvPr>
          <p:cNvSpPr txBox="1"/>
          <p:nvPr/>
        </p:nvSpPr>
        <p:spPr>
          <a:xfrm>
            <a:off x="5927754" y="2037235"/>
            <a:ext cx="477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 Narrow tuned</a:t>
            </a:r>
          </a:p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Black: Broadband tuned</a:t>
            </a:r>
          </a:p>
          <a:p>
            <a:r>
              <a:rPr lang="en-AU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With optomechanical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27EEF-7206-F242-940B-A4FAF117399D}"/>
              </a:ext>
            </a:extLst>
          </p:cNvPr>
          <p:cNvSpPr/>
          <p:nvPr/>
        </p:nvSpPr>
        <p:spPr>
          <a:xfrm>
            <a:off x="877220" y="50324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i="1" dirty="0">
                <a:solidFill>
                  <a:srgbClr val="211E1E"/>
                </a:solidFill>
                <a:latin typeface="AdvOT483a8203"/>
              </a:rPr>
              <a:t>H. Miao, Y. Ma, C. Zhao, Y. Chen, </a:t>
            </a:r>
            <a:r>
              <a:rPr lang="en-AU" i="1" dirty="0"/>
              <a:t>PRL 115, 211104 (2015)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A4722-31EE-214A-BCB3-C8556AD310CC}"/>
              </a:ext>
            </a:extLst>
          </p:cNvPr>
          <p:cNvSpPr txBox="1"/>
          <p:nvPr/>
        </p:nvSpPr>
        <p:spPr>
          <a:xfrm>
            <a:off x="5984289" y="4091647"/>
            <a:ext cx="331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Thermal noise requirement: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42026-DBB9-454D-BCC7-3C6C74D82BFE}"/>
                  </a:ext>
                </a:extLst>
              </p:cNvPr>
              <p:cNvSpPr txBox="1"/>
              <p:nvPr/>
            </p:nvSpPr>
            <p:spPr>
              <a:xfrm>
                <a:off x="9146797" y="4011817"/>
                <a:ext cx="2207003" cy="5597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42026-DBB9-454D-BCC7-3C6C74D82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797" y="4011817"/>
                <a:ext cx="2207003" cy="559769"/>
              </a:xfrm>
              <a:prstGeom prst="rect">
                <a:avLst/>
              </a:prstGeom>
              <a:blipFill>
                <a:blip r:embed="rId5"/>
                <a:stretch>
                  <a:fillRect t="-22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1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AU" dirty="0"/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1412776"/>
            <a:ext cx="3888432" cy="237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Optical dilution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4001294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Quality factor of optical spring resonator rises as square of  the frequency ratio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Need low starting frequency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High optical spring frequency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186104-05F2-004C-87EF-2FDC1BBE5A3A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46B2C69-5F2A-6E4B-B668-59860A15A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Cat-Flap resonator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-1" y="6358255"/>
            <a:ext cx="12309231" cy="499745"/>
          </a:xfrm>
        </p:spPr>
        <p:txBody>
          <a:bodyPr/>
          <a:lstStyle/>
          <a:p>
            <a:endParaRPr lang="en-US" sz="1400" dirty="0"/>
          </a:p>
          <a:p>
            <a:r>
              <a:rPr lang="en-US" sz="1400" dirty="0"/>
              <a:t>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ED743-EB32-AB4D-A69B-38A4610FF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297" y="2065867"/>
            <a:ext cx="5323112" cy="3649134"/>
          </a:xfrm>
        </p:spPr>
        <p:txBody>
          <a:bodyPr>
            <a:normAutofit/>
          </a:bodyPr>
          <a:lstStyle/>
          <a:p>
            <a:r>
              <a:rPr lang="en-US" sz="2400" dirty="0"/>
              <a:t>Thin hinge - low resonant frequency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Optical dilution to enhance the mechanical frequency and quality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056868-D040-CE42-8E61-DF1C739B9F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05"/>
          <a:stretch/>
        </p:blipFill>
        <p:spPr>
          <a:xfrm rot="16200000" flipH="1">
            <a:off x="5169523" y="1754678"/>
            <a:ext cx="6130315" cy="4013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1281" y="1772486"/>
            <a:ext cx="1431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Thin hinge</a:t>
            </a:r>
          </a:p>
          <a:p>
            <a:r>
              <a:rPr lang="en-AU" dirty="0"/>
              <a:t>20 to 150 nm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41281" y="3839805"/>
            <a:ext cx="1523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AlGaAs</a:t>
            </a:r>
            <a:r>
              <a:rPr lang="en-AU" dirty="0"/>
              <a:t>/GaAs</a:t>
            </a:r>
          </a:p>
          <a:p>
            <a:r>
              <a:rPr lang="en-AU" dirty="0"/>
              <a:t>180 um x 6um</a:t>
            </a:r>
          </a:p>
          <a:p>
            <a:endParaRPr lang="en-AU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458963" y="1957152"/>
            <a:ext cx="6502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509761" y="4024471"/>
            <a:ext cx="6502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0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575"/>
            <a:ext cx="10515600" cy="1325563"/>
          </a:xfrm>
        </p:spPr>
        <p:txBody>
          <a:bodyPr/>
          <a:lstStyle/>
          <a:p>
            <a:r>
              <a:rPr lang="en-AU" dirty="0"/>
              <a:t>Progress: </a:t>
            </a:r>
            <a:r>
              <a:rPr lang="en-AU" dirty="0" err="1"/>
              <a:t>AlGaAs</a:t>
            </a:r>
            <a:r>
              <a:rPr lang="en-AU" dirty="0"/>
              <a:t> cat-flap Q measurement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84414" y="880383"/>
          <a:ext cx="11182350" cy="562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 rot="20778289">
            <a:off x="2140295" y="3315812"/>
            <a:ext cx="6569663" cy="17455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168552" y="4354286"/>
            <a:ext cx="1525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Q</a:t>
            </a:r>
            <a:endParaRPr lang="en-AU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6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5B57-1758-C947-ADC0-4F8366A3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Acoustic Wave Quartz resonator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E3CFE-BEBC-F54B-9A87-C9A5AB4CC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2282912"/>
            <a:ext cx="4915884" cy="30218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313BA-2F6D-F644-B8BE-99106A26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17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141CB-3BEF-EC45-982C-52DBD64E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6483"/>
            <a:ext cx="1684787" cy="821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77488-EB59-544A-B582-B3B4602D1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00" y="1601604"/>
            <a:ext cx="3759200" cy="173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8A4C7-CCE4-3443-9FC5-F5FB9ABF3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937" y="1489688"/>
            <a:ext cx="3562192" cy="49701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07F201-5470-D141-9316-BDB799DAFB93}"/>
              </a:ext>
            </a:extLst>
          </p:cNvPr>
          <p:cNvSpPr/>
          <p:nvPr/>
        </p:nvSpPr>
        <p:spPr>
          <a:xfrm>
            <a:off x="8506869" y="3593123"/>
            <a:ext cx="3182470" cy="1613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239FB3-4A4D-B24B-814D-53CD8DC93C3F}"/>
                  </a:ext>
                </a:extLst>
              </p:cNvPr>
              <p:cNvSpPr txBox="1"/>
              <p:nvPr/>
            </p:nvSpPr>
            <p:spPr>
              <a:xfrm>
                <a:off x="8610600" y="3671239"/>
                <a:ext cx="2843022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=204.3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@3.75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239FB3-4A4D-B24B-814D-53CD8DC93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671239"/>
                <a:ext cx="2843022" cy="47442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90ECE5-6D1C-CA40-8761-BC94A896300E}"/>
                  </a:ext>
                </a:extLst>
              </p:cNvPr>
              <p:cNvSpPr txBox="1"/>
              <p:nvPr/>
            </p:nvSpPr>
            <p:spPr>
              <a:xfrm>
                <a:off x="8610600" y="4213684"/>
                <a:ext cx="11573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90ECE5-6D1C-CA40-8761-BC94A8963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213684"/>
                <a:ext cx="1157303" cy="276999"/>
              </a:xfrm>
              <a:prstGeom prst="rect">
                <a:avLst/>
              </a:prstGeom>
              <a:blipFill>
                <a:blip r:embed="rId7"/>
                <a:stretch>
                  <a:fillRect l="-5435" t="-4348" r="-1087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738016-55F2-8D45-BB80-F1874886C843}"/>
                  </a:ext>
                </a:extLst>
              </p:cNvPr>
              <p:cNvSpPr txBox="1"/>
              <p:nvPr/>
            </p:nvSpPr>
            <p:spPr>
              <a:xfrm>
                <a:off x="8612427" y="4558703"/>
                <a:ext cx="1558055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=4.6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738016-55F2-8D45-BB80-F1874886C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427" y="4558703"/>
                <a:ext cx="1558055" cy="559769"/>
              </a:xfrm>
              <a:prstGeom prst="rect">
                <a:avLst/>
              </a:prstGeom>
              <a:blipFill>
                <a:blip r:embed="rId8"/>
                <a:stretch>
                  <a:fillRect l="-4032" r="-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C09C2DC0-238A-384C-95ED-CB391E33CCA1}"/>
              </a:ext>
            </a:extLst>
          </p:cNvPr>
          <p:cNvSpPr/>
          <p:nvPr/>
        </p:nvSpPr>
        <p:spPr>
          <a:xfrm>
            <a:off x="838200" y="5293475"/>
            <a:ext cx="1035610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The dominate loss mechanism in acoustic cavities at low temperatures and relatively high frequencies is due to phonon-phonon scattering over crystal lattice anharmonicity</a:t>
            </a:r>
            <a:endParaRPr lang="en-AU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FA2B-4498-F645-BF1D-65E4B149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Bulk mode </a:t>
            </a:r>
            <a:r>
              <a:rPr lang="en-US" dirty="0" err="1"/>
              <a:t>optomechanics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F2CD1B-10D6-664F-8057-8D8918887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493044"/>
            <a:ext cx="5588000" cy="1587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72991-DBDA-7741-83A3-22B0A69A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18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DEEC0-FF22-E449-8347-36B41274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85" y="3456138"/>
            <a:ext cx="3886200" cy="3069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AFE65-ED29-D842-9D98-FDBAABFA9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22" y="2548476"/>
            <a:ext cx="4771962" cy="25488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8EA397-F88D-8441-B3DC-4CD227832A23}"/>
              </a:ext>
            </a:extLst>
          </p:cNvPr>
          <p:cNvSpPr/>
          <p:nvPr/>
        </p:nvSpPr>
        <p:spPr>
          <a:xfrm>
            <a:off x="9205355" y="5007516"/>
            <a:ext cx="258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hlinkClick r:id="rId5"/>
              </a:rPr>
              <a:t>https://doi.org/10.3390/app8122572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DC92D-E581-494E-BB00-3E69FC145658}"/>
              </a:ext>
            </a:extLst>
          </p:cNvPr>
          <p:cNvSpPr/>
          <p:nvPr/>
        </p:nvSpPr>
        <p:spPr>
          <a:xfrm>
            <a:off x="9406222" y="426774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phase-matching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B1061C-14DF-C942-8108-852CDD35C71E}"/>
              </a:ext>
            </a:extLst>
          </p:cNvPr>
          <p:cNvSpPr/>
          <p:nvPr/>
        </p:nvSpPr>
        <p:spPr>
          <a:xfrm>
            <a:off x="9365191" y="462169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conservation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3089BD-151F-7140-9FFB-1BFEB6676D72}"/>
              </a:ext>
            </a:extLst>
          </p:cNvPr>
          <p:cNvSpPr/>
          <p:nvPr/>
        </p:nvSpPr>
        <p:spPr>
          <a:xfrm>
            <a:off x="7718811" y="2209919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Brillouin scattering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D2EE5-A1D3-2643-9C57-ED47B8CAB4DE}"/>
              </a:ext>
            </a:extLst>
          </p:cNvPr>
          <p:cNvSpPr txBox="1"/>
          <p:nvPr/>
        </p:nvSpPr>
        <p:spPr>
          <a:xfrm>
            <a:off x="4267591" y="5344969"/>
            <a:ext cx="710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Photoelastic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effect: stress -&gt; modulate the reflection index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Electrostrictive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effect: optical intensity -&gt; modulate the stress</a:t>
            </a:r>
          </a:p>
        </p:txBody>
      </p:sp>
    </p:spTree>
    <p:extLst>
      <p:ext uri="{BB962C8B-B14F-4D97-AF65-F5344CB8AC3E}">
        <p14:creationId xmlns:p14="http://schemas.microsoft.com/office/powerpoint/2010/main" val="11598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FA2B-4498-F645-BF1D-65E4B149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 mode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optomechanics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72991-DBDA-7741-83A3-22B0A69A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19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5A0C5-EFC5-A443-B1C8-E67D5DD9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6" y="3179724"/>
            <a:ext cx="5299417" cy="209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BCD2C-A724-294B-B686-EDE225E4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353" y="3253850"/>
            <a:ext cx="5241747" cy="1969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31603-BD8E-4149-9C74-BE5ABF26D102}"/>
              </a:ext>
            </a:extLst>
          </p:cNvPr>
          <p:cNvSpPr txBox="1"/>
          <p:nvPr/>
        </p:nvSpPr>
        <p:spPr>
          <a:xfrm>
            <a:off x="2154962" y="5482817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68731-8334-F743-8B1F-19463C031F30}"/>
              </a:ext>
            </a:extLst>
          </p:cNvPr>
          <p:cNvSpPr txBox="1"/>
          <p:nvPr/>
        </p:nvSpPr>
        <p:spPr>
          <a:xfrm>
            <a:off x="8129983" y="548281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C7FC7B-0FF3-0446-849E-663C00F668BD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A053233-35B7-D444-A1D5-5B7AE72C3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B25B7DE-6A54-7949-BB3B-E7C933AE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Optomechanically Induced Amplification (OMIA) and Transmission (OMIT) have been demonstrated</a:t>
            </a:r>
          </a:p>
        </p:txBody>
      </p:sp>
    </p:spTree>
    <p:extLst>
      <p:ext uri="{BB962C8B-B14F-4D97-AF65-F5344CB8AC3E}">
        <p14:creationId xmlns:p14="http://schemas.microsoft.com/office/powerpoint/2010/main" val="39496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7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Motivation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30229"/>
            <a:ext cx="3589394" cy="87826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38D41-2BC3-F44C-A580-C27DA0A0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64988"/>
            <a:ext cx="5041539" cy="35744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BF0B17-0ABD-EF43-AEE5-92C4F2CCE238}"/>
              </a:ext>
            </a:extLst>
          </p:cNvPr>
          <p:cNvSpPr/>
          <p:nvPr/>
        </p:nvSpPr>
        <p:spPr>
          <a:xfrm>
            <a:off x="1126958" y="5299867"/>
            <a:ext cx="4201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S. Usman, T. Li, A. Weinstein, </a:t>
            </a:r>
          </a:p>
          <a:p>
            <a:r>
              <a:rPr lang="en-US" i="1" dirty="0"/>
              <a:t>https://</a:t>
            </a:r>
            <a:r>
              <a:rPr lang="en-US" i="1" dirty="0" err="1"/>
              <a:t>dcc.ligo.org</a:t>
            </a:r>
            <a:r>
              <a:rPr lang="en-US" i="1" dirty="0"/>
              <a:t>/LIGO-P1500105/public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44084-BE6D-1643-89B0-0910729A50EE}"/>
              </a:ext>
            </a:extLst>
          </p:cNvPr>
          <p:cNvSpPr/>
          <p:nvPr/>
        </p:nvSpPr>
        <p:spPr>
          <a:xfrm>
            <a:off x="6218594" y="3583974"/>
            <a:ext cx="43638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To study BNS post-merger physics</a:t>
            </a:r>
          </a:p>
          <a:p>
            <a:r>
              <a:rPr lang="en-US" sz="2400" dirty="0"/>
              <a:t>Requires sensitivity, </a:t>
            </a:r>
          </a:p>
          <a:p>
            <a:r>
              <a:rPr lang="en-US" sz="2400" dirty="0"/>
              <a:t>~10</a:t>
            </a:r>
            <a:r>
              <a:rPr lang="en-US" sz="2400" baseline="30000" dirty="0"/>
              <a:t>-24</a:t>
            </a:r>
            <a:r>
              <a:rPr lang="en-US" sz="2400" dirty="0"/>
              <a:t>/√Hz @ 1-4 kHz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B9A56-7AF0-414F-8A14-7EB08E890BC2}"/>
              </a:ext>
            </a:extLst>
          </p:cNvPr>
          <p:cNvSpPr txBox="1"/>
          <p:nvPr/>
        </p:nvSpPr>
        <p:spPr>
          <a:xfrm>
            <a:off x="6303205" y="2408949"/>
            <a:ext cx="4633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Michael Coughlin’s talk on Monday</a:t>
            </a:r>
          </a:p>
          <a:p>
            <a:r>
              <a:rPr lang="en-US" sz="2400" dirty="0"/>
              <a:t>&amp; Talks on this evening</a:t>
            </a:r>
          </a:p>
        </p:txBody>
      </p:sp>
    </p:spTree>
    <p:extLst>
      <p:ext uri="{BB962C8B-B14F-4D97-AF65-F5344CB8AC3E}">
        <p14:creationId xmlns:p14="http://schemas.microsoft.com/office/powerpoint/2010/main" val="23121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5746C6-9012-2B47-B74D-369DF472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14" y="1880614"/>
            <a:ext cx="3910872" cy="403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EFA2B-4498-F645-BF1D-65E4B149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 mode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optomechanics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72991-DBDA-7741-83A3-22B0A69A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20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730166-90BC-834A-A6ED-11A4E72F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75" y="3409951"/>
            <a:ext cx="4635500" cy="2387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343B13-196A-4B40-BF72-92F4AA5BEFA1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BD32ED5-2B9C-894D-BCD6-0A5D7EFA2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9F350-2FFE-044E-87EB-F5FC6D71C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9714" cy="112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Cooling, heating, and Phonon lasing shows unstable filter can be realized.</a:t>
            </a:r>
          </a:p>
        </p:txBody>
      </p:sp>
    </p:spTree>
    <p:extLst>
      <p:ext uri="{BB962C8B-B14F-4D97-AF65-F5344CB8AC3E}">
        <p14:creationId xmlns:p14="http://schemas.microsoft.com/office/powerpoint/2010/main" val="77676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62CA3B-8B34-C242-9A26-9E109827C2BA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34F9AA-E028-2E4C-B5C6-3BB4EA2CB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C7507-7354-C846-A7E3-CA01692B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21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15724-2EC3-B648-9BB6-68846961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22533"/>
            <a:ext cx="7855805" cy="446035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926039-CE99-0C45-8AB7-3EDDEE5C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Quantum noise limited sensitivity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4AB16F-B1D6-5242-A0A4-5C0493F207F2}"/>
              </a:ext>
            </a:extLst>
          </p:cNvPr>
          <p:cNvCxnSpPr>
            <a:cxnSpLocks/>
          </p:cNvCxnSpPr>
          <p:nvPr/>
        </p:nvCxnSpPr>
        <p:spPr>
          <a:xfrm>
            <a:off x="1828800" y="4218039"/>
            <a:ext cx="470154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EC9B3A-1617-1843-8751-CFC88EFF5003}"/>
              </a:ext>
            </a:extLst>
          </p:cNvPr>
          <p:cNvSpPr txBox="1"/>
          <p:nvPr/>
        </p:nvSpPr>
        <p:spPr>
          <a:xfrm>
            <a:off x="7867019" y="1825256"/>
            <a:ext cx="3817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Preliminary sensitivity curves with BAW quartz resonator inside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signal recycling cavity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Issues like control of unstable optomechanical cavity, etc. is not considered yet.</a:t>
            </a:r>
          </a:p>
        </p:txBody>
      </p:sp>
    </p:spTree>
    <p:extLst>
      <p:ext uri="{BB962C8B-B14F-4D97-AF65-F5344CB8AC3E}">
        <p14:creationId xmlns:p14="http://schemas.microsoft.com/office/powerpoint/2010/main" val="266998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B5E33-0A5D-D842-BAC0-D110C5C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clamping </a:t>
            </a:r>
            <a:r>
              <a:rPr lang="en-US" dirty="0" err="1"/>
              <a:t>SiNi</a:t>
            </a:r>
            <a:r>
              <a:rPr lang="en-US" dirty="0"/>
              <a:t> membrane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D8CD8B-F208-FA43-8786-6254A162A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380" y="1514595"/>
            <a:ext cx="5111360" cy="20848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26EDB-DE34-914F-A4EE-8D8405D4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22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F5D92-DA84-8541-BB0F-4C7A0E37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93" y="1613863"/>
            <a:ext cx="2829233" cy="23634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C0BC4-F87F-6840-8C66-F573D814F678}"/>
              </a:ext>
            </a:extLst>
          </p:cNvPr>
          <p:cNvSpPr/>
          <p:nvPr/>
        </p:nvSpPr>
        <p:spPr>
          <a:xfrm>
            <a:off x="4141577" y="5710019"/>
            <a:ext cx="652642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400" dirty="0"/>
              <a:t>D. Mason, J. Chen, M. Rossi, Y. </a:t>
            </a:r>
            <a:r>
              <a:rPr lang="en-AU" sz="1400" dirty="0" err="1"/>
              <a:t>Tsaturyan</a:t>
            </a:r>
            <a:r>
              <a:rPr lang="en-AU" sz="1400" dirty="0"/>
              <a:t> &amp; A. </a:t>
            </a:r>
            <a:r>
              <a:rPr lang="en-AU" sz="1400" dirty="0" err="1"/>
              <a:t>Schliesser</a:t>
            </a:r>
            <a:r>
              <a:rPr lang="en-AU" sz="1400" dirty="0"/>
              <a:t>, </a:t>
            </a:r>
            <a:r>
              <a:rPr lang="en-AU" sz="1400" dirty="0">
                <a:latin typeface="Times" pitchFamily="2" charset="0"/>
              </a:rPr>
              <a:t>arXiv:1809.10629</a:t>
            </a:r>
            <a:endParaRPr lang="en-AU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D0766-61A9-8840-BC87-D24B2B9A0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7" y="1663975"/>
            <a:ext cx="3442176" cy="5057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C1F81-86FF-A649-83F6-EB3F1B69C162}"/>
              </a:ext>
            </a:extLst>
          </p:cNvPr>
          <p:cNvSpPr/>
          <p:nvPr/>
        </p:nvSpPr>
        <p:spPr>
          <a:xfrm>
            <a:off x="4132887" y="5025991"/>
            <a:ext cx="6328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AU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 =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1.135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MHz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and quality factor </a:t>
            </a:r>
            <a:r>
              <a:rPr lang="en-AU" sz="2000" b="1" dirty="0">
                <a:latin typeface="Arial" panose="020B0604020202020204" pitchFamily="34" charset="0"/>
                <a:cs typeface="Arial" panose="020B0604020202020204" pitchFamily="34" charset="0"/>
              </a:rPr>
              <a:t>Q  = 1.03 × 10</a:t>
            </a:r>
            <a:r>
              <a:rPr lang="en-AU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B4BF1-BABC-364D-AB5C-B85014CB638B}"/>
              </a:ext>
            </a:extLst>
          </p:cNvPr>
          <p:cNvSpPr txBox="1"/>
          <p:nvPr/>
        </p:nvSpPr>
        <p:spPr>
          <a:xfrm>
            <a:off x="4141577" y="4564296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results at 10K:</a:t>
            </a:r>
          </a:p>
        </p:txBody>
      </p:sp>
    </p:spTree>
    <p:extLst>
      <p:ext uri="{BB962C8B-B14F-4D97-AF65-F5344CB8AC3E}">
        <p14:creationId xmlns:p14="http://schemas.microsoft.com/office/powerpoint/2010/main" val="285128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7C1D3-D928-E64F-BABB-47E669F4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0395A-D747-2843-AFAC-FB8FB042A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554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building a high optical power cavity using silicon test masses and 2µm laser to study high optical power effects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BAW resonator has potential to be used to realize white light cavity in GW detectors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Q-factor of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billion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 been measured in a Bulk Acoustic Wave (BAW) quartz resonator at cryogenic temperature.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optomechanics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BAW resonator has been demonstrated.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size of BAW resonator (~30mm in diameter) has less problem in terms of optical mode matching to the larger scale interferometer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 clamping silicon nitride membrane has also been demonstrated Q-factor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~1 billion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It is a potential candidate.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mechanical resonator with optical dilution may potentially meet the requirement at room temperature.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F9FCE-FA25-5E4F-96C3-61725601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23</a:t>
            </a:fld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CDCDDB-2E58-A14A-9C9B-0BCA6CF02A3C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C41B3BC-C6C4-6F46-BA61-855E75139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24CE-7981-6946-AB39-FD61C111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679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sensitivity of GW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B5E2-2788-DF49-BFAA-59328A71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236F0-3853-A944-A03E-C1CAEF8E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2799"/>
            <a:ext cx="4732334" cy="3828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E5105-6734-9347-89BC-39FF34383546}"/>
              </a:ext>
            </a:extLst>
          </p:cNvPr>
          <p:cNvSpPr txBox="1"/>
          <p:nvPr/>
        </p:nvSpPr>
        <p:spPr>
          <a:xfrm>
            <a:off x="6077952" y="2064278"/>
            <a:ext cx="5065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current detector sensitivity is limited by shot noise at kHz band.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improve the kHz sensitivity: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the noise</a:t>
            </a:r>
          </a:p>
          <a:p>
            <a:pPr marL="914400" lvl="1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the signal</a:t>
            </a:r>
          </a:p>
          <a:p>
            <a:pPr marL="914400" lvl="1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Both 1) and 2)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F2FAA5-1160-4E4A-9FB0-D0AFFBE012DC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EE691A9-1CFC-1144-B05F-20182B47F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24CE-7981-6946-AB39-FD61C111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67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Ways to improve kHz sensitivity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1B5E2-2788-DF49-BFAA-59328A71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4</a:t>
            </a:fld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F9E4B2-F67C-DB42-818A-2468B7CD73EC}"/>
              </a:ext>
            </a:extLst>
          </p:cNvPr>
          <p:cNvSpPr/>
          <p:nvPr/>
        </p:nvSpPr>
        <p:spPr>
          <a:xfrm>
            <a:off x="838200" y="4008830"/>
            <a:ext cx="9252285" cy="8111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74B5C-27FE-3C40-820B-75E977CCFA20}"/>
              </a:ext>
            </a:extLst>
          </p:cNvPr>
          <p:cNvSpPr/>
          <p:nvPr/>
        </p:nvSpPr>
        <p:spPr>
          <a:xfrm>
            <a:off x="838200" y="2235201"/>
            <a:ext cx="6375400" cy="491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5105-6734-9347-89BC-39FF34383546}"/>
              </a:ext>
            </a:extLst>
          </p:cNvPr>
          <p:cNvSpPr txBox="1"/>
          <p:nvPr/>
        </p:nvSpPr>
        <p:spPr>
          <a:xfrm>
            <a:off x="1" y="1781554"/>
            <a:ext cx="100904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Squeezing- reduce the noise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 optical power- increase SNR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Detuned signal recycling – enhance the signal but reduce the detection bandwidth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i="1" dirty="0">
                <a:latin typeface="Arial" panose="020B0604020202020204" pitchFamily="34" charset="0"/>
                <a:cs typeface="Arial" panose="020B0604020202020204" pitchFamily="34" charset="0"/>
              </a:rPr>
              <a:t>Strong-coupled signal recycling – expand bandwidth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i="1" dirty="0">
                <a:latin typeface="Arial" panose="020B0604020202020204" pitchFamily="34" charset="0"/>
                <a:cs typeface="Arial" panose="020B0604020202020204" pitchFamily="34" charset="0"/>
              </a:rPr>
              <a:t>White light signal recycling cavity/unstable filter – broadband amplification of signal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AU" sz="2800" i="1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6518FB-353A-6746-8F30-4141E5C831EF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4E418C8-D13E-C847-9F88-CBEDE2F364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5153-C1FF-804D-8F44-FD2F458F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Gingin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 power silicon cavity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A0419-5DA7-F643-8790-6BDCD0B193AC}"/>
              </a:ext>
            </a:extLst>
          </p:cNvPr>
          <p:cNvSpPr txBox="1"/>
          <p:nvPr/>
        </p:nvSpPr>
        <p:spPr>
          <a:xfrm>
            <a:off x="1753907" y="1642971"/>
            <a:ext cx="8295184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 mm in diameter silicon test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/GaAs coatings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Room temperature at the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temperature (123k) in the future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5483CF-49AC-2540-8C2F-7DEC9273C69E}"/>
              </a:ext>
            </a:extLst>
          </p:cNvPr>
          <p:cNvCxnSpPr/>
          <p:nvPr/>
        </p:nvCxnSpPr>
        <p:spPr>
          <a:xfrm>
            <a:off x="6100762" y="5374480"/>
            <a:ext cx="0" cy="557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BAC70E-195E-C146-B3B6-3130E08CFE04}"/>
              </a:ext>
            </a:extLst>
          </p:cNvPr>
          <p:cNvCxnSpPr/>
          <p:nvPr/>
        </p:nvCxnSpPr>
        <p:spPr>
          <a:xfrm>
            <a:off x="9167812" y="5381627"/>
            <a:ext cx="0" cy="557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A50ED3-ACF3-D04D-BA0C-D1B268834F27}"/>
              </a:ext>
            </a:extLst>
          </p:cNvPr>
          <p:cNvCxnSpPr/>
          <p:nvPr/>
        </p:nvCxnSpPr>
        <p:spPr>
          <a:xfrm>
            <a:off x="6100763" y="5772967"/>
            <a:ext cx="30670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C83E42-4B6C-2D41-B4DF-8E97CB1A212A}"/>
              </a:ext>
            </a:extLst>
          </p:cNvPr>
          <p:cNvSpPr txBox="1"/>
          <p:nvPr/>
        </p:nvSpPr>
        <p:spPr>
          <a:xfrm>
            <a:off x="7306313" y="541077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 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0FA642-86F8-EF48-AC69-2DF65416F9C4}"/>
              </a:ext>
            </a:extLst>
          </p:cNvPr>
          <p:cNvCxnSpPr/>
          <p:nvPr/>
        </p:nvCxnSpPr>
        <p:spPr>
          <a:xfrm>
            <a:off x="3867148" y="5318404"/>
            <a:ext cx="0" cy="557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54F238-A9F5-C741-B59B-AA38AC592B14}"/>
              </a:ext>
            </a:extLst>
          </p:cNvPr>
          <p:cNvCxnSpPr>
            <a:cxnSpLocks/>
          </p:cNvCxnSpPr>
          <p:nvPr/>
        </p:nvCxnSpPr>
        <p:spPr>
          <a:xfrm>
            <a:off x="3867148" y="5767582"/>
            <a:ext cx="22336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6C145D2-E8E9-8F4B-A24F-4A8A50B43ABB}"/>
              </a:ext>
            </a:extLst>
          </p:cNvPr>
          <p:cNvSpPr txBox="1"/>
          <p:nvPr/>
        </p:nvSpPr>
        <p:spPr>
          <a:xfrm>
            <a:off x="4672651" y="542394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01A4B9-7702-DC45-95FD-CA1EB262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69" y="3542345"/>
            <a:ext cx="8438908" cy="15822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DE9F07-4154-F741-B28F-2CAF1F0ED307}"/>
              </a:ext>
            </a:extLst>
          </p:cNvPr>
          <p:cNvSpPr txBox="1"/>
          <p:nvPr/>
        </p:nvSpPr>
        <p:spPr>
          <a:xfrm>
            <a:off x="6647360" y="4008187"/>
            <a:ext cx="1994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Silicon arm cavity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4E02F0-2393-D44C-B0D7-5BDE3477B970}"/>
              </a:ext>
            </a:extLst>
          </p:cNvPr>
          <p:cNvSpPr txBox="1"/>
          <p:nvPr/>
        </p:nvSpPr>
        <p:spPr>
          <a:xfrm>
            <a:off x="3816428" y="4773155"/>
            <a:ext cx="208507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Folded fused silica recycling cavity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73E6E3-4307-FD4D-821A-44F12CF45D0A}"/>
              </a:ext>
            </a:extLst>
          </p:cNvPr>
          <p:cNvSpPr txBox="1"/>
          <p:nvPr/>
        </p:nvSpPr>
        <p:spPr>
          <a:xfrm>
            <a:off x="768111" y="4343939"/>
            <a:ext cx="173656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5W, 2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/>
              <a:t>m laser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EAABB-52C5-BA46-A922-DA543BDBA418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837651B-6834-9C45-AD53-061608249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5153-C1FF-804D-8F44-FD2F458F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Gingin</a:t>
            </a:r>
            <a:r>
              <a:rPr lang="en-US" dirty="0"/>
              <a:t> high power silicon cavity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27D1-6B40-934D-830B-51266CD84204}"/>
              </a:ext>
            </a:extLst>
          </p:cNvPr>
          <p:cNvSpPr txBox="1"/>
          <p:nvPr/>
        </p:nvSpPr>
        <p:spPr>
          <a:xfrm>
            <a:off x="1811956" y="1690688"/>
            <a:ext cx="81617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Build up high circulating power in silicon cavity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Study </a:t>
            </a:r>
            <a:r>
              <a:rPr lang="en-US" sz="2800" dirty="0" err="1"/>
              <a:t>AlGaAs</a:t>
            </a:r>
            <a:r>
              <a:rPr lang="en-US" sz="2800" dirty="0"/>
              <a:t>/GaAs coating uniformity and potential nonuniform absorption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Parametric instability and control using AMD with silicon test masses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Angular instability and control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Coupled cavity mode matching sensing and control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1A6B15-AB94-2B4D-8D7A-716D6B4DDB1B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1AC98B8-8547-C04F-84F3-263DA6C0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6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4D1B-DB7C-904B-A10D-27EE70F8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675731"/>
            <a:ext cx="10515600" cy="1325563"/>
          </a:xfrm>
        </p:spPr>
        <p:txBody>
          <a:bodyPr/>
          <a:lstStyle/>
          <a:p>
            <a:r>
              <a:rPr lang="en-US" dirty="0"/>
              <a:t>Mechanical resonators for white light cavity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3ED2-73B9-0C41-8AB3-931FCC45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7</a:t>
            </a:fld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009925-81E0-8E4D-B89A-98B274C19D0B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15181CE-2069-4842-A23E-90C147588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0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Signal recycling interferometer detector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8</a:t>
            </a:fld>
            <a:endParaRPr lang="en-AU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1BB2BC-F459-1C43-9A86-76C1303C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849" y="4043622"/>
            <a:ext cx="292100" cy="956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6E81E-B36F-124B-9527-A8403AB5C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5" y="1963857"/>
            <a:ext cx="4685345" cy="3246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AA28FD-9C39-BC4D-BCDD-7558F3FB2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79" y="3919358"/>
            <a:ext cx="3425332" cy="9441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64B9695-C76F-EC44-BFB7-58081059919D}"/>
              </a:ext>
            </a:extLst>
          </p:cNvPr>
          <p:cNvSpPr/>
          <p:nvPr/>
        </p:nvSpPr>
        <p:spPr>
          <a:xfrm>
            <a:off x="6946490" y="4128981"/>
            <a:ext cx="1976284" cy="97396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AC6F1-CFF4-EC46-A8CA-9A35AB2BD55F}"/>
              </a:ext>
            </a:extLst>
          </p:cNvPr>
          <p:cNvSpPr txBox="1"/>
          <p:nvPr/>
        </p:nvSpPr>
        <p:spPr>
          <a:xfrm>
            <a:off x="7199079" y="2255061"/>
            <a:ext cx="415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differential mode signal experience coupled cavity</a:t>
            </a:r>
          </a:p>
        </p:txBody>
      </p:sp>
    </p:spTree>
    <p:extLst>
      <p:ext uri="{BB962C8B-B14F-4D97-AF65-F5344CB8AC3E}">
        <p14:creationId xmlns:p14="http://schemas.microsoft.com/office/powerpoint/2010/main" val="5182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White Light Cavity Resonance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-1" y="6358255"/>
            <a:ext cx="12309231" cy="499745"/>
          </a:xfrm>
        </p:spPr>
        <p:txBody>
          <a:bodyPr/>
          <a:lstStyle/>
          <a:p>
            <a:endParaRPr lang="en-US" sz="1400" dirty="0"/>
          </a:p>
          <a:p>
            <a:r>
              <a:rPr lang="en-US" sz="1400" dirty="0"/>
              <a:t>2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B0218B8-C838-B34E-A8CD-3DD17C3E9A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108" y="2030619"/>
            <a:ext cx="3728720" cy="23977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207C4DF-FD1B-D747-A0D9-0E00D9E429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171" y="1703272"/>
            <a:ext cx="3706657" cy="272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1D4C4-0F6A-FF44-ABEE-F06AA946A2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79" y="4453832"/>
            <a:ext cx="4243177" cy="1331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A18EF6-DABE-064D-95A0-94069FBF9E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79" y="4453832"/>
            <a:ext cx="4243174" cy="13395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ED6621-5697-C847-8444-4F8BF7EA6F0F}"/>
              </a:ext>
            </a:extLst>
          </p:cNvPr>
          <p:cNvSpPr txBox="1"/>
          <p:nvPr/>
        </p:nvSpPr>
        <p:spPr>
          <a:xfrm>
            <a:off x="6365755" y="2075337"/>
            <a:ext cx="4591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Optical cavities are resonant over a narrow frequency band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dispersion medium compensates the cavity round-trip phase to achieve broadband resonance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85BE8D-5C75-3741-8576-EA3805B16071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6E1F5F2-296D-324B-8E2C-D63B5DB8F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731"/>
            <a:ext cx="3589394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32320</TotalTime>
  <Words>789</Words>
  <Application>Microsoft Macintosh PowerPoint</Application>
  <PresentationFormat>Widescreen</PresentationFormat>
  <Paragraphs>146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AdvOT483a8203</vt:lpstr>
      <vt:lpstr>宋体</vt:lpstr>
      <vt:lpstr>Arial</vt:lpstr>
      <vt:lpstr>Calibri</vt:lpstr>
      <vt:lpstr>Calibri Light</vt:lpstr>
      <vt:lpstr>Cambria Math</vt:lpstr>
      <vt:lpstr>Gill Sans MT</vt:lpstr>
      <vt:lpstr>Symbol</vt:lpstr>
      <vt:lpstr>Times</vt:lpstr>
      <vt:lpstr>Office Theme</vt:lpstr>
      <vt:lpstr>Gingin High Power Silicon Cavity  &amp;Mechanical resonators for white light cavity </vt:lpstr>
      <vt:lpstr>Motivation</vt:lpstr>
      <vt:lpstr>The sensitivity of GW detectors</vt:lpstr>
      <vt:lpstr>Ways to improve kHz sensitivity</vt:lpstr>
      <vt:lpstr>Gingin high power silicon cavity</vt:lpstr>
      <vt:lpstr>Gingin high power silicon cavity</vt:lpstr>
      <vt:lpstr>Mechanical resonators for white light cavity</vt:lpstr>
      <vt:lpstr>Signal recycling interferometer detector</vt:lpstr>
      <vt:lpstr>White Light Cavity Resonance</vt:lpstr>
      <vt:lpstr>Cavity round-trip phase cancelation</vt:lpstr>
      <vt:lpstr>Negative dispersion in optomechanical cavity</vt:lpstr>
      <vt:lpstr>White light signal recycling</vt:lpstr>
      <vt:lpstr>The sensitivity of white-light signal recycling</vt:lpstr>
      <vt:lpstr> </vt:lpstr>
      <vt:lpstr>Cat-Flap resonator</vt:lpstr>
      <vt:lpstr>Progress: AlGaAs cat-flap Q measurement</vt:lpstr>
      <vt:lpstr>Bulk Acoustic Wave Quartz resonator</vt:lpstr>
      <vt:lpstr>Bulk mode optomechanics</vt:lpstr>
      <vt:lpstr>Bulk mode optomechanics</vt:lpstr>
      <vt:lpstr>Bulk mode optomechanics</vt:lpstr>
      <vt:lpstr>Quantum noise limited sensitivity</vt:lpstr>
      <vt:lpstr>Soft clamping SiNi membrane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Yeshe Fenner</dc:creator>
  <cp:lastModifiedBy>Zhao</cp:lastModifiedBy>
  <cp:revision>445</cp:revision>
  <cp:lastPrinted>2019-05-22T13:30:02Z</cp:lastPrinted>
  <dcterms:created xsi:type="dcterms:W3CDTF">2017-02-01T00:31:37Z</dcterms:created>
  <dcterms:modified xsi:type="dcterms:W3CDTF">2019-05-22T13:48:48Z</dcterms:modified>
</cp:coreProperties>
</file>