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3" r:id="rId1"/>
  </p:sldMasterIdLst>
  <p:notesMasterIdLst>
    <p:notesMasterId r:id="rId26"/>
  </p:notesMasterIdLst>
  <p:sldIdLst>
    <p:sldId id="256" r:id="rId2"/>
    <p:sldId id="368" r:id="rId3"/>
    <p:sldId id="367" r:id="rId4"/>
    <p:sldId id="376" r:id="rId5"/>
    <p:sldId id="357" r:id="rId6"/>
    <p:sldId id="372" r:id="rId7"/>
    <p:sldId id="373" r:id="rId8"/>
    <p:sldId id="377" r:id="rId9"/>
    <p:sldId id="378" r:id="rId10"/>
    <p:sldId id="374" r:id="rId11"/>
    <p:sldId id="370" r:id="rId12"/>
    <p:sldId id="375" r:id="rId13"/>
    <p:sldId id="379" r:id="rId14"/>
    <p:sldId id="364" r:id="rId15"/>
    <p:sldId id="380" r:id="rId16"/>
    <p:sldId id="365" r:id="rId17"/>
    <p:sldId id="366" r:id="rId18"/>
    <p:sldId id="386" r:id="rId19"/>
    <p:sldId id="385" r:id="rId20"/>
    <p:sldId id="352" r:id="rId21"/>
    <p:sldId id="289" r:id="rId22"/>
    <p:sldId id="384" r:id="rId23"/>
    <p:sldId id="382" r:id="rId24"/>
    <p:sldId id="383" r:id="rId25"/>
  </p:sldIdLst>
  <p:sldSz cx="9144000" cy="5143500" type="screen16x9"/>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2"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FF"/>
    <a:srgbClr val="9966FF"/>
    <a:srgbClr val="9900FF"/>
    <a:srgbClr val="FFC000"/>
    <a:srgbClr val="F2960E"/>
    <a:srgbClr val="00B050"/>
    <a:srgbClr val="3C6507"/>
    <a:srgbClr val="9DF131"/>
    <a:srgbClr val="FF33CC"/>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0" autoAdjust="0"/>
    <p:restoredTop sz="90052" autoAdjust="0"/>
  </p:normalViewPr>
  <p:slideViewPr>
    <p:cSldViewPr snapToGrid="0">
      <p:cViewPr varScale="1">
        <p:scale>
          <a:sx n="92" d="100"/>
          <a:sy n="92" d="100"/>
        </p:scale>
        <p:origin x="-444" y="-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3954" y="-114"/>
      </p:cViewPr>
      <p:guideLst>
        <p:guide orient="horz" pos="3222"/>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571"/>
          </a:xfrm>
          <a:prstGeom prst="rect">
            <a:avLst/>
          </a:prstGeom>
        </p:spPr>
        <p:txBody>
          <a:bodyPr vert="horz" lIns="94759" tIns="47380" rIns="94759" bIns="47380" rtlCol="0"/>
          <a:lstStyle>
            <a:lvl1pPr algn="l">
              <a:defRPr sz="1200"/>
            </a:lvl1pPr>
          </a:lstStyle>
          <a:p>
            <a:endParaRPr lang="fr-FR" dirty="0"/>
          </a:p>
        </p:txBody>
      </p:sp>
      <p:sp>
        <p:nvSpPr>
          <p:cNvPr id="3" name="Date Placeholder 2"/>
          <p:cNvSpPr>
            <a:spLocks noGrp="1"/>
          </p:cNvSpPr>
          <p:nvPr>
            <p:ph type="dt" idx="1"/>
          </p:nvPr>
        </p:nvSpPr>
        <p:spPr>
          <a:xfrm>
            <a:off x="4023094" y="1"/>
            <a:ext cx="3077739" cy="511571"/>
          </a:xfrm>
          <a:prstGeom prst="rect">
            <a:avLst/>
          </a:prstGeom>
        </p:spPr>
        <p:txBody>
          <a:bodyPr vert="horz" lIns="94759" tIns="47380" rIns="94759" bIns="47380" rtlCol="0"/>
          <a:lstStyle>
            <a:lvl1pPr algn="r">
              <a:defRPr sz="1200"/>
            </a:lvl1pPr>
          </a:lstStyle>
          <a:p>
            <a:fld id="{663533E2-2BBA-4318-B4CA-E5CA5E3E6E2E}" type="datetimeFigureOut">
              <a:rPr lang="fr-FR" smtClean="0"/>
              <a:pPr/>
              <a:t>07/05/2019</a:t>
            </a:fld>
            <a:endParaRPr lang="fr-FR" dirty="0"/>
          </a:p>
        </p:txBody>
      </p:sp>
      <p:sp>
        <p:nvSpPr>
          <p:cNvPr id="4" name="Slide Image Placeholder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4759" tIns="47380" rIns="94759" bIns="47380" rtlCol="0" anchor="ctr"/>
          <a:lstStyle/>
          <a:p>
            <a:endParaRPr lang="fr-FR" dirty="0"/>
          </a:p>
        </p:txBody>
      </p:sp>
      <p:sp>
        <p:nvSpPr>
          <p:cNvPr id="5" name="Notes Placeholder 4"/>
          <p:cNvSpPr>
            <a:spLocks noGrp="1"/>
          </p:cNvSpPr>
          <p:nvPr>
            <p:ph type="body" sz="quarter" idx="3"/>
          </p:nvPr>
        </p:nvSpPr>
        <p:spPr>
          <a:xfrm>
            <a:off x="710249" y="4859934"/>
            <a:ext cx="5681980" cy="4604147"/>
          </a:xfrm>
          <a:prstGeom prst="rect">
            <a:avLst/>
          </a:prstGeom>
        </p:spPr>
        <p:txBody>
          <a:bodyPr vert="horz" lIns="94759" tIns="47380" rIns="94759" bIns="47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1" y="9718091"/>
            <a:ext cx="3077739" cy="511571"/>
          </a:xfrm>
          <a:prstGeom prst="rect">
            <a:avLst/>
          </a:prstGeom>
        </p:spPr>
        <p:txBody>
          <a:bodyPr vert="horz" lIns="94759" tIns="47380" rIns="94759" bIns="47380" rtlCol="0" anchor="b"/>
          <a:lstStyle>
            <a:lvl1pPr algn="l">
              <a:defRPr sz="1200"/>
            </a:lvl1pPr>
          </a:lstStyle>
          <a:p>
            <a:endParaRPr lang="fr-FR" dirty="0"/>
          </a:p>
        </p:txBody>
      </p:sp>
      <p:sp>
        <p:nvSpPr>
          <p:cNvPr id="7" name="Slide Number Placeholder 6"/>
          <p:cNvSpPr>
            <a:spLocks noGrp="1"/>
          </p:cNvSpPr>
          <p:nvPr>
            <p:ph type="sldNum" sz="quarter" idx="5"/>
          </p:nvPr>
        </p:nvSpPr>
        <p:spPr>
          <a:xfrm>
            <a:off x="4023094" y="9718091"/>
            <a:ext cx="3077739" cy="511571"/>
          </a:xfrm>
          <a:prstGeom prst="rect">
            <a:avLst/>
          </a:prstGeom>
        </p:spPr>
        <p:txBody>
          <a:bodyPr vert="horz" lIns="94759" tIns="47380" rIns="94759" bIns="47380" rtlCol="0" anchor="b"/>
          <a:lstStyle>
            <a:lvl1pPr algn="r">
              <a:defRPr sz="1200"/>
            </a:lvl1pPr>
          </a:lstStyle>
          <a:p>
            <a:fld id="{825B86F0-1274-444A-B01A-348689B290B0}" type="slidenum">
              <a:rPr lang="fr-FR" smtClean="0"/>
              <a:pPr/>
              <a:t>‹#›</a:t>
            </a:fld>
            <a:endParaRPr lang="fr-FR" dirty="0"/>
          </a:p>
        </p:txBody>
      </p:sp>
    </p:spTree>
    <p:extLst>
      <p:ext uri="{BB962C8B-B14F-4D97-AF65-F5344CB8AC3E}">
        <p14:creationId xmlns="" xmlns:p14="http://schemas.microsoft.com/office/powerpoint/2010/main" val="265475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2</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11</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12</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13</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14</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15</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16</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17</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18</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19</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20</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3</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22</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23</a:t>
            </a:fld>
            <a:endParaRPr lang="fr-FR"/>
          </a:p>
        </p:txBody>
      </p:sp>
    </p:spTree>
    <p:extLst>
      <p:ext uri="{BB962C8B-B14F-4D97-AF65-F5344CB8AC3E}">
        <p14:creationId xmlns:p14="http://schemas.microsoft.com/office/powerpoint/2010/main" xmlns="" val="168944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24</a:t>
            </a:fld>
            <a:endParaRPr lang="fr-FR"/>
          </a:p>
        </p:txBody>
      </p:sp>
    </p:spTree>
    <p:extLst>
      <p:ext uri="{BB962C8B-B14F-4D97-AF65-F5344CB8AC3E}">
        <p14:creationId xmlns:p14="http://schemas.microsoft.com/office/powerpoint/2010/main" xmlns="" val="168944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4</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5</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6</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7</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8</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9</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9900" cy="3836987"/>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825B86F0-1274-444A-B01A-348689B290B0}" type="slidenum">
              <a:rPr lang="fr-FR" smtClean="0"/>
              <a:pPr/>
              <a:t>10</a:t>
            </a:fld>
            <a:endParaRPr lang="fr-FR" dirty="0"/>
          </a:p>
        </p:txBody>
      </p:sp>
    </p:spTree>
    <p:extLst>
      <p:ext uri="{BB962C8B-B14F-4D97-AF65-F5344CB8AC3E}">
        <p14:creationId xmlns="" xmlns:p14="http://schemas.microsoft.com/office/powerpoint/2010/main" val="1677930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screen"/>
          <a:stretch>
            <a:fillRect/>
          </a:stretch>
        </p:blipFill>
        <p:spPr>
          <a:xfrm>
            <a:off x="0" y="164726"/>
            <a:ext cx="8827266" cy="4862322"/>
          </a:xfrm>
          <a:prstGeom prst="rect">
            <a:avLst/>
          </a:prstGeom>
        </p:spPr>
      </p:pic>
      <p:sp>
        <p:nvSpPr>
          <p:cNvPr id="6" name="Slide Number Placeholder 5"/>
          <p:cNvSpPr>
            <a:spLocks noGrp="1"/>
          </p:cNvSpPr>
          <p:nvPr>
            <p:ph type="sldNum" sz="quarter" idx="12"/>
          </p:nvPr>
        </p:nvSpPr>
        <p:spPr>
          <a:xfrm>
            <a:off x="8567460" y="4716557"/>
            <a:ext cx="493059" cy="273844"/>
          </a:xfrm>
        </p:spPr>
        <p:txBody>
          <a:bodyPr/>
          <a:lstStyle/>
          <a:p>
            <a:fld id="{687D7A59-36E2-48B9-B146-C1E59501F63F}" type="slidenum">
              <a:rPr lang="en-US" smtClean="0"/>
              <a:pPr/>
              <a:t>‹#›</a:t>
            </a:fld>
            <a:endParaRPr lang="en-US" dirty="0"/>
          </a:p>
        </p:txBody>
      </p:sp>
      <p:sp>
        <p:nvSpPr>
          <p:cNvPr id="2" name="Title 1"/>
          <p:cNvSpPr>
            <a:spLocks noGrp="1"/>
          </p:cNvSpPr>
          <p:nvPr>
            <p:ph type="ctrTitle"/>
          </p:nvPr>
        </p:nvSpPr>
        <p:spPr>
          <a:xfrm>
            <a:off x="1600203" y="1869283"/>
            <a:ext cx="6762749" cy="1102519"/>
          </a:xfrm>
        </p:spPr>
        <p:txBody>
          <a:bodyPr/>
          <a:lstStyle>
            <a:lvl1pPr algn="r">
              <a:defRPr sz="4400"/>
            </a:lvl1pPr>
          </a:lstStyle>
          <a:p>
            <a:r>
              <a:rPr lang="it-IT" smtClean="0"/>
              <a:t>Click to edit Master title style</a:t>
            </a:r>
            <a:endParaRPr/>
          </a:p>
        </p:txBody>
      </p:sp>
      <p:sp>
        <p:nvSpPr>
          <p:cNvPr id="3" name="Subtitle 2"/>
          <p:cNvSpPr>
            <a:spLocks noGrp="1"/>
          </p:cNvSpPr>
          <p:nvPr>
            <p:ph type="subTitle" idx="1"/>
          </p:nvPr>
        </p:nvSpPr>
        <p:spPr>
          <a:xfrm>
            <a:off x="1600204" y="2975162"/>
            <a:ext cx="6762749" cy="131445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5" name="Footer Placeholder 4"/>
          <p:cNvSpPr>
            <a:spLocks noGrp="1"/>
          </p:cNvSpPr>
          <p:nvPr>
            <p:ph type="ftr" sz="quarter" idx="11"/>
          </p:nvPr>
        </p:nvSpPr>
        <p:spPr>
          <a:xfrm>
            <a:off x="2456890" y="4716557"/>
            <a:ext cx="5238750" cy="273844"/>
          </a:xfrm>
        </p:spPr>
        <p:txBody>
          <a:bodyPr/>
          <a:lstStyle>
            <a:lvl1pPr>
              <a:defRPr>
                <a:solidFill>
                  <a:srgbClr val="C00000"/>
                </a:solidFill>
                <a:latin typeface="Arial Narrow" panose="020B0606020202030204" pitchFamily="34" charset="0"/>
              </a:defRPr>
            </a:lvl1pPr>
          </a:lstStyle>
          <a:p>
            <a:r>
              <a:rPr lang="en-US" smtClean="0"/>
              <a:t>22th of May 2019 – GWADW19</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22th of May 2019 – GWADW19</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screen"/>
          <a:stretch>
            <a:fillRect/>
          </a:stretch>
        </p:blipFill>
        <p:spPr>
          <a:xfrm>
            <a:off x="158367" y="140589"/>
            <a:ext cx="8827266" cy="4862322"/>
          </a:xfrm>
          <a:prstGeom prst="rect">
            <a:avLst/>
          </a:prstGeom>
        </p:spPr>
      </p:pic>
      <p:sp>
        <p:nvSpPr>
          <p:cNvPr id="2" name="Title 1"/>
          <p:cNvSpPr>
            <a:spLocks noGrp="1"/>
          </p:cNvSpPr>
          <p:nvPr>
            <p:ph type="title"/>
          </p:nvPr>
        </p:nvSpPr>
        <p:spPr>
          <a:xfrm>
            <a:off x="779464" y="442912"/>
            <a:ext cx="3657600" cy="871538"/>
          </a:xfrm>
        </p:spPr>
        <p:txBody>
          <a:bodyPr anchor="b"/>
          <a:lstStyle>
            <a:lvl1pPr algn="ctr">
              <a:defRPr sz="3600" b="0"/>
            </a:lvl1pPr>
          </a:lstStyle>
          <a:p>
            <a:r>
              <a:rPr lang="it-IT" smtClean="0"/>
              <a:t>Click to edit Master title style</a:t>
            </a:r>
            <a:endParaRPr/>
          </a:p>
        </p:txBody>
      </p:sp>
      <p:sp>
        <p:nvSpPr>
          <p:cNvPr id="3" name="Content Placeholder 2"/>
          <p:cNvSpPr>
            <a:spLocks noGrp="1"/>
          </p:cNvSpPr>
          <p:nvPr>
            <p:ph idx="1"/>
          </p:nvPr>
        </p:nvSpPr>
        <p:spPr>
          <a:xfrm>
            <a:off x="4693023" y="554692"/>
            <a:ext cx="3657600" cy="398159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Text Placeholder 3"/>
          <p:cNvSpPr>
            <a:spLocks noGrp="1"/>
          </p:cNvSpPr>
          <p:nvPr>
            <p:ph type="body" sz="half" idx="2"/>
          </p:nvPr>
        </p:nvSpPr>
        <p:spPr>
          <a:xfrm>
            <a:off x="779464" y="1362076"/>
            <a:ext cx="3657600" cy="2867025"/>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screen"/>
          <a:stretch>
            <a:fillRect/>
          </a:stretch>
        </p:blipFill>
        <p:spPr>
          <a:xfrm>
            <a:off x="448977" y="140589"/>
            <a:ext cx="8536656" cy="4862322"/>
          </a:xfrm>
          <a:prstGeom prst="rect">
            <a:avLst/>
          </a:prstGeom>
        </p:spPr>
      </p:pic>
      <p:sp>
        <p:nvSpPr>
          <p:cNvPr id="2" name="Title 1"/>
          <p:cNvSpPr>
            <a:spLocks noGrp="1"/>
          </p:cNvSpPr>
          <p:nvPr>
            <p:ph type="title"/>
          </p:nvPr>
        </p:nvSpPr>
        <p:spPr>
          <a:xfrm>
            <a:off x="3886200" y="400051"/>
            <a:ext cx="4476750" cy="939404"/>
          </a:xfrm>
        </p:spPr>
        <p:txBody>
          <a:bodyPr anchor="b"/>
          <a:lstStyle>
            <a:lvl1pPr algn="l">
              <a:defRPr sz="3600" b="0"/>
            </a:lvl1pPr>
          </a:lstStyle>
          <a:p>
            <a:r>
              <a:rPr lang="it-IT" smtClean="0"/>
              <a:t>Click to edit Master title style</a:t>
            </a:r>
            <a:endParaRPr/>
          </a:p>
        </p:txBody>
      </p:sp>
      <p:sp>
        <p:nvSpPr>
          <p:cNvPr id="4" name="Text Placeholder 3"/>
          <p:cNvSpPr>
            <a:spLocks noGrp="1"/>
          </p:cNvSpPr>
          <p:nvPr>
            <p:ph type="body" sz="half" idx="2"/>
          </p:nvPr>
        </p:nvSpPr>
        <p:spPr>
          <a:xfrm>
            <a:off x="3886127" y="1371600"/>
            <a:ext cx="4474539" cy="28575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3886127" y="4716557"/>
            <a:ext cx="1887537" cy="273844"/>
          </a:xfrm>
        </p:spPr>
        <p:txBody>
          <a:bodyPr/>
          <a:lstStyle/>
          <a:p>
            <a:endParaRPr lang="en-US" dirty="0"/>
          </a:p>
        </p:txBody>
      </p:sp>
      <p:sp>
        <p:nvSpPr>
          <p:cNvPr id="6" name="Footer Placeholder 5"/>
          <p:cNvSpPr>
            <a:spLocks noGrp="1"/>
          </p:cNvSpPr>
          <p:nvPr>
            <p:ph type="ftr" sz="quarter" idx="11"/>
          </p:nvPr>
        </p:nvSpPr>
        <p:spPr>
          <a:xfrm>
            <a:off x="5867402" y="4716557"/>
            <a:ext cx="2675965" cy="273844"/>
          </a:xfrm>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flipH="1">
            <a:off x="188256" y="134469"/>
            <a:ext cx="3281087" cy="4862322"/>
          </a:xfrm>
          <a:prstGeom prst="round1Rect">
            <a:avLst>
              <a:gd name="adj" fmla="val 17325"/>
            </a:avLst>
          </a:prstGeom>
          <a:blipFill dpi="0" rotWithShape="0">
            <a:blip r:embed="rId3"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screen"/>
          <a:stretch>
            <a:fillRect/>
          </a:stretch>
        </p:blipFill>
        <p:spPr>
          <a:xfrm>
            <a:off x="158367" y="140589"/>
            <a:ext cx="8827266" cy="4862322"/>
          </a:xfrm>
          <a:prstGeom prst="rect">
            <a:avLst/>
          </a:prstGeom>
        </p:spPr>
      </p:pic>
      <p:sp>
        <p:nvSpPr>
          <p:cNvPr id="2" name="Title 1"/>
          <p:cNvSpPr>
            <a:spLocks noGrp="1"/>
          </p:cNvSpPr>
          <p:nvPr>
            <p:ph type="title"/>
          </p:nvPr>
        </p:nvSpPr>
        <p:spPr>
          <a:xfrm>
            <a:off x="4710953" y="400051"/>
            <a:ext cx="3657600" cy="939404"/>
          </a:xfrm>
        </p:spPr>
        <p:txBody>
          <a:bodyPr anchor="b"/>
          <a:lstStyle>
            <a:lvl1pPr algn="l">
              <a:defRPr sz="3600" b="0"/>
            </a:lvl1pPr>
          </a:lstStyle>
          <a:p>
            <a:r>
              <a:rPr lang="it-IT" smtClean="0"/>
              <a:t>Click to edit Master title style</a:t>
            </a:r>
            <a:endParaRPr/>
          </a:p>
        </p:txBody>
      </p:sp>
      <p:sp>
        <p:nvSpPr>
          <p:cNvPr id="3" name="Picture Placeholder 2"/>
          <p:cNvSpPr>
            <a:spLocks noGrp="1"/>
          </p:cNvSpPr>
          <p:nvPr>
            <p:ph type="pic" idx="1"/>
          </p:nvPr>
        </p:nvSpPr>
        <p:spPr>
          <a:xfrm flipH="1">
            <a:off x="596153" y="1200151"/>
            <a:ext cx="3657600" cy="2743201"/>
          </a:xfrm>
          <a:prstGeom prst="ellipse">
            <a:avLst/>
          </a:prstGeom>
          <a:blipFill dpi="0" rotWithShape="0">
            <a:blip r:embed="rId3"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dirty="0"/>
          </a:p>
        </p:txBody>
      </p:sp>
      <p:sp>
        <p:nvSpPr>
          <p:cNvPr id="4" name="Text Placeholder 3"/>
          <p:cNvSpPr>
            <a:spLocks noGrp="1"/>
          </p:cNvSpPr>
          <p:nvPr>
            <p:ph type="body" sz="half" idx="2"/>
          </p:nvPr>
        </p:nvSpPr>
        <p:spPr>
          <a:xfrm>
            <a:off x="4710412" y="1371600"/>
            <a:ext cx="3657600" cy="28575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381003" y="4716557"/>
            <a:ext cx="1865125" cy="273844"/>
          </a:xfrm>
        </p:spPr>
        <p:txBody>
          <a:bodyPr/>
          <a:lstStyle/>
          <a:p>
            <a:endParaRPr lang="en-US" dirty="0"/>
          </a:p>
        </p:txBody>
      </p:sp>
      <p:sp>
        <p:nvSpPr>
          <p:cNvPr id="6" name="Footer Placeholder 5"/>
          <p:cNvSpPr>
            <a:spLocks noGrp="1"/>
          </p:cNvSpPr>
          <p:nvPr>
            <p:ph type="ftr" sz="quarter" idx="11"/>
          </p:nvPr>
        </p:nvSpPr>
        <p:spPr>
          <a:xfrm>
            <a:off x="3325816" y="4716557"/>
            <a:ext cx="5217551" cy="273844"/>
          </a:xfrm>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screen"/>
          <a:stretch>
            <a:fillRect/>
          </a:stretch>
        </p:blipFill>
        <p:spPr>
          <a:xfrm>
            <a:off x="158367" y="140589"/>
            <a:ext cx="8827266" cy="4862322"/>
          </a:xfrm>
          <a:prstGeom prst="rect">
            <a:avLst/>
          </a:prstGeom>
        </p:spPr>
      </p:pic>
      <p:sp>
        <p:nvSpPr>
          <p:cNvPr id="2" name="Title 1"/>
          <p:cNvSpPr>
            <a:spLocks noGrp="1"/>
          </p:cNvSpPr>
          <p:nvPr>
            <p:ph type="title"/>
          </p:nvPr>
        </p:nvSpPr>
        <p:spPr>
          <a:xfrm>
            <a:off x="808041" y="2833969"/>
            <a:ext cx="7560515" cy="826994"/>
          </a:xfrm>
        </p:spPr>
        <p:txBody>
          <a:bodyPr anchor="b"/>
          <a:lstStyle>
            <a:lvl1pPr algn="l">
              <a:defRPr sz="3600" b="0"/>
            </a:lvl1pPr>
          </a:lstStyle>
          <a:p>
            <a:r>
              <a:rPr lang="it-IT" smtClean="0"/>
              <a:t>Click to edit Master title style</a:t>
            </a:r>
            <a:endParaRPr/>
          </a:p>
        </p:txBody>
      </p:sp>
      <p:sp>
        <p:nvSpPr>
          <p:cNvPr id="3" name="Picture Placeholder 2"/>
          <p:cNvSpPr>
            <a:spLocks noGrp="1"/>
          </p:cNvSpPr>
          <p:nvPr>
            <p:ph type="pic" idx="1"/>
          </p:nvPr>
        </p:nvSpPr>
        <p:spPr>
          <a:xfrm flipH="1">
            <a:off x="871584" y="571500"/>
            <a:ext cx="7427726" cy="2242298"/>
          </a:xfrm>
          <a:prstGeom prst="roundRect">
            <a:avLst>
              <a:gd name="adj" fmla="val 7476"/>
            </a:avLst>
          </a:prstGeom>
          <a:blipFill dpi="0" rotWithShape="0">
            <a:blip r:embed="rId3" cstate="screen"/>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dirty="0"/>
          </a:p>
        </p:txBody>
      </p:sp>
      <p:sp>
        <p:nvSpPr>
          <p:cNvPr id="4" name="Text Placeholder 3"/>
          <p:cNvSpPr>
            <a:spLocks noGrp="1"/>
          </p:cNvSpPr>
          <p:nvPr>
            <p:ph type="body" sz="half" idx="2"/>
          </p:nvPr>
        </p:nvSpPr>
        <p:spPr>
          <a:xfrm>
            <a:off x="808037" y="3620621"/>
            <a:ext cx="7559977" cy="91566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381003" y="4716557"/>
            <a:ext cx="1865125" cy="273844"/>
          </a:xfrm>
        </p:spPr>
        <p:txBody>
          <a:bodyPr/>
          <a:lstStyle/>
          <a:p>
            <a:endParaRPr lang="en-US" dirty="0"/>
          </a:p>
        </p:txBody>
      </p:sp>
      <p:sp>
        <p:nvSpPr>
          <p:cNvPr id="6" name="Footer Placeholder 5"/>
          <p:cNvSpPr>
            <a:spLocks noGrp="1"/>
          </p:cNvSpPr>
          <p:nvPr>
            <p:ph type="ftr" sz="quarter" idx="11"/>
          </p:nvPr>
        </p:nvSpPr>
        <p:spPr>
          <a:xfrm>
            <a:off x="3325816" y="4716557"/>
            <a:ext cx="5217551" cy="273844"/>
          </a:xfrm>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22th of May 2019 – GWADW19</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9" name="Content Placeholder 7" descr="LOGOdef_completo-1.jpg"/>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116541" y="4797110"/>
            <a:ext cx="2588560" cy="2569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Vertical Title 1"/>
          <p:cNvSpPr>
            <a:spLocks noGrp="1"/>
          </p:cNvSpPr>
          <p:nvPr>
            <p:ph type="title" orient="vert"/>
          </p:nvPr>
        </p:nvSpPr>
        <p:spPr>
          <a:xfrm>
            <a:off x="7328649" y="584597"/>
            <a:ext cx="1358153" cy="3951684"/>
          </a:xfrm>
        </p:spPr>
        <p:txBody>
          <a:bodyPr vert="eaVert"/>
          <a:lstStyle/>
          <a:p>
            <a:r>
              <a:rPr lang="it-IT" smtClean="0"/>
              <a:t>Click to edit Master title style</a:t>
            </a:r>
            <a:endParaRPr/>
          </a:p>
        </p:txBody>
      </p:sp>
      <p:sp>
        <p:nvSpPr>
          <p:cNvPr id="3" name="Vertical Text Placeholder 2"/>
          <p:cNvSpPr>
            <a:spLocks noGrp="1"/>
          </p:cNvSpPr>
          <p:nvPr>
            <p:ph type="body" orient="vert" idx="1"/>
          </p:nvPr>
        </p:nvSpPr>
        <p:spPr>
          <a:xfrm>
            <a:off x="779465" y="584600"/>
            <a:ext cx="6170613" cy="3951683"/>
          </a:xfrm>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22th of May 2019 – GWADW19</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9" name="Content Placeholder 7" descr="LOGOdef_completo-1.jpg"/>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116541" y="4797110"/>
            <a:ext cx="2588560" cy="2569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Text, and Content">
    <p:spTree>
      <p:nvGrpSpPr>
        <p:cNvPr id="1" name=""/>
        <p:cNvGrpSpPr/>
        <p:nvPr/>
      </p:nvGrpSpPr>
      <p:grpSpPr>
        <a:xfrm>
          <a:off x="0" y="0"/>
          <a:ext cx="0" cy="0"/>
          <a:chOff x="0" y="0"/>
          <a:chExt cx="0" cy="0"/>
        </a:xfrm>
      </p:grpSpPr>
      <p:sp>
        <p:nvSpPr>
          <p:cNvPr id="11" name="AutoShape 36" descr="download"/>
          <p:cNvSpPr>
            <a:spLocks noChangeAspect="1" noChangeArrowheads="1"/>
          </p:cNvSpPr>
          <p:nvPr userDrawn="1"/>
        </p:nvSpPr>
        <p:spPr bwMode="auto">
          <a:xfrm>
            <a:off x="4419600" y="2457450"/>
            <a:ext cx="304800" cy="228600"/>
          </a:xfrm>
          <a:prstGeom prst="rect">
            <a:avLst/>
          </a:prstGeom>
          <a:noFill/>
        </p:spPr>
        <p:txBody>
          <a:bodyPr/>
          <a:lstStyle/>
          <a:p>
            <a:pPr>
              <a:defRPr/>
            </a:pPr>
            <a:endParaRPr lang="en-US" dirty="0">
              <a:cs typeface="+mn-cs"/>
            </a:endParaRPr>
          </a:p>
        </p:txBody>
      </p:sp>
      <p:pic>
        <p:nvPicPr>
          <p:cNvPr id="12" name="Picture 37" descr="advlogo_final"/>
          <p:cNvPicPr>
            <a:picLocks noChangeAspect="1" noChangeArrowheads="1"/>
          </p:cNvPicPr>
          <p:nvPr userDrawn="1"/>
        </p:nvPicPr>
        <p:blipFill>
          <a:blip r:embed="rId2" cstate="screen"/>
          <a:srcRect/>
          <a:stretch>
            <a:fillRect/>
          </a:stretch>
        </p:blipFill>
        <p:spPr bwMode="auto">
          <a:xfrm>
            <a:off x="190503" y="143295"/>
            <a:ext cx="1514475" cy="608410"/>
          </a:xfrm>
          <a:prstGeom prst="rect">
            <a:avLst/>
          </a:prstGeom>
          <a:noFill/>
          <a:ln w="9525">
            <a:noFill/>
            <a:miter lim="800000"/>
            <a:headEnd/>
            <a:tailEnd/>
          </a:ln>
        </p:spPr>
      </p:pic>
      <p:sp>
        <p:nvSpPr>
          <p:cNvPr id="3" name="Text Placeholder 2"/>
          <p:cNvSpPr>
            <a:spLocks noGrp="1"/>
          </p:cNvSpPr>
          <p:nvPr>
            <p:ph type="body" sz="half" idx="1"/>
          </p:nvPr>
        </p:nvSpPr>
        <p:spPr>
          <a:xfrm>
            <a:off x="304800" y="1143000"/>
            <a:ext cx="413385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143000"/>
            <a:ext cx="413385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29"/>
          <p:cNvSpPr>
            <a:spLocks noGrp="1" noChangeArrowheads="1"/>
          </p:cNvSpPr>
          <p:nvPr>
            <p:ph type="sldNum" sz="quarter" idx="10"/>
          </p:nvPr>
        </p:nvSpPr>
        <p:spPr>
          <a:xfrm>
            <a:off x="8497423" y="4805700"/>
            <a:ext cx="493059" cy="273844"/>
          </a:xfrm>
        </p:spPr>
        <p:txBody>
          <a:bodyPr/>
          <a:lstStyle>
            <a:lvl1pPr>
              <a:defRPr>
                <a:latin typeface="Calibri" pitchFamily="34" charset="0"/>
              </a:defRPr>
            </a:lvl1pPr>
          </a:lstStyle>
          <a:p>
            <a:pPr>
              <a:defRPr/>
            </a:pPr>
            <a:fld id="{BE173A6C-60FB-420C-9795-70D997F74414}" type="slidenum">
              <a:rPr lang="fr-FR"/>
              <a:pPr>
                <a:defRPr/>
              </a:pPr>
              <a:t>‹#›</a:t>
            </a:fld>
            <a:endParaRPr lang="fr-FR" dirty="0"/>
          </a:p>
        </p:txBody>
      </p:sp>
      <p:sp>
        <p:nvSpPr>
          <p:cNvPr id="18" name="Footer Placeholder 4"/>
          <p:cNvSpPr>
            <a:spLocks noGrp="1"/>
          </p:cNvSpPr>
          <p:nvPr>
            <p:ph type="ftr" sz="quarter" idx="12"/>
          </p:nvPr>
        </p:nvSpPr>
        <p:spPr>
          <a:xfrm>
            <a:off x="1963737" y="4838001"/>
            <a:ext cx="5238750" cy="273844"/>
          </a:xfrm>
        </p:spPr>
        <p:txBody>
          <a:bodyPr/>
          <a:lstStyle>
            <a:lvl1pPr algn="ctr">
              <a:defRPr/>
            </a:lvl1pPr>
          </a:lstStyle>
          <a:p>
            <a:r>
              <a:rPr lang="en-US" smtClean="0"/>
              <a:t>22th of May 2019 – GWADW19</a:t>
            </a:r>
            <a:endParaRPr lang="en-US" dirty="0"/>
          </a:p>
        </p:txBody>
      </p:sp>
      <p:sp>
        <p:nvSpPr>
          <p:cNvPr id="9" name="TextBox 8"/>
          <p:cNvSpPr txBox="1"/>
          <p:nvPr userDrawn="1"/>
        </p:nvSpPr>
        <p:spPr>
          <a:xfrm>
            <a:off x="241300" y="659608"/>
            <a:ext cx="428322" cy="307777"/>
          </a:xfrm>
          <a:prstGeom prst="rect">
            <a:avLst/>
          </a:prstGeom>
          <a:noFill/>
        </p:spPr>
        <p:txBody>
          <a:bodyPr wrap="none">
            <a:spAutoFit/>
          </a:bodyPr>
          <a:lstStyle/>
          <a:p>
            <a:pPr>
              <a:defRPr/>
            </a:pPr>
            <a:r>
              <a:rPr lang="en-US" sz="1400" i="1" dirty="0" smtClean="0">
                <a:solidFill>
                  <a:srgbClr val="C00000"/>
                </a:solidFill>
              </a:rPr>
              <a:t>ISC</a:t>
            </a:r>
            <a:endParaRPr lang="en-US" sz="1400" i="1" dirty="0">
              <a:solidFill>
                <a:srgbClr val="C00000"/>
              </a:solidFill>
            </a:endParaRPr>
          </a:p>
        </p:txBody>
      </p:sp>
      <p:pic>
        <p:nvPicPr>
          <p:cNvPr id="16" name="Picture 2"/>
          <p:cNvPicPr>
            <a:picLocks noChangeAspect="1" noChangeArrowheads="1"/>
          </p:cNvPicPr>
          <p:nvPr userDrawn="1"/>
        </p:nvPicPr>
        <p:blipFill>
          <a:blip r:embed="rId3" cstate="print"/>
          <a:srcRect/>
          <a:stretch>
            <a:fillRect/>
          </a:stretch>
        </p:blipFill>
        <p:spPr bwMode="auto">
          <a:xfrm>
            <a:off x="1842403" y="792450"/>
            <a:ext cx="6109608" cy="98624"/>
          </a:xfrm>
          <a:prstGeom prst="rect">
            <a:avLst/>
          </a:prstGeom>
          <a:noFill/>
          <a:ln w="9525">
            <a:noFill/>
            <a:miter lim="800000"/>
            <a:headEnd/>
            <a:tailEnd/>
          </a:ln>
          <a:effectLst/>
        </p:spPr>
      </p:pic>
      <p:pic>
        <p:nvPicPr>
          <p:cNvPr id="5" name="Picture 4"/>
          <p:cNvPicPr>
            <a:picLocks noChangeAspect="1"/>
          </p:cNvPicPr>
          <p:nvPr userDrawn="1"/>
        </p:nvPicPr>
        <p:blipFill>
          <a:blip r:embed="rId4" cstate="print"/>
          <a:stretch>
            <a:fillRect/>
          </a:stretch>
        </p:blipFill>
        <p:spPr>
          <a:xfrm>
            <a:off x="8089922" y="8337"/>
            <a:ext cx="1048258" cy="1102292"/>
          </a:xfrm>
          <a:prstGeom prst="rect">
            <a:avLst/>
          </a:prstGeom>
        </p:spPr>
      </p:pic>
      <p:pic>
        <p:nvPicPr>
          <p:cNvPr id="6" name="Picture 5"/>
          <p:cNvPicPr>
            <a:picLocks noChangeAspect="1"/>
          </p:cNvPicPr>
          <p:nvPr userDrawn="1"/>
        </p:nvPicPr>
        <p:blipFill>
          <a:blip r:embed="rId5" cstate="print"/>
          <a:stretch>
            <a:fillRect/>
          </a:stretch>
        </p:blipFill>
        <p:spPr>
          <a:xfrm>
            <a:off x="233227" y="940324"/>
            <a:ext cx="8264195" cy="392906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22th of May 2019 – GWADW19</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9" name="Content Placeholder 7" descr="LOGOdef_completo-1.jpg"/>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290053" y="4700589"/>
            <a:ext cx="2665151" cy="26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screen"/>
          <a:stretch>
            <a:fillRect/>
          </a:stretch>
        </p:blipFill>
        <p:spPr>
          <a:xfrm>
            <a:off x="158367" y="140589"/>
            <a:ext cx="8827266" cy="4862322"/>
          </a:xfrm>
          <a:prstGeom prst="rect">
            <a:avLst/>
          </a:prstGeom>
        </p:spPr>
      </p:pic>
      <p:sp>
        <p:nvSpPr>
          <p:cNvPr id="2" name="Title 1"/>
          <p:cNvSpPr>
            <a:spLocks noGrp="1"/>
          </p:cNvSpPr>
          <p:nvPr>
            <p:ph type="title"/>
          </p:nvPr>
        </p:nvSpPr>
        <p:spPr>
          <a:xfrm>
            <a:off x="779466" y="1943521"/>
            <a:ext cx="7583487" cy="1021556"/>
          </a:xfrm>
        </p:spPr>
        <p:txBody>
          <a:bodyPr anchor="b" anchorCtr="0">
            <a:noAutofit/>
          </a:bodyPr>
          <a:lstStyle>
            <a:lvl1pPr algn="l">
              <a:defRPr sz="4400" b="1" cap="none" baseline="0">
                <a:solidFill>
                  <a:schemeClr val="bg1"/>
                </a:solidFill>
              </a:defRPr>
            </a:lvl1pPr>
          </a:lstStyle>
          <a:p>
            <a:r>
              <a:rPr lang="it-IT" smtClean="0"/>
              <a:t>Click to edit Master title style</a:t>
            </a:r>
            <a:endParaRPr/>
          </a:p>
        </p:txBody>
      </p:sp>
      <p:sp>
        <p:nvSpPr>
          <p:cNvPr id="3" name="Text Placeholder 2"/>
          <p:cNvSpPr>
            <a:spLocks noGrp="1"/>
          </p:cNvSpPr>
          <p:nvPr>
            <p:ph type="body" idx="1"/>
          </p:nvPr>
        </p:nvSpPr>
        <p:spPr>
          <a:xfrm>
            <a:off x="779466" y="2962767"/>
            <a:ext cx="7583487" cy="1125140"/>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22th of May 2019 – GWADW19</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sz="half" idx="1"/>
          </p:nvPr>
        </p:nvSpPr>
        <p:spPr>
          <a:xfrm>
            <a:off x="779462"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Content Placeholder 3"/>
          <p:cNvSpPr>
            <a:spLocks noGrp="1"/>
          </p:cNvSpPr>
          <p:nvPr>
            <p:ph sz="half" idx="2"/>
          </p:nvPr>
        </p:nvSpPr>
        <p:spPr>
          <a:xfrm>
            <a:off x="4688541"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a:xfrm>
            <a:off x="779466" y="285751"/>
            <a:ext cx="7583487" cy="783291"/>
          </a:xfrm>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779463" y="1079126"/>
            <a:ext cx="3657600" cy="592371"/>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779463" y="1771651"/>
            <a:ext cx="3657600" cy="2764631"/>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Text Placeholder 4"/>
          <p:cNvSpPr>
            <a:spLocks noGrp="1"/>
          </p:cNvSpPr>
          <p:nvPr>
            <p:ph type="body" sz="quarter" idx="3"/>
          </p:nvPr>
        </p:nvSpPr>
        <p:spPr>
          <a:xfrm>
            <a:off x="4705350" y="1079126"/>
            <a:ext cx="3657600" cy="592371"/>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05350" y="1771651"/>
            <a:ext cx="3657600" cy="2764631"/>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22th of May 2019 – GWADW19</a:t>
            </a:r>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cxnSp>
        <p:nvCxnSpPr>
          <p:cNvPr id="12" name="Straight Connector 11"/>
          <p:cNvCxnSpPr/>
          <p:nvPr/>
        </p:nvCxnSpPr>
        <p:spPr>
          <a:xfrm>
            <a:off x="874062" y="1714501"/>
            <a:ext cx="3563003"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1714501"/>
            <a:ext cx="3566160"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2" y="1714501"/>
            <a:ext cx="3563003"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1714501"/>
            <a:ext cx="3566160"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sz="half" idx="1"/>
          </p:nvPr>
        </p:nvSpPr>
        <p:spPr>
          <a:xfrm>
            <a:off x="779462" y="1371601"/>
            <a:ext cx="7585076"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0" name="Content Placeholder 2"/>
          <p:cNvSpPr>
            <a:spLocks noGrp="1"/>
          </p:cNvSpPr>
          <p:nvPr>
            <p:ph sz="half" idx="13"/>
          </p:nvPr>
        </p:nvSpPr>
        <p:spPr>
          <a:xfrm>
            <a:off x="779462" y="2993862"/>
            <a:ext cx="7585076"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sz="half" idx="1"/>
          </p:nvPr>
        </p:nvSpPr>
        <p:spPr>
          <a:xfrm>
            <a:off x="471095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0" name="Content Placeholder 2"/>
          <p:cNvSpPr>
            <a:spLocks noGrp="1"/>
          </p:cNvSpPr>
          <p:nvPr>
            <p:ph sz="half" idx="13"/>
          </p:nvPr>
        </p:nvSpPr>
        <p:spPr>
          <a:xfrm>
            <a:off x="471095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11" name="Content Placeholder 2"/>
          <p:cNvSpPr>
            <a:spLocks noGrp="1"/>
          </p:cNvSpPr>
          <p:nvPr>
            <p:ph sz="half" idx="14"/>
          </p:nvPr>
        </p:nvSpPr>
        <p:spPr>
          <a:xfrm>
            <a:off x="779462"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22th of May 2019 – GWADW19</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2" name="Content Placeholder 2"/>
          <p:cNvSpPr>
            <a:spLocks noGrp="1"/>
          </p:cNvSpPr>
          <p:nvPr>
            <p:ph sz="half" idx="14"/>
          </p:nvPr>
        </p:nvSpPr>
        <p:spPr>
          <a:xfrm>
            <a:off x="77946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13" name="Content Placeholder 2"/>
          <p:cNvSpPr>
            <a:spLocks noGrp="1"/>
          </p:cNvSpPr>
          <p:nvPr>
            <p:ph sz="half" idx="15"/>
          </p:nvPr>
        </p:nvSpPr>
        <p:spPr>
          <a:xfrm>
            <a:off x="77946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14" name="Content Placeholder 2"/>
          <p:cNvSpPr>
            <a:spLocks noGrp="1"/>
          </p:cNvSpPr>
          <p:nvPr>
            <p:ph sz="half" idx="1"/>
          </p:nvPr>
        </p:nvSpPr>
        <p:spPr>
          <a:xfrm>
            <a:off x="471095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15" name="Content Placeholder 2"/>
          <p:cNvSpPr>
            <a:spLocks noGrp="1"/>
          </p:cNvSpPr>
          <p:nvPr>
            <p:ph sz="half" idx="13"/>
          </p:nvPr>
        </p:nvSpPr>
        <p:spPr>
          <a:xfrm>
            <a:off x="471095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screen"/>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22th of May 2019 – GWADW19</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10" y="142282"/>
            <a:ext cx="8764587" cy="4858940"/>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779466" y="285751"/>
            <a:ext cx="7583487" cy="783291"/>
          </a:xfrm>
          <a:prstGeom prst="rect">
            <a:avLst/>
          </a:prstGeom>
        </p:spPr>
        <p:txBody>
          <a:bodyPr vert="horz" lIns="91440" tIns="45720" rIns="91440" bIns="45720" rtlCol="0" anchor="b" anchorCtr="0">
            <a:noAutofit/>
          </a:bodyPr>
          <a:lstStyle/>
          <a:p>
            <a:r>
              <a:rPr lang="it-IT" smtClean="0"/>
              <a:t>Click to edit Master title style</a:t>
            </a:r>
            <a:endParaRPr/>
          </a:p>
        </p:txBody>
      </p:sp>
      <p:sp>
        <p:nvSpPr>
          <p:cNvPr id="3" name="Text Placeholder 2"/>
          <p:cNvSpPr>
            <a:spLocks noGrp="1"/>
          </p:cNvSpPr>
          <p:nvPr>
            <p:ph type="body" idx="1"/>
          </p:nvPr>
        </p:nvSpPr>
        <p:spPr>
          <a:xfrm>
            <a:off x="779466" y="1371601"/>
            <a:ext cx="7583487" cy="3156698"/>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2"/>
          </p:nvPr>
        </p:nvSpPr>
        <p:spPr>
          <a:xfrm>
            <a:off x="381003" y="4716557"/>
            <a:ext cx="1887537" cy="273844"/>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5" name="Footer Placeholder 4"/>
          <p:cNvSpPr>
            <a:spLocks noGrp="1"/>
          </p:cNvSpPr>
          <p:nvPr>
            <p:ph type="ftr" sz="quarter" idx="3"/>
          </p:nvPr>
        </p:nvSpPr>
        <p:spPr>
          <a:xfrm>
            <a:off x="3304615" y="4716557"/>
            <a:ext cx="5238750" cy="273844"/>
          </a:xfrm>
          <a:prstGeom prst="rect">
            <a:avLst/>
          </a:prstGeom>
        </p:spPr>
        <p:txBody>
          <a:bodyPr vert="horz" lIns="91440" tIns="45720" rIns="91440" bIns="45720" rtlCol="0" anchor="ctr"/>
          <a:lstStyle>
            <a:lvl1pPr algn="r">
              <a:defRPr sz="1200">
                <a:solidFill>
                  <a:schemeClr val="bg2"/>
                </a:solidFill>
              </a:defRPr>
            </a:lvl1pPr>
          </a:lstStyle>
          <a:p>
            <a:r>
              <a:rPr lang="en-US" smtClean="0"/>
              <a:t>22th of May 2019 – GWADW19</a:t>
            </a:r>
            <a:endParaRPr lang="en-US" dirty="0"/>
          </a:p>
        </p:txBody>
      </p:sp>
      <p:sp>
        <p:nvSpPr>
          <p:cNvPr id="6" name="Slide Number Placeholder 5"/>
          <p:cNvSpPr>
            <a:spLocks noGrp="1"/>
          </p:cNvSpPr>
          <p:nvPr>
            <p:ph type="sldNum" sz="quarter" idx="4"/>
          </p:nvPr>
        </p:nvSpPr>
        <p:spPr>
          <a:xfrm>
            <a:off x="8404414" y="164727"/>
            <a:ext cx="493059" cy="273844"/>
          </a:xfrm>
          <a:prstGeom prst="rect">
            <a:avLst/>
          </a:prstGeom>
        </p:spPr>
        <p:txBody>
          <a:bodyPr vert="horz" lIns="91440" tIns="45720" rIns="91440" bIns="45720" rtlCol="0" anchor="ctr"/>
          <a:lstStyle>
            <a:lvl1pPr algn="r">
              <a:defRPr sz="1200">
                <a:solidFill>
                  <a:schemeClr val="tx2"/>
                </a:solidFill>
              </a:defRPr>
            </a:lvl1pPr>
          </a:lstStyle>
          <a:p>
            <a:fld id="{687D7A59-36E2-48B9-B146-C1E59501F6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1" r:id="rId17"/>
  </p:sldLayoutIdLst>
  <p:hf hd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1" y="803688"/>
            <a:ext cx="5556142" cy="1836965"/>
          </a:xfrm>
          <a:prstGeom prst="rect">
            <a:avLst/>
          </a:prstGeom>
          <a:noFill/>
          <a:ln w="9525">
            <a:noFill/>
            <a:miter lim="800000"/>
            <a:headEnd/>
            <a:tailEnd/>
          </a:ln>
        </p:spPr>
        <p:txBody>
          <a:bodyPr anchor="ctr"/>
          <a:lstStyle/>
          <a:p>
            <a:pPr algn="ctr" eaLnBrk="0" hangingPunct="0"/>
            <a:r>
              <a:rPr lang="en-US" sz="3600" b="1"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Interferometer Sensing and Control challenges for Advanced Virgo</a:t>
            </a:r>
          </a:p>
        </p:txBody>
      </p:sp>
      <p:sp>
        <p:nvSpPr>
          <p:cNvPr id="5" name="TextBox 7"/>
          <p:cNvSpPr txBox="1">
            <a:spLocks noChangeArrowheads="1"/>
          </p:cNvSpPr>
          <p:nvPr/>
        </p:nvSpPr>
        <p:spPr bwMode="auto">
          <a:xfrm>
            <a:off x="583957" y="2900060"/>
            <a:ext cx="5080021" cy="646331"/>
          </a:xfrm>
          <a:prstGeom prst="rect">
            <a:avLst/>
          </a:prstGeom>
          <a:noFill/>
          <a:ln w="9525">
            <a:noFill/>
            <a:miter lim="800000"/>
            <a:headEnd/>
            <a:tailEnd/>
          </a:ln>
        </p:spPr>
        <p:txBody>
          <a:bodyPr wrap="square">
            <a:spAutoFit/>
          </a:bodyPr>
          <a:lstStyle/>
          <a:p>
            <a:pPr algn="ctr"/>
            <a:r>
              <a:rPr lang="en-US" sz="2000" b="1"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Maddalena Mantovani </a:t>
            </a:r>
          </a:p>
          <a:p>
            <a:pPr algn="ctr"/>
            <a:r>
              <a:rPr lang="en-US" sz="1600" dirty="0" smtClean="0">
                <a:solidFill>
                  <a:schemeClr val="bg1"/>
                </a:solidFill>
                <a:latin typeface="Courier New" pitchFamily="49" charset="0"/>
                <a:cs typeface="Courier New" pitchFamily="49" charset="0"/>
              </a:rPr>
              <a:t>For the Virgo Collaboration</a:t>
            </a:r>
          </a:p>
        </p:txBody>
      </p:sp>
      <p:pic>
        <p:nvPicPr>
          <p:cNvPr id="15" name="Picture 10"/>
          <p:cNvPicPr>
            <a:picLocks noChangeAspect="1" noChangeArrowheads="1"/>
          </p:cNvPicPr>
          <p:nvPr/>
        </p:nvPicPr>
        <p:blipFill>
          <a:blip r:embed="rId2" cstate="screen"/>
          <a:srcRect/>
          <a:stretch>
            <a:fillRect/>
          </a:stretch>
        </p:blipFill>
        <p:spPr bwMode="auto">
          <a:xfrm>
            <a:off x="6257816" y="4308123"/>
            <a:ext cx="1152525" cy="703302"/>
          </a:xfrm>
          <a:prstGeom prst="rect">
            <a:avLst/>
          </a:prstGeom>
          <a:noFill/>
          <a:ln w="9525">
            <a:noFill/>
            <a:miter lim="800000"/>
            <a:headEnd/>
            <a:tailEnd/>
          </a:ln>
        </p:spPr>
      </p:pic>
      <p:pic>
        <p:nvPicPr>
          <p:cNvPr id="16" name="Picture 11"/>
          <p:cNvPicPr>
            <a:picLocks noChangeAspect="1" noChangeArrowheads="1"/>
          </p:cNvPicPr>
          <p:nvPr/>
        </p:nvPicPr>
        <p:blipFill>
          <a:blip r:embed="rId3" cstate="screen"/>
          <a:srcRect/>
          <a:stretch>
            <a:fillRect/>
          </a:stretch>
        </p:blipFill>
        <p:spPr bwMode="auto">
          <a:xfrm>
            <a:off x="7405576" y="4308023"/>
            <a:ext cx="1189784" cy="702479"/>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658649" y="661739"/>
            <a:ext cx="3270059" cy="3442019"/>
          </a:xfrm>
          <a:prstGeom prst="rect">
            <a:avLst/>
          </a:prstGeom>
        </p:spPr>
      </p:pic>
      <p:sp>
        <p:nvSpPr>
          <p:cNvPr id="14" name="TextBox 13"/>
          <p:cNvSpPr txBox="1"/>
          <p:nvPr/>
        </p:nvSpPr>
        <p:spPr>
          <a:xfrm>
            <a:off x="153786" y="4497169"/>
            <a:ext cx="1838965" cy="923330"/>
          </a:xfrm>
          <a:prstGeom prst="rect">
            <a:avLst/>
          </a:prstGeom>
          <a:noFill/>
        </p:spPr>
        <p:txBody>
          <a:bodyPr wrap="none" rtlCol="0">
            <a:spAutoFit/>
          </a:bodyPr>
          <a:lstStyle/>
          <a:p>
            <a:r>
              <a:rPr lang="it-IT"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VIR-0479A-19</a:t>
            </a:r>
          </a:p>
          <a:p>
            <a:endParaRPr lang="it-IT"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endParaRPr>
          </a:p>
          <a:p>
            <a:endParaRPr lang="it-IT" dirty="0">
              <a:solidFill>
                <a:schemeClr val="bg1"/>
              </a:solidFill>
              <a:effectLst>
                <a:outerShdw blurRad="38100" dist="38100" dir="2700000" algn="tl">
                  <a:srgbClr val="000000">
                    <a:alpha val="43137"/>
                  </a:srgbClr>
                </a:outerShdw>
              </a:effectLst>
              <a:latin typeface="Courier New" pitchFamily="49" charset="0"/>
              <a:cs typeface="Courier New" pitchFamily="49" charset="0"/>
            </a:endParaRPr>
          </a:p>
        </p:txBody>
      </p:sp>
    </p:spTree>
    <p:extLst>
      <p:ext uri="{BB962C8B-B14F-4D97-AF65-F5344CB8AC3E}">
        <p14:creationId xmlns="" xmlns:p14="http://schemas.microsoft.com/office/powerpoint/2010/main" val="2915955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10</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ctr">
              <a:spcBef>
                <a:spcPts val="600"/>
              </a:spcBef>
              <a:buNone/>
            </a:pPr>
            <a:r>
              <a:rPr lang="en-US" sz="1800" b="1" dirty="0" smtClean="0">
                <a:solidFill>
                  <a:schemeClr val="tx1"/>
                </a:solidFill>
                <a:latin typeface="Courier New" pitchFamily="49" charset="0"/>
                <a:cs typeface="Courier New" pitchFamily="49" charset="0"/>
                <a:sym typeface="Wingdings"/>
              </a:rPr>
              <a:t>Several changes have been performed, but most of them had a direct impact on the complexity of the ISC subsystem  commissioning</a:t>
            </a:r>
          </a:p>
          <a:p>
            <a:pPr marL="0" indent="0" algn="just">
              <a:buNone/>
            </a:pPr>
            <a:endParaRPr lang="en-US" sz="1600" dirty="0" smtClean="0">
              <a:solidFill>
                <a:schemeClr val="tx1"/>
              </a:solidFill>
              <a:latin typeface="Courier New" pitchFamily="49" charset="0"/>
              <a:cs typeface="Courier New" pitchFamily="49" charset="0"/>
              <a:sym typeface="Wingdings"/>
            </a:endParaRPr>
          </a:p>
        </p:txBody>
      </p:sp>
      <p:sp>
        <p:nvSpPr>
          <p:cNvPr id="17" name="TextBox 16"/>
          <p:cNvSpPr txBox="1"/>
          <p:nvPr/>
        </p:nvSpPr>
        <p:spPr>
          <a:xfrm>
            <a:off x="4736302" y="1935958"/>
            <a:ext cx="4293394" cy="1877437"/>
          </a:xfrm>
          <a:prstGeom prst="rect">
            <a:avLst/>
          </a:prstGeom>
          <a:solidFill>
            <a:srgbClr val="3C6507">
              <a:alpha val="30196"/>
            </a:srgbClr>
          </a:solidFill>
        </p:spPr>
        <p:txBody>
          <a:bodyPr wrap="square" rtlCol="0">
            <a:spAutoFit/>
          </a:bodyPr>
          <a:lstStyle/>
          <a:p>
            <a:pPr algn="just">
              <a:spcBef>
                <a:spcPts val="600"/>
              </a:spcBef>
            </a:pPr>
            <a:r>
              <a:rPr lang="en-US" b="1" dirty="0" smtClean="0">
                <a:latin typeface="Courier New" pitchFamily="49" charset="0"/>
                <a:cs typeface="Courier New" pitchFamily="49" charset="0"/>
                <a:sym typeface="Wingdings"/>
              </a:rPr>
              <a:t>Reducing the Thermal noise:</a:t>
            </a:r>
          </a:p>
          <a:p>
            <a:pPr algn="just">
              <a:buFontTx/>
              <a:buChar char="-"/>
            </a:pPr>
            <a:r>
              <a:rPr lang="en-US" sz="1400" b="1" dirty="0" smtClean="0">
                <a:latin typeface="Courier New" pitchFamily="49" charset="0"/>
                <a:cs typeface="Courier New" pitchFamily="49" charset="0"/>
                <a:sym typeface="Wingdings"/>
              </a:rPr>
              <a:t> Increase the mirror masses</a:t>
            </a:r>
          </a:p>
          <a:p>
            <a:pPr algn="just">
              <a:buFontTx/>
              <a:buChar char="-"/>
            </a:pPr>
            <a:r>
              <a:rPr lang="en-US" sz="1400" b="1" dirty="0" smtClean="0">
                <a:latin typeface="Courier New" pitchFamily="49" charset="0"/>
                <a:cs typeface="Courier New" pitchFamily="49" charset="0"/>
                <a:sym typeface="Wingdings"/>
              </a:rPr>
              <a:t> Increase the beam size on the mirrors</a:t>
            </a:r>
          </a:p>
          <a:p>
            <a:pPr lvl="1" algn="just">
              <a:buFontTx/>
              <a:buChar char="-"/>
            </a:pPr>
            <a:r>
              <a:rPr lang="en-US" sz="1400" dirty="0" smtClean="0">
                <a:latin typeface="Courier New" pitchFamily="49" charset="0"/>
                <a:cs typeface="Courier New" pitchFamily="49" charset="0"/>
                <a:sym typeface="Wingdings"/>
              </a:rPr>
              <a:t> This led to have a </a:t>
            </a:r>
            <a:r>
              <a:rPr lang="en-US" sz="1400" b="1" dirty="0" smtClean="0">
                <a:solidFill>
                  <a:schemeClr val="accent3">
                    <a:lumMod val="50000"/>
                  </a:schemeClr>
                </a:solidFill>
                <a:effectLst>
                  <a:outerShdw blurRad="38100" dist="38100" dir="2700000" algn="tl">
                    <a:srgbClr val="000000">
                      <a:alpha val="43137"/>
                    </a:srgbClr>
                  </a:outerShdw>
                </a:effectLst>
                <a:latin typeface="Courier New" pitchFamily="49" charset="0"/>
                <a:cs typeface="Courier New" pitchFamily="49" charset="0"/>
                <a:sym typeface="Wingdings"/>
              </a:rPr>
              <a:t>marginally stable recycling cavity </a:t>
            </a:r>
            <a:r>
              <a:rPr lang="en-US" sz="1400" dirty="0" smtClean="0">
                <a:latin typeface="Courier New" pitchFamily="49" charset="0"/>
                <a:cs typeface="Courier New" pitchFamily="49" charset="0"/>
                <a:sym typeface="Wingdings"/>
              </a:rPr>
              <a:t>(space constrain)</a:t>
            </a:r>
          </a:p>
          <a:p>
            <a:pPr algn="just"/>
            <a:r>
              <a:rPr lang="en-US" sz="1400"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Monolithic suspensions</a:t>
            </a:r>
            <a:endParaRPr lang="it-IT" sz="1400" dirty="0"/>
          </a:p>
        </p:txBody>
      </p:sp>
      <p:sp>
        <p:nvSpPr>
          <p:cNvPr id="9" name="Rectangle 8"/>
          <p:cNvSpPr/>
          <p:nvPr/>
        </p:nvSpPr>
        <p:spPr>
          <a:xfrm>
            <a:off x="614364" y="3471863"/>
            <a:ext cx="2971800" cy="25003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ctangle 11"/>
          <p:cNvSpPr/>
          <p:nvPr/>
        </p:nvSpPr>
        <p:spPr>
          <a:xfrm>
            <a:off x="5110164" y="2886078"/>
            <a:ext cx="3926680" cy="67151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le 12"/>
          <p:cNvSpPr/>
          <p:nvPr/>
        </p:nvSpPr>
        <p:spPr>
          <a:xfrm>
            <a:off x="492921" y="1942566"/>
            <a:ext cx="4043363" cy="2257028"/>
          </a:xfrm>
          <a:prstGeom prst="rect">
            <a:avLst/>
          </a:prstGeom>
          <a:solidFill>
            <a:srgbClr val="FFC000">
              <a:alpha val="40000"/>
            </a:srgbClr>
          </a:solidFill>
        </p:spPr>
        <p:txBody>
          <a:bodyPr wrap="square">
            <a:spAutoFit/>
          </a:bodyPr>
          <a:lstStyle/>
          <a:p>
            <a:pPr algn="just">
              <a:spcBef>
                <a:spcPts val="600"/>
              </a:spcBef>
            </a:pPr>
            <a:r>
              <a:rPr lang="en-US" b="1" dirty="0" smtClean="0">
                <a:latin typeface="Courier New" pitchFamily="49" charset="0"/>
                <a:cs typeface="Courier New" pitchFamily="49" charset="0"/>
                <a:sym typeface="Wingdings"/>
              </a:rPr>
              <a:t>Reducing the Quantum noise:</a:t>
            </a:r>
            <a:endParaRPr lang="en-US" dirty="0" smtClean="0">
              <a:latin typeface="Courier New" pitchFamily="49" charset="0"/>
              <a:cs typeface="Courier New" pitchFamily="49" charset="0"/>
              <a:sym typeface="Wingdings"/>
            </a:endParaRPr>
          </a:p>
          <a:p>
            <a:pPr algn="just">
              <a:spcBef>
                <a:spcPts val="600"/>
              </a:spcBef>
              <a:buFontTx/>
              <a:buChar char="-"/>
            </a:pPr>
            <a:r>
              <a:rPr lang="en-US" b="1"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increase the Arm finesse </a:t>
            </a:r>
          </a:p>
          <a:p>
            <a:pPr marL="295275" lvl="1" indent="0" algn="just">
              <a:buFontTx/>
              <a:buChar char="-"/>
            </a:pPr>
            <a:r>
              <a:rPr lang="en-US" sz="1400" dirty="0" smtClean="0">
                <a:latin typeface="Courier New" pitchFamily="49" charset="0"/>
                <a:cs typeface="Courier New" pitchFamily="49" charset="0"/>
                <a:sym typeface="Wingdings"/>
              </a:rPr>
              <a:t> Dynamical effects in the cavity locking signals</a:t>
            </a:r>
          </a:p>
          <a:p>
            <a:pPr marL="295275" lvl="1" indent="0" algn="just">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increase the input power</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thermal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inject squeezed light</a:t>
            </a: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11</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Marginally Stable cavity</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34911" y="1015669"/>
            <a:ext cx="4966382"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The most challenging peculiarity of the Advanced Virgo ITF is given by the low stability of the recycling cavity.</a:t>
            </a:r>
          </a:p>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This choice is a consequence of the need of increasing the beam size on the input mirrors and space constrains</a:t>
            </a: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The solution is to use high modulation frequency (lower finesse) to be more robust against aberration, but still a marginally stable cavity is strongly affected by defects...</a:t>
            </a: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p:txBody>
      </p:sp>
      <p:pic>
        <p:nvPicPr>
          <p:cNvPr id="4098" name="Picture 2"/>
          <p:cNvPicPr>
            <a:picLocks noChangeAspect="1" noChangeArrowheads="1"/>
          </p:cNvPicPr>
          <p:nvPr/>
        </p:nvPicPr>
        <p:blipFill>
          <a:blip r:embed="rId3" cstate="print"/>
          <a:srcRect/>
          <a:stretch>
            <a:fillRect/>
          </a:stretch>
        </p:blipFill>
        <p:spPr bwMode="auto">
          <a:xfrm>
            <a:off x="5957890" y="1259310"/>
            <a:ext cx="2700337" cy="1930278"/>
          </a:xfrm>
          <a:prstGeom prst="rect">
            <a:avLst/>
          </a:prstGeom>
          <a:noFill/>
          <a:ln w="9525">
            <a:noFill/>
            <a:miter lim="800000"/>
            <a:headEnd/>
            <a:tailEnd/>
          </a:ln>
        </p:spPr>
      </p:pic>
      <p:sp>
        <p:nvSpPr>
          <p:cNvPr id="17" name="TextBox 16"/>
          <p:cNvSpPr txBox="1"/>
          <p:nvPr/>
        </p:nvSpPr>
        <p:spPr>
          <a:xfrm>
            <a:off x="6679408" y="3278983"/>
            <a:ext cx="1617751" cy="307777"/>
          </a:xfrm>
          <a:prstGeom prst="rect">
            <a:avLst/>
          </a:prstGeom>
          <a:noFill/>
        </p:spPr>
        <p:txBody>
          <a:bodyPr wrap="none" rtlCol="0">
            <a:spAutoFit/>
          </a:bodyPr>
          <a:lstStyle/>
          <a:p>
            <a:r>
              <a:rPr lang="it-IT" sz="1400" b="1" dirty="0" smtClean="0">
                <a:latin typeface="Courier New" pitchFamily="49" charset="0"/>
                <a:cs typeface="Courier New" pitchFamily="49" charset="0"/>
              </a:rPr>
              <a:t>1-g</a:t>
            </a:r>
            <a:r>
              <a:rPr lang="it-IT" sz="1400" b="1" baseline="-25000" dirty="0" smtClean="0">
                <a:latin typeface="Courier New" pitchFamily="49" charset="0"/>
                <a:cs typeface="Courier New" pitchFamily="49" charset="0"/>
              </a:rPr>
              <a:t>1</a:t>
            </a:r>
            <a:r>
              <a:rPr lang="it-IT" sz="1400" b="1" dirty="0" smtClean="0">
                <a:latin typeface="Courier New" pitchFamily="49" charset="0"/>
                <a:cs typeface="Courier New" pitchFamily="49" charset="0"/>
              </a:rPr>
              <a:t>g</a:t>
            </a:r>
            <a:r>
              <a:rPr lang="it-IT" sz="1400" b="1" baseline="-25000" dirty="0" smtClean="0">
                <a:latin typeface="Courier New" pitchFamily="49" charset="0"/>
                <a:cs typeface="Courier New" pitchFamily="49" charset="0"/>
              </a:rPr>
              <a:t>2</a:t>
            </a:r>
            <a:r>
              <a:rPr lang="it-IT" sz="1400" b="1" dirty="0" smtClean="0">
                <a:latin typeface="Courier New" pitchFamily="49" charset="0"/>
                <a:cs typeface="Courier New" pitchFamily="49" charset="0"/>
              </a:rPr>
              <a:t> ~1.9e-5</a:t>
            </a:r>
            <a:endParaRPr lang="it-IT" sz="1400" b="1" dirty="0">
              <a:latin typeface="Courier New" pitchFamily="49" charset="0"/>
              <a:cs typeface="Courier New" pitchFamily="49" charset="0"/>
            </a:endParaRPr>
          </a:p>
        </p:txBody>
      </p:sp>
      <p:pic>
        <p:nvPicPr>
          <p:cNvPr id="4099" name="Picture 3"/>
          <p:cNvPicPr>
            <a:picLocks noChangeAspect="1" noChangeArrowheads="1"/>
          </p:cNvPicPr>
          <p:nvPr/>
        </p:nvPicPr>
        <p:blipFill>
          <a:blip r:embed="rId4" cstate="print"/>
          <a:srcRect/>
          <a:stretch>
            <a:fillRect/>
          </a:stretch>
        </p:blipFill>
        <p:spPr bwMode="auto">
          <a:xfrm>
            <a:off x="6281738" y="3746610"/>
            <a:ext cx="2262187" cy="851585"/>
          </a:xfrm>
          <a:prstGeom prst="rect">
            <a:avLst/>
          </a:prstGeom>
          <a:noFill/>
          <a:ln w="9525">
            <a:noFill/>
            <a:miter lim="800000"/>
            <a:headEnd/>
            <a:tailEnd/>
          </a:ln>
        </p:spPr>
      </p:pic>
      <p:sp>
        <p:nvSpPr>
          <p:cNvPr id="18" name="TextBox 17"/>
          <p:cNvSpPr txBox="1"/>
          <p:nvPr/>
        </p:nvSpPr>
        <p:spPr>
          <a:xfrm>
            <a:off x="6288883" y="931070"/>
            <a:ext cx="2010487" cy="307777"/>
          </a:xfrm>
          <a:prstGeom prst="rect">
            <a:avLst/>
          </a:prstGeom>
          <a:noFill/>
        </p:spPr>
        <p:txBody>
          <a:bodyPr wrap="none" rtlCol="0">
            <a:spAutoFit/>
          </a:bodyPr>
          <a:lstStyle/>
          <a:p>
            <a:r>
              <a:rPr lang="it-IT" sz="1400" b="1" dirty="0" smtClean="0">
                <a:latin typeface="Courier New" pitchFamily="49" charset="0"/>
                <a:cs typeface="Courier New" pitchFamily="49" charset="0"/>
              </a:rPr>
              <a:t>Intracavity power</a:t>
            </a:r>
            <a:endParaRPr lang="it-IT" sz="1400" b="1" dirty="0">
              <a:latin typeface="Courier New" pitchFamily="49" charset="0"/>
              <a:cs typeface="Courier New" pitchFamily="49" charset="0"/>
            </a:endParaRPr>
          </a:p>
        </p:txBody>
      </p:sp>
      <p:sp>
        <p:nvSpPr>
          <p:cNvPr id="19" name="TextBox 18"/>
          <p:cNvSpPr txBox="1"/>
          <p:nvPr/>
        </p:nvSpPr>
        <p:spPr>
          <a:xfrm>
            <a:off x="6634165" y="2697964"/>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J. </a:t>
            </a:r>
            <a:r>
              <a:rPr lang="en-US" sz="1000" dirty="0" err="1" smtClean="0">
                <a:latin typeface="Courier New" pitchFamily="49" charset="0"/>
                <a:cs typeface="Courier New" pitchFamily="49" charset="0"/>
                <a:sym typeface="Wingdings"/>
              </a:rPr>
              <a:t>Casanueva</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12</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000" b="1" dirty="0" smtClean="0">
                <a:latin typeface="Courier New" pitchFamily="49" charset="0"/>
                <a:ea typeface="+mj-ea"/>
                <a:cs typeface="Courier New" pitchFamily="49" charset="0"/>
              </a:rPr>
              <a:t>Marginally stable cavity </a:t>
            </a:r>
            <a:r>
              <a:rPr lang="en-US" sz="2000" b="1" dirty="0" err="1" smtClean="0">
                <a:latin typeface="MV Boli" pitchFamily="2" charset="0"/>
                <a:ea typeface="+mj-ea"/>
                <a:cs typeface="MV Boli" pitchFamily="2" charset="0"/>
              </a:rPr>
              <a:t>vs</a:t>
            </a:r>
            <a:r>
              <a:rPr lang="en-US" sz="2000" b="1" dirty="0" smtClean="0">
                <a:latin typeface="Courier New" pitchFamily="49" charset="0"/>
                <a:ea typeface="+mj-ea"/>
                <a:cs typeface="Courier New" pitchFamily="49" charset="0"/>
              </a:rPr>
              <a:t> Thermal aberrations</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27767" y="979955"/>
            <a:ext cx="4966382"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If the TCS (Thermal Compensation System) is not properly compensating the thermal aberrations, the ISC subsystem is strongly affected (especially alignment) having the </a:t>
            </a:r>
            <a:r>
              <a:rPr lang="it-IT" sz="1400" b="1" dirty="0" smtClean="0">
                <a:solidFill>
                  <a:schemeClr val="tx1"/>
                </a:solidFill>
                <a:latin typeface="Courier New" pitchFamily="49" charset="0"/>
                <a:cs typeface="Courier New" pitchFamily="49" charset="0"/>
                <a:sym typeface="Wingdings"/>
              </a:rPr>
              <a:t>ITF working point not reliable anymore </a:t>
            </a:r>
            <a:r>
              <a:rPr lang="it-IT" sz="1400" dirty="0" smtClean="0">
                <a:solidFill>
                  <a:schemeClr val="tx1"/>
                </a:solidFill>
                <a:latin typeface="Courier New" pitchFamily="49" charset="0"/>
                <a:cs typeface="Courier New" pitchFamily="49" charset="0"/>
                <a:sym typeface="Wingdings"/>
              </a:rPr>
              <a:t>(offsets on the error signals).</a:t>
            </a: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p:txBody>
      </p:sp>
      <p:pic>
        <p:nvPicPr>
          <p:cNvPr id="1026" name="Picture 2"/>
          <p:cNvPicPr>
            <a:picLocks noChangeAspect="1" noChangeArrowheads="1"/>
          </p:cNvPicPr>
          <p:nvPr/>
        </p:nvPicPr>
        <p:blipFill>
          <a:blip r:embed="rId3" cstate="print"/>
          <a:srcRect/>
          <a:stretch>
            <a:fillRect/>
          </a:stretch>
        </p:blipFill>
        <p:spPr bwMode="auto">
          <a:xfrm>
            <a:off x="5455404" y="1121384"/>
            <a:ext cx="3673098" cy="3006977"/>
          </a:xfrm>
          <a:prstGeom prst="rect">
            <a:avLst/>
          </a:prstGeom>
          <a:noFill/>
          <a:ln w="9525">
            <a:noFill/>
            <a:miter lim="800000"/>
            <a:headEnd/>
            <a:tailEnd/>
          </a:ln>
        </p:spPr>
      </p:pic>
      <p:sp>
        <p:nvSpPr>
          <p:cNvPr id="9" name="Oval 8"/>
          <p:cNvSpPr/>
          <p:nvPr/>
        </p:nvSpPr>
        <p:spPr>
          <a:xfrm rot="19484521">
            <a:off x="8161842" y="2317772"/>
            <a:ext cx="1066922" cy="626705"/>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extBox 11"/>
          <p:cNvSpPr txBox="1"/>
          <p:nvPr/>
        </p:nvSpPr>
        <p:spPr>
          <a:xfrm rot="19434641">
            <a:off x="7749151" y="3254643"/>
            <a:ext cx="1172116" cy="338554"/>
          </a:xfrm>
          <a:prstGeom prst="rect">
            <a:avLst/>
          </a:prstGeom>
          <a:solidFill>
            <a:srgbClr val="C00000">
              <a:alpha val="50196"/>
            </a:srgbClr>
          </a:solidFill>
        </p:spPr>
        <p:txBody>
          <a:bodyPr wrap="none" rtlCol="0">
            <a:spAutoFit/>
          </a:bodyPr>
          <a:lstStyle/>
          <a:p>
            <a:r>
              <a:rPr lang="it-IT" sz="1600" b="1" dirty="0" smtClean="0">
                <a:latin typeface="Courier New" pitchFamily="49" charset="0"/>
                <a:cs typeface="Courier New" pitchFamily="49" charset="0"/>
              </a:rPr>
              <a:t>Bad CMRF</a:t>
            </a:r>
            <a:endParaRPr lang="it-IT" sz="1600" b="1" dirty="0">
              <a:latin typeface="Courier New" pitchFamily="49" charset="0"/>
              <a:cs typeface="Courier New" pitchFamily="49" charset="0"/>
            </a:endParaRPr>
          </a:p>
        </p:txBody>
      </p:sp>
      <p:sp>
        <p:nvSpPr>
          <p:cNvPr id="13" name="TextBox 12"/>
          <p:cNvSpPr txBox="1"/>
          <p:nvPr/>
        </p:nvSpPr>
        <p:spPr>
          <a:xfrm>
            <a:off x="6289730" y="2120684"/>
            <a:ext cx="1048685" cy="338554"/>
          </a:xfrm>
          <a:prstGeom prst="rect">
            <a:avLst/>
          </a:prstGeom>
          <a:solidFill>
            <a:srgbClr val="C00000">
              <a:alpha val="50196"/>
            </a:srgbClr>
          </a:solidFill>
        </p:spPr>
        <p:txBody>
          <a:bodyPr wrap="none" rtlCol="0">
            <a:spAutoFit/>
          </a:bodyPr>
          <a:lstStyle/>
          <a:p>
            <a:r>
              <a:rPr lang="it-IT" sz="1600" b="1" dirty="0" smtClean="0">
                <a:latin typeface="Courier New" pitchFamily="49" charset="0"/>
                <a:cs typeface="Courier New" pitchFamily="49" charset="0"/>
              </a:rPr>
              <a:t>Good WP</a:t>
            </a:r>
            <a:endParaRPr lang="it-IT" sz="1600" b="1" dirty="0">
              <a:latin typeface="Courier New" pitchFamily="49" charset="0"/>
              <a:cs typeface="Courier New" pitchFamily="49" charset="0"/>
            </a:endParaRPr>
          </a:p>
        </p:txBody>
      </p:sp>
      <p:sp>
        <p:nvSpPr>
          <p:cNvPr id="14" name="TextBox 13"/>
          <p:cNvSpPr txBox="1"/>
          <p:nvPr/>
        </p:nvSpPr>
        <p:spPr>
          <a:xfrm>
            <a:off x="5578222" y="1666834"/>
            <a:ext cx="3701514" cy="415498"/>
          </a:xfrm>
          <a:prstGeom prst="rect">
            <a:avLst/>
          </a:prstGeom>
          <a:noFill/>
        </p:spPr>
        <p:txBody>
          <a:bodyPr wrap="square" rtlCol="0">
            <a:spAutoFit/>
          </a:bodyPr>
          <a:lstStyle/>
          <a:p>
            <a:pPr algn="ctr"/>
            <a:r>
              <a:rPr lang="it-IT" sz="1050" b="1" dirty="0" smtClean="0">
                <a:latin typeface="Courier New" pitchFamily="49" charset="0"/>
                <a:cs typeface="Courier New" pitchFamily="49" charset="0"/>
              </a:rPr>
              <a:t>Dark Fringe &lt;0.12mW Sidebands ~0.008mW</a:t>
            </a:r>
          </a:p>
          <a:p>
            <a:pPr algn="ctr"/>
            <a:r>
              <a:rPr lang="it-IT" sz="1050" b="1" dirty="0" smtClean="0">
                <a:latin typeface="Courier New" pitchFamily="49" charset="0"/>
                <a:cs typeface="Courier New" pitchFamily="49" charset="0"/>
              </a:rPr>
              <a:t>CMRF ~1-2°-9 @ 1111Hz</a:t>
            </a:r>
          </a:p>
        </p:txBody>
      </p:sp>
      <p:pic>
        <p:nvPicPr>
          <p:cNvPr id="17" name="Picture 4" descr="https://logbook.virgo-gw.eu/virgo/uploads/45337_1553174748_190321_BS_TY.png"/>
          <p:cNvPicPr>
            <a:picLocks noChangeArrowheads="1"/>
          </p:cNvPicPr>
          <p:nvPr/>
        </p:nvPicPr>
        <p:blipFill>
          <a:blip r:embed="rId4" cstate="print"/>
          <a:srcRect/>
          <a:stretch>
            <a:fillRect/>
          </a:stretch>
        </p:blipFill>
        <p:spPr bwMode="auto">
          <a:xfrm>
            <a:off x="897091" y="2423814"/>
            <a:ext cx="4222800" cy="2361600"/>
          </a:xfrm>
          <a:prstGeom prst="rect">
            <a:avLst/>
          </a:prstGeom>
          <a:noFill/>
        </p:spPr>
      </p:pic>
      <p:sp>
        <p:nvSpPr>
          <p:cNvPr id="18" name="TextBox 17"/>
          <p:cNvSpPr txBox="1"/>
          <p:nvPr/>
        </p:nvSpPr>
        <p:spPr>
          <a:xfrm rot="16200000">
            <a:off x="1083408" y="2714516"/>
            <a:ext cx="492443"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CMRF</a:t>
            </a:r>
            <a:endParaRPr lang="it-IT" sz="1000" b="1" dirty="0">
              <a:latin typeface="Courier New" pitchFamily="49" charset="0"/>
              <a:cs typeface="Courier New" pitchFamily="49" charset="0"/>
            </a:endParaRPr>
          </a:p>
        </p:txBody>
      </p:sp>
      <p:sp>
        <p:nvSpPr>
          <p:cNvPr id="19" name="TextBox 18"/>
          <p:cNvSpPr txBox="1"/>
          <p:nvPr/>
        </p:nvSpPr>
        <p:spPr>
          <a:xfrm rot="16200000">
            <a:off x="926387" y="3378364"/>
            <a:ext cx="646331"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B1p DC</a:t>
            </a:r>
            <a:endParaRPr lang="it-IT" sz="1000" b="1" dirty="0">
              <a:latin typeface="Courier New" pitchFamily="49" charset="0"/>
              <a:cs typeface="Courier New" pitchFamily="49" charset="0"/>
            </a:endParaRPr>
          </a:p>
        </p:txBody>
      </p:sp>
      <p:sp>
        <p:nvSpPr>
          <p:cNvPr id="20" name="TextBox 19"/>
          <p:cNvSpPr txBox="1"/>
          <p:nvPr/>
        </p:nvSpPr>
        <p:spPr>
          <a:xfrm rot="16200000">
            <a:off x="854884" y="4065452"/>
            <a:ext cx="877163"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B4 112MHz</a:t>
            </a:r>
            <a:endParaRPr lang="it-IT" sz="1000" b="1" dirty="0">
              <a:latin typeface="Courier New" pitchFamily="49" charset="0"/>
              <a:cs typeface="Courier New" pitchFamily="49" charset="0"/>
            </a:endParaRPr>
          </a:p>
        </p:txBody>
      </p:sp>
      <p:sp>
        <p:nvSpPr>
          <p:cNvPr id="21" name="5-Point Star 20"/>
          <p:cNvSpPr/>
          <p:nvPr/>
        </p:nvSpPr>
        <p:spPr>
          <a:xfrm>
            <a:off x="2895645" y="3962239"/>
            <a:ext cx="340962" cy="263472"/>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TextBox 21"/>
          <p:cNvSpPr txBox="1"/>
          <p:nvPr/>
        </p:nvSpPr>
        <p:spPr>
          <a:xfrm>
            <a:off x="3358012" y="3319058"/>
            <a:ext cx="1095213" cy="400110"/>
          </a:xfrm>
          <a:prstGeom prst="rect">
            <a:avLst/>
          </a:prstGeom>
          <a:solidFill>
            <a:srgbClr val="C0000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Aligned position</a:t>
            </a:r>
          </a:p>
        </p:txBody>
      </p:sp>
      <p:sp>
        <p:nvSpPr>
          <p:cNvPr id="23" name="5-Point Star 22"/>
          <p:cNvSpPr/>
          <p:nvPr/>
        </p:nvSpPr>
        <p:spPr>
          <a:xfrm>
            <a:off x="1048763" y="2944516"/>
            <a:ext cx="340962" cy="26347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5-Point Star 24"/>
          <p:cNvSpPr/>
          <p:nvPr/>
        </p:nvSpPr>
        <p:spPr>
          <a:xfrm>
            <a:off x="2900811" y="2712042"/>
            <a:ext cx="340962" cy="263472"/>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TextBox 25"/>
          <p:cNvSpPr txBox="1"/>
          <p:nvPr/>
        </p:nvSpPr>
        <p:spPr>
          <a:xfrm>
            <a:off x="3370930" y="2828277"/>
            <a:ext cx="1095213" cy="400110"/>
          </a:xfrm>
          <a:prstGeom prst="rect">
            <a:avLst/>
          </a:prstGeom>
          <a:solidFill>
            <a:srgbClr val="C0000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Not good CMRF (7e-6)</a:t>
            </a:r>
          </a:p>
        </p:txBody>
      </p:sp>
      <p:sp>
        <p:nvSpPr>
          <p:cNvPr id="27" name="TextBox 26"/>
          <p:cNvSpPr txBox="1"/>
          <p:nvPr/>
        </p:nvSpPr>
        <p:spPr>
          <a:xfrm rot="16200000">
            <a:off x="-378371" y="3251286"/>
            <a:ext cx="2479729" cy="553998"/>
          </a:xfrm>
          <a:prstGeom prst="rect">
            <a:avLst/>
          </a:prstGeom>
          <a:solidFill>
            <a:srgbClr val="00B05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Good CMRF (1e-6)</a:t>
            </a:r>
          </a:p>
          <a:p>
            <a:pPr algn="ctr"/>
            <a:r>
              <a:rPr lang="it-IT" sz="1000" b="1" dirty="0" smtClean="0">
                <a:solidFill>
                  <a:schemeClr val="bg1"/>
                </a:solidFill>
                <a:latin typeface="Courier New" pitchFamily="49" charset="0"/>
                <a:cs typeface="Courier New" pitchFamily="49" charset="0"/>
              </a:rPr>
              <a:t>Not stable locking position (too misaligned)</a:t>
            </a:r>
          </a:p>
        </p:txBody>
      </p:sp>
      <p:sp>
        <p:nvSpPr>
          <p:cNvPr id="28" name="5-Point Star 27"/>
          <p:cNvSpPr/>
          <p:nvPr/>
        </p:nvSpPr>
        <p:spPr>
          <a:xfrm>
            <a:off x="2908561" y="3572198"/>
            <a:ext cx="340962" cy="263472"/>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TextBox 28"/>
          <p:cNvSpPr txBox="1"/>
          <p:nvPr/>
        </p:nvSpPr>
        <p:spPr>
          <a:xfrm>
            <a:off x="2634515" y="4587659"/>
            <a:ext cx="829073" cy="307777"/>
          </a:xfrm>
          <a:prstGeom prst="rect">
            <a:avLst/>
          </a:prstGeom>
          <a:solidFill>
            <a:schemeClr val="bg1"/>
          </a:solidFill>
        </p:spPr>
        <p:txBody>
          <a:bodyPr wrap="none" rtlCol="0">
            <a:spAutoFit/>
          </a:bodyPr>
          <a:lstStyle/>
          <a:p>
            <a:r>
              <a:rPr lang="it-IT" sz="1400" b="1" dirty="0" smtClean="0">
                <a:latin typeface="Courier New" pitchFamily="49" charset="0"/>
                <a:cs typeface="Courier New" pitchFamily="49" charset="0"/>
              </a:rPr>
              <a:t>BS yaw</a:t>
            </a:r>
            <a:endParaRPr lang="it-IT" sz="1400" b="1" dirty="0">
              <a:latin typeface="Courier New" pitchFamily="49" charset="0"/>
              <a:cs typeface="Courier New" pitchFamily="49" charset="0"/>
            </a:endParaRPr>
          </a:p>
        </p:txBody>
      </p:sp>
      <p:sp>
        <p:nvSpPr>
          <p:cNvPr id="30" name="TextBox 29"/>
          <p:cNvSpPr txBox="1"/>
          <p:nvPr/>
        </p:nvSpPr>
        <p:spPr>
          <a:xfrm>
            <a:off x="5099103" y="4137602"/>
            <a:ext cx="3959172" cy="584775"/>
          </a:xfrm>
          <a:prstGeom prst="rect">
            <a:avLst/>
          </a:prstGeom>
          <a:solidFill>
            <a:srgbClr val="C00000">
              <a:alpha val="50196"/>
            </a:srgbClr>
          </a:solidFill>
        </p:spPr>
        <p:txBody>
          <a:bodyPr wrap="square" rtlCol="0">
            <a:spAutoFit/>
          </a:bodyPr>
          <a:lstStyle/>
          <a:p>
            <a:pPr algn="ctr"/>
            <a:r>
              <a:rPr lang="it-IT" sz="1600" b="1" dirty="0" smtClean="0">
                <a:latin typeface="Courier New" pitchFamily="49" charset="0"/>
                <a:cs typeface="Courier New" pitchFamily="49" charset="0"/>
              </a:rPr>
              <a:t>The BS angular control can not be engaged anymore</a:t>
            </a:r>
            <a:endParaRPr lang="it-IT" sz="1600" b="1" dirty="0">
              <a:latin typeface="Courier New" pitchFamily="49" charset="0"/>
              <a:cs typeface="Courier New" pitchFamily="49" charset="0"/>
            </a:endParaRPr>
          </a:p>
        </p:txBody>
      </p:sp>
      <p:sp>
        <p:nvSpPr>
          <p:cNvPr id="31" name="TextBox 30"/>
          <p:cNvSpPr txBox="1"/>
          <p:nvPr/>
        </p:nvSpPr>
        <p:spPr>
          <a:xfrm>
            <a:off x="5891215" y="3533783"/>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I. </a:t>
            </a:r>
            <a:r>
              <a:rPr lang="en-US" sz="1000" dirty="0" err="1" smtClean="0">
                <a:latin typeface="Courier New" pitchFamily="49" charset="0"/>
                <a:cs typeface="Courier New" pitchFamily="49" charset="0"/>
                <a:sym typeface="Wingdings"/>
              </a:rPr>
              <a:t>Nardecchia</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13</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000" b="1" dirty="0" smtClean="0">
                <a:latin typeface="Courier New" pitchFamily="49" charset="0"/>
                <a:ea typeface="+mj-ea"/>
                <a:cs typeface="Courier New" pitchFamily="49" charset="0"/>
              </a:rPr>
              <a:t>Marginally stable cavity </a:t>
            </a:r>
            <a:r>
              <a:rPr lang="en-US" sz="2000" b="1" dirty="0" err="1" smtClean="0">
                <a:latin typeface="MV Boli" pitchFamily="2" charset="0"/>
                <a:ea typeface="+mj-ea"/>
                <a:cs typeface="MV Boli" pitchFamily="2" charset="0"/>
              </a:rPr>
              <a:t>vs</a:t>
            </a:r>
            <a:r>
              <a:rPr lang="en-US" sz="2000" b="1" dirty="0" smtClean="0">
                <a:latin typeface="Courier New" pitchFamily="49" charset="0"/>
                <a:ea typeface="+mj-ea"/>
                <a:cs typeface="Courier New" pitchFamily="49" charset="0"/>
              </a:rPr>
              <a:t> Thermal aberrations</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77775" y="979955"/>
            <a:ext cx="4687171"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If the TCS (Thermal Compensation System) is not properly compensating the thermal aberration, the ISC subsystem is strongly affected (especially alignment) having the ITF working point not reliable anymore (offsets on the error signals).</a:t>
            </a: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p:txBody>
      </p:sp>
      <p:pic>
        <p:nvPicPr>
          <p:cNvPr id="1026" name="Picture 2"/>
          <p:cNvPicPr>
            <a:picLocks noChangeAspect="1" noChangeArrowheads="1"/>
          </p:cNvPicPr>
          <p:nvPr/>
        </p:nvPicPr>
        <p:blipFill>
          <a:blip r:embed="rId3" cstate="print"/>
          <a:srcRect/>
          <a:stretch>
            <a:fillRect/>
          </a:stretch>
        </p:blipFill>
        <p:spPr bwMode="auto">
          <a:xfrm>
            <a:off x="5455404" y="1121384"/>
            <a:ext cx="3673098" cy="3006977"/>
          </a:xfrm>
          <a:prstGeom prst="rect">
            <a:avLst/>
          </a:prstGeom>
          <a:noFill/>
          <a:ln w="9525">
            <a:noFill/>
            <a:miter lim="800000"/>
            <a:headEnd/>
            <a:tailEnd/>
          </a:ln>
        </p:spPr>
      </p:pic>
      <p:sp>
        <p:nvSpPr>
          <p:cNvPr id="9" name="Oval 8"/>
          <p:cNvSpPr/>
          <p:nvPr/>
        </p:nvSpPr>
        <p:spPr>
          <a:xfrm rot="19484521">
            <a:off x="8161842" y="2317772"/>
            <a:ext cx="1066922" cy="626705"/>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extBox 11"/>
          <p:cNvSpPr txBox="1"/>
          <p:nvPr/>
        </p:nvSpPr>
        <p:spPr>
          <a:xfrm rot="19434641">
            <a:off x="7749151" y="3254643"/>
            <a:ext cx="1172116" cy="338554"/>
          </a:xfrm>
          <a:prstGeom prst="rect">
            <a:avLst/>
          </a:prstGeom>
          <a:solidFill>
            <a:srgbClr val="C00000">
              <a:alpha val="50196"/>
            </a:srgbClr>
          </a:solidFill>
        </p:spPr>
        <p:txBody>
          <a:bodyPr wrap="none" rtlCol="0">
            <a:spAutoFit/>
          </a:bodyPr>
          <a:lstStyle/>
          <a:p>
            <a:r>
              <a:rPr lang="it-IT" sz="1600" b="1" dirty="0" smtClean="0">
                <a:latin typeface="Courier New" pitchFamily="49" charset="0"/>
                <a:cs typeface="Courier New" pitchFamily="49" charset="0"/>
              </a:rPr>
              <a:t>Bad CMRF</a:t>
            </a:r>
            <a:endParaRPr lang="it-IT" sz="1600" b="1" dirty="0">
              <a:latin typeface="Courier New" pitchFamily="49" charset="0"/>
              <a:cs typeface="Courier New" pitchFamily="49" charset="0"/>
            </a:endParaRPr>
          </a:p>
        </p:txBody>
      </p:sp>
      <p:sp>
        <p:nvSpPr>
          <p:cNvPr id="13" name="TextBox 12"/>
          <p:cNvSpPr txBox="1"/>
          <p:nvPr/>
        </p:nvSpPr>
        <p:spPr>
          <a:xfrm>
            <a:off x="6289730" y="2120684"/>
            <a:ext cx="1048685" cy="338554"/>
          </a:xfrm>
          <a:prstGeom prst="rect">
            <a:avLst/>
          </a:prstGeom>
          <a:solidFill>
            <a:srgbClr val="C00000">
              <a:alpha val="50196"/>
            </a:srgbClr>
          </a:solidFill>
        </p:spPr>
        <p:txBody>
          <a:bodyPr wrap="none" rtlCol="0">
            <a:spAutoFit/>
          </a:bodyPr>
          <a:lstStyle/>
          <a:p>
            <a:r>
              <a:rPr lang="it-IT" sz="1600" b="1" dirty="0" smtClean="0">
                <a:latin typeface="Courier New" pitchFamily="49" charset="0"/>
                <a:cs typeface="Courier New" pitchFamily="49" charset="0"/>
              </a:rPr>
              <a:t>Good WP</a:t>
            </a:r>
            <a:endParaRPr lang="it-IT" sz="1600" b="1" dirty="0">
              <a:latin typeface="Courier New" pitchFamily="49" charset="0"/>
              <a:cs typeface="Courier New" pitchFamily="49" charset="0"/>
            </a:endParaRPr>
          </a:p>
        </p:txBody>
      </p:sp>
      <p:sp>
        <p:nvSpPr>
          <p:cNvPr id="14" name="TextBox 13"/>
          <p:cNvSpPr txBox="1"/>
          <p:nvPr/>
        </p:nvSpPr>
        <p:spPr>
          <a:xfrm>
            <a:off x="5578222" y="1666834"/>
            <a:ext cx="3701514" cy="415498"/>
          </a:xfrm>
          <a:prstGeom prst="rect">
            <a:avLst/>
          </a:prstGeom>
          <a:noFill/>
        </p:spPr>
        <p:txBody>
          <a:bodyPr wrap="square" rtlCol="0">
            <a:spAutoFit/>
          </a:bodyPr>
          <a:lstStyle/>
          <a:p>
            <a:pPr algn="ctr"/>
            <a:r>
              <a:rPr lang="it-IT" sz="1050" b="1" dirty="0" smtClean="0">
                <a:latin typeface="Courier New" pitchFamily="49" charset="0"/>
                <a:cs typeface="Courier New" pitchFamily="49" charset="0"/>
              </a:rPr>
              <a:t>Dark Fringe &lt;0.12mW Sidebands ~0.008mW</a:t>
            </a:r>
          </a:p>
          <a:p>
            <a:pPr algn="ctr"/>
            <a:r>
              <a:rPr lang="it-IT" sz="1050" b="1" dirty="0" smtClean="0">
                <a:latin typeface="Courier New" pitchFamily="49" charset="0"/>
                <a:cs typeface="Courier New" pitchFamily="49" charset="0"/>
              </a:rPr>
              <a:t>CMRF ~1-2°-9 @ 1111Hz</a:t>
            </a:r>
          </a:p>
        </p:txBody>
      </p:sp>
      <p:pic>
        <p:nvPicPr>
          <p:cNvPr id="30" name="Picture 2" descr="https://logbook.virgo-gw.eu/virgo/uploads/45351_1553503289_190322_BSty_noPRoff.png"/>
          <p:cNvPicPr>
            <a:picLocks noChangeAspect="1" noChangeArrowheads="1"/>
          </p:cNvPicPr>
          <p:nvPr/>
        </p:nvPicPr>
        <p:blipFill>
          <a:blip r:embed="rId4" cstate="print"/>
          <a:srcRect/>
          <a:stretch>
            <a:fillRect/>
          </a:stretch>
        </p:blipFill>
        <p:spPr bwMode="auto">
          <a:xfrm>
            <a:off x="914993" y="2364133"/>
            <a:ext cx="4222695" cy="2362070"/>
          </a:xfrm>
          <a:prstGeom prst="rect">
            <a:avLst/>
          </a:prstGeom>
          <a:noFill/>
        </p:spPr>
      </p:pic>
      <p:sp>
        <p:nvSpPr>
          <p:cNvPr id="31" name="TextBox 30"/>
          <p:cNvSpPr txBox="1"/>
          <p:nvPr/>
        </p:nvSpPr>
        <p:spPr>
          <a:xfrm rot="16200000">
            <a:off x="961960" y="2693084"/>
            <a:ext cx="492443"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CMRF</a:t>
            </a:r>
            <a:endParaRPr lang="it-IT" sz="1000" b="1" dirty="0">
              <a:latin typeface="Courier New" pitchFamily="49" charset="0"/>
              <a:cs typeface="Courier New" pitchFamily="49" charset="0"/>
            </a:endParaRPr>
          </a:p>
        </p:txBody>
      </p:sp>
      <p:sp>
        <p:nvSpPr>
          <p:cNvPr id="32" name="TextBox 31"/>
          <p:cNvSpPr txBox="1"/>
          <p:nvPr/>
        </p:nvSpPr>
        <p:spPr>
          <a:xfrm rot="16200000">
            <a:off x="665455" y="3155454"/>
            <a:ext cx="646331"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B1p DC</a:t>
            </a:r>
            <a:endParaRPr lang="it-IT" sz="1000" b="1" dirty="0">
              <a:latin typeface="Courier New" pitchFamily="49" charset="0"/>
              <a:cs typeface="Courier New" pitchFamily="49" charset="0"/>
            </a:endParaRPr>
          </a:p>
        </p:txBody>
      </p:sp>
      <p:sp>
        <p:nvSpPr>
          <p:cNvPr id="33" name="TextBox 32"/>
          <p:cNvSpPr txBox="1"/>
          <p:nvPr/>
        </p:nvSpPr>
        <p:spPr>
          <a:xfrm rot="16200000">
            <a:off x="764433" y="3610068"/>
            <a:ext cx="877163"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B4 112MHz</a:t>
            </a:r>
            <a:endParaRPr lang="it-IT" sz="1000" b="1" dirty="0">
              <a:latin typeface="Courier New" pitchFamily="49" charset="0"/>
              <a:cs typeface="Courier New" pitchFamily="49" charset="0"/>
            </a:endParaRPr>
          </a:p>
        </p:txBody>
      </p:sp>
      <p:sp>
        <p:nvSpPr>
          <p:cNvPr id="34" name="TextBox 33"/>
          <p:cNvSpPr txBox="1"/>
          <p:nvPr/>
        </p:nvSpPr>
        <p:spPr>
          <a:xfrm rot="16200000">
            <a:off x="821927" y="4211919"/>
            <a:ext cx="338554" cy="246221"/>
          </a:xfrm>
          <a:prstGeom prst="rect">
            <a:avLst/>
          </a:prstGeom>
          <a:solidFill>
            <a:schemeClr val="bg1"/>
          </a:solidFill>
        </p:spPr>
        <p:txBody>
          <a:bodyPr wrap="none" rtlCol="0">
            <a:spAutoFit/>
          </a:bodyPr>
          <a:lstStyle/>
          <a:p>
            <a:r>
              <a:rPr lang="it-IT" sz="1000" b="1" dirty="0" smtClean="0">
                <a:latin typeface="Courier New" pitchFamily="49" charset="0"/>
                <a:cs typeface="Courier New" pitchFamily="49" charset="0"/>
              </a:rPr>
              <a:t>CD</a:t>
            </a:r>
            <a:endParaRPr lang="it-IT" sz="1000" b="1" dirty="0">
              <a:latin typeface="Courier New" pitchFamily="49" charset="0"/>
              <a:cs typeface="Courier New" pitchFamily="49" charset="0"/>
            </a:endParaRPr>
          </a:p>
        </p:txBody>
      </p:sp>
      <p:sp>
        <p:nvSpPr>
          <p:cNvPr id="35" name="5-Point Star 34"/>
          <p:cNvSpPr/>
          <p:nvPr/>
        </p:nvSpPr>
        <p:spPr>
          <a:xfrm>
            <a:off x="3494868" y="4258522"/>
            <a:ext cx="340962" cy="263472"/>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TextBox 35"/>
          <p:cNvSpPr txBox="1"/>
          <p:nvPr/>
        </p:nvSpPr>
        <p:spPr>
          <a:xfrm>
            <a:off x="3856497" y="3979551"/>
            <a:ext cx="1095213" cy="400110"/>
          </a:xfrm>
          <a:prstGeom prst="rect">
            <a:avLst/>
          </a:prstGeom>
          <a:solidFill>
            <a:srgbClr val="C0000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Aligned position</a:t>
            </a:r>
          </a:p>
        </p:txBody>
      </p:sp>
      <p:sp>
        <p:nvSpPr>
          <p:cNvPr id="37" name="5-Point Star 36"/>
          <p:cNvSpPr/>
          <p:nvPr/>
        </p:nvSpPr>
        <p:spPr>
          <a:xfrm>
            <a:off x="2167180" y="2706108"/>
            <a:ext cx="340962" cy="26347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5-Point Star 37"/>
          <p:cNvSpPr/>
          <p:nvPr/>
        </p:nvSpPr>
        <p:spPr>
          <a:xfrm>
            <a:off x="3407045" y="2582122"/>
            <a:ext cx="340962" cy="263472"/>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TextBox 38"/>
          <p:cNvSpPr txBox="1"/>
          <p:nvPr/>
        </p:nvSpPr>
        <p:spPr>
          <a:xfrm>
            <a:off x="3908159" y="2706105"/>
            <a:ext cx="1245029" cy="400110"/>
          </a:xfrm>
          <a:prstGeom prst="rect">
            <a:avLst/>
          </a:prstGeom>
          <a:solidFill>
            <a:srgbClr val="C0000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Still good CMRF (1.5e-6)</a:t>
            </a:r>
          </a:p>
        </p:txBody>
      </p:sp>
      <p:sp>
        <p:nvSpPr>
          <p:cNvPr id="40" name="TextBox 39"/>
          <p:cNvSpPr txBox="1"/>
          <p:nvPr/>
        </p:nvSpPr>
        <p:spPr>
          <a:xfrm>
            <a:off x="1433595" y="2509794"/>
            <a:ext cx="1828799" cy="246221"/>
          </a:xfrm>
          <a:prstGeom prst="rect">
            <a:avLst/>
          </a:prstGeom>
          <a:solidFill>
            <a:srgbClr val="00B050">
              <a:alpha val="81961"/>
            </a:srgbClr>
          </a:solidFill>
        </p:spPr>
        <p:txBody>
          <a:bodyPr wrap="square" rtlCol="0">
            <a:spAutoFit/>
          </a:bodyPr>
          <a:lstStyle/>
          <a:p>
            <a:pPr algn="ctr"/>
            <a:r>
              <a:rPr lang="it-IT" sz="1000" b="1" dirty="0" smtClean="0">
                <a:solidFill>
                  <a:schemeClr val="bg1"/>
                </a:solidFill>
                <a:latin typeface="Courier New" pitchFamily="49" charset="0"/>
                <a:cs typeface="Courier New" pitchFamily="49" charset="0"/>
              </a:rPr>
              <a:t>Optimal CMRF (0.7e-6)</a:t>
            </a:r>
          </a:p>
        </p:txBody>
      </p:sp>
      <p:sp>
        <p:nvSpPr>
          <p:cNvPr id="41" name="TextBox 40"/>
          <p:cNvSpPr txBox="1"/>
          <p:nvPr/>
        </p:nvSpPr>
        <p:spPr>
          <a:xfrm>
            <a:off x="2591648" y="4523365"/>
            <a:ext cx="829073" cy="307777"/>
          </a:xfrm>
          <a:prstGeom prst="rect">
            <a:avLst/>
          </a:prstGeom>
          <a:solidFill>
            <a:schemeClr val="bg1"/>
          </a:solidFill>
        </p:spPr>
        <p:txBody>
          <a:bodyPr wrap="none" rtlCol="0">
            <a:spAutoFit/>
          </a:bodyPr>
          <a:lstStyle/>
          <a:p>
            <a:r>
              <a:rPr lang="it-IT" sz="1400" b="1" dirty="0" smtClean="0">
                <a:latin typeface="Courier New" pitchFamily="49" charset="0"/>
                <a:cs typeface="Courier New" pitchFamily="49" charset="0"/>
              </a:rPr>
              <a:t>BS yaw</a:t>
            </a:r>
            <a:endParaRPr lang="it-IT" sz="1400" b="1" dirty="0">
              <a:latin typeface="Courier New" pitchFamily="49" charset="0"/>
              <a:cs typeface="Courier New" pitchFamily="49" charset="0"/>
            </a:endParaRPr>
          </a:p>
        </p:txBody>
      </p:sp>
      <p:sp>
        <p:nvSpPr>
          <p:cNvPr id="42" name="TextBox 41"/>
          <p:cNvSpPr txBox="1"/>
          <p:nvPr/>
        </p:nvSpPr>
        <p:spPr>
          <a:xfrm>
            <a:off x="4829176" y="4407694"/>
            <a:ext cx="4314824" cy="307777"/>
          </a:xfrm>
          <a:prstGeom prst="rect">
            <a:avLst/>
          </a:prstGeom>
          <a:noFill/>
        </p:spPr>
        <p:txBody>
          <a:bodyPr wrap="square" rtlCol="0">
            <a:spAutoFit/>
          </a:bodyPr>
          <a:lstStyle/>
          <a:p>
            <a:pPr algn="ctr"/>
            <a:r>
              <a:rPr lang="it-IT" sz="1400" b="1" dirty="0" smtClean="0">
                <a:latin typeface="Courier New" pitchFamily="49" charset="0"/>
                <a:cs typeface="Courier New" pitchFamily="49" charset="0"/>
                <a:sym typeface="Wingdings"/>
              </a:rPr>
              <a:t>A stable working point can be reached</a:t>
            </a:r>
            <a:endParaRPr lang="it-IT" dirty="0"/>
          </a:p>
        </p:txBody>
      </p:sp>
      <p:sp>
        <p:nvSpPr>
          <p:cNvPr id="43" name="TextBox 42"/>
          <p:cNvSpPr txBox="1"/>
          <p:nvPr/>
        </p:nvSpPr>
        <p:spPr>
          <a:xfrm>
            <a:off x="5891215" y="3533783"/>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I. </a:t>
            </a:r>
            <a:r>
              <a:rPr lang="en-US" sz="1000" dirty="0" err="1" smtClean="0">
                <a:latin typeface="Courier New" pitchFamily="49" charset="0"/>
                <a:cs typeface="Courier New" pitchFamily="49" charset="0"/>
                <a:sym typeface="Wingdings"/>
              </a:rPr>
              <a:t>Nardecchia</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14</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17" name="TextBox 16"/>
          <p:cNvSpPr txBox="1"/>
          <p:nvPr/>
        </p:nvSpPr>
        <p:spPr>
          <a:xfrm>
            <a:off x="1284341" y="1680152"/>
            <a:ext cx="7102423" cy="954107"/>
          </a:xfrm>
          <a:prstGeom prst="rect">
            <a:avLst/>
          </a:prstGeom>
          <a:solidFill>
            <a:srgbClr val="C00000">
              <a:alpha val="50196"/>
            </a:srgbClr>
          </a:solidFill>
        </p:spPr>
        <p:txBody>
          <a:bodyPr wrap="square" rtlCol="0">
            <a:spAutoFit/>
          </a:bodyPr>
          <a:lstStyle/>
          <a:p>
            <a:pPr algn="ctr"/>
            <a:r>
              <a:rPr lang="it-IT" sz="2800" b="1" dirty="0" smtClean="0">
                <a:latin typeface="Courier New" pitchFamily="49" charset="0"/>
                <a:cs typeface="Courier New" pitchFamily="49" charset="0"/>
              </a:rPr>
              <a:t>More ISC features to improve the noise</a:t>
            </a:r>
            <a:endParaRPr lang="it-IT" sz="2800" b="1" dirty="0">
              <a:latin typeface="Courier New" pitchFamily="49" charset="0"/>
              <a:cs typeface="Courier New" pitchFamily="49" charset="0"/>
            </a:endParaRP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5514_1554207803_OFF.jpg"/>
          <p:cNvPicPr>
            <a:picLocks noChangeAspect="1"/>
          </p:cNvPicPr>
          <p:nvPr/>
        </p:nvPicPr>
        <p:blipFill>
          <a:blip r:embed="rId3" cstate="print"/>
          <a:stretch>
            <a:fillRect/>
          </a:stretch>
        </p:blipFill>
        <p:spPr>
          <a:xfrm>
            <a:off x="2696706" y="960895"/>
            <a:ext cx="3247847" cy="1816764"/>
          </a:xfrm>
          <a:prstGeom prst="rect">
            <a:avLst/>
          </a:prstGeom>
        </p:spPr>
      </p:pic>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15</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50Hz Feed-Forward optimized</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6" name="Text Placeholder 2"/>
          <p:cNvSpPr>
            <a:spLocks noGrp="1"/>
          </p:cNvSpPr>
          <p:nvPr>
            <p:ph type="body" sz="half" idx="1"/>
          </p:nvPr>
        </p:nvSpPr>
        <p:spPr>
          <a:xfrm>
            <a:off x="535516" y="1029593"/>
            <a:ext cx="2409162" cy="3669507"/>
          </a:xfrm>
        </p:spPr>
        <p:txBody>
          <a:bodyPr>
            <a:normAutofit fontScale="92500"/>
          </a:bodyPr>
          <a:lstStyle/>
          <a:p>
            <a:pPr marL="0" indent="0" algn="just">
              <a:spcBef>
                <a:spcPts val="600"/>
              </a:spcBef>
              <a:buNone/>
            </a:pPr>
            <a:r>
              <a:rPr lang="en-US" sz="1400" dirty="0" smtClean="0">
                <a:solidFill>
                  <a:schemeClr val="tx1"/>
                </a:solidFill>
                <a:latin typeface="Courier New" pitchFamily="49" charset="0"/>
                <a:cs typeface="Courier New" pitchFamily="49" charset="0"/>
              </a:rPr>
              <a:t>The 50Hz line reduction is done with an evolved technique:</a:t>
            </a:r>
          </a:p>
          <a:p>
            <a:pPr marL="0" indent="0" algn="just">
              <a:spcBef>
                <a:spcPts val="600"/>
              </a:spcBef>
              <a:buNone/>
            </a:pPr>
            <a:r>
              <a:rPr lang="en-US" sz="1400" dirty="0" smtClean="0">
                <a:solidFill>
                  <a:schemeClr val="tx1"/>
                </a:solidFill>
                <a:latin typeface="Courier New" pitchFamily="49" charset="0"/>
                <a:cs typeface="Courier New" pitchFamily="49" charset="0"/>
              </a:rPr>
              <a:t>The 50Hz line is measured using and electrical probe and it is multiplied for a gain </a:t>
            </a:r>
            <a:r>
              <a:rPr lang="en-US" sz="1400" b="1" dirty="0" smtClean="0">
                <a:solidFill>
                  <a:schemeClr val="tx1"/>
                </a:solidFill>
                <a:latin typeface="Courier New" pitchFamily="49" charset="0"/>
                <a:cs typeface="Courier New" pitchFamily="49" charset="0"/>
              </a:rPr>
              <a:t>G</a:t>
            </a:r>
            <a:r>
              <a:rPr lang="en-US" sz="1400" dirty="0" smtClean="0">
                <a:solidFill>
                  <a:schemeClr val="tx1"/>
                </a:solidFill>
                <a:latin typeface="Courier New" pitchFamily="49" charset="0"/>
                <a:cs typeface="Courier New" pitchFamily="49" charset="0"/>
              </a:rPr>
              <a:t> and de-phased for a phase </a:t>
            </a:r>
            <a:r>
              <a:rPr lang="el-GR" sz="1400" b="1" dirty="0" smtClean="0">
                <a:solidFill>
                  <a:schemeClr val="tx1"/>
                </a:solidFill>
                <a:latin typeface="Courier New" pitchFamily="49" charset="0"/>
                <a:cs typeface="Courier New" pitchFamily="49" charset="0"/>
              </a:rPr>
              <a:t>φ</a:t>
            </a:r>
            <a:r>
              <a:rPr lang="it-IT" sz="1400" dirty="0" smtClean="0">
                <a:solidFill>
                  <a:schemeClr val="tx1"/>
                </a:solidFill>
                <a:latin typeface="Courier New" pitchFamily="49" charset="0"/>
                <a:cs typeface="Courier New" pitchFamily="49" charset="0"/>
              </a:rPr>
              <a:t>, and sent to the WI mirror actuators.</a:t>
            </a:r>
          </a:p>
          <a:p>
            <a:pPr marL="0" indent="0" algn="just">
              <a:spcBef>
                <a:spcPts val="600"/>
              </a:spcBef>
              <a:buNone/>
            </a:pPr>
            <a:r>
              <a:rPr lang="it-IT" sz="1400" dirty="0" smtClean="0">
                <a:solidFill>
                  <a:schemeClr val="tx1"/>
                </a:solidFill>
                <a:latin typeface="Courier New" pitchFamily="49" charset="0"/>
                <a:cs typeface="Courier New" pitchFamily="49" charset="0"/>
              </a:rPr>
              <a:t>The 50Hz line reduction can be optimally reduced if the parameters </a:t>
            </a:r>
            <a:r>
              <a:rPr lang="it-IT" sz="1400" b="1" dirty="0" smtClean="0">
                <a:solidFill>
                  <a:schemeClr val="tx1"/>
                </a:solidFill>
                <a:latin typeface="Courier New" pitchFamily="49" charset="0"/>
                <a:cs typeface="Courier New" pitchFamily="49" charset="0"/>
              </a:rPr>
              <a:t>G</a:t>
            </a:r>
            <a:r>
              <a:rPr lang="it-IT" sz="1400" dirty="0" smtClean="0">
                <a:solidFill>
                  <a:schemeClr val="tx1"/>
                </a:solidFill>
                <a:latin typeface="Courier New" pitchFamily="49" charset="0"/>
                <a:cs typeface="Courier New" pitchFamily="49" charset="0"/>
              </a:rPr>
              <a:t> and </a:t>
            </a:r>
            <a:r>
              <a:rPr lang="el-GR" sz="1400" b="1" dirty="0" smtClean="0">
                <a:solidFill>
                  <a:schemeClr val="tx1"/>
                </a:solidFill>
                <a:latin typeface="Courier New" pitchFamily="49" charset="0"/>
                <a:cs typeface="Courier New" pitchFamily="49" charset="0"/>
              </a:rPr>
              <a:t>φ</a:t>
            </a:r>
            <a:r>
              <a:rPr lang="it-IT" sz="1400" b="1" dirty="0" smtClean="0">
                <a:solidFill>
                  <a:schemeClr val="tx1"/>
                </a:solidFill>
                <a:latin typeface="Courier New" pitchFamily="49" charset="0"/>
                <a:cs typeface="Courier New" pitchFamily="49" charset="0"/>
              </a:rPr>
              <a:t> </a:t>
            </a:r>
            <a:r>
              <a:rPr lang="it-IT" sz="1400" dirty="0" smtClean="0">
                <a:solidFill>
                  <a:schemeClr val="tx1"/>
                </a:solidFill>
                <a:latin typeface="Courier New" pitchFamily="49" charset="0"/>
                <a:cs typeface="Courier New" pitchFamily="49" charset="0"/>
              </a:rPr>
              <a:t>are obtained with a feed-back loop</a:t>
            </a:r>
            <a:endParaRPr lang="en-US" sz="1400" dirty="0" smtClean="0">
              <a:solidFill>
                <a:schemeClr val="tx1"/>
              </a:solidFill>
              <a:latin typeface="Courier New" pitchFamily="49" charset="0"/>
              <a:cs typeface="Courier New" pitchFamily="49" charset="0"/>
              <a:sym typeface="Wingdings"/>
            </a:endParaRPr>
          </a:p>
        </p:txBody>
      </p:sp>
      <p:pic>
        <p:nvPicPr>
          <p:cNvPr id="9" name="Picture 8" descr="50.jpg"/>
          <p:cNvPicPr>
            <a:picLocks noChangeAspect="1"/>
          </p:cNvPicPr>
          <p:nvPr/>
        </p:nvPicPr>
        <p:blipFill>
          <a:blip r:embed="rId4" cstate="print"/>
          <a:stretch>
            <a:fillRect/>
          </a:stretch>
        </p:blipFill>
        <p:spPr>
          <a:xfrm>
            <a:off x="5654285" y="1108129"/>
            <a:ext cx="3489717" cy="1952060"/>
          </a:xfrm>
          <a:prstGeom prst="rect">
            <a:avLst/>
          </a:prstGeom>
        </p:spPr>
      </p:pic>
      <p:pic>
        <p:nvPicPr>
          <p:cNvPr id="12" name="Picture 11" descr="501.jpg"/>
          <p:cNvPicPr>
            <a:picLocks noChangeAspect="1"/>
          </p:cNvPicPr>
          <p:nvPr/>
        </p:nvPicPr>
        <p:blipFill>
          <a:blip r:embed="rId5" cstate="print"/>
          <a:stretch>
            <a:fillRect/>
          </a:stretch>
        </p:blipFill>
        <p:spPr>
          <a:xfrm>
            <a:off x="3153905" y="2766449"/>
            <a:ext cx="3462008" cy="1936561"/>
          </a:xfrm>
          <a:prstGeom prst="rect">
            <a:avLst/>
          </a:prstGeom>
        </p:spPr>
      </p:pic>
      <p:sp>
        <p:nvSpPr>
          <p:cNvPr id="13" name="TextBox 12"/>
          <p:cNvSpPr txBox="1"/>
          <p:nvPr/>
        </p:nvSpPr>
        <p:spPr>
          <a:xfrm>
            <a:off x="3130659" y="813662"/>
            <a:ext cx="2694969" cy="276999"/>
          </a:xfrm>
          <a:prstGeom prst="rect">
            <a:avLst/>
          </a:prstGeom>
          <a:noFill/>
        </p:spPr>
        <p:txBody>
          <a:bodyPr wrap="none" rtlCol="0">
            <a:spAutoFit/>
          </a:bodyPr>
          <a:lstStyle/>
          <a:p>
            <a:r>
              <a:rPr lang="it-IT" sz="1200" b="1" dirty="0" smtClean="0">
                <a:latin typeface="Courier New" pitchFamily="49" charset="0"/>
                <a:cs typeface="Courier New" pitchFamily="49" charset="0"/>
              </a:rPr>
              <a:t>Parameter loops convergence</a:t>
            </a:r>
            <a:endParaRPr lang="it-IT" sz="1200" b="1" dirty="0">
              <a:latin typeface="Courier New" pitchFamily="49" charset="0"/>
              <a:cs typeface="Courier New" pitchFamily="49" charset="0"/>
            </a:endParaRPr>
          </a:p>
        </p:txBody>
      </p:sp>
      <p:sp>
        <p:nvSpPr>
          <p:cNvPr id="14" name="TextBox 13"/>
          <p:cNvSpPr txBox="1"/>
          <p:nvPr/>
        </p:nvSpPr>
        <p:spPr>
          <a:xfrm>
            <a:off x="4716650" y="2097438"/>
            <a:ext cx="1079716" cy="461665"/>
          </a:xfrm>
          <a:prstGeom prst="rect">
            <a:avLst/>
          </a:prstGeom>
          <a:noFill/>
        </p:spPr>
        <p:txBody>
          <a:bodyPr wrap="square" rtlCol="0">
            <a:spAutoFit/>
          </a:bodyPr>
          <a:lstStyle/>
          <a:p>
            <a:pPr algn="ctr"/>
            <a:r>
              <a:rPr lang="it-IT" sz="1200" b="1" dirty="0" smtClean="0">
                <a:latin typeface="Courier New" pitchFamily="49" charset="0"/>
                <a:cs typeface="Courier New" pitchFamily="49" charset="0"/>
              </a:rPr>
              <a:t>Step response</a:t>
            </a:r>
            <a:endParaRPr lang="it-IT" sz="1200" b="1" dirty="0">
              <a:latin typeface="Courier New" pitchFamily="49" charset="0"/>
              <a:cs typeface="Courier New" pitchFamily="49" charset="0"/>
            </a:endParaRPr>
          </a:p>
        </p:txBody>
      </p:sp>
      <p:sp>
        <p:nvSpPr>
          <p:cNvPr id="15" name="TextBox 14"/>
          <p:cNvSpPr txBox="1"/>
          <p:nvPr/>
        </p:nvSpPr>
        <p:spPr>
          <a:xfrm>
            <a:off x="6395635" y="3303724"/>
            <a:ext cx="2531391" cy="1015663"/>
          </a:xfrm>
          <a:prstGeom prst="rect">
            <a:avLst/>
          </a:prstGeom>
          <a:noFill/>
        </p:spPr>
        <p:txBody>
          <a:bodyPr wrap="square" rtlCol="0">
            <a:spAutoFit/>
          </a:bodyPr>
          <a:lstStyle/>
          <a:p>
            <a:pPr algn="just"/>
            <a:r>
              <a:rPr lang="it-IT" sz="1200" b="1" dirty="0" smtClean="0">
                <a:solidFill>
                  <a:srgbClr val="0070C0"/>
                </a:solidFill>
                <a:latin typeface="Courier New" pitchFamily="49" charset="0"/>
                <a:cs typeface="Courier New" pitchFamily="49" charset="0"/>
              </a:rPr>
              <a:t>Blue : fixed parameters for G and </a:t>
            </a:r>
            <a:r>
              <a:rPr lang="el-GR" sz="1200" b="1" dirty="0" smtClean="0">
                <a:solidFill>
                  <a:srgbClr val="0070C0"/>
                </a:solidFill>
                <a:latin typeface="Courier New" pitchFamily="49" charset="0"/>
                <a:cs typeface="Courier New" pitchFamily="49" charset="0"/>
              </a:rPr>
              <a:t>φ</a:t>
            </a:r>
            <a:endParaRPr lang="it-IT" sz="1200" b="1" dirty="0" smtClean="0">
              <a:solidFill>
                <a:srgbClr val="0070C0"/>
              </a:solidFill>
              <a:latin typeface="Courier New" pitchFamily="49" charset="0"/>
              <a:cs typeface="Courier New" pitchFamily="49" charset="0"/>
            </a:endParaRPr>
          </a:p>
          <a:p>
            <a:pPr algn="just"/>
            <a:r>
              <a:rPr lang="it-IT" sz="1200" b="1" dirty="0" smtClean="0">
                <a:solidFill>
                  <a:schemeClr val="accent4">
                    <a:lumMod val="75000"/>
                  </a:schemeClr>
                </a:solidFill>
                <a:latin typeface="Courier New" pitchFamily="49" charset="0"/>
                <a:cs typeface="Courier New" pitchFamily="49" charset="0"/>
              </a:rPr>
              <a:t>Red : optimal parameters for G and </a:t>
            </a:r>
            <a:r>
              <a:rPr lang="el-GR" sz="1200" b="1" dirty="0" smtClean="0">
                <a:solidFill>
                  <a:schemeClr val="accent4">
                    <a:lumMod val="75000"/>
                  </a:schemeClr>
                </a:solidFill>
                <a:latin typeface="Courier New" pitchFamily="49" charset="0"/>
                <a:cs typeface="Courier New" pitchFamily="49" charset="0"/>
              </a:rPr>
              <a:t>φ</a:t>
            </a:r>
            <a:r>
              <a:rPr lang="it-IT" sz="1200" b="1" dirty="0" smtClean="0">
                <a:solidFill>
                  <a:schemeClr val="accent4">
                    <a:lumMod val="75000"/>
                  </a:schemeClr>
                </a:solidFill>
                <a:latin typeface="Courier New" pitchFamily="49" charset="0"/>
                <a:cs typeface="Courier New" pitchFamily="49" charset="0"/>
              </a:rPr>
              <a:t> (obtained using a feed-back loop)</a:t>
            </a:r>
            <a:endParaRPr lang="it-IT" sz="1200" b="1" dirty="0">
              <a:solidFill>
                <a:schemeClr val="accent4">
                  <a:lumMod val="75000"/>
                </a:schemeClr>
              </a:solidFill>
              <a:latin typeface="Courier New" pitchFamily="49" charset="0"/>
              <a:cs typeface="Courier New" pitchFamily="49" charset="0"/>
            </a:endParaRPr>
          </a:p>
        </p:txBody>
      </p:sp>
      <p:sp>
        <p:nvSpPr>
          <p:cNvPr id="16" name="TextBox 15"/>
          <p:cNvSpPr txBox="1"/>
          <p:nvPr/>
        </p:nvSpPr>
        <p:spPr>
          <a:xfrm>
            <a:off x="6448427" y="4398176"/>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P. </a:t>
            </a:r>
            <a:r>
              <a:rPr lang="en-US" sz="1000" dirty="0" err="1" smtClean="0">
                <a:latin typeface="Courier New" pitchFamily="49" charset="0"/>
                <a:cs typeface="Courier New" pitchFamily="49" charset="0"/>
                <a:sym typeface="Wingdings"/>
              </a:rPr>
              <a:t>Ruggi</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16</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50Hz Feed-Forward optimized</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6" name="Text Placeholder 2"/>
          <p:cNvSpPr>
            <a:spLocks noGrp="1"/>
          </p:cNvSpPr>
          <p:nvPr>
            <p:ph type="body" sz="half" idx="1"/>
          </p:nvPr>
        </p:nvSpPr>
        <p:spPr>
          <a:xfrm>
            <a:off x="535516" y="1029593"/>
            <a:ext cx="2409162" cy="3669507"/>
          </a:xfrm>
        </p:spPr>
        <p:txBody>
          <a:bodyPr>
            <a:normAutofit fontScale="92500"/>
          </a:bodyPr>
          <a:lstStyle/>
          <a:p>
            <a:pPr marL="0" indent="0" algn="just">
              <a:spcBef>
                <a:spcPts val="600"/>
              </a:spcBef>
              <a:buNone/>
            </a:pPr>
            <a:r>
              <a:rPr lang="en-US" sz="1400" dirty="0" smtClean="0">
                <a:solidFill>
                  <a:schemeClr val="tx1"/>
                </a:solidFill>
                <a:latin typeface="Courier New" pitchFamily="49" charset="0"/>
                <a:cs typeface="Courier New" pitchFamily="49" charset="0"/>
              </a:rPr>
              <a:t>The 50Hz line reduction is done with an evolved technique:</a:t>
            </a:r>
          </a:p>
          <a:p>
            <a:pPr marL="0" indent="0" algn="just">
              <a:spcBef>
                <a:spcPts val="600"/>
              </a:spcBef>
              <a:buNone/>
            </a:pPr>
            <a:r>
              <a:rPr lang="en-US" sz="1400" dirty="0" smtClean="0">
                <a:solidFill>
                  <a:schemeClr val="tx1"/>
                </a:solidFill>
                <a:latin typeface="Courier New" pitchFamily="49" charset="0"/>
                <a:cs typeface="Courier New" pitchFamily="49" charset="0"/>
              </a:rPr>
              <a:t>The 50Hz line is measured using and electrical probe and it is multiplied for a gain </a:t>
            </a:r>
            <a:r>
              <a:rPr lang="en-US" sz="1400" b="1" dirty="0" smtClean="0">
                <a:solidFill>
                  <a:schemeClr val="tx1"/>
                </a:solidFill>
                <a:latin typeface="Courier New" pitchFamily="49" charset="0"/>
                <a:cs typeface="Courier New" pitchFamily="49" charset="0"/>
              </a:rPr>
              <a:t>G</a:t>
            </a:r>
            <a:r>
              <a:rPr lang="en-US" sz="1400" dirty="0" smtClean="0">
                <a:solidFill>
                  <a:schemeClr val="tx1"/>
                </a:solidFill>
                <a:latin typeface="Courier New" pitchFamily="49" charset="0"/>
                <a:cs typeface="Courier New" pitchFamily="49" charset="0"/>
              </a:rPr>
              <a:t> and de-phased for a phase </a:t>
            </a:r>
            <a:r>
              <a:rPr lang="el-GR" sz="1400" b="1" dirty="0" smtClean="0">
                <a:solidFill>
                  <a:schemeClr val="tx1"/>
                </a:solidFill>
                <a:latin typeface="Courier New" pitchFamily="49" charset="0"/>
                <a:cs typeface="Courier New" pitchFamily="49" charset="0"/>
              </a:rPr>
              <a:t>φ</a:t>
            </a:r>
            <a:r>
              <a:rPr lang="it-IT" sz="1400" dirty="0" smtClean="0">
                <a:solidFill>
                  <a:schemeClr val="tx1"/>
                </a:solidFill>
                <a:latin typeface="Courier New" pitchFamily="49" charset="0"/>
                <a:cs typeface="Courier New" pitchFamily="49" charset="0"/>
              </a:rPr>
              <a:t>, and sent to the WI mirror actuators.</a:t>
            </a:r>
          </a:p>
          <a:p>
            <a:pPr marL="0" indent="0" algn="just">
              <a:spcBef>
                <a:spcPts val="600"/>
              </a:spcBef>
              <a:buNone/>
            </a:pPr>
            <a:r>
              <a:rPr lang="it-IT" sz="1400" dirty="0" smtClean="0">
                <a:solidFill>
                  <a:schemeClr val="tx1"/>
                </a:solidFill>
                <a:latin typeface="Courier New" pitchFamily="49" charset="0"/>
                <a:cs typeface="Courier New" pitchFamily="49" charset="0"/>
              </a:rPr>
              <a:t>The 50Hz line reduction can be optimally reduced if the parameters </a:t>
            </a:r>
            <a:r>
              <a:rPr lang="it-IT" sz="1400" b="1" dirty="0" smtClean="0">
                <a:solidFill>
                  <a:schemeClr val="tx1"/>
                </a:solidFill>
                <a:latin typeface="Courier New" pitchFamily="49" charset="0"/>
                <a:cs typeface="Courier New" pitchFamily="49" charset="0"/>
              </a:rPr>
              <a:t>G</a:t>
            </a:r>
            <a:r>
              <a:rPr lang="it-IT" sz="1400" dirty="0" smtClean="0">
                <a:solidFill>
                  <a:schemeClr val="tx1"/>
                </a:solidFill>
                <a:latin typeface="Courier New" pitchFamily="49" charset="0"/>
                <a:cs typeface="Courier New" pitchFamily="49" charset="0"/>
              </a:rPr>
              <a:t> and </a:t>
            </a:r>
            <a:r>
              <a:rPr lang="el-GR" sz="1400" b="1" dirty="0" smtClean="0">
                <a:solidFill>
                  <a:schemeClr val="tx1"/>
                </a:solidFill>
                <a:latin typeface="Courier New" pitchFamily="49" charset="0"/>
                <a:cs typeface="Courier New" pitchFamily="49" charset="0"/>
              </a:rPr>
              <a:t>φ</a:t>
            </a:r>
            <a:r>
              <a:rPr lang="it-IT" sz="1400" b="1" dirty="0" smtClean="0">
                <a:solidFill>
                  <a:schemeClr val="tx1"/>
                </a:solidFill>
                <a:latin typeface="Courier New" pitchFamily="49" charset="0"/>
                <a:cs typeface="Courier New" pitchFamily="49" charset="0"/>
              </a:rPr>
              <a:t> </a:t>
            </a:r>
            <a:r>
              <a:rPr lang="it-IT" sz="1400" dirty="0" smtClean="0">
                <a:solidFill>
                  <a:schemeClr val="tx1"/>
                </a:solidFill>
                <a:latin typeface="Courier New" pitchFamily="49" charset="0"/>
                <a:cs typeface="Courier New" pitchFamily="49" charset="0"/>
              </a:rPr>
              <a:t>are obtained with a feed-back loop</a:t>
            </a:r>
            <a:endParaRPr lang="en-US" sz="1400" dirty="0" smtClean="0">
              <a:solidFill>
                <a:schemeClr val="tx1"/>
              </a:solidFill>
              <a:latin typeface="Courier New" pitchFamily="49" charset="0"/>
              <a:cs typeface="Courier New" pitchFamily="49" charset="0"/>
              <a:sym typeface="Wingdings"/>
            </a:endParaRPr>
          </a:p>
        </p:txBody>
      </p:sp>
      <p:pic>
        <p:nvPicPr>
          <p:cNvPr id="16" name="Picture 15" descr="502.jpg"/>
          <p:cNvPicPr>
            <a:picLocks noChangeAspect="1"/>
          </p:cNvPicPr>
          <p:nvPr/>
        </p:nvPicPr>
        <p:blipFill>
          <a:blip r:embed="rId3" cstate="print"/>
          <a:stretch>
            <a:fillRect/>
          </a:stretch>
        </p:blipFill>
        <p:spPr>
          <a:xfrm>
            <a:off x="2944680" y="953147"/>
            <a:ext cx="3692017" cy="2065222"/>
          </a:xfrm>
          <a:prstGeom prst="rect">
            <a:avLst/>
          </a:prstGeom>
        </p:spPr>
      </p:pic>
      <p:pic>
        <p:nvPicPr>
          <p:cNvPr id="17" name="Picture 16" descr="503.jpg"/>
          <p:cNvPicPr>
            <a:picLocks noChangeAspect="1"/>
          </p:cNvPicPr>
          <p:nvPr/>
        </p:nvPicPr>
        <p:blipFill>
          <a:blip r:embed="rId4" cstate="print"/>
          <a:stretch>
            <a:fillRect/>
          </a:stretch>
        </p:blipFill>
        <p:spPr>
          <a:xfrm>
            <a:off x="5562984" y="2745063"/>
            <a:ext cx="3472529" cy="1942446"/>
          </a:xfrm>
          <a:prstGeom prst="rect">
            <a:avLst/>
          </a:prstGeom>
        </p:spPr>
      </p:pic>
      <p:sp>
        <p:nvSpPr>
          <p:cNvPr id="18" name="TextBox 17"/>
          <p:cNvSpPr txBox="1"/>
          <p:nvPr/>
        </p:nvSpPr>
        <p:spPr>
          <a:xfrm>
            <a:off x="6496374" y="1467175"/>
            <a:ext cx="2531391" cy="1015663"/>
          </a:xfrm>
          <a:prstGeom prst="rect">
            <a:avLst/>
          </a:prstGeom>
          <a:noFill/>
        </p:spPr>
        <p:txBody>
          <a:bodyPr wrap="square" rtlCol="0">
            <a:spAutoFit/>
          </a:bodyPr>
          <a:lstStyle/>
          <a:p>
            <a:pPr algn="just"/>
            <a:r>
              <a:rPr lang="it-IT" sz="1200" b="1" dirty="0" smtClean="0">
                <a:solidFill>
                  <a:srgbClr val="0070C0"/>
                </a:solidFill>
                <a:latin typeface="Courier New" pitchFamily="49" charset="0"/>
                <a:cs typeface="Courier New" pitchFamily="49" charset="0"/>
              </a:rPr>
              <a:t>Blue : fixed parameters for G and </a:t>
            </a:r>
            <a:r>
              <a:rPr lang="el-GR" sz="1200" b="1" dirty="0" smtClean="0">
                <a:solidFill>
                  <a:srgbClr val="0070C0"/>
                </a:solidFill>
                <a:latin typeface="Courier New" pitchFamily="49" charset="0"/>
                <a:cs typeface="Courier New" pitchFamily="49" charset="0"/>
              </a:rPr>
              <a:t>φ</a:t>
            </a:r>
            <a:endParaRPr lang="it-IT" sz="1200" b="1" dirty="0" smtClean="0">
              <a:solidFill>
                <a:srgbClr val="0070C0"/>
              </a:solidFill>
              <a:latin typeface="Courier New" pitchFamily="49" charset="0"/>
              <a:cs typeface="Courier New" pitchFamily="49" charset="0"/>
            </a:endParaRPr>
          </a:p>
          <a:p>
            <a:pPr algn="just"/>
            <a:r>
              <a:rPr lang="it-IT" sz="1200" b="1" dirty="0" smtClean="0">
                <a:solidFill>
                  <a:schemeClr val="accent4">
                    <a:lumMod val="75000"/>
                  </a:schemeClr>
                </a:solidFill>
                <a:latin typeface="Courier New" pitchFamily="49" charset="0"/>
                <a:cs typeface="Courier New" pitchFamily="49" charset="0"/>
              </a:rPr>
              <a:t>Red : optimal parameters for G and </a:t>
            </a:r>
            <a:r>
              <a:rPr lang="el-GR" sz="1200" b="1" dirty="0" smtClean="0">
                <a:solidFill>
                  <a:schemeClr val="accent4">
                    <a:lumMod val="75000"/>
                  </a:schemeClr>
                </a:solidFill>
                <a:latin typeface="Courier New" pitchFamily="49" charset="0"/>
                <a:cs typeface="Courier New" pitchFamily="49" charset="0"/>
              </a:rPr>
              <a:t>φ</a:t>
            </a:r>
            <a:r>
              <a:rPr lang="it-IT" sz="1200" b="1" dirty="0" smtClean="0">
                <a:solidFill>
                  <a:schemeClr val="accent4">
                    <a:lumMod val="75000"/>
                  </a:schemeClr>
                </a:solidFill>
                <a:latin typeface="Courier New" pitchFamily="49" charset="0"/>
                <a:cs typeface="Courier New" pitchFamily="49" charset="0"/>
              </a:rPr>
              <a:t> (obtained using a feed-back loop)</a:t>
            </a:r>
            <a:endParaRPr lang="it-IT" sz="1200" b="1" dirty="0">
              <a:solidFill>
                <a:schemeClr val="accent4">
                  <a:lumMod val="75000"/>
                </a:schemeClr>
              </a:solidFill>
              <a:latin typeface="Courier New" pitchFamily="49" charset="0"/>
              <a:cs typeface="Courier New" pitchFamily="49" charset="0"/>
            </a:endParaRP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17</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PRCL-&gt;SSFS subtraction</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6" name="Text Placeholder 2"/>
          <p:cNvSpPr>
            <a:spLocks noGrp="1"/>
          </p:cNvSpPr>
          <p:nvPr>
            <p:ph type="body" sz="half" idx="1"/>
          </p:nvPr>
        </p:nvSpPr>
        <p:spPr>
          <a:xfrm>
            <a:off x="535516" y="1029593"/>
            <a:ext cx="3083339" cy="3669507"/>
          </a:xfrm>
        </p:spPr>
        <p:txBody>
          <a:bodyPr>
            <a:normAutofit/>
          </a:bodyPr>
          <a:lstStyle/>
          <a:p>
            <a:pPr marL="0" indent="0" algn="just">
              <a:spcBef>
                <a:spcPts val="600"/>
              </a:spcBef>
              <a:buNone/>
            </a:pPr>
            <a:r>
              <a:rPr lang="en-US" sz="1400" dirty="0" smtClean="0">
                <a:solidFill>
                  <a:schemeClr val="tx1"/>
                </a:solidFill>
                <a:latin typeface="Courier New" pitchFamily="49" charset="0"/>
                <a:cs typeface="Courier New" pitchFamily="49" charset="0"/>
              </a:rPr>
              <a:t>The PRCL loop is now subtracted to the SSFS instead of the DARM loop.</a:t>
            </a:r>
          </a:p>
          <a:p>
            <a:pPr marL="0" indent="0" algn="just">
              <a:spcBef>
                <a:spcPts val="600"/>
              </a:spcBef>
              <a:buNone/>
            </a:pPr>
            <a:r>
              <a:rPr lang="en-US" sz="1400" dirty="0" smtClean="0">
                <a:solidFill>
                  <a:schemeClr val="tx1"/>
                </a:solidFill>
                <a:latin typeface="Courier New" pitchFamily="49" charset="0"/>
                <a:cs typeface="Courier New" pitchFamily="49" charset="0"/>
              </a:rPr>
              <a:t>The PRCL noise is affecting the SSFS signal and then pollutes DARM.</a:t>
            </a:r>
          </a:p>
          <a:p>
            <a:pPr marL="0" indent="0" algn="just">
              <a:spcBef>
                <a:spcPts val="600"/>
              </a:spcBef>
              <a:buNone/>
            </a:pPr>
            <a:r>
              <a:rPr lang="en-US" sz="1400" dirty="0" smtClean="0">
                <a:solidFill>
                  <a:schemeClr val="tx1"/>
                </a:solidFill>
                <a:latin typeface="Courier New" pitchFamily="49" charset="0"/>
                <a:cs typeface="Courier New" pitchFamily="49" charset="0"/>
                <a:sym typeface="Wingdings"/>
              </a:rPr>
              <a:t>The coupling of PRCL to DARM is then indirect, depends on the CMRF of the ITF, and the coupling varies continuously. </a:t>
            </a:r>
          </a:p>
          <a:p>
            <a:pPr marL="0" indent="0" algn="just">
              <a:spcBef>
                <a:spcPts val="600"/>
              </a:spcBef>
              <a:buNone/>
            </a:pPr>
            <a:r>
              <a:rPr lang="en-US" sz="1400" dirty="0" smtClean="0">
                <a:solidFill>
                  <a:schemeClr val="tx1"/>
                </a:solidFill>
                <a:latin typeface="Courier New" pitchFamily="49" charset="0"/>
                <a:cs typeface="Courier New" pitchFamily="49" charset="0"/>
                <a:sym typeface="Wingdings"/>
              </a:rPr>
              <a:t>Removing PRCL from SSFS is more direct and removes the noise on the correct signal</a:t>
            </a:r>
          </a:p>
        </p:txBody>
      </p:sp>
      <p:pic>
        <p:nvPicPr>
          <p:cNvPr id="12" name="Picture 11" descr="190412_PRCLSSFS.gif"/>
          <p:cNvPicPr>
            <a:picLocks noChangeAspect="1"/>
          </p:cNvPicPr>
          <p:nvPr/>
        </p:nvPicPr>
        <p:blipFill>
          <a:blip r:embed="rId3" cstate="print"/>
          <a:stretch>
            <a:fillRect/>
          </a:stretch>
        </p:blipFill>
        <p:spPr>
          <a:xfrm>
            <a:off x="3764097" y="1131896"/>
            <a:ext cx="4581740" cy="3379725"/>
          </a:xfrm>
          <a:prstGeom prst="rect">
            <a:avLst/>
          </a:prstGeom>
        </p:spPr>
      </p:pic>
      <p:sp>
        <p:nvSpPr>
          <p:cNvPr id="8" name="TextBox 7"/>
          <p:cNvSpPr txBox="1"/>
          <p:nvPr/>
        </p:nvSpPr>
        <p:spPr>
          <a:xfrm>
            <a:off x="3014664" y="4491045"/>
            <a:ext cx="6022180"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M. Was, M. </a:t>
            </a:r>
            <a:r>
              <a:rPr lang="en-US" sz="1000" dirty="0" err="1" smtClean="0">
                <a:latin typeface="Courier New" pitchFamily="49" charset="0"/>
                <a:cs typeface="Courier New" pitchFamily="49" charset="0"/>
                <a:sym typeface="Wingdings"/>
              </a:rPr>
              <a:t>Mantovani</a:t>
            </a:r>
            <a:r>
              <a:rPr lang="en-US" sz="1000" dirty="0" smtClean="0">
                <a:latin typeface="Courier New" pitchFamily="49" charset="0"/>
                <a:cs typeface="Courier New" pitchFamily="49" charset="0"/>
                <a:sym typeface="Wingdings"/>
              </a:rPr>
              <a:t>, J. </a:t>
            </a:r>
            <a:r>
              <a:rPr lang="en-US" sz="1000" dirty="0" err="1" smtClean="0">
                <a:latin typeface="Courier New" pitchFamily="49" charset="0"/>
                <a:cs typeface="Courier New" pitchFamily="49" charset="0"/>
                <a:sym typeface="Wingdings"/>
              </a:rPr>
              <a:t>Casanueva</a:t>
            </a:r>
            <a:r>
              <a:rPr lang="en-US" sz="1000" dirty="0" smtClean="0">
                <a:latin typeface="Courier New" pitchFamily="49" charset="0"/>
                <a:cs typeface="Courier New" pitchFamily="49" charset="0"/>
                <a:sym typeface="Wingdings"/>
              </a:rPr>
              <a:t>, D. </a:t>
            </a:r>
            <a:r>
              <a:rPr lang="en-US" sz="1000" dirty="0" err="1" smtClean="0">
                <a:latin typeface="Courier New" pitchFamily="49" charset="0"/>
                <a:cs typeface="Courier New" pitchFamily="49" charset="0"/>
                <a:sym typeface="Wingdings"/>
              </a:rPr>
              <a:t>Bersanetti</a:t>
            </a:r>
            <a:r>
              <a:rPr lang="en-US" sz="1000" dirty="0" smtClean="0">
                <a:latin typeface="Courier New" pitchFamily="49" charset="0"/>
                <a:cs typeface="Courier New" pitchFamily="49" charset="0"/>
                <a:sym typeface="Wingdings"/>
              </a:rPr>
              <a:t>, A. </a:t>
            </a:r>
            <a:r>
              <a:rPr lang="en-US" sz="1000" dirty="0" err="1" smtClean="0">
                <a:latin typeface="Courier New" pitchFamily="49" charset="0"/>
                <a:cs typeface="Courier New" pitchFamily="49" charset="0"/>
                <a:sym typeface="Wingdings"/>
              </a:rPr>
              <a:t>Masserot</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18</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400" b="1" dirty="0" smtClean="0">
                <a:latin typeface="Courier New" pitchFamily="49" charset="0"/>
                <a:ea typeface="+mj-ea"/>
                <a:cs typeface="Courier New" pitchFamily="49" charset="0"/>
              </a:rPr>
              <a:t>ISC </a:t>
            </a:r>
            <a:r>
              <a:rPr lang="en-US" sz="2400" b="1" dirty="0" smtClean="0">
                <a:latin typeface="Courier New" pitchFamily="49" charset="0"/>
                <a:ea typeface="+mj-ea"/>
                <a:cs typeface="Courier New" pitchFamily="49" charset="0"/>
              </a:rPr>
              <a:t>reliability and sensitivity</a:t>
            </a:r>
            <a:endParaRPr kumimoji="0" lang="en-US" sz="24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pic>
        <p:nvPicPr>
          <p:cNvPr id="13" name="Picture 12" descr="43765_20181127010751_lscnb.png"/>
          <p:cNvPicPr>
            <a:picLocks noChangeAspect="1"/>
          </p:cNvPicPr>
          <p:nvPr/>
        </p:nvPicPr>
        <p:blipFill>
          <a:blip r:embed="rId3" cstate="print"/>
          <a:stretch>
            <a:fillRect/>
          </a:stretch>
        </p:blipFill>
        <p:spPr>
          <a:xfrm>
            <a:off x="514350" y="1233744"/>
            <a:ext cx="4643138" cy="2470020"/>
          </a:xfrm>
          <a:prstGeom prst="rect">
            <a:avLst/>
          </a:prstGeom>
        </p:spPr>
      </p:pic>
      <p:pic>
        <p:nvPicPr>
          <p:cNvPr id="15" name="Picture 14" descr="fig_Projection_10fac.png"/>
          <p:cNvPicPr>
            <a:picLocks noChangeAspect="1"/>
          </p:cNvPicPr>
          <p:nvPr/>
        </p:nvPicPr>
        <p:blipFill>
          <a:blip r:embed="rId4" cstate="print"/>
          <a:stretch>
            <a:fillRect/>
          </a:stretch>
        </p:blipFill>
        <p:spPr>
          <a:xfrm>
            <a:off x="5012510" y="1274416"/>
            <a:ext cx="3731434" cy="2611765"/>
          </a:xfrm>
          <a:prstGeom prst="rect">
            <a:avLst/>
          </a:prstGeom>
        </p:spPr>
      </p:pic>
      <p:cxnSp>
        <p:nvCxnSpPr>
          <p:cNvPr id="17" name="Straight Arrow Connector 16"/>
          <p:cNvCxnSpPr>
            <a:stCxn id="18" idx="0"/>
          </p:cNvCxnSpPr>
          <p:nvPr/>
        </p:nvCxnSpPr>
        <p:spPr>
          <a:xfrm flipH="1" flipV="1">
            <a:off x="2107406" y="2943225"/>
            <a:ext cx="560018" cy="104435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98591" y="3987583"/>
            <a:ext cx="3337666" cy="338554"/>
          </a:xfrm>
          <a:prstGeom prst="rect">
            <a:avLst/>
          </a:prstGeom>
          <a:solidFill>
            <a:srgbClr val="C00000">
              <a:alpha val="50196"/>
            </a:srgbClr>
          </a:solidFill>
        </p:spPr>
        <p:txBody>
          <a:bodyPr wrap="square" rtlCol="0">
            <a:spAutoFit/>
          </a:bodyPr>
          <a:lstStyle/>
          <a:p>
            <a:pPr algn="ctr"/>
            <a:r>
              <a:rPr lang="it-IT" sz="1600" b="1" dirty="0" smtClean="0">
                <a:latin typeface="Courier New" pitchFamily="49" charset="0"/>
                <a:cs typeface="Courier New" pitchFamily="49" charset="0"/>
              </a:rPr>
              <a:t>PRCL without substraction</a:t>
            </a:r>
            <a:endParaRPr lang="it-IT" sz="1600" b="1" dirty="0">
              <a:latin typeface="Courier New" pitchFamily="49" charset="0"/>
              <a:cs typeface="Courier New" pitchFamily="49" charset="0"/>
            </a:endParaRPr>
          </a:p>
        </p:txBody>
      </p:sp>
      <p:sp>
        <p:nvSpPr>
          <p:cNvPr id="20" name="TextBox 19"/>
          <p:cNvSpPr txBox="1"/>
          <p:nvPr/>
        </p:nvSpPr>
        <p:spPr>
          <a:xfrm>
            <a:off x="1179566" y="1053883"/>
            <a:ext cx="3337666" cy="338554"/>
          </a:xfrm>
          <a:prstGeom prst="rect">
            <a:avLst/>
          </a:prstGeom>
          <a:solidFill>
            <a:srgbClr val="C00000">
              <a:alpha val="50196"/>
            </a:srgbClr>
          </a:solidFill>
        </p:spPr>
        <p:txBody>
          <a:bodyPr wrap="square" rtlCol="0">
            <a:spAutoFit/>
          </a:bodyPr>
          <a:lstStyle/>
          <a:p>
            <a:pPr algn="ctr"/>
            <a:r>
              <a:rPr lang="it-IT" sz="1600" b="1" dirty="0" smtClean="0">
                <a:latin typeface="Courier New" pitchFamily="49" charset="0"/>
                <a:cs typeface="Courier New" pitchFamily="49" charset="0"/>
              </a:rPr>
              <a:t>Longitudinal noise budget</a:t>
            </a:r>
            <a:endParaRPr lang="it-IT" sz="1600" b="1" dirty="0">
              <a:latin typeface="Courier New" pitchFamily="49" charset="0"/>
              <a:cs typeface="Courier New" pitchFamily="49" charset="0"/>
            </a:endParaRPr>
          </a:p>
        </p:txBody>
      </p:sp>
      <p:sp>
        <p:nvSpPr>
          <p:cNvPr id="21" name="TextBox 20"/>
          <p:cNvSpPr txBox="1"/>
          <p:nvPr/>
        </p:nvSpPr>
        <p:spPr>
          <a:xfrm>
            <a:off x="5318178" y="1041977"/>
            <a:ext cx="3090016" cy="338554"/>
          </a:xfrm>
          <a:prstGeom prst="rect">
            <a:avLst/>
          </a:prstGeom>
          <a:solidFill>
            <a:srgbClr val="C00000">
              <a:alpha val="50196"/>
            </a:srgbClr>
          </a:solidFill>
        </p:spPr>
        <p:txBody>
          <a:bodyPr wrap="square" rtlCol="0">
            <a:spAutoFit/>
          </a:bodyPr>
          <a:lstStyle/>
          <a:p>
            <a:pPr algn="ctr"/>
            <a:r>
              <a:rPr lang="it-IT" sz="1600" b="1" dirty="0" smtClean="0">
                <a:latin typeface="Courier New" pitchFamily="49" charset="0"/>
                <a:cs typeface="Courier New" pitchFamily="49" charset="0"/>
              </a:rPr>
              <a:t>Angular noise budget</a:t>
            </a:r>
            <a:endParaRPr lang="it-IT" sz="1600" b="1" dirty="0">
              <a:latin typeface="Courier New" pitchFamily="49" charset="0"/>
              <a:cs typeface="Courier New" pitchFamily="49" charset="0"/>
            </a:endParaRP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_O3_O2-1.png"/>
          <p:cNvPicPr>
            <a:picLocks noChangeAspect="1"/>
          </p:cNvPicPr>
          <p:nvPr/>
        </p:nvPicPr>
        <p:blipFill>
          <a:blip r:embed="rId3" cstate="print"/>
          <a:stretch>
            <a:fillRect/>
          </a:stretch>
        </p:blipFill>
        <p:spPr>
          <a:xfrm>
            <a:off x="4543424" y="932028"/>
            <a:ext cx="4479131" cy="2318377"/>
          </a:xfrm>
          <a:prstGeom prst="rect">
            <a:avLst/>
          </a:prstGeom>
        </p:spPr>
      </p:pic>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19</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400" b="1" dirty="0" smtClean="0">
                <a:latin typeface="Courier New" pitchFamily="49" charset="0"/>
                <a:ea typeface="+mj-ea"/>
                <a:cs typeface="Courier New" pitchFamily="49" charset="0"/>
              </a:rPr>
              <a:t>ISC </a:t>
            </a:r>
            <a:r>
              <a:rPr lang="en-US" sz="2400" b="1" dirty="0" smtClean="0">
                <a:latin typeface="Courier New" pitchFamily="49" charset="0"/>
                <a:ea typeface="+mj-ea"/>
                <a:cs typeface="Courier New" pitchFamily="49" charset="0"/>
              </a:rPr>
              <a:t>reliability and sensitivity</a:t>
            </a:r>
            <a:endParaRPr kumimoji="0" lang="en-US" sz="24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9" name="Text Placeholder 8"/>
          <p:cNvSpPr>
            <a:spLocks noGrp="1"/>
          </p:cNvSpPr>
          <p:nvPr>
            <p:ph type="body" sz="half" idx="1"/>
          </p:nvPr>
        </p:nvSpPr>
        <p:spPr/>
        <p:txBody>
          <a:bodyPr/>
          <a:lstStyle/>
          <a:p>
            <a:endParaRPr lang="it-IT"/>
          </a:p>
        </p:txBody>
      </p:sp>
      <p:pic>
        <p:nvPicPr>
          <p:cNvPr id="1026" name="Picture 2"/>
          <p:cNvPicPr>
            <a:picLocks noChangeAspect="1" noChangeArrowheads="1"/>
          </p:cNvPicPr>
          <p:nvPr/>
        </p:nvPicPr>
        <p:blipFill>
          <a:blip r:embed="rId4" cstate="print"/>
          <a:srcRect/>
          <a:stretch>
            <a:fillRect/>
          </a:stretch>
        </p:blipFill>
        <p:spPr bwMode="auto">
          <a:xfrm>
            <a:off x="583407" y="914399"/>
            <a:ext cx="2452506" cy="222646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900363" y="978693"/>
            <a:ext cx="1496908" cy="138350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808037" y="3271043"/>
            <a:ext cx="7727950" cy="1358900"/>
          </a:xfrm>
          <a:prstGeom prst="rect">
            <a:avLst/>
          </a:prstGeom>
          <a:noFill/>
          <a:ln w="9525">
            <a:noFill/>
            <a:miter lim="800000"/>
            <a:headEnd/>
            <a:tailEnd/>
          </a:ln>
        </p:spPr>
      </p:pic>
      <p:sp>
        <p:nvSpPr>
          <p:cNvPr id="14" name="TextBox 13"/>
          <p:cNvSpPr txBox="1"/>
          <p:nvPr/>
        </p:nvSpPr>
        <p:spPr>
          <a:xfrm>
            <a:off x="7805740" y="2683677"/>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I. </a:t>
            </a:r>
            <a:r>
              <a:rPr lang="en-US" sz="1000" dirty="0" err="1" smtClean="0">
                <a:latin typeface="Courier New" pitchFamily="49" charset="0"/>
                <a:cs typeface="Courier New" pitchFamily="49" charset="0"/>
                <a:sym typeface="Wingdings"/>
              </a:rPr>
              <a:t>Nardecchia</a:t>
            </a:r>
            <a:endParaRPr lang="it-IT" sz="10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2</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just">
              <a:spcBef>
                <a:spcPts val="600"/>
              </a:spcBef>
              <a:buNone/>
            </a:pPr>
            <a:r>
              <a:rPr lang="en-US" sz="1800" b="1" dirty="0" smtClean="0">
                <a:solidFill>
                  <a:schemeClr val="tx1"/>
                </a:solidFill>
                <a:latin typeface="Courier New" pitchFamily="49" charset="0"/>
                <a:cs typeface="Courier New" pitchFamily="49" charset="0"/>
                <a:sym typeface="Wingdings"/>
              </a:rPr>
              <a:t>1</a:t>
            </a:r>
            <a:r>
              <a:rPr lang="en-US" sz="1800" b="1" baseline="30000" dirty="0" smtClean="0">
                <a:solidFill>
                  <a:schemeClr val="tx1"/>
                </a:solidFill>
                <a:latin typeface="Courier New" pitchFamily="49" charset="0"/>
                <a:cs typeface="Courier New" pitchFamily="49" charset="0"/>
                <a:sym typeface="Wingdings"/>
              </a:rPr>
              <a:t>st</a:t>
            </a:r>
            <a:r>
              <a:rPr lang="en-US" sz="1800" b="1" dirty="0" smtClean="0">
                <a:solidFill>
                  <a:schemeClr val="tx1"/>
                </a:solidFill>
                <a:latin typeface="Courier New" pitchFamily="49" charset="0"/>
                <a:cs typeface="Courier New" pitchFamily="49" charset="0"/>
                <a:sym typeface="Wingdings"/>
              </a:rPr>
              <a:t> generation of GW detectors have proven working principle of the GW detectors, but unfortunately the sensitivity was too low to be able to detect a GW signal.</a:t>
            </a:r>
          </a:p>
          <a:p>
            <a:pPr marL="0" indent="0" algn="just">
              <a:spcBef>
                <a:spcPts val="600"/>
              </a:spcBef>
              <a:buNone/>
            </a:pPr>
            <a:r>
              <a:rPr lang="en-US" sz="1800" b="1" dirty="0" smtClean="0">
                <a:solidFill>
                  <a:schemeClr val="tx1"/>
                </a:solidFill>
                <a:latin typeface="Courier New" pitchFamily="49" charset="0"/>
                <a:cs typeface="Courier New" pitchFamily="49" charset="0"/>
                <a:sym typeface="Wingdings"/>
              </a:rPr>
              <a:t>The target of the 2</a:t>
            </a:r>
            <a:r>
              <a:rPr lang="en-US" sz="1800" b="1" baseline="30000" dirty="0" smtClean="0">
                <a:solidFill>
                  <a:schemeClr val="tx1"/>
                </a:solidFill>
                <a:latin typeface="Courier New" pitchFamily="49" charset="0"/>
                <a:cs typeface="Courier New" pitchFamily="49" charset="0"/>
                <a:sym typeface="Wingdings"/>
              </a:rPr>
              <a:t>nd</a:t>
            </a:r>
            <a:r>
              <a:rPr lang="en-US" sz="1800" b="1" dirty="0" smtClean="0">
                <a:solidFill>
                  <a:schemeClr val="tx1"/>
                </a:solidFill>
                <a:latin typeface="Courier New" pitchFamily="49" charset="0"/>
                <a:cs typeface="Courier New" pitchFamily="49" charset="0"/>
                <a:sym typeface="Wingdings"/>
              </a:rPr>
              <a:t> generation was to improve the sensitivity by a factor 10!</a:t>
            </a:r>
          </a:p>
          <a:p>
            <a:pPr marL="0" indent="0" algn="just">
              <a:spcBef>
                <a:spcPts val="600"/>
              </a:spcBef>
              <a:buNone/>
            </a:pPr>
            <a:endParaRPr lang="en-US" sz="1800" b="1"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800" b="1"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800" b="1"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800" b="1" dirty="0" smtClean="0">
              <a:solidFill>
                <a:schemeClr val="tx1"/>
              </a:solidFill>
              <a:latin typeface="Courier New" pitchFamily="49" charset="0"/>
              <a:cs typeface="Courier New" pitchFamily="49" charset="0"/>
              <a:sym typeface="Wingdings"/>
            </a:endParaRPr>
          </a:p>
        </p:txBody>
      </p:sp>
      <p:sp>
        <p:nvSpPr>
          <p:cNvPr id="9" name="Slide Number Placeholder 3"/>
          <p:cNvSpPr txBox="1">
            <a:spLocks/>
          </p:cNvSpPr>
          <p:nvPr/>
        </p:nvSpPr>
        <p:spPr>
          <a:xfrm>
            <a:off x="7224840" y="6888960"/>
            <a:ext cx="2347560" cy="52128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A2B1EA2-168B-4367-B723-F0A903A893A6}" type="slidenum">
              <a:rPr kumimoji="0" lang="en-US" sz="1200" b="0" i="0" u="none" strike="noStrike" kern="1200" cap="none" spc="0" normalizeH="0" baseline="0" noProof="0" smtClean="0">
                <a:ln>
                  <a:noFill/>
                </a:ln>
                <a:solidFill>
                  <a:schemeClr val="bg2"/>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bg2"/>
              </a:solidFill>
              <a:effectLst/>
              <a:uLnTx/>
              <a:uFillTx/>
              <a:latin typeface="+mn-lt"/>
              <a:ea typeface="+mn-ea"/>
              <a:cs typeface="+mn-cs"/>
            </a:endParaRPr>
          </a:p>
        </p:txBody>
      </p:sp>
      <p:pic>
        <p:nvPicPr>
          <p:cNvPr id="13" name="Picture 12"/>
          <p:cNvPicPr>
            <a:picLocks noChangeAspect="1"/>
          </p:cNvPicPr>
          <p:nvPr/>
        </p:nvPicPr>
        <p:blipFill>
          <a:blip r:embed="rId3" cstate="print">
            <a:alphaModFix/>
            <a:lum/>
          </a:blip>
          <a:srcRect/>
          <a:stretch>
            <a:fillRect/>
          </a:stretch>
        </p:blipFill>
        <p:spPr>
          <a:xfrm>
            <a:off x="5221466" y="2216258"/>
            <a:ext cx="3674386" cy="2202585"/>
          </a:xfrm>
          <a:prstGeom prst="rect">
            <a:avLst/>
          </a:prstGeom>
          <a:noFill/>
          <a:ln>
            <a:noFill/>
          </a:ln>
        </p:spPr>
      </p:pic>
      <p:sp>
        <p:nvSpPr>
          <p:cNvPr id="30" name="TextBox 29"/>
          <p:cNvSpPr txBox="1"/>
          <p:nvPr/>
        </p:nvSpPr>
        <p:spPr>
          <a:xfrm>
            <a:off x="5091127" y="4393739"/>
            <a:ext cx="4052875" cy="430560"/>
          </a:xfrm>
          <a:prstGeom prst="rect">
            <a:avLst/>
          </a:prstGeom>
          <a:noFill/>
          <a:ln>
            <a:noFill/>
          </a:ln>
          <a:effectLst>
            <a:outerShdw dir="16200000" algn="tl">
              <a:srgbClr val="FF3333">
                <a:alpha val="30000"/>
              </a:srgbClr>
            </a:outerShdw>
          </a:effectLst>
        </p:spPr>
        <p:txBody>
          <a:bodyPr lIns="0" tIns="0" rIns="0" bIns="0"/>
          <a:lstStyle>
            <a:defPPr lvl="0">
              <a:buSzPct val="45000"/>
              <a:buFont typeface="StarSymbol"/>
              <a:buNone/>
            </a:defPPr>
            <a:lvl1pPr lvl="0">
              <a:buSzPct val="45000"/>
              <a:buFont typeface="StarSymbol"/>
              <a:buChar char="●"/>
            </a:lvl1pPr>
            <a:lvl2pPr lvl="1">
              <a:buSzPct val="75000"/>
              <a:buFont typeface="StarSymbol"/>
              <a:buChar char="–"/>
            </a:lvl2pPr>
            <a:lvl3pPr lvl="2">
              <a:buSzPct val="45000"/>
              <a:buFont typeface="StarSymbol"/>
              <a:buChar char="●"/>
            </a:lvl3pPr>
            <a:lvl4pPr lvl="3">
              <a:buSzPct val="7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spcBef>
                <a:spcPts val="0"/>
              </a:spcBef>
              <a:spcAft>
                <a:spcPts val="1134"/>
              </a:spcAft>
              <a:buNone/>
              <a:tabLst/>
            </a:pPr>
            <a:r>
              <a:rPr lang="en-US" sz="1600" b="0" i="0" u="none" strike="noStrike" kern="1200" cap="none" dirty="0">
                <a:ln>
                  <a:noFill/>
                </a:ln>
                <a:solidFill>
                  <a:srgbClr val="0000FF"/>
                </a:solidFill>
                <a:latin typeface="Liberation Sans" pitchFamily="18"/>
                <a:ea typeface="Droid Sans Fallback" pitchFamily="2"/>
                <a:cs typeface="FreeSans" pitchFamily="2"/>
              </a:rPr>
              <a:t> </a:t>
            </a:r>
            <a:r>
              <a:rPr lang="en-US" sz="1600" b="1" i="0" u="none" strike="noStrike" kern="1200" cap="none" dirty="0">
                <a:ln>
                  <a:noFill/>
                </a:ln>
                <a:solidFill>
                  <a:srgbClr val="C00000"/>
                </a:solidFill>
                <a:latin typeface="Courier New" pitchFamily="49" charset="0"/>
                <a:ea typeface="Droid Sans Fallback" pitchFamily="2"/>
                <a:cs typeface="Courier New" pitchFamily="49" charset="0"/>
              </a:rPr>
              <a:t>Best sensitivity of Virgo (2011)</a:t>
            </a:r>
          </a:p>
        </p:txBody>
      </p:sp>
      <p:sp>
        <p:nvSpPr>
          <p:cNvPr id="31" name="Rectangle 30"/>
          <p:cNvSpPr/>
          <p:nvPr/>
        </p:nvSpPr>
        <p:spPr>
          <a:xfrm>
            <a:off x="5703378" y="2378989"/>
            <a:ext cx="1568960" cy="1800000"/>
          </a:xfrm>
          <a:prstGeom prst="rect">
            <a:avLst/>
          </a:prstGeom>
          <a:solidFill>
            <a:srgbClr val="00CC00">
              <a:alpha val="1607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TextBox 31"/>
          <p:cNvSpPr txBox="1"/>
          <p:nvPr/>
        </p:nvSpPr>
        <p:spPr>
          <a:xfrm>
            <a:off x="5765083" y="2409081"/>
            <a:ext cx="1507256" cy="553998"/>
          </a:xfrm>
          <a:prstGeom prst="rect">
            <a:avLst/>
          </a:prstGeom>
          <a:noFill/>
        </p:spPr>
        <p:txBody>
          <a:bodyPr wrap="square" rtlCol="0">
            <a:spAutoFit/>
          </a:bodyPr>
          <a:lstStyle/>
          <a:p>
            <a:pPr algn="ctr"/>
            <a:r>
              <a:rPr lang="it-IT" sz="1000" b="1" dirty="0" smtClean="0">
                <a:solidFill>
                  <a:schemeClr val="accent3"/>
                </a:solidFill>
                <a:latin typeface="Courier New" pitchFamily="49" charset="0"/>
                <a:cs typeface="Courier New" pitchFamily="49" charset="0"/>
              </a:rPr>
              <a:t>Thermal noise </a:t>
            </a:r>
          </a:p>
          <a:p>
            <a:pPr algn="ctr"/>
            <a:r>
              <a:rPr lang="it-IT" sz="1000" b="1" dirty="0" smtClean="0">
                <a:solidFill>
                  <a:schemeClr val="accent3"/>
                </a:solidFill>
                <a:latin typeface="Courier New" pitchFamily="49" charset="0"/>
                <a:cs typeface="Courier New" pitchFamily="49" charset="0"/>
              </a:rPr>
              <a:t>(suspensions and coating)</a:t>
            </a:r>
            <a:endParaRPr lang="it-IT" sz="1000" b="1" dirty="0">
              <a:solidFill>
                <a:schemeClr val="accent3"/>
              </a:solidFill>
              <a:latin typeface="Courier New" pitchFamily="49" charset="0"/>
              <a:cs typeface="Courier New" pitchFamily="49" charset="0"/>
            </a:endParaRPr>
          </a:p>
        </p:txBody>
      </p:sp>
      <p:sp>
        <p:nvSpPr>
          <p:cNvPr id="35" name="Rectangle 34"/>
          <p:cNvSpPr/>
          <p:nvPr/>
        </p:nvSpPr>
        <p:spPr>
          <a:xfrm>
            <a:off x="7272622" y="2376609"/>
            <a:ext cx="1257017" cy="1800000"/>
          </a:xfrm>
          <a:prstGeom prst="rect">
            <a:avLst/>
          </a:prstGeom>
          <a:solidFill>
            <a:srgbClr val="FFC000">
              <a:alpha val="1568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TextBox 35"/>
          <p:cNvSpPr txBox="1"/>
          <p:nvPr/>
        </p:nvSpPr>
        <p:spPr>
          <a:xfrm>
            <a:off x="7334317" y="3871170"/>
            <a:ext cx="1184940" cy="246221"/>
          </a:xfrm>
          <a:prstGeom prst="rect">
            <a:avLst/>
          </a:prstGeom>
          <a:noFill/>
        </p:spPr>
        <p:txBody>
          <a:bodyPr wrap="none" rtlCol="0">
            <a:spAutoFit/>
          </a:bodyPr>
          <a:lstStyle/>
          <a:p>
            <a:r>
              <a:rPr lang="it-IT" sz="1000" b="1" dirty="0" smtClean="0">
                <a:solidFill>
                  <a:srgbClr val="F2960E"/>
                </a:solidFill>
                <a:latin typeface="Courier New" pitchFamily="49" charset="0"/>
                <a:cs typeface="Courier New" pitchFamily="49" charset="0"/>
              </a:rPr>
              <a:t>Quantum noise</a:t>
            </a:r>
            <a:endParaRPr lang="it-IT" sz="1000" b="1" dirty="0">
              <a:solidFill>
                <a:srgbClr val="F2960E"/>
              </a:solidFill>
              <a:latin typeface="Courier New" pitchFamily="49" charset="0"/>
              <a:cs typeface="Courier New" pitchFamily="49" charset="0"/>
            </a:endParaRPr>
          </a:p>
        </p:txBody>
      </p:sp>
      <p:sp>
        <p:nvSpPr>
          <p:cNvPr id="37" name="TextBox 36"/>
          <p:cNvSpPr txBox="1"/>
          <p:nvPr/>
        </p:nvSpPr>
        <p:spPr>
          <a:xfrm>
            <a:off x="1360017" y="2943225"/>
            <a:ext cx="3079689" cy="723275"/>
          </a:xfrm>
          <a:prstGeom prst="rect">
            <a:avLst/>
          </a:prstGeom>
          <a:solidFill>
            <a:srgbClr val="C00000">
              <a:alpha val="30196"/>
            </a:srgbClr>
          </a:solidFill>
          <a:ln>
            <a:noFill/>
          </a:ln>
        </p:spPr>
        <p:txBody>
          <a:bodyPr wrap="none" rtlCol="0">
            <a:spAutoFit/>
          </a:bodyPr>
          <a:lstStyle/>
          <a:p>
            <a:pPr algn="ctr">
              <a:spcBef>
                <a:spcPts val="600"/>
              </a:spcBef>
            </a:pPr>
            <a:r>
              <a:rPr lang="en-US" b="1" dirty="0" smtClean="0">
                <a:latin typeface="Courier New" pitchFamily="49" charset="0"/>
                <a:cs typeface="Courier New" pitchFamily="49" charset="0"/>
                <a:sym typeface="Wingdings"/>
              </a:rPr>
              <a:t>Need of reducing the </a:t>
            </a:r>
          </a:p>
          <a:p>
            <a:pPr algn="ctr">
              <a:spcBef>
                <a:spcPts val="600"/>
              </a:spcBef>
            </a:pPr>
            <a:r>
              <a:rPr lang="en-US" b="1" dirty="0" smtClean="0">
                <a:latin typeface="Courier New" pitchFamily="49" charset="0"/>
                <a:cs typeface="Courier New" pitchFamily="49" charset="0"/>
                <a:sym typeface="Wingdings"/>
              </a:rPr>
              <a:t>fundamental noises</a:t>
            </a:r>
            <a:endParaRPr lang="it-IT"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sz="half" idx="1"/>
          </p:nvPr>
        </p:nvSpPr>
        <p:spPr>
          <a:xfrm>
            <a:off x="651755" y="1021843"/>
            <a:ext cx="8336799" cy="3669507"/>
          </a:xfrm>
        </p:spPr>
        <p:txBody>
          <a:bodyPr>
            <a:normAutofit/>
          </a:bodyPr>
          <a:lstStyle/>
          <a:p>
            <a:pPr marL="0" indent="0" algn="just">
              <a:spcBef>
                <a:spcPts val="600"/>
              </a:spcBef>
              <a:buNone/>
            </a:pPr>
            <a:r>
              <a:rPr lang="en-US" sz="1800" b="1" dirty="0" smtClean="0">
                <a:solidFill>
                  <a:schemeClr val="tx1"/>
                </a:solidFill>
                <a:latin typeface="Courier New" pitchFamily="49" charset="0"/>
                <a:cs typeface="Courier New" pitchFamily="49" charset="0"/>
                <a:sym typeface="Wingdings"/>
              </a:rPr>
              <a:t>The ISC subsystem is strongly affected by the ITF behavior, especially in case of Marginally Stable recycling cavity, thus strong efforts have been employed to ensure the ITF reliability</a:t>
            </a:r>
            <a:r>
              <a:rPr lang="en-US" sz="1800" b="1" dirty="0" smtClean="0">
                <a:solidFill>
                  <a:schemeClr val="tx1"/>
                </a:solidFill>
                <a:latin typeface="Courier New" pitchFamily="49" charset="0"/>
                <a:cs typeface="Courier New" pitchFamily="49" charset="0"/>
                <a:sym typeface="Wingdings"/>
              </a:rPr>
              <a:t>.</a:t>
            </a:r>
          </a:p>
          <a:p>
            <a:pPr marL="0" indent="0" algn="just">
              <a:spcBef>
                <a:spcPts val="600"/>
              </a:spcBef>
              <a:buNone/>
            </a:pPr>
            <a:r>
              <a:rPr lang="en-US" sz="1800" b="1" dirty="0" smtClean="0">
                <a:solidFill>
                  <a:schemeClr val="tx1"/>
                </a:solidFill>
                <a:latin typeface="Courier New" pitchFamily="49" charset="0"/>
                <a:cs typeface="Courier New" pitchFamily="49" charset="0"/>
                <a:sym typeface="Wingdings"/>
              </a:rPr>
              <a:t>The tuning of the ITF working point has to be carried out together with the compensation of the thermal effects.</a:t>
            </a:r>
          </a:p>
          <a:p>
            <a:pPr marL="0" indent="0" algn="just">
              <a:spcBef>
                <a:spcPts val="600"/>
              </a:spcBef>
              <a:buNone/>
            </a:pPr>
            <a:endParaRPr lang="en-US" sz="1800" b="1" dirty="0" smtClean="0">
              <a:solidFill>
                <a:schemeClr val="tx1"/>
              </a:solidFill>
              <a:latin typeface="Courier New" pitchFamily="49" charset="0"/>
              <a:cs typeface="Courier New" pitchFamily="49" charset="0"/>
              <a:sym typeface="Wingdings"/>
            </a:endParaRPr>
          </a:p>
          <a:p>
            <a:pPr marL="0" indent="0" algn="ctr">
              <a:spcBef>
                <a:spcPts val="600"/>
              </a:spcBef>
              <a:buNone/>
            </a:pPr>
            <a:r>
              <a:rPr lang="en-US" sz="2400" b="1" dirty="0" smtClean="0">
                <a:solidFill>
                  <a:schemeClr val="tx1"/>
                </a:solidFill>
                <a:latin typeface="Courier New" pitchFamily="49" charset="0"/>
                <a:cs typeface="Courier New" pitchFamily="49" charset="0"/>
                <a:sym typeface="Wingdings"/>
              </a:rPr>
              <a:t>The system turned out to be robust and well behaving</a:t>
            </a:r>
          </a:p>
          <a:p>
            <a:pPr marL="0" indent="0" algn="just">
              <a:spcBef>
                <a:spcPts val="600"/>
              </a:spcBef>
              <a:buNone/>
            </a:pPr>
            <a:endParaRPr lang="en-US" b="1" dirty="0" smtClean="0">
              <a:solidFill>
                <a:schemeClr val="tx1"/>
              </a:solidFill>
              <a:latin typeface="Courier New" pitchFamily="49" charset="0"/>
              <a:cs typeface="Courier New" pitchFamily="49" charset="0"/>
              <a:sym typeface="Wingdings"/>
            </a:endParaRPr>
          </a:p>
        </p:txBody>
      </p:sp>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20</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Conclusion &amp; next steps</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endParaRPr lang="it-IT"/>
          </a:p>
        </p:txBody>
      </p:sp>
      <p:sp>
        <p:nvSpPr>
          <p:cNvPr id="3" name="Content Placeholder 2"/>
          <p:cNvSpPr>
            <a:spLocks noGrp="1"/>
          </p:cNvSpPr>
          <p:nvPr>
            <p:ph sz="half" idx="2"/>
          </p:nvPr>
        </p:nvSpPr>
        <p:spPr/>
        <p:txBody>
          <a:bodyPr/>
          <a:lstStyle/>
          <a:p>
            <a:endParaRPr lang="it-IT"/>
          </a:p>
        </p:txBody>
      </p:sp>
      <p:sp>
        <p:nvSpPr>
          <p:cNvPr id="4" name="Slide Number Placeholder 3"/>
          <p:cNvSpPr>
            <a:spLocks noGrp="1"/>
          </p:cNvSpPr>
          <p:nvPr>
            <p:ph type="sldNum" sz="quarter" idx="10"/>
          </p:nvPr>
        </p:nvSpPr>
        <p:spPr/>
        <p:txBody>
          <a:bodyPr/>
          <a:lstStyle/>
          <a:p>
            <a:pPr>
              <a:defRPr/>
            </a:pPr>
            <a:fld id="{BE173A6C-60FB-420C-9795-70D997F74414}" type="slidenum">
              <a:rPr lang="fr-FR" smtClean="0"/>
              <a:pPr>
                <a:defRPr/>
              </a:pPr>
              <a:t>21</a:t>
            </a:fld>
            <a:endParaRPr lang="fr-FR" dirty="0"/>
          </a:p>
        </p:txBody>
      </p:sp>
      <p:sp>
        <p:nvSpPr>
          <p:cNvPr id="5" name="Footer Placeholder 4"/>
          <p:cNvSpPr>
            <a:spLocks noGrp="1"/>
          </p:cNvSpPr>
          <p:nvPr>
            <p:ph type="ftr" sz="quarter" idx="12"/>
          </p:nvPr>
        </p:nvSpPr>
        <p:spPr/>
        <p:txBody>
          <a:bodyPr/>
          <a:lstStyle/>
          <a:p>
            <a:r>
              <a:rPr lang="en-US" smtClean="0"/>
              <a:t>22th of May 2019 – GWADW19</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1"/>
            <a:ext cx="9144000" cy="5163741"/>
          </a:xfrm>
          <a:prstGeom prst="rect">
            <a:avLst/>
          </a:prstGeom>
          <a:noFill/>
          <a:ln w="9525">
            <a:noFill/>
            <a:round/>
            <a:headEnd/>
            <a:tailEnd/>
          </a:ln>
        </p:spPr>
      </p:pic>
      <p:sp>
        <p:nvSpPr>
          <p:cNvPr id="7" name="TextBox 6"/>
          <p:cNvSpPr txBox="1"/>
          <p:nvPr/>
        </p:nvSpPr>
        <p:spPr>
          <a:xfrm>
            <a:off x="557980" y="3458185"/>
            <a:ext cx="3228769" cy="769441"/>
          </a:xfrm>
          <a:prstGeom prst="rect">
            <a:avLst/>
          </a:prstGeom>
          <a:noFill/>
        </p:spPr>
        <p:txBody>
          <a:bodyPr wrap="none" rtlCol="0">
            <a:spAutoFit/>
          </a:bodyPr>
          <a:lstStyle/>
          <a:p>
            <a:r>
              <a:rPr lang="en-US" sz="4400" dirty="0">
                <a:solidFill>
                  <a:schemeClr val="bg1"/>
                </a:solidFill>
                <a:effectLst>
                  <a:outerShdw blurRad="38100" dist="38100" dir="2700000" algn="tl">
                    <a:srgbClr val="000000">
                      <a:alpha val="43137"/>
                    </a:srgbClr>
                  </a:outerShdw>
                </a:effectLst>
                <a:latin typeface="Courier New" pitchFamily="49" charset="0"/>
                <a:cs typeface="Courier New" pitchFamily="49" charset="0"/>
              </a:rPr>
              <a:t>t</a:t>
            </a:r>
            <a:r>
              <a:rPr lang="en-US" sz="4400"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he end …</a:t>
            </a:r>
            <a:endParaRPr lang="it-IT" sz="4400" dirty="0">
              <a:solidFill>
                <a:schemeClr val="bg1"/>
              </a:solidFill>
              <a:effectLst>
                <a:outerShdw blurRad="38100" dist="38100" dir="2700000" algn="tl">
                  <a:srgbClr val="000000">
                    <a:alpha val="43137"/>
                  </a:srgbClr>
                </a:outerShdw>
              </a:effectLst>
              <a:latin typeface="Courier New" pitchFamily="49" charset="0"/>
              <a:cs typeface="Courier New" pitchFamily="49" charset="0"/>
            </a:endParaRPr>
          </a:p>
        </p:txBody>
      </p:sp>
    </p:spTree>
    <p:extLst>
      <p:ext uri="{BB962C8B-B14F-4D97-AF65-F5344CB8AC3E}">
        <p14:creationId xmlns="" xmlns:p14="http://schemas.microsoft.com/office/powerpoint/2010/main" val="374229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22</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dirty="0"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ctr">
              <a:spcBef>
                <a:spcPts val="600"/>
              </a:spcBef>
              <a:buNone/>
            </a:pPr>
            <a:r>
              <a:rPr lang="en-US" sz="1800" b="1" dirty="0" smtClean="0">
                <a:solidFill>
                  <a:schemeClr val="tx1"/>
                </a:solidFill>
                <a:latin typeface="Courier New" pitchFamily="49" charset="0"/>
                <a:cs typeface="Courier New" pitchFamily="49" charset="0"/>
                <a:sym typeface="Wingdings"/>
              </a:rPr>
              <a:t>Several changes have been performed, but most of them had a direct impact on the complexity of the ISC subsystem  commissioning</a:t>
            </a:r>
          </a:p>
          <a:p>
            <a:pPr marL="0" indent="0" algn="just">
              <a:buNone/>
            </a:pPr>
            <a:endParaRPr lang="en-US" sz="1600" dirty="0" smtClean="0">
              <a:solidFill>
                <a:schemeClr val="tx1"/>
              </a:solidFill>
              <a:latin typeface="Courier New" pitchFamily="49" charset="0"/>
              <a:cs typeface="Courier New" pitchFamily="49" charset="0"/>
              <a:sym typeface="Wingdings"/>
            </a:endParaRPr>
          </a:p>
        </p:txBody>
      </p:sp>
      <p:sp>
        <p:nvSpPr>
          <p:cNvPr id="16" name="Rectangle 15"/>
          <p:cNvSpPr/>
          <p:nvPr/>
        </p:nvSpPr>
        <p:spPr>
          <a:xfrm>
            <a:off x="492921" y="1935422"/>
            <a:ext cx="4043363" cy="2485296"/>
          </a:xfrm>
          <a:prstGeom prst="rect">
            <a:avLst/>
          </a:prstGeom>
          <a:solidFill>
            <a:srgbClr val="FFC000">
              <a:alpha val="40000"/>
            </a:srgbClr>
          </a:solidFill>
        </p:spPr>
        <p:txBody>
          <a:bodyPr wrap="square">
            <a:spAutoFit/>
          </a:bodyPr>
          <a:lstStyle/>
          <a:p>
            <a:pPr algn="just">
              <a:spcBef>
                <a:spcPts val="600"/>
              </a:spcBef>
            </a:pPr>
            <a:r>
              <a:rPr lang="en-US" b="1" dirty="0" smtClean="0">
                <a:latin typeface="Courier New" pitchFamily="49" charset="0"/>
                <a:cs typeface="Courier New" pitchFamily="49" charset="0"/>
                <a:sym typeface="Wingdings"/>
              </a:rPr>
              <a:t>Reducing the Quantum noise:</a:t>
            </a:r>
            <a:endParaRPr lang="en-US" dirty="0" smtClean="0">
              <a:latin typeface="Courier New" pitchFamily="49" charset="0"/>
              <a:cs typeface="Courier New" pitchFamily="49" charset="0"/>
              <a:sym typeface="Wingdings"/>
            </a:endParaRPr>
          </a:p>
          <a:p>
            <a:pPr algn="just">
              <a:spcBef>
                <a:spcPts val="600"/>
              </a:spcBef>
              <a:buFontTx/>
              <a:buChar char="-"/>
            </a:pPr>
            <a:r>
              <a:rPr lang="en-US" b="1"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increase the Arm finesse </a:t>
            </a:r>
          </a:p>
          <a:p>
            <a:pPr marL="295275" lvl="1" indent="0" algn="just">
              <a:buFontTx/>
              <a:buChar char="-"/>
            </a:pPr>
            <a:r>
              <a:rPr lang="en-US" sz="1400" dirty="0" smtClean="0">
                <a:latin typeface="Courier New" pitchFamily="49" charset="0"/>
                <a:cs typeface="Courier New" pitchFamily="49" charset="0"/>
                <a:sym typeface="Wingdings"/>
              </a:rPr>
              <a:t> Dynamical effects in the cavity locking signals</a:t>
            </a:r>
          </a:p>
          <a:p>
            <a:pPr marL="295275" lvl="1" indent="0" algn="just">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increase the input power</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thermal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Radiation pressure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scattered light</a:t>
            </a:r>
          </a:p>
          <a:p>
            <a:pPr algn="just">
              <a:buFontTx/>
              <a:buChar char="-"/>
            </a:pPr>
            <a:r>
              <a:rPr lang="en-US" sz="1400" b="1" dirty="0" smtClean="0">
                <a:latin typeface="Courier New" pitchFamily="49" charset="0"/>
                <a:cs typeface="Courier New" pitchFamily="49" charset="0"/>
                <a:sym typeface="Wingdings"/>
              </a:rPr>
              <a:t> Inject squeezed light</a:t>
            </a:r>
          </a:p>
        </p:txBody>
      </p:sp>
      <p:sp>
        <p:nvSpPr>
          <p:cNvPr id="17" name="TextBox 16"/>
          <p:cNvSpPr txBox="1"/>
          <p:nvPr/>
        </p:nvSpPr>
        <p:spPr>
          <a:xfrm>
            <a:off x="4736302" y="1935958"/>
            <a:ext cx="4293394" cy="1877437"/>
          </a:xfrm>
          <a:prstGeom prst="rect">
            <a:avLst/>
          </a:prstGeom>
          <a:solidFill>
            <a:srgbClr val="3C6507">
              <a:alpha val="30196"/>
            </a:srgbClr>
          </a:solidFill>
        </p:spPr>
        <p:txBody>
          <a:bodyPr wrap="square" rtlCol="0">
            <a:spAutoFit/>
          </a:bodyPr>
          <a:lstStyle/>
          <a:p>
            <a:pPr algn="just">
              <a:spcBef>
                <a:spcPts val="600"/>
              </a:spcBef>
            </a:pPr>
            <a:r>
              <a:rPr lang="en-US" b="1" dirty="0" smtClean="0">
                <a:latin typeface="Courier New" pitchFamily="49" charset="0"/>
                <a:cs typeface="Courier New" pitchFamily="49" charset="0"/>
                <a:sym typeface="Wingdings"/>
              </a:rPr>
              <a:t>Reducing the Thermal noise:</a:t>
            </a:r>
          </a:p>
          <a:p>
            <a:pPr algn="just">
              <a:buFontTx/>
              <a:buChar char="-"/>
            </a:pPr>
            <a:r>
              <a:rPr lang="en-US" sz="1400" b="1" dirty="0" smtClean="0">
                <a:latin typeface="Courier New" pitchFamily="49" charset="0"/>
                <a:cs typeface="Courier New" pitchFamily="49" charset="0"/>
                <a:sym typeface="Wingdings"/>
              </a:rPr>
              <a:t> Increase the mirror masses</a:t>
            </a:r>
          </a:p>
          <a:p>
            <a:pPr algn="just">
              <a:buFontTx/>
              <a:buChar char="-"/>
            </a:pPr>
            <a:r>
              <a:rPr lang="en-US" sz="1400" b="1" dirty="0" smtClean="0">
                <a:latin typeface="Courier New" pitchFamily="49" charset="0"/>
                <a:cs typeface="Courier New" pitchFamily="49" charset="0"/>
                <a:sym typeface="Wingdings"/>
              </a:rPr>
              <a:t> Increase the beam size on the mirrors</a:t>
            </a:r>
          </a:p>
          <a:p>
            <a:pPr lvl="1" algn="just">
              <a:buFontTx/>
              <a:buChar char="-"/>
            </a:pPr>
            <a:r>
              <a:rPr lang="en-US" sz="1400" dirty="0" smtClean="0">
                <a:latin typeface="Courier New" pitchFamily="49" charset="0"/>
                <a:cs typeface="Courier New" pitchFamily="49" charset="0"/>
                <a:sym typeface="Wingdings"/>
              </a:rPr>
              <a:t> This led to have a </a:t>
            </a:r>
            <a:r>
              <a:rPr lang="en-US" sz="1400" b="1" dirty="0" smtClean="0">
                <a:solidFill>
                  <a:schemeClr val="accent3">
                    <a:lumMod val="50000"/>
                  </a:schemeClr>
                </a:solidFill>
                <a:effectLst>
                  <a:outerShdw blurRad="38100" dist="38100" dir="2700000" algn="tl">
                    <a:srgbClr val="000000">
                      <a:alpha val="43137"/>
                    </a:srgbClr>
                  </a:outerShdw>
                </a:effectLst>
                <a:latin typeface="Courier New" pitchFamily="49" charset="0"/>
                <a:cs typeface="Courier New" pitchFamily="49" charset="0"/>
                <a:sym typeface="Wingdings"/>
              </a:rPr>
              <a:t>marginally stable recycling cavity </a:t>
            </a:r>
            <a:r>
              <a:rPr lang="en-US" sz="1400" dirty="0" smtClean="0">
                <a:latin typeface="Courier New" pitchFamily="49" charset="0"/>
                <a:cs typeface="Courier New" pitchFamily="49" charset="0"/>
                <a:sym typeface="Wingdings"/>
              </a:rPr>
              <a:t>(space constrain)</a:t>
            </a:r>
          </a:p>
          <a:p>
            <a:pPr algn="just"/>
            <a:r>
              <a:rPr lang="en-US" sz="1400"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Monolithic suspensions</a:t>
            </a:r>
            <a:endParaRPr lang="it-IT" sz="1400" dirty="0"/>
          </a:p>
        </p:txBody>
      </p:sp>
      <p:sp>
        <p:nvSpPr>
          <p:cNvPr id="9" name="Rectangle 8"/>
          <p:cNvSpPr/>
          <p:nvPr/>
        </p:nvSpPr>
        <p:spPr>
          <a:xfrm>
            <a:off x="750095" y="3900488"/>
            <a:ext cx="2857500" cy="242887"/>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sz="half" idx="1"/>
          </p:nvPr>
        </p:nvSpPr>
        <p:spPr>
          <a:xfrm>
            <a:off x="651753" y="1021842"/>
            <a:ext cx="8336799" cy="3669507"/>
          </a:xfrm>
        </p:spPr>
        <p:txBody>
          <a:bodyPr>
            <a:normAutofit/>
          </a:bodyPr>
          <a:lstStyle/>
          <a:p>
            <a:pPr marL="0" indent="-12700" algn="just">
              <a:buNone/>
            </a:pPr>
            <a:endParaRPr lang="en-US" sz="2400" dirty="0" smtClean="0">
              <a:solidFill>
                <a:schemeClr val="tx1"/>
              </a:solidFill>
              <a:latin typeface="Arial Narrow" pitchFamily="34" charset="0"/>
              <a:sym typeface="Wingdings"/>
            </a:endParaRPr>
          </a:p>
        </p:txBody>
      </p:sp>
      <p:sp>
        <p:nvSpPr>
          <p:cNvPr id="5" name="Slide Number Placeholder 4"/>
          <p:cNvSpPr>
            <a:spLocks noGrp="1"/>
          </p:cNvSpPr>
          <p:nvPr>
            <p:ph type="sldNum" sz="quarter" idx="10"/>
          </p:nvPr>
        </p:nvSpPr>
        <p:spPr>
          <a:xfrm>
            <a:off x="8489571" y="4768329"/>
            <a:ext cx="493059" cy="273844"/>
          </a:xfrm>
        </p:spPr>
        <p:txBody>
          <a:bodyPr/>
          <a:lstStyle/>
          <a:p>
            <a:pPr>
              <a:defRPr/>
            </a:pPr>
            <a:fld id="{D1495295-628A-4E4F-BB4E-3FEB5E088B0A}" type="slidenum">
              <a:rPr lang="fr-FR"/>
              <a:pPr>
                <a:defRPr/>
              </a:pPr>
              <a:t>23</a:t>
            </a:fld>
            <a:endParaRPr lang="fr-FR"/>
          </a:p>
        </p:txBody>
      </p:sp>
      <p:sp>
        <p:nvSpPr>
          <p:cNvPr id="11" name="Title 1"/>
          <p:cNvSpPr txBox="1">
            <a:spLocks/>
          </p:cNvSpPr>
          <p:nvPr/>
        </p:nvSpPr>
        <p:spPr>
          <a:xfrm>
            <a:off x="1578770" y="301832"/>
            <a:ext cx="6600956" cy="476026"/>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noProof="0" dirty="0" smtClean="0">
                <a:latin typeface="Courier New" pitchFamily="49" charset="0"/>
                <a:ea typeface="+mj-ea"/>
                <a:cs typeface="Courier New" pitchFamily="49" charset="0"/>
              </a:rPr>
              <a:t>DIFF(+) yaw error signal </a:t>
            </a:r>
            <a:r>
              <a:rPr lang="en-US" sz="2400" b="1" noProof="0" dirty="0" err="1" smtClean="0">
                <a:latin typeface="MV Boli" pitchFamily="2" charset="0"/>
                <a:ea typeface="+mj-ea"/>
                <a:cs typeface="MV Boli" pitchFamily="2" charset="0"/>
              </a:rPr>
              <a:t>vs</a:t>
            </a:r>
            <a:r>
              <a:rPr lang="en-US" sz="2400" b="1" noProof="0" dirty="0" smtClean="0">
                <a:latin typeface="Courier New" pitchFamily="49" charset="0"/>
                <a:ea typeface="+mj-ea"/>
                <a:cs typeface="Courier New" pitchFamily="49" charset="0"/>
              </a:rPr>
              <a:t> Suspended detection bench alignment</a:t>
            </a:r>
            <a:endParaRPr kumimoji="0" lang="en-US" sz="24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pic>
        <p:nvPicPr>
          <p:cNvPr id="8" name="Picture 7" descr="43033_20181012151621_181012diffp.gif"/>
          <p:cNvPicPr>
            <a:picLocks noChangeAspect="1"/>
          </p:cNvPicPr>
          <p:nvPr/>
        </p:nvPicPr>
        <p:blipFill>
          <a:blip r:embed="rId3" cstate="print"/>
          <a:stretch>
            <a:fillRect/>
          </a:stretch>
        </p:blipFill>
        <p:spPr>
          <a:xfrm>
            <a:off x="615375" y="1071625"/>
            <a:ext cx="5067923" cy="2414525"/>
          </a:xfrm>
          <a:prstGeom prst="rect">
            <a:avLst/>
          </a:prstGeom>
        </p:spPr>
      </p:pic>
      <p:sp>
        <p:nvSpPr>
          <p:cNvPr id="9" name="TextBox 8"/>
          <p:cNvSpPr txBox="1"/>
          <p:nvPr/>
        </p:nvSpPr>
        <p:spPr>
          <a:xfrm>
            <a:off x="5623865" y="1181749"/>
            <a:ext cx="3011682" cy="1815882"/>
          </a:xfrm>
          <a:prstGeom prst="rect">
            <a:avLst/>
          </a:prstGeom>
          <a:solidFill>
            <a:srgbClr val="CCFF99">
              <a:alpha val="40000"/>
            </a:srgbClr>
          </a:solidFill>
        </p:spPr>
        <p:txBody>
          <a:bodyPr wrap="square" rtlCol="0">
            <a:spAutoFit/>
          </a:bodyPr>
          <a:lstStyle/>
          <a:p>
            <a:pPr algn="just"/>
            <a:r>
              <a:rPr lang="it-IT" sz="1400" b="1" dirty="0" smtClean="0">
                <a:latin typeface="Courier New" pitchFamily="49" charset="0"/>
                <a:cs typeface="Courier New" pitchFamily="49" charset="0"/>
              </a:rPr>
              <a:t>The DIFFp TY error signal was asymmetric and was not possible to run @ the correct working point (the minimum of B1p DC). The behavior pointed towards scattered light issues on the SDB1 bench.</a:t>
            </a:r>
            <a:endParaRPr lang="it-IT" sz="1400" b="1" dirty="0">
              <a:latin typeface="Courier New" pitchFamily="49" charset="0"/>
              <a:cs typeface="Courier New" pitchFamily="49" charset="0"/>
            </a:endParaRPr>
          </a:p>
        </p:txBody>
      </p:sp>
      <p:sp>
        <p:nvSpPr>
          <p:cNvPr id="12" name="Oval 11"/>
          <p:cNvSpPr/>
          <p:nvPr/>
        </p:nvSpPr>
        <p:spPr>
          <a:xfrm>
            <a:off x="3611417" y="2862855"/>
            <a:ext cx="131954" cy="12972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Straight Arrow Connector 13"/>
          <p:cNvCxnSpPr>
            <a:stCxn id="12" idx="1"/>
            <a:endCxn id="15" idx="2"/>
          </p:cNvCxnSpPr>
          <p:nvPr/>
        </p:nvCxnSpPr>
        <p:spPr>
          <a:xfrm flipH="1" flipV="1">
            <a:off x="2577414" y="1852477"/>
            <a:ext cx="1053327" cy="1029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847272" y="1513923"/>
            <a:ext cx="1460284" cy="338554"/>
          </a:xfrm>
          <a:prstGeom prst="rect">
            <a:avLst/>
          </a:prstGeom>
          <a:solidFill>
            <a:srgbClr val="FF0000">
              <a:alpha val="41176"/>
            </a:srgbClr>
          </a:solidFill>
        </p:spPr>
        <p:txBody>
          <a:bodyPr wrap="square" rtlCol="0">
            <a:spAutoFit/>
          </a:bodyPr>
          <a:lstStyle/>
          <a:p>
            <a:r>
              <a:rPr lang="it-IT" sz="1600" b="1" dirty="0" smtClean="0">
                <a:latin typeface="Courier New" pitchFamily="49" charset="0"/>
                <a:cs typeface="Courier New" pitchFamily="49" charset="0"/>
              </a:rPr>
              <a:t>Optimal wp</a:t>
            </a:r>
            <a:endParaRPr lang="it-IT" sz="1600" b="1" dirty="0">
              <a:latin typeface="Courier New" pitchFamily="49" charset="0"/>
              <a:cs typeface="Courier New" pitchFamily="49" charset="0"/>
            </a:endParaRPr>
          </a:p>
        </p:txBody>
      </p:sp>
      <p:pic>
        <p:nvPicPr>
          <p:cNvPr id="18" name="Picture 17" descr="190122_B1p.gif"/>
          <p:cNvPicPr>
            <a:picLocks noChangeAspect="1"/>
          </p:cNvPicPr>
          <p:nvPr/>
        </p:nvPicPr>
        <p:blipFill>
          <a:blip r:embed="rId4" cstate="print"/>
          <a:stretch>
            <a:fillRect/>
          </a:stretch>
        </p:blipFill>
        <p:spPr>
          <a:xfrm>
            <a:off x="2970646" y="3218880"/>
            <a:ext cx="5748482" cy="1471750"/>
          </a:xfrm>
          <a:prstGeom prst="rect">
            <a:avLst/>
          </a:prstGeom>
        </p:spPr>
      </p:pic>
      <p:sp>
        <p:nvSpPr>
          <p:cNvPr id="20" name="TextBox 19"/>
          <p:cNvSpPr txBox="1"/>
          <p:nvPr/>
        </p:nvSpPr>
        <p:spPr>
          <a:xfrm>
            <a:off x="564356" y="3378776"/>
            <a:ext cx="3084348" cy="1384995"/>
          </a:xfrm>
          <a:prstGeom prst="rect">
            <a:avLst/>
          </a:prstGeom>
          <a:solidFill>
            <a:srgbClr val="9966FF"/>
          </a:solidFill>
        </p:spPr>
        <p:txBody>
          <a:bodyPr wrap="square" rtlCol="0">
            <a:spAutoFit/>
          </a:bodyPr>
          <a:lstStyle/>
          <a:p>
            <a:pPr algn="just"/>
            <a:r>
              <a:rPr lang="it-IT" sz="1400" b="1" dirty="0" smtClean="0">
                <a:solidFill>
                  <a:schemeClr val="bg1"/>
                </a:solidFill>
                <a:latin typeface="Courier New" pitchFamily="49" charset="0"/>
                <a:cs typeface="Courier New" pitchFamily="49" charset="0"/>
              </a:rPr>
              <a:t>This mis-behavior could be cured by tuning the angular position of the SDB1 bench to minimize the scattering on the dark fringe path (clipping, etc...)</a:t>
            </a:r>
            <a:endParaRPr lang="it-IT" sz="1400" b="1" dirty="0">
              <a:solidFill>
                <a:schemeClr val="bg1"/>
              </a:solidFill>
              <a:latin typeface="Courier New" pitchFamily="49" charset="0"/>
              <a:cs typeface="Courier New" pitchFamily="49" charset="0"/>
            </a:endParaRPr>
          </a:p>
        </p:txBody>
      </p:sp>
      <p:sp>
        <p:nvSpPr>
          <p:cNvPr id="19" name="Footer Placeholder 4"/>
          <p:cNvSpPr>
            <a:spLocks noGrp="1"/>
          </p:cNvSpPr>
          <p:nvPr>
            <p:ph type="ftr" sz="quarter" idx="12"/>
          </p:nvPr>
        </p:nvSpPr>
        <p:spPr>
          <a:xfrm>
            <a:off x="1945797" y="4861790"/>
            <a:ext cx="5238750" cy="273844"/>
          </a:xfrm>
        </p:spPr>
        <p:txBody>
          <a:bodyPr/>
          <a:lstStyle/>
          <a:p>
            <a:r>
              <a:rPr lang="en-US" dirty="0"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21"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Tree>
    <p:extLst>
      <p:ext uri="{BB962C8B-B14F-4D97-AF65-F5344CB8AC3E}">
        <p14:creationId xmlns:p14="http://schemas.microsoft.com/office/powerpoint/2010/main" xmlns="" val="1468009289"/>
      </p:ext>
    </p:extLst>
  </p:cSld>
  <p:clrMapOvr>
    <a:masterClrMapping/>
  </p:clrMapOvr>
  <p:transition advTm="26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sz="half" idx="1"/>
          </p:nvPr>
        </p:nvSpPr>
        <p:spPr>
          <a:xfrm>
            <a:off x="651753" y="1021842"/>
            <a:ext cx="8336799" cy="3669507"/>
          </a:xfrm>
        </p:spPr>
        <p:txBody>
          <a:bodyPr>
            <a:normAutofit/>
          </a:bodyPr>
          <a:lstStyle/>
          <a:p>
            <a:pPr marL="0" indent="-12700" algn="just">
              <a:buNone/>
            </a:pPr>
            <a:endParaRPr lang="en-US" sz="2400" dirty="0" smtClean="0">
              <a:solidFill>
                <a:schemeClr val="tx1"/>
              </a:solidFill>
              <a:latin typeface="Arial Narrow" pitchFamily="34" charset="0"/>
              <a:sym typeface="Wingdings"/>
            </a:endParaRPr>
          </a:p>
        </p:txBody>
      </p:sp>
      <p:sp>
        <p:nvSpPr>
          <p:cNvPr id="5" name="Slide Number Placeholder 4"/>
          <p:cNvSpPr>
            <a:spLocks noGrp="1"/>
          </p:cNvSpPr>
          <p:nvPr>
            <p:ph type="sldNum" sz="quarter" idx="10"/>
          </p:nvPr>
        </p:nvSpPr>
        <p:spPr>
          <a:xfrm>
            <a:off x="8489571" y="4768329"/>
            <a:ext cx="493059" cy="273844"/>
          </a:xfrm>
        </p:spPr>
        <p:txBody>
          <a:bodyPr/>
          <a:lstStyle/>
          <a:p>
            <a:pPr>
              <a:defRPr/>
            </a:pPr>
            <a:fld id="{D1495295-628A-4E4F-BB4E-3FEB5E088B0A}" type="slidenum">
              <a:rPr lang="fr-FR"/>
              <a:pPr>
                <a:defRPr/>
              </a:pPr>
              <a:t>24</a:t>
            </a:fld>
            <a:endParaRPr lang="fr-FR"/>
          </a:p>
        </p:txBody>
      </p:sp>
      <p:pic>
        <p:nvPicPr>
          <p:cNvPr id="8" name="Picture 7" descr="43307_20181026140528_mis5.png"/>
          <p:cNvPicPr>
            <a:picLocks noChangeAspect="1"/>
          </p:cNvPicPr>
          <p:nvPr/>
        </p:nvPicPr>
        <p:blipFill>
          <a:blip r:embed="rId3" cstate="print"/>
          <a:stretch>
            <a:fillRect/>
          </a:stretch>
        </p:blipFill>
        <p:spPr>
          <a:xfrm>
            <a:off x="470113" y="2763982"/>
            <a:ext cx="3427124" cy="1987284"/>
          </a:xfrm>
          <a:prstGeom prst="rect">
            <a:avLst/>
          </a:prstGeom>
        </p:spPr>
      </p:pic>
      <p:pic>
        <p:nvPicPr>
          <p:cNvPr id="9" name="Picture 8" descr="43535_20181112150145_diffptx.png"/>
          <p:cNvPicPr>
            <a:picLocks noChangeAspect="1"/>
          </p:cNvPicPr>
          <p:nvPr/>
        </p:nvPicPr>
        <p:blipFill>
          <a:blip r:embed="rId4" cstate="print"/>
          <a:stretch>
            <a:fillRect/>
          </a:stretch>
        </p:blipFill>
        <p:spPr>
          <a:xfrm>
            <a:off x="5514110" y="2757576"/>
            <a:ext cx="3629891" cy="2063090"/>
          </a:xfrm>
          <a:prstGeom prst="rect">
            <a:avLst/>
          </a:prstGeom>
        </p:spPr>
      </p:pic>
      <p:pic>
        <p:nvPicPr>
          <p:cNvPr id="12" name="Picture 11" descr="43535_20181112150131_ratioln1darmset.png"/>
          <p:cNvPicPr>
            <a:picLocks noChangeAspect="1"/>
          </p:cNvPicPr>
          <p:nvPr/>
        </p:nvPicPr>
        <p:blipFill>
          <a:blip r:embed="rId5" cstate="print"/>
          <a:stretch>
            <a:fillRect/>
          </a:stretch>
        </p:blipFill>
        <p:spPr>
          <a:xfrm>
            <a:off x="1145309" y="752891"/>
            <a:ext cx="6807200" cy="1826235"/>
          </a:xfrm>
          <a:prstGeom prst="rect">
            <a:avLst/>
          </a:prstGeom>
        </p:spPr>
      </p:pic>
      <p:sp>
        <p:nvSpPr>
          <p:cNvPr id="13" name="TextBox 12"/>
          <p:cNvSpPr txBox="1"/>
          <p:nvPr/>
        </p:nvSpPr>
        <p:spPr>
          <a:xfrm>
            <a:off x="3662655" y="2741685"/>
            <a:ext cx="2207489" cy="1815882"/>
          </a:xfrm>
          <a:prstGeom prst="rect">
            <a:avLst/>
          </a:prstGeom>
          <a:solidFill>
            <a:srgbClr val="FF9900">
              <a:alpha val="40000"/>
            </a:srgbClr>
          </a:solidFill>
        </p:spPr>
        <p:txBody>
          <a:bodyPr wrap="square" rtlCol="0">
            <a:spAutoFit/>
          </a:bodyPr>
          <a:lstStyle/>
          <a:p>
            <a:pPr algn="just"/>
            <a:r>
              <a:rPr lang="it-IT" sz="1400" dirty="0" smtClean="0">
                <a:latin typeface="Courier New" pitchFamily="49" charset="0"/>
                <a:cs typeface="Courier New" pitchFamily="49" charset="0"/>
              </a:rPr>
              <a:t>The symmetry of the parabola has been evaluated as a function of the SDB1 alignment and the symmetry and good behavior have been recovered.</a:t>
            </a:r>
            <a:endParaRPr lang="it-IT" sz="1400" dirty="0">
              <a:latin typeface="Courier New" pitchFamily="49" charset="0"/>
              <a:cs typeface="Courier New" pitchFamily="49" charset="0"/>
            </a:endParaRPr>
          </a:p>
        </p:txBody>
      </p:sp>
      <p:sp>
        <p:nvSpPr>
          <p:cNvPr id="14" name="TextBox 13"/>
          <p:cNvSpPr txBox="1"/>
          <p:nvPr/>
        </p:nvSpPr>
        <p:spPr>
          <a:xfrm>
            <a:off x="1350169" y="3432465"/>
            <a:ext cx="2007250" cy="276999"/>
          </a:xfrm>
          <a:prstGeom prst="rect">
            <a:avLst/>
          </a:prstGeom>
          <a:solidFill>
            <a:srgbClr val="FF0000">
              <a:alpha val="40000"/>
            </a:srgbClr>
          </a:solidFill>
        </p:spPr>
        <p:txBody>
          <a:bodyPr wrap="square" rtlCol="0">
            <a:spAutoFit/>
          </a:bodyPr>
          <a:lstStyle/>
          <a:p>
            <a:pPr algn="ctr"/>
            <a:r>
              <a:rPr lang="it-IT" sz="1200" b="1" dirty="0" smtClean="0">
                <a:latin typeface="Courier New" pitchFamily="49" charset="0"/>
                <a:cs typeface="Courier New" pitchFamily="49" charset="0"/>
              </a:rPr>
              <a:t>BEFORE ratio = 0.11 </a:t>
            </a:r>
            <a:endParaRPr lang="it-IT" sz="1200" b="1" dirty="0">
              <a:latin typeface="Courier New" pitchFamily="49" charset="0"/>
              <a:cs typeface="Courier New" pitchFamily="49" charset="0"/>
            </a:endParaRPr>
          </a:p>
        </p:txBody>
      </p:sp>
      <p:sp>
        <p:nvSpPr>
          <p:cNvPr id="15" name="TextBox 14"/>
          <p:cNvSpPr txBox="1"/>
          <p:nvPr/>
        </p:nvSpPr>
        <p:spPr>
          <a:xfrm>
            <a:off x="6015038" y="3031549"/>
            <a:ext cx="1984592" cy="276999"/>
          </a:xfrm>
          <a:prstGeom prst="rect">
            <a:avLst/>
          </a:prstGeom>
          <a:solidFill>
            <a:srgbClr val="66FF66">
              <a:alpha val="40000"/>
            </a:srgbClr>
          </a:solidFill>
        </p:spPr>
        <p:txBody>
          <a:bodyPr wrap="square" rtlCol="0">
            <a:spAutoFit/>
          </a:bodyPr>
          <a:lstStyle/>
          <a:p>
            <a:pPr algn="ctr"/>
            <a:r>
              <a:rPr lang="it-IT" sz="1200" b="1" dirty="0" smtClean="0">
                <a:latin typeface="Courier New" pitchFamily="49" charset="0"/>
                <a:cs typeface="Courier New" pitchFamily="49" charset="0"/>
              </a:rPr>
              <a:t>AFTER ratio = 1.06 </a:t>
            </a:r>
            <a:endParaRPr lang="it-IT" sz="1200" b="1" dirty="0">
              <a:latin typeface="Courier New" pitchFamily="49" charset="0"/>
              <a:cs typeface="Courier New" pitchFamily="49" charset="0"/>
            </a:endParaRPr>
          </a:p>
        </p:txBody>
      </p:sp>
      <p:sp>
        <p:nvSpPr>
          <p:cNvPr id="16" name="TextBox 15"/>
          <p:cNvSpPr txBox="1"/>
          <p:nvPr/>
        </p:nvSpPr>
        <p:spPr>
          <a:xfrm>
            <a:off x="7823201" y="1343892"/>
            <a:ext cx="1063625" cy="938719"/>
          </a:xfrm>
          <a:prstGeom prst="rect">
            <a:avLst/>
          </a:prstGeom>
          <a:noFill/>
        </p:spPr>
        <p:txBody>
          <a:bodyPr wrap="square" rtlCol="0">
            <a:spAutoFit/>
          </a:bodyPr>
          <a:lstStyle/>
          <a:p>
            <a:pPr algn="ctr"/>
            <a:r>
              <a:rPr lang="it-IT" sz="1100" dirty="0" smtClean="0">
                <a:latin typeface="Courier New" pitchFamily="49" charset="0"/>
                <a:cs typeface="Courier New" pitchFamily="49" charset="0"/>
              </a:rPr>
              <a:t>Mantovani, Casanueva, Tacca, Gouaty, Bonnand</a:t>
            </a:r>
            <a:endParaRPr lang="it-IT" sz="1100" dirty="0">
              <a:latin typeface="Courier New" pitchFamily="49" charset="0"/>
              <a:cs typeface="Courier New" pitchFamily="49" charset="0"/>
            </a:endParaRPr>
          </a:p>
        </p:txBody>
      </p:sp>
      <p:sp>
        <p:nvSpPr>
          <p:cNvPr id="17" name="Title 1"/>
          <p:cNvSpPr txBox="1">
            <a:spLocks/>
          </p:cNvSpPr>
          <p:nvPr/>
        </p:nvSpPr>
        <p:spPr>
          <a:xfrm>
            <a:off x="1578770" y="301832"/>
            <a:ext cx="6600956" cy="476026"/>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noProof="0" dirty="0" smtClean="0">
                <a:latin typeface="Courier New" pitchFamily="49" charset="0"/>
                <a:ea typeface="+mj-ea"/>
                <a:cs typeface="Courier New" pitchFamily="49" charset="0"/>
              </a:rPr>
              <a:t>DIFF(+) yaw error signal </a:t>
            </a:r>
            <a:r>
              <a:rPr lang="en-US" sz="2400" b="1" noProof="0" dirty="0" err="1" smtClean="0">
                <a:latin typeface="MV Boli" pitchFamily="2" charset="0"/>
                <a:ea typeface="+mj-ea"/>
                <a:cs typeface="MV Boli" pitchFamily="2" charset="0"/>
              </a:rPr>
              <a:t>vs</a:t>
            </a:r>
            <a:r>
              <a:rPr lang="en-US" sz="2400" b="1" noProof="0" dirty="0" smtClean="0">
                <a:latin typeface="Courier New" pitchFamily="49" charset="0"/>
                <a:ea typeface="+mj-ea"/>
                <a:cs typeface="Courier New" pitchFamily="49" charset="0"/>
              </a:rPr>
              <a:t> Suspended detection bench alignment</a:t>
            </a:r>
            <a:endParaRPr kumimoji="0" lang="en-US" sz="24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19" name="Footer Placeholder 4"/>
          <p:cNvSpPr>
            <a:spLocks noGrp="1"/>
          </p:cNvSpPr>
          <p:nvPr>
            <p:ph type="ftr" sz="quarter" idx="12"/>
          </p:nvPr>
        </p:nvSpPr>
        <p:spPr>
          <a:xfrm>
            <a:off x="1945797" y="4861790"/>
            <a:ext cx="5238750" cy="273844"/>
          </a:xfrm>
        </p:spPr>
        <p:txBody>
          <a:bodyPr/>
          <a:lstStyle/>
          <a:p>
            <a:r>
              <a:rPr lang="en-US" dirty="0"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2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Tree>
    <p:extLst>
      <p:ext uri="{BB962C8B-B14F-4D97-AF65-F5344CB8AC3E}">
        <p14:creationId xmlns:p14="http://schemas.microsoft.com/office/powerpoint/2010/main" xmlns="" val="1468009289"/>
      </p:ext>
    </p:extLst>
  </p:cSld>
  <p:clrMapOvr>
    <a:masterClrMapping/>
  </p:clrMapOvr>
  <p:transition advTm="26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3</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ctr">
              <a:spcBef>
                <a:spcPts val="600"/>
              </a:spcBef>
              <a:buNone/>
            </a:pPr>
            <a:r>
              <a:rPr lang="en-US" sz="1800" b="1" dirty="0" smtClean="0">
                <a:solidFill>
                  <a:schemeClr val="tx1"/>
                </a:solidFill>
                <a:latin typeface="Courier New" pitchFamily="49" charset="0"/>
                <a:cs typeface="Courier New" pitchFamily="49" charset="0"/>
                <a:sym typeface="Wingdings"/>
              </a:rPr>
              <a:t>Several changes have been performed, but most of them had a direct impact on the complexity of the ISC subsystem  commissioning</a:t>
            </a:r>
          </a:p>
          <a:p>
            <a:pPr marL="0" indent="0" algn="just">
              <a:buNone/>
            </a:pPr>
            <a:endParaRPr lang="en-US" sz="1600" dirty="0" smtClean="0">
              <a:solidFill>
                <a:schemeClr val="tx1"/>
              </a:solidFill>
              <a:latin typeface="Courier New" pitchFamily="49" charset="0"/>
              <a:cs typeface="Courier New" pitchFamily="49" charset="0"/>
              <a:sym typeface="Wingdings"/>
            </a:endParaRPr>
          </a:p>
        </p:txBody>
      </p:sp>
      <p:sp>
        <p:nvSpPr>
          <p:cNvPr id="16" name="Rectangle 15"/>
          <p:cNvSpPr/>
          <p:nvPr/>
        </p:nvSpPr>
        <p:spPr>
          <a:xfrm>
            <a:off x="492921" y="1935422"/>
            <a:ext cx="4043363" cy="2257028"/>
          </a:xfrm>
          <a:prstGeom prst="rect">
            <a:avLst/>
          </a:prstGeom>
          <a:solidFill>
            <a:srgbClr val="FFC000">
              <a:alpha val="40000"/>
            </a:srgbClr>
          </a:solidFill>
        </p:spPr>
        <p:txBody>
          <a:bodyPr wrap="square">
            <a:spAutoFit/>
          </a:bodyPr>
          <a:lstStyle/>
          <a:p>
            <a:pPr algn="just">
              <a:spcBef>
                <a:spcPts val="600"/>
              </a:spcBef>
            </a:pPr>
            <a:r>
              <a:rPr lang="en-US" b="1" dirty="0" smtClean="0">
                <a:latin typeface="Courier New" pitchFamily="49" charset="0"/>
                <a:cs typeface="Courier New" pitchFamily="49" charset="0"/>
                <a:sym typeface="Wingdings"/>
              </a:rPr>
              <a:t>Reducing the Quantum noise:</a:t>
            </a:r>
            <a:endParaRPr lang="en-US" dirty="0" smtClean="0">
              <a:latin typeface="Courier New" pitchFamily="49" charset="0"/>
              <a:cs typeface="Courier New" pitchFamily="49" charset="0"/>
              <a:sym typeface="Wingdings"/>
            </a:endParaRPr>
          </a:p>
          <a:p>
            <a:pPr algn="just">
              <a:spcBef>
                <a:spcPts val="600"/>
              </a:spcBef>
              <a:buFontTx/>
              <a:buChar char="-"/>
            </a:pPr>
            <a:r>
              <a:rPr lang="en-US" b="1"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increase the Arm finesse </a:t>
            </a:r>
          </a:p>
          <a:p>
            <a:pPr marL="295275" lvl="1" indent="0" algn="just">
              <a:buFontTx/>
              <a:buChar char="-"/>
            </a:pPr>
            <a:r>
              <a:rPr lang="en-US" sz="1400" dirty="0" smtClean="0">
                <a:latin typeface="Courier New" pitchFamily="49" charset="0"/>
                <a:cs typeface="Courier New" pitchFamily="49" charset="0"/>
                <a:sym typeface="Wingdings"/>
              </a:rPr>
              <a:t> Dynamical effects in the cavity locking signals</a:t>
            </a:r>
          </a:p>
          <a:p>
            <a:pPr marL="295275" lvl="1" indent="0" algn="just">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increase the input power</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thermal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inject squeezed light</a:t>
            </a:r>
          </a:p>
        </p:txBody>
      </p:sp>
      <p:sp>
        <p:nvSpPr>
          <p:cNvPr id="17" name="TextBox 16"/>
          <p:cNvSpPr txBox="1"/>
          <p:nvPr/>
        </p:nvSpPr>
        <p:spPr>
          <a:xfrm>
            <a:off x="4736302" y="1935958"/>
            <a:ext cx="4293394" cy="1877437"/>
          </a:xfrm>
          <a:prstGeom prst="rect">
            <a:avLst/>
          </a:prstGeom>
          <a:solidFill>
            <a:srgbClr val="3C6507">
              <a:alpha val="30196"/>
            </a:srgbClr>
          </a:solidFill>
        </p:spPr>
        <p:txBody>
          <a:bodyPr wrap="square" rtlCol="0">
            <a:spAutoFit/>
          </a:bodyPr>
          <a:lstStyle/>
          <a:p>
            <a:pPr algn="just">
              <a:spcBef>
                <a:spcPts val="600"/>
              </a:spcBef>
            </a:pPr>
            <a:r>
              <a:rPr lang="en-US" b="1" dirty="0" smtClean="0">
                <a:latin typeface="Courier New" pitchFamily="49" charset="0"/>
                <a:cs typeface="Courier New" pitchFamily="49" charset="0"/>
                <a:sym typeface="Wingdings"/>
              </a:rPr>
              <a:t>Reducing the Thermal noise:</a:t>
            </a:r>
          </a:p>
          <a:p>
            <a:pPr algn="just">
              <a:buFontTx/>
              <a:buChar char="-"/>
            </a:pPr>
            <a:r>
              <a:rPr lang="en-US" sz="1400" b="1" dirty="0" smtClean="0">
                <a:latin typeface="Courier New" pitchFamily="49" charset="0"/>
                <a:cs typeface="Courier New" pitchFamily="49" charset="0"/>
                <a:sym typeface="Wingdings"/>
              </a:rPr>
              <a:t> Increase the mirror masses</a:t>
            </a:r>
          </a:p>
          <a:p>
            <a:pPr algn="just">
              <a:buFontTx/>
              <a:buChar char="-"/>
            </a:pPr>
            <a:r>
              <a:rPr lang="en-US" sz="1400" b="1" dirty="0" smtClean="0">
                <a:latin typeface="Courier New" pitchFamily="49" charset="0"/>
                <a:cs typeface="Courier New" pitchFamily="49" charset="0"/>
                <a:sym typeface="Wingdings"/>
              </a:rPr>
              <a:t> Increase the beam size on the mirrors</a:t>
            </a:r>
          </a:p>
          <a:p>
            <a:pPr lvl="1" algn="just">
              <a:buFontTx/>
              <a:buChar char="-"/>
            </a:pPr>
            <a:r>
              <a:rPr lang="en-US" sz="1400" dirty="0" smtClean="0">
                <a:latin typeface="Courier New" pitchFamily="49" charset="0"/>
                <a:cs typeface="Courier New" pitchFamily="49" charset="0"/>
                <a:sym typeface="Wingdings"/>
              </a:rPr>
              <a:t> This led to have a </a:t>
            </a:r>
            <a:r>
              <a:rPr lang="en-US" sz="1400" b="1" dirty="0" smtClean="0">
                <a:solidFill>
                  <a:schemeClr val="accent3">
                    <a:lumMod val="50000"/>
                  </a:schemeClr>
                </a:solidFill>
                <a:effectLst>
                  <a:outerShdw blurRad="38100" dist="38100" dir="2700000" algn="tl">
                    <a:srgbClr val="000000">
                      <a:alpha val="43137"/>
                    </a:srgbClr>
                  </a:outerShdw>
                </a:effectLst>
                <a:latin typeface="Courier New" pitchFamily="49" charset="0"/>
                <a:cs typeface="Courier New" pitchFamily="49" charset="0"/>
                <a:sym typeface="Wingdings"/>
              </a:rPr>
              <a:t>marginally stable recycling cavity </a:t>
            </a:r>
            <a:r>
              <a:rPr lang="en-US" sz="1400" dirty="0" smtClean="0">
                <a:latin typeface="Courier New" pitchFamily="49" charset="0"/>
                <a:cs typeface="Courier New" pitchFamily="49" charset="0"/>
                <a:sym typeface="Wingdings"/>
              </a:rPr>
              <a:t>(space constrain)</a:t>
            </a:r>
          </a:p>
          <a:p>
            <a:pPr algn="just"/>
            <a:r>
              <a:rPr lang="en-US" sz="1400"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Monolithic suspensions</a:t>
            </a:r>
            <a:endParaRPr lang="it-IT" sz="1400"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4</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ctr">
              <a:spcBef>
                <a:spcPts val="600"/>
              </a:spcBef>
              <a:buNone/>
            </a:pPr>
            <a:r>
              <a:rPr lang="en-US" sz="1800" b="1" dirty="0" smtClean="0">
                <a:solidFill>
                  <a:schemeClr val="tx1"/>
                </a:solidFill>
                <a:latin typeface="Courier New" pitchFamily="49" charset="0"/>
                <a:cs typeface="Courier New" pitchFamily="49" charset="0"/>
                <a:sym typeface="Wingdings"/>
              </a:rPr>
              <a:t>Several changes have been performed, but most of them had a direct impact on the complexity of the ISC subsystem  commissioning</a:t>
            </a:r>
          </a:p>
          <a:p>
            <a:pPr marL="0" indent="0" algn="just">
              <a:buNone/>
            </a:pPr>
            <a:endParaRPr lang="en-US" sz="1600" dirty="0" smtClean="0">
              <a:solidFill>
                <a:schemeClr val="tx1"/>
              </a:solidFill>
              <a:latin typeface="Courier New" pitchFamily="49" charset="0"/>
              <a:cs typeface="Courier New" pitchFamily="49" charset="0"/>
              <a:sym typeface="Wingdings"/>
            </a:endParaRPr>
          </a:p>
        </p:txBody>
      </p:sp>
      <p:sp>
        <p:nvSpPr>
          <p:cNvPr id="17" name="TextBox 16"/>
          <p:cNvSpPr txBox="1"/>
          <p:nvPr/>
        </p:nvSpPr>
        <p:spPr>
          <a:xfrm>
            <a:off x="4736302" y="1935958"/>
            <a:ext cx="4293394" cy="1877437"/>
          </a:xfrm>
          <a:prstGeom prst="rect">
            <a:avLst/>
          </a:prstGeom>
          <a:solidFill>
            <a:srgbClr val="3C6507">
              <a:alpha val="30196"/>
            </a:srgbClr>
          </a:solidFill>
        </p:spPr>
        <p:txBody>
          <a:bodyPr wrap="square" rtlCol="0">
            <a:spAutoFit/>
          </a:bodyPr>
          <a:lstStyle/>
          <a:p>
            <a:pPr algn="just">
              <a:spcBef>
                <a:spcPts val="600"/>
              </a:spcBef>
            </a:pPr>
            <a:r>
              <a:rPr lang="en-US" b="1" dirty="0" smtClean="0">
                <a:latin typeface="Courier New" pitchFamily="49" charset="0"/>
                <a:cs typeface="Courier New" pitchFamily="49" charset="0"/>
                <a:sym typeface="Wingdings"/>
              </a:rPr>
              <a:t>Reducing the Thermal noise:</a:t>
            </a:r>
          </a:p>
          <a:p>
            <a:pPr algn="just">
              <a:buFontTx/>
              <a:buChar char="-"/>
            </a:pPr>
            <a:r>
              <a:rPr lang="en-US" sz="1400" b="1" dirty="0" smtClean="0">
                <a:latin typeface="Courier New" pitchFamily="49" charset="0"/>
                <a:cs typeface="Courier New" pitchFamily="49" charset="0"/>
                <a:sym typeface="Wingdings"/>
              </a:rPr>
              <a:t> Increase the mirror masses</a:t>
            </a:r>
          </a:p>
          <a:p>
            <a:pPr algn="just">
              <a:buFontTx/>
              <a:buChar char="-"/>
            </a:pPr>
            <a:r>
              <a:rPr lang="en-US" sz="1400" b="1" dirty="0" smtClean="0">
                <a:latin typeface="Courier New" pitchFamily="49" charset="0"/>
                <a:cs typeface="Courier New" pitchFamily="49" charset="0"/>
                <a:sym typeface="Wingdings"/>
              </a:rPr>
              <a:t> Increase the beam size on the mirrors</a:t>
            </a:r>
          </a:p>
          <a:p>
            <a:pPr lvl="1" algn="just">
              <a:buFontTx/>
              <a:buChar char="-"/>
            </a:pPr>
            <a:r>
              <a:rPr lang="en-US" sz="1400" dirty="0" smtClean="0">
                <a:latin typeface="Courier New" pitchFamily="49" charset="0"/>
                <a:cs typeface="Courier New" pitchFamily="49" charset="0"/>
                <a:sym typeface="Wingdings"/>
              </a:rPr>
              <a:t> This led to have a </a:t>
            </a:r>
            <a:r>
              <a:rPr lang="en-US" sz="1400" b="1" dirty="0" smtClean="0">
                <a:solidFill>
                  <a:schemeClr val="accent3">
                    <a:lumMod val="50000"/>
                  </a:schemeClr>
                </a:solidFill>
                <a:effectLst>
                  <a:outerShdw blurRad="38100" dist="38100" dir="2700000" algn="tl">
                    <a:srgbClr val="000000">
                      <a:alpha val="43137"/>
                    </a:srgbClr>
                  </a:outerShdw>
                </a:effectLst>
                <a:latin typeface="Courier New" pitchFamily="49" charset="0"/>
                <a:cs typeface="Courier New" pitchFamily="49" charset="0"/>
                <a:sym typeface="Wingdings"/>
              </a:rPr>
              <a:t>marginally stable recycling cavity </a:t>
            </a:r>
            <a:r>
              <a:rPr lang="en-US" sz="1400" dirty="0" smtClean="0">
                <a:latin typeface="Courier New" pitchFamily="49" charset="0"/>
                <a:cs typeface="Courier New" pitchFamily="49" charset="0"/>
                <a:sym typeface="Wingdings"/>
              </a:rPr>
              <a:t>(space constrain)</a:t>
            </a:r>
          </a:p>
          <a:p>
            <a:pPr algn="just"/>
            <a:r>
              <a:rPr lang="en-US" sz="1400"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Monolithic suspensions</a:t>
            </a:r>
            <a:endParaRPr lang="it-IT" sz="1400" dirty="0"/>
          </a:p>
        </p:txBody>
      </p:sp>
      <p:sp>
        <p:nvSpPr>
          <p:cNvPr id="9" name="Rectangle 8"/>
          <p:cNvSpPr/>
          <p:nvPr/>
        </p:nvSpPr>
        <p:spPr>
          <a:xfrm>
            <a:off x="714375" y="2586039"/>
            <a:ext cx="3814763" cy="45005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ctangle 11"/>
          <p:cNvSpPr/>
          <p:nvPr/>
        </p:nvSpPr>
        <p:spPr>
          <a:xfrm>
            <a:off x="492921" y="1935422"/>
            <a:ext cx="4043363" cy="2257028"/>
          </a:xfrm>
          <a:prstGeom prst="rect">
            <a:avLst/>
          </a:prstGeom>
          <a:solidFill>
            <a:srgbClr val="FFC000">
              <a:alpha val="40000"/>
            </a:srgbClr>
          </a:solidFill>
        </p:spPr>
        <p:txBody>
          <a:bodyPr wrap="square">
            <a:spAutoFit/>
          </a:bodyPr>
          <a:lstStyle/>
          <a:p>
            <a:pPr algn="just">
              <a:spcBef>
                <a:spcPts val="600"/>
              </a:spcBef>
            </a:pPr>
            <a:r>
              <a:rPr lang="en-US" b="1" dirty="0" smtClean="0">
                <a:latin typeface="Courier New" pitchFamily="49" charset="0"/>
                <a:cs typeface="Courier New" pitchFamily="49" charset="0"/>
                <a:sym typeface="Wingdings"/>
              </a:rPr>
              <a:t>Reducing the Quantum noise:</a:t>
            </a:r>
            <a:endParaRPr lang="en-US" dirty="0" smtClean="0">
              <a:latin typeface="Courier New" pitchFamily="49" charset="0"/>
              <a:cs typeface="Courier New" pitchFamily="49" charset="0"/>
              <a:sym typeface="Wingdings"/>
            </a:endParaRPr>
          </a:p>
          <a:p>
            <a:pPr algn="just">
              <a:spcBef>
                <a:spcPts val="600"/>
              </a:spcBef>
              <a:buFontTx/>
              <a:buChar char="-"/>
            </a:pPr>
            <a:r>
              <a:rPr lang="en-US" b="1"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increase the Arm finesse </a:t>
            </a:r>
          </a:p>
          <a:p>
            <a:pPr marL="295275" lvl="1" indent="0" algn="just">
              <a:buFontTx/>
              <a:buChar char="-"/>
            </a:pPr>
            <a:r>
              <a:rPr lang="en-US" sz="1400" dirty="0" smtClean="0">
                <a:latin typeface="Courier New" pitchFamily="49" charset="0"/>
                <a:cs typeface="Courier New" pitchFamily="49" charset="0"/>
                <a:sym typeface="Wingdings"/>
              </a:rPr>
              <a:t> Dynamical effects in the cavity locking signals</a:t>
            </a:r>
          </a:p>
          <a:p>
            <a:pPr marL="295275" lvl="1" indent="0" algn="just">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increase the input power</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thermal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inject squeezed light</a:t>
            </a: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5</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Guided lock – improved </a:t>
            </a:r>
            <a:r>
              <a:rPr lang="en-US" sz="2800" b="1" dirty="0" err="1" smtClean="0">
                <a:latin typeface="Courier New" pitchFamily="49" charset="0"/>
                <a:ea typeface="+mj-ea"/>
                <a:cs typeface="Courier New" pitchFamily="49" charset="0"/>
              </a:rPr>
              <a:t>algo</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27767" y="965666"/>
            <a:ext cx="4966382"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The standard Guided lock technique measure the cavity speed as:</a:t>
            </a: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Thanks to this technique, the cavity velocity is measured at one peak and it is slowed down at the following peak. </a:t>
            </a:r>
          </a:p>
          <a:p>
            <a:pPr marL="0" indent="0" algn="just">
              <a:spcBef>
                <a:spcPts val="600"/>
              </a:spcBef>
              <a:buNone/>
            </a:pPr>
            <a:endParaRPr lang="it-IT" sz="1400" dirty="0" smtClean="0">
              <a:solidFill>
                <a:schemeClr val="tx1"/>
              </a:solidFill>
              <a:latin typeface="Courier New" pitchFamily="49" charset="0"/>
              <a:cs typeface="Courier New" pitchFamily="49" charset="0"/>
              <a:sym typeface="Wingdings"/>
            </a:endParaRPr>
          </a:p>
          <a:p>
            <a:pPr marL="0" indent="0" algn="just">
              <a:spcBef>
                <a:spcPts val="600"/>
              </a:spcBef>
              <a:buNone/>
            </a:pPr>
            <a:r>
              <a:rPr lang="it-IT" sz="1400" b="1" dirty="0" smtClean="0">
                <a:solidFill>
                  <a:schemeClr val="tx1"/>
                </a:solidFill>
                <a:latin typeface="Courier New" pitchFamily="49" charset="0"/>
                <a:cs typeface="Courier New" pitchFamily="49" charset="0"/>
                <a:sym typeface="Wingdings"/>
              </a:rPr>
              <a:t>An alternative and more efficient algorithm has been implemented for Advanced Virgo</a:t>
            </a:r>
          </a:p>
        </p:txBody>
      </p:sp>
      <p:pic>
        <p:nvPicPr>
          <p:cNvPr id="17" name="Picture 16"/>
          <p:cNvPicPr>
            <a:picLocks noChangeAspect="1"/>
          </p:cNvPicPr>
          <p:nvPr/>
        </p:nvPicPr>
        <p:blipFill>
          <a:blip r:embed="rId3" cstate="print">
            <a:alphaModFix/>
            <a:lum/>
          </a:blip>
          <a:srcRect/>
          <a:stretch>
            <a:fillRect/>
          </a:stretch>
        </p:blipFill>
        <p:spPr>
          <a:xfrm>
            <a:off x="5651236" y="1235868"/>
            <a:ext cx="3175942" cy="2864575"/>
          </a:xfrm>
          <a:prstGeom prst="rect">
            <a:avLst/>
          </a:prstGeom>
          <a:noFill/>
          <a:ln>
            <a:noFill/>
          </a:ln>
        </p:spPr>
      </p:pic>
      <p:sp>
        <p:nvSpPr>
          <p:cNvPr id="19" name="Freeform 18"/>
          <p:cNvSpPr/>
          <p:nvPr/>
        </p:nvSpPr>
        <p:spPr>
          <a:xfrm>
            <a:off x="8047082" y="5522040"/>
            <a:ext cx="1554119" cy="4572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9160">
            <a:solidFill>
              <a:srgbClr val="FF9900"/>
            </a:solidFill>
            <a:prstDash val="solid"/>
          </a:ln>
        </p:spPr>
        <p:txBody>
          <a:bodyPr vert="horz" wrap="none" lIns="104400" tIns="59400" rIns="104400" bIns="594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pic>
        <p:nvPicPr>
          <p:cNvPr id="2050" name="Picture 2"/>
          <p:cNvPicPr>
            <a:picLocks noChangeAspect="1" noChangeArrowheads="1"/>
          </p:cNvPicPr>
          <p:nvPr/>
        </p:nvPicPr>
        <p:blipFill>
          <a:blip r:embed="rId4" cstate="print"/>
          <a:srcRect/>
          <a:stretch>
            <a:fillRect/>
          </a:stretch>
        </p:blipFill>
        <p:spPr bwMode="auto">
          <a:xfrm>
            <a:off x="697706" y="1528764"/>
            <a:ext cx="1602162" cy="511969"/>
          </a:xfrm>
          <a:prstGeom prst="rect">
            <a:avLst/>
          </a:prstGeom>
          <a:noFill/>
          <a:ln w="9525">
            <a:noFill/>
            <a:miter lim="800000"/>
            <a:headEnd/>
            <a:tailEnd/>
          </a:ln>
        </p:spPr>
      </p:pic>
      <p:sp>
        <p:nvSpPr>
          <p:cNvPr id="22" name="TextBox 21"/>
          <p:cNvSpPr txBox="1"/>
          <p:nvPr/>
        </p:nvSpPr>
        <p:spPr>
          <a:xfrm>
            <a:off x="2772676" y="1500194"/>
            <a:ext cx="2656577" cy="938719"/>
          </a:xfrm>
          <a:prstGeom prst="rect">
            <a:avLst/>
          </a:prstGeom>
          <a:noFill/>
        </p:spPr>
        <p:txBody>
          <a:bodyPr wrap="square" rtlCol="0">
            <a:spAutoFit/>
          </a:bodyPr>
          <a:lstStyle/>
          <a:p>
            <a:pPr algn="just"/>
            <a:r>
              <a:rPr lang="en-US" sz="1100" dirty="0" smtClean="0">
                <a:latin typeface="Courier New" pitchFamily="49" charset="0"/>
                <a:cs typeface="Courier New" pitchFamily="49" charset="0"/>
                <a:sym typeface="Wingdings"/>
              </a:rPr>
              <a:t>[*] K. Izumi et al “Guided lock of a suspended optical cavity enhanced by a higher-order extrapolation”, Appl. Opt. 56 (19) (2017)</a:t>
            </a:r>
            <a:endParaRPr lang="it-IT" dirty="0"/>
          </a:p>
        </p:txBody>
      </p:sp>
      <p:sp>
        <p:nvSpPr>
          <p:cNvPr id="23" name="TextBox 22"/>
          <p:cNvSpPr txBox="1"/>
          <p:nvPr/>
        </p:nvSpPr>
        <p:spPr>
          <a:xfrm>
            <a:off x="517632" y="2166938"/>
            <a:ext cx="1068282" cy="261610"/>
          </a:xfrm>
          <a:prstGeom prst="rect">
            <a:avLst/>
          </a:prstGeom>
          <a:noFill/>
        </p:spPr>
        <p:txBody>
          <a:bodyPr wrap="square" rtlCol="0">
            <a:spAutoFit/>
          </a:bodyPr>
          <a:lstStyle/>
          <a:p>
            <a:pPr algn="just"/>
            <a:r>
              <a:rPr lang="en-US" sz="1100" dirty="0" smtClean="0">
                <a:latin typeface="Courier New" pitchFamily="49" charset="0"/>
                <a:cs typeface="Courier New" pitchFamily="49" charset="0"/>
                <a:sym typeface="Wingdings"/>
              </a:rPr>
              <a:t>Cal. fact.</a:t>
            </a:r>
            <a:endParaRPr lang="it-IT" dirty="0"/>
          </a:p>
        </p:txBody>
      </p:sp>
      <p:cxnSp>
        <p:nvCxnSpPr>
          <p:cNvPr id="26" name="Straight Arrow Connector 25"/>
          <p:cNvCxnSpPr/>
          <p:nvPr/>
        </p:nvCxnSpPr>
        <p:spPr>
          <a:xfrm flipV="1">
            <a:off x="987479" y="1914525"/>
            <a:ext cx="176952" cy="345282"/>
          </a:xfrm>
          <a:prstGeom prst="straightConnector1">
            <a:avLst/>
          </a:prstGeom>
          <a:ln w="9525">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138364" y="1645445"/>
            <a:ext cx="183357" cy="340519"/>
          </a:xfrm>
          <a:prstGeom prst="straightConnector1">
            <a:avLst/>
          </a:prstGeom>
          <a:ln w="9525">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584433" y="2019301"/>
            <a:ext cx="1194487" cy="261610"/>
          </a:xfrm>
          <a:prstGeom prst="rect">
            <a:avLst/>
          </a:prstGeom>
          <a:noFill/>
        </p:spPr>
        <p:txBody>
          <a:bodyPr wrap="square" rtlCol="0">
            <a:spAutoFit/>
          </a:bodyPr>
          <a:lstStyle/>
          <a:p>
            <a:pPr algn="just"/>
            <a:r>
              <a:rPr lang="en-US" sz="1100" dirty="0" smtClean="0">
                <a:latin typeface="Courier New" pitchFamily="49" charset="0"/>
                <a:cs typeface="Courier New" pitchFamily="49" charset="0"/>
                <a:sym typeface="Wingdings"/>
              </a:rPr>
              <a:t>Corr. fact.</a:t>
            </a:r>
            <a:endParaRPr lang="it-IT" dirty="0"/>
          </a:p>
        </p:txBody>
      </p:sp>
      <p:sp>
        <p:nvSpPr>
          <p:cNvPr id="15" name="Oval 14"/>
          <p:cNvSpPr/>
          <p:nvPr/>
        </p:nvSpPr>
        <p:spPr>
          <a:xfrm>
            <a:off x="7665244" y="2757488"/>
            <a:ext cx="714375" cy="29289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 15"/>
          <p:cNvSpPr/>
          <p:nvPr/>
        </p:nvSpPr>
        <p:spPr>
          <a:xfrm>
            <a:off x="7553326" y="3595688"/>
            <a:ext cx="714375" cy="29289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TextBox 17"/>
          <p:cNvSpPr txBox="1"/>
          <p:nvPr/>
        </p:nvSpPr>
        <p:spPr>
          <a:xfrm rot="5400000">
            <a:off x="7497078" y="2538419"/>
            <a:ext cx="2656577" cy="261610"/>
          </a:xfrm>
          <a:prstGeom prst="rect">
            <a:avLst/>
          </a:prstGeom>
          <a:noFill/>
        </p:spPr>
        <p:txBody>
          <a:bodyPr wrap="square" rtlCol="0">
            <a:spAutoFit/>
          </a:bodyPr>
          <a:lstStyle/>
          <a:p>
            <a:pPr algn="ctr"/>
            <a:r>
              <a:rPr lang="en-US" sz="1100" b="1" dirty="0" smtClean="0">
                <a:solidFill>
                  <a:srgbClr val="C00000"/>
                </a:solidFill>
                <a:latin typeface="Courier New" pitchFamily="49" charset="0"/>
                <a:cs typeface="Courier New" pitchFamily="49" charset="0"/>
                <a:sym typeface="Wingdings"/>
              </a:rPr>
              <a:t>Ringing</a:t>
            </a:r>
            <a:endParaRPr lang="it-IT" b="1" dirty="0">
              <a:solidFill>
                <a:srgbClr val="C00000"/>
              </a:solidFill>
            </a:endParaRPr>
          </a:p>
        </p:txBody>
      </p:sp>
      <p:pic>
        <p:nvPicPr>
          <p:cNvPr id="21" name="Picture 20" descr="Immagine.png"/>
          <p:cNvPicPr>
            <a:picLocks noChangeAspect="1"/>
          </p:cNvPicPr>
          <p:nvPr/>
        </p:nvPicPr>
        <p:blipFill>
          <a:blip r:embed="rId5" cstate="print"/>
          <a:stretch>
            <a:fillRect/>
          </a:stretch>
        </p:blipFill>
        <p:spPr>
          <a:xfrm>
            <a:off x="6086287" y="1248370"/>
            <a:ext cx="1057463" cy="594823"/>
          </a:xfrm>
          <a:prstGeom prst="rect">
            <a:avLst/>
          </a:prstGeom>
        </p:spPr>
      </p:pic>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6</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Guided lock – improved </a:t>
            </a:r>
            <a:r>
              <a:rPr lang="en-US" sz="2800" b="1" dirty="0" err="1" smtClean="0">
                <a:latin typeface="Courier New" pitchFamily="49" charset="0"/>
                <a:ea typeface="+mj-ea"/>
                <a:cs typeface="Courier New" pitchFamily="49" charset="0"/>
              </a:rPr>
              <a:t>algo</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27769" y="965666"/>
            <a:ext cx="3065539"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The idea is to measure the raising time between the 10% and the 40% of the maximum power which has a linear dependency with the cavity speed.</a:t>
            </a:r>
          </a:p>
          <a:p>
            <a:pPr marL="0" indent="0" algn="just">
              <a:spcBef>
                <a:spcPts val="600"/>
              </a:spcBef>
              <a:buNone/>
            </a:pPr>
            <a:r>
              <a:rPr lang="it-IT" sz="1400" b="1" dirty="0" smtClean="0">
                <a:solidFill>
                  <a:schemeClr val="tx1"/>
                </a:solidFill>
                <a:latin typeface="Courier New" pitchFamily="49" charset="0"/>
                <a:cs typeface="Courier New" pitchFamily="49" charset="0"/>
                <a:sym typeface="Wingdings"/>
              </a:rPr>
              <a:t>The main advantages are:</a:t>
            </a:r>
          </a:p>
          <a:p>
            <a:pPr marL="0" indent="0" algn="just">
              <a:spcBef>
                <a:spcPts val="600"/>
              </a:spcBef>
              <a:buFontTx/>
              <a:buChar char="-"/>
            </a:pPr>
            <a:r>
              <a:rPr lang="it-IT" sz="1400" b="1" dirty="0" smtClean="0">
                <a:solidFill>
                  <a:schemeClr val="tx1"/>
                </a:solidFill>
                <a:latin typeface="Courier New" pitchFamily="49" charset="0"/>
                <a:cs typeface="Courier New" pitchFamily="49" charset="0"/>
                <a:sym typeface="Wingdings"/>
              </a:rPr>
              <a:t> No need of calibration and correction factors</a:t>
            </a:r>
          </a:p>
          <a:p>
            <a:pPr marL="0" indent="0" algn="just">
              <a:spcBef>
                <a:spcPts val="600"/>
              </a:spcBef>
              <a:buFontTx/>
              <a:buChar char="-"/>
            </a:pPr>
            <a:r>
              <a:rPr lang="it-IT" sz="1400" b="1" dirty="0" smtClean="0">
                <a:solidFill>
                  <a:schemeClr val="tx1"/>
                </a:solidFill>
                <a:latin typeface="Courier New" pitchFamily="49" charset="0"/>
                <a:cs typeface="Courier New" pitchFamily="49" charset="0"/>
                <a:sym typeface="Wingdings"/>
              </a:rPr>
              <a:t> The impulse can be sent while the cavity is passing trough the resonance</a:t>
            </a:r>
          </a:p>
        </p:txBody>
      </p:sp>
      <p:pic>
        <p:nvPicPr>
          <p:cNvPr id="3074" name="Picture 2"/>
          <p:cNvPicPr>
            <a:picLocks noChangeAspect="1" noChangeArrowheads="1"/>
          </p:cNvPicPr>
          <p:nvPr/>
        </p:nvPicPr>
        <p:blipFill>
          <a:blip r:embed="rId3" cstate="print"/>
          <a:srcRect/>
          <a:stretch>
            <a:fillRect/>
          </a:stretch>
        </p:blipFill>
        <p:spPr bwMode="auto">
          <a:xfrm>
            <a:off x="3636171" y="922624"/>
            <a:ext cx="3264692" cy="2468277"/>
          </a:xfrm>
          <a:prstGeom prst="rect">
            <a:avLst/>
          </a:prstGeom>
          <a:noFill/>
          <a:ln w="9525">
            <a:noFill/>
            <a:miter lim="800000"/>
            <a:headEnd/>
            <a:tailEnd/>
          </a:ln>
        </p:spPr>
      </p:pic>
      <p:pic>
        <p:nvPicPr>
          <p:cNvPr id="16" name="Picture 15" descr="GuidedLock.png"/>
          <p:cNvPicPr>
            <a:picLocks noChangeAspect="1"/>
          </p:cNvPicPr>
          <p:nvPr/>
        </p:nvPicPr>
        <p:blipFill>
          <a:blip r:embed="rId4" cstate="print"/>
          <a:stretch>
            <a:fillRect/>
          </a:stretch>
        </p:blipFill>
        <p:spPr>
          <a:xfrm>
            <a:off x="6007395" y="1828801"/>
            <a:ext cx="3036594" cy="2778920"/>
          </a:xfrm>
          <a:prstGeom prst="rect">
            <a:avLst/>
          </a:prstGeom>
        </p:spPr>
      </p:pic>
      <p:sp>
        <p:nvSpPr>
          <p:cNvPr id="12" name="Rectangle 11"/>
          <p:cNvSpPr/>
          <p:nvPr/>
        </p:nvSpPr>
        <p:spPr>
          <a:xfrm>
            <a:off x="6765131" y="2078831"/>
            <a:ext cx="178594" cy="2228850"/>
          </a:xfrm>
          <a:prstGeom prst="rect">
            <a:avLst/>
          </a:prstGeom>
          <a:solidFill>
            <a:srgbClr val="00B05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le 12"/>
          <p:cNvSpPr/>
          <p:nvPr/>
        </p:nvSpPr>
        <p:spPr>
          <a:xfrm>
            <a:off x="7331866" y="2074068"/>
            <a:ext cx="178594" cy="2228850"/>
          </a:xfrm>
          <a:prstGeom prst="rect">
            <a:avLst/>
          </a:prstGeom>
          <a:solidFill>
            <a:srgbClr val="00B05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7</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Guided lock – improved </a:t>
            </a:r>
            <a:r>
              <a:rPr lang="en-US" sz="2800" b="1" dirty="0" err="1" smtClean="0">
                <a:latin typeface="Courier New" pitchFamily="49" charset="0"/>
                <a:ea typeface="+mj-ea"/>
                <a:cs typeface="Courier New" pitchFamily="49" charset="0"/>
              </a:rPr>
              <a:t>algo</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27769" y="965666"/>
            <a:ext cx="3065539"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The idea is to measure the raising time between the 10% and the 40% of the maximum power which has a linear dependency with the cavity speed.</a:t>
            </a:r>
          </a:p>
          <a:p>
            <a:pPr marL="0" indent="0" algn="just">
              <a:spcBef>
                <a:spcPts val="600"/>
              </a:spcBef>
              <a:buNone/>
            </a:pPr>
            <a:r>
              <a:rPr lang="it-IT" sz="1400" b="1" dirty="0" smtClean="0">
                <a:solidFill>
                  <a:schemeClr val="tx1"/>
                </a:solidFill>
                <a:latin typeface="Courier New" pitchFamily="49" charset="0"/>
                <a:cs typeface="Courier New" pitchFamily="49" charset="0"/>
                <a:sym typeface="Wingdings"/>
              </a:rPr>
              <a:t>The main advantages are:</a:t>
            </a:r>
          </a:p>
          <a:p>
            <a:pPr marL="0" indent="0" algn="just">
              <a:spcBef>
                <a:spcPts val="600"/>
              </a:spcBef>
              <a:buFontTx/>
              <a:buChar char="-"/>
            </a:pPr>
            <a:r>
              <a:rPr lang="it-IT" sz="1400" b="1" dirty="0" smtClean="0">
                <a:solidFill>
                  <a:schemeClr val="tx1"/>
                </a:solidFill>
                <a:latin typeface="Courier New" pitchFamily="49" charset="0"/>
                <a:cs typeface="Courier New" pitchFamily="49" charset="0"/>
                <a:sym typeface="Wingdings"/>
              </a:rPr>
              <a:t> No need of calibration and correction factors</a:t>
            </a:r>
          </a:p>
          <a:p>
            <a:pPr marL="0" indent="0" algn="just">
              <a:spcBef>
                <a:spcPts val="600"/>
              </a:spcBef>
              <a:buFontTx/>
              <a:buChar char="-"/>
            </a:pPr>
            <a:r>
              <a:rPr lang="it-IT" sz="1400" b="1" dirty="0" smtClean="0">
                <a:solidFill>
                  <a:schemeClr val="tx1"/>
                </a:solidFill>
                <a:latin typeface="Courier New" pitchFamily="49" charset="0"/>
                <a:cs typeface="Courier New" pitchFamily="49" charset="0"/>
                <a:sym typeface="Wingdings"/>
              </a:rPr>
              <a:t> The impulse can be sent while the cavity is passing trough the resonance</a:t>
            </a:r>
          </a:p>
        </p:txBody>
      </p:sp>
      <p:pic>
        <p:nvPicPr>
          <p:cNvPr id="3074" name="Picture 2"/>
          <p:cNvPicPr>
            <a:picLocks noChangeAspect="1" noChangeArrowheads="1"/>
          </p:cNvPicPr>
          <p:nvPr/>
        </p:nvPicPr>
        <p:blipFill>
          <a:blip r:embed="rId3" cstate="print"/>
          <a:srcRect/>
          <a:stretch>
            <a:fillRect/>
          </a:stretch>
        </p:blipFill>
        <p:spPr bwMode="auto">
          <a:xfrm>
            <a:off x="3636171" y="922624"/>
            <a:ext cx="3264692" cy="2468277"/>
          </a:xfrm>
          <a:prstGeom prst="rect">
            <a:avLst/>
          </a:prstGeom>
          <a:noFill/>
          <a:ln w="9525">
            <a:noFill/>
            <a:miter lim="800000"/>
            <a:headEnd/>
            <a:tailEnd/>
          </a:ln>
        </p:spPr>
      </p:pic>
      <p:pic>
        <p:nvPicPr>
          <p:cNvPr id="16" name="Picture 15" descr="GuidedLock.png"/>
          <p:cNvPicPr>
            <a:picLocks noChangeAspect="1"/>
          </p:cNvPicPr>
          <p:nvPr/>
        </p:nvPicPr>
        <p:blipFill>
          <a:blip r:embed="rId4" cstate="print"/>
          <a:stretch>
            <a:fillRect/>
          </a:stretch>
        </p:blipFill>
        <p:spPr>
          <a:xfrm>
            <a:off x="6007395" y="1828801"/>
            <a:ext cx="3036594" cy="2778920"/>
          </a:xfrm>
          <a:prstGeom prst="rect">
            <a:avLst/>
          </a:prstGeom>
        </p:spPr>
      </p:pic>
      <p:sp>
        <p:nvSpPr>
          <p:cNvPr id="12" name="Rectangle 11"/>
          <p:cNvSpPr/>
          <p:nvPr/>
        </p:nvSpPr>
        <p:spPr>
          <a:xfrm>
            <a:off x="6765131" y="2078831"/>
            <a:ext cx="178594" cy="2228850"/>
          </a:xfrm>
          <a:prstGeom prst="rect">
            <a:avLst/>
          </a:prstGeom>
          <a:solidFill>
            <a:srgbClr val="00B05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le 12"/>
          <p:cNvSpPr/>
          <p:nvPr/>
        </p:nvSpPr>
        <p:spPr>
          <a:xfrm>
            <a:off x="7331866" y="2074068"/>
            <a:ext cx="178594" cy="2228850"/>
          </a:xfrm>
          <a:prstGeom prst="rect">
            <a:avLst/>
          </a:prstGeom>
          <a:solidFill>
            <a:srgbClr val="00B05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122" name="Picture 2"/>
          <p:cNvPicPr>
            <a:picLocks noChangeAspect="1" noChangeArrowheads="1"/>
          </p:cNvPicPr>
          <p:nvPr/>
        </p:nvPicPr>
        <p:blipFill>
          <a:blip r:embed="rId5" cstate="print"/>
          <a:srcRect/>
          <a:stretch>
            <a:fillRect/>
          </a:stretch>
        </p:blipFill>
        <p:spPr bwMode="auto">
          <a:xfrm>
            <a:off x="887412" y="1404145"/>
            <a:ext cx="7740650" cy="2520950"/>
          </a:xfrm>
          <a:prstGeom prst="rect">
            <a:avLst/>
          </a:prstGeom>
          <a:noFill/>
          <a:ln w="57150">
            <a:solidFill>
              <a:srgbClr val="C00000"/>
            </a:solidFill>
            <a:miter lim="800000"/>
            <a:headEnd/>
            <a:tailEnd/>
          </a:ln>
        </p:spPr>
      </p:pic>
      <p:sp>
        <p:nvSpPr>
          <p:cNvPr id="14" name="TextBox 13"/>
          <p:cNvSpPr txBox="1"/>
          <p:nvPr/>
        </p:nvSpPr>
        <p:spPr>
          <a:xfrm>
            <a:off x="1287221" y="4136229"/>
            <a:ext cx="4182555" cy="369332"/>
          </a:xfrm>
          <a:prstGeom prst="rect">
            <a:avLst/>
          </a:prstGeom>
          <a:solidFill>
            <a:srgbClr val="C00000">
              <a:alpha val="30196"/>
            </a:srgbClr>
          </a:solidFill>
          <a:ln>
            <a:noFill/>
          </a:ln>
        </p:spPr>
        <p:txBody>
          <a:bodyPr wrap="none" rtlCol="0">
            <a:spAutoFit/>
          </a:bodyPr>
          <a:lstStyle/>
          <a:p>
            <a:pPr algn="ctr">
              <a:spcBef>
                <a:spcPts val="600"/>
              </a:spcBef>
            </a:pPr>
            <a:r>
              <a:rPr lang="en-US" b="1" dirty="0" smtClean="0">
                <a:latin typeface="Courier New" pitchFamily="49" charset="0"/>
                <a:cs typeface="Courier New" pitchFamily="49" charset="0"/>
                <a:sym typeface="Wingdings"/>
              </a:rPr>
              <a:t>To be submitted to </a:t>
            </a:r>
            <a:r>
              <a:rPr lang="en-US" b="1" dirty="0" err="1" smtClean="0">
                <a:latin typeface="Courier New" pitchFamily="49" charset="0"/>
                <a:cs typeface="Courier New" pitchFamily="49" charset="0"/>
                <a:sym typeface="Wingdings"/>
              </a:rPr>
              <a:t>Astr</a:t>
            </a:r>
            <a:r>
              <a:rPr lang="en-US" b="1" dirty="0" smtClean="0">
                <a:latin typeface="Courier New" pitchFamily="49" charset="0"/>
                <a:cs typeface="Courier New" pitchFamily="49" charset="0"/>
                <a:sym typeface="Wingdings"/>
              </a:rPr>
              <a:t>. </a:t>
            </a:r>
            <a:r>
              <a:rPr lang="en-US" b="1" dirty="0" err="1" smtClean="0">
                <a:latin typeface="Courier New" pitchFamily="49" charset="0"/>
                <a:cs typeface="Courier New" pitchFamily="49" charset="0"/>
                <a:sym typeface="Wingdings"/>
              </a:rPr>
              <a:t>Phy</a:t>
            </a:r>
            <a:r>
              <a:rPr lang="en-US" b="1" dirty="0" smtClean="0">
                <a:latin typeface="Courier New" pitchFamily="49" charset="0"/>
                <a:cs typeface="Courier New" pitchFamily="49" charset="0"/>
                <a:sym typeface="Wingdings"/>
              </a:rPr>
              <a:t>.</a:t>
            </a:r>
            <a:endParaRPr lang="it-IT"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8</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3200" b="1" dirty="0" smtClean="0">
                <a:latin typeface="Courier New" pitchFamily="49" charset="0"/>
                <a:ea typeface="+mj-ea"/>
                <a:cs typeface="Courier New" pitchFamily="49" charset="0"/>
              </a:rPr>
              <a:t>Introduction</a:t>
            </a:r>
            <a:endParaRPr kumimoji="0" lang="en-US" sz="20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651755" y="1021843"/>
            <a:ext cx="8336799" cy="3669507"/>
          </a:xfrm>
        </p:spPr>
        <p:txBody>
          <a:bodyPr>
            <a:normAutofit/>
          </a:bodyPr>
          <a:lstStyle/>
          <a:p>
            <a:pPr marL="0" indent="0" algn="ctr">
              <a:spcBef>
                <a:spcPts val="600"/>
              </a:spcBef>
              <a:buNone/>
            </a:pPr>
            <a:r>
              <a:rPr lang="en-US" sz="1800" b="1" dirty="0" smtClean="0">
                <a:solidFill>
                  <a:schemeClr val="tx1"/>
                </a:solidFill>
                <a:latin typeface="Courier New" pitchFamily="49" charset="0"/>
                <a:cs typeface="Courier New" pitchFamily="49" charset="0"/>
                <a:sym typeface="Wingdings"/>
              </a:rPr>
              <a:t>Several changes have been performed, but most of them had a direct impact on the complexity of the ISC subsystem  commissioning</a:t>
            </a:r>
          </a:p>
          <a:p>
            <a:pPr marL="0" indent="0" algn="just">
              <a:buNone/>
            </a:pPr>
            <a:endParaRPr lang="en-US" sz="1600" dirty="0" smtClean="0">
              <a:solidFill>
                <a:schemeClr val="tx1"/>
              </a:solidFill>
              <a:latin typeface="Courier New" pitchFamily="49" charset="0"/>
              <a:cs typeface="Courier New" pitchFamily="49" charset="0"/>
              <a:sym typeface="Wingdings"/>
            </a:endParaRPr>
          </a:p>
        </p:txBody>
      </p:sp>
      <p:sp>
        <p:nvSpPr>
          <p:cNvPr id="17" name="TextBox 16"/>
          <p:cNvSpPr txBox="1"/>
          <p:nvPr/>
        </p:nvSpPr>
        <p:spPr>
          <a:xfrm>
            <a:off x="4736302" y="1935958"/>
            <a:ext cx="4293394" cy="1877437"/>
          </a:xfrm>
          <a:prstGeom prst="rect">
            <a:avLst/>
          </a:prstGeom>
          <a:solidFill>
            <a:srgbClr val="3C6507">
              <a:alpha val="30196"/>
            </a:srgbClr>
          </a:solidFill>
        </p:spPr>
        <p:txBody>
          <a:bodyPr wrap="square" rtlCol="0">
            <a:spAutoFit/>
          </a:bodyPr>
          <a:lstStyle/>
          <a:p>
            <a:pPr algn="just">
              <a:spcBef>
                <a:spcPts val="600"/>
              </a:spcBef>
            </a:pPr>
            <a:r>
              <a:rPr lang="en-US" b="1" dirty="0" smtClean="0">
                <a:latin typeface="Courier New" pitchFamily="49" charset="0"/>
                <a:cs typeface="Courier New" pitchFamily="49" charset="0"/>
                <a:sym typeface="Wingdings"/>
              </a:rPr>
              <a:t>Reducing the Thermal noise:</a:t>
            </a:r>
          </a:p>
          <a:p>
            <a:pPr algn="just">
              <a:buFontTx/>
              <a:buChar char="-"/>
            </a:pPr>
            <a:r>
              <a:rPr lang="en-US" sz="1400" b="1" dirty="0" smtClean="0">
                <a:latin typeface="Courier New" pitchFamily="49" charset="0"/>
                <a:cs typeface="Courier New" pitchFamily="49" charset="0"/>
                <a:sym typeface="Wingdings"/>
              </a:rPr>
              <a:t> Increase the mirror masses</a:t>
            </a:r>
          </a:p>
          <a:p>
            <a:pPr algn="just">
              <a:buFontTx/>
              <a:buChar char="-"/>
            </a:pPr>
            <a:r>
              <a:rPr lang="en-US" sz="1400" b="1" dirty="0" smtClean="0">
                <a:latin typeface="Courier New" pitchFamily="49" charset="0"/>
                <a:cs typeface="Courier New" pitchFamily="49" charset="0"/>
                <a:sym typeface="Wingdings"/>
              </a:rPr>
              <a:t> Increase the beam size on the mirrors</a:t>
            </a:r>
          </a:p>
          <a:p>
            <a:pPr lvl="1" algn="just">
              <a:buFontTx/>
              <a:buChar char="-"/>
            </a:pPr>
            <a:r>
              <a:rPr lang="en-US" sz="1400" dirty="0" smtClean="0">
                <a:latin typeface="Courier New" pitchFamily="49" charset="0"/>
                <a:cs typeface="Courier New" pitchFamily="49" charset="0"/>
                <a:sym typeface="Wingdings"/>
              </a:rPr>
              <a:t> This led to have a </a:t>
            </a:r>
            <a:r>
              <a:rPr lang="en-US" sz="1400" b="1" dirty="0" smtClean="0">
                <a:solidFill>
                  <a:schemeClr val="accent3">
                    <a:lumMod val="50000"/>
                  </a:schemeClr>
                </a:solidFill>
                <a:effectLst>
                  <a:outerShdw blurRad="38100" dist="38100" dir="2700000" algn="tl">
                    <a:srgbClr val="000000">
                      <a:alpha val="43137"/>
                    </a:srgbClr>
                  </a:outerShdw>
                </a:effectLst>
                <a:latin typeface="Courier New" pitchFamily="49" charset="0"/>
                <a:cs typeface="Courier New" pitchFamily="49" charset="0"/>
                <a:sym typeface="Wingdings"/>
              </a:rPr>
              <a:t>marginally stable recycling cavity </a:t>
            </a:r>
            <a:r>
              <a:rPr lang="en-US" sz="1400" dirty="0" smtClean="0">
                <a:latin typeface="Courier New" pitchFamily="49" charset="0"/>
                <a:cs typeface="Courier New" pitchFamily="49" charset="0"/>
                <a:sym typeface="Wingdings"/>
              </a:rPr>
              <a:t>(space constrain)</a:t>
            </a:r>
          </a:p>
          <a:p>
            <a:pPr algn="just"/>
            <a:r>
              <a:rPr lang="en-US" sz="1400"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Monolithic suspensions</a:t>
            </a:r>
            <a:endParaRPr lang="it-IT" sz="1400" dirty="0"/>
          </a:p>
        </p:txBody>
      </p:sp>
      <p:sp>
        <p:nvSpPr>
          <p:cNvPr id="9" name="Rectangle 8"/>
          <p:cNvSpPr/>
          <p:nvPr/>
        </p:nvSpPr>
        <p:spPr>
          <a:xfrm>
            <a:off x="814389" y="3021807"/>
            <a:ext cx="3093242" cy="25003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ctangle 11"/>
          <p:cNvSpPr/>
          <p:nvPr/>
        </p:nvSpPr>
        <p:spPr>
          <a:xfrm>
            <a:off x="809621" y="3681432"/>
            <a:ext cx="3093242" cy="25003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le 12"/>
          <p:cNvSpPr/>
          <p:nvPr/>
        </p:nvSpPr>
        <p:spPr>
          <a:xfrm>
            <a:off x="492921" y="1935422"/>
            <a:ext cx="4043363" cy="2257028"/>
          </a:xfrm>
          <a:prstGeom prst="rect">
            <a:avLst/>
          </a:prstGeom>
          <a:solidFill>
            <a:srgbClr val="FFC000">
              <a:alpha val="40000"/>
            </a:srgbClr>
          </a:solidFill>
        </p:spPr>
        <p:txBody>
          <a:bodyPr wrap="square">
            <a:spAutoFit/>
          </a:bodyPr>
          <a:lstStyle/>
          <a:p>
            <a:pPr algn="just">
              <a:spcBef>
                <a:spcPts val="600"/>
              </a:spcBef>
            </a:pPr>
            <a:r>
              <a:rPr lang="en-US" b="1" dirty="0" smtClean="0">
                <a:latin typeface="Courier New" pitchFamily="49" charset="0"/>
                <a:cs typeface="Courier New" pitchFamily="49" charset="0"/>
                <a:sym typeface="Wingdings"/>
              </a:rPr>
              <a:t>Reducing the Quantum noise:</a:t>
            </a:r>
            <a:endParaRPr lang="en-US" dirty="0" smtClean="0">
              <a:latin typeface="Courier New" pitchFamily="49" charset="0"/>
              <a:cs typeface="Courier New" pitchFamily="49" charset="0"/>
              <a:sym typeface="Wingdings"/>
            </a:endParaRPr>
          </a:p>
          <a:p>
            <a:pPr algn="just">
              <a:spcBef>
                <a:spcPts val="600"/>
              </a:spcBef>
              <a:buFontTx/>
              <a:buChar char="-"/>
            </a:pPr>
            <a:r>
              <a:rPr lang="en-US" b="1" dirty="0" smtClean="0">
                <a:latin typeface="Courier New" pitchFamily="49" charset="0"/>
                <a:cs typeface="Courier New" pitchFamily="49" charset="0"/>
                <a:sym typeface="Wingdings"/>
              </a:rPr>
              <a:t> </a:t>
            </a:r>
            <a:r>
              <a:rPr lang="en-US" sz="1400" b="1" dirty="0" smtClean="0">
                <a:latin typeface="Courier New" pitchFamily="49" charset="0"/>
                <a:cs typeface="Courier New" pitchFamily="49" charset="0"/>
                <a:sym typeface="Wingdings"/>
              </a:rPr>
              <a:t>increase the Arm finesse </a:t>
            </a:r>
          </a:p>
          <a:p>
            <a:pPr marL="295275" lvl="1" indent="0" algn="just">
              <a:buFontTx/>
              <a:buChar char="-"/>
            </a:pPr>
            <a:r>
              <a:rPr lang="en-US" sz="1400" dirty="0" smtClean="0">
                <a:latin typeface="Courier New" pitchFamily="49" charset="0"/>
                <a:cs typeface="Courier New" pitchFamily="49" charset="0"/>
                <a:sym typeface="Wingdings"/>
              </a:rPr>
              <a:t> Dynamical effects in the cavity locking signals</a:t>
            </a:r>
          </a:p>
          <a:p>
            <a:pPr marL="295275" lvl="1" indent="0" algn="just">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increase the input power</a:t>
            </a:r>
          </a:p>
          <a:p>
            <a:pPr marL="295275" lvl="1" indent="0" algn="just">
              <a:spcBef>
                <a:spcPts val="100"/>
              </a:spcBef>
              <a:buFontTx/>
              <a:buChar char="-"/>
            </a:pPr>
            <a:r>
              <a:rPr lang="en-US" sz="1400" dirty="0" smtClean="0">
                <a:latin typeface="Courier New" pitchFamily="49" charset="0"/>
                <a:cs typeface="Courier New" pitchFamily="49" charset="0"/>
                <a:sym typeface="Wingdings"/>
              </a:rPr>
              <a:t> Larger thermal effects</a:t>
            </a:r>
          </a:p>
          <a:p>
            <a:pPr marL="295275" lvl="1" indent="0" algn="just">
              <a:spcBef>
                <a:spcPts val="100"/>
              </a:spcBef>
              <a:buFontTx/>
              <a:buChar char="-"/>
            </a:pPr>
            <a:r>
              <a:rPr lang="en-US" sz="1400" dirty="0" smtClean="0">
                <a:latin typeface="Courier New" pitchFamily="49" charset="0"/>
                <a:cs typeface="Courier New" pitchFamily="49" charset="0"/>
                <a:sym typeface="Wingdings"/>
              </a:rPr>
              <a:t> Radiation pressure effects</a:t>
            </a:r>
          </a:p>
          <a:p>
            <a:pPr algn="just">
              <a:buFontTx/>
              <a:buChar char="-"/>
            </a:pPr>
            <a:r>
              <a:rPr lang="en-US" sz="1400" b="1" dirty="0" smtClean="0">
                <a:latin typeface="Courier New" pitchFamily="49" charset="0"/>
                <a:cs typeface="Courier New" pitchFamily="49" charset="0"/>
                <a:sym typeface="Wingdings"/>
              </a:rPr>
              <a:t> inject squeezed light</a:t>
            </a:r>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89573" y="4768329"/>
            <a:ext cx="493059" cy="273844"/>
          </a:xfrm>
        </p:spPr>
        <p:txBody>
          <a:bodyPr/>
          <a:lstStyle/>
          <a:p>
            <a:pPr>
              <a:defRPr/>
            </a:pPr>
            <a:fld id="{D1495295-628A-4E4F-BB4E-3FEB5E088B0A}" type="slidenum">
              <a:rPr lang="fr-FR">
                <a:latin typeface="Courier New" pitchFamily="49" charset="0"/>
                <a:cs typeface="Courier New" pitchFamily="49" charset="0"/>
              </a:rPr>
              <a:pPr>
                <a:defRPr/>
              </a:pPr>
              <a:t>9</a:t>
            </a:fld>
            <a:endParaRPr lang="fr-FR" dirty="0">
              <a:latin typeface="Courier New" pitchFamily="49" charset="0"/>
              <a:cs typeface="Courier New" pitchFamily="49" charset="0"/>
            </a:endParaRPr>
          </a:p>
        </p:txBody>
      </p:sp>
      <p:sp>
        <p:nvSpPr>
          <p:cNvPr id="10" name="Footer Placeholder 4"/>
          <p:cNvSpPr txBox="1">
            <a:spLocks/>
          </p:cNvSpPr>
          <p:nvPr/>
        </p:nvSpPr>
        <p:spPr>
          <a:xfrm>
            <a:off x="4906035" y="4855062"/>
            <a:ext cx="5238750" cy="27384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smtClean="0">
                <a:ln>
                  <a:noFill/>
                </a:ln>
                <a:effectLst/>
                <a:uLnTx/>
                <a:uFillTx/>
                <a:latin typeface="Courier New" pitchFamily="49" charset="0"/>
                <a:cs typeface="Courier New" pitchFamily="49" charset="0"/>
              </a:rPr>
              <a:t>Maddalen</a:t>
            </a:r>
            <a:r>
              <a:rPr lang="en-US" sz="1200" dirty="0" smtClean="0">
                <a:latin typeface="Courier New" pitchFamily="49" charset="0"/>
                <a:cs typeface="Courier New" pitchFamily="49" charset="0"/>
              </a:rPr>
              <a:t>a Mantovani</a:t>
            </a:r>
            <a:endParaRPr kumimoji="0" lang="en-US" sz="1200" b="0" u="none" strike="noStrike" kern="1200" cap="none" spc="0" normalizeH="0" baseline="0" noProof="0" dirty="0">
              <a:ln>
                <a:noFill/>
              </a:ln>
              <a:effectLst/>
              <a:uLnTx/>
              <a:uFillTx/>
              <a:latin typeface="Courier New" pitchFamily="49" charset="0"/>
              <a:cs typeface="Courier New" pitchFamily="49" charset="0"/>
            </a:endParaRPr>
          </a:p>
        </p:txBody>
      </p:sp>
      <p:sp>
        <p:nvSpPr>
          <p:cNvPr id="7" name="Footer Placeholder 4"/>
          <p:cNvSpPr>
            <a:spLocks noGrp="1"/>
          </p:cNvSpPr>
          <p:nvPr>
            <p:ph type="ftr" sz="quarter" idx="12"/>
          </p:nvPr>
        </p:nvSpPr>
        <p:spPr>
          <a:xfrm>
            <a:off x="1945797" y="4861790"/>
            <a:ext cx="5238750" cy="273844"/>
          </a:xfrm>
        </p:spPr>
        <p:txBody>
          <a:bodyPr/>
          <a:lstStyle/>
          <a:p>
            <a:r>
              <a:rPr lang="en-US" smtClean="0">
                <a:solidFill>
                  <a:srgbClr val="C00000"/>
                </a:solidFill>
                <a:latin typeface="Courier New" pitchFamily="49" charset="0"/>
                <a:cs typeface="Courier New" pitchFamily="49" charset="0"/>
              </a:rPr>
              <a:t>22th of May 2019 – GWADW19</a:t>
            </a:r>
            <a:endParaRPr lang="en-US" dirty="0">
              <a:solidFill>
                <a:srgbClr val="C00000"/>
              </a:solidFill>
              <a:latin typeface="Courier New" pitchFamily="49" charset="0"/>
              <a:cs typeface="Courier New" pitchFamily="49" charset="0"/>
            </a:endParaRPr>
          </a:p>
        </p:txBody>
      </p:sp>
      <p:sp>
        <p:nvSpPr>
          <p:cNvPr id="11" name="Title 1"/>
          <p:cNvSpPr txBox="1">
            <a:spLocks/>
          </p:cNvSpPr>
          <p:nvPr/>
        </p:nvSpPr>
        <p:spPr>
          <a:xfrm>
            <a:off x="1809348" y="144018"/>
            <a:ext cx="6429983" cy="476026"/>
          </a:xfrm>
          <a:prstGeom prst="rect">
            <a:avLst/>
          </a:prstGeom>
        </p:spPr>
        <p:txBody>
          <a:bodyPr vert="horz" lIns="91440" tIns="45720" rIns="91440" bIns="45720" rtlCol="0" anchor="b" anchorCtr="0">
            <a:noAutofit/>
          </a:bodyPr>
          <a:lstStyle/>
          <a:p>
            <a:pPr lvl="0" algn="r">
              <a:spcBef>
                <a:spcPct val="0"/>
              </a:spcBef>
              <a:defRPr/>
            </a:pPr>
            <a:r>
              <a:rPr lang="en-US" sz="2800" b="1" dirty="0" smtClean="0">
                <a:latin typeface="Courier New" pitchFamily="49" charset="0"/>
                <a:ea typeface="+mj-ea"/>
                <a:cs typeface="Courier New" pitchFamily="49" charset="0"/>
              </a:rPr>
              <a:t>Radiation pressure effects</a:t>
            </a:r>
            <a:endParaRPr kumimoji="0" lang="en-US" sz="2800" b="1" i="0" u="none" strike="noStrike" kern="120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24" name="Text Placeholder 2"/>
          <p:cNvSpPr>
            <a:spLocks noGrp="1"/>
          </p:cNvSpPr>
          <p:nvPr>
            <p:ph type="body" sz="half" idx="1"/>
          </p:nvPr>
        </p:nvSpPr>
        <p:spPr>
          <a:xfrm>
            <a:off x="527767" y="851363"/>
            <a:ext cx="5437264" cy="3669507"/>
          </a:xfrm>
        </p:spPr>
        <p:txBody>
          <a:bodyPr>
            <a:normAutofit/>
          </a:bodyPr>
          <a:lstStyle/>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During the trial of running the ITF @ 25W we experience the radiation pressure effects on the angular direction.</a:t>
            </a:r>
          </a:p>
          <a:p>
            <a:pPr marL="0" indent="0" algn="just">
              <a:spcBef>
                <a:spcPts val="600"/>
              </a:spcBef>
              <a:buNone/>
            </a:pPr>
            <a:r>
              <a:rPr lang="it-IT" sz="1400" dirty="0" smtClean="0">
                <a:solidFill>
                  <a:schemeClr val="tx1"/>
                </a:solidFill>
                <a:latin typeface="Courier New" pitchFamily="49" charset="0"/>
                <a:cs typeface="Courier New" pitchFamily="49" charset="0"/>
                <a:sym typeface="Wingdings"/>
              </a:rPr>
              <a:t>After this the OLTF of the opto-mechanical system (in presence of radiation pressure has been modeled with OCTOPUS [*])</a:t>
            </a: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None/>
            </a:pPr>
            <a:endParaRPr lang="en-US" sz="1400" dirty="0" smtClean="0">
              <a:solidFill>
                <a:schemeClr val="tx1"/>
              </a:solidFill>
              <a:latin typeface="Courier New" pitchFamily="49" charset="0"/>
              <a:cs typeface="Courier New" pitchFamily="49" charset="0"/>
              <a:sym typeface="Wingdings"/>
            </a:endParaRPr>
          </a:p>
          <a:p>
            <a:pPr marL="0" indent="0" algn="just">
              <a:spcBef>
                <a:spcPts val="600"/>
              </a:spcBef>
              <a:buFontTx/>
              <a:buChar char="-"/>
            </a:pPr>
            <a:endParaRPr lang="en-US" sz="1400" dirty="0" smtClean="0">
              <a:solidFill>
                <a:schemeClr val="tx1"/>
              </a:solidFill>
              <a:latin typeface="Courier New" pitchFamily="49" charset="0"/>
              <a:cs typeface="Courier New" pitchFamily="49" charset="0"/>
              <a:sym typeface="Wingdings"/>
            </a:endParaRPr>
          </a:p>
        </p:txBody>
      </p:sp>
      <p:pic>
        <p:nvPicPr>
          <p:cNvPr id="9" name="Picture 8" descr="190122_B1pinst.gif"/>
          <p:cNvPicPr>
            <a:picLocks noChangeAspect="1"/>
          </p:cNvPicPr>
          <p:nvPr/>
        </p:nvPicPr>
        <p:blipFill>
          <a:blip r:embed="rId3" cstate="print"/>
          <a:stretch>
            <a:fillRect/>
          </a:stretch>
        </p:blipFill>
        <p:spPr>
          <a:xfrm>
            <a:off x="5944178" y="1185687"/>
            <a:ext cx="3349841" cy="3498449"/>
          </a:xfrm>
          <a:prstGeom prst="rect">
            <a:avLst/>
          </a:prstGeom>
        </p:spPr>
      </p:pic>
      <p:pic>
        <p:nvPicPr>
          <p:cNvPr id="13" name="Picture 12" descr="RP.png"/>
          <p:cNvPicPr>
            <a:picLocks noChangeAspect="1"/>
          </p:cNvPicPr>
          <p:nvPr/>
        </p:nvPicPr>
        <p:blipFill>
          <a:blip r:embed="rId4" cstate="print"/>
          <a:stretch>
            <a:fillRect/>
          </a:stretch>
        </p:blipFill>
        <p:spPr>
          <a:xfrm>
            <a:off x="450179" y="2440955"/>
            <a:ext cx="4887657" cy="2216769"/>
          </a:xfrm>
          <a:prstGeom prst="rect">
            <a:avLst/>
          </a:prstGeom>
        </p:spPr>
      </p:pic>
      <p:sp>
        <p:nvSpPr>
          <p:cNvPr id="12" name="TextBox 11"/>
          <p:cNvSpPr txBox="1"/>
          <p:nvPr/>
        </p:nvSpPr>
        <p:spPr>
          <a:xfrm>
            <a:off x="4943475" y="2121701"/>
            <a:ext cx="1271587" cy="954107"/>
          </a:xfrm>
          <a:prstGeom prst="rect">
            <a:avLst/>
          </a:prstGeom>
          <a:solidFill>
            <a:srgbClr val="FFC000">
              <a:alpha val="30196"/>
            </a:srgbClr>
          </a:solidFill>
          <a:ln>
            <a:noFill/>
          </a:ln>
        </p:spPr>
        <p:txBody>
          <a:bodyPr wrap="square" rtlCol="0">
            <a:spAutoFit/>
          </a:bodyPr>
          <a:lstStyle/>
          <a:p>
            <a:pPr algn="just"/>
            <a:r>
              <a:rPr lang="en-US" sz="800" dirty="0" smtClean="0">
                <a:latin typeface="Courier New" pitchFamily="49" charset="0"/>
                <a:cs typeface="Courier New" pitchFamily="49" charset="0"/>
                <a:sym typeface="Wingdings"/>
              </a:rPr>
              <a:t>[*] L. </a:t>
            </a:r>
            <a:r>
              <a:rPr lang="en-US" sz="800" dirty="0" err="1" smtClean="0">
                <a:latin typeface="Courier New" pitchFamily="49" charset="0"/>
                <a:cs typeface="Courier New" pitchFamily="49" charset="0"/>
                <a:sym typeface="Wingdings"/>
              </a:rPr>
              <a:t>Trozzo</a:t>
            </a:r>
            <a:r>
              <a:rPr lang="en-US" sz="800" dirty="0" smtClean="0">
                <a:latin typeface="Courier New" pitchFamily="49" charset="0"/>
                <a:cs typeface="Courier New" pitchFamily="49" charset="0"/>
                <a:sym typeface="Wingdings"/>
              </a:rPr>
              <a:t> “Low Frequency Optimization and Performance of Advanced Virgo Seismic Isolation System” </a:t>
            </a:r>
            <a:r>
              <a:rPr lang="en-US" sz="800" dirty="0" err="1" smtClean="0">
                <a:latin typeface="Courier New" pitchFamily="49" charset="0"/>
                <a:cs typeface="Courier New" pitchFamily="49" charset="0"/>
                <a:sym typeface="Wingdings"/>
              </a:rPr>
              <a:t>Phd</a:t>
            </a:r>
            <a:r>
              <a:rPr lang="en-US" sz="800" dirty="0" smtClean="0">
                <a:latin typeface="Courier New" pitchFamily="49" charset="0"/>
                <a:cs typeface="Courier New" pitchFamily="49" charset="0"/>
                <a:sym typeface="Wingdings"/>
              </a:rPr>
              <a:t> Thesis</a:t>
            </a:r>
            <a:endParaRPr lang="it-IT" sz="800" dirty="0"/>
          </a:p>
        </p:txBody>
      </p:sp>
      <p:cxnSp>
        <p:nvCxnSpPr>
          <p:cNvPr id="16" name="Straight Arrow Connector 15"/>
          <p:cNvCxnSpPr/>
          <p:nvPr/>
        </p:nvCxnSpPr>
        <p:spPr>
          <a:xfrm>
            <a:off x="1850231" y="2993231"/>
            <a:ext cx="278609" cy="39290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850231" y="3400427"/>
            <a:ext cx="307182" cy="5929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88371" y="3338520"/>
            <a:ext cx="1240631" cy="246221"/>
          </a:xfrm>
          <a:prstGeom prst="rect">
            <a:avLst/>
          </a:prstGeom>
          <a:solidFill>
            <a:srgbClr val="FFC000">
              <a:alpha val="30196"/>
            </a:srgbClr>
          </a:solidFill>
          <a:ln>
            <a:noFill/>
          </a:ln>
        </p:spPr>
        <p:txBody>
          <a:bodyPr wrap="square" rtlCol="0">
            <a:spAutoFit/>
          </a:bodyPr>
          <a:lstStyle/>
          <a:p>
            <a:pPr algn="ctr"/>
            <a:r>
              <a:rPr lang="en-US" sz="1000" b="1" dirty="0" smtClean="0">
                <a:latin typeface="Courier New" pitchFamily="49" charset="0"/>
                <a:cs typeface="Courier New" pitchFamily="49" charset="0"/>
                <a:sym typeface="Wingdings"/>
              </a:rPr>
              <a:t>Unstable pole</a:t>
            </a:r>
            <a:endParaRPr lang="it-IT" sz="1000" b="1" dirty="0"/>
          </a:p>
        </p:txBody>
      </p:sp>
      <p:sp>
        <p:nvSpPr>
          <p:cNvPr id="21" name="TextBox 20"/>
          <p:cNvSpPr txBox="1"/>
          <p:nvPr/>
        </p:nvSpPr>
        <p:spPr>
          <a:xfrm>
            <a:off x="4269583" y="4491045"/>
            <a:ext cx="1240631" cy="246221"/>
          </a:xfrm>
          <a:prstGeom prst="rect">
            <a:avLst/>
          </a:prstGeom>
          <a:noFill/>
          <a:ln>
            <a:noFill/>
          </a:ln>
        </p:spPr>
        <p:txBody>
          <a:bodyPr wrap="square" rtlCol="0">
            <a:spAutoFit/>
          </a:bodyPr>
          <a:lstStyle/>
          <a:p>
            <a:pPr algn="ctr"/>
            <a:r>
              <a:rPr lang="en-US" sz="1000" dirty="0" smtClean="0">
                <a:latin typeface="Courier New" pitchFamily="49" charset="0"/>
                <a:cs typeface="Courier New" pitchFamily="49" charset="0"/>
                <a:sym typeface="Wingdings"/>
              </a:rPr>
              <a:t>P. </a:t>
            </a:r>
            <a:r>
              <a:rPr lang="en-US" sz="1000" dirty="0" err="1" smtClean="0">
                <a:latin typeface="Courier New" pitchFamily="49" charset="0"/>
                <a:cs typeface="Courier New" pitchFamily="49" charset="0"/>
                <a:sym typeface="Wingdings"/>
              </a:rPr>
              <a:t>Ruggi</a:t>
            </a:r>
            <a:endParaRPr lang="it-IT" sz="1000" dirty="0"/>
          </a:p>
        </p:txBody>
      </p:sp>
      <p:sp>
        <p:nvSpPr>
          <p:cNvPr id="25" name="TextBox 24"/>
          <p:cNvSpPr txBox="1"/>
          <p:nvPr/>
        </p:nvSpPr>
        <p:spPr>
          <a:xfrm>
            <a:off x="6955634" y="1326364"/>
            <a:ext cx="1240631" cy="246221"/>
          </a:xfrm>
          <a:prstGeom prst="rect">
            <a:avLst/>
          </a:prstGeom>
          <a:solidFill>
            <a:srgbClr val="FFFFFF"/>
          </a:solidFill>
          <a:ln>
            <a:noFill/>
          </a:ln>
        </p:spPr>
        <p:txBody>
          <a:bodyPr wrap="square" rtlCol="0">
            <a:spAutoFit/>
          </a:bodyPr>
          <a:lstStyle/>
          <a:p>
            <a:pPr algn="ctr"/>
            <a:r>
              <a:rPr lang="en-US" sz="1000" b="1" dirty="0" smtClean="0">
                <a:latin typeface="Courier New" pitchFamily="49" charset="0"/>
                <a:cs typeface="Courier New" pitchFamily="49" charset="0"/>
                <a:sym typeface="Wingdings"/>
              </a:rPr>
              <a:t>Input Power</a:t>
            </a:r>
            <a:endParaRPr lang="it-IT" sz="1000" b="1" dirty="0"/>
          </a:p>
        </p:txBody>
      </p:sp>
      <p:sp>
        <p:nvSpPr>
          <p:cNvPr id="26" name="TextBox 25"/>
          <p:cNvSpPr txBox="1"/>
          <p:nvPr/>
        </p:nvSpPr>
        <p:spPr>
          <a:xfrm>
            <a:off x="7015165" y="2443171"/>
            <a:ext cx="1240631" cy="246221"/>
          </a:xfrm>
          <a:prstGeom prst="rect">
            <a:avLst/>
          </a:prstGeom>
          <a:solidFill>
            <a:srgbClr val="FFFFFF"/>
          </a:solidFill>
          <a:ln>
            <a:noFill/>
          </a:ln>
        </p:spPr>
        <p:txBody>
          <a:bodyPr wrap="square" rtlCol="0">
            <a:spAutoFit/>
          </a:bodyPr>
          <a:lstStyle/>
          <a:p>
            <a:pPr algn="ctr"/>
            <a:r>
              <a:rPr lang="en-US" sz="1000" b="1" dirty="0" smtClean="0">
                <a:latin typeface="Courier New" pitchFamily="49" charset="0"/>
                <a:cs typeface="Courier New" pitchFamily="49" charset="0"/>
                <a:sym typeface="Wingdings"/>
              </a:rPr>
              <a:t>Dark Fringe</a:t>
            </a:r>
            <a:endParaRPr lang="it-IT" sz="1000" b="1" dirty="0"/>
          </a:p>
        </p:txBody>
      </p:sp>
      <p:sp>
        <p:nvSpPr>
          <p:cNvPr id="27" name="TextBox 26"/>
          <p:cNvSpPr txBox="1"/>
          <p:nvPr/>
        </p:nvSpPr>
        <p:spPr>
          <a:xfrm>
            <a:off x="7003259" y="3538546"/>
            <a:ext cx="1240631" cy="246221"/>
          </a:xfrm>
          <a:prstGeom prst="rect">
            <a:avLst/>
          </a:prstGeom>
          <a:solidFill>
            <a:srgbClr val="FFFFFF"/>
          </a:solidFill>
          <a:ln>
            <a:noFill/>
          </a:ln>
        </p:spPr>
        <p:txBody>
          <a:bodyPr wrap="square" rtlCol="0">
            <a:spAutoFit/>
          </a:bodyPr>
          <a:lstStyle/>
          <a:p>
            <a:pPr algn="ctr"/>
            <a:r>
              <a:rPr lang="en-US" sz="1000" b="1" dirty="0" smtClean="0">
                <a:latin typeface="Courier New" pitchFamily="49" charset="0"/>
                <a:cs typeface="Courier New" pitchFamily="49" charset="0"/>
                <a:sym typeface="Wingdings"/>
              </a:rPr>
              <a:t>Cavity Power</a:t>
            </a:r>
            <a:endParaRPr lang="it-IT" sz="1000" b="1" dirty="0"/>
          </a:p>
        </p:txBody>
      </p:sp>
    </p:spTree>
    <p:extLst>
      <p:ext uri="{BB962C8B-B14F-4D97-AF65-F5344CB8AC3E}">
        <p14:creationId xmlns="" xmlns:p14="http://schemas.microsoft.com/office/powerpoint/2010/main" val="393643045"/>
      </p:ext>
    </p:extLst>
  </p:cSld>
  <p:clrMapOvr>
    <a:masterClrMapping/>
  </p:clrMapOvr>
  <p:transition advTm="266"/>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101911</TotalTime>
  <Words>1883</Words>
  <Application>Microsoft Office PowerPoint</Application>
  <PresentationFormat>On-screen Show (16:9)</PresentationFormat>
  <Paragraphs>304</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Revolution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European Gravitational Observatory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Ferrini</dc:creator>
  <cp:lastModifiedBy>Maddalena</cp:lastModifiedBy>
  <cp:revision>1614</cp:revision>
  <cp:lastPrinted>2016-01-29T14:54:32Z</cp:lastPrinted>
  <dcterms:created xsi:type="dcterms:W3CDTF">2014-05-29T16:35:30Z</dcterms:created>
  <dcterms:modified xsi:type="dcterms:W3CDTF">2019-05-09T08:40:20Z</dcterms:modified>
</cp:coreProperties>
</file>