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65" r:id="rId2"/>
    <p:sldId id="389" r:id="rId3"/>
    <p:sldId id="374" r:id="rId4"/>
    <p:sldId id="496" r:id="rId5"/>
    <p:sldId id="660" r:id="rId6"/>
    <p:sldId id="514" r:id="rId7"/>
    <p:sldId id="379" r:id="rId8"/>
    <p:sldId id="663" r:id="rId9"/>
    <p:sldId id="477" r:id="rId10"/>
    <p:sldId id="664" r:id="rId11"/>
    <p:sldId id="515" r:id="rId12"/>
    <p:sldId id="504" r:id="rId13"/>
    <p:sldId id="483" r:id="rId14"/>
    <p:sldId id="505" r:id="rId15"/>
    <p:sldId id="659" r:id="rId16"/>
    <p:sldId id="507" r:id="rId17"/>
    <p:sldId id="486" r:id="rId18"/>
    <p:sldId id="487" r:id="rId19"/>
    <p:sldId id="484" r:id="rId20"/>
    <p:sldId id="518" r:id="rId21"/>
    <p:sldId id="519" r:id="rId22"/>
    <p:sldId id="520" r:id="rId23"/>
    <p:sldId id="522" r:id="rId24"/>
    <p:sldId id="524" r:id="rId25"/>
    <p:sldId id="502" r:id="rId26"/>
    <p:sldId id="607" r:id="rId27"/>
    <p:sldId id="610" r:id="rId28"/>
    <p:sldId id="638" r:id="rId29"/>
    <p:sldId id="593" r:id="rId30"/>
    <p:sldId id="592" r:id="rId31"/>
    <p:sldId id="530" r:id="rId32"/>
    <p:sldId id="461" r:id="rId33"/>
    <p:sldId id="658" r:id="rId34"/>
    <p:sldId id="609" r:id="rId35"/>
    <p:sldId id="657" r:id="rId36"/>
  </p:sldIdLst>
  <p:sldSz cx="12192000" cy="6858000"/>
  <p:notesSz cx="6799263" cy="9929813"/>
  <p:defaultTextStyle>
    <a:defPPr>
      <a:defRPr lang="nl-NL"/>
    </a:defPPr>
    <a:lvl1pPr algn="l" rtl="0" fontAlgn="base">
      <a:spcBef>
        <a:spcPct val="20000"/>
      </a:spcBef>
      <a:spcAft>
        <a:spcPct val="0"/>
      </a:spcAft>
      <a:buFont typeface="Arial" charset="0"/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Arial" charset="0"/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Arial" charset="0"/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Arial" charset="0"/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Arial" charset="0"/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bg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Morgan" initials="TM" lastIdx="3" clrIdx="0">
    <p:extLst>
      <p:ext uri="{19B8F6BF-5375-455C-9EA6-DF929625EA0E}">
        <p15:presenceInfo xmlns:p15="http://schemas.microsoft.com/office/powerpoint/2012/main" userId="S-1-5-21-1202660629-2052111302-839522115-4859" providerId="AD"/>
      </p:ext>
    </p:extLst>
  </p:cmAuthor>
  <p:cmAuthor id="2" name="Marco de Baar" initials="MdB" lastIdx="2" clrIdx="1">
    <p:extLst>
      <p:ext uri="{19B8F6BF-5375-455C-9EA6-DF929625EA0E}">
        <p15:presenceInfo xmlns:p15="http://schemas.microsoft.com/office/powerpoint/2012/main" userId="S-1-5-21-1202660629-2052111302-839522115-3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81B"/>
    <a:srgbClr val="FFC000"/>
    <a:srgbClr val="F05523"/>
    <a:srgbClr val="000000"/>
    <a:srgbClr val="FFFFFF"/>
    <a:srgbClr val="DCE6F2"/>
    <a:srgbClr val="DC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1060" autoAdjust="0"/>
  </p:normalViewPr>
  <p:slideViewPr>
    <p:cSldViewPr>
      <p:cViewPr varScale="1">
        <p:scale>
          <a:sx n="79" d="100"/>
          <a:sy n="79" d="100"/>
        </p:scale>
        <p:origin x="936" y="6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43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DD9D4F4E-FDFA-461E-8E51-BDA689D67356}" type="datetime5">
              <a:rPr lang="en-US" smtClean="0"/>
              <a:pPr/>
              <a:t>22-May-19</a:t>
            </a:fld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60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43" y="943160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49FDD9D5-466B-451E-BEED-B54DE2DD5E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96981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3" y="1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ACBE9549-9D84-43B6-81CE-FE1384AB5C3F}" type="datetime5">
              <a:rPr lang="en-US" smtClean="0"/>
              <a:pPr/>
              <a:t>22-May-19</a:t>
            </a:fld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60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3" y="943160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fld id="{5CBA6789-FCE5-4D24-9D96-301B9804F1B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5395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22-May-19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36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CBE9549-9D84-43B6-81CE-FE1384AB5C3F}" type="datetime5">
              <a:rPr lang="en-US" smtClean="0"/>
              <a:pPr/>
              <a:t>22-May-19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BA6789-FCE5-4D24-9D96-301B9804F1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2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E81C0DFC-5337-45EC-9F5A-4A152C72F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3262AC4B-DB72-4B07-8497-D266FA91A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F06270C1-7678-4676-9A1D-B75E235FB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30F857-7DC5-4688-A8B7-A78A53D239E5}" type="slidenum">
              <a:rPr lang="nl-NL" altLang="nl-NL" sz="1300"/>
              <a:pPr eaLnBrk="1" hangingPunct="1">
                <a:spcBef>
                  <a:spcPct val="0"/>
                </a:spcBef>
              </a:pPr>
              <a:t>3</a:t>
            </a:fld>
            <a:endParaRPr lang="nl-NL" altLang="nl-NL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>
                <a:latin typeface="Arial" panose="020B0604020202020204" pitchFamily="34" charset="0"/>
              </a:rPr>
              <a:t>Rest van slides gaan in samenhang met mijn slide 10 in strategie verhaal en de tekst: </a:t>
            </a:r>
            <a:r>
              <a:rPr lang="nl-NL" altLang="nl-NL" i="1">
                <a:latin typeface="Arial" panose="020B06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Tractable and accurate models for plasma scenario prediction, optimization and control; dus zo nauwkeurig als nodig is voor control</a:t>
            </a:r>
          </a:p>
          <a:p>
            <a:endParaRPr lang="en-GB" altLang="nl-NL">
              <a:latin typeface="Arial" panose="020B0604020202020204" pitchFamily="34" charset="0"/>
            </a:endParaRPr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82AEEE-51C5-4B18-8D5A-9B13ABB1A0A4}" type="datetime5">
              <a:rPr lang="en-US" altLang="nl-NL" smtClean="0"/>
              <a:pPr/>
              <a:t>22-May-19</a:t>
            </a:fld>
            <a:endParaRPr lang="en-US" altLang="nl-NL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88383B-CA62-4B83-897E-46CED076EB13}" type="slidenum">
              <a:rPr lang="en-US" altLang="nl-NL" smtClean="0"/>
              <a:pPr/>
              <a:t>22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61873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17537F41-FDB0-426E-8B99-FCFCE68FBB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0221231A-3036-49F6-83F5-4AB857461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F312E547-7A84-4A3E-BBC5-7A804C52EA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86FC2B-E453-41A2-9759-38A561165F20}" type="slidenum">
              <a:rPr lang="nl-NL" altLang="en-US" smtClean="0"/>
              <a:pPr/>
              <a:t>26</a:t>
            </a:fld>
            <a:endParaRPr lang="nl-NL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792FD65F-68EE-42EF-A858-E90EEBC73C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D7FAA4D6-9692-44F4-986C-29D0723B8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nl-NL" altLang="nl-NL" sz="1800">
                <a:latin typeface="Arial" panose="020B0604020202020204" pitchFamily="34" charset="0"/>
              </a:rPr>
              <a:t>Task-based supervisory control</a:t>
            </a:r>
          </a:p>
          <a:p>
            <a:pPr lvl="1"/>
            <a:r>
              <a:rPr lang="nl-NL" altLang="nl-NL" sz="1600">
                <a:latin typeface="Arial" panose="020B0604020202020204" pitchFamily="34" charset="0"/>
              </a:rPr>
              <a:t>Each controller may (simultaneously) handle one or more tasks</a:t>
            </a:r>
            <a:endParaRPr lang="nl-NL" altLang="nl-NL" sz="1800">
              <a:latin typeface="Arial" panose="020B0604020202020204" pitchFamily="34" charset="0"/>
            </a:endParaRPr>
          </a:p>
          <a:p>
            <a:r>
              <a:rPr lang="nl-NL" altLang="nl-NL" sz="1800">
                <a:latin typeface="Arial" panose="020B0604020202020204" pitchFamily="34" charset="0"/>
              </a:rPr>
              <a:t>User-defined decision logic, based on:</a:t>
            </a:r>
          </a:p>
          <a:p>
            <a:pPr lvl="1"/>
            <a:r>
              <a:rPr lang="nl-NL" altLang="nl-NL" sz="1600">
                <a:latin typeface="Arial" panose="020B0604020202020204" pitchFamily="34" charset="0"/>
              </a:rPr>
              <a:t>Discrete plasma states</a:t>
            </a:r>
          </a:p>
          <a:p>
            <a:pPr lvl="1"/>
            <a:r>
              <a:rPr lang="nl-NL" altLang="nl-NL" sz="1600">
                <a:latin typeface="Arial" panose="020B0604020202020204" pitchFamily="34" charset="0"/>
              </a:rPr>
              <a:t>Time</a:t>
            </a:r>
          </a:p>
          <a:p>
            <a:r>
              <a:rPr lang="nl-NL" altLang="nl-NL" sz="1800">
                <a:latin typeface="Arial" panose="020B0604020202020204" pitchFamily="34" charset="0"/>
              </a:rPr>
              <a:t>Output:</a:t>
            </a:r>
          </a:p>
          <a:p>
            <a:pPr lvl="1"/>
            <a:r>
              <a:rPr lang="nl-NL" altLang="nl-NL" sz="1600">
                <a:latin typeface="Arial" panose="020B0604020202020204" pitchFamily="34" charset="0"/>
              </a:rPr>
              <a:t>Priority of control tasks</a:t>
            </a:r>
          </a:p>
          <a:p>
            <a:pPr lvl="1"/>
            <a:r>
              <a:rPr lang="nl-NL" altLang="nl-NL" sz="1600">
                <a:latin typeface="Arial" panose="020B0604020202020204" pitchFamily="34" charset="0"/>
              </a:rPr>
              <a:t>Activation of (feedback) controllers </a:t>
            </a:r>
          </a:p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8EEDDE7-E161-491C-8FE0-C3A241998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72E767-1269-471F-9386-11695743DC97}" type="slidenum">
              <a:rPr lang="nl-NL" altLang="en-US" smtClean="0"/>
              <a:pPr/>
              <a:t>34</a:t>
            </a:fld>
            <a:endParaRPr lang="nl-NL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7FDC9D1F-BA3F-44CB-A36F-8AF222105A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60027A95-6307-43A1-9D14-5994D34D3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l-NL" altLang="nl-NL">
              <a:latin typeface="Arial" panose="020B0604020202020204" pitchFamily="34" charset="0"/>
            </a:endParaRPr>
          </a:p>
        </p:txBody>
      </p:sp>
      <p:sp>
        <p:nvSpPr>
          <p:cNvPr id="40964" name="Date Placeholder 3">
            <a:extLst>
              <a:ext uri="{FF2B5EF4-FFF2-40B4-BE49-F238E27FC236}">
                <a16:creationId xmlns:a16="http://schemas.microsoft.com/office/drawing/2014/main" id="{8103EEBD-3596-4541-9B9F-5C57FBD476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0393F77-87C8-4DDA-ACAF-A14A9A690653}" type="datetime5">
              <a:rPr lang="en-US" altLang="nl-NL" smtClean="0"/>
              <a:pPr/>
              <a:t>22-May-19</a:t>
            </a:fld>
            <a:endParaRPr lang="en-US" altLang="nl-NL"/>
          </a:p>
        </p:txBody>
      </p:sp>
      <p:sp>
        <p:nvSpPr>
          <p:cNvPr id="40965" name="Slide Number Placeholder 4">
            <a:extLst>
              <a:ext uri="{FF2B5EF4-FFF2-40B4-BE49-F238E27FC236}">
                <a16:creationId xmlns:a16="http://schemas.microsoft.com/office/drawing/2014/main" id="{5E112BDB-F4CE-48A6-A977-21A81E6F29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27761A-2278-4EF5-AC29-F2B8C19CE21B}" type="slidenum">
              <a:rPr lang="en-US" altLang="nl-NL" smtClean="0"/>
              <a:pPr/>
              <a:t>35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4727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56367" y="1989138"/>
            <a:ext cx="7679267" cy="1727894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 b="0" baseline="0">
                <a:latin typeface="Verdana" pitchFamily="34" charset="0"/>
              </a:defRPr>
            </a:lvl1pPr>
            <a:lvl2pPr>
              <a:defRPr sz="2800" baseline="0">
                <a:latin typeface="Verdana" pitchFamily="34" charset="0"/>
              </a:defRPr>
            </a:lvl2pPr>
            <a:lvl3pPr>
              <a:defRPr sz="2800" baseline="0">
                <a:latin typeface="Verdana" pitchFamily="34" charset="0"/>
              </a:defRPr>
            </a:lvl3pPr>
            <a:lvl4pPr>
              <a:defRPr sz="2800" baseline="0">
                <a:latin typeface="Verdana" pitchFamily="34" charset="0"/>
              </a:defRPr>
            </a:lvl4pPr>
            <a:lvl5pPr>
              <a:defRPr sz="2800" baseline="0">
                <a:latin typeface="Verdana" pitchFamily="34" charset="0"/>
              </a:defRPr>
            </a:lvl5pPr>
          </a:lstStyle>
          <a:p>
            <a:pPr lvl="0"/>
            <a:r>
              <a:rPr lang="en-US" dirty="0"/>
              <a:t>Click to edit presentation title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351584" y="4149080"/>
            <a:ext cx="7393517" cy="792162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Click to </a:t>
            </a:r>
            <a:r>
              <a:rPr lang="nl-NL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edit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author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(s)</a:t>
            </a:r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Insert new DIFF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23"/>
            <a:ext cx="12192000" cy="909286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59496" y="332656"/>
            <a:ext cx="10082377" cy="576064"/>
          </a:xfrm>
          <a:prstGeom prst="rect">
            <a:avLst/>
          </a:prstGeom>
        </p:spPr>
        <p:txBody>
          <a:bodyPr/>
          <a:lstStyle>
            <a:lvl1pPr>
              <a:defRPr sz="2800" b="0" i="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4"/>
          </p:nvPr>
        </p:nvSpPr>
        <p:spPr>
          <a:xfrm>
            <a:off x="427871" y="1556792"/>
            <a:ext cx="11500777" cy="4824536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latin typeface="Verdana" pitchFamily="34" charset="0"/>
              </a:defRPr>
            </a:lvl1pPr>
            <a:lvl2pPr>
              <a:buNone/>
              <a:defRPr sz="2000" baseline="0">
                <a:latin typeface="Verdana" pitchFamily="34" charset="0"/>
              </a:defRPr>
            </a:lvl2pPr>
            <a:lvl3pPr>
              <a:buNone/>
              <a:defRPr sz="2000" baseline="0">
                <a:latin typeface="Verdana" pitchFamily="34" charset="0"/>
              </a:defRPr>
            </a:lvl3pPr>
            <a:lvl4pPr>
              <a:buNone/>
              <a:defRPr sz="2000" baseline="0">
                <a:latin typeface="Verdana" pitchFamily="34" charset="0"/>
              </a:defRPr>
            </a:lvl4pPr>
            <a:lvl5pPr>
              <a:buNone/>
              <a:defRPr sz="2000"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424592" y="6525344"/>
            <a:ext cx="2088232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46AFD9D1-46CC-4AC3-B411-A174B7DEC6C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/11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47750" y="404665"/>
            <a:ext cx="967730" cy="898842"/>
            <a:chOff x="447750" y="404665"/>
            <a:chExt cx="967730" cy="898842"/>
          </a:xfrm>
        </p:grpSpPr>
        <p:sp>
          <p:nvSpPr>
            <p:cNvPr id="12" name="Oval 11"/>
            <p:cNvSpPr/>
            <p:nvPr userDrawn="1"/>
          </p:nvSpPr>
          <p:spPr>
            <a:xfrm>
              <a:off x="626630" y="506408"/>
              <a:ext cx="504056" cy="499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380" r="69109"/>
            <a:stretch/>
          </p:blipFill>
          <p:spPr>
            <a:xfrm>
              <a:off x="447750" y="404665"/>
              <a:ext cx="967730" cy="8988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910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494E9-8F12-4AB4-A0D5-71D13D9CD6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29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sert new DIFF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ckground2">
            <a:extLst>
              <a:ext uri="{FF2B5EF4-FFF2-40B4-BE49-F238E27FC236}">
                <a16:creationId xmlns:a16="http://schemas.microsoft.com/office/drawing/2014/main" id="{38B62F7C-C0E0-4BEE-8095-C56757224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255573" y="332657"/>
            <a:ext cx="9601067" cy="576064"/>
          </a:xfrm>
          <a:prstGeom prst="rect">
            <a:avLst/>
          </a:prstGeom>
        </p:spPr>
        <p:txBody>
          <a:bodyPr/>
          <a:lstStyle>
            <a:lvl1pPr>
              <a:defRPr sz="2100" b="0" i="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4"/>
          </p:nvPr>
        </p:nvSpPr>
        <p:spPr>
          <a:xfrm>
            <a:off x="2255575" y="1989141"/>
            <a:ext cx="8641028" cy="2879725"/>
          </a:xfrm>
          <a:prstGeom prst="rect">
            <a:avLst/>
          </a:prstGeom>
        </p:spPr>
        <p:txBody>
          <a:bodyPr/>
          <a:lstStyle>
            <a:lvl1pPr>
              <a:buNone/>
              <a:defRPr sz="1500" baseline="0">
                <a:latin typeface="Verdana" pitchFamily="34" charset="0"/>
              </a:defRPr>
            </a:lvl1pPr>
            <a:lvl2pPr>
              <a:buNone/>
              <a:defRPr sz="1500" baseline="0">
                <a:latin typeface="Verdana" pitchFamily="34" charset="0"/>
              </a:defRPr>
            </a:lvl2pPr>
            <a:lvl3pPr>
              <a:buNone/>
              <a:defRPr sz="1500" baseline="0">
                <a:latin typeface="Verdana" pitchFamily="34" charset="0"/>
              </a:defRPr>
            </a:lvl3pPr>
            <a:lvl4pPr>
              <a:buNone/>
              <a:defRPr sz="1500" baseline="0">
                <a:latin typeface="Verdana" pitchFamily="34" charset="0"/>
              </a:defRPr>
            </a:lvl4pPr>
            <a:lvl5pPr>
              <a:buNone/>
              <a:defRPr sz="1500"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19367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AF0B8E-87CE-42EB-A0A5-E8448F857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11AC28-BFBD-4AC2-90D8-D1117A002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E7D689-4960-4A7E-AF57-D3D65FF045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8E304-EB36-44F5-91B6-8F8DAFFC82A1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69338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Insert new DIFF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ackground2">
            <a:extLst>
              <a:ext uri="{FF2B5EF4-FFF2-40B4-BE49-F238E27FC236}">
                <a16:creationId xmlns:a16="http://schemas.microsoft.com/office/drawing/2014/main" id="{31D29CC6-0F0F-4DCE-896A-7BFE24F5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255573" y="332656"/>
            <a:ext cx="9601067" cy="576064"/>
          </a:xfrm>
          <a:prstGeom prst="rect">
            <a:avLst/>
          </a:prstGeom>
        </p:spPr>
        <p:txBody>
          <a:bodyPr/>
          <a:lstStyle>
            <a:lvl1pPr>
              <a:defRPr sz="2800" b="0" i="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4"/>
          </p:nvPr>
        </p:nvSpPr>
        <p:spPr>
          <a:xfrm>
            <a:off x="2255573" y="1989139"/>
            <a:ext cx="8641027" cy="2879725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latin typeface="Verdana" pitchFamily="34" charset="0"/>
              </a:defRPr>
            </a:lvl1pPr>
            <a:lvl2pPr>
              <a:buNone/>
              <a:defRPr sz="2000" baseline="0">
                <a:latin typeface="Verdana" pitchFamily="34" charset="0"/>
              </a:defRPr>
            </a:lvl2pPr>
            <a:lvl3pPr>
              <a:buNone/>
              <a:defRPr sz="2000" baseline="0">
                <a:latin typeface="Verdana" pitchFamily="34" charset="0"/>
              </a:defRPr>
            </a:lvl3pPr>
            <a:lvl4pPr>
              <a:buNone/>
              <a:defRPr sz="2000" baseline="0">
                <a:latin typeface="Verdana" pitchFamily="34" charset="0"/>
              </a:defRPr>
            </a:lvl4pPr>
            <a:lvl5pPr>
              <a:buNone/>
              <a:defRPr sz="2000" baseline="0"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2775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BECB3C0-E24D-4A98-B293-E4CA4856A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A466F08-7433-435F-A734-A7A7E86F0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0B4B82B-DA79-4400-9D1E-444C35624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7CEE-38E9-48E2-B577-B39F39ED05D1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1585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\\Rijnh\shares\Departments\Fusiefysica\Public_Information\Beeldmateriaal\DIFFER_onderzoek\PSI\Magnum\Magnum-PSI opengewerkt.jpg"/>
          <p:cNvPicPr>
            <a:picLocks noChangeAspect="1" noChangeArrowheads="1"/>
          </p:cNvPicPr>
          <p:nvPr userDrawn="1"/>
        </p:nvPicPr>
        <p:blipFill rotWithShape="1">
          <a:blip r:embed="rId9"/>
          <a:srcRect t="668" b="28842"/>
          <a:stretch/>
        </p:blipFill>
        <p:spPr bwMode="auto">
          <a:xfrm>
            <a:off x="4239" y="749155"/>
            <a:ext cx="12187762" cy="5688632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ijdelijke aanduiding voor voettekst 26"/>
          <p:cNvSpPr txBox="1">
            <a:spLocks/>
          </p:cNvSpPr>
          <p:nvPr/>
        </p:nvSpPr>
        <p:spPr>
          <a:xfrm>
            <a:off x="3888317" y="6519864"/>
            <a:ext cx="2590800" cy="33813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endParaRPr lang="en-US" sz="900" dirty="0">
              <a:solidFill>
                <a:srgbClr val="7F7F7F"/>
              </a:solidFill>
              <a:latin typeface="Calibri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-7423"/>
            <a:ext cx="12192000" cy="1013534"/>
            <a:chOff x="0" y="-7423"/>
            <a:chExt cx="12192000" cy="101353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7423"/>
              <a:ext cx="12192000" cy="909286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874280" y="506408"/>
              <a:ext cx="504056" cy="499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3" name="Picture 7" descr="NWO logo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269001" y="6473193"/>
            <a:ext cx="576064" cy="299470"/>
          </a:xfrm>
          <a:prstGeom prst="rect">
            <a:avLst/>
          </a:prstGeom>
          <a:noFill/>
        </p:spPr>
      </p:pic>
      <p:sp>
        <p:nvSpPr>
          <p:cNvPr id="25" name="Tekstvak 22"/>
          <p:cNvSpPr txBox="1">
            <a:spLocks noChangeArrowheads="1"/>
          </p:cNvSpPr>
          <p:nvPr userDrawn="1"/>
        </p:nvSpPr>
        <p:spPr bwMode="auto">
          <a:xfrm>
            <a:off x="9990201" y="6544005"/>
            <a:ext cx="12960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nl-NL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DIFFER is part of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42391"/>
            <a:ext cx="3132744" cy="8611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0" r:id="rId2"/>
    <p:sldLayoutId id="2147483682" r:id="rId3"/>
    <p:sldLayoutId id="2147483683" r:id="rId4"/>
    <p:sldLayoutId id="2147483687" r:id="rId5"/>
    <p:sldLayoutId id="2147483688" r:id="rId6"/>
    <p:sldLayoutId id="2147483689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5.jpeg"/><Relationship Id="rId4" Type="http://schemas.openxmlformats.org/officeDocument/2006/relationships/image" Target="../media/image5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B80E63-CC37-4459-B5BF-74F914B08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-27384"/>
            <a:ext cx="11305256" cy="576064"/>
          </a:xfrm>
        </p:spPr>
        <p:txBody>
          <a:bodyPr/>
          <a:lstStyle/>
          <a:p>
            <a:r>
              <a:rPr lang="en-US" dirty="0"/>
              <a:t>Sense and sensitivity</a:t>
            </a:r>
            <a:br>
              <a:rPr lang="en-US" dirty="0"/>
            </a:br>
            <a:r>
              <a:rPr lang="en-US" dirty="0"/>
              <a:t>Real-time control for stability &amp; performance of NF plasmas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A9E846-1A85-4013-9123-8D60B9E3B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908720"/>
            <a:ext cx="9753600" cy="645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54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CA96C-76CF-44EF-9398-C1FA3E09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Actuator: Electron Cyclotron Current Drive</a:t>
            </a:r>
            <a:endParaRPr lang="nl-N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F77BB1-03D8-46CE-B5D8-76E1C7F6C98E}"/>
              </a:ext>
            </a:extLst>
          </p:cNvPr>
          <p:cNvGrpSpPr/>
          <p:nvPr/>
        </p:nvGrpSpPr>
        <p:grpSpPr>
          <a:xfrm>
            <a:off x="1415480" y="1484784"/>
            <a:ext cx="9936163" cy="4683125"/>
            <a:chOff x="107950" y="1554163"/>
            <a:chExt cx="9936163" cy="4683125"/>
          </a:xfrm>
        </p:grpSpPr>
        <p:sp>
          <p:nvSpPr>
            <p:cNvPr id="5" name="TextBox 88">
              <a:extLst>
                <a:ext uri="{FF2B5EF4-FFF2-40B4-BE49-F238E27FC236}">
                  <a16:creationId xmlns:a16="http://schemas.microsoft.com/office/drawing/2014/main" id="{0E3A16DA-972E-4A30-B48D-F3E87B529C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950" y="1554163"/>
              <a:ext cx="896461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nl-NL" sz="2400" dirty="0"/>
                <a:t>ECCD: </a:t>
              </a:r>
              <a:r>
                <a:rPr lang="en-US" altLang="nl-NL" sz="2400" dirty="0">
                  <a:ea typeface="MS PGothic" panose="020B0600070205080204" pitchFamily="34" charset="-128"/>
                </a:rPr>
                <a:t>Injection of high power microwaves at the cyclotron frequency under a toroidal angle.</a:t>
              </a:r>
            </a:p>
            <a:p>
              <a:pPr eaLnBrk="1" hangingPunct="1"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nl-NL" sz="2400" b="1" dirty="0">
                  <a:solidFill>
                    <a:srgbClr val="FF2B00"/>
                  </a:solidFill>
                </a:rPr>
                <a:t>Direct local current drive</a:t>
              </a:r>
            </a:p>
          </p:txBody>
        </p:sp>
        <p:sp>
          <p:nvSpPr>
            <p:cNvPr id="6" name="TextBox 92">
              <a:extLst>
                <a:ext uri="{FF2B5EF4-FFF2-40B4-BE49-F238E27FC236}">
                  <a16:creationId xmlns:a16="http://schemas.microsoft.com/office/drawing/2014/main" id="{D33B29C7-7D95-496D-9260-ABF18DD3C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5888" y="4686300"/>
              <a:ext cx="4848225" cy="1190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ea typeface="MS PGothic" panose="020B0600070205080204" pitchFamily="34" charset="-128"/>
                </a:rPr>
                <a:t>Heating of selected v</a:t>
              </a:r>
              <a:r>
                <a:rPr lang="en-US" altLang="nl-NL" sz="1800" b="1" baseline="-25000">
                  <a:ea typeface="MS PGothic" panose="020B0600070205080204" pitchFamily="34" charset="-128"/>
                </a:rPr>
                <a:t>par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ea typeface="MS PGothic" panose="020B0600070205080204" pitchFamily="34" charset="-128"/>
                </a:rPr>
                <a:t>Absorbed energy mainly to v</a:t>
              </a:r>
              <a:r>
                <a:rPr lang="en-US" altLang="nl-NL" sz="1800" b="1" baseline="-25000">
                  <a:ea typeface="MS PGothic" panose="020B0600070205080204" pitchFamily="34" charset="-128"/>
                </a:rPr>
                <a:t>per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ea typeface="MS PGothic" panose="020B0600070205080204" pitchFamily="34" charset="-128"/>
                </a:rPr>
                <a:t>Reduces collisionality population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ea typeface="MS PGothic" panose="020B0600070205080204" pitchFamily="34" charset="-128"/>
                </a:rPr>
                <a:t>Increased current</a:t>
              </a:r>
            </a:p>
          </p:txBody>
        </p:sp>
        <p:pic>
          <p:nvPicPr>
            <p:cNvPr id="7" name="Picture 93" descr="ECCD.eps">
              <a:extLst>
                <a:ext uri="{FF2B5EF4-FFF2-40B4-BE49-F238E27FC236}">
                  <a16:creationId xmlns:a16="http://schemas.microsoft.com/office/drawing/2014/main" id="{6BA9EB82-F457-4E23-B00C-A37AF008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" y="3006725"/>
              <a:ext cx="4751388" cy="3230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" name="Object 6">
              <a:extLst>
                <a:ext uri="{FF2B5EF4-FFF2-40B4-BE49-F238E27FC236}">
                  <a16:creationId xmlns:a16="http://schemas.microsoft.com/office/drawing/2014/main" id="{8A830ED8-03E1-4C66-883F-D2113D1B63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2089530"/>
                </p:ext>
              </p:extLst>
            </p:nvPr>
          </p:nvGraphicFramePr>
          <p:xfrm>
            <a:off x="5219700" y="3608388"/>
            <a:ext cx="2405063" cy="828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Equation" r:id="rId4" imgW="1143000" imgH="393700" progId="Equation.3">
                    <p:embed/>
                  </p:oleObj>
                </mc:Choice>
                <mc:Fallback>
                  <p:oleObj name="Equation" r:id="rId4" imgW="1143000" imgH="393700" progId="Equation.3">
                    <p:embed/>
                    <p:pic>
                      <p:nvPicPr>
                        <p:cNvPr id="22534" name="Object 6">
                          <a:extLst>
                            <a:ext uri="{FF2B5EF4-FFF2-40B4-BE49-F238E27FC236}">
                              <a16:creationId xmlns:a16="http://schemas.microsoft.com/office/drawing/2014/main" id="{E13BA475-1374-40C4-B69C-2D522D487A8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9700" y="3608388"/>
                          <a:ext cx="2405063" cy="8286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3100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216275" y="188913"/>
            <a:ext cx="7200900" cy="576262"/>
          </a:xfrm>
        </p:spPr>
        <p:txBody>
          <a:bodyPr/>
          <a:lstStyle/>
          <a:p>
            <a:r>
              <a:rPr lang="nl-NL" altLang="nl-NL" sz="2800" dirty="0"/>
              <a:t>Control </a:t>
            </a:r>
            <a:r>
              <a:rPr lang="nl-NL" altLang="nl-NL" sz="2800" dirty="0" err="1"/>
              <a:t>Problem</a:t>
            </a:r>
            <a:r>
              <a:rPr lang="nl-NL" altLang="nl-NL" sz="2800" dirty="0"/>
              <a:t> </a:t>
            </a:r>
            <a:r>
              <a:rPr lang="nl-NL" altLang="nl-NL" sz="2800" dirty="0" err="1"/>
              <a:t>formulation</a:t>
            </a:r>
            <a:endParaRPr lang="nl-NL" altLang="nl-NL" sz="2800" dirty="0"/>
          </a:p>
        </p:txBody>
      </p:sp>
      <p:sp>
        <p:nvSpPr>
          <p:cNvPr id="13315" name="Content Placeholder 2"/>
          <p:cNvSpPr>
            <a:spLocks noGrp="1"/>
          </p:cNvSpPr>
          <p:nvPr>
            <p:ph type="body" sz="quarter" idx="24"/>
          </p:nvPr>
        </p:nvSpPr>
        <p:spPr>
          <a:xfrm>
            <a:off x="0" y="1629395"/>
            <a:ext cx="12192000" cy="28797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How can we design a real time control system to</a:t>
            </a:r>
          </a:p>
          <a:p>
            <a:pPr>
              <a:defRPr/>
            </a:pPr>
            <a:r>
              <a:rPr lang="en-US" sz="2800" dirty="0"/>
              <a:t>-optimize the distribution of the current and plasma performance, while</a:t>
            </a:r>
          </a:p>
          <a:p>
            <a:pPr>
              <a:defRPr/>
            </a:pPr>
            <a:r>
              <a:rPr lang="en-US" sz="2800" dirty="0"/>
              <a:t>-ensuring MHD stability and</a:t>
            </a:r>
          </a:p>
          <a:p>
            <a:pPr>
              <a:defRPr/>
            </a:pPr>
            <a:r>
              <a:rPr lang="en-US" sz="2800" dirty="0"/>
              <a:t>-taking plasma limits and the actuator availability into account? </a:t>
            </a:r>
            <a:endParaRPr lang="en-US" altLang="nl-NL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F01736F-3564-4AB0-B91E-F20A0C2C2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98788" y="331788"/>
            <a:ext cx="7200900" cy="576262"/>
          </a:xfrm>
        </p:spPr>
        <p:txBody>
          <a:bodyPr/>
          <a:lstStyle/>
          <a:p>
            <a:pPr eaLnBrk="1" hangingPunct="1"/>
            <a:r>
              <a:rPr lang="nl-NL" altLang="nl-NL"/>
              <a:t>Control of MHD using CO-LOCATED actuator-sensor</a:t>
            </a:r>
          </a:p>
        </p:txBody>
      </p:sp>
      <p:pic>
        <p:nvPicPr>
          <p:cNvPr id="45059" name="Picture 6" descr="feedback">
            <a:extLst>
              <a:ext uri="{FF2B5EF4-FFF2-40B4-BE49-F238E27FC236}">
                <a16:creationId xmlns:a16="http://schemas.microsoft.com/office/drawing/2014/main" id="{E24CA7AF-6570-4EA8-A005-EDF7C3130E9B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1844676"/>
            <a:ext cx="8640763" cy="390366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Rectangle 1">
            <a:extLst>
              <a:ext uri="{FF2B5EF4-FFF2-40B4-BE49-F238E27FC236}">
                <a16:creationId xmlns:a16="http://schemas.microsoft.com/office/drawing/2014/main" id="{98ED4123-D19B-47C4-BA42-4B88605E8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6125" y="6237288"/>
            <a:ext cx="83883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nl-NL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line-of-sight electron cyclotron emission receiver for electron cyclotron resonance heating feedback control of tearing modes, JW Oosterbeek et al., Review of Scientific Instruments 79 (9), 093503 (2009)</a:t>
            </a:r>
            <a:endParaRPr lang="nl-NL" altLang="nl-NL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feedback">
            <a:extLst>
              <a:ext uri="{FF2B5EF4-FFF2-40B4-BE49-F238E27FC236}">
                <a16:creationId xmlns:a16="http://schemas.microsoft.com/office/drawing/2014/main" id="{6B5B421E-3572-46C8-BF94-F0CFAF49E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7488" y="1212996"/>
            <a:ext cx="9810253" cy="443200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>
            <a:extLst>
              <a:ext uri="{FF2B5EF4-FFF2-40B4-BE49-F238E27FC236}">
                <a16:creationId xmlns:a16="http://schemas.microsoft.com/office/drawing/2014/main" id="{96356AE4-F2E6-446F-BD63-E0FBB361A25C}"/>
              </a:ext>
            </a:extLst>
          </p:cNvPr>
          <p:cNvPicPr>
            <a:picLocks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528" y="1052736"/>
            <a:ext cx="8077200" cy="5467350"/>
          </a:xfrm>
          <a:noFill/>
        </p:spPr>
      </p:pic>
      <p:sp>
        <p:nvSpPr>
          <p:cNvPr id="23557" name="Title 1">
            <a:extLst>
              <a:ext uri="{FF2B5EF4-FFF2-40B4-BE49-F238E27FC236}">
                <a16:creationId xmlns:a16="http://schemas.microsoft.com/office/drawing/2014/main" id="{A6CC679F-5167-4D38-8664-DED163CF3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nl-NL" dirty="0"/>
              <a:t>Sensor model: Radial location tearing mode</a:t>
            </a:r>
          </a:p>
        </p:txBody>
      </p:sp>
      <p:pic>
        <p:nvPicPr>
          <p:cNvPr id="23554" name="Picture 4">
            <a:extLst>
              <a:ext uri="{FF2B5EF4-FFF2-40B4-BE49-F238E27FC236}">
                <a16:creationId xmlns:a16="http://schemas.microsoft.com/office/drawing/2014/main" id="{AEA89302-AD48-4AEE-80E1-D95CB1035D3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47725"/>
            <a:ext cx="8077200" cy="5467350"/>
          </a:xfrm>
          <a:noFill/>
        </p:spPr>
      </p:pic>
      <p:sp>
        <p:nvSpPr>
          <p:cNvPr id="23556" name="Rectangle 5">
            <a:extLst>
              <a:ext uri="{FF2B5EF4-FFF2-40B4-BE49-F238E27FC236}">
                <a16:creationId xmlns:a16="http://schemas.microsoft.com/office/drawing/2014/main" id="{3D8F58A4-D1B3-42C6-AD47-EF079ACFB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0452" y="5034290"/>
            <a:ext cx="308097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endParaRPr lang="en-GB" altLang="nl-NL" sz="2800">
              <a:latin typeface="Trebuchet MS" panose="020B0603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BF3BB912-F59D-489C-85AD-0844EA8A806A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536" y="1057994"/>
            <a:ext cx="8077200" cy="5467350"/>
          </a:xfrm>
          <a:noFill/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E375F7D0-EB0F-4AFD-8B6B-50739E04E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9328" y="4853211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nl-NL" sz="2800">
                <a:latin typeface="Trebuchet MS" panose="020B0603020202020204" pitchFamily="34" charset="0"/>
              </a:rPr>
              <a:t>180°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CF779296-CF40-48D7-9D44-08CF0D57C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2528" y="4700811"/>
            <a:ext cx="16764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nl-NL" sz="1800">
                <a:latin typeface="Trebuchet MS" panose="020B0603020202020204" pitchFamily="34" charset="0"/>
              </a:rPr>
              <a:t>Rational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nl-NL" sz="1800">
                <a:latin typeface="Trebuchet MS" panose="020B0603020202020204" pitchFamily="34" charset="0"/>
              </a:rPr>
              <a:t>surface r</a:t>
            </a:r>
            <a:r>
              <a:rPr lang="en-US" altLang="nl-NL" sz="1800" baseline="-25000">
                <a:latin typeface="Trebuchet MS" panose="020B0603020202020204" pitchFamily="34" charset="0"/>
              </a:rPr>
              <a:t>s</a:t>
            </a:r>
            <a:endParaRPr lang="en-US" altLang="nl-NL" sz="1800">
              <a:latin typeface="Trebuchet MS" panose="020B0603020202020204" pitchFamily="34" charset="0"/>
            </a:endParaRPr>
          </a:p>
        </p:txBody>
      </p:sp>
      <p:sp>
        <p:nvSpPr>
          <p:cNvPr id="12" name="Arc 7">
            <a:extLst>
              <a:ext uri="{FF2B5EF4-FFF2-40B4-BE49-F238E27FC236}">
                <a16:creationId xmlns:a16="http://schemas.microsoft.com/office/drawing/2014/main" id="{D02D20C8-24C6-483E-9093-2C02C8A80495}"/>
              </a:ext>
            </a:extLst>
          </p:cNvPr>
          <p:cNvSpPr>
            <a:spLocks/>
          </p:cNvSpPr>
          <p:nvPr/>
        </p:nvSpPr>
        <p:spPr bwMode="auto">
          <a:xfrm flipH="1" flipV="1">
            <a:off x="8943528" y="4396011"/>
            <a:ext cx="890588" cy="1447800"/>
          </a:xfrm>
          <a:custGeom>
            <a:avLst/>
            <a:gdLst>
              <a:gd name="T0" fmla="*/ 2147483647 w 24044"/>
              <a:gd name="T1" fmla="*/ 2147483647 h 43200"/>
              <a:gd name="T2" fmla="*/ 2147483647 w 24044"/>
              <a:gd name="T3" fmla="*/ 2147483647 h 43200"/>
              <a:gd name="T4" fmla="*/ 2147483647 w 24044"/>
              <a:gd name="T5" fmla="*/ 2147483647 h 43200"/>
              <a:gd name="T6" fmla="*/ 0 60000 65536"/>
              <a:gd name="T7" fmla="*/ 0 60000 65536"/>
              <a:gd name="T8" fmla="*/ 0 60000 65536"/>
              <a:gd name="T9" fmla="*/ 0 w 24044"/>
              <a:gd name="T10" fmla="*/ 0 h 43200"/>
              <a:gd name="T11" fmla="*/ 24044 w 2404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44" h="43200" fill="none" extrusionOk="0">
                <a:moveTo>
                  <a:pt x="24044" y="43061"/>
                </a:moveTo>
                <a:cubicBezTo>
                  <a:pt x="23232" y="43153"/>
                  <a:pt x="2241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86" y="-1"/>
                  <a:pt x="21972" y="2"/>
                  <a:pt x="22157" y="7"/>
                </a:cubicBezTo>
              </a:path>
              <a:path w="24044" h="43200" stroke="0" extrusionOk="0">
                <a:moveTo>
                  <a:pt x="24044" y="43061"/>
                </a:moveTo>
                <a:cubicBezTo>
                  <a:pt x="23232" y="43153"/>
                  <a:pt x="22416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1786" y="-1"/>
                  <a:pt x="21972" y="2"/>
                  <a:pt x="22157" y="7"/>
                </a:cubicBezTo>
                <a:lnTo>
                  <a:pt x="21600" y="21600"/>
                </a:lnTo>
                <a:lnTo>
                  <a:pt x="24044" y="4306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6C135312-093F-49C9-8330-13AF91722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40013" y="115888"/>
            <a:ext cx="8208962" cy="576262"/>
          </a:xfrm>
        </p:spPr>
        <p:txBody>
          <a:bodyPr/>
          <a:lstStyle/>
          <a:p>
            <a:pPr eaLnBrk="1" hangingPunct="1"/>
            <a:r>
              <a:rPr lang="nl-NL" altLang="nl-NL" sz="3200"/>
              <a:t>Closed loop control of MHD in TEXTOR</a:t>
            </a:r>
          </a:p>
        </p:txBody>
      </p:sp>
      <p:pic>
        <p:nvPicPr>
          <p:cNvPr id="46083" name="Picture 5">
            <a:extLst>
              <a:ext uri="{FF2B5EF4-FFF2-40B4-BE49-F238E27FC236}">
                <a16:creationId xmlns:a16="http://schemas.microsoft.com/office/drawing/2014/main" id="{25E9493B-A6EC-49F4-BC6C-9507893BD44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000126"/>
            <a:ext cx="7272338" cy="5402263"/>
          </a:xfrm>
        </p:spPr>
      </p:pic>
      <p:sp>
        <p:nvSpPr>
          <p:cNvPr id="46084" name="Rectangle 1">
            <a:extLst>
              <a:ext uri="{FF2B5EF4-FFF2-40B4-BE49-F238E27FC236}">
                <a16:creationId xmlns:a16="http://schemas.microsoft.com/office/drawing/2014/main" id="{8572056C-0E10-4978-9D50-A8457B226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6434139"/>
            <a:ext cx="7904162" cy="4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nl-NL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Real-time control of tearing modes using a line-of-sight electron cyclotron emission diagnostic, BA Hennen, et al., Plasma Physics and Controlled Fusion 52 (10), 104006 26 (2010)</a:t>
            </a:r>
            <a:endParaRPr lang="nl-NL" altLang="nl-NL" sz="16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11905BF-41AE-4A28-AB90-652340D01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031876"/>
            <a:ext cx="7272338" cy="54022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>
            <a:extLst>
              <a:ext uri="{FF2B5EF4-FFF2-40B4-BE49-F238E27FC236}">
                <a16:creationId xmlns:a16="http://schemas.microsoft.com/office/drawing/2014/main" id="{80E98393-418F-42E4-9452-DB21A2F92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934299"/>
            <a:ext cx="7272808" cy="523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Box 2">
            <a:extLst>
              <a:ext uri="{FF2B5EF4-FFF2-40B4-BE49-F238E27FC236}">
                <a16:creationId xmlns:a16="http://schemas.microsoft.com/office/drawing/2014/main" id="{D2BDC37F-C2D2-42AA-8B55-AC42507B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338139"/>
            <a:ext cx="6553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solidFill>
                  <a:schemeClr val="bg1"/>
                </a:solidFill>
              </a:rPr>
              <a:t>TEXTOR: PLL for O-point heating</a:t>
            </a:r>
          </a:p>
        </p:txBody>
      </p:sp>
      <p:sp>
        <p:nvSpPr>
          <p:cNvPr id="47108" name="TextBox 3">
            <a:extLst>
              <a:ext uri="{FF2B5EF4-FFF2-40B4-BE49-F238E27FC236}">
                <a16:creationId xmlns:a16="http://schemas.microsoft.com/office/drawing/2014/main" id="{4995FD6D-9B0E-41C2-856B-41E4E5196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6" y="6239272"/>
            <a:ext cx="8812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 err="1">
                <a:solidFill>
                  <a:srgbClr val="FF0000"/>
                </a:solidFill>
              </a:rPr>
              <a:t>PLLs</a:t>
            </a:r>
            <a:r>
              <a:rPr lang="nl-NL" altLang="nl-NL" sz="1800" dirty="0">
                <a:solidFill>
                  <a:srgbClr val="FF0000"/>
                </a:solidFill>
              </a:rPr>
              <a:t> have a </a:t>
            </a:r>
            <a:r>
              <a:rPr lang="nl-NL" altLang="nl-NL" sz="1800" dirty="0" err="1">
                <a:solidFill>
                  <a:srgbClr val="FF0000"/>
                </a:solidFill>
              </a:rPr>
              <a:t>limitted</a:t>
            </a:r>
            <a:r>
              <a:rPr lang="nl-NL" altLang="nl-NL" sz="1800" dirty="0">
                <a:solidFill>
                  <a:srgbClr val="FF0000"/>
                </a:solidFill>
              </a:rPr>
              <a:t> </a:t>
            </a:r>
            <a:r>
              <a:rPr lang="nl-NL" altLang="nl-NL" sz="1800" dirty="0" err="1">
                <a:solidFill>
                  <a:srgbClr val="FF0000"/>
                </a:solidFill>
              </a:rPr>
              <a:t>bandwith</a:t>
            </a:r>
            <a:r>
              <a:rPr lang="nl-NL" altLang="nl-NL" sz="18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="1" dirty="0" err="1">
                <a:solidFill>
                  <a:srgbClr val="FF0000"/>
                </a:solidFill>
              </a:rPr>
              <a:t>Requirements</a:t>
            </a:r>
            <a:r>
              <a:rPr lang="nl-NL" altLang="nl-NL" sz="1800" b="1" dirty="0">
                <a:solidFill>
                  <a:srgbClr val="FF0000"/>
                </a:solidFill>
              </a:rPr>
              <a:t> </a:t>
            </a:r>
            <a:r>
              <a:rPr lang="nl-NL" altLang="nl-NL" sz="1800" b="1" dirty="0" err="1">
                <a:solidFill>
                  <a:srgbClr val="FF0000"/>
                </a:solidFill>
              </a:rPr>
              <a:t>for</a:t>
            </a:r>
            <a:r>
              <a:rPr lang="nl-NL" altLang="nl-NL" sz="1800" b="1" dirty="0">
                <a:solidFill>
                  <a:srgbClr val="FF0000"/>
                </a:solidFill>
              </a:rPr>
              <a:t> </a:t>
            </a:r>
            <a:r>
              <a:rPr lang="nl-NL" altLang="nl-NL" sz="1800" b="1" dirty="0" err="1">
                <a:solidFill>
                  <a:srgbClr val="FF0000"/>
                </a:solidFill>
              </a:rPr>
              <a:t>Tokamaks</a:t>
            </a:r>
            <a:r>
              <a:rPr lang="nl-NL" altLang="nl-NL" sz="1800" b="1" dirty="0">
                <a:solidFill>
                  <a:srgbClr val="FF0000"/>
                </a:solidFill>
              </a:rPr>
              <a:t> </a:t>
            </a:r>
            <a:r>
              <a:rPr lang="nl-NL" altLang="nl-NL" sz="1800" b="1" dirty="0" err="1">
                <a:solidFill>
                  <a:srgbClr val="FF0000"/>
                </a:solidFill>
              </a:rPr>
              <a:t>with</a:t>
            </a:r>
            <a:r>
              <a:rPr lang="nl-NL" altLang="nl-NL" sz="1800" b="1" dirty="0">
                <a:solidFill>
                  <a:srgbClr val="FF0000"/>
                </a:solidFill>
              </a:rPr>
              <a:t> large </a:t>
            </a:r>
            <a:r>
              <a:rPr lang="nl-NL" altLang="nl-NL" sz="1800" b="1" dirty="0" err="1">
                <a:solidFill>
                  <a:srgbClr val="FF0000"/>
                </a:solidFill>
              </a:rPr>
              <a:t>bandwidth</a:t>
            </a:r>
            <a:r>
              <a:rPr lang="nl-NL" altLang="nl-NL" sz="1800" b="1" dirty="0">
                <a:solidFill>
                  <a:srgbClr val="FF0000"/>
                </a:solidFill>
              </a:rPr>
              <a:t> in mode </a:t>
            </a:r>
            <a:r>
              <a:rPr lang="nl-NL" altLang="nl-NL" sz="1800" b="1" dirty="0" err="1">
                <a:solidFill>
                  <a:srgbClr val="FF0000"/>
                </a:solidFill>
              </a:rPr>
              <a:t>rotation</a:t>
            </a:r>
            <a:r>
              <a:rPr lang="nl-NL" altLang="nl-NL" sz="1800" b="1" dirty="0">
                <a:solidFill>
                  <a:srgbClr val="FF0000"/>
                </a:solidFill>
              </a:rPr>
              <a:t> </a:t>
            </a:r>
            <a:r>
              <a:rPr lang="nl-NL" altLang="nl-NL" sz="1800" b="1" dirty="0" err="1">
                <a:solidFill>
                  <a:srgbClr val="FF0000"/>
                </a:solidFill>
              </a:rPr>
              <a:t>frequency</a:t>
            </a:r>
            <a:r>
              <a:rPr lang="nl-NL" altLang="nl-NL" sz="1800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902582F-FDC4-4A90-8295-5D37CE876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Generalized Rutherford equation</a:t>
            </a:r>
            <a:endParaRPr lang="en-GB" altLang="nl-NL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2DD788-08E4-4EA4-A862-4A42EF9F00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6627" name="Picture 3">
            <a:extLst>
              <a:ext uri="{FF2B5EF4-FFF2-40B4-BE49-F238E27FC236}">
                <a16:creationId xmlns:a16="http://schemas.microsoft.com/office/drawing/2014/main" id="{EACBFAB5-FF47-4C91-976B-867941A9D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4" y="1751014"/>
            <a:ext cx="7534275" cy="46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84C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 Box 4">
            <a:extLst>
              <a:ext uri="{FF2B5EF4-FFF2-40B4-BE49-F238E27FC236}">
                <a16:creationId xmlns:a16="http://schemas.microsoft.com/office/drawing/2014/main" id="{923CED33-9798-4597-A854-6208643D5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977901"/>
            <a:ext cx="2714205" cy="8803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84C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nl-NL" sz="2800">
                <a:latin typeface="Trebuchet MS" panose="020B0603020202020204" pitchFamily="34" charset="0"/>
              </a:rPr>
              <a:t>High </a:t>
            </a:r>
            <a:r>
              <a:rPr lang="en-US" altLang="nl-NL" sz="2800">
                <a:latin typeface="Symbol" panose="05050102010706020507" pitchFamily="18" charset="2"/>
              </a:rPr>
              <a:t>b: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nl-NL" sz="2800">
                <a:latin typeface="Trebuchet MS" panose="020B0603020202020204" pitchFamily="34" charset="0"/>
              </a:rPr>
              <a:t>Island saturates</a:t>
            </a:r>
            <a:endParaRPr lang="en-GB" altLang="nl-NL" sz="2800">
              <a:latin typeface="Trebuchet MS" panose="020B0603020202020204" pitchFamily="34" charset="0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EB7D1842-DC01-44A4-B874-D5A4B858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4" y="5591176"/>
            <a:ext cx="3122971" cy="88036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84C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65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nl-NL" sz="2800">
                <a:latin typeface="Trebuchet MS" panose="020B0603020202020204" pitchFamily="34" charset="0"/>
              </a:rPr>
              <a:t>Low </a:t>
            </a:r>
            <a:r>
              <a:rPr lang="en-US" altLang="nl-NL" sz="2800">
                <a:latin typeface="Symbol" panose="05050102010706020507" pitchFamily="18" charset="2"/>
              </a:rPr>
              <a:t>b</a:t>
            </a:r>
          </a:p>
          <a:p>
            <a:pPr eaLnBrk="1" hangingPunct="1">
              <a:lnSpc>
                <a:spcPct val="65000"/>
              </a:lnSpc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nl-NL" sz="2800">
                <a:latin typeface="Trebuchet MS" panose="020B0603020202020204" pitchFamily="34" charset="0"/>
              </a:rPr>
              <a:t>Island “self heals”</a:t>
            </a:r>
            <a:endParaRPr lang="en-GB" altLang="nl-NL" sz="2800">
              <a:latin typeface="Trebuchet MS" panose="020B0603020202020204" pitchFamily="34" charset="0"/>
            </a:endParaRP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6B742716-BADA-4783-A18B-865A3B3C6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9914" y="1885951"/>
            <a:ext cx="1017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84C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nl-NL" sz="2800">
                <a:solidFill>
                  <a:srgbClr val="CC00FF"/>
                </a:solidFill>
                <a:latin typeface="Trebuchet MS" panose="020B0603020202020204" pitchFamily="34" charset="0"/>
              </a:rPr>
              <a:t>Grow</a:t>
            </a:r>
            <a:endParaRPr lang="en-GB" altLang="nl-NL" sz="2800">
              <a:solidFill>
                <a:srgbClr val="CC00FF"/>
              </a:solidFill>
              <a:latin typeface="Trebuchet MS" panose="020B0603020202020204" pitchFamily="34" charset="0"/>
            </a:endParaRP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5A3DD2E2-BC1F-4C86-BD8D-3786106C6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938" y="4422776"/>
            <a:ext cx="1162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84C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nl-NL" sz="2800">
                <a:solidFill>
                  <a:srgbClr val="0099FF"/>
                </a:solidFill>
                <a:latin typeface="Trebuchet MS" panose="020B0603020202020204" pitchFamily="34" charset="0"/>
              </a:rPr>
              <a:t>Shrink</a:t>
            </a:r>
            <a:endParaRPr lang="en-GB" altLang="nl-NL" sz="2800">
              <a:solidFill>
                <a:srgbClr val="0099FF"/>
              </a:solidFill>
              <a:latin typeface="Trebuchet MS" panose="020B0603020202020204" pitchFamily="34" charset="0"/>
            </a:endParaRPr>
          </a:p>
        </p:txBody>
      </p:sp>
      <p:sp>
        <p:nvSpPr>
          <p:cNvPr id="26632" name="Line 8">
            <a:extLst>
              <a:ext uri="{FF2B5EF4-FFF2-40B4-BE49-F238E27FC236}">
                <a16:creationId xmlns:a16="http://schemas.microsoft.com/office/drawing/2014/main" id="{573A307B-AB73-4FAA-9DF7-BFDF0835810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80550" y="1844675"/>
            <a:ext cx="0" cy="2160588"/>
          </a:xfrm>
          <a:prstGeom prst="line">
            <a:avLst/>
          </a:prstGeom>
          <a:noFill/>
          <a:ln w="57150">
            <a:solidFill>
              <a:srgbClr val="CC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A39058DF-CF8C-41BF-A39C-2C685A6037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480550" y="4005263"/>
            <a:ext cx="0" cy="2087562"/>
          </a:xfrm>
          <a:prstGeom prst="line">
            <a:avLst/>
          </a:prstGeom>
          <a:noFill/>
          <a:ln w="57150">
            <a:solidFill>
              <a:srgbClr val="0084C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922BB5C-D335-4261-8CE5-A4AAB243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eaLnBrk="1" hangingPunct="1"/>
            <a:r>
              <a:rPr lang="en-US" altLang="nl-NL" dirty="0"/>
              <a:t>Rutherford equation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316F3A92-5961-4C4E-A090-6EEE1585C2D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lIns="0" tIns="0" rIns="0" bIns="0"/>
          <a:lstStyle/>
          <a:p>
            <a:pPr eaLnBrk="1" hangingPunct="1"/>
            <a:r>
              <a:rPr lang="en-US" altLang="nl-NL" sz="2400" dirty="0"/>
              <a:t>Modified, Generalized Rutherford eq. </a:t>
            </a:r>
          </a:p>
          <a:p>
            <a:pPr eaLnBrk="1" hangingPunct="1">
              <a:buFontTx/>
              <a:buNone/>
            </a:pPr>
            <a:r>
              <a:rPr lang="en-US" altLang="nl-NL" sz="2400" dirty="0"/>
              <a:t>	Nonlinear 1</a:t>
            </a:r>
            <a:r>
              <a:rPr lang="en-US" altLang="nl-NL" sz="2400" baseline="30000" dirty="0"/>
              <a:t>st</a:t>
            </a:r>
            <a:r>
              <a:rPr lang="en-US" altLang="nl-NL" sz="2400" dirty="0"/>
              <a:t> order Ordinary Differential Equation</a:t>
            </a:r>
          </a:p>
          <a:p>
            <a:pPr eaLnBrk="1" hangingPunct="1">
              <a:buFontTx/>
              <a:buNone/>
            </a:pPr>
            <a:endParaRPr lang="en-US" altLang="nl-NL" sz="2400" dirty="0"/>
          </a:p>
          <a:p>
            <a:pPr eaLnBrk="1" hangingPunct="1">
              <a:buFontTx/>
              <a:buNone/>
            </a:pPr>
            <a:endParaRPr lang="en-US" altLang="nl-NL" sz="2400" dirty="0"/>
          </a:p>
          <a:p>
            <a:pPr eaLnBrk="1" hangingPunct="1"/>
            <a:endParaRPr lang="en-US" altLang="nl-NL" sz="2400" dirty="0"/>
          </a:p>
          <a:p>
            <a:pPr eaLnBrk="1" hangingPunct="1"/>
            <a:endParaRPr lang="en-US" altLang="nl-NL" sz="2400" dirty="0"/>
          </a:p>
          <a:p>
            <a:pPr eaLnBrk="1" hangingPunct="1"/>
            <a:r>
              <a:rPr lang="en-US" altLang="nl-NL" sz="2400" dirty="0"/>
              <a:t>Local linearization of the (non-linear) ODE</a:t>
            </a:r>
          </a:p>
          <a:p>
            <a:pPr eaLnBrk="1" hangingPunct="1"/>
            <a:r>
              <a:rPr lang="en-US" altLang="nl-NL" sz="2400" dirty="0"/>
              <a:t>Reformulate in </a:t>
            </a:r>
            <a:r>
              <a:rPr lang="en-US" altLang="nl-NL" sz="2400" dirty="0">
                <a:sym typeface="Wingdings" panose="05000000000000000000" pitchFamily="2" charset="2"/>
              </a:rPr>
              <a:t>state-space description for one operating point</a:t>
            </a:r>
            <a:endParaRPr lang="en-US" altLang="nl-NL" sz="2400" dirty="0"/>
          </a:p>
          <a:p>
            <a:pPr eaLnBrk="1" hangingPunct="1"/>
            <a:r>
              <a:rPr lang="en-US" altLang="nl-NL" sz="2400" dirty="0"/>
              <a:t>Compute transfer functions for different operating points</a:t>
            </a:r>
          </a:p>
          <a:p>
            <a:pPr eaLnBrk="1" hangingPunct="1"/>
            <a:r>
              <a:rPr lang="en-US" altLang="nl-NL" sz="2400" dirty="0"/>
              <a:t>Conceive Control structure</a:t>
            </a:r>
          </a:p>
          <a:p>
            <a:pPr eaLnBrk="1" hangingPunct="1"/>
            <a:r>
              <a:rPr lang="en-US" altLang="nl-NL" sz="2400" dirty="0"/>
              <a:t>Ensure performance and stability</a:t>
            </a:r>
          </a:p>
          <a:p>
            <a:pPr eaLnBrk="1" hangingPunct="1"/>
            <a:r>
              <a:rPr lang="en-US" altLang="nl-NL" sz="2400" dirty="0"/>
              <a:t>Carry-out closed loop simulations</a:t>
            </a:r>
            <a:endParaRPr lang="en-US" altLang="nl-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133D783D-DE80-4666-A5EC-08B3F470E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48" y="2542381"/>
            <a:ext cx="7691438" cy="131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84C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3" name="Text Box 5">
            <a:extLst>
              <a:ext uri="{FF2B5EF4-FFF2-40B4-BE49-F238E27FC236}">
                <a16:creationId xmlns:a16="http://schemas.microsoft.com/office/drawing/2014/main" id="{BC965BCE-06D1-443F-B392-3421C5D99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080" y="3068960"/>
            <a:ext cx="6731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84C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nl-NL" sz="2400" b="1" i="1" dirty="0">
                <a:solidFill>
                  <a:srgbClr val="000508"/>
                </a:solidFill>
                <a:latin typeface="Trebuchet MS" panose="020B0603020202020204" pitchFamily="34" charset="0"/>
              </a:rPr>
              <a:t>des</a:t>
            </a:r>
            <a:endParaRPr lang="en-GB" altLang="nl-NL" sz="2400" b="1" i="1" dirty="0">
              <a:solidFill>
                <a:srgbClr val="000508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C670A86-B534-4A8A-ABB1-C78C4CCAF3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/>
              <a:t>Simulation NTM control</a:t>
            </a:r>
            <a:endParaRPr lang="en-GB" altLang="nl-NL" dirty="0"/>
          </a:p>
        </p:txBody>
      </p:sp>
      <p:pic>
        <p:nvPicPr>
          <p:cNvPr id="28675" name="Picture 3" descr="pic5">
            <a:extLst>
              <a:ext uri="{FF2B5EF4-FFF2-40B4-BE49-F238E27FC236}">
                <a16:creationId xmlns:a16="http://schemas.microsoft.com/office/drawing/2014/main" id="{6888F9E0-0FC6-492A-A8EC-19AA140DE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106760"/>
            <a:ext cx="741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1703512" y="257249"/>
            <a:ext cx="10225137" cy="576262"/>
          </a:xfrm>
        </p:spPr>
        <p:txBody>
          <a:bodyPr/>
          <a:lstStyle/>
          <a:p>
            <a:r>
              <a:rPr lang="en-GB" altLang="nl-NL" sz="2800" dirty="0"/>
              <a:t>Detailed knowledge of state is key in modern methods</a:t>
            </a:r>
            <a:endParaRPr lang="en-GB" altLang="nl-NL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511675" y="2276476"/>
            <a:ext cx="3240088" cy="122396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6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</a:t>
            </a:r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2711451" y="2889250"/>
            <a:ext cx="1800225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751764" y="2852738"/>
            <a:ext cx="1800225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39616" y="1988840"/>
            <a:ext cx="792140" cy="92333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nl-NL">
                <a:noFill/>
                <a:latin typeface="Arial" charset="0"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27773" y="1916832"/>
            <a:ext cx="1127873" cy="90422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nl-NL">
                <a:noFill/>
                <a:latin typeface="Arial" charset="0"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99456" y="4005064"/>
            <a:ext cx="4440446" cy="2974212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nl-NL">
                <a:noFill/>
                <a:latin typeface="Arial" charset="0"/>
              </a:rPr>
              <a:t> </a:t>
            </a:r>
          </a:p>
        </p:txBody>
      </p: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39817" y="2708920"/>
            <a:ext cx="766685" cy="92333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nl-NL">
                <a:noFill/>
                <a:latin typeface="Arial" charset="0"/>
              </a:rPr>
              <a:t> 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83114" y="2911476"/>
            <a:ext cx="515937" cy="517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39226" y="4077072"/>
            <a:ext cx="4637295" cy="2235548"/>
          </a:xfrm>
          <a:prstGeom prst="rect">
            <a:avLst/>
          </a:prstGeom>
          <a:blipFill rotWithShape="1">
            <a:blip r:embed="rId6"/>
            <a:stretch>
              <a:fillRect l="-5913" b="-13079"/>
            </a:stretch>
          </a:blipFill>
        </p:spPr>
        <p:txBody>
          <a:bodyPr/>
          <a:lstStyle/>
          <a:p>
            <a:pPr>
              <a:defRPr/>
            </a:pPr>
            <a:r>
              <a:rPr lang="nl-NL">
                <a:noFill/>
                <a:latin typeface="Arial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7487" y="3716339"/>
            <a:ext cx="4537076" cy="2854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6311901" y="3632200"/>
            <a:ext cx="4537075" cy="2649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D56920-BDD9-4C50-969B-773CDBECF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level requirements of nuclear fusion reactor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415480" y="2132856"/>
                <a:ext cx="9201844" cy="4293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indent="0">
                  <a:defRPr/>
                </a:pPr>
                <a:endParaRPr lang="nl-NL" sz="1800" b="1" kern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>
                  <a:defRPr/>
                </a:pPr>
                <a:endParaRPr lang="nl-NL" sz="1800" b="1" kern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>
                  <a:defRPr/>
                </a:pPr>
                <a:endParaRPr lang="nl-NL" sz="1800" b="1" kern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>
                  <a:defRPr/>
                </a:pPr>
                <a:endParaRPr lang="nl-NL" sz="1800" b="1" kern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>
                  <a:defRPr/>
                </a:pPr>
                <a:endParaRPr lang="nl-NL" sz="1800" b="1" kern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>
                  <a:defRPr/>
                </a:pPr>
                <a:endParaRPr lang="nl-NL" sz="1800" b="1" kern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>
                  <a:defRPr/>
                </a:pPr>
                <a:r>
                  <a:rPr lang="nl-NL" sz="1800" b="1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  <a:r>
                  <a:rPr lang="nl-NL" sz="1800" b="1" kern="0" dirty="0" err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Fusion</a:t>
                </a:r>
                <a:r>
                  <a:rPr lang="nl-NL" sz="1800" b="1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1800" b="1" kern="0" dirty="0" err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figure</a:t>
                </a:r>
                <a:r>
                  <a:rPr lang="nl-NL" sz="1800" b="1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of </a:t>
                </a:r>
                <a:r>
                  <a:rPr lang="nl-NL" sz="1800" b="1" kern="0" dirty="0" err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merit</a:t>
                </a:r>
                <a:r>
                  <a:rPr lang="nl-NL" sz="1800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nl-NL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𝒏</m:t>
                    </m:r>
                    <m:r>
                      <a:rPr lang="nl-NL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r>
                      <a:rPr lang="nl-NL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𝑻</m:t>
                    </m:r>
                    <m:r>
                      <a:rPr lang="nl-NL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r>
                      <a:rPr lang="nl-NL" sz="2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𝝉</m:t>
                    </m:r>
                  </m:oMath>
                </a14:m>
                <a:r>
                  <a:rPr lang="nl-NL" sz="2000" b="1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nl-NL" sz="1800" b="1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&gt; </a:t>
                </a:r>
                <a:r>
                  <a:rPr lang="nl-NL" sz="1800" b="1" i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5 x 10</a:t>
                </a:r>
                <a:r>
                  <a:rPr lang="nl-NL" sz="1800" b="1" i="1" baseline="300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21</a:t>
                </a:r>
                <a:r>
                  <a:rPr lang="nl-NL" sz="1800" b="1" i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m</a:t>
                </a:r>
                <a:r>
                  <a:rPr lang="nl-NL" sz="1800" b="1" i="1" baseline="300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-3 </a:t>
                </a:r>
                <a:r>
                  <a:rPr lang="nl-NL" sz="1800" b="1" i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 </a:t>
                </a:r>
                <a:r>
                  <a:rPr lang="nl-NL" sz="1800" b="1" i="1" dirty="0" err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keV</a:t>
                </a:r>
                <a:r>
                  <a:rPr lang="nl-NL" sz="1800" b="1" i="1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nl-NL" sz="1800" b="1" i="1" kern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2">
                  <a:buFont typeface="Arial" panose="020B0604020202020204" pitchFamily="34" charset="0"/>
                  <a:buChar char="•"/>
                  <a:defRPr/>
                </a:pPr>
                <a:r>
                  <a:rPr lang="nl-NL" sz="1800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DT </a:t>
                </a:r>
                <a:r>
                  <a:rPr lang="nl-NL" sz="1800" kern="0" dirty="0" err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temperature</a:t>
                </a:r>
                <a:r>
                  <a:rPr lang="nl-NL" sz="1800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			</a:t>
                </a:r>
                <a:r>
                  <a:rPr lang="nl-NL" sz="1800" i="1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</a:t>
                </a:r>
                <a:r>
                  <a:rPr lang="nl-NL" sz="1800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~ 20 </a:t>
                </a:r>
                <a:r>
                  <a:rPr lang="nl-NL" sz="1800" kern="0" dirty="0" err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keV</a:t>
                </a:r>
                <a:endParaRPr lang="nl-NL" sz="1800" kern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lvl="2">
                  <a:buFont typeface="Arial" panose="020B0604020202020204" pitchFamily="34" charset="0"/>
                  <a:buChar char="•"/>
                  <a:defRPr/>
                </a:pPr>
                <a:r>
                  <a:rPr lang="nl-NL" sz="1800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High DT </a:t>
                </a:r>
                <a:r>
                  <a:rPr lang="nl-NL" sz="1800" kern="0" dirty="0" err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density</a:t>
                </a:r>
                <a:r>
                  <a:rPr lang="nl-NL" sz="1800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			</a:t>
                </a:r>
                <a:r>
                  <a:rPr lang="nl-NL" sz="1800" i="1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nl-NL" sz="1800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~ 10</a:t>
                </a:r>
                <a:r>
                  <a:rPr lang="nl-NL" sz="1800" kern="0" baseline="300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</a:t>
                </a:r>
                <a:r>
                  <a:rPr lang="nl-NL" sz="1800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m</a:t>
                </a:r>
                <a:r>
                  <a:rPr lang="nl-NL" sz="1800" kern="0" baseline="300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-3</a:t>
                </a:r>
              </a:p>
              <a:p>
                <a:pPr lvl="2">
                  <a:buFont typeface="Arial" panose="020B0604020202020204" pitchFamily="34" charset="0"/>
                  <a:buChar char="•"/>
                  <a:defRPr/>
                </a:pPr>
                <a:r>
                  <a:rPr lang="nl-NL" sz="1800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High energy </a:t>
                </a:r>
                <a:r>
                  <a:rPr lang="nl-NL" sz="1800" kern="0" dirty="0" err="1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confinement</a:t>
                </a:r>
                <a:r>
                  <a:rPr lang="nl-NL" sz="1800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time 	</a:t>
                </a:r>
                <a14:m>
                  <m:oMath xmlns:m="http://schemas.openxmlformats.org/officeDocument/2006/math">
                    <m:r>
                      <a:rPr lang="nl-NL" sz="1800" b="0" i="1" kern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𝜏</m:t>
                    </m:r>
                  </m:oMath>
                </a14:m>
                <a:r>
                  <a:rPr lang="nl-NL" sz="1800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&gt; 2.5 s</a:t>
                </a:r>
              </a:p>
              <a:p>
                <a:pPr>
                  <a:defRPr/>
                </a:pPr>
                <a:endParaRPr lang="nl-NL" sz="1100" b="1" kern="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>
                  <a:defRPr/>
                </a:pPr>
                <a:r>
                  <a:rPr lang="nl-NL" sz="1800" b="1" kern="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80" y="2132856"/>
                <a:ext cx="9201844" cy="4293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396" y="2420888"/>
            <a:ext cx="2840603" cy="14760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16" y="2420888"/>
            <a:ext cx="2240608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82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783632" y="-27384"/>
            <a:ext cx="7200900" cy="574675"/>
          </a:xfrm>
        </p:spPr>
        <p:txBody>
          <a:bodyPr/>
          <a:lstStyle/>
          <a:p>
            <a:r>
              <a:rPr lang="nl-NL" altLang="nl-NL" sz="2800" dirty="0"/>
              <a:t>How </a:t>
            </a:r>
            <a:r>
              <a:rPr lang="nl-NL" altLang="nl-NL" sz="2800" dirty="0" err="1"/>
              <a:t>can</a:t>
            </a:r>
            <a:r>
              <a:rPr lang="nl-NL" altLang="nl-NL" sz="2800" dirty="0"/>
              <a:t> we </a:t>
            </a:r>
            <a:r>
              <a:rPr lang="nl-NL" altLang="nl-NL" sz="2800" dirty="0" err="1"/>
              <a:t>estimate</a:t>
            </a:r>
            <a:r>
              <a:rPr lang="nl-NL" altLang="nl-NL" sz="2800" dirty="0"/>
              <a:t> </a:t>
            </a:r>
            <a:r>
              <a:rPr lang="nl-NL" altLang="nl-NL" sz="2800" dirty="0" err="1"/>
              <a:t>the</a:t>
            </a:r>
            <a:r>
              <a:rPr lang="nl-NL" altLang="nl-NL" sz="2800" dirty="0"/>
              <a:t> state? </a:t>
            </a:r>
            <a:r>
              <a:rPr lang="nl-NL" altLang="nl-NL" sz="2800" dirty="0" err="1"/>
              <a:t>Kalman</a:t>
            </a:r>
            <a:r>
              <a:rPr lang="nl-NL" altLang="nl-NL" sz="2800" dirty="0"/>
              <a:t> </a:t>
            </a:r>
            <a:r>
              <a:rPr lang="nl-NL" altLang="nl-NL" sz="2800" dirty="0" err="1"/>
              <a:t>observers</a:t>
            </a:r>
            <a:endParaRPr lang="nl-NL" altLang="nl-NL" sz="2800" dirty="0"/>
          </a:p>
        </p:txBody>
      </p: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2351088" y="1771650"/>
            <a:ext cx="7632700" cy="4033838"/>
            <a:chOff x="683568" y="1916113"/>
            <a:chExt cx="7633345" cy="4033167"/>
          </a:xfrm>
        </p:grpSpPr>
        <p:sp>
          <p:nvSpPr>
            <p:cNvPr id="2" name="Rectangle 1"/>
            <p:cNvSpPr/>
            <p:nvPr/>
          </p:nvSpPr>
          <p:spPr>
            <a:xfrm>
              <a:off x="3131700" y="1916113"/>
              <a:ext cx="2879968" cy="1512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nl-NL" sz="4000" dirty="0">
                  <a:solidFill>
                    <a:schemeClr val="accent6">
                      <a:lumMod val="75000"/>
                    </a:schemeClr>
                  </a:solidFill>
                </a:rPr>
                <a:t>Plant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31700" y="3716039"/>
              <a:ext cx="2879968" cy="15126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nl-NL" sz="4400" dirty="0">
                  <a:solidFill>
                    <a:schemeClr val="accent6">
                      <a:lumMod val="75000"/>
                    </a:schemeClr>
                  </a:solidFill>
                </a:rPr>
                <a:t>Model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755011" y="2636718"/>
              <a:ext cx="2303658" cy="0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907633" y="4508070"/>
              <a:ext cx="1151035" cy="0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907633" y="2636718"/>
              <a:ext cx="0" cy="1871352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6011668" y="4508070"/>
              <a:ext cx="1152622" cy="0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6011668" y="2636718"/>
              <a:ext cx="1152622" cy="0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4291" y="2636718"/>
              <a:ext cx="0" cy="1871352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164291" y="3573187"/>
              <a:ext cx="1152622" cy="0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316913" y="3573187"/>
              <a:ext cx="0" cy="1871352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571684" y="5444539"/>
              <a:ext cx="3745229" cy="0"/>
            </a:xfrm>
            <a:prstGeom prst="straightConnector1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71684" y="5228675"/>
              <a:ext cx="0" cy="215864"/>
            </a:xfrm>
            <a:prstGeom prst="line">
              <a:avLst/>
            </a:prstGeom>
            <a:ln w="381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itle 1"/>
            <p:cNvSpPr txBox="1">
              <a:spLocks/>
            </p:cNvSpPr>
            <p:nvPr/>
          </p:nvSpPr>
          <p:spPr bwMode="auto">
            <a:xfrm>
              <a:off x="683568" y="2133565"/>
              <a:ext cx="406434" cy="574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b="0" i="0" baseline="0">
                  <a:solidFill>
                    <a:schemeClr val="bg1"/>
                  </a:solidFill>
                  <a:latin typeface="Verdana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nl-NL" altLang="nl-NL" kern="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 bwMode="auto">
            <a:xfrm>
              <a:off x="6554639" y="3898571"/>
              <a:ext cx="754126" cy="574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b="0" i="0" baseline="0">
                  <a:solidFill>
                    <a:schemeClr val="bg1"/>
                  </a:solidFill>
                  <a:latin typeface="Verdana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nl-NL" altLang="nl-NL" kern="0" dirty="0" err="1">
                  <a:solidFill>
                    <a:schemeClr val="tx1"/>
                  </a:solidFill>
                </a:rPr>
                <a:t>y</a:t>
              </a:r>
              <a:r>
                <a:rPr lang="nl-NL" altLang="nl-NL" kern="0" baseline="-25000" dirty="0" err="1">
                  <a:solidFill>
                    <a:schemeClr val="tx1"/>
                  </a:solidFill>
                </a:rPr>
                <a:t>mo</a:t>
              </a:r>
              <a:endParaRPr lang="nl-NL" altLang="nl-NL" kern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2" name="Title 1"/>
            <p:cNvSpPr txBox="1">
              <a:spLocks/>
            </p:cNvSpPr>
            <p:nvPr/>
          </p:nvSpPr>
          <p:spPr bwMode="auto">
            <a:xfrm>
              <a:off x="6516536" y="2060552"/>
              <a:ext cx="719198" cy="574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b="0" i="0" baseline="0">
                  <a:solidFill>
                    <a:schemeClr val="bg1"/>
                  </a:solidFill>
                  <a:latin typeface="Verdana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nl-NL" altLang="nl-NL" kern="0" dirty="0" err="1">
                  <a:solidFill>
                    <a:schemeClr val="tx1"/>
                  </a:solidFill>
                </a:rPr>
                <a:t>y</a:t>
              </a:r>
              <a:r>
                <a:rPr lang="nl-NL" altLang="nl-NL" kern="0" baseline="-25000" dirty="0" err="1">
                  <a:solidFill>
                    <a:schemeClr val="tx1"/>
                  </a:solidFill>
                </a:rPr>
                <a:t>me</a:t>
              </a:r>
              <a:endParaRPr lang="nl-NL" altLang="nl-NL" kern="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 bwMode="auto">
            <a:xfrm>
              <a:off x="4571684" y="5374701"/>
              <a:ext cx="3286403" cy="5745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100" b="0" i="0" baseline="0">
                  <a:solidFill>
                    <a:schemeClr val="bg1"/>
                  </a:solidFill>
                  <a:latin typeface="Verdana" pitchFamily="34" charset="0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nl-NL" altLang="nl-NL" kern="0" dirty="0" err="1">
                  <a:solidFill>
                    <a:schemeClr val="tx1"/>
                  </a:solidFill>
                </a:rPr>
                <a:t>Kalman</a:t>
              </a:r>
              <a:r>
                <a:rPr lang="nl-NL" altLang="nl-NL" kern="0" dirty="0">
                  <a:solidFill>
                    <a:schemeClr val="tx1"/>
                  </a:solidFill>
                </a:rPr>
                <a:t> update of x</a:t>
              </a:r>
            </a:p>
          </p:txBody>
        </p:sp>
      </p:grpSp>
      <p:pic>
        <p:nvPicPr>
          <p:cNvPr id="26628" name="Picture 12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6381750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>
          <a:xfrm>
            <a:off x="1703512" y="260450"/>
            <a:ext cx="10488488" cy="576262"/>
          </a:xfrm>
        </p:spPr>
        <p:txBody>
          <a:bodyPr/>
          <a:lstStyle/>
          <a:p>
            <a:r>
              <a:rPr lang="nl-NL" altLang="nl-NL" sz="2800" dirty="0" err="1"/>
              <a:t>Unsented</a:t>
            </a:r>
            <a:r>
              <a:rPr lang="nl-NL" altLang="nl-NL" sz="2800" dirty="0"/>
              <a:t> </a:t>
            </a:r>
            <a:r>
              <a:rPr lang="nl-NL" altLang="nl-NL" sz="2800" dirty="0" err="1"/>
              <a:t>Kalman</a:t>
            </a:r>
            <a:r>
              <a:rPr lang="nl-NL" altLang="nl-NL" sz="2800" dirty="0"/>
              <a:t> filter </a:t>
            </a:r>
            <a:r>
              <a:rPr lang="nl-NL" altLang="nl-NL" sz="2800" dirty="0" err="1"/>
              <a:t>for</a:t>
            </a:r>
            <a:r>
              <a:rPr lang="nl-NL" altLang="nl-NL" sz="2800" dirty="0"/>
              <a:t> mode </a:t>
            </a:r>
            <a:r>
              <a:rPr lang="nl-NL" altLang="nl-NL" sz="2800" dirty="0" err="1"/>
              <a:t>frequency</a:t>
            </a:r>
            <a:r>
              <a:rPr lang="nl-NL" altLang="nl-NL" sz="2800" dirty="0"/>
              <a:t> </a:t>
            </a:r>
            <a:r>
              <a:rPr lang="nl-NL" altLang="nl-NL" sz="2800" dirty="0" err="1"/>
              <a:t>and</a:t>
            </a:r>
            <a:r>
              <a:rPr lang="nl-NL" altLang="nl-NL" sz="2800" dirty="0"/>
              <a:t> </a:t>
            </a:r>
            <a:r>
              <a:rPr lang="nl-NL" altLang="nl-NL" sz="2800" dirty="0" err="1"/>
              <a:t>phase</a:t>
            </a:r>
            <a:endParaRPr lang="nl-NL" altLang="nl-NL" sz="2800" dirty="0"/>
          </a:p>
        </p:txBody>
      </p:sp>
      <p:sp>
        <p:nvSpPr>
          <p:cNvPr id="27651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3216276" y="1989139"/>
            <a:ext cx="6480175" cy="2879725"/>
          </a:xfrm>
        </p:spPr>
        <p:txBody>
          <a:bodyPr/>
          <a:lstStyle/>
          <a:p>
            <a:endParaRPr lang="nl-NL" altLang="nl-NL"/>
          </a:p>
        </p:txBody>
      </p:sp>
      <p:pic>
        <p:nvPicPr>
          <p:cNvPr id="2765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4017964"/>
            <a:ext cx="604837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9" y="931864"/>
            <a:ext cx="6173787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268413"/>
            <a:ext cx="3051175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1"/>
          <p:cNvSpPr>
            <a:spLocks noChangeArrowheads="1"/>
          </p:cNvSpPr>
          <p:nvPr/>
        </p:nvSpPr>
        <p:spPr bwMode="auto">
          <a:xfrm>
            <a:off x="1506538" y="6419850"/>
            <a:ext cx="77581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nl-NL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Kalman</a:t>
            </a:r>
            <a:r>
              <a:rPr lang="en-US" altLang="nl-NL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filters for real-time magnetic island phase tracking, DP Borgers, et al., </a:t>
            </a:r>
          </a:p>
          <a:p>
            <a:pPr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nl-NL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Fusion Engineering and Design 88 (11), 2922-2932 (2013)</a:t>
            </a:r>
            <a:endParaRPr lang="nl-NL" altLang="nl-NL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656" name="Picture 1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6381750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311551" y="182564"/>
            <a:ext cx="8929290" cy="574675"/>
          </a:xfrm>
        </p:spPr>
        <p:txBody>
          <a:bodyPr/>
          <a:lstStyle/>
          <a:p>
            <a:r>
              <a:rPr lang="nl-NL" altLang="nl-NL" dirty="0" err="1"/>
              <a:t>Observer</a:t>
            </a:r>
            <a:r>
              <a:rPr lang="nl-NL" altLang="nl-NL" dirty="0"/>
              <a:t> </a:t>
            </a:r>
            <a:r>
              <a:rPr lang="nl-NL" altLang="nl-NL" dirty="0" err="1"/>
              <a:t>for</a:t>
            </a:r>
            <a:r>
              <a:rPr lang="nl-NL" altLang="nl-NL" dirty="0"/>
              <a:t> </a:t>
            </a:r>
            <a:r>
              <a:rPr lang="nl-NL" altLang="nl-NL" dirty="0" err="1"/>
              <a:t>distribution</a:t>
            </a:r>
            <a:r>
              <a:rPr lang="nl-NL" altLang="nl-NL" dirty="0"/>
              <a:t> of j </a:t>
            </a:r>
            <a:r>
              <a:rPr lang="nl-NL" altLang="nl-NL" dirty="0" err="1"/>
              <a:t>and</a:t>
            </a:r>
            <a:r>
              <a:rPr lang="nl-NL" altLang="nl-NL" dirty="0"/>
              <a:t> Te control</a:t>
            </a:r>
          </a:p>
        </p:txBody>
      </p:sp>
      <p:pic>
        <p:nvPicPr>
          <p:cNvPr id="286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1289051"/>
            <a:ext cx="6858000" cy="33639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1558926" y="6380164"/>
            <a:ext cx="70580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nl-NL" altLang="nl-NL" sz="1200"/>
              <a:t>Felici, F. et al. J.I. (2011). Real-time physics-model-based simulation of the current density profile in tokamak plasmas. </a:t>
            </a:r>
            <a:r>
              <a:rPr lang="nl-NL" altLang="nl-NL" sz="1200" i="1"/>
              <a:t>Nuclear Fusion</a:t>
            </a:r>
            <a:r>
              <a:rPr lang="nl-NL" altLang="nl-NL" sz="1200"/>
              <a:t>, </a:t>
            </a:r>
            <a:r>
              <a:rPr lang="nl-NL" altLang="nl-NL" sz="1200" i="1"/>
              <a:t>51</a:t>
            </a:r>
            <a:r>
              <a:rPr lang="nl-NL" altLang="nl-NL" sz="1200"/>
              <a:t>(8):083052</a:t>
            </a:r>
          </a:p>
        </p:txBody>
      </p:sp>
      <p:sp>
        <p:nvSpPr>
          <p:cNvPr id="28677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2293939" y="4814888"/>
            <a:ext cx="8626475" cy="3294062"/>
          </a:xfrm>
        </p:spPr>
        <p:txBody>
          <a:bodyPr/>
          <a:lstStyle/>
          <a:p>
            <a:pPr>
              <a:buFontTx/>
              <a:buChar char="•"/>
            </a:pPr>
            <a:r>
              <a:rPr lang="nl-NL" altLang="nl-NL"/>
              <a:t>Discretized coupled nonlinear diffusion PDEs</a:t>
            </a:r>
          </a:p>
          <a:p>
            <a:pPr>
              <a:buFontTx/>
              <a:buChar char="•"/>
            </a:pPr>
            <a:r>
              <a:rPr lang="nl-NL" altLang="nl-NL"/>
              <a:t>Nonlinear state observation: Extended Kalman filter</a:t>
            </a:r>
          </a:p>
        </p:txBody>
      </p:sp>
      <p:pic>
        <p:nvPicPr>
          <p:cNvPr id="28678" name="Picture 12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01" y="6453188"/>
            <a:ext cx="2030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613694" y="332656"/>
            <a:ext cx="7200900" cy="574675"/>
          </a:xfrm>
        </p:spPr>
        <p:txBody>
          <a:bodyPr/>
          <a:lstStyle/>
          <a:p>
            <a:r>
              <a:rPr lang="nl-NL" altLang="nl-NL" dirty="0"/>
              <a:t>MPC </a:t>
            </a:r>
            <a:r>
              <a:rPr lang="nl-NL" altLang="nl-NL" dirty="0" err="1"/>
              <a:t>for</a:t>
            </a:r>
            <a:r>
              <a:rPr lang="nl-NL" altLang="nl-NL" dirty="0"/>
              <a:t> profile control in </a:t>
            </a:r>
            <a:r>
              <a:rPr lang="nl-NL" altLang="nl-NL" dirty="0" err="1"/>
              <a:t>tokamaks</a:t>
            </a:r>
            <a:endParaRPr lang="nl-NL" altLang="nl-NL" dirty="0"/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1044237"/>
            <a:ext cx="3134275" cy="26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"/>
          <a:stretch>
            <a:fillRect/>
          </a:stretch>
        </p:blipFill>
        <p:spPr bwMode="auto">
          <a:xfrm>
            <a:off x="4655840" y="1124744"/>
            <a:ext cx="53070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573240"/>
            <a:ext cx="8155022" cy="30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1487487" y="6419851"/>
            <a:ext cx="91265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nl-NL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Control of the tokamak safety factor profile with time-varying constraints using MPC,</a:t>
            </a:r>
          </a:p>
          <a:p>
            <a:pPr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nl-NL" sz="1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 Maljaars, et al. Nuclear Fusion 55 (2), 023001 19</a:t>
            </a:r>
            <a:endParaRPr lang="nl-NL" altLang="nl-NL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27" name="Picture 12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6453584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782888" y="115889"/>
            <a:ext cx="7993062" cy="574675"/>
          </a:xfrm>
        </p:spPr>
        <p:txBody>
          <a:bodyPr/>
          <a:lstStyle/>
          <a:p>
            <a:r>
              <a:rPr lang="en-US" altLang="nl-NL" sz="2800"/>
              <a:t>MPC for j-distribution and plasma </a:t>
            </a:r>
            <a:r>
              <a:rPr lang="en-US" altLang="nl-NL" sz="2800">
                <a:latin typeface="Symbol" panose="05050102010706020507" pitchFamily="18" charset="2"/>
              </a:rPr>
              <a:t>b</a:t>
            </a:r>
            <a:r>
              <a:rPr lang="en-US" altLang="nl-NL" sz="2800"/>
              <a:t> @TCV</a:t>
            </a:r>
            <a:endParaRPr lang="nl-NL" altLang="nl-NL" sz="2800"/>
          </a:p>
        </p:txBody>
      </p:sp>
      <p:sp>
        <p:nvSpPr>
          <p:cNvPr id="31747" name="Text Placeholder 1"/>
          <p:cNvSpPr>
            <a:spLocks noGrp="1"/>
          </p:cNvSpPr>
          <p:nvPr>
            <p:ph type="body" sz="quarter" idx="24"/>
          </p:nvPr>
        </p:nvSpPr>
        <p:spPr>
          <a:xfrm>
            <a:off x="3216276" y="1989139"/>
            <a:ext cx="6480175" cy="2879725"/>
          </a:xfrm>
        </p:spPr>
        <p:txBody>
          <a:bodyPr/>
          <a:lstStyle/>
          <a:p>
            <a:endParaRPr lang="nl-NL" altLang="nl-NL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125538"/>
            <a:ext cx="8253412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2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1" y="6453188"/>
            <a:ext cx="2030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1"/>
          <p:cNvSpPr>
            <a:spLocks noChangeArrowheads="1"/>
          </p:cNvSpPr>
          <p:nvPr/>
        </p:nvSpPr>
        <p:spPr bwMode="auto">
          <a:xfrm>
            <a:off x="1524000" y="6434138"/>
            <a:ext cx="70929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4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nl-NL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Profile control simulations and experiments on TCV: a controller test environment and results using a model-based predictive controller, E Maljaars et </a:t>
            </a:r>
            <a:r>
              <a:rPr lang="en-US" altLang="nl-NL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al.,Nuclear</a:t>
            </a:r>
            <a:r>
              <a:rPr lang="en-US" altLang="nl-NL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Fusion 57 (12), 126063 (2017)</a:t>
            </a:r>
            <a:endParaRPr lang="nl-NL" altLang="nl-NL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19A8CC14-A76D-47F7-B56E-0A8A872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1" y="188914"/>
            <a:ext cx="10873207" cy="574675"/>
          </a:xfrm>
        </p:spPr>
        <p:txBody>
          <a:bodyPr/>
          <a:lstStyle/>
          <a:p>
            <a:r>
              <a:rPr lang="nl-NL" altLang="nl-NL" dirty="0"/>
              <a:t>Event </a:t>
            </a:r>
            <a:r>
              <a:rPr lang="nl-NL" altLang="nl-NL" dirty="0" err="1"/>
              <a:t>driven</a:t>
            </a:r>
            <a:r>
              <a:rPr lang="nl-NL" altLang="nl-NL" dirty="0"/>
              <a:t> actuator </a:t>
            </a:r>
            <a:r>
              <a:rPr lang="nl-NL" altLang="nl-NL" dirty="0" err="1"/>
              <a:t>sharing</a:t>
            </a:r>
            <a:r>
              <a:rPr lang="nl-NL" altLang="nl-NL" dirty="0"/>
              <a:t> </a:t>
            </a:r>
            <a:r>
              <a:rPr lang="nl-NL" altLang="nl-NL" dirty="0" err="1"/>
              <a:t>for</a:t>
            </a:r>
            <a:r>
              <a:rPr lang="nl-NL" altLang="nl-NL" dirty="0"/>
              <a:t> multiple control </a:t>
            </a:r>
            <a:r>
              <a:rPr lang="nl-NL" altLang="nl-NL" dirty="0" err="1"/>
              <a:t>tasks</a:t>
            </a:r>
            <a:endParaRPr lang="nl-NL" altLang="nl-NL" dirty="0"/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BF4D4B37-5FC0-46D3-BEEA-DF88CB861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908050"/>
            <a:ext cx="5502275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2" descr="logo">
            <a:extLst>
              <a:ext uri="{FF2B5EF4-FFF2-40B4-BE49-F238E27FC236}">
                <a16:creationId xmlns:a16="http://schemas.microsoft.com/office/drawing/2014/main" id="{A689BB80-A656-4ABE-9C1D-26C3A5083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88" y="6443663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1">
            <a:extLst>
              <a:ext uri="{FF2B5EF4-FFF2-40B4-BE49-F238E27FC236}">
                <a16:creationId xmlns:a16="http://schemas.microsoft.com/office/drawing/2014/main" id="{D796EF4E-05ED-44D1-BE4C-9A25FD52D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0" y="6300788"/>
            <a:ext cx="6942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600">
                <a:latin typeface="Calibri" panose="020F0502020204030204" pitchFamily="34" charset="0"/>
              </a:rPr>
              <a:t>E. Maljaars et al., </a:t>
            </a:r>
            <a:r>
              <a:rPr lang="nl-NL" altLang="nl-NL" sz="1600" i="1">
                <a:latin typeface="Calibri" panose="020F0502020204030204" pitchFamily="34" charset="0"/>
              </a:rPr>
              <a:t>42nd European Physical Society Conference on Plasma Physics, EPS 2015</a:t>
            </a:r>
            <a:r>
              <a:rPr lang="nl-NL" altLang="nl-NL" sz="1600">
                <a:latin typeface="Calibri" panose="020F0502020204030204" pitchFamily="34" charset="0"/>
              </a:rPr>
              <a:t> (Europhysics Conference Abstracts, No. 39E).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F396C5-1D37-4565-B525-3E6C85C71CC0}"/>
              </a:ext>
            </a:extLst>
          </p:cNvPr>
          <p:cNvSpPr txBox="1">
            <a:spLocks/>
          </p:cNvSpPr>
          <p:nvPr/>
        </p:nvSpPr>
        <p:spPr bwMode="auto">
          <a:xfrm>
            <a:off x="2278064" y="3213101"/>
            <a:ext cx="7921625" cy="11525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0" i="0" baseline="0">
                <a:solidFill>
                  <a:schemeClr val="bg1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altLang="nl-NL" kern="0" dirty="0"/>
              <a:t>How to </a:t>
            </a:r>
            <a:r>
              <a:rPr lang="nl-NL" altLang="nl-NL" kern="0" dirty="0" err="1"/>
              <a:t>determine</a:t>
            </a:r>
            <a:r>
              <a:rPr lang="nl-NL" altLang="nl-NL" kern="0" dirty="0"/>
              <a:t> </a:t>
            </a:r>
            <a:r>
              <a:rPr lang="nl-NL" altLang="nl-NL" kern="0" dirty="0" err="1"/>
              <a:t>when</a:t>
            </a:r>
            <a:r>
              <a:rPr lang="nl-NL" altLang="nl-NL" kern="0" dirty="0"/>
              <a:t> to </a:t>
            </a:r>
            <a:r>
              <a:rPr lang="nl-NL" altLang="nl-NL" kern="0" dirty="0" err="1"/>
              <a:t>allocate</a:t>
            </a:r>
            <a:r>
              <a:rPr lang="nl-NL" altLang="nl-NL" kern="0" dirty="0"/>
              <a:t> </a:t>
            </a:r>
            <a:r>
              <a:rPr lang="nl-NL" altLang="nl-NL" kern="0" dirty="0" err="1"/>
              <a:t>the</a:t>
            </a:r>
            <a:r>
              <a:rPr lang="nl-NL" altLang="nl-NL" kern="0" dirty="0"/>
              <a:t> </a:t>
            </a:r>
            <a:r>
              <a:rPr lang="nl-NL" altLang="nl-NL" kern="0" dirty="0" err="1"/>
              <a:t>actuators</a:t>
            </a:r>
            <a:r>
              <a:rPr lang="nl-NL" altLang="nl-NL" kern="0" dirty="0"/>
              <a:t> to </a:t>
            </a:r>
            <a:r>
              <a:rPr lang="nl-NL" altLang="nl-NL" kern="0" dirty="0" err="1"/>
              <a:t>specific</a:t>
            </a:r>
            <a:r>
              <a:rPr lang="nl-NL" altLang="nl-NL" kern="0" dirty="0"/>
              <a:t> control </a:t>
            </a:r>
            <a:r>
              <a:rPr lang="nl-NL" altLang="nl-NL" kern="0" dirty="0" err="1"/>
              <a:t>tasks</a:t>
            </a:r>
            <a:r>
              <a:rPr lang="en-US" altLang="nl-NL" kern="0" dirty="0"/>
              <a:t>?</a:t>
            </a:r>
            <a:endParaRPr lang="nl-NL" altLang="nl-NL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1">
            <a:extLst>
              <a:ext uri="{FF2B5EF4-FFF2-40B4-BE49-F238E27FC236}">
                <a16:creationId xmlns:a16="http://schemas.microsoft.com/office/drawing/2014/main" id="{23A21D79-DF6F-4E80-9B6E-C29BEC59BE68}"/>
              </a:ext>
            </a:extLst>
          </p:cNvPr>
          <p:cNvGrpSpPr>
            <a:grpSpLocks/>
          </p:cNvGrpSpPr>
          <p:nvPr/>
        </p:nvGrpSpPr>
        <p:grpSpPr bwMode="auto">
          <a:xfrm>
            <a:off x="6294687" y="1268760"/>
            <a:ext cx="5777977" cy="4668491"/>
            <a:chOff x="4859338" y="2852738"/>
            <a:chExt cx="4249737" cy="3313112"/>
          </a:xfrm>
        </p:grpSpPr>
        <p:pic>
          <p:nvPicPr>
            <p:cNvPr id="31751" name="Content Placeholder 6">
              <a:extLst>
                <a:ext uri="{FF2B5EF4-FFF2-40B4-BE49-F238E27FC236}">
                  <a16:creationId xmlns:a16="http://schemas.microsoft.com/office/drawing/2014/main" id="{9E216F17-2703-4628-9D9A-696A481C3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4826"/>
            <a:stretch>
              <a:fillRect/>
            </a:stretch>
          </p:blipFill>
          <p:spPr bwMode="auto">
            <a:xfrm>
              <a:off x="4859338" y="5614988"/>
              <a:ext cx="4249737" cy="550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2" name="Content Placeholder 6">
              <a:extLst>
                <a:ext uri="{FF2B5EF4-FFF2-40B4-BE49-F238E27FC236}">
                  <a16:creationId xmlns:a16="http://schemas.microsoft.com/office/drawing/2014/main" id="{4B324963-46B1-4460-9BB2-22E969F47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48" b="55550"/>
            <a:stretch>
              <a:fillRect/>
            </a:stretch>
          </p:blipFill>
          <p:spPr bwMode="auto">
            <a:xfrm>
              <a:off x="4859338" y="5013325"/>
              <a:ext cx="4249737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3" name="Content Placeholder 6">
              <a:extLst>
                <a:ext uri="{FF2B5EF4-FFF2-40B4-BE49-F238E27FC236}">
                  <a16:creationId xmlns:a16="http://schemas.microsoft.com/office/drawing/2014/main" id="{F7997E26-B08C-4FE4-A107-CA0BE48C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336" b="30583"/>
            <a:stretch>
              <a:fillRect/>
            </a:stretch>
          </p:blipFill>
          <p:spPr bwMode="auto">
            <a:xfrm>
              <a:off x="4859338" y="4059238"/>
              <a:ext cx="4249737" cy="858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754" name="Content Placeholder 6">
              <a:extLst>
                <a:ext uri="{FF2B5EF4-FFF2-40B4-BE49-F238E27FC236}">
                  <a16:creationId xmlns:a16="http://schemas.microsoft.com/office/drawing/2014/main" id="{91022C36-C677-4055-A492-25524B621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73" b="61685"/>
            <a:stretch>
              <a:fillRect/>
            </a:stretch>
          </p:blipFill>
          <p:spPr bwMode="auto">
            <a:xfrm>
              <a:off x="4859338" y="2852738"/>
              <a:ext cx="4249737" cy="1109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1747" name="Picture 10">
            <a:extLst>
              <a:ext uri="{FF2B5EF4-FFF2-40B4-BE49-F238E27FC236}">
                <a16:creationId xmlns:a16="http://schemas.microsoft.com/office/drawing/2014/main" id="{AA8C3582-142E-419B-BDDF-27242F9C8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6165850"/>
            <a:ext cx="18002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itle 1">
            <a:extLst>
              <a:ext uri="{FF2B5EF4-FFF2-40B4-BE49-F238E27FC236}">
                <a16:creationId xmlns:a16="http://schemas.microsoft.com/office/drawing/2014/main" id="{B0522F82-1027-4EEF-BA74-3C39ED005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Finite state modeling of plasma</a:t>
            </a:r>
          </a:p>
        </p:txBody>
      </p:sp>
      <p:sp>
        <p:nvSpPr>
          <p:cNvPr id="31750" name="Content Placeholder 2">
            <a:extLst>
              <a:ext uri="{FF2B5EF4-FFF2-40B4-BE49-F238E27FC236}">
                <a16:creationId xmlns:a16="http://schemas.microsoft.com/office/drawing/2014/main" id="{E5358524-2D5F-45C5-B27A-65DA0467588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55440" y="1269076"/>
            <a:ext cx="8641027" cy="2879725"/>
          </a:xfrm>
        </p:spPr>
        <p:txBody>
          <a:bodyPr/>
          <a:lstStyle/>
          <a:p>
            <a:pPr marL="0" indent="0">
              <a:buNone/>
            </a:pPr>
            <a:r>
              <a:rPr lang="nl-NL" altLang="nl-NL" sz="1800" dirty="0" err="1"/>
              <a:t>FSMs</a:t>
            </a:r>
            <a:r>
              <a:rPr lang="nl-NL" altLang="nl-NL" sz="1800" dirty="0"/>
              <a:t> </a:t>
            </a:r>
            <a:r>
              <a:rPr lang="nl-NL" altLang="nl-NL" sz="1800" dirty="0" err="1"/>
              <a:t>implemented</a:t>
            </a:r>
            <a:r>
              <a:rPr lang="nl-NL" altLang="nl-NL" sz="1800" dirty="0"/>
              <a:t> in MATLAB Stateflow</a:t>
            </a:r>
          </a:p>
        </p:txBody>
      </p:sp>
      <p:pic>
        <p:nvPicPr>
          <p:cNvPr id="31749" name="Picture 17">
            <a:extLst>
              <a:ext uri="{FF2B5EF4-FFF2-40B4-BE49-F238E27FC236}">
                <a16:creationId xmlns:a16="http://schemas.microsoft.com/office/drawing/2014/main" id="{F35D0349-5DA3-4537-9182-AC78CAD0E4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851026"/>
            <a:ext cx="40862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7564B760-5081-4BB4-9586-A0199F422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800" dirty="0"/>
              <a:t>Modelled supervisory controller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9CD47E-6D19-43D2-9516-172A2A4765C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37891" name="Group 1">
            <a:extLst>
              <a:ext uri="{FF2B5EF4-FFF2-40B4-BE49-F238E27FC236}">
                <a16:creationId xmlns:a16="http://schemas.microsoft.com/office/drawing/2014/main" id="{EC7E2046-6F08-46DD-B612-437F71AFB435}"/>
              </a:ext>
            </a:extLst>
          </p:cNvPr>
          <p:cNvGrpSpPr>
            <a:grpSpLocks/>
          </p:cNvGrpSpPr>
          <p:nvPr/>
        </p:nvGrpSpPr>
        <p:grpSpPr bwMode="auto">
          <a:xfrm>
            <a:off x="1851026" y="1052514"/>
            <a:ext cx="8277225" cy="5254625"/>
            <a:chOff x="111125" y="1341438"/>
            <a:chExt cx="8277225" cy="5254625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F65FA394-38FC-48BE-96AA-120EAA5D03B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787900" y="1954213"/>
              <a:ext cx="3600450" cy="4138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 marL="268288" indent="-268288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4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34988" indent="-2651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Char char="•"/>
                <a:defRPr sz="2200" b="1">
                  <a:solidFill>
                    <a:schemeClr val="tx1"/>
                  </a:solidFill>
                  <a:latin typeface="+mn-lt"/>
                </a:defRPr>
              </a:lvl2pPr>
              <a:lvl3pPr marL="814388" indent="-2778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−"/>
                <a:defRPr sz="2200" b="1">
                  <a:solidFill>
                    <a:schemeClr val="tx1"/>
                  </a:solidFill>
                  <a:latin typeface="+mn-lt"/>
                </a:defRPr>
              </a:lvl3pPr>
              <a:lvl4pPr marL="1069975" indent="-2540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−"/>
                <a:defRPr sz="2200" b="1">
                  <a:solidFill>
                    <a:schemeClr val="tx1"/>
                  </a:solidFill>
                  <a:latin typeface="+mn-lt"/>
                </a:defRPr>
              </a:lvl4pPr>
              <a:lvl5pPr marL="1349375" indent="-277813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−"/>
                <a:defRPr sz="2200" b="1">
                  <a:solidFill>
                    <a:schemeClr val="tx1"/>
                  </a:solidFill>
                  <a:latin typeface="+mn-lt"/>
                </a:defRPr>
              </a:lvl5pPr>
              <a:lvl6pPr marL="1806575" indent="-2778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−"/>
                <a:defRPr sz="2200" b="1">
                  <a:solidFill>
                    <a:schemeClr val="tx1"/>
                  </a:solidFill>
                  <a:latin typeface="+mn-lt"/>
                </a:defRPr>
              </a:lvl6pPr>
              <a:lvl7pPr marL="2263775" indent="-2778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−"/>
                <a:defRPr sz="2200" b="1">
                  <a:solidFill>
                    <a:schemeClr val="tx1"/>
                  </a:solidFill>
                  <a:latin typeface="+mn-lt"/>
                </a:defRPr>
              </a:lvl7pPr>
              <a:lvl8pPr marL="2720975" indent="-2778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−"/>
                <a:defRPr sz="2200" b="1">
                  <a:solidFill>
                    <a:schemeClr val="tx1"/>
                  </a:solidFill>
                  <a:latin typeface="+mn-lt"/>
                </a:defRPr>
              </a:lvl8pPr>
              <a:lvl9pPr marL="3178175" indent="-277813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−"/>
                <a:defRPr sz="2200" b="1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  <a:defRPr/>
              </a:pPr>
              <a:r>
                <a:rPr lang="nl-NL" b="0" kern="0" dirty="0"/>
                <a:t>Plasma </a:t>
              </a:r>
              <a:r>
                <a:rPr lang="nl-NL" b="0" kern="0" dirty="0" err="1"/>
                <a:t>states</a:t>
              </a:r>
              <a:endParaRPr lang="nl-NL" b="0" kern="0" dirty="0"/>
            </a:p>
            <a:p>
              <a:pPr marL="0" indent="0">
                <a:buNone/>
                <a:defRPr/>
              </a:pPr>
              <a:endParaRPr lang="nl-NL" b="0" kern="0" dirty="0"/>
            </a:p>
            <a:p>
              <a:pPr marL="0" indent="0">
                <a:buNone/>
                <a:defRPr/>
              </a:pPr>
              <a:endParaRPr lang="nl-NL" b="0" kern="0" dirty="0"/>
            </a:p>
            <a:p>
              <a:pPr marL="0" indent="0">
                <a:buNone/>
                <a:defRPr/>
              </a:pPr>
              <a:endParaRPr lang="nl-NL" b="0" kern="0" dirty="0"/>
            </a:p>
            <a:p>
              <a:pPr marL="0" indent="0">
                <a:buNone/>
                <a:defRPr/>
              </a:pPr>
              <a:endParaRPr lang="nl-NL" b="0" kern="0" dirty="0"/>
            </a:p>
            <a:p>
              <a:pPr marL="0" indent="0">
                <a:buNone/>
                <a:defRPr/>
              </a:pPr>
              <a:r>
                <a:rPr lang="nl-NL" b="0" kern="0" dirty="0"/>
                <a:t>Control </a:t>
              </a:r>
              <a:r>
                <a:rPr lang="nl-NL" b="0" kern="0" dirty="0" err="1"/>
                <a:t>task</a:t>
              </a:r>
              <a:r>
                <a:rPr lang="nl-NL" b="0" kern="0" dirty="0"/>
                <a:t> </a:t>
              </a:r>
              <a:r>
                <a:rPr lang="nl-NL" b="0" kern="0" dirty="0" err="1"/>
                <a:t>priorities</a:t>
              </a:r>
              <a:endParaRPr lang="nl-NL" b="0" kern="0" dirty="0"/>
            </a:p>
            <a:p>
              <a:pPr marL="0" indent="0">
                <a:buNone/>
                <a:defRPr/>
              </a:pPr>
              <a:endParaRPr lang="nl-NL" b="0" kern="0" dirty="0"/>
            </a:p>
            <a:p>
              <a:pPr marL="0" indent="0">
                <a:buNone/>
                <a:defRPr/>
              </a:pPr>
              <a:r>
                <a:rPr lang="nl-NL" b="0" kern="0" dirty="0" err="1"/>
                <a:t>Only</a:t>
              </a:r>
              <a:r>
                <a:rPr lang="nl-NL" b="0" kern="0" dirty="0"/>
                <a:t> </a:t>
              </a:r>
              <a:r>
                <a:rPr lang="nl-NL" b="0" kern="0" dirty="0" err="1"/>
                <a:t>two</a:t>
              </a:r>
              <a:r>
                <a:rPr lang="nl-NL" b="0" kern="0" dirty="0"/>
                <a:t> control </a:t>
              </a:r>
              <a:r>
                <a:rPr lang="nl-NL" b="0" kern="0" dirty="0" err="1"/>
                <a:t>tasks</a:t>
              </a:r>
              <a:r>
                <a:rPr lang="nl-NL" b="0" kern="0" dirty="0"/>
                <a:t> </a:t>
              </a:r>
              <a:r>
                <a:rPr lang="nl-NL" b="0" kern="0" dirty="0" err="1"/>
                <a:t>may</a:t>
              </a:r>
              <a:r>
                <a:rPr lang="nl-NL" b="0" kern="0" dirty="0"/>
                <a:t> </a:t>
              </a:r>
              <a:r>
                <a:rPr lang="nl-NL" b="0" kern="0" dirty="0" err="1"/>
                <a:t>be</a:t>
              </a:r>
              <a:r>
                <a:rPr lang="nl-NL" b="0" kern="0" dirty="0"/>
                <a:t> </a:t>
              </a:r>
              <a:r>
                <a:rPr lang="nl-NL" b="0" kern="0" dirty="0" err="1"/>
                <a:t>simultaneously</a:t>
              </a:r>
              <a:r>
                <a:rPr lang="nl-NL" b="0" kern="0" dirty="0"/>
                <a:t> </a:t>
              </a:r>
              <a:r>
                <a:rPr lang="nl-NL" b="0" kern="0" dirty="0" err="1"/>
                <a:t>executed</a:t>
              </a:r>
              <a:r>
                <a:rPr lang="nl-NL" b="0" kern="0" dirty="0"/>
                <a:t> </a:t>
              </a:r>
              <a:r>
                <a:rPr lang="nl-NL" b="0" kern="0" dirty="0" err="1"/>
                <a:t>due</a:t>
              </a:r>
              <a:r>
                <a:rPr lang="nl-NL" b="0" kern="0" dirty="0"/>
                <a:t> </a:t>
              </a:r>
              <a:r>
                <a:rPr lang="nl-NL" b="0" kern="0" dirty="0" err="1"/>
                <a:t>to</a:t>
              </a:r>
              <a:r>
                <a:rPr lang="nl-NL" b="0" kern="0" dirty="0"/>
                <a:t> actuator </a:t>
              </a:r>
              <a:r>
                <a:rPr lang="nl-NL" b="0" kern="0" dirty="0" err="1"/>
                <a:t>constraints</a:t>
              </a:r>
              <a:endParaRPr lang="nl-NL" b="0" kern="0" dirty="0"/>
            </a:p>
            <a:p>
              <a:pPr>
                <a:defRPr/>
              </a:pPr>
              <a:endParaRPr lang="nl-NL" b="0" kern="0" dirty="0"/>
            </a:p>
            <a:p>
              <a:pPr>
                <a:defRPr/>
              </a:pPr>
              <a:endParaRPr lang="nl-NL" b="0" kern="0" dirty="0"/>
            </a:p>
            <a:p>
              <a:pPr>
                <a:defRPr/>
              </a:pPr>
              <a:endParaRPr lang="nl-NL" b="0" kern="0" dirty="0"/>
            </a:p>
          </p:txBody>
        </p:sp>
        <p:pic>
          <p:nvPicPr>
            <p:cNvPr id="37894" name="Picture 2">
              <a:extLst>
                <a:ext uri="{FF2B5EF4-FFF2-40B4-BE49-F238E27FC236}">
                  <a16:creationId xmlns:a16="http://schemas.microsoft.com/office/drawing/2014/main" id="{89C6074A-9523-497B-A901-9789EFBADE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556"/>
            <a:stretch>
              <a:fillRect/>
            </a:stretch>
          </p:blipFill>
          <p:spPr bwMode="auto">
            <a:xfrm>
              <a:off x="111125" y="1341438"/>
              <a:ext cx="4173538" cy="525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21B2AC56-21F8-4A89-BBE9-D79982A3EA1F}"/>
                </a:ext>
              </a:extLst>
            </p:cNvPr>
            <p:cNvSpPr/>
            <p:nvPr/>
          </p:nvSpPr>
          <p:spPr>
            <a:xfrm>
              <a:off x="4284663" y="1365250"/>
              <a:ext cx="403225" cy="2495550"/>
            </a:xfrm>
            <a:prstGeom prst="rightBrace">
              <a:avLst>
                <a:gd name="adj1" fmla="val 35544"/>
                <a:gd name="adj2" fmla="val 33404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21B94F48-8DA3-421C-AB0A-19819F0225DC}"/>
                </a:ext>
              </a:extLst>
            </p:cNvPr>
            <p:cNvSpPr/>
            <p:nvPr/>
          </p:nvSpPr>
          <p:spPr>
            <a:xfrm>
              <a:off x="4284663" y="3981450"/>
              <a:ext cx="403225" cy="2363788"/>
            </a:xfrm>
            <a:prstGeom prst="rightBrace">
              <a:avLst>
                <a:gd name="adj1" fmla="val 35544"/>
                <a:gd name="adj2" fmla="val 26090"/>
              </a:avLst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nl-NL"/>
            </a:p>
          </p:txBody>
        </p:sp>
      </p:grpSp>
      <p:pic>
        <p:nvPicPr>
          <p:cNvPr id="37892" name="Picture 10">
            <a:extLst>
              <a:ext uri="{FF2B5EF4-FFF2-40B4-BE49-F238E27FC236}">
                <a16:creationId xmlns:a16="http://schemas.microsoft.com/office/drawing/2014/main" id="{CD2B8E48-2408-44DB-8085-1AFDA6D34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6165850"/>
            <a:ext cx="18002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CE63C52-221E-4332-A933-82E85B1FF1B8}"/>
              </a:ext>
            </a:extLst>
          </p:cNvPr>
          <p:cNvSpPr txBox="1">
            <a:spLocks/>
          </p:cNvSpPr>
          <p:nvPr/>
        </p:nvSpPr>
        <p:spPr bwMode="auto">
          <a:xfrm>
            <a:off x="1858964" y="981076"/>
            <a:ext cx="8726487" cy="47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80988" indent="-2397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1275" indent="0">
              <a:spcBef>
                <a:spcPct val="0"/>
              </a:spcBef>
              <a:buNone/>
              <a:defRPr/>
            </a:pPr>
            <a:r>
              <a:rPr lang="fr-FR" altLang="nl-NL" sz="2400" dirty="0" err="1"/>
              <a:t>Tasks</a:t>
            </a:r>
            <a:r>
              <a:rPr lang="fr-FR" altLang="nl-NL" sz="2400" dirty="0"/>
              <a:t>: Central </a:t>
            </a:r>
            <a:r>
              <a:rPr lang="fr-FR" altLang="nl-NL" sz="2400" dirty="0" err="1"/>
              <a:t>heating</a:t>
            </a:r>
            <a:r>
              <a:rPr lang="fr-FR" altLang="nl-NL" sz="2400" dirty="0"/>
              <a:t>, NTM </a:t>
            </a:r>
            <a:r>
              <a:rPr lang="fr-FR" altLang="nl-NL" sz="2400" dirty="0" err="1"/>
              <a:t>stabilization</a:t>
            </a:r>
            <a:r>
              <a:rPr lang="fr-FR" altLang="nl-NL" sz="2400" dirty="0"/>
              <a:t> and beta control</a:t>
            </a:r>
          </a:p>
          <a:p>
            <a:pPr marL="41275" indent="0">
              <a:spcBef>
                <a:spcPct val="0"/>
              </a:spcBef>
              <a:buNone/>
              <a:defRPr/>
            </a:pPr>
            <a:r>
              <a:rPr lang="fr-FR" altLang="nl-NL" sz="2400" dirty="0" err="1"/>
              <a:t>Decision</a:t>
            </a:r>
            <a:r>
              <a:rPr lang="fr-FR" altLang="nl-NL" sz="2400" dirty="0"/>
              <a:t> </a:t>
            </a:r>
            <a:r>
              <a:rPr lang="fr-FR" altLang="nl-NL" sz="2400" dirty="0" err="1"/>
              <a:t>chain</a:t>
            </a:r>
            <a:r>
              <a:rPr lang="fr-FR" altLang="nl-NL" sz="2400" dirty="0"/>
              <a:t>: NTM </a:t>
            </a:r>
            <a:r>
              <a:rPr lang="fr-FR" altLang="nl-NL" sz="2400" dirty="0" err="1"/>
              <a:t>presence</a:t>
            </a:r>
            <a:r>
              <a:rPr lang="fr-FR" altLang="nl-NL" sz="2400" dirty="0"/>
              <a:t> </a:t>
            </a:r>
            <a:r>
              <a:rPr lang="fr-FR" altLang="nl-NL" sz="2400" dirty="0">
                <a:sym typeface="Wingdings" panose="05000000000000000000" pitchFamily="2" charset="2"/>
              </a:rPr>
              <a:t></a:t>
            </a:r>
            <a:r>
              <a:rPr lang="fr-FR" altLang="nl-NL" sz="2400" dirty="0"/>
              <a:t> Control </a:t>
            </a:r>
            <a:r>
              <a:rPr lang="fr-FR" altLang="nl-NL" sz="2400" dirty="0" err="1"/>
              <a:t>task</a:t>
            </a:r>
            <a:r>
              <a:rPr lang="fr-FR" altLang="nl-NL" sz="2400" dirty="0"/>
              <a:t> </a:t>
            </a:r>
            <a:r>
              <a:rPr lang="fr-FR" altLang="nl-NL" sz="2400" dirty="0" err="1"/>
              <a:t>priorities</a:t>
            </a:r>
            <a:r>
              <a:rPr lang="fr-FR" altLang="nl-NL" sz="2400" dirty="0"/>
              <a:t> </a:t>
            </a:r>
            <a:r>
              <a:rPr lang="fr-FR" altLang="nl-NL" sz="2400" dirty="0">
                <a:sym typeface="Wingdings" panose="05000000000000000000" pitchFamily="2" charset="2"/>
              </a:rPr>
              <a:t></a:t>
            </a:r>
            <a:r>
              <a:rPr lang="fr-FR" altLang="nl-NL" sz="2400" dirty="0"/>
              <a:t> EC </a:t>
            </a:r>
            <a:r>
              <a:rPr lang="fr-FR" altLang="nl-NL" sz="2400" dirty="0" err="1"/>
              <a:t>launcher</a:t>
            </a:r>
            <a:r>
              <a:rPr lang="fr-FR" altLang="nl-NL" sz="2400" dirty="0"/>
              <a:t> allocation</a:t>
            </a:r>
          </a:p>
          <a:p>
            <a:pPr>
              <a:defRPr/>
            </a:pPr>
            <a:endParaRPr lang="nl-NL" altLang="nl-NL" sz="1900" dirty="0"/>
          </a:p>
        </p:txBody>
      </p:sp>
      <p:pic>
        <p:nvPicPr>
          <p:cNvPr id="38915" name="Image 3">
            <a:extLst>
              <a:ext uri="{FF2B5EF4-FFF2-40B4-BE49-F238E27FC236}">
                <a16:creationId xmlns:a16="http://schemas.microsoft.com/office/drawing/2014/main" id="{9EE04EEF-AFC3-4403-BC6D-79B0D8BB8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276476"/>
            <a:ext cx="4062413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Image 2">
            <a:extLst>
              <a:ext uri="{FF2B5EF4-FFF2-40B4-BE49-F238E27FC236}">
                <a16:creationId xmlns:a16="http://schemas.microsoft.com/office/drawing/2014/main" id="{2BC3460E-DDB8-44AD-84FB-A10C3B3AE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2084388"/>
            <a:ext cx="5526088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0">
            <a:extLst>
              <a:ext uri="{FF2B5EF4-FFF2-40B4-BE49-F238E27FC236}">
                <a16:creationId xmlns:a16="http://schemas.microsoft.com/office/drawing/2014/main" id="{05E0B4FC-F88E-4111-A514-197341778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6165850"/>
            <a:ext cx="18002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60214BB-3BB2-4D06-9D53-E735A5F61F86}"/>
              </a:ext>
            </a:extLst>
          </p:cNvPr>
          <p:cNvSpPr txBox="1">
            <a:spLocks/>
          </p:cNvSpPr>
          <p:nvPr/>
        </p:nvSpPr>
        <p:spPr bwMode="auto">
          <a:xfrm>
            <a:off x="2855914" y="260350"/>
            <a:ext cx="8135937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nl-NL" altLang="nl-NL" sz="2800" kern="0" dirty="0"/>
              <a:t>Discrete State </a:t>
            </a:r>
            <a:r>
              <a:rPr lang="nl-NL" altLang="nl-NL" sz="2800" kern="0" dirty="0" err="1"/>
              <a:t>supervisory</a:t>
            </a:r>
            <a:r>
              <a:rPr lang="nl-NL" altLang="nl-NL" sz="2800" kern="0" dirty="0"/>
              <a:t> controller experiment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6D0A611-8E22-493A-AC48-77B8FD277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276" y="331788"/>
            <a:ext cx="7993063" cy="576262"/>
          </a:xfrm>
        </p:spPr>
        <p:txBody>
          <a:bodyPr/>
          <a:lstStyle/>
          <a:p>
            <a:r>
              <a:rPr lang="en-US" altLang="nl-NL" sz="2800"/>
              <a:t>Evolution S</a:t>
            </a:r>
            <a:r>
              <a:rPr lang="nl-NL" altLang="nl-NL" sz="2800"/>
              <a:t>ystems and Control Theory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451D4AED-DDC2-433D-AA16-8B747578FBA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04975" y="1485901"/>
            <a:ext cx="9144000" cy="2879725"/>
          </a:xfrm>
        </p:spPr>
        <p:txBody>
          <a:bodyPr/>
          <a:lstStyle/>
          <a:p>
            <a:pPr>
              <a:defRPr/>
            </a:pPr>
            <a:r>
              <a:rPr lang="en-US" altLang="nl-NL" sz="2400" dirty="0"/>
              <a:t>1940-1960		Classical control engineering (SISO)</a:t>
            </a:r>
          </a:p>
          <a:p>
            <a:pPr>
              <a:defRPr/>
            </a:pPr>
            <a:r>
              <a:rPr lang="en-US" altLang="nl-NL" sz="2400" dirty="0"/>
              <a:t>1960-1980		State space formulation,</a:t>
            </a:r>
          </a:p>
          <a:p>
            <a:pPr>
              <a:defRPr/>
            </a:pPr>
            <a:r>
              <a:rPr lang="en-US" altLang="nl-NL" sz="2400" dirty="0"/>
              <a:t>				Large scale systems,</a:t>
            </a:r>
          </a:p>
          <a:p>
            <a:pPr marL="0" indent="0">
              <a:defRPr/>
            </a:pPr>
            <a:r>
              <a:rPr lang="en-US" altLang="nl-NL" sz="2400" dirty="0"/>
              <a:t>			</a:t>
            </a:r>
            <a:r>
              <a:rPr lang="en-US" altLang="nl-NL" sz="2400" dirty="0" err="1"/>
              <a:t>Kalman</a:t>
            </a:r>
            <a:r>
              <a:rPr lang="en-US" altLang="nl-NL" sz="2400" dirty="0"/>
              <a:t> observation</a:t>
            </a:r>
          </a:p>
          <a:p>
            <a:pPr>
              <a:defRPr/>
            </a:pPr>
            <a:r>
              <a:rPr lang="en-US" altLang="nl-NL" sz="2400" dirty="0"/>
              <a:t>1980-1990		Robust control,</a:t>
            </a:r>
          </a:p>
          <a:p>
            <a:pPr>
              <a:defRPr/>
            </a:pPr>
            <a:r>
              <a:rPr lang="en-US" altLang="nl-NL" sz="2400" dirty="0"/>
              <a:t>				System identification</a:t>
            </a:r>
          </a:p>
          <a:p>
            <a:pPr>
              <a:defRPr/>
            </a:pPr>
            <a:r>
              <a:rPr lang="en-US" altLang="nl-NL" sz="2400" dirty="0"/>
              <a:t>1990-2000		Model predictive control</a:t>
            </a:r>
          </a:p>
          <a:p>
            <a:pPr>
              <a:defRPr/>
            </a:pPr>
            <a:r>
              <a:rPr lang="nl-NL" altLang="nl-NL" sz="2400" dirty="0"/>
              <a:t>2000-2010		</a:t>
            </a:r>
            <a:r>
              <a:rPr lang="nl-NL" altLang="nl-NL" sz="2400" dirty="0" err="1"/>
              <a:t>Hybrid</a:t>
            </a:r>
            <a:r>
              <a:rPr lang="nl-NL" altLang="nl-NL" sz="2400" dirty="0"/>
              <a:t> (event-</a:t>
            </a:r>
            <a:r>
              <a:rPr lang="nl-NL" altLang="nl-NL" sz="2400" dirty="0" err="1"/>
              <a:t>driven</a:t>
            </a:r>
            <a:r>
              <a:rPr lang="nl-NL" altLang="nl-NL" sz="2400" dirty="0"/>
              <a:t>) system </a:t>
            </a:r>
            <a:r>
              <a:rPr lang="nl-NL" altLang="nl-NL" sz="2400" dirty="0" err="1"/>
              <a:t>theory</a:t>
            </a:r>
            <a:endParaRPr lang="nl-NL" altLang="nl-NL" sz="2400" dirty="0"/>
          </a:p>
          <a:p>
            <a:pPr>
              <a:defRPr/>
            </a:pPr>
            <a:r>
              <a:rPr lang="en-US" altLang="nl-NL" sz="2400" dirty="0"/>
              <a:t>2010-2018		Network control,</a:t>
            </a:r>
          </a:p>
          <a:p>
            <a:pPr>
              <a:defRPr/>
            </a:pPr>
            <a:r>
              <a:rPr lang="en-US" altLang="nl-NL" sz="2400" dirty="0"/>
              <a:t>				Distributed control,</a:t>
            </a:r>
          </a:p>
          <a:p>
            <a:pPr marL="0" indent="0">
              <a:defRPr/>
            </a:pPr>
            <a:r>
              <a:rPr lang="en-US" altLang="nl-NL" sz="2400" dirty="0"/>
              <a:t>			Iterative Learning Control</a:t>
            </a:r>
          </a:p>
          <a:p>
            <a:pPr marL="0" indent="0">
              <a:defRPr/>
            </a:pPr>
            <a:endParaRPr lang="en-US" altLang="nl-NL" sz="2400" dirty="0"/>
          </a:p>
        </p:txBody>
      </p:sp>
      <p:pic>
        <p:nvPicPr>
          <p:cNvPr id="13316" name="Picture 12" descr="logo">
            <a:extLst>
              <a:ext uri="{FF2B5EF4-FFF2-40B4-BE49-F238E27FC236}">
                <a16:creationId xmlns:a16="http://schemas.microsoft.com/office/drawing/2014/main" id="{DFCD18B1-5F8A-405C-B526-87FF2C0BE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6381750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19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4179E4A-A90A-4C3C-9EFA-E6D8C91F5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/>
              <a:t>Tokamak Equilibrium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74234F-C49D-4E17-A1EB-59D8BD240D7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CC441483-B8B4-4027-B997-9C2DC7453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6" y="1773239"/>
            <a:ext cx="9007475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0A7453D-3C70-4221-A92B-4826F59A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208699"/>
            <a:ext cx="9289776" cy="576262"/>
          </a:xfrm>
        </p:spPr>
        <p:txBody>
          <a:bodyPr/>
          <a:lstStyle/>
          <a:p>
            <a:r>
              <a:rPr lang="nl-NL" altLang="nl-NL" sz="2800" dirty="0" err="1"/>
              <a:t>Today</a:t>
            </a:r>
            <a:r>
              <a:rPr lang="nl-NL" altLang="nl-NL" sz="2800" dirty="0"/>
              <a:t> </a:t>
            </a:r>
            <a:r>
              <a:rPr lang="en-US" altLang="nl-NL" sz="2800" dirty="0">
                <a:sym typeface="Wingdings" panose="05000000000000000000" pitchFamily="2" charset="2"/>
              </a:rPr>
              <a:t> Examples of application in plasma control</a:t>
            </a:r>
            <a:endParaRPr lang="nl-NL" altLang="nl-NL" sz="2800" dirty="0"/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E0B78597-D968-4B8A-97C2-357C2F5B06A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04975" y="1484314"/>
            <a:ext cx="9144000" cy="2879725"/>
          </a:xfrm>
        </p:spPr>
        <p:txBody>
          <a:bodyPr/>
          <a:lstStyle/>
          <a:p>
            <a:pPr>
              <a:defRPr/>
            </a:pPr>
            <a:r>
              <a:rPr lang="en-US" altLang="nl-NL" sz="2400" dirty="0">
                <a:solidFill>
                  <a:schemeClr val="bg1">
                    <a:lumMod val="75000"/>
                  </a:schemeClr>
                </a:solidFill>
              </a:rPr>
              <a:t>1940-1960</a:t>
            </a:r>
            <a:r>
              <a:rPr lang="en-US" altLang="nl-NL" sz="2400" dirty="0"/>
              <a:t>		Classical control engineering (SISO)</a:t>
            </a:r>
          </a:p>
          <a:p>
            <a:pPr>
              <a:defRPr/>
            </a:pPr>
            <a:r>
              <a:rPr lang="en-US" altLang="nl-NL" sz="2400" dirty="0">
                <a:solidFill>
                  <a:schemeClr val="bg1">
                    <a:lumMod val="75000"/>
                  </a:schemeClr>
                </a:solidFill>
              </a:rPr>
              <a:t>1960-1980</a:t>
            </a:r>
            <a:r>
              <a:rPr lang="en-US" altLang="nl-NL" sz="2400" dirty="0"/>
              <a:t>		</a:t>
            </a:r>
            <a:r>
              <a:rPr lang="en-US" altLang="nl-NL" sz="2400" dirty="0">
                <a:solidFill>
                  <a:srgbClr val="FF0000"/>
                </a:solidFill>
              </a:rPr>
              <a:t>State space formulation</a:t>
            </a:r>
            <a:r>
              <a:rPr lang="en-US" altLang="nl-NL" sz="2400" dirty="0"/>
              <a:t>,</a:t>
            </a:r>
          </a:p>
          <a:p>
            <a:pPr>
              <a:defRPr/>
            </a:pPr>
            <a:r>
              <a:rPr lang="en-US" altLang="nl-NL" sz="2400" dirty="0"/>
              <a:t>				Large scale systems,</a:t>
            </a:r>
          </a:p>
          <a:p>
            <a:pPr marL="0" indent="0">
              <a:defRPr/>
            </a:pPr>
            <a:r>
              <a:rPr lang="en-US" altLang="nl-NL" sz="2400" dirty="0"/>
              <a:t>			</a:t>
            </a:r>
            <a:r>
              <a:rPr lang="en-US" altLang="nl-NL" sz="2400" dirty="0" err="1">
                <a:solidFill>
                  <a:srgbClr val="FF0000"/>
                </a:solidFill>
              </a:rPr>
              <a:t>Kalman</a:t>
            </a:r>
            <a:r>
              <a:rPr lang="en-US" altLang="nl-NL" sz="2400" dirty="0">
                <a:solidFill>
                  <a:srgbClr val="FF0000"/>
                </a:solidFill>
              </a:rPr>
              <a:t> observation</a:t>
            </a:r>
          </a:p>
          <a:p>
            <a:pPr>
              <a:defRPr/>
            </a:pPr>
            <a:r>
              <a:rPr lang="en-US" altLang="nl-NL" sz="2400" dirty="0">
                <a:solidFill>
                  <a:schemeClr val="bg1">
                    <a:lumMod val="75000"/>
                  </a:schemeClr>
                </a:solidFill>
              </a:rPr>
              <a:t>1980-1990</a:t>
            </a:r>
            <a:r>
              <a:rPr lang="en-US" altLang="nl-NL" sz="2400" dirty="0"/>
              <a:t>		Robust control,</a:t>
            </a:r>
          </a:p>
          <a:p>
            <a:pPr>
              <a:defRPr/>
            </a:pPr>
            <a:r>
              <a:rPr lang="en-US" altLang="nl-NL" sz="2400" dirty="0">
                <a:solidFill>
                  <a:srgbClr val="FF0000"/>
                </a:solidFill>
              </a:rPr>
              <a:t>				</a:t>
            </a:r>
            <a:r>
              <a:rPr lang="en-US" altLang="nl-NL" sz="2400" dirty="0"/>
              <a:t>System identification</a:t>
            </a:r>
          </a:p>
          <a:p>
            <a:pPr>
              <a:defRPr/>
            </a:pPr>
            <a:r>
              <a:rPr lang="en-US" altLang="nl-NL" sz="2400" dirty="0">
                <a:solidFill>
                  <a:schemeClr val="bg1">
                    <a:lumMod val="75000"/>
                  </a:schemeClr>
                </a:solidFill>
              </a:rPr>
              <a:t>1990-2000</a:t>
            </a:r>
            <a:r>
              <a:rPr lang="en-US" altLang="nl-NL" sz="2400" dirty="0"/>
              <a:t>		</a:t>
            </a:r>
            <a:r>
              <a:rPr lang="en-US" altLang="nl-NL" sz="2400" dirty="0">
                <a:solidFill>
                  <a:srgbClr val="FF0000"/>
                </a:solidFill>
              </a:rPr>
              <a:t>Model predictive control</a:t>
            </a:r>
          </a:p>
          <a:p>
            <a:pPr>
              <a:defRPr/>
            </a:pPr>
            <a:r>
              <a:rPr lang="nl-NL" altLang="nl-NL" sz="2400" dirty="0">
                <a:solidFill>
                  <a:schemeClr val="bg1">
                    <a:lumMod val="75000"/>
                  </a:schemeClr>
                </a:solidFill>
              </a:rPr>
              <a:t>2000-2010</a:t>
            </a:r>
            <a:r>
              <a:rPr lang="nl-NL" altLang="nl-NL" sz="2400" dirty="0"/>
              <a:t>		</a:t>
            </a:r>
            <a:r>
              <a:rPr lang="nl-NL" altLang="nl-NL" sz="2400" dirty="0" err="1">
                <a:solidFill>
                  <a:srgbClr val="FF2B00"/>
                </a:solidFill>
              </a:rPr>
              <a:t>Hybrid</a:t>
            </a:r>
            <a:r>
              <a:rPr lang="nl-NL" altLang="nl-NL" sz="2400" dirty="0">
                <a:solidFill>
                  <a:srgbClr val="FF2B00"/>
                </a:solidFill>
              </a:rPr>
              <a:t> (event-</a:t>
            </a:r>
            <a:r>
              <a:rPr lang="nl-NL" altLang="nl-NL" sz="2400" dirty="0" err="1">
                <a:solidFill>
                  <a:srgbClr val="FF2B00"/>
                </a:solidFill>
              </a:rPr>
              <a:t>driven</a:t>
            </a:r>
            <a:r>
              <a:rPr lang="nl-NL" altLang="nl-NL" sz="2400" dirty="0">
                <a:solidFill>
                  <a:srgbClr val="FF2B00"/>
                </a:solidFill>
              </a:rPr>
              <a:t>) system </a:t>
            </a:r>
            <a:r>
              <a:rPr lang="nl-NL" altLang="nl-NL" sz="2400" dirty="0" err="1">
                <a:solidFill>
                  <a:srgbClr val="FF2B00"/>
                </a:solidFill>
              </a:rPr>
              <a:t>theory</a:t>
            </a:r>
            <a:endParaRPr lang="nl-NL" altLang="nl-NL" sz="2400" dirty="0">
              <a:solidFill>
                <a:srgbClr val="FF2B00"/>
              </a:solidFill>
            </a:endParaRPr>
          </a:p>
          <a:p>
            <a:pPr>
              <a:defRPr/>
            </a:pPr>
            <a:r>
              <a:rPr lang="en-US" altLang="nl-NL" sz="2400" dirty="0">
                <a:solidFill>
                  <a:schemeClr val="bg1">
                    <a:lumMod val="75000"/>
                  </a:schemeClr>
                </a:solidFill>
              </a:rPr>
              <a:t>2010-2018</a:t>
            </a:r>
            <a:r>
              <a:rPr lang="en-US" altLang="nl-NL" sz="2400" dirty="0"/>
              <a:t>		Network control,</a:t>
            </a:r>
          </a:p>
          <a:p>
            <a:pPr>
              <a:defRPr/>
            </a:pPr>
            <a:r>
              <a:rPr lang="en-US" altLang="nl-NL" sz="2400" dirty="0">
                <a:solidFill>
                  <a:srgbClr val="FF0000"/>
                </a:solidFill>
              </a:rPr>
              <a:t>				Distributed control,</a:t>
            </a:r>
          </a:p>
          <a:p>
            <a:pPr marL="0" indent="0">
              <a:defRPr/>
            </a:pPr>
            <a:r>
              <a:rPr lang="en-US" altLang="nl-NL" sz="2400" dirty="0">
                <a:solidFill>
                  <a:srgbClr val="FF0000"/>
                </a:solidFill>
              </a:rPr>
              <a:t>			Iterative Learning Control</a:t>
            </a:r>
          </a:p>
          <a:p>
            <a:pPr marL="0" indent="0">
              <a:defRPr/>
            </a:pPr>
            <a:endParaRPr lang="en-US" altLang="nl-NL" sz="2400" dirty="0"/>
          </a:p>
        </p:txBody>
      </p:sp>
      <p:pic>
        <p:nvPicPr>
          <p:cNvPr id="14340" name="Picture 12" descr="logo">
            <a:extLst>
              <a:ext uri="{FF2B5EF4-FFF2-40B4-BE49-F238E27FC236}">
                <a16:creationId xmlns:a16="http://schemas.microsoft.com/office/drawing/2014/main" id="{96423163-3674-4C6E-862A-895CD95D1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663" y="6381750"/>
            <a:ext cx="2030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009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3216275" y="333376"/>
            <a:ext cx="7200900" cy="574675"/>
          </a:xfrm>
        </p:spPr>
        <p:txBody>
          <a:bodyPr/>
          <a:lstStyle/>
          <a:p>
            <a:r>
              <a:rPr lang="nl-NL" altLang="nl-NL" dirty="0" err="1"/>
              <a:t>Conclusions</a:t>
            </a:r>
            <a:endParaRPr lang="nl-NL" altLang="nl-NL" dirty="0"/>
          </a:p>
        </p:txBody>
      </p:sp>
      <p:sp>
        <p:nvSpPr>
          <p:cNvPr id="39939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1524000" y="1125538"/>
            <a:ext cx="9144000" cy="5732462"/>
          </a:xfrm>
        </p:spPr>
        <p:txBody>
          <a:bodyPr/>
          <a:lstStyle/>
          <a:p>
            <a:r>
              <a:rPr lang="en-US" altLang="nl-NL" dirty="0"/>
              <a:t>A successful Nuclear Fusion Reactor </a:t>
            </a:r>
            <a:r>
              <a:rPr lang="en-US" altLang="nl-NL" dirty="0" err="1"/>
              <a:t>willmoperate</a:t>
            </a:r>
            <a:r>
              <a:rPr lang="en-US" altLang="nl-NL" dirty="0"/>
              <a:t> with high confinement at high pressure.</a:t>
            </a:r>
          </a:p>
          <a:p>
            <a:endParaRPr lang="en-US" altLang="nl-NL" dirty="0"/>
          </a:p>
          <a:p>
            <a:r>
              <a:rPr lang="en-US" altLang="nl-NL" dirty="0"/>
              <a:t>Control of the distributions of current and temperature as well as the suppression of neoclassical tearing modes</a:t>
            </a:r>
          </a:p>
          <a:p>
            <a:endParaRPr lang="en-US" altLang="nl-NL" dirty="0"/>
          </a:p>
          <a:p>
            <a:r>
              <a:rPr lang="en-US" altLang="nl-NL" dirty="0"/>
              <a:t>Model-based controllers for these control tasks have been developed and implemented as well as a supervisory controller that determines in real-time the priority of the control tasks and the actuator allocation</a:t>
            </a:r>
          </a:p>
          <a:p>
            <a:endParaRPr lang="en-US" altLang="nl-NL" dirty="0"/>
          </a:p>
          <a:p>
            <a:r>
              <a:rPr lang="en-US" altLang="nl-NL" dirty="0"/>
              <a:t>Systematic design and optimization of control systems for fusion reactors requires model based optimization</a:t>
            </a:r>
          </a:p>
          <a:p>
            <a:endParaRPr lang="en-US" altLang="nl-NL" dirty="0"/>
          </a:p>
          <a:p>
            <a:r>
              <a:rPr lang="en-US" altLang="nl-NL" dirty="0"/>
              <a:t>Modern system and control theory essential </a:t>
            </a:r>
          </a:p>
          <a:p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622189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B6454622-3DA8-471C-AB6A-C80D5FF8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Tokamak reactor ITER</a:t>
            </a:r>
          </a:p>
        </p:txBody>
      </p:sp>
      <p:pic>
        <p:nvPicPr>
          <p:cNvPr id="10243" name="Content Placeholder 3">
            <a:extLst>
              <a:ext uri="{FF2B5EF4-FFF2-40B4-BE49-F238E27FC236}">
                <a16:creationId xmlns:a16="http://schemas.microsoft.com/office/drawing/2014/main" id="{B48CBAC7-E886-45EB-BE95-D7400896637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56288" y="1196975"/>
            <a:ext cx="6335712" cy="5165725"/>
          </a:xfr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D19A4E3-8724-43E0-807E-DEE2C7DA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5640" y="1217147"/>
            <a:ext cx="6335713" cy="51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42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6400CB5B-D875-4BBB-BF15-1396404E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5913" y="188913"/>
            <a:ext cx="7561262" cy="576262"/>
          </a:xfrm>
        </p:spPr>
        <p:txBody>
          <a:bodyPr/>
          <a:lstStyle/>
          <a:p>
            <a:r>
              <a:rPr lang="nl-NL" altLang="nl-NL"/>
              <a:t>1st Principle physics to control oriented model</a:t>
            </a: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B05089A0-70FB-4748-AB93-71526C203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4248150"/>
            <a:ext cx="4237037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>
            <a:extLst>
              <a:ext uri="{FF2B5EF4-FFF2-40B4-BE49-F238E27FC236}">
                <a16:creationId xmlns:a16="http://schemas.microsoft.com/office/drawing/2014/main" id="{72D37460-ABFB-4AB2-A6FC-DC17390CF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914400"/>
            <a:ext cx="421322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>
            <a:extLst>
              <a:ext uri="{FF2B5EF4-FFF2-40B4-BE49-F238E27FC236}">
                <a16:creationId xmlns:a16="http://schemas.microsoft.com/office/drawing/2014/main" id="{18EC479C-99E2-48B7-A64D-94A806F4D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538414"/>
            <a:ext cx="3530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6">
            <a:extLst>
              <a:ext uri="{FF2B5EF4-FFF2-40B4-BE49-F238E27FC236}">
                <a16:creationId xmlns:a16="http://schemas.microsoft.com/office/drawing/2014/main" id="{7EC4A691-5111-445C-AA1F-AEB2DFF7A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538" y="6546850"/>
            <a:ext cx="7542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l-NL" sz="1600">
                <a:latin typeface="Calibri" panose="020F0502020204030204" pitchFamily="34" charset="0"/>
              </a:rPr>
              <a:t>J. Citrin et al., </a:t>
            </a:r>
            <a:r>
              <a:rPr lang="nl-NL" altLang="nl-NL" sz="1600" i="1">
                <a:latin typeface="Calibri" panose="020F0502020204030204" pitchFamily="34" charset="0"/>
              </a:rPr>
              <a:t>Nuclear Fusion</a:t>
            </a:r>
            <a:r>
              <a:rPr lang="nl-NL" altLang="nl-NL" sz="1600">
                <a:latin typeface="Calibri" panose="020F0502020204030204" pitchFamily="34" charset="0"/>
              </a:rPr>
              <a:t>, </a:t>
            </a:r>
            <a:r>
              <a:rPr lang="nl-NL" altLang="nl-NL" sz="1600" i="1">
                <a:latin typeface="Calibri" panose="020F0502020204030204" pitchFamily="34" charset="0"/>
              </a:rPr>
              <a:t>55</a:t>
            </a:r>
            <a:r>
              <a:rPr lang="nl-NL" altLang="nl-NL" sz="1600">
                <a:latin typeface="Calibri" panose="020F0502020204030204" pitchFamily="34" charset="0"/>
              </a:rPr>
              <a:t>(9):092001 (2015)</a:t>
            </a:r>
            <a:endParaRPr lang="en-US" altLang="nl-NL" sz="16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218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C23E08C8-841C-4F36-A100-470FEACA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Design of supervisory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0E16-1590-4EF0-9254-919476E5BA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nl-NL" sz="1800" dirty="0" err="1"/>
              <a:t>Task-based</a:t>
            </a:r>
            <a:r>
              <a:rPr lang="nl-NL" sz="1800" dirty="0"/>
              <a:t> </a:t>
            </a:r>
            <a:r>
              <a:rPr lang="nl-NL" sz="1800" dirty="0" err="1"/>
              <a:t>supervisory</a:t>
            </a:r>
            <a:r>
              <a:rPr lang="nl-NL" sz="1800" dirty="0"/>
              <a:t> control</a:t>
            </a:r>
          </a:p>
          <a:p>
            <a:pPr>
              <a:defRPr/>
            </a:pPr>
            <a:r>
              <a:rPr lang="nl-NL" sz="1600" dirty="0" err="1"/>
              <a:t>Each</a:t>
            </a:r>
            <a:r>
              <a:rPr lang="nl-NL" sz="1600" dirty="0"/>
              <a:t> controller </a:t>
            </a:r>
            <a:r>
              <a:rPr lang="nl-NL" sz="1600" dirty="0" err="1"/>
              <a:t>may</a:t>
            </a:r>
            <a:r>
              <a:rPr lang="nl-NL" sz="1600" dirty="0"/>
              <a:t> (</a:t>
            </a:r>
            <a:r>
              <a:rPr lang="nl-NL" sz="1600" dirty="0" err="1"/>
              <a:t>simultaneously</a:t>
            </a:r>
            <a:r>
              <a:rPr lang="nl-NL" sz="1600" dirty="0"/>
              <a:t>) handle </a:t>
            </a:r>
            <a:r>
              <a:rPr lang="nl-NL" sz="1600" dirty="0" err="1"/>
              <a:t>one</a:t>
            </a:r>
            <a:r>
              <a:rPr lang="nl-NL" sz="1600" dirty="0"/>
              <a:t> or more </a:t>
            </a:r>
            <a:r>
              <a:rPr lang="nl-NL" sz="1600" dirty="0" err="1"/>
              <a:t>tasks</a:t>
            </a:r>
            <a:endParaRPr lang="nl-NL" sz="1800" dirty="0"/>
          </a:p>
          <a:p>
            <a:pPr>
              <a:defRPr/>
            </a:pPr>
            <a:endParaRPr lang="nl-NL" sz="1800" dirty="0"/>
          </a:p>
          <a:p>
            <a:pPr marL="0" indent="0">
              <a:buNone/>
              <a:defRPr/>
            </a:pPr>
            <a:r>
              <a:rPr lang="nl-NL" sz="1800" dirty="0" err="1"/>
              <a:t>Boolean</a:t>
            </a:r>
            <a:r>
              <a:rPr lang="nl-NL" sz="1800" dirty="0"/>
              <a:t> logic </a:t>
            </a:r>
            <a:r>
              <a:rPr lang="nl-NL" sz="1800" dirty="0" err="1"/>
              <a:t>expressions</a:t>
            </a:r>
            <a:r>
              <a:rPr lang="nl-NL" sz="1800" dirty="0"/>
              <a:t> </a:t>
            </a:r>
            <a:r>
              <a:rPr lang="nl-NL" sz="1800" dirty="0" err="1"/>
              <a:t>for</a:t>
            </a:r>
            <a:r>
              <a:rPr lang="nl-NL" sz="1800" dirty="0"/>
              <a:t> </a:t>
            </a:r>
            <a:r>
              <a:rPr lang="nl-NL" sz="1800" dirty="0" err="1"/>
              <a:t>activating</a:t>
            </a:r>
            <a:r>
              <a:rPr lang="nl-NL" sz="1800" dirty="0"/>
              <a:t> control </a:t>
            </a:r>
            <a:r>
              <a:rPr lang="nl-NL" sz="1800" dirty="0" err="1"/>
              <a:t>tasks</a:t>
            </a:r>
            <a:endParaRPr lang="nl-NL" sz="1800" dirty="0"/>
          </a:p>
          <a:p>
            <a:pPr>
              <a:defRPr/>
            </a:pPr>
            <a:endParaRPr lang="nl-NL" sz="1800" dirty="0"/>
          </a:p>
          <a:p>
            <a:pPr>
              <a:defRPr/>
            </a:pPr>
            <a:endParaRPr lang="nl-NL" sz="1800" dirty="0"/>
          </a:p>
          <a:p>
            <a:pPr>
              <a:defRPr/>
            </a:pPr>
            <a:endParaRPr lang="nl-NL" sz="1800" dirty="0"/>
          </a:p>
        </p:txBody>
      </p:sp>
      <p:pic>
        <p:nvPicPr>
          <p:cNvPr id="35844" name="Picture 25">
            <a:extLst>
              <a:ext uri="{FF2B5EF4-FFF2-40B4-BE49-F238E27FC236}">
                <a16:creationId xmlns:a16="http://schemas.microsoft.com/office/drawing/2014/main" id="{A7C84486-EC9A-4E3D-B903-8FC0A0E74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052513"/>
            <a:ext cx="3316288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ight Brace 28">
            <a:extLst>
              <a:ext uri="{FF2B5EF4-FFF2-40B4-BE49-F238E27FC236}">
                <a16:creationId xmlns:a16="http://schemas.microsoft.com/office/drawing/2014/main" id="{375EAE0C-D5BD-4AF5-A9EF-F8DD2CD02901}"/>
              </a:ext>
            </a:extLst>
          </p:cNvPr>
          <p:cNvSpPr/>
          <p:nvPr/>
        </p:nvSpPr>
        <p:spPr>
          <a:xfrm>
            <a:off x="8834438" y="1412876"/>
            <a:ext cx="360362" cy="4105275"/>
          </a:xfrm>
          <a:prstGeom prst="rightBrace">
            <a:avLst>
              <a:gd name="adj1" fmla="val 35544"/>
              <a:gd name="adj2" fmla="val 60398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BF0D8A91-A7A1-47E8-B822-D34BE8B6D8B8}"/>
              </a:ext>
            </a:extLst>
          </p:cNvPr>
          <p:cNvSpPr/>
          <p:nvPr/>
        </p:nvSpPr>
        <p:spPr>
          <a:xfrm>
            <a:off x="8851901" y="5516563"/>
            <a:ext cx="360363" cy="508000"/>
          </a:xfrm>
          <a:prstGeom prst="rightBrace">
            <a:avLst>
              <a:gd name="adj1" fmla="val 16832"/>
              <a:gd name="adj2" fmla="val 40916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D72A9C3-9CDA-4C06-9614-B7188669F62E}"/>
              </a:ext>
            </a:extLst>
          </p:cNvPr>
          <p:cNvSpPr txBox="1">
            <a:spLocks/>
          </p:cNvSpPr>
          <p:nvPr/>
        </p:nvSpPr>
        <p:spPr bwMode="auto">
          <a:xfrm>
            <a:off x="9345614" y="3573464"/>
            <a:ext cx="1303337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nl-NL" sz="1600" kern="0" dirty="0"/>
              <a:t>NTM controller</a:t>
            </a:r>
          </a:p>
          <a:p>
            <a:pPr marL="0" indent="0">
              <a:buNone/>
              <a:defRPr/>
            </a:pPr>
            <a:endParaRPr lang="nl-NL" sz="1600" kern="0" dirty="0"/>
          </a:p>
          <a:p>
            <a:pPr marL="0" indent="0">
              <a:buNone/>
              <a:defRPr/>
            </a:pPr>
            <a:endParaRPr lang="nl-NL" sz="1600" kern="0" dirty="0"/>
          </a:p>
          <a:p>
            <a:pPr marL="0" indent="0">
              <a:buNone/>
              <a:defRPr/>
            </a:pPr>
            <a:endParaRPr lang="nl-NL" sz="1600" kern="0" dirty="0"/>
          </a:p>
          <a:p>
            <a:pPr marL="0" indent="0">
              <a:buNone/>
              <a:defRPr/>
            </a:pPr>
            <a:endParaRPr lang="nl-NL" sz="1600" kern="0" dirty="0"/>
          </a:p>
          <a:p>
            <a:pPr marL="0" indent="0">
              <a:buNone/>
              <a:defRPr/>
            </a:pPr>
            <a:r>
              <a:rPr lang="nl-NL" sz="1600" kern="0" dirty="0" err="1"/>
              <a:t>Kinetic</a:t>
            </a:r>
            <a:r>
              <a:rPr lang="nl-NL" sz="1600" kern="0" dirty="0"/>
              <a:t> profile controller</a:t>
            </a:r>
          </a:p>
        </p:txBody>
      </p:sp>
      <p:pic>
        <p:nvPicPr>
          <p:cNvPr id="35848" name="Picture 10">
            <a:extLst>
              <a:ext uri="{FF2B5EF4-FFF2-40B4-BE49-F238E27FC236}">
                <a16:creationId xmlns:a16="http://schemas.microsoft.com/office/drawing/2014/main" id="{A19A8522-184D-4B16-94B2-47F5D915A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6165850"/>
            <a:ext cx="1800225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422023F9-1094-47C9-8E1B-195038EF92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1196976"/>
            <a:ext cx="3671888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>
            <a:extLst>
              <a:ext uri="{FF2B5EF4-FFF2-40B4-BE49-F238E27FC236}">
                <a16:creationId xmlns:a16="http://schemas.microsoft.com/office/drawing/2014/main" id="{E924C51A-EE30-459D-92A8-7DA1B473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260450"/>
            <a:ext cx="10369302" cy="576262"/>
          </a:xfrm>
        </p:spPr>
        <p:txBody>
          <a:bodyPr/>
          <a:lstStyle/>
          <a:p>
            <a:r>
              <a:rPr lang="nl-NL" altLang="nl-NL" dirty="0"/>
              <a:t>Model </a:t>
            </a:r>
            <a:r>
              <a:rPr lang="nl-NL" altLang="nl-NL" dirty="0" err="1"/>
              <a:t>based</a:t>
            </a:r>
            <a:r>
              <a:rPr lang="nl-NL" altLang="nl-NL" dirty="0"/>
              <a:t> feed-forward </a:t>
            </a:r>
            <a:r>
              <a:rPr lang="nl-NL" altLang="nl-NL" dirty="0">
                <a:sym typeface="Wingdings" panose="05000000000000000000" pitchFamily="2" charset="2"/>
              </a:rPr>
              <a:t></a:t>
            </a:r>
            <a:r>
              <a:rPr lang="nl-NL" altLang="nl-NL" dirty="0" err="1"/>
              <a:t>Iterative</a:t>
            </a:r>
            <a:r>
              <a:rPr lang="nl-NL" altLang="nl-NL" dirty="0"/>
              <a:t> Learning Control</a:t>
            </a: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88C8D6C9-F9FD-459B-A193-1385665E6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876" y="915989"/>
            <a:ext cx="5219700" cy="769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0">
            <a:extLst>
              <a:ext uri="{FF2B5EF4-FFF2-40B4-BE49-F238E27FC236}">
                <a16:creationId xmlns:a16="http://schemas.microsoft.com/office/drawing/2014/main" id="{FF79D653-5BFD-429E-9E63-A536BF7D97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7" y="6165850"/>
            <a:ext cx="1800226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2" descr="logo">
            <a:extLst>
              <a:ext uri="{FF2B5EF4-FFF2-40B4-BE49-F238E27FC236}">
                <a16:creationId xmlns:a16="http://schemas.microsoft.com/office/drawing/2014/main" id="{9CA838AC-761A-4256-A004-BFE58C52D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6" y="6443663"/>
            <a:ext cx="2030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1">
            <a:extLst>
              <a:ext uri="{FF2B5EF4-FFF2-40B4-BE49-F238E27FC236}">
                <a16:creationId xmlns:a16="http://schemas.microsoft.com/office/drawing/2014/main" id="{B722B245-42B9-4F74-AC93-5D2189D62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5805488"/>
            <a:ext cx="45720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nl-NL" sz="1600"/>
              <a:t>F. Felici et al., 54th IEEE Conference on Decision and Control, 2015, Osaka, Japan</a:t>
            </a:r>
            <a:endParaRPr lang="nl-NL" altLang="nl-NL" sz="1600"/>
          </a:p>
        </p:txBody>
      </p:sp>
    </p:spTree>
    <p:extLst>
      <p:ext uri="{BB962C8B-B14F-4D97-AF65-F5344CB8AC3E}">
        <p14:creationId xmlns:p14="http://schemas.microsoft.com/office/powerpoint/2010/main" val="263900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CF00026-D913-4F8F-9E64-9D49ECF37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2800" dirty="0"/>
              <a:t>What happens if we go to high </a:t>
            </a:r>
            <a:r>
              <a:rPr lang="en-US" altLang="nl-NL" sz="2800" dirty="0" err="1"/>
              <a:t>nT</a:t>
            </a:r>
            <a:r>
              <a:rPr lang="en-US" altLang="nl-NL" sz="2800" dirty="0"/>
              <a:t> ?</a:t>
            </a:r>
            <a:endParaRPr lang="en-GB" altLang="nl-NL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C230C-7422-4978-BE4A-572A4BAE44A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14339" name="Group 3">
            <a:extLst>
              <a:ext uri="{FF2B5EF4-FFF2-40B4-BE49-F238E27FC236}">
                <a16:creationId xmlns:a16="http://schemas.microsoft.com/office/drawing/2014/main" id="{BD00274B-F196-4A91-9B34-8304C5BA26CD}"/>
              </a:ext>
            </a:extLst>
          </p:cNvPr>
          <p:cNvGrpSpPr>
            <a:grpSpLocks/>
          </p:cNvGrpSpPr>
          <p:nvPr/>
        </p:nvGrpSpPr>
        <p:grpSpPr bwMode="auto">
          <a:xfrm>
            <a:off x="1703389" y="1268414"/>
            <a:ext cx="8785225" cy="8785225"/>
            <a:chOff x="703" y="527"/>
            <a:chExt cx="3627" cy="3856"/>
          </a:xfrm>
        </p:grpSpPr>
        <p:pic>
          <p:nvPicPr>
            <p:cNvPr id="14340" name="Picture 4" descr="NTM">
              <a:extLst>
                <a:ext uri="{FF2B5EF4-FFF2-40B4-BE49-F238E27FC236}">
                  <a16:creationId xmlns:a16="http://schemas.microsoft.com/office/drawing/2014/main" id="{F71E4F58-E7BE-4685-9527-3403660880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527"/>
              <a:ext cx="3627" cy="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1" name="Text Box 5">
              <a:extLst>
                <a:ext uri="{FF2B5EF4-FFF2-40B4-BE49-F238E27FC236}">
                  <a16:creationId xmlns:a16="http://schemas.microsoft.com/office/drawing/2014/main" id="{CE2FD623-40B9-4E2F-8D09-A65090FFB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2" y="708"/>
              <a:ext cx="401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84C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nl-NL" sz="1800" b="1">
                  <a:solidFill>
                    <a:srgbClr val="000508"/>
                  </a:solidFill>
                  <a:latin typeface="Trebuchet MS" panose="020B0603020202020204" pitchFamily="34" charset="0"/>
                </a:rPr>
                <a:t>W (a.u)</a:t>
              </a:r>
              <a:endParaRPr lang="en-GB" altLang="nl-NL" sz="1800" b="1">
                <a:solidFill>
                  <a:srgbClr val="000508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342" name="Rectangle 6">
              <a:extLst>
                <a:ext uri="{FF2B5EF4-FFF2-40B4-BE49-F238E27FC236}">
                  <a16:creationId xmlns:a16="http://schemas.microsoft.com/office/drawing/2014/main" id="{1DB9F7DE-EE5D-4E10-9D5D-39FAB7B88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4" y="825"/>
              <a:ext cx="76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84C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4343" name="Rectangle 7">
              <a:extLst>
                <a:ext uri="{FF2B5EF4-FFF2-40B4-BE49-F238E27FC236}">
                  <a16:creationId xmlns:a16="http://schemas.microsoft.com/office/drawing/2014/main" id="{09ADF926-A8D6-4BC3-8E57-39DE90167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741"/>
              <a:ext cx="76" cy="1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84C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A7F2C147-E94F-4E0A-8C08-B0C01C19F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sz="2800" dirty="0"/>
              <a:t>Pressure limit set by resistive MHD</a:t>
            </a:r>
            <a:endParaRPr lang="en-GB" altLang="nl-NL" sz="2800" dirty="0"/>
          </a:p>
        </p:txBody>
      </p:sp>
      <p:grpSp>
        <p:nvGrpSpPr>
          <p:cNvPr id="15363" name="Group 3">
            <a:extLst>
              <a:ext uri="{FF2B5EF4-FFF2-40B4-BE49-F238E27FC236}">
                <a16:creationId xmlns:a16="http://schemas.microsoft.com/office/drawing/2014/main" id="{ABD3C4F0-2BA8-4129-AA0E-78752941FD54}"/>
              </a:ext>
            </a:extLst>
          </p:cNvPr>
          <p:cNvGrpSpPr>
            <a:grpSpLocks/>
          </p:cNvGrpSpPr>
          <p:nvPr/>
        </p:nvGrpSpPr>
        <p:grpSpPr bwMode="auto">
          <a:xfrm>
            <a:off x="2351532" y="908720"/>
            <a:ext cx="6768986" cy="5949281"/>
            <a:chOff x="-884" y="464"/>
            <a:chExt cx="4262" cy="3856"/>
          </a:xfrm>
        </p:grpSpPr>
        <p:pic>
          <p:nvPicPr>
            <p:cNvPr id="15364" name="Picture 4" descr="NTM">
              <a:extLst>
                <a:ext uri="{FF2B5EF4-FFF2-40B4-BE49-F238E27FC236}">
                  <a16:creationId xmlns:a16="http://schemas.microsoft.com/office/drawing/2014/main" id="{38325C3A-5C8D-42F1-A2A5-DE5523A859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9" y="464"/>
              <a:ext cx="3627" cy="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5" name="Text Box 5">
              <a:extLst>
                <a:ext uri="{FF2B5EF4-FFF2-40B4-BE49-F238E27FC236}">
                  <a16:creationId xmlns:a16="http://schemas.microsoft.com/office/drawing/2014/main" id="{F14068EF-42A2-46E6-A4D5-267EA428D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84" y="742"/>
              <a:ext cx="607" cy="2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84C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nl-NL" sz="1800" b="1" dirty="0">
                  <a:solidFill>
                    <a:srgbClr val="000508"/>
                  </a:solidFill>
                  <a:latin typeface="Trebuchet MS" panose="020B0603020202020204" pitchFamily="34" charset="0"/>
                </a:rPr>
                <a:t>W (</a:t>
              </a:r>
              <a:r>
                <a:rPr lang="en-US" altLang="nl-NL" sz="1800" b="1" dirty="0" err="1">
                  <a:solidFill>
                    <a:srgbClr val="000508"/>
                  </a:solidFill>
                  <a:latin typeface="Trebuchet MS" panose="020B0603020202020204" pitchFamily="34" charset="0"/>
                </a:rPr>
                <a:t>a.u</a:t>
              </a:r>
              <a:r>
                <a:rPr lang="en-US" altLang="nl-NL" sz="1800" b="1" dirty="0">
                  <a:solidFill>
                    <a:srgbClr val="000508"/>
                  </a:solidFill>
                  <a:latin typeface="Trebuchet MS" panose="020B0603020202020204" pitchFamily="34" charset="0"/>
                </a:rPr>
                <a:t>)</a:t>
              </a:r>
              <a:endParaRPr lang="en-GB" altLang="nl-NL" sz="1800" b="1" dirty="0">
                <a:solidFill>
                  <a:srgbClr val="000508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366" name="Rectangle 6">
              <a:extLst>
                <a:ext uri="{FF2B5EF4-FFF2-40B4-BE49-F238E27FC236}">
                  <a16:creationId xmlns:a16="http://schemas.microsoft.com/office/drawing/2014/main" id="{1DBC2790-E96B-4F88-98D6-D871A52418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5" y="704"/>
              <a:ext cx="116" cy="2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84C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  <p:sp>
          <p:nvSpPr>
            <p:cNvPr id="15367" name="Rectangle 7">
              <a:extLst>
                <a:ext uri="{FF2B5EF4-FFF2-40B4-BE49-F238E27FC236}">
                  <a16:creationId xmlns:a16="http://schemas.microsoft.com/office/drawing/2014/main" id="{F863512B-0F38-49DD-92B8-6CE56292F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704"/>
              <a:ext cx="116" cy="2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84C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nl-NL" altLang="nl-NL" sz="18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>
            <a:extLst>
              <a:ext uri="{FF2B5EF4-FFF2-40B4-BE49-F238E27FC236}">
                <a16:creationId xmlns:a16="http://schemas.microsoft.com/office/drawing/2014/main" id="{9C3ABAC2-4815-4A6A-81A3-4DE08E20D3C9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2781301"/>
            <a:ext cx="5340350" cy="4105275"/>
            <a:chOff x="248" y="1797"/>
            <a:chExt cx="3364" cy="2586"/>
          </a:xfrm>
        </p:grpSpPr>
        <p:pic>
          <p:nvPicPr>
            <p:cNvPr id="16396" name="Picture 3">
              <a:extLst>
                <a:ext uri="{FF2B5EF4-FFF2-40B4-BE49-F238E27FC236}">
                  <a16:creationId xmlns:a16="http://schemas.microsoft.com/office/drawing/2014/main" id="{86E93C90-B7E5-4556-8DBF-1CF701D649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1797"/>
              <a:ext cx="3312" cy="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7" name="Text Box 4">
              <a:extLst>
                <a:ext uri="{FF2B5EF4-FFF2-40B4-BE49-F238E27FC236}">
                  <a16:creationId xmlns:a16="http://schemas.microsoft.com/office/drawing/2014/main" id="{0EB87063-AD71-4072-9DDE-33F4FA936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72" y="3933"/>
              <a:ext cx="3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3600"/>
                <a:t>X</a:t>
              </a:r>
            </a:p>
          </p:txBody>
        </p:sp>
        <p:sp>
          <p:nvSpPr>
            <p:cNvPr id="16398" name="Text Box 5">
              <a:extLst>
                <a:ext uri="{FF2B5EF4-FFF2-40B4-BE49-F238E27FC236}">
                  <a16:creationId xmlns:a16="http://schemas.microsoft.com/office/drawing/2014/main" id="{E13E183B-8541-435B-9833-E597C14D12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8" y="2750"/>
              <a:ext cx="29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2800">
                  <a:solidFill>
                    <a:srgbClr val="FF0000"/>
                  </a:solidFill>
                </a:rPr>
                <a:t>O</a:t>
              </a:r>
            </a:p>
          </p:txBody>
        </p:sp>
        <p:sp>
          <p:nvSpPr>
            <p:cNvPr id="16399" name="Line 6">
              <a:extLst>
                <a:ext uri="{FF2B5EF4-FFF2-40B4-BE49-F238E27FC236}">
                  <a16:creationId xmlns:a16="http://schemas.microsoft.com/office/drawing/2014/main" id="{DFDB0ACD-CA9A-4A76-8FC1-3FBC131A66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73" y="3022"/>
              <a:ext cx="83" cy="2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400" name="Line 7">
              <a:extLst>
                <a:ext uri="{FF2B5EF4-FFF2-40B4-BE49-F238E27FC236}">
                  <a16:creationId xmlns:a16="http://schemas.microsoft.com/office/drawing/2014/main" id="{FAD7D787-1201-4663-93A6-ACD1C0A5F2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8" y="3852"/>
              <a:ext cx="4" cy="1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401" name="Line 8">
              <a:extLst>
                <a:ext uri="{FF2B5EF4-FFF2-40B4-BE49-F238E27FC236}">
                  <a16:creationId xmlns:a16="http://schemas.microsoft.com/office/drawing/2014/main" id="{5FC399A6-098E-4BC2-9FD2-446A469C6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4" y="3339"/>
              <a:ext cx="220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402" name="Text Box 9">
              <a:extLst>
                <a:ext uri="{FF2B5EF4-FFF2-40B4-BE49-F238E27FC236}">
                  <a16:creationId xmlns:a16="http://schemas.microsoft.com/office/drawing/2014/main" id="{0C645777-6678-4847-B2EC-D93DA2179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3022"/>
              <a:ext cx="32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3600">
                  <a:solidFill>
                    <a:srgbClr val="00FF00"/>
                  </a:solidFill>
                </a:rPr>
                <a:t>w</a:t>
              </a:r>
            </a:p>
          </p:txBody>
        </p:sp>
      </p:grpSp>
      <p:sp>
        <p:nvSpPr>
          <p:cNvPr id="16387" name="Rectangle 10">
            <a:extLst>
              <a:ext uri="{FF2B5EF4-FFF2-40B4-BE49-F238E27FC236}">
                <a16:creationId xmlns:a16="http://schemas.microsoft.com/office/drawing/2014/main" id="{7D91D5E1-5DC9-4A6C-804F-43707B921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/>
              <a:t>Magnetic islands</a:t>
            </a:r>
            <a:endParaRPr lang="en-GB" altLang="nl-NL"/>
          </a:p>
        </p:txBody>
      </p:sp>
      <p:sp>
        <p:nvSpPr>
          <p:cNvPr id="16388" name="Text Box 11">
            <a:extLst>
              <a:ext uri="{FF2B5EF4-FFF2-40B4-BE49-F238E27FC236}">
                <a16:creationId xmlns:a16="http://schemas.microsoft.com/office/drawing/2014/main" id="{9B56FB38-3CD5-4836-8200-53D2C3574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4" y="1155700"/>
            <a:ext cx="600036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84C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nl-NL" sz="2400">
                <a:latin typeface="Trebuchet MS" panose="020B0603020202020204" pitchFamily="34" charset="0"/>
              </a:rPr>
              <a:t>Magnetic islands forms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nl-NL" sz="2400">
                <a:latin typeface="Trebuchet MS" panose="020B0603020202020204" pitchFamily="34" charset="0"/>
              </a:rPr>
              <a:t>Plasma performance deteriorates</a:t>
            </a:r>
          </a:p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altLang="nl-NL" sz="2400">
                <a:latin typeface="Trebuchet MS" panose="020B0603020202020204" pitchFamily="34" charset="0"/>
              </a:rPr>
              <a:t>Deficiency in current density in O-point</a:t>
            </a:r>
            <a:endParaRPr lang="en-GB" altLang="nl-NL" sz="2400">
              <a:latin typeface="Trebuchet MS" panose="020B0603020202020204" pitchFamily="34" charset="0"/>
            </a:endParaRPr>
          </a:p>
        </p:txBody>
      </p:sp>
      <p:pic>
        <p:nvPicPr>
          <p:cNvPr id="16389" name="Picture 12" descr="NTM">
            <a:extLst>
              <a:ext uri="{FF2B5EF4-FFF2-40B4-BE49-F238E27FC236}">
                <a16:creationId xmlns:a16="http://schemas.microsoft.com/office/drawing/2014/main" id="{E6A09A95-FE40-4688-9FF2-FC742843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6" y="952501"/>
            <a:ext cx="294957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3">
            <a:extLst>
              <a:ext uri="{FF2B5EF4-FFF2-40B4-BE49-F238E27FC236}">
                <a16:creationId xmlns:a16="http://schemas.microsoft.com/office/drawing/2014/main" id="{DEC3A7EA-6C0D-4A11-8563-9E8FC215E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1613" y="908051"/>
            <a:ext cx="615950" cy="244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0084C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nl-NL" sz="1000" b="1">
                <a:solidFill>
                  <a:srgbClr val="000508"/>
                </a:solidFill>
                <a:latin typeface="Trebuchet MS" panose="020B0603020202020204" pitchFamily="34" charset="0"/>
              </a:rPr>
              <a:t>W (a.u)</a:t>
            </a:r>
            <a:endParaRPr lang="en-GB" altLang="nl-NL" sz="1000" b="1">
              <a:solidFill>
                <a:srgbClr val="000508"/>
              </a:solidFill>
              <a:latin typeface="Trebuchet MS" panose="020B0603020202020204" pitchFamily="34" charset="0"/>
            </a:endParaRPr>
          </a:p>
        </p:txBody>
      </p:sp>
      <p:sp>
        <p:nvSpPr>
          <p:cNvPr id="16393" name="Oval 16">
            <a:extLst>
              <a:ext uri="{FF2B5EF4-FFF2-40B4-BE49-F238E27FC236}">
                <a16:creationId xmlns:a16="http://schemas.microsoft.com/office/drawing/2014/main" id="{9A01A073-3454-4465-9E29-27D6F9713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9825" y="2666089"/>
            <a:ext cx="259766" cy="51935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/>
          </a:p>
        </p:txBody>
      </p:sp>
      <p:sp>
        <p:nvSpPr>
          <p:cNvPr id="16394" name="Line 17">
            <a:extLst>
              <a:ext uri="{FF2B5EF4-FFF2-40B4-BE49-F238E27FC236}">
                <a16:creationId xmlns:a16="http://schemas.microsoft.com/office/drawing/2014/main" id="{B0B0E980-8703-4AC6-A582-15A120A3C9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08664" y="2924175"/>
            <a:ext cx="2879725" cy="1009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16395" name="Line 18">
            <a:extLst>
              <a:ext uri="{FF2B5EF4-FFF2-40B4-BE49-F238E27FC236}">
                <a16:creationId xmlns:a16="http://schemas.microsoft.com/office/drawing/2014/main" id="{D51EADCA-7DF5-4AD0-BA92-52926EC240B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4788" y="2997201"/>
            <a:ext cx="1943100" cy="3095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nl-N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91" y="908720"/>
            <a:ext cx="4592869" cy="5894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260648"/>
            <a:ext cx="10082377" cy="576064"/>
          </a:xfrm>
        </p:spPr>
        <p:txBody>
          <a:bodyPr/>
          <a:lstStyle/>
          <a:p>
            <a:r>
              <a:rPr lang="nl-NL" dirty="0"/>
              <a:t>Turbulent </a:t>
            </a:r>
            <a:r>
              <a:rPr lang="nl-NL" dirty="0" err="1"/>
              <a:t>losses</a:t>
            </a:r>
            <a:r>
              <a:rPr lang="nl-NL" dirty="0"/>
              <a:t> limit </a:t>
            </a:r>
            <a:r>
              <a:rPr lang="nl-NL" sz="4000" dirty="0">
                <a:latin typeface="Symbol" panose="05050102010706020507" pitchFamily="18" charset="2"/>
              </a:rPr>
              <a:t>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8112224" y="3501008"/>
            <a:ext cx="4824536" cy="3816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7" name="Group 6"/>
          <p:cNvGrpSpPr/>
          <p:nvPr/>
        </p:nvGrpSpPr>
        <p:grpSpPr>
          <a:xfrm>
            <a:off x="-528736" y="1298348"/>
            <a:ext cx="8505825" cy="5380304"/>
            <a:chOff x="-5641304" y="1298348"/>
            <a:chExt cx="8505825" cy="53803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41304" y="1298348"/>
              <a:ext cx="8505825" cy="51149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6309320"/>
              <a:ext cx="2654701" cy="369332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itchFamily="34" charset="0"/>
                  <a:cs typeface="Verdana" pitchFamily="34" charset="0"/>
                </a:rPr>
                <a:t>GENE (MPG, IPP</a:t>
              </a:r>
              <a:r>
                <a:rPr kumimoji="0" lang="nl-NL" sz="18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itchFamily="34" charset="0"/>
                  <a:cs typeface="Verdana" pitchFamily="34" charset="0"/>
                </a:rPr>
                <a:t> </a:t>
              </a:r>
              <a:r>
                <a:rPr kumimoji="0" lang="nl-NL" sz="1800" b="0" i="0" u="none" strike="noStrike" kern="1200" cap="none" spc="0" normalizeH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itchFamily="34" charset="0"/>
                  <a:cs typeface="Verdana" pitchFamily="34" charset="0"/>
                </a:rPr>
                <a:t>Garching</a:t>
              </a:r>
              <a:r>
                <a:rPr kumimoji="0" lang="nl-NL" sz="1800" b="0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Verdana" pitchFamily="34" charset="0"/>
                  <a:cs typeface="Verdana" pitchFamily="34" charset="0"/>
                </a:rPr>
                <a:t>)</a:t>
              </a:r>
              <a:endPara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072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CA89A-7A0F-470F-B04B-00084084D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B209DD-043A-492B-A28C-F6027E9A7AFD}"/>
              </a:ext>
            </a:extLst>
          </p:cNvPr>
          <p:cNvGrpSpPr/>
          <p:nvPr/>
        </p:nvGrpSpPr>
        <p:grpSpPr>
          <a:xfrm>
            <a:off x="284163" y="1346200"/>
            <a:ext cx="8824912" cy="5021263"/>
            <a:chOff x="284163" y="1346200"/>
            <a:chExt cx="8824912" cy="5021263"/>
          </a:xfrm>
        </p:grpSpPr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435B7D0D-7E3C-4EE7-87F8-0618B91290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163" y="1355725"/>
              <a:ext cx="40005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nl-NL" sz="1800" b="1">
                  <a:solidFill>
                    <a:srgbClr val="000066"/>
                  </a:solidFill>
                  <a:ea typeface="MS PGothic" panose="020B0600070205080204" pitchFamily="34" charset="-128"/>
                </a:rPr>
                <a:t>Electrons bound by magnetic field:</a:t>
              </a:r>
            </a:p>
          </p:txBody>
        </p:sp>
        <p:pic>
          <p:nvPicPr>
            <p:cNvPr id="6" name="Picture 5" descr="confined_electron.eps">
              <a:extLst>
                <a:ext uri="{FF2B5EF4-FFF2-40B4-BE49-F238E27FC236}">
                  <a16:creationId xmlns:a16="http://schemas.microsoft.com/office/drawing/2014/main" id="{3C4C6221-1E4F-4831-A117-4581243FF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2109788"/>
              <a:ext cx="4608512" cy="275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EC17E801-2A67-4F36-8625-C3E8A0CF0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150" y="5451475"/>
              <a:ext cx="4895850" cy="915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br>
                <a:rPr lang="en-US" altLang="nl-NL" sz="1800" b="1">
                  <a:ea typeface="MS PGothic" panose="020B0600070205080204" pitchFamily="34" charset="-128"/>
                </a:rPr>
              </a:br>
              <a:r>
                <a:rPr lang="en-US" altLang="nl-NL" sz="1800" b="1">
                  <a:solidFill>
                    <a:srgbClr val="000066"/>
                  </a:solidFill>
                  <a:ea typeface="MS PGothic" panose="020B0600070205080204" pitchFamily="34" charset="-128"/>
                </a:rPr>
                <a:t>f</a:t>
              </a:r>
              <a:r>
                <a:rPr lang="en-US" altLang="nl-NL" sz="1800" b="1" baseline="-25000">
                  <a:solidFill>
                    <a:srgbClr val="000066"/>
                  </a:solidFill>
                  <a:ea typeface="MS PGothic" panose="020B0600070205080204" pitchFamily="34" charset="-128"/>
                </a:rPr>
                <a:t>c</a:t>
              </a:r>
              <a:r>
                <a:rPr lang="en-US" altLang="nl-NL" sz="1800" b="1">
                  <a:solidFill>
                    <a:srgbClr val="000066"/>
                  </a:solidFill>
                  <a:ea typeface="MS PGothic" panose="020B0600070205080204" pitchFamily="34" charset="-128"/>
                </a:rPr>
                <a:t> ~ n.28 GHz / Tesla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800" b="1">
                  <a:solidFill>
                    <a:srgbClr val="000066"/>
                  </a:solidFill>
                  <a:ea typeface="MS PGothic" panose="020B0600070205080204" pitchFamily="34" charset="-128"/>
                </a:rPr>
                <a:t>Microwaves</a:t>
              </a:r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A38876FB-08AE-4F99-AB1F-1E57E77CAB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0275" y="1346200"/>
              <a:ext cx="4368800" cy="2154238"/>
              <a:chOff x="2551" y="1438"/>
              <a:chExt cx="2752" cy="1357"/>
            </a:xfrm>
          </p:grpSpPr>
          <p:sp>
            <p:nvSpPr>
              <p:cNvPr id="9" name="TextBox 6">
                <a:extLst>
                  <a:ext uri="{FF2B5EF4-FFF2-40B4-BE49-F238E27FC236}">
                    <a16:creationId xmlns:a16="http://schemas.microsoft.com/office/drawing/2014/main" id="{EE5B5D25-906D-4A48-89B8-FBB5EACDFF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51" y="1438"/>
                <a:ext cx="275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nl-NL" sz="1800" b="1" i="1">
                    <a:solidFill>
                      <a:srgbClr val="000066"/>
                    </a:solidFill>
                    <a:ea typeface="MS PGothic" panose="020B0600070205080204" pitchFamily="34" charset="-128"/>
                  </a:rPr>
                  <a:t>C</a:t>
                </a:r>
                <a:r>
                  <a:rPr lang="en-US" altLang="nl-NL" sz="1800" b="1">
                    <a:solidFill>
                      <a:srgbClr val="000066"/>
                    </a:solidFill>
                    <a:ea typeface="MS PGothic" panose="020B0600070205080204" pitchFamily="34" charset="-128"/>
                  </a:rPr>
                  <a:t>yclotron frequency for electrons:  </a:t>
                </a:r>
              </a:p>
            </p:txBody>
          </p:sp>
          <p:graphicFrame>
            <p:nvGraphicFramePr>
              <p:cNvPr id="10" name="Object 10">
                <a:extLst>
                  <a:ext uri="{FF2B5EF4-FFF2-40B4-BE49-F238E27FC236}">
                    <a16:creationId xmlns:a16="http://schemas.microsoft.com/office/drawing/2014/main" id="{A8289AAF-D5D6-4394-97F0-43B3A5A2AA5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04" y="1757"/>
              <a:ext cx="701" cy="4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1" name="Equation" r:id="rId4" imgW="558800" imgH="393700" progId="Equation.3">
                      <p:embed/>
                    </p:oleObj>
                  </mc:Choice>
                  <mc:Fallback>
                    <p:oleObj name="Equation" r:id="rId4" imgW="558800" imgH="393700" progId="Equation.3">
                      <p:embed/>
                      <p:pic>
                        <p:nvPicPr>
                          <p:cNvPr id="20488" name="Object 10">
                            <a:extLst>
                              <a:ext uri="{FF2B5EF4-FFF2-40B4-BE49-F238E27FC236}">
                                <a16:creationId xmlns:a16="http://schemas.microsoft.com/office/drawing/2014/main" id="{29386447-72A9-44E4-BD69-6E8F1042B31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4" y="1757"/>
                            <a:ext cx="701" cy="4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1" name="Text Box 11">
                <a:extLst>
                  <a:ext uri="{FF2B5EF4-FFF2-40B4-BE49-F238E27FC236}">
                    <a16:creationId xmlns:a16="http://schemas.microsoft.com/office/drawing/2014/main" id="{89B91B9D-5EBF-4A50-B17C-A1FDA912E1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2" y="2304"/>
                <a:ext cx="2004" cy="4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84C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en-US" altLang="nl-NL" sz="1800" b="1">
                    <a:solidFill>
                      <a:srgbClr val="000066"/>
                    </a:solidFill>
                  </a:rPr>
                  <a:t>e: 		electron charge</a:t>
                </a:r>
              </a:p>
              <a:p>
                <a:pPr eaLnBrk="1" hangingPunct="1">
                  <a:spcBef>
                    <a:spcPct val="50000"/>
                  </a:spcBef>
                  <a:buClr>
                    <a:schemeClr val="tx1"/>
                  </a:buClr>
                  <a:buSzPct val="75000"/>
                  <a:buFont typeface="Wingdings" panose="05000000000000000000" pitchFamily="2" charset="2"/>
                  <a:buNone/>
                </a:pPr>
                <a:r>
                  <a:rPr lang="en-US" altLang="nl-NL" sz="1800" b="1">
                    <a:solidFill>
                      <a:srgbClr val="000066"/>
                    </a:solidFill>
                  </a:rPr>
                  <a:t>m</a:t>
                </a:r>
                <a:r>
                  <a:rPr lang="en-US" altLang="nl-NL" sz="1800" b="1" baseline="-25000">
                    <a:solidFill>
                      <a:srgbClr val="000066"/>
                    </a:solidFill>
                  </a:rPr>
                  <a:t>e</a:t>
                </a:r>
                <a:r>
                  <a:rPr lang="en-US" altLang="nl-NL" sz="1800" b="1">
                    <a:solidFill>
                      <a:srgbClr val="000066"/>
                    </a:solidFill>
                  </a:rPr>
                  <a:t>: 	electron rest mass.</a:t>
                </a:r>
                <a:endParaRPr lang="en-GB" altLang="nl-NL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05869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40BB7A1B-FCE1-4418-B5A1-19F6A956F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834" y="265660"/>
            <a:ext cx="5780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dirty="0">
                <a:solidFill>
                  <a:schemeClr val="bg1"/>
                </a:solidFill>
                <a:latin typeface="Trebuchet MS" panose="020B0603020202020204" pitchFamily="34" charset="0"/>
              </a:rPr>
              <a:t>Sensor:</a:t>
            </a:r>
            <a:r>
              <a:rPr lang="en-US" altLang="nl-NL" dirty="0">
                <a:latin typeface="Trebuchet MS" panose="020B0603020202020204" pitchFamily="34" charset="0"/>
              </a:rPr>
              <a:t> </a:t>
            </a:r>
            <a:r>
              <a:rPr lang="en-US" altLang="nl-NL" dirty="0">
                <a:solidFill>
                  <a:schemeClr val="bg1"/>
                </a:solidFill>
                <a:ea typeface="MS PGothic" panose="020B0600070205080204" pitchFamily="34" charset="-128"/>
              </a:rPr>
              <a:t>EC Emission</a:t>
            </a:r>
          </a:p>
        </p:txBody>
      </p:sp>
      <p:grpSp>
        <p:nvGrpSpPr>
          <p:cNvPr id="21507" name="Group 129">
            <a:extLst>
              <a:ext uri="{FF2B5EF4-FFF2-40B4-BE49-F238E27FC236}">
                <a16:creationId xmlns:a16="http://schemas.microsoft.com/office/drawing/2014/main" id="{E5A95339-E36F-45C3-A1F2-BA89AA525DBB}"/>
              </a:ext>
            </a:extLst>
          </p:cNvPr>
          <p:cNvGrpSpPr>
            <a:grpSpLocks/>
          </p:cNvGrpSpPr>
          <p:nvPr/>
        </p:nvGrpSpPr>
        <p:grpSpPr bwMode="auto">
          <a:xfrm>
            <a:off x="2260600" y="1297647"/>
            <a:ext cx="3187700" cy="2321854"/>
            <a:chOff x="1549" y="1370"/>
            <a:chExt cx="2565" cy="2048"/>
          </a:xfrm>
        </p:grpSpPr>
        <p:graphicFrame>
          <p:nvGraphicFramePr>
            <p:cNvPr id="21513" name="Object 4">
              <a:extLst>
                <a:ext uri="{FF2B5EF4-FFF2-40B4-BE49-F238E27FC236}">
                  <a16:creationId xmlns:a16="http://schemas.microsoft.com/office/drawing/2014/main" id="{A444FEC6-CC4A-4B61-A9D8-7A922F749B7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575" y="2319"/>
            <a:ext cx="1466" cy="9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Chart" r:id="rId3" imgW="5842000" imgH="3606800" progId="Excel.Sheet.8">
                    <p:embed/>
                  </p:oleObj>
                </mc:Choice>
                <mc:Fallback>
                  <p:oleObj name="Chart" r:id="rId3" imgW="5842000" imgH="3606800" progId="Excel.Sheet.8">
                    <p:embed/>
                    <p:pic>
                      <p:nvPicPr>
                        <p:cNvPr id="21513" name="Object 4">
                          <a:extLst>
                            <a:ext uri="{FF2B5EF4-FFF2-40B4-BE49-F238E27FC236}">
                              <a16:creationId xmlns:a16="http://schemas.microsoft.com/office/drawing/2014/main" id="{A444FEC6-CC4A-4B61-A9D8-7A922F749B7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5" y="2319"/>
                          <a:ext cx="1466" cy="9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4" name="Oval 131">
              <a:extLst>
                <a:ext uri="{FF2B5EF4-FFF2-40B4-BE49-F238E27FC236}">
                  <a16:creationId xmlns:a16="http://schemas.microsoft.com/office/drawing/2014/main" id="{CEB7AF83-30FF-4E67-9B77-B9D326FC8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8" y="1370"/>
              <a:ext cx="877" cy="87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nl-NL" sz="1800">
                <a:ea typeface="MS PGothic" panose="020B0600070205080204" pitchFamily="34" charset="-128"/>
              </a:endParaRPr>
            </a:p>
          </p:txBody>
        </p:sp>
        <p:sp>
          <p:nvSpPr>
            <p:cNvPr id="21515" name="Line 132">
              <a:extLst>
                <a:ext uri="{FF2B5EF4-FFF2-40B4-BE49-F238E27FC236}">
                  <a16:creationId xmlns:a16="http://schemas.microsoft.com/office/drawing/2014/main" id="{9D398EB0-1A2B-4798-8FC9-D6216D9262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1821"/>
              <a:ext cx="0" cy="13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516" name="Line 133">
              <a:extLst>
                <a:ext uri="{FF2B5EF4-FFF2-40B4-BE49-F238E27FC236}">
                  <a16:creationId xmlns:a16="http://schemas.microsoft.com/office/drawing/2014/main" id="{995EA6D7-E72F-4EB0-81FB-FBDAE00BF9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9" y="2983"/>
              <a:ext cx="141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517" name="Text Box 134">
              <a:extLst>
                <a:ext uri="{FF2B5EF4-FFF2-40B4-BE49-F238E27FC236}">
                  <a16:creationId xmlns:a16="http://schemas.microsoft.com/office/drawing/2014/main" id="{9AB46D13-F23D-45CD-9482-A43051C5E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7" y="3200"/>
              <a:ext cx="140" cy="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200">
                  <a:ea typeface="MS PGothic" panose="020B0600070205080204" pitchFamily="34" charset="-128"/>
                </a:rPr>
                <a:t>R</a:t>
              </a:r>
              <a:r>
                <a:rPr lang="en-US" altLang="nl-NL" sz="1200" baseline="-25000">
                  <a:ea typeface="MS PGothic" panose="020B0600070205080204" pitchFamily="34" charset="-128"/>
                </a:rPr>
                <a:t>o</a:t>
              </a:r>
              <a:endParaRPr lang="en-US" altLang="nl-NL" sz="1200">
                <a:ea typeface="MS PGothic" panose="020B0600070205080204" pitchFamily="34" charset="-128"/>
              </a:endParaRPr>
            </a:p>
          </p:txBody>
        </p:sp>
        <p:sp>
          <p:nvSpPr>
            <p:cNvPr id="21518" name="Text Box 135">
              <a:extLst>
                <a:ext uri="{FF2B5EF4-FFF2-40B4-BE49-F238E27FC236}">
                  <a16:creationId xmlns:a16="http://schemas.microsoft.com/office/drawing/2014/main" id="{1EA9902A-16EB-4A5B-AB44-766CCDB94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" y="2887"/>
              <a:ext cx="140" cy="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200">
                  <a:ea typeface="MS PGothic" panose="020B0600070205080204" pitchFamily="34" charset="-128"/>
                </a:rPr>
                <a:t>B</a:t>
              </a:r>
              <a:r>
                <a:rPr lang="en-US" altLang="nl-NL" sz="1200" baseline="-25000">
                  <a:ea typeface="MS PGothic" panose="020B0600070205080204" pitchFamily="34" charset="-128"/>
                </a:rPr>
                <a:t>o</a:t>
              </a:r>
              <a:endParaRPr lang="en-US" altLang="nl-NL" sz="1200">
                <a:ea typeface="MS PGothic" panose="020B0600070205080204" pitchFamily="34" charset="-128"/>
              </a:endParaRPr>
            </a:p>
          </p:txBody>
        </p:sp>
        <p:sp>
          <p:nvSpPr>
            <p:cNvPr id="21519" name="Text Box 136">
              <a:extLst>
                <a:ext uri="{FF2B5EF4-FFF2-40B4-BE49-F238E27FC236}">
                  <a16:creationId xmlns:a16="http://schemas.microsoft.com/office/drawing/2014/main" id="{CB41068E-D85A-464E-8410-B451E9D02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7" y="3274"/>
              <a:ext cx="117" cy="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400">
                  <a:ea typeface="MS PGothic" panose="020B0600070205080204" pitchFamily="34" charset="-128"/>
                </a:rPr>
                <a:t>R</a:t>
              </a:r>
            </a:p>
          </p:txBody>
        </p:sp>
        <p:sp>
          <p:nvSpPr>
            <p:cNvPr id="21520" name="Text Box 137">
              <a:extLst>
                <a:ext uri="{FF2B5EF4-FFF2-40B4-BE49-F238E27FC236}">
                  <a16:creationId xmlns:a16="http://schemas.microsoft.com/office/drawing/2014/main" id="{68A6792C-30FA-4F44-87FF-1BE192759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7" y="2233"/>
              <a:ext cx="116" cy="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400">
                  <a:ea typeface="MS PGothic" panose="020B0600070205080204" pitchFamily="34" charset="-128"/>
                </a:rPr>
                <a:t>B</a:t>
              </a:r>
            </a:p>
          </p:txBody>
        </p:sp>
        <p:sp>
          <p:nvSpPr>
            <p:cNvPr id="21521" name="Arc 138">
              <a:extLst>
                <a:ext uri="{FF2B5EF4-FFF2-40B4-BE49-F238E27FC236}">
                  <a16:creationId xmlns:a16="http://schemas.microsoft.com/office/drawing/2014/main" id="{4530E01B-29A2-42F1-82E3-4AA2A5AAF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" y="1453"/>
              <a:ext cx="927" cy="380"/>
            </a:xfrm>
            <a:custGeom>
              <a:avLst/>
              <a:gdLst>
                <a:gd name="T0" fmla="*/ 0 w 21217"/>
                <a:gd name="T1" fmla="*/ 0 h 15328"/>
                <a:gd name="T2" fmla="*/ 0 w 21217"/>
                <a:gd name="T3" fmla="*/ 0 h 15328"/>
                <a:gd name="T4" fmla="*/ 0 w 21217"/>
                <a:gd name="T5" fmla="*/ 0 h 15328"/>
                <a:gd name="T6" fmla="*/ 0 60000 65536"/>
                <a:gd name="T7" fmla="*/ 0 60000 65536"/>
                <a:gd name="T8" fmla="*/ 0 60000 65536"/>
                <a:gd name="T9" fmla="*/ 0 w 21217"/>
                <a:gd name="T10" fmla="*/ 0 h 15328"/>
                <a:gd name="T11" fmla="*/ 21217 w 21217"/>
                <a:gd name="T12" fmla="*/ 15328 h 15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17" h="15328" fill="none" extrusionOk="0">
                  <a:moveTo>
                    <a:pt x="15218" y="0"/>
                  </a:moveTo>
                  <a:cubicBezTo>
                    <a:pt x="18309" y="3068"/>
                    <a:pt x="20400" y="7000"/>
                    <a:pt x="21217" y="11278"/>
                  </a:cubicBezTo>
                </a:path>
                <a:path w="21217" h="15328" stroke="0" extrusionOk="0">
                  <a:moveTo>
                    <a:pt x="15218" y="0"/>
                  </a:moveTo>
                  <a:cubicBezTo>
                    <a:pt x="18309" y="3068"/>
                    <a:pt x="20400" y="7000"/>
                    <a:pt x="21217" y="11278"/>
                  </a:cubicBezTo>
                  <a:lnTo>
                    <a:pt x="0" y="15328"/>
                  </a:lnTo>
                  <a:lnTo>
                    <a:pt x="1521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21522" name="Arc 139">
              <a:extLst>
                <a:ext uri="{FF2B5EF4-FFF2-40B4-BE49-F238E27FC236}">
                  <a16:creationId xmlns:a16="http://schemas.microsoft.com/office/drawing/2014/main" id="{489E0729-C8B7-4C14-88DC-5FA060B0A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419"/>
              <a:ext cx="792" cy="380"/>
            </a:xfrm>
            <a:custGeom>
              <a:avLst/>
              <a:gdLst>
                <a:gd name="T0" fmla="*/ 0 w 21217"/>
                <a:gd name="T1" fmla="*/ 0 h 15328"/>
                <a:gd name="T2" fmla="*/ 0 w 21217"/>
                <a:gd name="T3" fmla="*/ 0 h 15328"/>
                <a:gd name="T4" fmla="*/ 0 w 21217"/>
                <a:gd name="T5" fmla="*/ 0 h 15328"/>
                <a:gd name="T6" fmla="*/ 0 60000 65536"/>
                <a:gd name="T7" fmla="*/ 0 60000 65536"/>
                <a:gd name="T8" fmla="*/ 0 60000 65536"/>
                <a:gd name="T9" fmla="*/ 0 w 21217"/>
                <a:gd name="T10" fmla="*/ 0 h 15328"/>
                <a:gd name="T11" fmla="*/ 21217 w 21217"/>
                <a:gd name="T12" fmla="*/ 15328 h 153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17" h="15328" fill="none" extrusionOk="0">
                  <a:moveTo>
                    <a:pt x="15218" y="0"/>
                  </a:moveTo>
                  <a:cubicBezTo>
                    <a:pt x="18309" y="3068"/>
                    <a:pt x="20400" y="7000"/>
                    <a:pt x="21217" y="11278"/>
                  </a:cubicBezTo>
                </a:path>
                <a:path w="21217" h="15328" stroke="0" extrusionOk="0">
                  <a:moveTo>
                    <a:pt x="15218" y="0"/>
                  </a:moveTo>
                  <a:cubicBezTo>
                    <a:pt x="18309" y="3068"/>
                    <a:pt x="20400" y="7000"/>
                    <a:pt x="21217" y="11278"/>
                  </a:cubicBezTo>
                  <a:lnTo>
                    <a:pt x="0" y="15328"/>
                  </a:lnTo>
                  <a:lnTo>
                    <a:pt x="15218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21523" name="Line 140">
              <a:extLst>
                <a:ext uri="{FF2B5EF4-FFF2-40B4-BE49-F238E27FC236}">
                  <a16:creationId xmlns:a16="http://schemas.microsoft.com/office/drawing/2014/main" id="{C43046D6-7169-4F44-8034-D0A868E82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95" y="1845"/>
              <a:ext cx="15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21524" name="Rectangle 141" descr="Wide upward diagonal">
              <a:extLst>
                <a:ext uri="{FF2B5EF4-FFF2-40B4-BE49-F238E27FC236}">
                  <a16:creationId xmlns:a16="http://schemas.microsoft.com/office/drawing/2014/main" id="{6C2163F6-36D6-4472-B976-A8796C6FA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9" y="1634"/>
              <a:ext cx="146" cy="326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GB" altLang="nl-NL" sz="1800">
                <a:ea typeface="MS PGothic" panose="020B0600070205080204" pitchFamily="34" charset="-128"/>
              </a:endParaRPr>
            </a:p>
          </p:txBody>
        </p:sp>
        <p:grpSp>
          <p:nvGrpSpPr>
            <p:cNvPr id="21525" name="Group 142">
              <a:extLst>
                <a:ext uri="{FF2B5EF4-FFF2-40B4-BE49-F238E27FC236}">
                  <a16:creationId xmlns:a16="http://schemas.microsoft.com/office/drawing/2014/main" id="{2E44A765-C69A-4FA0-8C80-DE12F3557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4" y="1610"/>
              <a:ext cx="121" cy="458"/>
              <a:chOff x="4613" y="2094"/>
              <a:chExt cx="121" cy="458"/>
            </a:xfrm>
          </p:grpSpPr>
          <p:sp>
            <p:nvSpPr>
              <p:cNvPr id="21537" name="Oval 143">
                <a:extLst>
                  <a:ext uri="{FF2B5EF4-FFF2-40B4-BE49-F238E27FC236}">
                    <a16:creationId xmlns:a16="http://schemas.microsoft.com/office/drawing/2014/main" id="{CB21278D-8CE9-4546-811E-E28411CF7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" y="2094"/>
                <a:ext cx="121" cy="4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nl-NL" sz="1800">
                  <a:ea typeface="MS PGothic" panose="020B0600070205080204" pitchFamily="34" charset="-128"/>
                </a:endParaRPr>
              </a:p>
            </p:txBody>
          </p:sp>
          <p:sp>
            <p:nvSpPr>
              <p:cNvPr id="21538" name="Line 144">
                <a:extLst>
                  <a:ext uri="{FF2B5EF4-FFF2-40B4-BE49-F238E27FC236}">
                    <a16:creationId xmlns:a16="http://schemas.microsoft.com/office/drawing/2014/main" id="{84456D4D-3560-4784-B95C-CD6EE95748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7" y="2275"/>
                <a:ext cx="72" cy="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21539" name="Line 145">
                <a:extLst>
                  <a:ext uri="{FF2B5EF4-FFF2-40B4-BE49-F238E27FC236}">
                    <a16:creationId xmlns:a16="http://schemas.microsoft.com/office/drawing/2014/main" id="{C5B828DD-5171-4464-B7DF-6B56A86C2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634" y="2272"/>
                <a:ext cx="72" cy="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</p:grpSp>
        <p:sp>
          <p:nvSpPr>
            <p:cNvPr id="21526" name="Text Box 146">
              <a:extLst>
                <a:ext uri="{FF2B5EF4-FFF2-40B4-BE49-F238E27FC236}">
                  <a16:creationId xmlns:a16="http://schemas.microsoft.com/office/drawing/2014/main" id="{D6755B1F-422E-4203-BD75-59ADF1375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1676"/>
              <a:ext cx="140" cy="14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37931725" indent="-37474525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l-NL" sz="1400">
                  <a:ea typeface="MS PGothic" panose="020B0600070205080204" pitchFamily="34" charset="-128"/>
                </a:rPr>
                <a:t>R</a:t>
              </a:r>
              <a:r>
                <a:rPr lang="en-US" altLang="nl-NL" sz="1400" baseline="-25000">
                  <a:ea typeface="MS PGothic" panose="020B0600070205080204" pitchFamily="34" charset="-128"/>
                </a:rPr>
                <a:t>o</a:t>
              </a:r>
              <a:endParaRPr lang="en-US" altLang="nl-NL" sz="1400">
                <a:ea typeface="MS PGothic" panose="020B0600070205080204" pitchFamily="34" charset="-128"/>
              </a:endParaRPr>
            </a:p>
          </p:txBody>
        </p:sp>
        <p:grpSp>
          <p:nvGrpSpPr>
            <p:cNvPr id="21527" name="Group 147">
              <a:extLst>
                <a:ext uri="{FF2B5EF4-FFF2-40B4-BE49-F238E27FC236}">
                  <a16:creationId xmlns:a16="http://schemas.microsoft.com/office/drawing/2014/main" id="{43398DFA-C500-4DD8-83AF-46110033AA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1" y="1614"/>
              <a:ext cx="81" cy="458"/>
              <a:chOff x="4840" y="2098"/>
              <a:chExt cx="81" cy="458"/>
            </a:xfrm>
          </p:grpSpPr>
          <p:sp>
            <p:nvSpPr>
              <p:cNvPr id="21534" name="Oval 148">
                <a:extLst>
                  <a:ext uri="{FF2B5EF4-FFF2-40B4-BE49-F238E27FC236}">
                    <a16:creationId xmlns:a16="http://schemas.microsoft.com/office/drawing/2014/main" id="{449273C6-1A97-4380-AC5E-EAD9E79823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0" y="2098"/>
                <a:ext cx="81" cy="4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nl-NL" sz="1800">
                  <a:ea typeface="MS PGothic" panose="020B0600070205080204" pitchFamily="34" charset="-128"/>
                </a:endParaRPr>
              </a:p>
            </p:txBody>
          </p:sp>
          <p:sp>
            <p:nvSpPr>
              <p:cNvPr id="21535" name="Line 149">
                <a:extLst>
                  <a:ext uri="{FF2B5EF4-FFF2-40B4-BE49-F238E27FC236}">
                    <a16:creationId xmlns:a16="http://schemas.microsoft.com/office/drawing/2014/main" id="{0190BA29-EC27-45A2-ACD6-D32B71E1E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6" y="2295"/>
                <a:ext cx="48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21536" name="Line 150">
                <a:extLst>
                  <a:ext uri="{FF2B5EF4-FFF2-40B4-BE49-F238E27FC236}">
                    <a16:creationId xmlns:a16="http://schemas.microsoft.com/office/drawing/2014/main" id="{138537BA-5CBF-49DB-87E2-5FFD5A815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54" y="2293"/>
                <a:ext cx="48" cy="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</p:grpSp>
        <p:grpSp>
          <p:nvGrpSpPr>
            <p:cNvPr id="21528" name="Group 151">
              <a:extLst>
                <a:ext uri="{FF2B5EF4-FFF2-40B4-BE49-F238E27FC236}">
                  <a16:creationId xmlns:a16="http://schemas.microsoft.com/office/drawing/2014/main" id="{73D7C0FA-7B28-4712-8D13-CA865EF5DF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0" y="1616"/>
              <a:ext cx="48" cy="458"/>
              <a:chOff x="5009" y="2100"/>
              <a:chExt cx="48" cy="458"/>
            </a:xfrm>
          </p:grpSpPr>
          <p:sp>
            <p:nvSpPr>
              <p:cNvPr id="21531" name="Oval 152">
                <a:extLst>
                  <a:ext uri="{FF2B5EF4-FFF2-40B4-BE49-F238E27FC236}">
                    <a16:creationId xmlns:a16="http://schemas.microsoft.com/office/drawing/2014/main" id="{278B5241-BA3D-4973-9089-AEB436B7C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9" y="2100"/>
                <a:ext cx="48" cy="4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37931725" indent="-37474525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nl-NL" sz="1800">
                  <a:ea typeface="MS PGothic" panose="020B0600070205080204" pitchFamily="34" charset="-128"/>
                </a:endParaRPr>
              </a:p>
            </p:txBody>
          </p:sp>
          <p:sp>
            <p:nvSpPr>
              <p:cNvPr id="21532" name="Line 153">
                <a:extLst>
                  <a:ext uri="{FF2B5EF4-FFF2-40B4-BE49-F238E27FC236}">
                    <a16:creationId xmlns:a16="http://schemas.microsoft.com/office/drawing/2014/main" id="{A99F645E-598E-41A5-8B28-22762E68B8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19" y="2310"/>
                <a:ext cx="28" cy="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21533" name="Line 154">
                <a:extLst>
                  <a:ext uri="{FF2B5EF4-FFF2-40B4-BE49-F238E27FC236}">
                    <a16:creationId xmlns:a16="http://schemas.microsoft.com/office/drawing/2014/main" id="{21C07106-211E-44B6-B94F-E6EE2F81D4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7" y="2309"/>
                <a:ext cx="29" cy="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nl-NL"/>
              </a:p>
            </p:txBody>
          </p:sp>
        </p:grpSp>
        <p:sp>
          <p:nvSpPr>
            <p:cNvPr id="21529" name="Line 157">
              <a:extLst>
                <a:ext uri="{FF2B5EF4-FFF2-40B4-BE49-F238E27FC236}">
                  <a16:creationId xmlns:a16="http://schemas.microsoft.com/office/drawing/2014/main" id="{ED1A2530-81E8-4066-95C2-06211FD674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4" y="2184"/>
              <a:ext cx="0" cy="1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  <p:sp>
          <p:nvSpPr>
            <p:cNvPr id="21530" name="Line 158">
              <a:extLst>
                <a:ext uri="{FF2B5EF4-FFF2-40B4-BE49-F238E27FC236}">
                  <a16:creationId xmlns:a16="http://schemas.microsoft.com/office/drawing/2014/main" id="{E34D9A87-7B88-44E2-AE47-3A5357F8B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4" y="3200"/>
              <a:ext cx="1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nl-NL"/>
            </a:p>
          </p:txBody>
        </p:sp>
      </p:grpSp>
      <p:pic>
        <p:nvPicPr>
          <p:cNvPr id="21508" name="Picture 31" descr="f_res.eps">
            <a:extLst>
              <a:ext uri="{FF2B5EF4-FFF2-40B4-BE49-F238E27FC236}">
                <a16:creationId xmlns:a16="http://schemas.microsoft.com/office/drawing/2014/main" id="{18800836-4611-47F8-AD83-A1F1749F6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7600"/>
            <a:ext cx="41275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509" name="Straight Connector 33">
            <a:extLst>
              <a:ext uri="{FF2B5EF4-FFF2-40B4-BE49-F238E27FC236}">
                <a16:creationId xmlns:a16="http://schemas.microsoft.com/office/drawing/2014/main" id="{6D3BE4DD-D3F9-474B-B4CA-1DE538C997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46700" y="1841500"/>
            <a:ext cx="736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0" name="TextBox 34">
            <a:extLst>
              <a:ext uri="{FF2B5EF4-FFF2-40B4-BE49-F238E27FC236}">
                <a16:creationId xmlns:a16="http://schemas.microsoft.com/office/drawing/2014/main" id="{2F43F6C4-C2CC-4971-B687-7E355FC78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201" y="1587500"/>
            <a:ext cx="36306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b="1">
                <a:ea typeface="MS PGothic" panose="020B0600070205080204" pitchFamily="34" charset="-128"/>
              </a:rPr>
              <a:t>Radiometer:  I</a:t>
            </a:r>
            <a:r>
              <a:rPr lang="en-US" altLang="nl-NL" sz="1800" b="1" baseline="-25000">
                <a:ea typeface="MS PGothic" panose="020B0600070205080204" pitchFamily="34" charset="-128"/>
              </a:rPr>
              <a:t>ECE</a:t>
            </a:r>
            <a:r>
              <a:rPr lang="en-US" altLang="nl-NL" sz="1800" b="1">
                <a:ea typeface="MS PGothic" panose="020B0600070205080204" pitchFamily="34" charset="-128"/>
              </a:rPr>
              <a:t> in receiving antenna</a:t>
            </a:r>
            <a:endParaRPr lang="en-US" altLang="nl-NL" sz="1800" b="1" baseline="-25000">
              <a:ea typeface="MS PGothic" panose="020B0600070205080204" pitchFamily="34" charset="-128"/>
            </a:endParaRPr>
          </a:p>
        </p:txBody>
      </p:sp>
      <p:pic>
        <p:nvPicPr>
          <p:cNvPr id="21511" name="Picture 35" descr="fece.tiff">
            <a:extLst>
              <a:ext uri="{FF2B5EF4-FFF2-40B4-BE49-F238E27FC236}">
                <a16:creationId xmlns:a16="http://schemas.microsoft.com/office/drawing/2014/main" id="{9FCC138F-6E42-4402-97B4-4C6C6C51D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4000500"/>
            <a:ext cx="21986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38">
            <a:extLst>
              <a:ext uri="{FF2B5EF4-FFF2-40B4-BE49-F238E27FC236}">
                <a16:creationId xmlns:a16="http://schemas.microsoft.com/office/drawing/2014/main" id="{1ED87906-6CD2-4332-8134-E8ACE2847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5054600"/>
            <a:ext cx="248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2400" b="1">
                <a:ea typeface="MS PGothic" panose="020B0600070205080204" pitchFamily="34" charset="-128"/>
              </a:rPr>
              <a:t>T= </a:t>
            </a:r>
            <a:r>
              <a:rPr lang="en-US" altLang="nl-NL" sz="2400" b="1"/>
              <a:t>P</a:t>
            </a:r>
            <a:r>
              <a:rPr lang="en-US" altLang="nl-NL" sz="2400" b="1" baseline="-25000"/>
              <a:t>ec</a:t>
            </a:r>
            <a:r>
              <a:rPr lang="en-US" altLang="nl-NL" sz="1800"/>
              <a:t> / </a:t>
            </a:r>
            <a:r>
              <a:rPr lang="en-US" altLang="nl-NL" sz="2400" b="1">
                <a:ea typeface="MS PGothic" panose="020B0600070205080204" pitchFamily="34" charset="-128"/>
              </a:rPr>
              <a:t>k</a:t>
            </a:r>
            <a:r>
              <a:rPr lang="en-US" altLang="nl-NL" sz="2400" b="1" baseline="-25000">
                <a:ea typeface="MS PGothic" panose="020B0600070205080204" pitchFamily="34" charset="-128"/>
              </a:rPr>
              <a:t>b</a:t>
            </a:r>
            <a:r>
              <a:rPr lang="en-US" altLang="nl-NL" sz="2400" b="1">
                <a:ea typeface="MS PGothic" panose="020B0600070205080204" pitchFamily="34" charset="-128"/>
              </a:rPr>
              <a:t>B</a:t>
            </a:r>
            <a:r>
              <a:rPr lang="en-US" altLang="nl-NL" sz="2400" b="1" baseline="-25000">
                <a:ea typeface="MS PGothic" panose="020B0600070205080204" pitchFamily="34" charset="-128"/>
              </a:rPr>
              <a:t>w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FFER powerpoin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Verdana" pitchFamily="34" charset="0"/>
            <a:cs typeface="Verdana" pitchFamily="34" charset="0"/>
          </a:defRPr>
        </a:defPPr>
      </a:lstStyle>
    </a:txDef>
  </a:objectDefaults>
  <a:extraClrSchemeLst>
    <a:extraClrScheme>
      <a:clrScheme name="DIFFER powerpoin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FFER powerpoint 2">
        <a:dk1>
          <a:srgbClr val="000000"/>
        </a:dk1>
        <a:lt1>
          <a:srgbClr val="FFFFFF"/>
        </a:lt1>
        <a:dk2>
          <a:srgbClr val="03080D"/>
        </a:dk2>
        <a:lt2>
          <a:srgbClr val="CBDBC3"/>
        </a:lt2>
        <a:accent1>
          <a:srgbClr val="E84610"/>
        </a:accent1>
        <a:accent2>
          <a:srgbClr val="F7D21E"/>
        </a:accent2>
        <a:accent3>
          <a:srgbClr val="FFFFFF"/>
        </a:accent3>
        <a:accent4>
          <a:srgbClr val="000000"/>
        </a:accent4>
        <a:accent5>
          <a:srgbClr val="F2B0AA"/>
        </a:accent5>
        <a:accent6>
          <a:srgbClr val="E0BE1A"/>
        </a:accent6>
        <a:hlink>
          <a:srgbClr val="0080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DIFFER_powerpoint 2">
    <a:dk1>
      <a:srgbClr val="000000"/>
    </a:dk1>
    <a:lt1>
      <a:srgbClr val="FFFFFF"/>
    </a:lt1>
    <a:dk2>
      <a:srgbClr val="03080D"/>
    </a:dk2>
    <a:lt2>
      <a:srgbClr val="CBDBC3"/>
    </a:lt2>
    <a:accent1>
      <a:srgbClr val="E84610"/>
    </a:accent1>
    <a:accent2>
      <a:srgbClr val="F7D21E"/>
    </a:accent2>
    <a:accent3>
      <a:srgbClr val="FFFFFF"/>
    </a:accent3>
    <a:accent4>
      <a:srgbClr val="000000"/>
    </a:accent4>
    <a:accent5>
      <a:srgbClr val="F2B0AA"/>
    </a:accent5>
    <a:accent6>
      <a:srgbClr val="E0BE1A"/>
    </a:accent6>
    <a:hlink>
      <a:srgbClr val="008000"/>
    </a:hlink>
    <a:folHlink>
      <a:srgbClr val="669900"/>
    </a:folHlink>
  </a:clrScheme>
</a:themeOverride>
</file>

<file path=ppt/theme/themeOverride2.xml><?xml version="1.0" encoding="utf-8"?>
<a:themeOverride xmlns:a="http://schemas.openxmlformats.org/drawingml/2006/main">
  <a:clrScheme name="2_DIFFER_powerpoint 2">
    <a:dk1>
      <a:srgbClr val="000000"/>
    </a:dk1>
    <a:lt1>
      <a:srgbClr val="FFFFFF"/>
    </a:lt1>
    <a:dk2>
      <a:srgbClr val="03080D"/>
    </a:dk2>
    <a:lt2>
      <a:srgbClr val="CBDBC3"/>
    </a:lt2>
    <a:accent1>
      <a:srgbClr val="E84610"/>
    </a:accent1>
    <a:accent2>
      <a:srgbClr val="F7D21E"/>
    </a:accent2>
    <a:accent3>
      <a:srgbClr val="FFFFFF"/>
    </a:accent3>
    <a:accent4>
      <a:srgbClr val="000000"/>
    </a:accent4>
    <a:accent5>
      <a:srgbClr val="F2B0AA"/>
    </a:accent5>
    <a:accent6>
      <a:srgbClr val="E0BE1A"/>
    </a:accent6>
    <a:hlink>
      <a:srgbClr val="008000"/>
    </a:hlink>
    <a:folHlink>
      <a:srgbClr val="669900"/>
    </a:folHlink>
  </a:clrScheme>
</a:themeOverride>
</file>

<file path=ppt/theme/themeOverride3.xml><?xml version="1.0" encoding="utf-8"?>
<a:themeOverride xmlns:a="http://schemas.openxmlformats.org/drawingml/2006/main">
  <a:clrScheme name="2_DIFFER_powerpoint 2">
    <a:dk1>
      <a:srgbClr val="000000"/>
    </a:dk1>
    <a:lt1>
      <a:srgbClr val="FFFFFF"/>
    </a:lt1>
    <a:dk2>
      <a:srgbClr val="03080D"/>
    </a:dk2>
    <a:lt2>
      <a:srgbClr val="CBDBC3"/>
    </a:lt2>
    <a:accent1>
      <a:srgbClr val="E84610"/>
    </a:accent1>
    <a:accent2>
      <a:srgbClr val="F7D21E"/>
    </a:accent2>
    <a:accent3>
      <a:srgbClr val="FFFFFF"/>
    </a:accent3>
    <a:accent4>
      <a:srgbClr val="000000"/>
    </a:accent4>
    <a:accent5>
      <a:srgbClr val="F2B0AA"/>
    </a:accent5>
    <a:accent6>
      <a:srgbClr val="E0BE1A"/>
    </a:accent6>
    <a:hlink>
      <a:srgbClr val="008000"/>
    </a:hlink>
    <a:folHlink>
      <a:srgbClr val="66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18593</TotalTime>
  <Words>893</Words>
  <Application>Microsoft Office PowerPoint</Application>
  <PresentationFormat>Widescreen</PresentationFormat>
  <Paragraphs>203</Paragraphs>
  <Slides>35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MS PGothic</vt:lpstr>
      <vt:lpstr>Arial</vt:lpstr>
      <vt:lpstr>Calibri</vt:lpstr>
      <vt:lpstr>Cambria Math</vt:lpstr>
      <vt:lpstr>Symbol</vt:lpstr>
      <vt:lpstr>Times New Roman</vt:lpstr>
      <vt:lpstr>Trebuchet MS</vt:lpstr>
      <vt:lpstr>Verdana</vt:lpstr>
      <vt:lpstr>Wingdings</vt:lpstr>
      <vt:lpstr>DIFFER powerpoint</vt:lpstr>
      <vt:lpstr>Equation</vt:lpstr>
      <vt:lpstr>Chart</vt:lpstr>
      <vt:lpstr>Sense and sensitivity Real-time control for stability &amp; performance of NF plasmas</vt:lpstr>
      <vt:lpstr>Top level requirements of nuclear fusion reactor</vt:lpstr>
      <vt:lpstr>Tokamak Equilibrium</vt:lpstr>
      <vt:lpstr>What happens if we go to high nT ?</vt:lpstr>
      <vt:lpstr>Pressure limit set by resistive MHD</vt:lpstr>
      <vt:lpstr>Magnetic islands</vt:lpstr>
      <vt:lpstr>Turbulent losses limit t</vt:lpstr>
      <vt:lpstr>PowerPoint Presentation</vt:lpstr>
      <vt:lpstr>PowerPoint Presentation</vt:lpstr>
      <vt:lpstr>Actuator: Electron Cyclotron Current Drive</vt:lpstr>
      <vt:lpstr>Control Problem formulation</vt:lpstr>
      <vt:lpstr>Control of MHD using CO-LOCATED actuator-sensor</vt:lpstr>
      <vt:lpstr>Sensor model: Radial location tearing mode</vt:lpstr>
      <vt:lpstr>Closed loop control of MHD in TEXTOR</vt:lpstr>
      <vt:lpstr>PowerPoint Presentation</vt:lpstr>
      <vt:lpstr>Generalized Rutherford equation</vt:lpstr>
      <vt:lpstr>Rutherford equation</vt:lpstr>
      <vt:lpstr>Simulation NTM control</vt:lpstr>
      <vt:lpstr>Detailed knowledge of state is key in modern methods</vt:lpstr>
      <vt:lpstr>How can we estimate the state? Kalman observers</vt:lpstr>
      <vt:lpstr>Unsented Kalman filter for mode frequency and phase</vt:lpstr>
      <vt:lpstr>Observer for distribution of j and Te control</vt:lpstr>
      <vt:lpstr>MPC for profile control in tokamaks</vt:lpstr>
      <vt:lpstr>MPC for j-distribution and plasma b @TCV</vt:lpstr>
      <vt:lpstr>Event driven actuator sharing for multiple control tasks</vt:lpstr>
      <vt:lpstr>Finite state modeling of plasma</vt:lpstr>
      <vt:lpstr>Modelled supervisory controller</vt:lpstr>
      <vt:lpstr>PowerPoint Presentation</vt:lpstr>
      <vt:lpstr>Evolution Systems and Control Theory</vt:lpstr>
      <vt:lpstr>Today  Examples of application in plasma control</vt:lpstr>
      <vt:lpstr>Conclusions</vt:lpstr>
      <vt:lpstr>Tokamak reactor ITER</vt:lpstr>
      <vt:lpstr>1st Principle physics to control oriented model</vt:lpstr>
      <vt:lpstr>Design of supervisory controller</vt:lpstr>
      <vt:lpstr>Model based feed-forward Iterative Learning Control</vt:lpstr>
    </vt:vector>
  </TitlesOfParts>
  <Company>FOM Institute DIFFER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Gieljan de Vries</dc:creator>
  <cp:lastModifiedBy>Marco de Baar</cp:lastModifiedBy>
  <cp:revision>465</cp:revision>
  <cp:lastPrinted>2017-06-01T10:57:31Z</cp:lastPrinted>
  <dcterms:created xsi:type="dcterms:W3CDTF">2015-06-08T11:43:39Z</dcterms:created>
  <dcterms:modified xsi:type="dcterms:W3CDTF">2019-05-22T06:19:52Z</dcterms:modified>
</cp:coreProperties>
</file>