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18" r:id="rId19"/>
    <p:sldId id="315" r:id="rId20"/>
    <p:sldId id="316" r:id="rId21"/>
    <p:sldId id="314" r:id="rId22"/>
    <p:sldId id="320" r:id="rId23"/>
    <p:sldId id="312" r:id="rId24"/>
    <p:sldId id="319" r:id="rId25"/>
    <p:sldId id="266" r:id="rId26"/>
    <p:sldId id="307" r:id="rId27"/>
    <p:sldId id="300" r:id="rId28"/>
    <p:sldId id="286" r:id="rId29"/>
    <p:sldId id="309" r:id="rId30"/>
    <p:sldId id="301" r:id="rId31"/>
    <p:sldId id="289" r:id="rId32"/>
    <p:sldId id="308" r:id="rId33"/>
    <p:sldId id="293" r:id="rId34"/>
    <p:sldId id="313" r:id="rId35"/>
    <p:sldId id="323" r:id="rId36"/>
    <p:sldId id="321" r:id="rId37"/>
    <p:sldId id="32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FF"/>
    <a:srgbClr val="00B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87860" autoAdjust="0"/>
  </p:normalViewPr>
  <p:slideViewPr>
    <p:cSldViewPr snapToGrid="0" snapToObjects="1">
      <p:cViewPr varScale="1">
        <p:scale>
          <a:sx n="69" d="100"/>
          <a:sy n="69" d="100"/>
        </p:scale>
        <p:origin x="1367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0681C-C871-1843-8579-78507B44292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5FB39-5FA8-F341-8A6D-20C95C47D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68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9A959-387C-7A47-9FAF-F2920E65B7BC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EDDF7-E33D-6E4E-AAD7-B67E9AE5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064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general/principle,</a:t>
            </a:r>
            <a:r>
              <a:rPr lang="en-US" baseline="0" dirty="0" smtClean="0"/>
              <a:t> two sites are the same</a:t>
            </a:r>
          </a:p>
          <a:p>
            <a:r>
              <a:rPr lang="en-US" dirty="0" smtClean="0"/>
              <a:t>H1 optical fiber limits the input power and NLG</a:t>
            </a:r>
          </a:p>
          <a:p>
            <a:r>
              <a:rPr lang="en-US" dirty="0" err="1" smtClean="0"/>
              <a:t>Mystry</a:t>
            </a:r>
            <a:r>
              <a:rPr lang="en-US" dirty="0" smtClean="0"/>
              <a:t> loss</a:t>
            </a:r>
            <a:r>
              <a:rPr lang="en-US" baseline="0" dirty="0" smtClean="0"/>
              <a:t> and phase noise due to degeneration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DDF7-E33D-6E4E-AAD7-B67E9AE59D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8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A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If the effect</a:t>
            </a:r>
            <a:r>
              <a:rPr lang="en-US" baseline="0" dirty="0" smtClean="0">
                <a:solidFill>
                  <a:srgbClr val="00000A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is due to RPN dominated, we should be able to see these dips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QRPN interact with IFO reaction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000A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D3C1-1AFE-4C76-925A-DE5AE4FD261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2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A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If the effect</a:t>
            </a:r>
            <a:r>
              <a:rPr lang="en-US" baseline="0" dirty="0" smtClean="0">
                <a:solidFill>
                  <a:srgbClr val="00000A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is due to RPN dominated, we should be able to see these dips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QRPN interact with IFO reaction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000A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D3C1-1AFE-4C76-925A-DE5AE4FD261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2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QN </a:t>
            </a:r>
            <a:r>
              <a:rPr lang="it-IT" dirty="0" err="1" smtClean="0"/>
              <a:t>reduction</a:t>
            </a:r>
            <a:r>
              <a:rPr lang="it-IT" dirty="0" smtClean="0"/>
              <a:t> in </a:t>
            </a:r>
            <a:r>
              <a:rPr lang="it-IT" dirty="0" err="1" smtClean="0"/>
              <a:t>AdV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1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QN </a:t>
            </a:r>
            <a:r>
              <a:rPr lang="it-IT" dirty="0" err="1" smtClean="0"/>
              <a:t>reduction</a:t>
            </a:r>
            <a:r>
              <a:rPr lang="it-IT" dirty="0" smtClean="0"/>
              <a:t> in </a:t>
            </a:r>
            <a:r>
              <a:rPr lang="it-IT" dirty="0" err="1" smtClean="0"/>
              <a:t>AdV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7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QN </a:t>
            </a:r>
            <a:r>
              <a:rPr lang="it-IT" dirty="0" err="1" smtClean="0"/>
              <a:t>reduction</a:t>
            </a:r>
            <a:r>
              <a:rPr lang="it-IT" dirty="0" smtClean="0"/>
              <a:t> in </a:t>
            </a:r>
            <a:r>
              <a:rPr lang="it-IT" dirty="0" err="1" smtClean="0"/>
              <a:t>AdV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4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QN </a:t>
            </a:r>
            <a:r>
              <a:rPr lang="it-IT" dirty="0" err="1" smtClean="0"/>
              <a:t>reduction</a:t>
            </a:r>
            <a:r>
              <a:rPr lang="it-IT" dirty="0" smtClean="0"/>
              <a:t> in </a:t>
            </a:r>
            <a:r>
              <a:rPr lang="it-IT" dirty="0" err="1" smtClean="0"/>
              <a:t>AdV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2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QN </a:t>
            </a:r>
            <a:r>
              <a:rPr lang="it-IT" dirty="0" err="1" smtClean="0"/>
              <a:t>reduction</a:t>
            </a:r>
            <a:r>
              <a:rPr lang="it-IT" dirty="0" smtClean="0"/>
              <a:t> in </a:t>
            </a:r>
            <a:r>
              <a:rPr lang="it-IT" dirty="0" err="1" smtClean="0"/>
              <a:t>AdV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9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QN </a:t>
            </a:r>
            <a:r>
              <a:rPr lang="it-IT" dirty="0" err="1" smtClean="0"/>
              <a:t>reduction</a:t>
            </a:r>
            <a:r>
              <a:rPr lang="it-IT" dirty="0" smtClean="0"/>
              <a:t> in </a:t>
            </a:r>
            <a:r>
              <a:rPr lang="it-IT" dirty="0" err="1" smtClean="0"/>
              <a:t>AdV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QN </a:t>
            </a:r>
            <a:r>
              <a:rPr lang="it-IT" dirty="0" err="1" smtClean="0"/>
              <a:t>reduction</a:t>
            </a:r>
            <a:r>
              <a:rPr lang="it-IT" dirty="0" smtClean="0"/>
              <a:t> in </a:t>
            </a:r>
            <a:r>
              <a:rPr lang="it-IT" dirty="0" err="1" smtClean="0"/>
              <a:t>AdV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5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QN </a:t>
            </a:r>
            <a:r>
              <a:rPr lang="it-IT" dirty="0" err="1" smtClean="0"/>
              <a:t>reduction</a:t>
            </a:r>
            <a:r>
              <a:rPr lang="it-IT" dirty="0" smtClean="0"/>
              <a:t> in </a:t>
            </a:r>
            <a:r>
              <a:rPr lang="it-IT" dirty="0" err="1" smtClean="0"/>
              <a:t>AdV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1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QN </a:t>
            </a:r>
            <a:r>
              <a:rPr lang="it-IT" dirty="0" err="1" smtClean="0"/>
              <a:t>reduction</a:t>
            </a:r>
            <a:r>
              <a:rPr lang="it-IT" dirty="0" smtClean="0"/>
              <a:t> in </a:t>
            </a:r>
            <a:r>
              <a:rPr lang="it-IT" dirty="0" err="1" smtClean="0"/>
              <a:t>AdV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7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QN </a:t>
            </a:r>
            <a:r>
              <a:rPr lang="it-IT" dirty="0" err="1" smtClean="0"/>
              <a:t>reduction</a:t>
            </a:r>
            <a:r>
              <a:rPr lang="it-IT" dirty="0" smtClean="0"/>
              <a:t> in </a:t>
            </a:r>
            <a:r>
              <a:rPr lang="it-IT" dirty="0" err="1" smtClean="0"/>
              <a:t>AdV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9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QN </a:t>
            </a:r>
            <a:r>
              <a:rPr lang="it-IT" dirty="0" err="1" smtClean="0"/>
              <a:t>reduction</a:t>
            </a:r>
            <a:r>
              <a:rPr lang="it-IT" dirty="0" smtClean="0"/>
              <a:t> in </a:t>
            </a:r>
            <a:r>
              <a:rPr lang="it-IT" dirty="0" err="1" smtClean="0"/>
              <a:t>AdV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4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7922" y="114049"/>
            <a:ext cx="5964616" cy="601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1198"/>
            <a:ext cx="8229600" cy="5034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A546D-2ACB-394B-84E9-841CC6AF9A8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1755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QN </a:t>
            </a:r>
            <a:r>
              <a:rPr lang="it-IT" dirty="0" err="1" smtClean="0"/>
              <a:t>reduction</a:t>
            </a:r>
            <a:r>
              <a:rPr lang="it-IT" dirty="0" smtClean="0"/>
              <a:t> in </a:t>
            </a:r>
            <a:r>
              <a:rPr lang="it-IT" dirty="0" err="1" smtClean="0"/>
              <a:t>AdV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/>
          <a:srcRect l="6666" t="15054" r="9471" b="16526"/>
          <a:stretch/>
        </p:blipFill>
        <p:spPr>
          <a:xfrm>
            <a:off x="280737" y="0"/>
            <a:ext cx="1472976" cy="1201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18552" y="72193"/>
            <a:ext cx="982454" cy="6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2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260" y="2130424"/>
            <a:ext cx="7772400" cy="1470025"/>
          </a:xfrm>
        </p:spPr>
        <p:txBody>
          <a:bodyPr/>
          <a:lstStyle/>
          <a:p>
            <a:r>
              <a:rPr lang="en-US" dirty="0"/>
              <a:t>Squeezing status from LIGO &amp; VIRGO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7060" y="3829537"/>
            <a:ext cx="6400800" cy="1074249"/>
          </a:xfrm>
        </p:spPr>
        <p:txBody>
          <a:bodyPr/>
          <a:lstStyle/>
          <a:p>
            <a:r>
              <a:rPr lang="en-US" dirty="0" smtClean="0"/>
              <a:t>Fiodor Sorrentino </a:t>
            </a:r>
            <a:r>
              <a:rPr lang="mr-IN" dirty="0" smtClean="0"/>
              <a:t>–</a:t>
            </a:r>
            <a:r>
              <a:rPr lang="en-US" dirty="0" smtClean="0"/>
              <a:t> INFN </a:t>
            </a:r>
            <a:r>
              <a:rPr lang="en-US" dirty="0" err="1" smtClean="0"/>
              <a:t>Genova</a:t>
            </a:r>
            <a:endParaRPr lang="en-US" dirty="0" smtClean="0"/>
          </a:p>
          <a:p>
            <a:r>
              <a:rPr lang="en-US" dirty="0" smtClean="0"/>
              <a:t>Haocun Yu – MIT-LIGO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4903787"/>
            <a:ext cx="2552700" cy="173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2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111" y="114049"/>
            <a:ext cx="7262346" cy="601317"/>
          </a:xfrm>
        </p:spPr>
        <p:txBody>
          <a:bodyPr/>
          <a:lstStyle/>
          <a:p>
            <a:r>
              <a:rPr lang="en-US" dirty="0" smtClean="0"/>
              <a:t> AA &amp; 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-12829" y="1028502"/>
            <a:ext cx="9007115" cy="562907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Automatic pre-alignment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alignment jitter and drifts is from SDB1 residual motion</a:t>
            </a:r>
          </a:p>
          <a:p>
            <a:pPr lvl="2"/>
            <a:r>
              <a:rPr lang="en-US" dirty="0"/>
              <a:t>ITF mode-matching telescope magnification ~20</a:t>
            </a:r>
          </a:p>
          <a:p>
            <a:pPr lvl="2"/>
            <a:r>
              <a:rPr lang="en-US" dirty="0"/>
              <a:t>bench jitter ~1 µrad, suspension modes 0.1÷0.5 Hz</a:t>
            </a:r>
          </a:p>
          <a:p>
            <a:pPr lvl="2"/>
            <a:r>
              <a:rPr lang="en-US" dirty="0"/>
              <a:t>drifts &gt;10 µrad</a:t>
            </a:r>
          </a:p>
          <a:p>
            <a:pPr lvl="1"/>
            <a:r>
              <a:rPr lang="en-US" dirty="0"/>
              <a:t>Need alignment sensing when SQZ is not injected</a:t>
            </a:r>
          </a:p>
          <a:p>
            <a:pPr lvl="2"/>
            <a:r>
              <a:rPr lang="en-US" dirty="0"/>
              <a:t>Use residual reflectivity from SDB1 FI to SQZ bench</a:t>
            </a:r>
          </a:p>
          <a:p>
            <a:r>
              <a:rPr lang="en-US" dirty="0" smtClean="0"/>
              <a:t>Automatic alignment</a:t>
            </a:r>
          </a:p>
          <a:p>
            <a:pPr lvl="1"/>
            <a:r>
              <a:rPr lang="en-US" dirty="0" smtClean="0"/>
              <a:t>Baseline AA design was to use B1p quadrants for alignment sensing</a:t>
            </a:r>
          </a:p>
          <a:p>
            <a:pPr lvl="2"/>
            <a:r>
              <a:rPr lang="en-US" dirty="0" smtClean="0"/>
              <a:t>however signals are badly affected by HOMs on ITF carrier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id not have commissioning time to test demodulation with ITF RF sidebands</a:t>
            </a:r>
          </a:p>
          <a:p>
            <a:pPr lvl="1"/>
            <a:r>
              <a:rPr lang="en-US" dirty="0" smtClean="0"/>
              <a:t>We rather add angular dither lines to steering mirrors</a:t>
            </a:r>
          </a:p>
          <a:p>
            <a:pPr lvl="1"/>
            <a:r>
              <a:rPr lang="en-US" dirty="0" smtClean="0"/>
              <a:t>Demodulate 7 MHz beat note (CC </a:t>
            </a:r>
            <a:r>
              <a:rPr lang="en-US" dirty="0" err="1" smtClean="0"/>
              <a:t>vs</a:t>
            </a:r>
            <a:r>
              <a:rPr lang="en-US" dirty="0" smtClean="0"/>
              <a:t> ITF carrier) at dark fringe photodiode</a:t>
            </a:r>
          </a:p>
          <a:p>
            <a:r>
              <a:rPr lang="en-US" dirty="0" smtClean="0"/>
              <a:t>Coherent control</a:t>
            </a:r>
          </a:p>
          <a:p>
            <a:pPr lvl="1"/>
            <a:r>
              <a:rPr lang="en-US" dirty="0"/>
              <a:t>Demodulate 7 MHz beat note (CC </a:t>
            </a:r>
            <a:r>
              <a:rPr lang="en-US" dirty="0" err="1"/>
              <a:t>vs</a:t>
            </a:r>
            <a:r>
              <a:rPr lang="en-US" dirty="0"/>
              <a:t> ITF carrier) at dark fringe </a:t>
            </a:r>
            <a:r>
              <a:rPr lang="en-US" dirty="0" smtClean="0"/>
              <a:t>photodiode</a:t>
            </a:r>
          </a:p>
          <a:p>
            <a:pPr lvl="1"/>
            <a:r>
              <a:rPr lang="en-US" dirty="0" smtClean="0"/>
              <a:t>Act on frequency tunable oscillator driving external PLL (</a:t>
            </a:r>
            <a:r>
              <a:rPr lang="en-US" dirty="0" err="1" smtClean="0"/>
              <a:t>sqz</a:t>
            </a:r>
            <a:r>
              <a:rPr lang="en-US" dirty="0" smtClean="0"/>
              <a:t> main laser </a:t>
            </a:r>
            <a:r>
              <a:rPr lang="en-US" dirty="0" err="1" smtClean="0"/>
              <a:t>vs</a:t>
            </a:r>
            <a:r>
              <a:rPr lang="en-US" dirty="0" smtClean="0"/>
              <a:t> Virgo laser)</a:t>
            </a:r>
          </a:p>
          <a:p>
            <a:pPr lvl="1"/>
            <a:r>
              <a:rPr lang="en-US" dirty="0" smtClean="0"/>
              <a:t>UGF&gt;7 kHz</a:t>
            </a:r>
          </a:p>
          <a:p>
            <a:pPr lvl="1"/>
            <a:r>
              <a:rPr lang="en-US" dirty="0" smtClean="0"/>
              <a:t>Measured residual phase noise: 20 </a:t>
            </a:r>
            <a:r>
              <a:rPr lang="en-US" dirty="0" err="1" smtClean="0"/>
              <a:t>mrad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705" y="99821"/>
            <a:ext cx="6244683" cy="601317"/>
          </a:xfrm>
        </p:spPr>
        <p:txBody>
          <a:bodyPr/>
          <a:lstStyle/>
          <a:p>
            <a:r>
              <a:rPr lang="en-US" dirty="0" smtClean="0"/>
              <a:t> Alignment and mode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564" y="1002847"/>
            <a:ext cx="5090265" cy="373366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1697" y="1054159"/>
            <a:ext cx="4089300" cy="57314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AA with angular dither lines on steering mirrors</a:t>
            </a:r>
          </a:p>
          <a:p>
            <a:r>
              <a:rPr lang="en-US" dirty="0" smtClean="0"/>
              <a:t>amplitude 100 </a:t>
            </a:r>
            <a:r>
              <a:rPr lang="en-US" dirty="0" err="1" smtClean="0"/>
              <a:t>nrad</a:t>
            </a:r>
            <a:r>
              <a:rPr lang="en-US" dirty="0" smtClean="0"/>
              <a:t>, frequencies 8÷17 Hz</a:t>
            </a:r>
          </a:p>
          <a:p>
            <a:r>
              <a:rPr lang="en-US" dirty="0" smtClean="0"/>
              <a:t>no impact on ITF noise</a:t>
            </a:r>
          </a:p>
          <a:p>
            <a:r>
              <a:rPr lang="en-US" dirty="0" smtClean="0"/>
              <a:t>no errors from driving matrix </a:t>
            </a:r>
          </a:p>
          <a:p>
            <a:r>
              <a:rPr lang="en-US" dirty="0" smtClean="0"/>
              <a:t>accurate sensing of misalignment on OMC</a:t>
            </a:r>
          </a:p>
          <a:p>
            <a:r>
              <a:rPr lang="en-US" dirty="0" smtClean="0"/>
              <a:t>Loop UGF &lt; 0.1 Hz</a:t>
            </a:r>
          </a:p>
          <a:p>
            <a:pPr lvl="1"/>
            <a:r>
              <a:rPr lang="en-US" dirty="0" smtClean="0"/>
              <a:t>Does not correct for SDB1 angular jitter</a:t>
            </a:r>
          </a:p>
          <a:p>
            <a:pPr lvl="1"/>
            <a:r>
              <a:rPr lang="en-US" dirty="0" smtClean="0"/>
              <a:t>However residual alignment jitter contributes &lt; 1% average losses</a:t>
            </a:r>
          </a:p>
          <a:p>
            <a:pPr marL="0" indent="0">
              <a:buNone/>
            </a:pPr>
            <a:r>
              <a:rPr lang="en-US" dirty="0" smtClean="0"/>
              <a:t>Mode matching measured to 97% with BAB</a:t>
            </a:r>
          </a:p>
          <a:p>
            <a:r>
              <a:rPr lang="en-US" dirty="0"/>
              <a:t>P</a:t>
            </a:r>
            <a:r>
              <a:rPr lang="en-US" dirty="0" smtClean="0"/>
              <a:t>re tuning using beam profiler</a:t>
            </a:r>
          </a:p>
          <a:p>
            <a:r>
              <a:rPr lang="en-US" dirty="0" smtClean="0"/>
              <a:t>MM tested with cold ITF</a:t>
            </a:r>
          </a:p>
          <a:p>
            <a:r>
              <a:rPr lang="en-US" dirty="0" smtClean="0"/>
              <a:t>No further optimization so far</a:t>
            </a:r>
          </a:p>
          <a:p>
            <a:r>
              <a:rPr lang="en-US" dirty="0" smtClean="0"/>
              <a:t>Telescope tuning </a:t>
            </a:r>
            <a:r>
              <a:rPr lang="en-US" dirty="0"/>
              <a:t>in dark fringe </a:t>
            </a:r>
            <a:r>
              <a:rPr lang="en-US" dirty="0" smtClean="0"/>
              <a:t>might improve losses by several %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096" y="4821098"/>
            <a:ext cx="4888904" cy="1990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695" y="2098665"/>
            <a:ext cx="2583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C02FF"/>
                </a:solidFill>
              </a:rPr>
              <a:t>Angular motion of </a:t>
            </a:r>
            <a:r>
              <a:rPr lang="en-US" sz="1600" dirty="0" err="1" smtClean="0">
                <a:solidFill>
                  <a:srgbClr val="FC02FF"/>
                </a:solidFill>
              </a:rPr>
              <a:t>det</a:t>
            </a:r>
            <a:r>
              <a:rPr lang="en-US" sz="1600" dirty="0" smtClean="0">
                <a:solidFill>
                  <a:srgbClr val="FC02FF"/>
                </a:solidFill>
              </a:rPr>
              <a:t> bench</a:t>
            </a:r>
            <a:endParaRPr lang="en-US" sz="1600" dirty="0">
              <a:solidFill>
                <a:srgbClr val="FC02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2797" y="856665"/>
            <a:ext cx="31208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n>
                  <a:solidFill>
                    <a:srgbClr val="0000FF"/>
                  </a:solidFill>
                </a:ln>
                <a:solidFill>
                  <a:srgbClr val="FC02FF"/>
                </a:solidFill>
              </a:rPr>
              <a:t>Magnitude of 7 MHz beat on B1 PD</a:t>
            </a:r>
            <a:endParaRPr lang="en-US" sz="1600" dirty="0">
              <a:ln>
                <a:solidFill>
                  <a:srgbClr val="0000FF"/>
                </a:solidFill>
              </a:ln>
              <a:solidFill>
                <a:srgbClr val="FC02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0551" y="1767819"/>
            <a:ext cx="1544012" cy="369332"/>
          </a:xfrm>
          <a:prstGeom prst="rect">
            <a:avLst/>
          </a:prstGeom>
          <a:solidFill>
            <a:srgbClr val="FFFFFF">
              <a:alpha val="83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bad alignment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2064" y="3698185"/>
            <a:ext cx="1659429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good alignment</a:t>
            </a:r>
          </a:p>
        </p:txBody>
      </p:sp>
    </p:spTree>
    <p:extLst>
      <p:ext uri="{BB962C8B-B14F-4D97-AF65-F5344CB8AC3E}">
        <p14:creationId xmlns:p14="http://schemas.microsoft.com/office/powerpoint/2010/main" val="8575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084" y="116727"/>
            <a:ext cx="6244683" cy="601317"/>
          </a:xfrm>
        </p:spPr>
        <p:txBody>
          <a:bodyPr/>
          <a:lstStyle/>
          <a:p>
            <a:r>
              <a:rPr lang="en-US" dirty="0" err="1" smtClean="0"/>
              <a:t>AdV</a:t>
            </a:r>
            <a:r>
              <a:rPr lang="en-US" dirty="0" smtClean="0"/>
              <a:t>: SQZ </a:t>
            </a:r>
            <a:r>
              <a:rPr lang="en-US" dirty="0" err="1" smtClean="0"/>
              <a:t>vs</a:t>
            </a:r>
            <a:r>
              <a:rPr lang="en-US" dirty="0" smtClean="0"/>
              <a:t> parametric 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11084" y="4310101"/>
            <a:ext cx="6943686" cy="2547899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Slight improvement after replacing B1 photodiodes 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dirty="0" smtClean="0"/>
              <a:t>Expected reduction of optical losses about 15%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Maximun</a:t>
            </a:r>
            <a:r>
              <a:rPr lang="en-US" dirty="0" smtClean="0"/>
              <a:t> </a:t>
            </a:r>
            <a:r>
              <a:rPr lang="en-US" dirty="0"/>
              <a:t>squeezed produced: 12 dB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Maximun</a:t>
            </a:r>
            <a:r>
              <a:rPr lang="en-US" dirty="0" smtClean="0"/>
              <a:t> HF </a:t>
            </a:r>
            <a:r>
              <a:rPr lang="en-US" dirty="0"/>
              <a:t>sensitivity improvement: </a:t>
            </a:r>
            <a:r>
              <a:rPr lang="en-US" dirty="0" smtClean="0"/>
              <a:t>3.25 dB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Still large uncertainty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dirty="0" smtClean="0"/>
              <a:t>overall losses: 30÷40% (dark noise included): </a:t>
            </a:r>
          </a:p>
          <a:p>
            <a:pPr marL="1085850" lvl="2">
              <a:buFont typeface="Wingdings" panose="05000000000000000000" pitchFamily="2" charset="2"/>
              <a:buChar char="§"/>
            </a:pPr>
            <a:r>
              <a:rPr lang="en-US" dirty="0" smtClean="0"/>
              <a:t>our loss budget accounts for only 30%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dirty="0" smtClean="0"/>
              <a:t>squeezing ellipse angular jitter: 20÷120 </a:t>
            </a:r>
            <a:r>
              <a:rPr lang="en-US" dirty="0" err="1" smtClean="0"/>
              <a:t>mrad</a:t>
            </a:r>
            <a:endParaRPr lang="en-US" dirty="0" smtClean="0"/>
          </a:p>
          <a:p>
            <a:pPr marL="1085850" lvl="2">
              <a:buFont typeface="Wingdings" panose="05000000000000000000" pitchFamily="2" charset="2"/>
              <a:buChar char="§"/>
            </a:pPr>
            <a:r>
              <a:rPr lang="en-US" dirty="0" smtClean="0"/>
              <a:t>Measured CC phase noise up to 100 kHz: 20 </a:t>
            </a:r>
            <a:r>
              <a:rPr lang="en-US" dirty="0" err="1" smtClean="0"/>
              <a:t>mrad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</a:t>
            </a:r>
            <a:r>
              <a:rPr lang="it-IT" dirty="0" err="1" smtClean="0"/>
              <a:t>Sorr</a:t>
            </a:r>
            <a:r>
              <a:rPr lang="it-IT" dirty="0" smtClean="0"/>
              <a:t>	</a:t>
            </a:r>
            <a:r>
              <a:rPr lang="it-IT" dirty="0" err="1" smtClean="0"/>
              <a:t>entino</a:t>
            </a:r>
            <a:r>
              <a:rPr lang="it-IT" dirty="0" smtClean="0"/>
              <a:t>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9" name="Picture 8" descr="sqz_asqz_vs_nlstreng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" y="897939"/>
            <a:ext cx="4352690" cy="3313558"/>
          </a:xfrm>
          <a:prstGeom prst="rect">
            <a:avLst/>
          </a:prstGeom>
        </p:spPr>
      </p:pic>
      <p:pic>
        <p:nvPicPr>
          <p:cNvPr id="10" name="Picture 9" descr="sqz_vs_asq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08" y="897939"/>
            <a:ext cx="4948392" cy="33135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3200" y="1770219"/>
            <a:ext cx="22233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Losses 44%</a:t>
            </a:r>
          </a:p>
          <a:p>
            <a:r>
              <a:rPr lang="en-US" sz="1600" dirty="0" smtClean="0">
                <a:solidFill>
                  <a:srgbClr val="3366FF"/>
                </a:solidFill>
              </a:rPr>
              <a:t>Phase noise 50÷70 </a:t>
            </a:r>
            <a:r>
              <a:rPr lang="en-US" sz="1600" dirty="0" err="1" smtClean="0">
                <a:solidFill>
                  <a:srgbClr val="3366FF"/>
                </a:solidFill>
              </a:rPr>
              <a:t>mrad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0830" y="2756409"/>
            <a:ext cx="20153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Losses 41%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Phase noise &lt;90 </a:t>
            </a:r>
            <a:r>
              <a:rPr lang="en-US" sz="1600" dirty="0" err="1" smtClean="0">
                <a:solidFill>
                  <a:srgbClr val="FF0000"/>
                </a:solidFill>
              </a:rPr>
              <a:t>mrad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196" y="114049"/>
            <a:ext cx="6528189" cy="601317"/>
          </a:xfrm>
        </p:spPr>
        <p:txBody>
          <a:bodyPr/>
          <a:lstStyle/>
          <a:p>
            <a:r>
              <a:rPr lang="en-US" dirty="0" smtClean="0"/>
              <a:t> SQZ and radiation pressure 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13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12" name="Picture 11" descr="SQZ_aSQZ_May18_2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" y="1298087"/>
            <a:ext cx="9043131" cy="473093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20238581">
            <a:off x="1320923" y="2331314"/>
            <a:ext cx="695367" cy="250304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196" y="114049"/>
            <a:ext cx="6528189" cy="601317"/>
          </a:xfrm>
        </p:spPr>
        <p:txBody>
          <a:bodyPr/>
          <a:lstStyle/>
          <a:p>
            <a:r>
              <a:rPr lang="en-US" dirty="0" smtClean="0"/>
              <a:t> SQZ and radiation pressure 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0737" y="5271767"/>
            <a:ext cx="8622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Red trace: BLRMS strain noise in 2.6÷3.1 kHz: 3.25 dB squeezing, </a:t>
            </a:r>
            <a:r>
              <a:rPr lang="en-US" b="1" dirty="0" smtClean="0"/>
              <a:t>8.5 dB anti-squeezing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Blue trace: </a:t>
            </a:r>
            <a:r>
              <a:rPr lang="en-US" dirty="0"/>
              <a:t>BLRMS strain </a:t>
            </a:r>
            <a:r>
              <a:rPr lang="en-US" dirty="0" smtClean="0"/>
              <a:t>noise in 20÷30 Hz: </a:t>
            </a:r>
            <a:r>
              <a:rPr lang="en-US" b="1" dirty="0" smtClean="0"/>
              <a:t>evidence of RPN?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Need to keep injected squeezing at moderate level in O3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11" name="Picture 10" descr="BRMS_lf_h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1" y="1003300"/>
            <a:ext cx="7748826" cy="411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773" y="114049"/>
            <a:ext cx="6244683" cy="601317"/>
          </a:xfrm>
        </p:spPr>
        <p:txBody>
          <a:bodyPr/>
          <a:lstStyle/>
          <a:p>
            <a:r>
              <a:rPr lang="en-US" dirty="0" smtClean="0"/>
              <a:t> FDS in </a:t>
            </a:r>
            <a:r>
              <a:rPr lang="en-US" dirty="0" err="1" smtClean="0"/>
              <a:t>AdV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4518" b="3614"/>
          <a:stretch/>
        </p:blipFill>
        <p:spPr>
          <a:xfrm>
            <a:off x="0" y="958889"/>
            <a:ext cx="9067195" cy="395217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90254" y="3304280"/>
            <a:ext cx="4694106" cy="3553719"/>
          </a:xfrm>
        </p:spPr>
        <p:txBody>
          <a:bodyPr>
            <a:normAutofit fontScale="77500" lnSpcReduction="20000"/>
          </a:bodyPr>
          <a:lstStyle/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latin typeface="+mj-lt"/>
                <a:ea typeface="Verdana" panose="020B0604030504040204" pitchFamily="34" charset="0"/>
              </a:rPr>
              <a:t>Quantum noise in </a:t>
            </a:r>
            <a:r>
              <a:rPr lang="en-US" altLang="en-US" sz="2600" dirty="0" err="1">
                <a:latin typeface="+mj-lt"/>
                <a:ea typeface="Verdana" panose="020B0604030504040204" pitchFamily="34" charset="0"/>
              </a:rPr>
              <a:t>AdV</a:t>
            </a:r>
            <a:r>
              <a:rPr lang="en-US" altLang="en-US" sz="2600" dirty="0">
                <a:latin typeface="+mj-lt"/>
                <a:ea typeface="Verdana" panose="020B0604030504040204" pitchFamily="34" charset="0"/>
              </a:rPr>
              <a:t>+ dominates at both high frequency and low frequency </a:t>
            </a:r>
          </a:p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latin typeface="+mj-lt"/>
                <a:ea typeface="Verdana" panose="020B0604030504040204" pitchFamily="34" charset="0"/>
              </a:rPr>
              <a:t>Already in O3, RPN is limiting the amount of injected FIS</a:t>
            </a:r>
          </a:p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latin typeface="+mj-lt"/>
                <a:ea typeface="Verdana" panose="020B0604030504040204" pitchFamily="34" charset="0"/>
              </a:rPr>
              <a:t>Target for O4: inject FDS </a:t>
            </a:r>
            <a:endParaRPr lang="en-US" sz="2600" dirty="0" smtClean="0">
              <a:latin typeface="+mj-lt"/>
              <a:ea typeface="Verdana" panose="020B0604030504040204" pitchFamily="34" charset="0"/>
            </a:endParaRPr>
          </a:p>
          <a:p>
            <a:pPr lvl="1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+mj-lt"/>
                <a:ea typeface="Verdana" panose="020B0604030504040204" pitchFamily="34" charset="0"/>
              </a:rPr>
              <a:t>using filter cavity</a:t>
            </a:r>
            <a:endParaRPr lang="en-US" sz="2200" dirty="0">
              <a:latin typeface="+mj-lt"/>
              <a:ea typeface="Verdana" panose="020B0604030504040204" pitchFamily="34" charset="0"/>
            </a:endParaRPr>
          </a:p>
          <a:p>
            <a:pPr lvl="1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3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7÷9 dB of HF </a:t>
            </a:r>
            <a:r>
              <a:rPr lang="it-IT" sz="23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improvement</a:t>
            </a:r>
            <a:r>
              <a:rPr lang="it-IT" sz="23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3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without</a:t>
            </a:r>
            <a:r>
              <a:rPr lang="it-IT" sz="23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3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affecting</a:t>
            </a:r>
            <a:r>
              <a:rPr lang="it-IT" sz="23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3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low</a:t>
            </a:r>
            <a:r>
              <a:rPr lang="it-IT" sz="23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3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frequency</a:t>
            </a:r>
            <a:r>
              <a:rPr lang="it-IT" sz="23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3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sensitivity</a:t>
            </a:r>
            <a:r>
              <a:rPr lang="it-IT" sz="23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300" dirty="0">
              <a:latin typeface="+mj-lt"/>
              <a:ea typeface="Verdana" panose="020B0604030504040204" pitchFamily="34" charset="0"/>
            </a:endParaRPr>
          </a:p>
          <a:p>
            <a:r>
              <a:rPr lang="en-US" sz="2600" dirty="0" smtClean="0">
                <a:latin typeface="+mj-lt"/>
              </a:rPr>
              <a:t>Conceptual design: October 2018</a:t>
            </a:r>
          </a:p>
          <a:p>
            <a:r>
              <a:rPr lang="en-US" sz="2600" dirty="0" smtClean="0">
                <a:latin typeface="+mj-lt"/>
              </a:rPr>
              <a:t>TDR will be delivered on June</a:t>
            </a:r>
          </a:p>
          <a:p>
            <a:r>
              <a:rPr lang="en-US" sz="2600" dirty="0" smtClean="0">
                <a:latin typeface="+mj-lt"/>
              </a:rPr>
              <a:t>Assembly of FC already started at </a:t>
            </a:r>
            <a:r>
              <a:rPr lang="en-US" sz="2600" dirty="0" err="1" smtClean="0">
                <a:latin typeface="+mj-lt"/>
              </a:rPr>
              <a:t>Nickef</a:t>
            </a:r>
            <a:endParaRPr lang="en-US" sz="26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t="7161" r="3664" b="16525"/>
          <a:stretch/>
        </p:blipFill>
        <p:spPr>
          <a:xfrm>
            <a:off x="1199251" y="3974936"/>
            <a:ext cx="3145773" cy="288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94452" y="973492"/>
            <a:ext cx="4330700" cy="2057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5648" y="3355481"/>
            <a:ext cx="5679779" cy="3365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-750" r="750" b="5512"/>
          <a:stretch/>
        </p:blipFill>
        <p:spPr>
          <a:xfrm>
            <a:off x="195853" y="3030892"/>
            <a:ext cx="3163949" cy="369058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FDS in </a:t>
            </a:r>
            <a:r>
              <a:rPr lang="en-US" dirty="0" err="1"/>
              <a:t>AdV</a:t>
            </a:r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425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1194452" y="973492"/>
            <a:ext cx="43307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828" y="114049"/>
            <a:ext cx="6244683" cy="601317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 FDS in </a:t>
            </a:r>
            <a:r>
              <a:rPr lang="en-US" dirty="0" err="1"/>
              <a:t>AdV</a:t>
            </a:r>
            <a:r>
              <a:rPr lang="en-US" dirty="0"/>
              <a:t>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3425648" y="3355481"/>
            <a:ext cx="5679779" cy="3365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alphaModFix amt="45000"/>
          </a:blip>
          <a:srcRect l="-750" r="750" b="5512"/>
          <a:stretch/>
        </p:blipFill>
        <p:spPr>
          <a:xfrm>
            <a:off x="195853" y="3030892"/>
            <a:ext cx="3163949" cy="36905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853" y="3599213"/>
            <a:ext cx="882469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SQZ </a:t>
            </a:r>
            <a:r>
              <a:rPr lang="en-US" sz="2000" b="1" dirty="0"/>
              <a:t>source: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 smtClean="0"/>
              <a:t>phase </a:t>
            </a:r>
            <a:r>
              <a:rPr lang="en-US" sz="2000" b="1" dirty="0"/>
              <a:t>I: AEI squeezer on in-air bench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/>
              <a:t>i</a:t>
            </a:r>
            <a:r>
              <a:rPr lang="en-US" sz="2000" b="1" dirty="0" smtClean="0"/>
              <a:t>n</a:t>
            </a:r>
            <a:r>
              <a:rPr lang="en-US" sz="2000" b="1" dirty="0"/>
              <a:t>-vacuum OPO to be developed for possible future </a:t>
            </a:r>
            <a:r>
              <a:rPr lang="en-US" sz="2000" b="1" dirty="0" smtClean="0"/>
              <a:t>upgrades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Optical system to connect SQZ source, FC, and ITF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 smtClean="0"/>
              <a:t>two </a:t>
            </a:r>
            <a:r>
              <a:rPr lang="en-US" sz="2000" b="1" dirty="0"/>
              <a:t>suspended benches in vacuum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In parallel we have an R&amp;D for FDS via EPR </a:t>
            </a:r>
            <a:r>
              <a:rPr lang="en-US" sz="2000" b="1" dirty="0" smtClean="0"/>
              <a:t>entanglement (see poster by C. Nguyen)</a:t>
            </a:r>
            <a:endParaRPr lang="en-US" sz="2000" b="1" dirty="0"/>
          </a:p>
          <a:p>
            <a:pPr marL="742950" lvl="1" indent="-285750">
              <a:buFont typeface="Arial"/>
              <a:buChar char="•"/>
            </a:pPr>
            <a:r>
              <a:rPr lang="en-US" sz="2000" b="1" dirty="0" err="1" smtClean="0"/>
              <a:t>benchtop</a:t>
            </a:r>
            <a:r>
              <a:rPr lang="en-US" sz="2000" b="1" dirty="0" smtClean="0"/>
              <a:t> </a:t>
            </a:r>
            <a:r>
              <a:rPr lang="en-US" sz="2000" b="1" dirty="0"/>
              <a:t>demonstrator @ EGO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 smtClean="0"/>
              <a:t>technical </a:t>
            </a:r>
            <a:r>
              <a:rPr lang="en-US" sz="2000" b="1" dirty="0"/>
              <a:t>design for possible implementation in Virgo</a:t>
            </a:r>
          </a:p>
          <a:p>
            <a:pPr marL="742950" lvl="1" indent="-285750">
              <a:buFont typeface="Arial"/>
              <a:buChar char="•"/>
            </a:pP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5388257" y="973492"/>
            <a:ext cx="37557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FC parameters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Pole ~20 Hz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L=285 m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Finesse: 10k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RTL: 20 ppm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Mode matching &gt; 98%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Length fluctuations &lt; 1 </a:t>
            </a:r>
            <a:r>
              <a:rPr lang="en-US" sz="2000" dirty="0" smtClean="0"/>
              <a:t>pm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82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09902" y="1735510"/>
            <a:ext cx="7724235" cy="1479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600" b="1" dirty="0" err="1" smtClean="0">
                <a:solidFill>
                  <a:srgbClr val="00BCC2"/>
                </a:solidFill>
              </a:rPr>
              <a:t>aLIGO</a:t>
            </a:r>
            <a:r>
              <a:rPr lang="en-US" sz="3600" b="1" dirty="0" smtClean="0">
                <a:solidFill>
                  <a:srgbClr val="00BCC2"/>
                </a:solidFill>
              </a:rPr>
              <a:t> O3 Squeezer Status Summary</a:t>
            </a:r>
            <a:endParaRPr lang="en-US" sz="3600" b="1" dirty="0">
              <a:solidFill>
                <a:srgbClr val="00BCC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3286" y="3086088"/>
            <a:ext cx="52249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S</a:t>
            </a:r>
            <a:r>
              <a:rPr lang="en-US" altLang="zh-CN" sz="2600" dirty="0" smtClean="0"/>
              <a:t>queezer </a:t>
            </a:r>
            <a:r>
              <a:rPr lang="en-US" sz="2600" dirty="0" smtClean="0"/>
              <a:t>D</a:t>
            </a:r>
            <a:r>
              <a:rPr lang="en-US" sz="2600" dirty="0" smtClean="0"/>
              <a:t>uty </a:t>
            </a:r>
            <a:r>
              <a:rPr lang="en-US" sz="2600" dirty="0" smtClean="0"/>
              <a:t>cycle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Current situation of O3 squeezing </a:t>
            </a:r>
            <a:endParaRPr lang="en-US" sz="2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</a:t>
            </a:r>
            <a:r>
              <a:rPr lang="en-US" sz="2600" dirty="0" smtClean="0"/>
              <a:t>hings learned and challenges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244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52581" y="167605"/>
            <a:ext cx="5976319" cy="65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000" b="1" dirty="0" err="1" smtClean="0"/>
              <a:t>aLIGO</a:t>
            </a:r>
            <a:r>
              <a:rPr lang="en-US" sz="3000" b="1" dirty="0" smtClean="0"/>
              <a:t> O3 Squeezer Duty Cycle</a:t>
            </a:r>
            <a:endParaRPr lang="en-US" sz="3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79149" y="1439596"/>
            <a:ext cx="5889317" cy="597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Up till May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during 47 days since O3 start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601199"/>
              </p:ext>
            </p:extLst>
          </p:nvPr>
        </p:nvGraphicFramePr>
        <p:xfrm>
          <a:off x="1352524" y="2075931"/>
          <a:ext cx="6504728" cy="40622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30008"/>
                <a:gridCol w="1737360"/>
                <a:gridCol w="1737360"/>
              </a:tblGrid>
              <a:tr h="666461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L1</a:t>
                      </a:r>
                      <a:endParaRPr lang="en-US" sz="2000" dirty="0"/>
                    </a:p>
                  </a:txBody>
                  <a:tcPr anchor="ctr"/>
                </a:tc>
              </a:tr>
              <a:tr h="6664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Observation with SQZ in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98.7</a:t>
                      </a:r>
                      <a:r>
                        <a:rPr lang="en-US" altLang="zh-CN" sz="2000" dirty="0" smtClean="0"/>
                        <a:t>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97.7</a:t>
                      </a:r>
                      <a:r>
                        <a:rPr lang="en-US" altLang="zh-CN" sz="2000" dirty="0" smtClean="0"/>
                        <a:t>%</a:t>
                      </a:r>
                      <a:endParaRPr lang="en-US" sz="2000" dirty="0"/>
                    </a:p>
                  </a:txBody>
                  <a:tcPr anchor="ctr"/>
                </a:tc>
              </a:tr>
              <a:tr h="7299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</a:t>
                      </a:r>
                      <a:r>
                        <a:rPr lang="en-US" altLang="zh-CN" sz="2000" dirty="0" smtClean="0"/>
                        <a:t>QZ Level</a:t>
                      </a:r>
                      <a:r>
                        <a:rPr lang="en-US" altLang="zh-CN" sz="2000" baseline="0" dirty="0" smtClean="0"/>
                        <a:t> </a:t>
                      </a:r>
                      <a:r>
                        <a:rPr lang="en-US" sz="2000" dirty="0" smtClean="0"/>
                        <a:t>Detected</a:t>
                      </a:r>
                    </a:p>
                    <a:p>
                      <a:pPr algn="ctr"/>
                      <a:r>
                        <a:rPr lang="en-US" sz="2000" dirty="0" smtClean="0"/>
                        <a:t>(around 1kHz)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effectLst/>
                        </a:rPr>
                        <a:t>&gt; 1.5 dB (2.2dB max) 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&gt; 2.3 dB (</a:t>
                      </a:r>
                      <a:r>
                        <a:rPr lang="en-US" sz="2000" kern="1200" dirty="0" smtClean="0">
                          <a:effectLst/>
                        </a:rPr>
                        <a:t>2.6dB </a:t>
                      </a:r>
                      <a:r>
                        <a:rPr lang="en-US" sz="2000" kern="1200" dirty="0" smtClean="0">
                          <a:effectLst/>
                        </a:rPr>
                        <a:t>max)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66461"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54.1%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32.2%</a:t>
                      </a:r>
                    </a:p>
                  </a:txBody>
                  <a:tcPr anchor="ctr"/>
                </a:tc>
              </a:tr>
              <a:tr h="666461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BNS Range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effectLst/>
                        </a:rPr>
                        <a:t>&gt; 110Mpc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&gt; 140Mpc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66461"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16.5%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 15.1%</a:t>
                      </a:r>
                      <a:endParaRPr lang="en-US" sz="20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1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773" y="114049"/>
            <a:ext cx="6244683" cy="601317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queezing injection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538" y="4195929"/>
            <a:ext cx="6267946" cy="252554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5843" y="861739"/>
            <a:ext cx="8875614" cy="344695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Interferometric</a:t>
            </a:r>
            <a:r>
              <a:rPr lang="en-US" dirty="0" smtClean="0"/>
              <a:t> GW detectors operate </a:t>
            </a:r>
            <a:r>
              <a:rPr lang="en-US" dirty="0"/>
              <a:t>at dark fringe</a:t>
            </a:r>
          </a:p>
          <a:p>
            <a:r>
              <a:rPr lang="en-US" dirty="0"/>
              <a:t>Vacuum fluctuations enter the dark port of the </a:t>
            </a:r>
            <a:r>
              <a:rPr lang="en-US" dirty="0" smtClean="0"/>
              <a:t>ITF</a:t>
            </a:r>
            <a:endParaRPr lang="en-US" dirty="0"/>
          </a:p>
          <a:p>
            <a:pPr lvl="1"/>
            <a:r>
              <a:rPr lang="en-US" i="1" dirty="0"/>
              <a:t>Carlton M Caves. Quantum-mechanical noise in an interferometer. Physical Review D, </a:t>
            </a:r>
            <a:r>
              <a:rPr lang="en-US" b="1" i="1" dirty="0"/>
              <a:t>23</a:t>
            </a:r>
            <a:r>
              <a:rPr lang="en-US" i="1" dirty="0"/>
              <a:t>(8):1693, 1981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classical (coherent) states </a:t>
            </a:r>
            <a:r>
              <a:rPr lang="en-US" dirty="0"/>
              <a:t>of </a:t>
            </a:r>
            <a:r>
              <a:rPr lang="en-US" dirty="0" smtClean="0"/>
              <a:t>light: no photon correlations</a:t>
            </a:r>
          </a:p>
          <a:p>
            <a:pPr lvl="1"/>
            <a:r>
              <a:rPr lang="en-US" dirty="0" smtClean="0"/>
              <a:t>equal </a:t>
            </a:r>
            <a:r>
              <a:rPr lang="en-US" dirty="0"/>
              <a:t>phase and amplitude </a:t>
            </a:r>
            <a:r>
              <a:rPr lang="en-US" dirty="0" smtClean="0"/>
              <a:t>fluctuations</a:t>
            </a:r>
            <a:endParaRPr lang="en-US" dirty="0"/>
          </a:p>
          <a:p>
            <a:r>
              <a:rPr lang="en-US" dirty="0"/>
              <a:t>Quantum noise </a:t>
            </a:r>
            <a:r>
              <a:rPr lang="en-US" dirty="0" smtClean="0"/>
              <a:t>can be reduced by changing the statistical properties of vacuum optical field entering dark port</a:t>
            </a:r>
            <a:endParaRPr lang="en-US" dirty="0"/>
          </a:p>
          <a:p>
            <a:pPr lvl="1"/>
            <a:r>
              <a:rPr lang="en-US" dirty="0" smtClean="0"/>
              <a:t>squeezed states </a:t>
            </a:r>
            <a:r>
              <a:rPr lang="en-US" dirty="0"/>
              <a:t>of light: </a:t>
            </a:r>
            <a:r>
              <a:rPr lang="en-US" dirty="0" smtClean="0"/>
              <a:t>photon </a:t>
            </a:r>
            <a:r>
              <a:rPr lang="en-US" dirty="0"/>
              <a:t>correlations</a:t>
            </a:r>
          </a:p>
          <a:p>
            <a:pPr lvl="1"/>
            <a:r>
              <a:rPr lang="en-US" dirty="0" smtClean="0"/>
              <a:t>reduced phase fluctuations, increased amplitude fluctuations (or vice versa)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308691"/>
            <a:ext cx="2846738" cy="241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log.ligo-wa.caltech.edu/aLOG/uploads/47404_20190308150558_March8_SQ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t="7079" r="1264" b="7836"/>
          <a:stretch/>
        </p:blipFill>
        <p:spPr bwMode="auto">
          <a:xfrm>
            <a:off x="192898" y="1421916"/>
            <a:ext cx="8788655" cy="45793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21052" y="226772"/>
            <a:ext cx="5522976" cy="855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LHO Squeezing During O3 Configuration</a:t>
            </a:r>
          </a:p>
          <a:p>
            <a:pPr marL="1971400" lvl="7" indent="0">
              <a:buNone/>
            </a:pPr>
            <a:endParaRPr lang="en-US" sz="2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0351" y="4450003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2.2dB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00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" t="1774"/>
          <a:stretch/>
        </p:blipFill>
        <p:spPr>
          <a:xfrm>
            <a:off x="296562" y="1099122"/>
            <a:ext cx="8476733" cy="55037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45766" y="226771"/>
            <a:ext cx="5522976" cy="85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LLO Squeezing During O3 Configuration</a:t>
            </a:r>
          </a:p>
          <a:p>
            <a:pPr marL="1971400" lvl="7" indent="0">
              <a:buNone/>
            </a:pPr>
            <a:endParaRPr lang="en-US" sz="2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37493" y="4497354"/>
            <a:ext cx="9412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2.7dB</a:t>
            </a:r>
          </a:p>
          <a:p>
            <a:pPr algn="ctr"/>
            <a:r>
              <a:rPr lang="en-US" sz="1600" dirty="0" smtClean="0">
                <a:solidFill>
                  <a:srgbClr val="3333FF"/>
                </a:solidFill>
              </a:rPr>
              <a:t>2.9dB</a:t>
            </a:r>
          </a:p>
          <a:p>
            <a:pPr algn="ctr"/>
            <a:r>
              <a:rPr lang="en-US" sz="1600" dirty="0" smtClean="0"/>
              <a:t>@1.3kHz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460903" y="4927180"/>
            <a:ext cx="8899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2.55dB</a:t>
            </a:r>
          </a:p>
          <a:p>
            <a:pPr algn="ctr"/>
            <a:r>
              <a:rPr lang="en-US" sz="1600" dirty="0" smtClean="0">
                <a:solidFill>
                  <a:srgbClr val="3333FF"/>
                </a:solidFill>
              </a:rPr>
              <a:t>2.85dB</a:t>
            </a:r>
          </a:p>
          <a:p>
            <a:pPr algn="ctr"/>
            <a:r>
              <a:rPr lang="en-US" sz="1600" dirty="0" smtClean="0"/>
              <a:t>@700Hz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4033602" y="5021851"/>
            <a:ext cx="89319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1.8dB</a:t>
            </a:r>
          </a:p>
          <a:p>
            <a:pPr algn="ctr"/>
            <a:r>
              <a:rPr lang="en-US" dirty="0" smtClean="0">
                <a:solidFill>
                  <a:srgbClr val="3333FF"/>
                </a:solidFill>
              </a:rPr>
              <a:t>2.2dB</a:t>
            </a:r>
          </a:p>
          <a:p>
            <a:pPr algn="ctr"/>
            <a:r>
              <a:rPr lang="en-US" sz="1600" dirty="0" smtClean="0"/>
              <a:t>@200Hz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2708191" y="4849115"/>
            <a:ext cx="78899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1.2dB</a:t>
            </a:r>
          </a:p>
          <a:p>
            <a:pPr algn="ctr"/>
            <a:r>
              <a:rPr lang="en-US" dirty="0" smtClean="0">
                <a:solidFill>
                  <a:srgbClr val="3333FF"/>
                </a:solidFill>
              </a:rPr>
              <a:t>1.0dB</a:t>
            </a:r>
          </a:p>
          <a:p>
            <a:pPr algn="ctr"/>
            <a:r>
              <a:rPr lang="en-US" sz="1600" dirty="0" smtClean="0"/>
              <a:t>@80Hz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8346706" y="1663043"/>
            <a:ext cx="8202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>
                <a:solidFill>
                  <a:srgbClr val="3333FF"/>
                </a:solidFill>
              </a:rPr>
              <a:t>137MPc</a:t>
            </a:r>
            <a:endParaRPr lang="en-US" sz="1500" dirty="0">
              <a:solidFill>
                <a:srgbClr val="3333FF"/>
              </a:solidFill>
            </a:endParaRPr>
          </a:p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140MPc</a:t>
            </a:r>
          </a:p>
        </p:txBody>
      </p:sp>
    </p:spTree>
    <p:extLst>
      <p:ext uri="{BB962C8B-B14F-4D97-AF65-F5344CB8AC3E}">
        <p14:creationId xmlns:p14="http://schemas.microsoft.com/office/powerpoint/2010/main" val="5199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035808" y="248716"/>
            <a:ext cx="5522976" cy="85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Quanutm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Backaction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Evasion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" t="1623" r="1216" b="519"/>
          <a:stretch/>
        </p:blipFill>
        <p:spPr>
          <a:xfrm>
            <a:off x="395414" y="1005017"/>
            <a:ext cx="8346174" cy="53081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87177" y="6329093"/>
            <a:ext cx="8660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Study on 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Range 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vs. OPO Pump Power 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&amp; SQZ 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Angle Rotation: 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LLO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alog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44376, 44706</a:t>
            </a:r>
          </a:p>
        </p:txBody>
      </p:sp>
    </p:spTree>
    <p:extLst>
      <p:ext uri="{BB962C8B-B14F-4D97-AF65-F5344CB8AC3E}">
        <p14:creationId xmlns:p14="http://schemas.microsoft.com/office/powerpoint/2010/main" val="19972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52581" y="145660"/>
            <a:ext cx="5976319" cy="65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200" b="1" dirty="0" err="1" smtClean="0"/>
              <a:t>aLIGO</a:t>
            </a:r>
            <a:r>
              <a:rPr lang="en-US" sz="3200" b="1" dirty="0" smtClean="0"/>
              <a:t> O3 Squeezer Facts</a:t>
            </a:r>
            <a:endParaRPr lang="en-US" sz="32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106771"/>
              </p:ext>
            </p:extLst>
          </p:nvPr>
        </p:nvGraphicFramePr>
        <p:xfrm>
          <a:off x="446226" y="1171716"/>
          <a:ext cx="8295438" cy="5394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21695"/>
                <a:gridCol w="2259705"/>
                <a:gridCol w="2013411"/>
                <a:gridCol w="2800627"/>
              </a:tblGrid>
              <a:tr h="357567">
                <a:tc gridSpan="2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H1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L1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OPO Threshold (</a:t>
                      </a:r>
                      <a:r>
                        <a:rPr lang="en-US" sz="1800" dirty="0" err="1" smtClean="0"/>
                        <a:t>mW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 </a:t>
                      </a:r>
                      <a:r>
                        <a:rPr lang="en-US" altLang="zh-CN" sz="1800" baseline="0" dirty="0" smtClean="0"/>
                        <a:t>- 50</a:t>
                      </a:r>
                      <a:endParaRPr lang="en-US" sz="1800" baseline="0" dirty="0" smtClean="0"/>
                    </a:p>
                  </a:txBody>
                  <a:tcPr marL="68580" marR="68580"/>
                </a:tc>
              </a:tr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Green Input</a:t>
                      </a:r>
                      <a:r>
                        <a:rPr lang="en-US" sz="1800" baseline="0" dirty="0" smtClean="0"/>
                        <a:t> Power (</a:t>
                      </a:r>
                      <a:r>
                        <a:rPr lang="en-US" sz="1800" baseline="0" dirty="0" err="1" smtClean="0"/>
                        <a:t>mW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17.6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OPO Pump Power (</a:t>
                      </a:r>
                      <a:r>
                        <a:rPr lang="en-US" sz="1800" dirty="0" err="1" smtClean="0"/>
                        <a:t>mW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2.6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8.3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NLG</a:t>
                      </a:r>
                      <a:endParaRPr lang="en-US" sz="18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2.25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2.65</a:t>
                      </a:r>
                      <a:r>
                        <a:rPr lang="en-US" altLang="zh-CN" sz="1800" baseline="0" dirty="0" smtClean="0"/>
                        <a:t> 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Squeezing Generated</a:t>
                      </a:r>
                      <a:r>
                        <a:rPr lang="en-US" sz="1800" baseline="0" dirty="0" smtClean="0"/>
                        <a:t> (dB)</a:t>
                      </a:r>
                      <a:endParaRPr lang="en-US" sz="18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--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365760">
                <a:tc rowSpan="2"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Homodyne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SQZ (dB)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4.3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365760">
                <a:tc vMerge="1"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ASQZ (dB)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6.6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365760">
                <a:tc rowSpan="5"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IFO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SQZ (dB)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2.2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2.9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</a:tr>
              <a:tr h="36576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ASQZ (dB)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4.4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5.5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</a:tr>
              <a:tr h="36576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Loss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40% (22% known)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37-42% (21% known)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36576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Phase</a:t>
                      </a:r>
                      <a:r>
                        <a:rPr lang="en-US" sz="1800" baseline="0" dirty="0" smtClean="0"/>
                        <a:t> noise (</a:t>
                      </a:r>
                      <a:r>
                        <a:rPr lang="en-US" sz="1800" baseline="0" dirty="0" err="1" smtClean="0"/>
                        <a:t>mrad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140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20-80 (18 from budget)</a:t>
                      </a:r>
                      <a:endParaRPr lang="en-US" sz="1800" dirty="0"/>
                    </a:p>
                  </a:txBody>
                  <a:tcPr marL="68580" marR="68580"/>
                </a:tc>
              </a:tr>
              <a:tr h="625742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Range (</a:t>
                      </a:r>
                      <a:r>
                        <a:rPr lang="en-US" sz="1800" dirty="0" err="1" smtClean="0"/>
                        <a:t>MPc</a:t>
                      </a:r>
                      <a:r>
                        <a:rPr lang="en-US" sz="1800" dirty="0" smtClean="0"/>
                        <a:t>) (</a:t>
                      </a:r>
                      <a:r>
                        <a:rPr lang="en-US" sz="1800" dirty="0" err="1" smtClean="0"/>
                        <a:t>nosqz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err="1" smtClean="0"/>
                        <a:t>sqz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+10</a:t>
                      </a:r>
                      <a:endParaRPr lang="en-US" sz="18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127/140</a:t>
                      </a:r>
                      <a:endParaRPr lang="en-US" sz="1800" dirty="0"/>
                    </a:p>
                  </a:txBody>
                  <a:tcPr marL="68580" marR="68580" anchor="ctr"/>
                </a:tc>
              </a:tr>
              <a:tr h="3575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ASC Loop BW</a:t>
                      </a:r>
                      <a:endParaRPr lang="en-US" sz="18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~ 0.1Hz</a:t>
                      </a:r>
                      <a:endParaRPr lang="en-US" sz="18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9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52581" y="145660"/>
            <a:ext cx="5976319" cy="65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200" b="1" dirty="0" smtClean="0"/>
              <a:t>Challenges &amp; Things learned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689433" y="1317721"/>
            <a:ext cx="8163697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Mode-matching </a:t>
            </a:r>
            <a:r>
              <a:rPr lang="en-US" sz="2600" dirty="0" smtClean="0"/>
              <a:t>study:</a:t>
            </a:r>
          </a:p>
          <a:p>
            <a:pPr marL="800100" lvl="1" indent="-342900">
              <a:spcAft>
                <a:spcPts val="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400" dirty="0" smtClean="0"/>
              <a:t>Squeezing beam with OMC: </a:t>
            </a:r>
          </a:p>
          <a:p>
            <a:pPr lvl="1">
              <a:spcAft>
                <a:spcPts val="200"/>
              </a:spcAft>
              <a:buSzPct val="80000"/>
            </a:pPr>
            <a:r>
              <a:rPr lang="en-US" sz="2400" dirty="0" smtClean="0"/>
              <a:t>	</a:t>
            </a:r>
            <a:r>
              <a:rPr lang="en-US" sz="2400" dirty="0" err="1" smtClean="0"/>
              <a:t>Mistmatch</a:t>
            </a:r>
            <a:r>
              <a:rPr lang="en-US" sz="2400" dirty="0" smtClean="0"/>
              <a:t> 4 +/- 2% from single </a:t>
            </a:r>
            <a:r>
              <a:rPr lang="en-US" sz="2400" dirty="0" smtClean="0"/>
              <a:t>bounce test </a:t>
            </a:r>
            <a:r>
              <a:rPr lang="en-US" sz="2400" dirty="0" smtClean="0"/>
              <a:t>[</a:t>
            </a:r>
            <a:r>
              <a:rPr lang="en-US" sz="2400" dirty="0" err="1" smtClean="0"/>
              <a:t>alog</a:t>
            </a:r>
            <a:r>
              <a:rPr lang="en-US" sz="2400" dirty="0" smtClean="0"/>
              <a:t> 42311]</a:t>
            </a:r>
          </a:p>
          <a:p>
            <a:pPr marL="800100" lvl="1" indent="-342900">
              <a:spcAft>
                <a:spcPts val="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400" dirty="0" smtClean="0"/>
              <a:t>IFO with OMC </a:t>
            </a:r>
          </a:p>
          <a:p>
            <a:pPr lvl="2">
              <a:spcAft>
                <a:spcPts val="600"/>
              </a:spcAft>
              <a:buSzPct val="80000"/>
            </a:pPr>
            <a:r>
              <a:rPr lang="en-US" sz="2400" dirty="0" smtClean="0"/>
              <a:t>Mismatch &lt;10%, study on-going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CLF </a:t>
            </a:r>
            <a:r>
              <a:rPr lang="en-US" sz="2600" dirty="0"/>
              <a:t>p</a:t>
            </a:r>
            <a:r>
              <a:rPr lang="en-US" sz="2600" dirty="0" smtClean="0"/>
              <a:t>ower reduction helps squeezing level [</a:t>
            </a:r>
            <a:r>
              <a:rPr lang="en-US" sz="2600" dirty="0" err="1" smtClean="0"/>
              <a:t>alog</a:t>
            </a:r>
            <a:r>
              <a:rPr lang="en-US" sz="2600" dirty="0" smtClean="0"/>
              <a:t> 43399]</a:t>
            </a:r>
            <a:endParaRPr lang="en-US" sz="2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Optical loss and mode matching study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BNS range </a:t>
            </a:r>
            <a:r>
              <a:rPr lang="en-US" sz="2600" dirty="0"/>
              <a:t>maximize with SRC </a:t>
            </a:r>
            <a:r>
              <a:rPr lang="en-US" sz="2600" dirty="0" smtClean="0"/>
              <a:t>length </a:t>
            </a:r>
            <a:r>
              <a:rPr lang="en-US" sz="2600" dirty="0"/>
              <a:t>t</a:t>
            </a:r>
            <a:r>
              <a:rPr lang="en-US" sz="2600" dirty="0" smtClean="0"/>
              <a:t>uning </a:t>
            </a:r>
            <a:r>
              <a:rPr lang="en-US" sz="2600" dirty="0" smtClean="0"/>
              <a:t>and </a:t>
            </a:r>
            <a:r>
              <a:rPr lang="en-US" sz="2600" dirty="0"/>
              <a:t>s</a:t>
            </a:r>
            <a:r>
              <a:rPr lang="en-US" sz="2600" dirty="0" smtClean="0"/>
              <a:t>queezing </a:t>
            </a:r>
            <a:r>
              <a:rPr lang="en-US" sz="2600" dirty="0"/>
              <a:t>angle optimization [</a:t>
            </a:r>
            <a:r>
              <a:rPr lang="en-US" sz="2600" dirty="0" err="1"/>
              <a:t>alog</a:t>
            </a:r>
            <a:r>
              <a:rPr lang="en-US" sz="2600" dirty="0"/>
              <a:t> </a:t>
            </a:r>
            <a:r>
              <a:rPr lang="en-US" sz="2600" dirty="0" smtClean="0"/>
              <a:t>44660]</a:t>
            </a:r>
            <a:endParaRPr lang="en-US" sz="2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ASC loop </a:t>
            </a:r>
            <a:r>
              <a:rPr lang="en-US" sz="2600" dirty="0" smtClean="0"/>
              <a:t>improvements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Hardware issues </a:t>
            </a:r>
            <a:r>
              <a:rPr lang="en-US" sz="2600" dirty="0" err="1" smtClean="0"/>
              <a:t>eg</a:t>
            </a:r>
            <a:r>
              <a:rPr lang="en-US" sz="2600" dirty="0" smtClean="0"/>
              <a:t>. Fibers, OPO crystal </a:t>
            </a:r>
            <a:r>
              <a:rPr lang="en-US" sz="2600" dirty="0" smtClean="0"/>
              <a:t>[</a:t>
            </a:r>
            <a:r>
              <a:rPr lang="en-US" sz="2600" dirty="0" err="1" smtClean="0"/>
              <a:t>alog</a:t>
            </a:r>
            <a:r>
              <a:rPr lang="en-US" sz="2600" dirty="0" smtClean="0"/>
              <a:t> 43750]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658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133" y="1039994"/>
            <a:ext cx="7525043" cy="526515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Squeezing around 3 </a:t>
            </a:r>
            <a:r>
              <a:rPr lang="en-US" dirty="0" smtClean="0"/>
              <a:t>dB in </a:t>
            </a:r>
            <a:r>
              <a:rPr lang="en-US" dirty="0" err="1" smtClean="0"/>
              <a:t>AdV</a:t>
            </a:r>
            <a:r>
              <a:rPr lang="en-US" dirty="0" smtClean="0"/>
              <a:t> and </a:t>
            </a:r>
            <a:r>
              <a:rPr lang="en-US" dirty="0" err="1" smtClean="0"/>
              <a:t>aLIGO</a:t>
            </a:r>
            <a:endParaRPr lang="en-US" dirty="0" smtClean="0"/>
          </a:p>
          <a:p>
            <a:r>
              <a:rPr lang="en-US" dirty="0" smtClean="0"/>
              <a:t>Virgo O3</a:t>
            </a:r>
            <a:endParaRPr lang="en-US" dirty="0" smtClean="0"/>
          </a:p>
          <a:p>
            <a:pPr lvl="1"/>
            <a:r>
              <a:rPr lang="en-US" dirty="0" smtClean="0"/>
              <a:t>AEI squeezer provides up to 14 dB (used at ~6 dB in O3)</a:t>
            </a:r>
          </a:p>
          <a:p>
            <a:pPr lvl="1"/>
            <a:r>
              <a:rPr lang="en-US" dirty="0"/>
              <a:t>Measured squeezing 3 dB, anti-squeezing 5.5 dB </a:t>
            </a:r>
          </a:p>
          <a:p>
            <a:pPr lvl="1"/>
            <a:r>
              <a:rPr lang="en-US" dirty="0" smtClean="0"/>
              <a:t>Duty </a:t>
            </a:r>
            <a:r>
              <a:rPr lang="en-US" dirty="0"/>
              <a:t>cycle &gt; </a:t>
            </a:r>
            <a:r>
              <a:rPr lang="en-US" dirty="0" smtClean="0"/>
              <a:t>90%</a:t>
            </a:r>
          </a:p>
          <a:p>
            <a:r>
              <a:rPr lang="en-US" dirty="0" err="1" smtClean="0"/>
              <a:t>aLIGO</a:t>
            </a:r>
            <a:r>
              <a:rPr lang="en-US" dirty="0" smtClean="0"/>
              <a:t> </a:t>
            </a:r>
            <a:r>
              <a:rPr lang="en-US" dirty="0" smtClean="0"/>
              <a:t>O3</a:t>
            </a:r>
            <a:endParaRPr lang="en-US" dirty="0"/>
          </a:p>
          <a:p>
            <a:pPr lvl="1"/>
            <a:r>
              <a:rPr lang="en-US" dirty="0" smtClean="0"/>
              <a:t>LLO: 140MPc with 5 degree quadrature angle rotation, detected maximum 3.1 </a:t>
            </a:r>
            <a:r>
              <a:rPr lang="en-US" dirty="0" smtClean="0"/>
              <a:t>dB</a:t>
            </a:r>
            <a:endParaRPr lang="en-US" dirty="0" smtClean="0"/>
          </a:p>
          <a:p>
            <a:pPr lvl="1"/>
            <a:r>
              <a:rPr lang="en-US" dirty="0" smtClean="0"/>
              <a:t>LHO: 125MPc with 2.2dB </a:t>
            </a:r>
            <a:r>
              <a:rPr lang="en-US" dirty="0" smtClean="0"/>
              <a:t>squeezing</a:t>
            </a:r>
          </a:p>
          <a:p>
            <a:r>
              <a:rPr lang="en-US" dirty="0"/>
              <a:t>Amplitude squeezing at low-frequency indication </a:t>
            </a:r>
          </a:p>
          <a:p>
            <a:r>
              <a:rPr lang="en-US" dirty="0" smtClean="0"/>
              <a:t>Optical </a:t>
            </a:r>
            <a:r>
              <a:rPr lang="en-US" dirty="0"/>
              <a:t>loss and </a:t>
            </a:r>
            <a:r>
              <a:rPr lang="en-US" dirty="0" smtClean="0"/>
              <a:t>phase noise </a:t>
            </a:r>
            <a:r>
              <a:rPr lang="en-US" dirty="0"/>
              <a:t>h</a:t>
            </a:r>
            <a:r>
              <a:rPr lang="en-US" dirty="0" smtClean="0"/>
              <a:t>unting and reduction</a:t>
            </a:r>
            <a:endParaRPr lang="en-US" dirty="0"/>
          </a:p>
          <a:p>
            <a:r>
              <a:rPr lang="en-US" dirty="0" smtClean="0"/>
              <a:t>F</a:t>
            </a:r>
            <a:r>
              <a:rPr lang="en-US" dirty="0" smtClean="0"/>
              <a:t>requency-dependent </a:t>
            </a:r>
            <a:r>
              <a:rPr lang="en-US" dirty="0" smtClean="0"/>
              <a:t>s</a:t>
            </a:r>
            <a:r>
              <a:rPr lang="en-US" dirty="0" smtClean="0"/>
              <a:t>queezing with filter </a:t>
            </a:r>
            <a:r>
              <a:rPr lang="en-US" dirty="0" smtClean="0"/>
              <a:t>c</a:t>
            </a:r>
            <a:r>
              <a:rPr lang="en-US" dirty="0" smtClean="0"/>
              <a:t>avity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25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720" y="3044818"/>
            <a:ext cx="5964616" cy="601317"/>
          </a:xfrm>
        </p:spPr>
        <p:txBody>
          <a:bodyPr/>
          <a:lstStyle/>
          <a:p>
            <a:r>
              <a:rPr lang="en-US" dirty="0" smtClean="0"/>
              <a:t>Spare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26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9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27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91413" y="114049"/>
            <a:ext cx="6452587" cy="601317"/>
          </a:xfrm>
        </p:spPr>
        <p:txBody>
          <a:bodyPr/>
          <a:lstStyle/>
          <a:p>
            <a:r>
              <a:rPr lang="en-US" dirty="0" smtClean="0"/>
              <a:t>Quantum noise in GW detectors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83" y="3633240"/>
            <a:ext cx="6892185" cy="2867551"/>
          </a:xfrm>
          <a:prstGeom prst="rect">
            <a:avLst/>
          </a:prstGeom>
        </p:spPr>
      </p:pic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Photon Shot Noise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Radiation Pressure Noise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1386278"/>
            <a:ext cx="2552700" cy="1003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768" y="2373398"/>
            <a:ext cx="3289300" cy="10541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4465" r="6904"/>
          <a:stretch/>
        </p:blipFill>
        <p:spPr>
          <a:xfrm>
            <a:off x="213853" y="873864"/>
            <a:ext cx="8520685" cy="5984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773" y="114049"/>
            <a:ext cx="6244683" cy="601317"/>
          </a:xfrm>
        </p:spPr>
        <p:txBody>
          <a:bodyPr/>
          <a:lstStyle/>
          <a:p>
            <a:r>
              <a:rPr lang="en-US" dirty="0" smtClean="0"/>
              <a:t>Quantum noise in GW detectors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28</a:t>
            </a:fld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1935396" y="2449149"/>
            <a:ext cx="393128" cy="78614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0800000">
            <a:off x="7092617" y="3220180"/>
            <a:ext cx="393128" cy="78614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52456" y="1297930"/>
            <a:ext cx="1775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RPN</a:t>
            </a:r>
          </a:p>
          <a:p>
            <a:pPr algn="ctr"/>
            <a:r>
              <a:rPr lang="en-US" dirty="0" smtClean="0"/>
              <a:t>increases with </a:t>
            </a:r>
            <a:r>
              <a:rPr lang="en-US" i="1" dirty="0" smtClean="0"/>
              <a:t>P</a:t>
            </a:r>
          </a:p>
          <a:p>
            <a:pPr algn="ctr"/>
            <a:r>
              <a:rPr lang="en-US" dirty="0" smtClean="0"/>
              <a:t>decreases with </a:t>
            </a:r>
            <a:r>
              <a:rPr lang="en-US" i="1" dirty="0" smtClean="0"/>
              <a:t>f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77031" y="4127375"/>
            <a:ext cx="1824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Shot noise</a:t>
            </a:r>
          </a:p>
          <a:p>
            <a:pPr algn="ctr"/>
            <a:r>
              <a:rPr lang="en-US" dirty="0" smtClean="0"/>
              <a:t>decreases with </a:t>
            </a:r>
            <a:r>
              <a:rPr lang="en-US" i="1" dirty="0" smtClean="0"/>
              <a:t>P</a:t>
            </a:r>
          </a:p>
          <a:p>
            <a:pPr algn="ctr"/>
            <a:r>
              <a:rPr lang="en-US" dirty="0" smtClean="0"/>
              <a:t>increases with </a:t>
            </a:r>
            <a:r>
              <a:rPr lang="en-US" i="1" dirty="0" smtClean="0"/>
              <a:t>f</a:t>
            </a:r>
            <a:endParaRPr lang="en-US" i="1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353" y="2327105"/>
            <a:ext cx="5337934" cy="618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353" y="114049"/>
            <a:ext cx="6980103" cy="601317"/>
          </a:xfrm>
        </p:spPr>
        <p:txBody>
          <a:bodyPr/>
          <a:lstStyle/>
          <a:p>
            <a:r>
              <a:rPr lang="en-US" dirty="0" smtClean="0"/>
              <a:t>Coherent control of squeezing 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4" y="3085644"/>
            <a:ext cx="4857295" cy="3724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3672" y="2762389"/>
            <a:ext cx="3797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B1 7 MHz beat note 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Nonlinear relation between CC phase and squeezing angle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515" t="6730" r="7022"/>
          <a:stretch/>
        </p:blipFill>
        <p:spPr>
          <a:xfrm>
            <a:off x="5670892" y="4480048"/>
            <a:ext cx="3015907" cy="2332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466" y="3085644"/>
            <a:ext cx="4677534" cy="3105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696" y="991319"/>
            <a:ext cx="8939759" cy="1587315"/>
          </a:xfrm>
        </p:spPr>
        <p:txBody>
          <a:bodyPr>
            <a:normAutofit fontScale="62500" lnSpcReduction="20000"/>
          </a:bodyPr>
          <a:lstStyle/>
          <a:p>
            <a:pPr marL="285750" indent="-285750"/>
            <a:r>
              <a:rPr lang="en-US" dirty="0"/>
              <a:t>CC loop error signal is derived from the 7 MHz beat note of ITF carrier with CC field</a:t>
            </a:r>
          </a:p>
          <a:p>
            <a:pPr lvl="1">
              <a:buFont typeface="Arial"/>
              <a:buChar char="•"/>
            </a:pPr>
            <a:r>
              <a:rPr lang="en-US" dirty="0"/>
              <a:t>Weird shape of </a:t>
            </a:r>
            <a:r>
              <a:rPr lang="en-US" dirty="0">
                <a:solidFill>
                  <a:srgbClr val="000000"/>
                </a:solidFill>
              </a:rPr>
              <a:t>measured squeezing </a:t>
            </a:r>
            <a:r>
              <a:rPr lang="en-US" dirty="0" err="1">
                <a:solidFill>
                  <a:srgbClr val="000000"/>
                </a:solidFill>
              </a:rPr>
              <a:t>vs</a:t>
            </a:r>
            <a:r>
              <a:rPr lang="en-US" dirty="0">
                <a:solidFill>
                  <a:srgbClr val="000000"/>
                </a:solidFill>
              </a:rPr>
              <a:t> CC phase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B1 7 MHz magnitude depends on cc phase</a:t>
            </a:r>
          </a:p>
          <a:p>
            <a:pPr marL="1200150" lvl="2" indent="-285750"/>
            <a:r>
              <a:rPr lang="en-US" dirty="0"/>
              <a:t>We exploit this by using the demodulated amplitude to control the slow drift of the CC loop</a:t>
            </a:r>
          </a:p>
          <a:p>
            <a:pPr marL="285750" indent="-285750"/>
            <a:r>
              <a:rPr lang="en-US" dirty="0"/>
              <a:t>Can be explained by noting that the output of the squeezer contains two sidebands at +/-7MHz from the carrier with unequal amplitudes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133" y="3912631"/>
            <a:ext cx="4289867" cy="61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880" y="1078429"/>
            <a:ext cx="2702120" cy="2634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757" y="4250156"/>
            <a:ext cx="3927333" cy="246384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5844" y="861739"/>
            <a:ext cx="7462056" cy="474250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Optical losses are equivalent to mixing with classical vacuum field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Technical noise (dark noise, scattered light) give similar effect</a:t>
            </a:r>
          </a:p>
          <a:p>
            <a:r>
              <a:rPr lang="en-US" sz="2000" dirty="0" smtClean="0"/>
              <a:t>Angle fluctuations of squeezed </a:t>
            </a:r>
            <a:r>
              <a:rPr lang="en-US" sz="2000" dirty="0"/>
              <a:t>quadrature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45" y="1278195"/>
            <a:ext cx="3049630" cy="2217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962" y="114049"/>
            <a:ext cx="6679391" cy="601317"/>
          </a:xfrm>
        </p:spPr>
        <p:txBody>
          <a:bodyPr/>
          <a:lstStyle/>
          <a:p>
            <a:r>
              <a:rPr lang="en-US" dirty="0" smtClean="0"/>
              <a:t> Limitations to QN reduction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14" y="1411463"/>
            <a:ext cx="2614698" cy="183298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6"/>
          <a:srcRect l="-2166" r="-1798"/>
          <a:stretch/>
        </p:blipFill>
        <p:spPr>
          <a:xfrm>
            <a:off x="380797" y="4420379"/>
            <a:ext cx="1667635" cy="2074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1453" y="4118376"/>
            <a:ext cx="2662547" cy="2595625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314" r="-51"/>
          <a:stretch/>
        </p:blipFill>
        <p:spPr>
          <a:xfrm>
            <a:off x="1034727" y="857289"/>
            <a:ext cx="7567590" cy="5869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4609" y="114049"/>
            <a:ext cx="6679391" cy="601317"/>
          </a:xfrm>
        </p:spPr>
        <p:txBody>
          <a:bodyPr/>
          <a:lstStyle/>
          <a:p>
            <a:r>
              <a:rPr lang="en-US" dirty="0"/>
              <a:t> Limitations to QN reduction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6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773" y="114049"/>
            <a:ext cx="6244683" cy="601317"/>
          </a:xfrm>
        </p:spPr>
        <p:txBody>
          <a:bodyPr/>
          <a:lstStyle/>
          <a:p>
            <a:r>
              <a:rPr lang="en-US" dirty="0" smtClean="0"/>
              <a:t>SQZ &amp; GW detectors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31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8008" y="1091198"/>
            <a:ext cx="3353278" cy="5630277"/>
          </a:xfrm>
        </p:spPr>
        <p:txBody>
          <a:bodyPr>
            <a:normAutofit/>
          </a:bodyPr>
          <a:lstStyle/>
          <a:p>
            <a:r>
              <a:rPr lang="en-US" dirty="0" smtClean="0"/>
              <a:t>Best published results</a:t>
            </a:r>
          </a:p>
          <a:p>
            <a:pPr lvl="1"/>
            <a:r>
              <a:rPr lang="en-US" dirty="0" smtClean="0"/>
              <a:t>GEO600: 3.7 dB</a:t>
            </a:r>
          </a:p>
          <a:p>
            <a:pPr marL="457200" lvl="1" indent="0">
              <a:buNone/>
            </a:pPr>
            <a:r>
              <a:rPr lang="pt-BR" i="1" dirty="0" smtClean="0"/>
              <a:t>Class</a:t>
            </a:r>
            <a:r>
              <a:rPr lang="pt-BR" i="1" dirty="0"/>
              <a:t>. Quantum Grav. </a:t>
            </a:r>
            <a:r>
              <a:rPr lang="pt-BR" b="1" i="1" dirty="0"/>
              <a:t>33</a:t>
            </a:r>
            <a:r>
              <a:rPr lang="pt-BR" i="1" dirty="0"/>
              <a:t>, </a:t>
            </a:r>
            <a:r>
              <a:rPr lang="pt-BR" i="1" dirty="0" smtClean="0"/>
              <a:t>075009 </a:t>
            </a:r>
            <a:r>
              <a:rPr lang="pt-BR" i="1" dirty="0"/>
              <a:t>(2016</a:t>
            </a:r>
            <a:r>
              <a:rPr lang="pt-BR" i="1" dirty="0" smtClean="0"/>
              <a:t>)</a:t>
            </a:r>
            <a:endParaRPr lang="en-US" i="1" dirty="0" smtClean="0"/>
          </a:p>
          <a:p>
            <a:pPr lvl="1"/>
            <a:r>
              <a:rPr lang="en-US" dirty="0" smtClean="0"/>
              <a:t>LIGO: </a:t>
            </a:r>
            <a:r>
              <a:rPr lang="en-US" dirty="0"/>
              <a:t>2.15 </a:t>
            </a:r>
            <a:r>
              <a:rPr lang="en-US" dirty="0" smtClean="0"/>
              <a:t>dB</a:t>
            </a:r>
          </a:p>
          <a:p>
            <a:pPr marL="457200" lvl="1" indent="0">
              <a:buNone/>
            </a:pPr>
            <a:r>
              <a:rPr lang="is-IS" i="1" dirty="0" smtClean="0"/>
              <a:t>Nat. Photon. </a:t>
            </a:r>
            <a:r>
              <a:rPr lang="is-IS" b="1" i="1" dirty="0"/>
              <a:t>8</a:t>
            </a:r>
            <a:r>
              <a:rPr lang="is-IS" i="1" dirty="0"/>
              <a:t>, </a:t>
            </a:r>
            <a:r>
              <a:rPr lang="is-IS" i="1" dirty="0" smtClean="0"/>
              <a:t>613 </a:t>
            </a:r>
            <a:r>
              <a:rPr lang="is-IS" i="1" dirty="0"/>
              <a:t>(2013</a:t>
            </a:r>
            <a:r>
              <a:rPr lang="is-IS" i="1" dirty="0" smtClean="0"/>
              <a:t>)</a:t>
            </a:r>
            <a:endParaRPr lang="en-US" i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288" y="1835832"/>
            <a:ext cx="5550712" cy="447332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 with B1p quadrants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6" y="715366"/>
            <a:ext cx="7244708" cy="572057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20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773" y="114049"/>
            <a:ext cx="6244683" cy="601317"/>
          </a:xfrm>
        </p:spPr>
        <p:txBody>
          <a:bodyPr/>
          <a:lstStyle/>
          <a:p>
            <a:r>
              <a:rPr lang="en-US" dirty="0" smtClean="0"/>
              <a:t> Optical losses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390818"/>
              </p:ext>
            </p:extLst>
          </p:nvPr>
        </p:nvGraphicFramePr>
        <p:xfrm>
          <a:off x="1502606" y="1581230"/>
          <a:ext cx="7020000" cy="373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8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>
                          <a:latin typeface="+mn-lt"/>
                        </a:rPr>
                        <a:t>Loss</a:t>
                      </a:r>
                      <a:r>
                        <a:rPr lang="it-IT" sz="1200" b="1" baseline="0" dirty="0" smtClean="0">
                          <a:latin typeface="+mn-lt"/>
                        </a:rPr>
                        <a:t> </a:t>
                      </a:r>
                      <a:r>
                        <a:rPr lang="it-IT" sz="1200" b="1" baseline="0" dirty="0" err="1" smtClean="0">
                          <a:latin typeface="+mn-lt"/>
                        </a:rPr>
                        <a:t>value</a:t>
                      </a:r>
                      <a:endParaRPr lang="en-US" sz="1200" b="1" dirty="0">
                        <a:latin typeface="Arial Black" panose="020B0A040201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Note1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1.Imperfect OPO </a:t>
                      </a:r>
                      <a:r>
                        <a:rPr lang="it-IT" sz="1200" dirty="0" err="1" smtClean="0">
                          <a:latin typeface="+mn-lt"/>
                        </a:rPr>
                        <a:t>escape</a:t>
                      </a:r>
                      <a:r>
                        <a:rPr lang="it-IT" sz="1200" dirty="0" smtClean="0">
                          <a:latin typeface="+mn-lt"/>
                        </a:rPr>
                        <a:t> </a:t>
                      </a:r>
                      <a:r>
                        <a:rPr lang="it-IT" sz="1200" dirty="0" err="1" smtClean="0">
                          <a:latin typeface="+mn-lt"/>
                        </a:rPr>
                        <a:t>efficiency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1%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CQG 36, 015014 (2019)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2.Pick-off on the </a:t>
                      </a:r>
                      <a:r>
                        <a:rPr lang="it-IT" sz="1200" dirty="0" err="1" smtClean="0">
                          <a:latin typeface="+mn-lt"/>
                        </a:rPr>
                        <a:t>detection</a:t>
                      </a:r>
                      <a:r>
                        <a:rPr lang="it-IT" sz="1200" dirty="0" smtClean="0">
                          <a:latin typeface="+mn-lt"/>
                        </a:rPr>
                        <a:t> </a:t>
                      </a:r>
                      <a:r>
                        <a:rPr lang="it-IT" sz="1200" dirty="0" err="1" smtClean="0">
                          <a:latin typeface="+mn-lt"/>
                        </a:rPr>
                        <a:t>bench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1.5%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Virgo TDR</a:t>
                      </a:r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3.In </a:t>
                      </a:r>
                      <a:r>
                        <a:rPr lang="it-IT" sz="1200" dirty="0" err="1" smtClean="0">
                          <a:latin typeface="+mn-lt"/>
                        </a:rPr>
                        <a:t>vacuum</a:t>
                      </a:r>
                      <a:r>
                        <a:rPr lang="it-IT" sz="1200" baseline="0" dirty="0" smtClean="0">
                          <a:latin typeface="+mn-lt"/>
                        </a:rPr>
                        <a:t> </a:t>
                      </a:r>
                      <a:r>
                        <a:rPr lang="it-IT" sz="1200" baseline="0" dirty="0" err="1" smtClean="0">
                          <a:latin typeface="+mn-lt"/>
                        </a:rPr>
                        <a:t>d</a:t>
                      </a:r>
                      <a:r>
                        <a:rPr lang="it-IT" sz="1200" dirty="0" err="1" smtClean="0">
                          <a:latin typeface="+mn-lt"/>
                        </a:rPr>
                        <a:t>etection</a:t>
                      </a:r>
                      <a:r>
                        <a:rPr lang="it-IT" sz="1200" dirty="0" smtClean="0">
                          <a:latin typeface="+mn-lt"/>
                        </a:rPr>
                        <a:t> Faraday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+mn-lt"/>
                          <a:cs typeface="Arial" panose="020B0604020202020204" pitchFamily="34" charset="0"/>
                        </a:rPr>
                        <a:t>2×1.0</a:t>
                      </a:r>
                      <a:r>
                        <a:rPr lang="it-IT" sz="12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dirty="0" smtClean="0"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endParaRPr lang="en-US" sz="12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Appl. Opt.</a:t>
                      </a:r>
                      <a:r>
                        <a:rPr lang="en-US" altLang="en-US" sz="12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 57, </a:t>
                      </a:r>
                      <a:r>
                        <a:rPr lang="en-US" altLang="en-US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altLang="en-US" sz="12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9705 (2018)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4.Injection </a:t>
                      </a:r>
                      <a:r>
                        <a:rPr lang="it-IT" sz="1200" dirty="0" err="1" smtClean="0">
                          <a:latin typeface="+mn-lt"/>
                        </a:rPr>
                        <a:t>Faradays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  <a:cs typeface="Arial" panose="020B0604020202020204" pitchFamily="34" charset="0"/>
                        </a:rPr>
                        <a:t>5%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FI (3 EGO+1 AEI)</a:t>
                      </a:r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5.OMC </a:t>
                      </a:r>
                      <a:r>
                        <a:rPr lang="it-IT" sz="1200" dirty="0" err="1" smtClean="0">
                          <a:latin typeface="+mn-lt"/>
                        </a:rPr>
                        <a:t>throughput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4%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VIR-0059A-19</a:t>
                      </a:r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2184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  <a:cs typeface="Arial" panose="020B0604020202020204" pitchFamily="34" charset="0"/>
                        </a:rPr>
                        <a:t>I6</a:t>
                      </a:r>
                      <a:r>
                        <a:rPr lang="it-IT" sz="1200" baseline="0" dirty="0" smtClean="0">
                          <a:latin typeface="+mn-lt"/>
                          <a:cs typeface="Arial" panose="020B0604020202020204" pitchFamily="34" charset="0"/>
                        </a:rPr>
                        <a:t> I</a:t>
                      </a:r>
                      <a:r>
                        <a:rPr lang="it-IT" sz="1200" dirty="0" smtClean="0">
                          <a:latin typeface="+mn-lt"/>
                          <a:cs typeface="Arial" panose="020B0604020202020204" pitchFamily="34" charset="0"/>
                        </a:rPr>
                        <a:t>FT to OMC </a:t>
                      </a:r>
                      <a:r>
                        <a:rPr lang="it-IT" sz="1200" dirty="0" err="1" smtClean="0">
                          <a:latin typeface="+mn-lt"/>
                          <a:cs typeface="Arial" panose="020B0604020202020204" pitchFamily="34" charset="0"/>
                        </a:rPr>
                        <a:t>alignment</a:t>
                      </a:r>
                      <a:r>
                        <a:rPr lang="it-IT" sz="1200" baseline="0" dirty="0" smtClean="0">
                          <a:latin typeface="+mn-lt"/>
                          <a:cs typeface="Arial" panose="020B0604020202020204" pitchFamily="34" charset="0"/>
                        </a:rPr>
                        <a:t> and mode match.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  <a:cs typeface="Arial" panose="020B0604020202020204" pitchFamily="34" charset="0"/>
                        </a:rPr>
                        <a:t>3%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VIR-0059A-19</a:t>
                      </a:r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  <a:cs typeface="Arial" panose="020B0604020202020204" pitchFamily="34" charset="0"/>
                        </a:rPr>
                        <a:t>7.Mode </a:t>
                      </a:r>
                      <a:r>
                        <a:rPr lang="it-IT" sz="1200" dirty="0" err="1" smtClean="0">
                          <a:latin typeface="+mn-lt"/>
                          <a:cs typeface="Arial" panose="020B0604020202020204" pitchFamily="34" charset="0"/>
                        </a:rPr>
                        <a:t>matching</a:t>
                      </a:r>
                      <a:r>
                        <a:rPr lang="it-IT" sz="1200" dirty="0" smtClean="0">
                          <a:latin typeface="+mn-lt"/>
                          <a:cs typeface="Arial" panose="020B0604020202020204" pitchFamily="34" charset="0"/>
                        </a:rPr>
                        <a:t> squeezer</a:t>
                      </a:r>
                      <a:r>
                        <a:rPr lang="it-IT" sz="1200" baseline="0" dirty="0" smtClean="0">
                          <a:latin typeface="+mn-lt"/>
                          <a:cs typeface="Arial" panose="020B0604020202020204" pitchFamily="34" charset="0"/>
                        </a:rPr>
                        <a:t> to OMC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3%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Entry#43566  with </a:t>
                      </a:r>
                      <a:r>
                        <a:rPr lang="it-IT" sz="1200" baseline="0" dirty="0" err="1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cold</a:t>
                      </a:r>
                      <a:r>
                        <a:rPr lang="it-IT" sz="1200" baseline="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ITF </a:t>
                      </a:r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  <a:cs typeface="Arial" panose="020B0604020202020204" pitchFamily="34" charset="0"/>
                        </a:rPr>
                        <a:t>8.Sensing </a:t>
                      </a:r>
                      <a:r>
                        <a:rPr lang="it-IT" sz="1200" dirty="0" err="1" smtClean="0">
                          <a:latin typeface="+mn-lt"/>
                          <a:cs typeface="Arial" panose="020B0604020202020204" pitchFamily="34" charset="0"/>
                        </a:rPr>
                        <a:t>Photodiodes</a:t>
                      </a:r>
                      <a:r>
                        <a:rPr lang="it-IT" sz="1200" baseline="0" dirty="0" smtClean="0">
                          <a:latin typeface="+mn-lt"/>
                          <a:cs typeface="Arial" panose="020B0604020202020204" pitchFamily="34" charset="0"/>
                        </a:rPr>
                        <a:t> QE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10%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High QE </a:t>
                      </a:r>
                      <a:r>
                        <a:rPr lang="it-IT" sz="1200" dirty="0" err="1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PDs</a:t>
                      </a:r>
                      <a:r>
                        <a:rPr lang="it-IT" sz="1200" baseline="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aseline="0" dirty="0" err="1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it-IT" sz="1200" baseline="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aseline="0" dirty="0" err="1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yet</a:t>
                      </a:r>
                      <a:r>
                        <a:rPr lang="it-IT" sz="1200" baseline="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aseline="0" dirty="0" err="1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installed</a:t>
                      </a:r>
                      <a:r>
                        <a:rPr lang="it-IT" sz="1200" baseline="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  <a:cs typeface="Arial" panose="020B0604020202020204" pitchFamily="34" charset="0"/>
                        </a:rPr>
                        <a:t>9.Arm </a:t>
                      </a:r>
                      <a:r>
                        <a:rPr lang="it-IT" sz="1200" dirty="0" err="1" smtClean="0">
                          <a:latin typeface="+mn-lt"/>
                          <a:cs typeface="Arial" panose="020B0604020202020204" pitchFamily="34" charset="0"/>
                        </a:rPr>
                        <a:t>cavity</a:t>
                      </a:r>
                      <a:r>
                        <a:rPr lang="it-IT" sz="120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latin typeface="+mn-lt"/>
                          <a:cs typeface="Arial" panose="020B0604020202020204" pitchFamily="34" charset="0"/>
                        </a:rPr>
                        <a:t>losses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  <a:cs typeface="Arial" panose="020B0604020202020204" pitchFamily="34" charset="0"/>
                        </a:rPr>
                        <a:t>4%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Round</a:t>
                      </a:r>
                      <a:r>
                        <a:rPr lang="it-IT" sz="1200" baseline="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trip </a:t>
                      </a:r>
                      <a:r>
                        <a:rPr lang="it-IT" sz="1200" baseline="0" dirty="0" err="1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losses</a:t>
                      </a:r>
                      <a:r>
                        <a:rPr lang="it-IT" sz="1200" baseline="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aseline="0" dirty="0" err="1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times</a:t>
                      </a:r>
                      <a:r>
                        <a:rPr lang="it-IT" sz="1200" baseline="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finesse</a:t>
                      </a:r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  <a:cs typeface="Arial" panose="020B0604020202020204" pitchFamily="34" charset="0"/>
                        </a:rPr>
                        <a:t>10.Alignment</a:t>
                      </a:r>
                      <a:r>
                        <a:rPr lang="it-IT" sz="12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aseline="0" dirty="0" err="1" smtClean="0">
                          <a:latin typeface="+mn-lt"/>
                          <a:cs typeface="Arial" panose="020B0604020202020204" pitchFamily="34" charset="0"/>
                        </a:rPr>
                        <a:t>jitter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  <a:cs typeface="Arial" panose="020B0604020202020204" pitchFamily="34" charset="0"/>
                        </a:rPr>
                        <a:t>1%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Entry#44966</a:t>
                      </a:r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+mn-lt"/>
                          <a:cs typeface="Arial" panose="020B0604020202020204" pitchFamily="34" charset="0"/>
                        </a:rPr>
                        <a:t>11.Dark noise contribution</a:t>
                      </a:r>
                      <a:endParaRPr lang="en-US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latin typeface="+mn-lt"/>
                          <a:cs typeface="Arial" panose="020B0604020202020204" pitchFamily="34" charset="0"/>
                        </a:rPr>
                        <a:t>6%</a:t>
                      </a:r>
                      <a:endParaRPr lang="en-US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latin typeface="+mn-lt"/>
                          <a:cs typeface="Arial" panose="020B0604020202020204" pitchFamily="34" charset="0"/>
                        </a:rPr>
                        <a:t>Electronic</a:t>
                      </a:r>
                      <a:r>
                        <a:rPr lang="it-IT" sz="1200" b="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0" baseline="0" dirty="0" err="1" smtClean="0">
                          <a:latin typeface="+mn-lt"/>
                          <a:cs typeface="Arial" panose="020B0604020202020204" pitchFamily="34" charset="0"/>
                        </a:rPr>
                        <a:t>contribution</a:t>
                      </a:r>
                      <a:endParaRPr lang="en-US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34%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3708514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2166" y="94593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Additional </a:t>
            </a:r>
            <a:r>
              <a:rPr lang="en-US" dirty="0" err="1" smtClean="0"/>
              <a:t>unmodeled</a:t>
            </a:r>
            <a:r>
              <a:rPr lang="en-US" dirty="0" smtClean="0"/>
              <a:t> losses play a role of the order of 10%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52166" y="561367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The overall phase noise (60 </a:t>
            </a:r>
            <a:r>
              <a:rPr lang="en-US" dirty="0" err="1" smtClean="0"/>
              <a:t>mrad</a:t>
            </a:r>
            <a:r>
              <a:rPr lang="en-US" dirty="0" smtClean="0"/>
              <a:t>)  comes from high frequency because in the range 0-100kHz is about 20 </a:t>
            </a:r>
            <a:r>
              <a:rPr lang="en-US" dirty="0" err="1" smtClean="0"/>
              <a:t>mrad</a:t>
            </a:r>
            <a:r>
              <a:rPr lang="en-US" dirty="0" smtClean="0"/>
              <a:t>. Due to 56 MHz sideband TEM 01 OMC1 leaking (entry#43660)?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t="-720" r="491" b="-641"/>
          <a:stretch/>
        </p:blipFill>
        <p:spPr>
          <a:xfrm>
            <a:off x="329183" y="1086529"/>
            <a:ext cx="8580730" cy="5583372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224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"/>
          <a:stretch/>
        </p:blipFill>
        <p:spPr>
          <a:xfrm>
            <a:off x="196590" y="1243914"/>
            <a:ext cx="8770890" cy="52475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49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r="5718" b="2374"/>
          <a:stretch/>
        </p:blipFill>
        <p:spPr>
          <a:xfrm>
            <a:off x="3229272" y="2047364"/>
            <a:ext cx="5533652" cy="38014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22960" y="1304764"/>
            <a:ext cx="7543800" cy="8322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4944142" y="6106035"/>
            <a:ext cx="275267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0" dirty="0"/>
              <a:t>plotSQZnlg(2.9, 5.5, 2.65, 0.01, 0.01)</a:t>
            </a:r>
            <a:endParaRPr lang="en-US" sz="135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717253" y="2746372"/>
            <a:ext cx="1299920" cy="3556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800" dirty="0"/>
              <a:t>NLG = 2.65</a:t>
            </a:r>
          </a:p>
          <a:p>
            <a:pPr marL="274320" lvl="1" indent="-274320">
              <a:buFont typeface="Wingdings" panose="05000000000000000000" pitchFamily="2" charset="2"/>
              <a:buChar char="§"/>
            </a:pPr>
            <a:endParaRPr lang="en-US" sz="2100" dirty="0"/>
          </a:p>
          <a:p>
            <a:endParaRPr lang="en-US" sz="135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5815" y="1201688"/>
            <a:ext cx="6459279" cy="46915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300" b="1" dirty="0"/>
              <a:t>Loss </a:t>
            </a:r>
            <a:r>
              <a:rPr lang="en-US" altLang="zh-CN" sz="3300" b="1" dirty="0"/>
              <a:t>&amp; Phase Noise @</a:t>
            </a:r>
            <a:r>
              <a:rPr lang="en-US" sz="3300" b="1" dirty="0"/>
              <a:t>LLO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1403" y="2411210"/>
            <a:ext cx="2953986" cy="281881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100" dirty="0"/>
              <a:t>IFO Measurements: </a:t>
            </a:r>
          </a:p>
          <a:p>
            <a:pPr marL="600075" lvl="3" indent="-257175">
              <a:buFont typeface="Arial" panose="020B0604020202020204" pitchFamily="34" charset="0"/>
              <a:buChar char="•"/>
            </a:pPr>
            <a:r>
              <a:rPr lang="en-US" sz="1800" dirty="0"/>
              <a:t>SQZ = 2.9dB</a:t>
            </a:r>
          </a:p>
          <a:p>
            <a:pPr marL="600075" lvl="3" indent="-257175">
              <a:buFont typeface="Arial" panose="020B0604020202020204" pitchFamily="34" charset="0"/>
              <a:buChar char="•"/>
            </a:pPr>
            <a:r>
              <a:rPr lang="en-US" sz="1800" dirty="0"/>
              <a:t>ASQZ = 5.5dB</a:t>
            </a:r>
          </a:p>
          <a:p>
            <a:pPr marL="600075" lvl="3" indent="-257175">
              <a:buFont typeface="Arial" panose="020B0604020202020204" pitchFamily="34" charset="0"/>
              <a:buChar char="•"/>
            </a:pPr>
            <a:r>
              <a:rPr lang="en-US" sz="1800" dirty="0"/>
              <a:t>NLG = 2.65</a:t>
            </a:r>
          </a:p>
          <a:p>
            <a:pPr marL="600075" lvl="3" indent="-257175">
              <a:buFont typeface="Arial" panose="020B0604020202020204" pitchFamily="34" charset="0"/>
              <a:buChar char="•"/>
            </a:pPr>
            <a:r>
              <a:rPr lang="en-US" sz="1800" dirty="0"/>
              <a:t>22% known loss</a:t>
            </a:r>
          </a:p>
        </p:txBody>
      </p:sp>
    </p:spTree>
    <p:extLst>
      <p:ext uri="{BB962C8B-B14F-4D97-AF65-F5344CB8AC3E}">
        <p14:creationId xmlns:p14="http://schemas.microsoft.com/office/powerpoint/2010/main" val="1372325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r="3767" b="1975"/>
          <a:stretch/>
        </p:blipFill>
        <p:spPr>
          <a:xfrm>
            <a:off x="3273662" y="1861751"/>
            <a:ext cx="5508775" cy="40530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22960" y="1304764"/>
            <a:ext cx="7543800" cy="8322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4968856" y="6106058"/>
            <a:ext cx="275267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0" dirty="0"/>
              <a:t>plotSQZnlg(2.9, 5.5, 2.75, 0.05, 0.05)</a:t>
            </a:r>
            <a:endParaRPr lang="en-US" sz="135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766681" y="2655756"/>
            <a:ext cx="1299920" cy="3556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800" dirty="0"/>
              <a:t>NLG = 2.75</a:t>
            </a:r>
          </a:p>
          <a:p>
            <a:pPr marL="274320" lvl="1" indent="-274320">
              <a:buFont typeface="Wingdings" panose="05000000000000000000" pitchFamily="2" charset="2"/>
              <a:buChar char="§"/>
            </a:pPr>
            <a:endParaRPr lang="en-US" sz="2100" dirty="0"/>
          </a:p>
          <a:p>
            <a:endParaRPr lang="en-US" sz="135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5815" y="1201688"/>
            <a:ext cx="6459279" cy="46915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300" b="1" dirty="0"/>
              <a:t>Loss </a:t>
            </a:r>
            <a:r>
              <a:rPr lang="en-US" altLang="zh-CN" sz="3300" b="1" dirty="0"/>
              <a:t>&amp; Phase Noise @</a:t>
            </a:r>
            <a:r>
              <a:rPr lang="en-US" sz="3300" b="1" dirty="0"/>
              <a:t>LLO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47265" y="2213503"/>
            <a:ext cx="2953986" cy="281881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100" dirty="0"/>
              <a:t>IFO Measurements: </a:t>
            </a:r>
          </a:p>
          <a:p>
            <a:pPr marL="600075" lvl="3" indent="-257175">
              <a:buFont typeface="Arial" panose="020B0604020202020204" pitchFamily="34" charset="0"/>
              <a:buChar char="•"/>
            </a:pPr>
            <a:r>
              <a:rPr lang="en-US" sz="1800" dirty="0" smtClean="0"/>
              <a:t>SQZ </a:t>
            </a:r>
            <a:r>
              <a:rPr lang="en-US" sz="1800" dirty="0"/>
              <a:t>= 2.9dB</a:t>
            </a:r>
          </a:p>
          <a:p>
            <a:pPr marL="600075" lvl="3" indent="-257175">
              <a:buFont typeface="Arial" panose="020B0604020202020204" pitchFamily="34" charset="0"/>
              <a:buChar char="•"/>
            </a:pPr>
            <a:r>
              <a:rPr lang="en-US" sz="1800" dirty="0"/>
              <a:t>ASQZ = 5.5dB</a:t>
            </a:r>
          </a:p>
          <a:p>
            <a:pPr marL="600075" lvl="3" indent="-257175">
              <a:buFont typeface="Arial" panose="020B0604020202020204" pitchFamily="34" charset="0"/>
              <a:buChar char="•"/>
            </a:pPr>
            <a:r>
              <a:rPr lang="en-US" sz="1800" dirty="0"/>
              <a:t>22% known loss</a:t>
            </a:r>
          </a:p>
          <a:p>
            <a:pPr marL="600075" lvl="3" indent="-257175">
              <a:buFont typeface="Arial" panose="020B0604020202020204" pitchFamily="34" charset="0"/>
              <a:buChar char="•"/>
            </a:pPr>
            <a:r>
              <a:rPr lang="en-US" sz="1800" dirty="0"/>
              <a:t>phase noise </a:t>
            </a:r>
            <a:r>
              <a:rPr lang="en-US" sz="1800" dirty="0" smtClean="0"/>
              <a:t>10-20</a:t>
            </a:r>
            <a:r>
              <a:rPr lang="en-US" altLang="zh-CN" sz="1800" dirty="0" smtClean="0"/>
              <a:t> </a:t>
            </a:r>
            <a:r>
              <a:rPr lang="en-US" altLang="zh-CN" sz="1800" dirty="0" err="1"/>
              <a:t>mrad</a:t>
            </a:r>
            <a:r>
              <a:rPr lang="en-US" altLang="zh-CN" sz="1800" dirty="0"/>
              <a:t> from noise budget</a:t>
            </a:r>
          </a:p>
        </p:txBody>
      </p:sp>
    </p:spTree>
    <p:extLst>
      <p:ext uri="{BB962C8B-B14F-4D97-AF65-F5344CB8AC3E}">
        <p14:creationId xmlns:p14="http://schemas.microsoft.com/office/powerpoint/2010/main" val="387332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773" y="114049"/>
            <a:ext cx="6244683" cy="601317"/>
          </a:xfrm>
        </p:spPr>
        <p:txBody>
          <a:bodyPr/>
          <a:lstStyle/>
          <a:p>
            <a:r>
              <a:rPr lang="en-US" dirty="0"/>
              <a:t> SQZ &amp; GW </a:t>
            </a:r>
            <a:r>
              <a:rPr lang="en-US" dirty="0" smtClean="0"/>
              <a:t>detectors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4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QN </a:t>
            </a:r>
            <a:r>
              <a:rPr lang="it-IT" dirty="0" err="1" smtClean="0"/>
              <a:t>reduction</a:t>
            </a:r>
            <a:r>
              <a:rPr lang="it-IT" dirty="0" smtClean="0"/>
              <a:t> in </a:t>
            </a:r>
            <a:r>
              <a:rPr lang="it-IT" dirty="0" err="1" smtClean="0"/>
              <a:t>AdV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6652" y="1091198"/>
            <a:ext cx="3745226" cy="5630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Current </a:t>
            </a:r>
            <a:r>
              <a:rPr lang="en-US" b="1" dirty="0" smtClean="0"/>
              <a:t>performances</a:t>
            </a:r>
          </a:p>
          <a:p>
            <a:r>
              <a:rPr lang="en-US" dirty="0" smtClean="0"/>
              <a:t>GEO600: 6 dB</a:t>
            </a:r>
          </a:p>
          <a:p>
            <a:r>
              <a:rPr lang="en-US" dirty="0" err="1" smtClean="0"/>
              <a:t>aLIGO</a:t>
            </a:r>
            <a:r>
              <a:rPr lang="en-US" dirty="0" smtClean="0"/>
              <a:t>: 3.1 dB </a:t>
            </a:r>
          </a:p>
          <a:p>
            <a:r>
              <a:rPr lang="en-US" dirty="0" err="1" smtClean="0"/>
              <a:t>AdV</a:t>
            </a:r>
            <a:r>
              <a:rPr lang="en-US" dirty="0" smtClean="0"/>
              <a:t>: 3.25 dB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76" r="2996"/>
          <a:stretch/>
        </p:blipFill>
        <p:spPr>
          <a:xfrm>
            <a:off x="3941069" y="887359"/>
            <a:ext cx="5165811" cy="245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286" y="3073263"/>
            <a:ext cx="4540691" cy="265389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945982" y="1937917"/>
            <a:ext cx="9558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45982" y="2422397"/>
            <a:ext cx="1453351" cy="650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67590" y="3073263"/>
            <a:ext cx="0" cy="645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QZ_May18_201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" y="3790551"/>
            <a:ext cx="4561213" cy="238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375" y="114049"/>
            <a:ext cx="6551535" cy="601317"/>
          </a:xfrm>
        </p:spPr>
        <p:txBody>
          <a:bodyPr/>
          <a:lstStyle/>
          <a:p>
            <a:r>
              <a:rPr lang="en-US" dirty="0"/>
              <a:t>Squeezed vacuum source for </a:t>
            </a:r>
            <a:r>
              <a:rPr lang="en-US" dirty="0" err="1"/>
              <a:t>AdV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" y="3966159"/>
            <a:ext cx="4873623" cy="2492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698" y="3966160"/>
            <a:ext cx="4041570" cy="278092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78008" y="894065"/>
            <a:ext cx="8653260" cy="3072093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2013÷2017: </a:t>
            </a:r>
            <a:r>
              <a:rPr lang="it-IT" dirty="0" err="1"/>
              <a:t>f</a:t>
            </a:r>
            <a:r>
              <a:rPr lang="it-IT" dirty="0" err="1" smtClean="0"/>
              <a:t>ollowing</a:t>
            </a:r>
            <a:r>
              <a:rPr lang="it-IT" dirty="0" smtClean="0"/>
              <a:t> GEO600 and LIGO, the Virgo </a:t>
            </a:r>
            <a:r>
              <a:rPr lang="it-IT" dirty="0" err="1" smtClean="0"/>
              <a:t>collaboration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own</a:t>
            </a:r>
            <a:r>
              <a:rPr lang="it-IT" dirty="0" smtClean="0"/>
              <a:t> squeezer</a:t>
            </a:r>
          </a:p>
          <a:p>
            <a:pPr lvl="1"/>
            <a:r>
              <a:rPr lang="it-IT" dirty="0" smtClean="0"/>
              <a:t>6 dB of </a:t>
            </a:r>
            <a:r>
              <a:rPr lang="it-IT" dirty="0" err="1" smtClean="0"/>
              <a:t>squeezing</a:t>
            </a:r>
            <a:r>
              <a:rPr lang="it-IT" dirty="0" smtClean="0"/>
              <a:t>, 15 dB anti-</a:t>
            </a:r>
            <a:r>
              <a:rPr lang="it-IT" dirty="0" err="1" smtClean="0"/>
              <a:t>squeezing</a:t>
            </a:r>
            <a:endParaRPr lang="it-IT" dirty="0" smtClean="0"/>
          </a:p>
          <a:p>
            <a:pPr lvl="1"/>
            <a:r>
              <a:rPr lang="it-IT" i="1" dirty="0"/>
              <a:t>http://</a:t>
            </a:r>
            <a:r>
              <a:rPr lang="it-IT" i="1" dirty="0" err="1"/>
              <a:t>paduaresearch.cab.unipd.it</a:t>
            </a:r>
            <a:r>
              <a:rPr lang="it-IT" i="1" dirty="0"/>
              <a:t>/</a:t>
            </a:r>
            <a:r>
              <a:rPr lang="it-IT" i="1" dirty="0" smtClean="0"/>
              <a:t>10854</a:t>
            </a:r>
          </a:p>
          <a:p>
            <a:r>
              <a:rPr lang="it-IT" dirty="0" smtClean="0"/>
              <a:t>In 2017 </a:t>
            </a:r>
            <a:r>
              <a:rPr lang="it-IT" dirty="0" err="1" smtClean="0"/>
              <a:t>MoU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Virgo and AEI to </a:t>
            </a:r>
            <a:r>
              <a:rPr lang="it-IT" dirty="0" err="1" smtClean="0"/>
              <a:t>install</a:t>
            </a:r>
            <a:r>
              <a:rPr lang="it-IT" dirty="0" smtClean="0"/>
              <a:t> a compact SQZ source </a:t>
            </a:r>
            <a:r>
              <a:rPr lang="it-IT" dirty="0" err="1" smtClean="0"/>
              <a:t>developed</a:t>
            </a:r>
            <a:r>
              <a:rPr lang="it-IT" dirty="0" smtClean="0"/>
              <a:t> in Hannover</a:t>
            </a:r>
          </a:p>
          <a:p>
            <a:pPr lvl="1"/>
            <a:r>
              <a:rPr lang="it-IT" dirty="0" smtClean="0"/>
              <a:t>Up to 14 dB of </a:t>
            </a:r>
            <a:r>
              <a:rPr lang="it-IT" dirty="0" err="1" smtClean="0"/>
              <a:t>squeezing</a:t>
            </a:r>
            <a:endParaRPr lang="it-IT" dirty="0"/>
          </a:p>
          <a:p>
            <a:pPr lvl="1"/>
            <a:r>
              <a:rPr lang="it-IT" dirty="0" err="1" smtClean="0"/>
              <a:t>s</a:t>
            </a:r>
            <a:r>
              <a:rPr lang="en-US" dirty="0" err="1" smtClean="0"/>
              <a:t>ize</a:t>
            </a:r>
            <a:r>
              <a:rPr lang="en-US" dirty="0" smtClean="0"/>
              <a:t> 1m</a:t>
            </a:r>
            <a:r>
              <a:rPr lang="en-US" baseline="30000" dirty="0" smtClean="0"/>
              <a:t>2</a:t>
            </a:r>
            <a:r>
              <a:rPr lang="en-US" dirty="0" smtClean="0"/>
              <a:t>, duty cycle around 100%</a:t>
            </a:r>
          </a:p>
          <a:p>
            <a:pPr lvl="1"/>
            <a:r>
              <a:rPr lang="en-GB" i="1" dirty="0" smtClean="0">
                <a:ea typeface="Verdana" panose="020B0604030504040204" pitchFamily="34" charset="0"/>
              </a:rPr>
              <a:t>M. Mehmet </a:t>
            </a:r>
            <a:r>
              <a:rPr lang="en-GB" i="1" dirty="0">
                <a:ea typeface="Verdana" panose="020B0604030504040204" pitchFamily="34" charset="0"/>
              </a:rPr>
              <a:t>and H</a:t>
            </a:r>
            <a:r>
              <a:rPr lang="en-GB" i="1" dirty="0" smtClean="0">
                <a:ea typeface="Verdana" panose="020B0604030504040204" pitchFamily="34" charset="0"/>
              </a:rPr>
              <a:t>. </a:t>
            </a:r>
            <a:r>
              <a:rPr lang="en-GB" i="1" dirty="0" err="1" smtClean="0">
                <a:ea typeface="Verdana" panose="020B0604030504040204" pitchFamily="34" charset="0"/>
              </a:rPr>
              <a:t>Vahlbruch</a:t>
            </a:r>
            <a:r>
              <a:rPr lang="en-GB" i="1" dirty="0">
                <a:ea typeface="Verdana" panose="020B0604030504040204" pitchFamily="34" charset="0"/>
              </a:rPr>
              <a:t>, CQG 36, 015014 (2019</a:t>
            </a:r>
            <a:r>
              <a:rPr lang="en-GB" i="1" dirty="0" smtClean="0">
                <a:ea typeface="Verdana" panose="020B0604030504040204" pitchFamily="34" charset="0"/>
              </a:rPr>
              <a:t>)</a:t>
            </a:r>
            <a:endParaRPr lang="en-GB" i="1" dirty="0">
              <a:ea typeface="Verdana" panose="020B0604030504040204" pitchFamily="34" charset="0"/>
            </a:endParaRPr>
          </a:p>
          <a:p>
            <a:pPr lvl="1"/>
            <a:r>
              <a:rPr lang="en-GB" dirty="0" smtClean="0">
                <a:ea typeface="Verdana" panose="020B0604030504040204" pitchFamily="34" charset="0"/>
              </a:rPr>
              <a:t>Source installed at EGO in January 2018</a:t>
            </a:r>
            <a:endParaRPr lang="en-GB" dirty="0">
              <a:ea typeface="Verdana" panose="020B0604030504040204" pitchFamily="34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497" y="114049"/>
            <a:ext cx="6244683" cy="601317"/>
          </a:xfrm>
        </p:spPr>
        <p:txBody>
          <a:bodyPr/>
          <a:lstStyle/>
          <a:p>
            <a:r>
              <a:rPr lang="en-US" dirty="0"/>
              <a:t>Squeezing injection in </a:t>
            </a:r>
            <a:r>
              <a:rPr lang="en-US" dirty="0" err="1"/>
              <a:t>AdV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6148" y="1154491"/>
            <a:ext cx="5218556" cy="556698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All critical optics in </a:t>
            </a:r>
            <a:r>
              <a:rPr lang="en-GB" dirty="0" err="1" smtClean="0"/>
              <a:t>AdV</a:t>
            </a:r>
            <a:r>
              <a:rPr lang="en-GB" dirty="0" smtClean="0"/>
              <a:t> are hosted on suspended benches under vacuum for noise mitigation </a:t>
            </a:r>
          </a:p>
          <a:p>
            <a:pPr lvl="1"/>
            <a:r>
              <a:rPr lang="en-GB" dirty="0" smtClean="0"/>
              <a:t>seismic motion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coustics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ir turbulences</a:t>
            </a:r>
          </a:p>
          <a:p>
            <a:pPr lvl="1"/>
            <a:r>
              <a:rPr lang="en-GB" b="1" dirty="0"/>
              <a:t>stray light </a:t>
            </a:r>
            <a:r>
              <a:rPr lang="en-GB" b="1" dirty="0" smtClean="0"/>
              <a:t>couplings</a:t>
            </a:r>
            <a:endParaRPr lang="en-GB" dirty="0" smtClean="0"/>
          </a:p>
          <a:p>
            <a:r>
              <a:rPr lang="en-GB" dirty="0" smtClean="0">
                <a:ea typeface="Verdana" panose="020B0604030504040204" pitchFamily="34" charset="0"/>
              </a:rPr>
              <a:t>On the contrary, the AEI squeezer operates in air </a:t>
            </a:r>
            <a:endParaRPr lang="en-GB" dirty="0">
              <a:ea typeface="Verdana" panose="020B0604030504040204" pitchFamily="34" charset="0"/>
            </a:endParaRPr>
          </a:p>
          <a:p>
            <a:r>
              <a:rPr lang="en-GB" dirty="0" smtClean="0">
                <a:ea typeface="Verdana" panose="020B0604030504040204" pitchFamily="34" charset="0"/>
              </a:rPr>
              <a:t>External SQZ bench without seismic isolation</a:t>
            </a:r>
          </a:p>
          <a:p>
            <a:r>
              <a:rPr lang="en-GB" dirty="0" smtClean="0">
                <a:ea typeface="Verdana" panose="020B0604030504040204" pitchFamily="34" charset="0"/>
              </a:rPr>
              <a:t>Need mitigation of scattered light</a:t>
            </a:r>
          </a:p>
          <a:p>
            <a:pPr lvl="1"/>
            <a:r>
              <a:rPr lang="en-GB" dirty="0" smtClean="0">
                <a:ea typeface="Verdana" panose="020B0604030504040204" pitchFamily="34" charset="0"/>
              </a:rPr>
              <a:t>Triple stage Faraday isolator to decouple OPO from interferometer</a:t>
            </a:r>
          </a:p>
          <a:p>
            <a:r>
              <a:rPr lang="en-GB" dirty="0" smtClean="0">
                <a:ea typeface="Verdana" panose="020B0604030504040204" pitchFamily="34" charset="0"/>
              </a:rPr>
              <a:t>Optical losses</a:t>
            </a:r>
          </a:p>
          <a:p>
            <a:pPr lvl="1"/>
            <a:r>
              <a:rPr lang="en-GB" dirty="0" smtClean="0">
                <a:ea typeface="Verdana" panose="020B0604030504040204" pitchFamily="34" charset="0"/>
              </a:rPr>
              <a:t>Reflective telescope for mode</a:t>
            </a:r>
            <a:r>
              <a:rPr lang="en-GB" dirty="0">
                <a:ea typeface="Verdana" panose="020B0604030504040204" pitchFamily="34" charset="0"/>
              </a:rPr>
              <a:t>-matching </a:t>
            </a:r>
            <a:r>
              <a:rPr lang="en-GB" dirty="0" smtClean="0">
                <a:ea typeface="Verdana" panose="020B0604030504040204" pitchFamily="34" charset="0"/>
              </a:rPr>
              <a:t> to ITF</a:t>
            </a:r>
          </a:p>
          <a:p>
            <a:pPr lvl="1"/>
            <a:r>
              <a:rPr lang="en-GB" dirty="0" smtClean="0">
                <a:ea typeface="Verdana" panose="020B0604030504040204" pitchFamily="34" charset="0"/>
              </a:rPr>
              <a:t>Minimal # of optical components </a:t>
            </a:r>
          </a:p>
          <a:p>
            <a:pPr lvl="1"/>
            <a:r>
              <a:rPr lang="en-GB" dirty="0">
                <a:ea typeface="Verdana" panose="020B0604030504040204" pitchFamily="34" charset="0"/>
              </a:rPr>
              <a:t>Lossless </a:t>
            </a:r>
            <a:r>
              <a:rPr lang="en-GB" dirty="0" smtClean="0">
                <a:ea typeface="Verdana" panose="020B0604030504040204" pitchFamily="34" charset="0"/>
              </a:rPr>
              <a:t>optical components </a:t>
            </a:r>
            <a:r>
              <a:rPr lang="en-GB" dirty="0">
                <a:ea typeface="Verdana" panose="020B0604030504040204" pitchFamily="34" charset="0"/>
              </a:rPr>
              <a:t>(FI) </a:t>
            </a:r>
          </a:p>
          <a:p>
            <a:pPr lvl="1"/>
            <a:r>
              <a:rPr lang="en-GB" dirty="0" smtClean="0">
                <a:ea typeface="Verdana" panose="020B0604030504040204" pitchFamily="34" charset="0"/>
              </a:rPr>
              <a:t>Accurate automatic alignment on ITF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704" y="894065"/>
            <a:ext cx="3809295" cy="2541986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184933" y="3446396"/>
            <a:ext cx="3959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altLang="en-US" sz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Each stage: </a:t>
            </a:r>
            <a:r>
              <a:rPr lang="it-IT" alt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it-IT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hroughput</a:t>
            </a: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&gt;99</a:t>
            </a: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%, </a:t>
            </a:r>
            <a:r>
              <a:rPr lang="it-IT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isolation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&gt;40 dB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E.</a:t>
            </a:r>
            <a:r>
              <a:rPr kumimoji="0" lang="en-US" altLang="en-US" sz="12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US" altLang="en-US" sz="1200" b="0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Genin</a:t>
            </a:r>
            <a:r>
              <a:rPr kumimoji="0" lang="en-US" altLang="en-US" sz="12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et al. Applied Optics</a:t>
            </a:r>
            <a:r>
              <a:rPr lang="en-US" altLang="en-US" sz="1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57,  9705 (2018)</a:t>
            </a: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425" y="4504346"/>
            <a:ext cx="3831051" cy="208195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744" y="114049"/>
            <a:ext cx="6244683" cy="601317"/>
          </a:xfrm>
        </p:spPr>
        <p:txBody>
          <a:bodyPr/>
          <a:lstStyle/>
          <a:p>
            <a:r>
              <a:rPr lang="en-US" dirty="0" smtClean="0"/>
              <a:t>External squeezing bench in </a:t>
            </a:r>
            <a:r>
              <a:rPr lang="en-US" dirty="0" err="1" smtClean="0"/>
              <a:t>AdV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99" y="928902"/>
            <a:ext cx="6795177" cy="5328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584" y="954558"/>
            <a:ext cx="7859216" cy="547260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744" y="114049"/>
            <a:ext cx="6244683" cy="601317"/>
          </a:xfrm>
        </p:spPr>
        <p:txBody>
          <a:bodyPr/>
          <a:lstStyle/>
          <a:p>
            <a:r>
              <a:rPr lang="en-US" dirty="0" smtClean="0"/>
              <a:t>External squeezing bench in </a:t>
            </a:r>
            <a:r>
              <a:rPr lang="en-US" dirty="0" err="1" smtClean="0"/>
              <a:t>AdV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99" y="928902"/>
            <a:ext cx="6795177" cy="5328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584" y="954558"/>
            <a:ext cx="7859216" cy="547260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26335" y="954558"/>
            <a:ext cx="2732616" cy="9824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OPLL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853566" y="5647958"/>
            <a:ext cx="4433410" cy="9824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Automatic alignment actuators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078806" y="2287105"/>
            <a:ext cx="1284469" cy="3023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 matching telescope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553200" y="2287105"/>
            <a:ext cx="541338" cy="316465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</a:t>
            </a:r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195622" y="2633452"/>
            <a:ext cx="1015055" cy="281831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AA 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252131" y="218071"/>
            <a:ext cx="7795370" cy="6580371"/>
            <a:chOff x="252131" y="218071"/>
            <a:chExt cx="7795370" cy="6580371"/>
          </a:xfrm>
        </p:grpSpPr>
        <p:pic>
          <p:nvPicPr>
            <p:cNvPr id="10" name="Picture 9" descr="AA_CC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57" y="218071"/>
              <a:ext cx="7339144" cy="5881725"/>
            </a:xfrm>
            <a:prstGeom prst="rect">
              <a:avLst/>
            </a:prstGeom>
          </p:spPr>
        </p:pic>
        <p:pic>
          <p:nvPicPr>
            <p:cNvPr id="11" name="Picture 10" descr="Untitled 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31" y="916192"/>
              <a:ext cx="3428575" cy="512977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549818" y="6420258"/>
              <a:ext cx="850566" cy="3781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3366FF"/>
                  </a:solidFill>
                </a:rPr>
                <a:t>Digital filter</a:t>
              </a:r>
              <a:endParaRPr lang="en-US" sz="1050" dirty="0">
                <a:solidFill>
                  <a:srgbClr val="3366FF"/>
                </a:solidFill>
              </a:endParaRPr>
            </a:p>
          </p:txBody>
        </p:sp>
        <p:cxnSp>
          <p:nvCxnSpPr>
            <p:cNvPr id="14" name="Straight Connector 13"/>
            <p:cNvCxnSpPr>
              <a:endCxn id="15" idx="0"/>
            </p:cNvCxnSpPr>
            <p:nvPr/>
          </p:nvCxnSpPr>
          <p:spPr>
            <a:xfrm flipH="1">
              <a:off x="1584406" y="5349144"/>
              <a:ext cx="712019" cy="761434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umming Junction 14"/>
            <p:cNvSpPr/>
            <p:nvPr/>
          </p:nvSpPr>
          <p:spPr>
            <a:xfrm>
              <a:off x="1475357" y="6110578"/>
              <a:ext cx="218097" cy="214747"/>
            </a:xfrm>
            <a:prstGeom prst="flowChartSummingJunction">
              <a:avLst/>
            </a:prstGeom>
            <a:solidFill>
              <a:srgbClr val="BFBFB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endCxn id="15" idx="5"/>
            </p:cNvCxnSpPr>
            <p:nvPr/>
          </p:nvCxnSpPr>
          <p:spPr>
            <a:xfrm flipH="1" flipV="1">
              <a:off x="1661514" y="6293876"/>
              <a:ext cx="888306" cy="203350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r 20"/>
            <p:cNvSpPr/>
            <p:nvPr/>
          </p:nvSpPr>
          <p:spPr>
            <a:xfrm>
              <a:off x="3592170" y="6149062"/>
              <a:ext cx="218096" cy="185999"/>
            </a:xfrm>
            <a:prstGeom prst="flowChartOr">
              <a:avLst/>
            </a:prstGeom>
            <a:solidFill>
              <a:srgbClr val="BFBFB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9249" y="6123891"/>
              <a:ext cx="241300" cy="228600"/>
            </a:xfrm>
            <a:prstGeom prst="rect">
              <a:avLst/>
            </a:prstGeom>
          </p:spPr>
        </p:pic>
        <p:cxnSp>
          <p:nvCxnSpPr>
            <p:cNvPr id="26" name="Straight Connector 25"/>
            <p:cNvCxnSpPr>
              <a:stCxn id="15" idx="6"/>
              <a:endCxn id="25" idx="1"/>
            </p:cNvCxnSpPr>
            <p:nvPr/>
          </p:nvCxnSpPr>
          <p:spPr>
            <a:xfrm>
              <a:off x="1693454" y="6217952"/>
              <a:ext cx="1075795" cy="20239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5" idx="3"/>
              <a:endCxn id="21" idx="2"/>
            </p:cNvCxnSpPr>
            <p:nvPr/>
          </p:nvCxnSpPr>
          <p:spPr>
            <a:xfrm>
              <a:off x="3010549" y="6238191"/>
              <a:ext cx="581621" cy="3871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2" idx="3"/>
              <a:endCxn id="21" idx="4"/>
            </p:cNvCxnSpPr>
            <p:nvPr/>
          </p:nvCxnSpPr>
          <p:spPr>
            <a:xfrm flipV="1">
              <a:off x="3400384" y="6335061"/>
              <a:ext cx="300834" cy="274289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810266" y="6356350"/>
              <a:ext cx="12396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Dithering lines</a:t>
              </a:r>
              <a:endParaRPr lang="en-US" sz="1400" dirty="0"/>
            </a:p>
          </p:txBody>
        </p:sp>
        <p:cxnSp>
          <p:nvCxnSpPr>
            <p:cNvPr id="44" name="Straight Connector 43"/>
            <p:cNvCxnSpPr>
              <a:endCxn id="60" idx="1"/>
            </p:cNvCxnSpPr>
            <p:nvPr/>
          </p:nvCxnSpPr>
          <p:spPr>
            <a:xfrm>
              <a:off x="3810266" y="6238875"/>
              <a:ext cx="1239617" cy="27704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049883" y="5881858"/>
              <a:ext cx="4411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M1x</a:t>
              </a:r>
            </a:p>
            <a:p>
              <a:r>
                <a:rPr lang="en-US" sz="1100" dirty="0" smtClean="0"/>
                <a:t>M1y</a:t>
              </a:r>
            </a:p>
            <a:p>
              <a:r>
                <a:rPr lang="en-US" sz="1100" dirty="0" smtClean="0"/>
                <a:t>M2x</a:t>
              </a:r>
            </a:p>
            <a:p>
              <a:r>
                <a:rPr lang="en-US" sz="1100" dirty="0" smtClean="0"/>
                <a:t>M2y</a:t>
              </a:r>
              <a:endParaRPr lang="en-US" sz="1100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3592170" y="1570114"/>
              <a:ext cx="821069" cy="0"/>
            </a:xfrm>
            <a:prstGeom prst="line">
              <a:avLst/>
            </a:prstGeom>
            <a:ln w="9525" cmpd="sng">
              <a:solidFill>
                <a:schemeClr val="accent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603448" y="2004723"/>
              <a:ext cx="821069" cy="0"/>
            </a:xfrm>
            <a:prstGeom prst="line">
              <a:avLst/>
            </a:prstGeom>
            <a:ln w="9525" cmpd="sng">
              <a:solidFill>
                <a:schemeClr val="accent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130320" y="4913003"/>
              <a:ext cx="0" cy="205244"/>
            </a:xfrm>
            <a:prstGeom prst="line">
              <a:avLst/>
            </a:prstGeom>
            <a:ln w="9525" cmpd="sng">
              <a:solidFill>
                <a:schemeClr val="accent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522609" y="4913003"/>
              <a:ext cx="0" cy="205244"/>
            </a:xfrm>
            <a:prstGeom prst="line">
              <a:avLst/>
            </a:prstGeom>
            <a:ln w="9525" cmpd="sng">
              <a:solidFill>
                <a:schemeClr val="accent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111" y="114049"/>
            <a:ext cx="3463879" cy="601317"/>
          </a:xfrm>
        </p:spPr>
        <p:txBody>
          <a:bodyPr/>
          <a:lstStyle/>
          <a:p>
            <a:r>
              <a:rPr lang="en-US" dirty="0" smtClean="0"/>
              <a:t> AA &amp; 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546D-2ACB-394B-84E9-841CC6AF9A8A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280737" y="6356350"/>
            <a:ext cx="2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F</a:t>
            </a:r>
            <a:r>
              <a:rPr lang="it-IT" dirty="0" smtClean="0"/>
              <a:t>. Sorrentino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queezing</a:t>
            </a:r>
            <a:r>
              <a:rPr lang="it-IT" dirty="0" smtClean="0"/>
              <a:t> status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22789</TotalTime>
  <Words>1956</Words>
  <Application>Microsoft Office PowerPoint</Application>
  <PresentationFormat>On-screen Show (4:3)</PresentationFormat>
  <Paragraphs>409</Paragraphs>
  <Slides>37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Mangal</vt:lpstr>
      <vt:lpstr>SimSun</vt:lpstr>
      <vt:lpstr>SimSun</vt:lpstr>
      <vt:lpstr>Arial</vt:lpstr>
      <vt:lpstr>Arial Black</vt:lpstr>
      <vt:lpstr>Calibri</vt:lpstr>
      <vt:lpstr>Courier New</vt:lpstr>
      <vt:lpstr>Garamond</vt:lpstr>
      <vt:lpstr>Times New Roman</vt:lpstr>
      <vt:lpstr>Verdana</vt:lpstr>
      <vt:lpstr>Wingdings</vt:lpstr>
      <vt:lpstr>Office Theme</vt:lpstr>
      <vt:lpstr>Squeezing status from LIGO &amp; VIRGO</vt:lpstr>
      <vt:lpstr>Squeezing injection</vt:lpstr>
      <vt:lpstr> Limitations to QN reduction</vt:lpstr>
      <vt:lpstr> SQZ &amp; GW detectors</vt:lpstr>
      <vt:lpstr>Squeezed vacuum source for AdV</vt:lpstr>
      <vt:lpstr>Squeezing injection in AdV</vt:lpstr>
      <vt:lpstr>External squeezing bench in AdV</vt:lpstr>
      <vt:lpstr>External squeezing bench in AdV</vt:lpstr>
      <vt:lpstr> AA &amp; CC</vt:lpstr>
      <vt:lpstr> AA &amp; CC</vt:lpstr>
      <vt:lpstr> Alignment and mode matching</vt:lpstr>
      <vt:lpstr>AdV: SQZ vs parametric gain</vt:lpstr>
      <vt:lpstr> SQZ and radiation pressure noise</vt:lpstr>
      <vt:lpstr> SQZ and radiation pressure noise</vt:lpstr>
      <vt:lpstr> FDS in AdV+</vt:lpstr>
      <vt:lpstr> FDS in AdV+</vt:lpstr>
      <vt:lpstr>  FDS in AdV+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and Future</vt:lpstr>
      <vt:lpstr>Spare slides</vt:lpstr>
      <vt:lpstr>Quantum noise in GW detectors</vt:lpstr>
      <vt:lpstr>Quantum noise in GW detectors</vt:lpstr>
      <vt:lpstr>Coherent control of squeezing angle</vt:lpstr>
      <vt:lpstr> Limitations to QN reduction</vt:lpstr>
      <vt:lpstr>SQZ &amp; GW detectors</vt:lpstr>
      <vt:lpstr>AA with B1p quadrants</vt:lpstr>
      <vt:lpstr> Optical losses</vt:lpstr>
      <vt:lpstr>PowerPoint Presentation</vt:lpstr>
      <vt:lpstr>PowerPoint Presentation</vt:lpstr>
      <vt:lpstr>PowerPoint Presentation</vt:lpstr>
      <vt:lpstr>PowerPoint Presentation</vt:lpstr>
    </vt:vector>
  </TitlesOfParts>
  <Company>Università di Firenze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Virgo status</dc:title>
  <dc:creator>Fiodor Sorrentino</dc:creator>
  <cp:lastModifiedBy>Haocun Yu</cp:lastModifiedBy>
  <cp:revision>643</cp:revision>
  <dcterms:created xsi:type="dcterms:W3CDTF">2017-03-17T16:12:02Z</dcterms:created>
  <dcterms:modified xsi:type="dcterms:W3CDTF">2019-05-23T06:05:13Z</dcterms:modified>
</cp:coreProperties>
</file>