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87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6690E-1F2E-4A57-BB1F-ABDB76609918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521C9-E238-48E2-A7B2-F42B776E5CE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5/22/2018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‹N›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2857496"/>
            <a:ext cx="6480048" cy="2301240"/>
          </a:xfrm>
        </p:spPr>
        <p:txBody>
          <a:bodyPr>
            <a:noAutofit/>
          </a:bodyPr>
          <a:lstStyle/>
          <a:p>
            <a:r>
              <a:rPr lang="it-IT" sz="4800" i="1" dirty="0">
                <a:solidFill>
                  <a:srgbClr val="087786"/>
                </a:solidFill>
              </a:rPr>
              <a:t>progetto </a:t>
            </a:r>
            <a:r>
              <a:rPr lang="it-IT" sz="4800" i="1" dirty="0" err="1">
                <a:solidFill>
                  <a:srgbClr val="087786"/>
                </a:solidFill>
              </a:rPr>
              <a:t>a.s.l.</a:t>
            </a:r>
            <a:br>
              <a:rPr lang="it-IT" sz="4800" i="1" dirty="0">
                <a:solidFill>
                  <a:srgbClr val="087786"/>
                </a:solidFill>
              </a:rPr>
            </a:br>
            <a:br>
              <a:rPr lang="it-IT" sz="4000" i="1" dirty="0">
                <a:solidFill>
                  <a:srgbClr val="087786"/>
                </a:solidFill>
              </a:rPr>
            </a:br>
            <a:r>
              <a:rPr lang="it-IT" sz="4400" i="1" dirty="0">
                <a:solidFill>
                  <a:srgbClr val="087786"/>
                </a:solidFill>
              </a:rPr>
              <a:t>a scuola di </a:t>
            </a:r>
            <a:r>
              <a:rPr lang="it-IT" sz="4400" i="1" dirty="0" err="1">
                <a:solidFill>
                  <a:srgbClr val="087786"/>
                </a:solidFill>
              </a:rPr>
              <a:t>astroparticelle</a:t>
            </a:r>
            <a:r>
              <a:rPr lang="it-IT" sz="4400" i="1" dirty="0">
                <a:solidFill>
                  <a:srgbClr val="087786"/>
                </a:solidFill>
              </a:rPr>
              <a:t> </a:t>
            </a:r>
          </a:p>
        </p:txBody>
      </p:sp>
    </p:spTree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/>
          <p:cNvSpPr/>
          <p:nvPr/>
        </p:nvSpPr>
        <p:spPr>
          <a:xfrm>
            <a:off x="104937" y="3849318"/>
            <a:ext cx="20373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Japanese A-bomb survivors studies *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59532" y="92204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Risk of low-dose </a:t>
            </a:r>
            <a:r>
              <a:rPr lang="it-IT" sz="28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radiation</a:t>
            </a:r>
            <a:r>
              <a:rPr lang="it-IT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and the BEIR VII report: </a:t>
            </a:r>
          </a:p>
          <a:p>
            <a:pPr algn="ctr"/>
            <a:r>
              <a:rPr lang="it-IT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 </a:t>
            </a:r>
            <a:r>
              <a:rPr lang="it-IT" sz="28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critical</a:t>
            </a:r>
            <a:r>
              <a:rPr lang="it-IT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8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review</a:t>
            </a:r>
            <a:r>
              <a:rPr lang="it-IT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8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of</a:t>
            </a:r>
            <a:r>
              <a:rPr lang="it-IT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8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what</a:t>
            </a:r>
            <a:r>
              <a:rPr lang="it-IT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8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it</a:t>
            </a:r>
            <a:r>
              <a:rPr lang="it-IT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8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does</a:t>
            </a:r>
            <a:r>
              <a:rPr lang="it-IT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and </a:t>
            </a:r>
            <a:r>
              <a:rPr lang="it-IT" sz="28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doesn</a:t>
            </a:r>
            <a:r>
              <a:rPr lang="it-IT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’t </a:t>
            </a:r>
            <a:r>
              <a:rPr lang="it-IT" sz="28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say</a:t>
            </a:r>
            <a:endParaRPr lang="it-IT" sz="28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146524" y="216973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BEIR VII (</a:t>
            </a:r>
            <a:r>
              <a:rPr lang="it-IT" dirty="0" err="1"/>
              <a:t>Biological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Ionizing</a:t>
            </a:r>
            <a:r>
              <a:rPr lang="it-IT" dirty="0"/>
              <a:t> </a:t>
            </a:r>
            <a:r>
              <a:rPr lang="it-IT" dirty="0" err="1"/>
              <a:t>Radiations</a:t>
            </a:r>
            <a:r>
              <a:rPr lang="it-IT" dirty="0"/>
              <a:t>)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2699792" y="4725144"/>
            <a:ext cx="1584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studies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37" name="Freccia in giù 36"/>
          <p:cNvSpPr/>
          <p:nvPr/>
        </p:nvSpPr>
        <p:spPr>
          <a:xfrm rot="20501748">
            <a:off x="5227797" y="3079994"/>
            <a:ext cx="329238" cy="1459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4921736" y="4730114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Occupational radiation studies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6948264" y="393305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Medical Radiation studies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Rettangolo arrotondato 40"/>
          <p:cNvSpPr/>
          <p:nvPr/>
        </p:nvSpPr>
        <p:spPr>
          <a:xfrm>
            <a:off x="127733" y="3777310"/>
            <a:ext cx="2037378" cy="9235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arrotondato 41"/>
          <p:cNvSpPr/>
          <p:nvPr/>
        </p:nvSpPr>
        <p:spPr>
          <a:xfrm>
            <a:off x="4993744" y="4658106"/>
            <a:ext cx="187220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arrotondato 42"/>
          <p:cNvSpPr/>
          <p:nvPr/>
        </p:nvSpPr>
        <p:spPr>
          <a:xfrm>
            <a:off x="6948264" y="3789040"/>
            <a:ext cx="187220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arrotondato 43"/>
          <p:cNvSpPr/>
          <p:nvPr/>
        </p:nvSpPr>
        <p:spPr>
          <a:xfrm>
            <a:off x="2555776" y="4653136"/>
            <a:ext cx="187220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>
            <a:off x="107504" y="6381328"/>
            <a:ext cx="1352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* (Base </a:t>
            </a:r>
            <a:r>
              <a:rPr lang="it-IT" sz="1600" dirty="0" err="1"/>
              <a:t>study</a:t>
            </a:r>
            <a:r>
              <a:rPr lang="it-IT" sz="1600" dirty="0"/>
              <a:t>)</a:t>
            </a:r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F45B0B78-EE65-48DE-B4AC-16E23E6DBB7F}"/>
              </a:ext>
            </a:extLst>
          </p:cNvPr>
          <p:cNvSpPr/>
          <p:nvPr/>
        </p:nvSpPr>
        <p:spPr>
          <a:xfrm rot="2630716">
            <a:off x="2123437" y="2456232"/>
            <a:ext cx="329238" cy="1459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AFD1667A-9ABF-4FFE-8FFD-D8833D288D9E}"/>
              </a:ext>
            </a:extLst>
          </p:cNvPr>
          <p:cNvSpPr/>
          <p:nvPr/>
        </p:nvSpPr>
        <p:spPr>
          <a:xfrm rot="997380">
            <a:off x="3674154" y="3099668"/>
            <a:ext cx="329238" cy="1459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00E7A80B-507C-4239-8E9C-077BC7D5BEF3}"/>
              </a:ext>
            </a:extLst>
          </p:cNvPr>
          <p:cNvSpPr/>
          <p:nvPr/>
        </p:nvSpPr>
        <p:spPr>
          <a:xfrm rot="18509852">
            <a:off x="6452513" y="2421666"/>
            <a:ext cx="329238" cy="1459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944952"/>
      </p:ext>
    </p:extLst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375756" y="215643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CANCER RISK MODELS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12593" y="990891"/>
            <a:ext cx="200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Excess</a:t>
            </a:r>
            <a:r>
              <a:rPr lang="it-IT" dirty="0"/>
              <a:t> Relative </a:t>
            </a:r>
            <a:r>
              <a:rPr lang="it-IT" dirty="0" err="1"/>
              <a:t>Risk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392913" y="990891"/>
            <a:ext cx="2091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Excess</a:t>
            </a:r>
            <a:r>
              <a:rPr lang="it-IT" dirty="0"/>
              <a:t> </a:t>
            </a:r>
            <a:r>
              <a:rPr lang="it-IT" dirty="0" err="1"/>
              <a:t>Absolute</a:t>
            </a:r>
            <a:r>
              <a:rPr lang="it-IT" dirty="0"/>
              <a:t> </a:t>
            </a:r>
            <a:r>
              <a:rPr lang="it-IT" dirty="0" err="1"/>
              <a:t>Risk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201225" y="990891"/>
            <a:ext cx="255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Lifetime</a:t>
            </a:r>
            <a:r>
              <a:rPr lang="it-IT" dirty="0"/>
              <a:t> </a:t>
            </a:r>
            <a:r>
              <a:rPr lang="it-IT" dirty="0" err="1"/>
              <a:t>Attributable</a:t>
            </a:r>
            <a:r>
              <a:rPr lang="it-IT" dirty="0"/>
              <a:t> </a:t>
            </a:r>
            <a:r>
              <a:rPr lang="it-IT" dirty="0" err="1"/>
              <a:t>Risk</a:t>
            </a:r>
            <a:endParaRPr lang="it-IT" dirty="0"/>
          </a:p>
        </p:txBody>
      </p:sp>
      <p:sp>
        <p:nvSpPr>
          <p:cNvPr id="16" name="Freccia a destra 15"/>
          <p:cNvSpPr/>
          <p:nvPr/>
        </p:nvSpPr>
        <p:spPr>
          <a:xfrm rot="5400000">
            <a:off x="863588" y="1808820"/>
            <a:ext cx="129614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5400000">
            <a:off x="3923928" y="1916832"/>
            <a:ext cx="151216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 rot="5400000">
            <a:off x="6876256" y="1844824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1907704" y="19168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(ERR)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932040" y="1700808"/>
            <a:ext cx="69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(EAR)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7812360" y="148478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(LAR)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39552" y="321297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Rate </a:t>
            </a:r>
            <a:r>
              <a:rPr lang="it-IT" sz="1600" dirty="0" err="1"/>
              <a:t>of</a:t>
            </a:r>
            <a:r>
              <a:rPr lang="it-IT" sz="1600" dirty="0"/>
              <a:t> </a:t>
            </a:r>
            <a:r>
              <a:rPr lang="it-IT" sz="1600" dirty="0" err="1"/>
              <a:t>disease</a:t>
            </a:r>
            <a:r>
              <a:rPr lang="it-IT" sz="1600" dirty="0"/>
              <a:t> in </a:t>
            </a:r>
            <a:r>
              <a:rPr lang="it-IT" sz="1600" dirty="0" err="1"/>
              <a:t>exposed</a:t>
            </a:r>
            <a:r>
              <a:rPr lang="it-IT" sz="1600" dirty="0"/>
              <a:t> </a:t>
            </a:r>
            <a:r>
              <a:rPr lang="it-IT" sz="1600" dirty="0" err="1"/>
              <a:t>population</a:t>
            </a:r>
            <a:endParaRPr lang="it-IT" sz="16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67544" y="393305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Rate </a:t>
            </a:r>
            <a:r>
              <a:rPr lang="it-IT" sz="1600" dirty="0" err="1"/>
              <a:t>of</a:t>
            </a:r>
            <a:r>
              <a:rPr lang="it-IT" sz="1600" dirty="0"/>
              <a:t> </a:t>
            </a:r>
            <a:r>
              <a:rPr lang="it-IT" sz="1600" dirty="0" err="1"/>
              <a:t>disease</a:t>
            </a:r>
            <a:r>
              <a:rPr lang="it-IT" sz="1600" dirty="0"/>
              <a:t> in </a:t>
            </a:r>
            <a:r>
              <a:rPr lang="it-IT" sz="1600" dirty="0" err="1"/>
              <a:t>unexposed</a:t>
            </a:r>
            <a:r>
              <a:rPr lang="it-IT" sz="1600" dirty="0"/>
              <a:t> </a:t>
            </a:r>
            <a:r>
              <a:rPr lang="it-IT" sz="1600" dirty="0" err="1"/>
              <a:t>population</a:t>
            </a:r>
            <a:endParaRPr lang="it-IT" sz="1600" dirty="0"/>
          </a:p>
        </p:txBody>
      </p:sp>
      <p:cxnSp>
        <p:nvCxnSpPr>
          <p:cNvPr id="26" name="Connettore 1 25"/>
          <p:cNvCxnSpPr/>
          <p:nvPr/>
        </p:nvCxnSpPr>
        <p:spPr>
          <a:xfrm>
            <a:off x="323528" y="3861048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2699792" y="3573016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- 1</a:t>
            </a:r>
          </a:p>
        </p:txBody>
      </p:sp>
      <p:sp>
        <p:nvSpPr>
          <p:cNvPr id="29" name="Ovale 28"/>
          <p:cNvSpPr/>
          <p:nvPr/>
        </p:nvSpPr>
        <p:spPr>
          <a:xfrm>
            <a:off x="107504" y="2924944"/>
            <a:ext cx="3168352" cy="1872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3347863" y="3068960"/>
            <a:ext cx="3043971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3635896" y="3284984"/>
            <a:ext cx="1296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Rate </a:t>
            </a:r>
            <a:r>
              <a:rPr lang="it-IT" sz="1600" dirty="0" err="1"/>
              <a:t>of</a:t>
            </a:r>
            <a:r>
              <a:rPr lang="it-IT" sz="1600" dirty="0"/>
              <a:t> </a:t>
            </a:r>
            <a:r>
              <a:rPr lang="it-IT" sz="1600" dirty="0" err="1"/>
              <a:t>disease</a:t>
            </a:r>
            <a:r>
              <a:rPr lang="it-IT" sz="1600" dirty="0"/>
              <a:t> in </a:t>
            </a:r>
            <a:r>
              <a:rPr lang="it-IT" sz="1600" dirty="0" err="1"/>
              <a:t>exposed</a:t>
            </a:r>
            <a:r>
              <a:rPr lang="it-IT" sz="1600" dirty="0"/>
              <a:t> </a:t>
            </a:r>
            <a:r>
              <a:rPr lang="it-IT" sz="1600" dirty="0" err="1"/>
              <a:t>population</a:t>
            </a:r>
            <a:endParaRPr lang="it-IT" sz="16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4932040" y="3284984"/>
            <a:ext cx="1224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Rate </a:t>
            </a:r>
            <a:r>
              <a:rPr lang="it-IT" sz="1600" dirty="0" err="1"/>
              <a:t>of</a:t>
            </a:r>
            <a:r>
              <a:rPr lang="it-IT" sz="1600" dirty="0"/>
              <a:t> </a:t>
            </a:r>
            <a:r>
              <a:rPr lang="it-IT" sz="1600" dirty="0" err="1"/>
              <a:t>disease</a:t>
            </a:r>
            <a:r>
              <a:rPr lang="it-IT" sz="1600" dirty="0"/>
              <a:t> in </a:t>
            </a:r>
            <a:r>
              <a:rPr lang="it-IT" sz="1600" dirty="0" err="1"/>
              <a:t>unexposed</a:t>
            </a:r>
            <a:r>
              <a:rPr lang="it-IT" sz="1600" dirty="0"/>
              <a:t> </a:t>
            </a:r>
            <a:r>
              <a:rPr lang="it-IT" sz="1600" dirty="0" err="1"/>
              <a:t>population</a:t>
            </a:r>
            <a:endParaRPr lang="it-IT" sz="16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644008" y="3573016"/>
            <a:ext cx="39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-</a:t>
            </a:r>
            <a:endParaRPr lang="it-IT" sz="2400" b="1" dirty="0"/>
          </a:p>
        </p:txBody>
      </p:sp>
      <p:sp>
        <p:nvSpPr>
          <p:cNvPr id="34" name="Ovale 33"/>
          <p:cNvSpPr/>
          <p:nvPr/>
        </p:nvSpPr>
        <p:spPr>
          <a:xfrm>
            <a:off x="6732240" y="2996952"/>
            <a:ext cx="1872208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7020272" y="3140968"/>
            <a:ext cx="1128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ERR + X</a:t>
            </a:r>
          </a:p>
          <a:p>
            <a:r>
              <a:rPr lang="it-IT" sz="2400" dirty="0"/>
              <a:t>or </a:t>
            </a:r>
          </a:p>
          <a:p>
            <a:r>
              <a:rPr lang="it-IT" sz="2400" dirty="0"/>
              <a:t>EAR + X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107504" y="501317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-Useful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ethnicities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Japanese</a:t>
            </a:r>
            <a:r>
              <a:rPr lang="it-IT" dirty="0"/>
              <a:t> </a:t>
            </a:r>
            <a:r>
              <a:rPr lang="it-IT" dirty="0" err="1"/>
              <a:t>population</a:t>
            </a:r>
            <a:r>
              <a:rPr lang="it-IT" dirty="0"/>
              <a:t> in war </a:t>
            </a:r>
            <a:r>
              <a:rPr lang="it-IT" dirty="0" err="1"/>
              <a:t>time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3275856" y="4797152"/>
            <a:ext cx="2952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-Baseline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incidence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influence</a:t>
            </a:r>
            <a:r>
              <a:rPr lang="it-IT" dirty="0"/>
              <a:t> the rate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additional</a:t>
            </a:r>
            <a:r>
              <a:rPr lang="it-IT" dirty="0"/>
              <a:t> </a:t>
            </a:r>
            <a:r>
              <a:rPr lang="it-IT" dirty="0" err="1"/>
              <a:t>cancers</a:t>
            </a:r>
            <a:r>
              <a:rPr lang="it-IT" dirty="0"/>
              <a:t> </a:t>
            </a:r>
            <a:r>
              <a:rPr lang="it-IT" dirty="0" err="1"/>
              <a:t>induced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ionizing</a:t>
            </a:r>
            <a:r>
              <a:rPr lang="it-IT" dirty="0"/>
              <a:t> </a:t>
            </a:r>
            <a:r>
              <a:rPr lang="it-IT" dirty="0" err="1"/>
              <a:t>radiations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6948265" y="4653136"/>
            <a:ext cx="2195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X=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year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exposure</a:t>
            </a:r>
            <a:r>
              <a:rPr lang="it-IT" dirty="0"/>
              <a:t> out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an</a:t>
            </a:r>
            <a:r>
              <a:rPr lang="it-IT" dirty="0"/>
              <a:t> </a:t>
            </a:r>
            <a:r>
              <a:rPr lang="it-IT" dirty="0" err="1"/>
              <a:t>expected</a:t>
            </a:r>
            <a:r>
              <a:rPr lang="it-IT" dirty="0"/>
              <a:t> </a:t>
            </a:r>
            <a:r>
              <a:rPr lang="it-IT" dirty="0" err="1"/>
              <a:t>lifespan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more or </a:t>
            </a:r>
            <a:r>
              <a:rPr lang="it-IT" dirty="0" err="1"/>
              <a:t>less</a:t>
            </a:r>
            <a:r>
              <a:rPr lang="it-IT" dirty="0"/>
              <a:t> 80 </a:t>
            </a:r>
            <a:r>
              <a:rPr lang="it-IT" dirty="0" err="1"/>
              <a:t>years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9085266"/>
      </p:ext>
    </p:extLst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HC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60648"/>
            <a:ext cx="2611567" cy="300531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9552" y="260648"/>
            <a:ext cx="395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At </a:t>
            </a:r>
            <a:r>
              <a:rPr lang="it-IT" b="1" dirty="0"/>
              <a:t>high </a:t>
            </a:r>
            <a:r>
              <a:rPr lang="it-IT" b="1" dirty="0" err="1"/>
              <a:t>doses</a:t>
            </a:r>
            <a:r>
              <a:rPr lang="it-IT" b="1" dirty="0"/>
              <a:t>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sure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results</a:t>
            </a:r>
            <a:r>
              <a:rPr lang="it-IT" dirty="0"/>
              <a:t>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27584" y="306896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But</a:t>
            </a:r>
            <a:r>
              <a:rPr lang="it-IT" dirty="0"/>
              <a:t> at </a:t>
            </a:r>
            <a:r>
              <a:rPr lang="it-IT" b="1" dirty="0"/>
              <a:t>low </a:t>
            </a:r>
            <a:r>
              <a:rPr lang="it-IT" b="1" dirty="0" err="1"/>
              <a:t>doses</a:t>
            </a:r>
            <a:r>
              <a:rPr lang="it-IT" b="1" dirty="0"/>
              <a:t>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no </a:t>
            </a:r>
            <a:r>
              <a:rPr lang="it-IT" dirty="0" err="1"/>
              <a:t>sure</a:t>
            </a:r>
            <a:r>
              <a:rPr lang="it-IT" dirty="0"/>
              <a:t> </a:t>
            </a:r>
            <a:r>
              <a:rPr lang="it-IT" dirty="0" err="1"/>
              <a:t>evidence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what</a:t>
            </a:r>
            <a:r>
              <a:rPr lang="it-IT" dirty="0"/>
              <a:t> the </a:t>
            </a:r>
            <a:r>
              <a:rPr lang="it-IT" dirty="0" err="1"/>
              <a:t>effects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</a:t>
            </a:r>
            <a:r>
              <a:rPr lang="it-IT" dirty="0" err="1"/>
              <a:t>be</a:t>
            </a:r>
            <a:r>
              <a:rPr lang="it-IT" dirty="0"/>
              <a:t>. </a:t>
            </a:r>
            <a:r>
              <a:rPr lang="it-IT" dirty="0" err="1"/>
              <a:t>We</a:t>
            </a:r>
            <a:r>
              <a:rPr lang="it-IT" dirty="0"/>
              <a:t> can </a:t>
            </a:r>
            <a:r>
              <a:rPr lang="it-IT" dirty="0" err="1"/>
              <a:t>only</a:t>
            </a:r>
            <a:r>
              <a:rPr lang="it-IT" dirty="0"/>
              <a:t> assume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cases</a:t>
            </a:r>
            <a:r>
              <a:rPr lang="it-IT" dirty="0"/>
              <a:t>:</a:t>
            </a:r>
          </a:p>
        </p:txBody>
      </p:sp>
      <p:pic>
        <p:nvPicPr>
          <p:cNvPr id="2050" name="Picture 2" descr="Risultati immagini per high and low doses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861048"/>
            <a:ext cx="3275856" cy="2368613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395536" y="134076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Increase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risks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developing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and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fatal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and, </a:t>
            </a:r>
            <a:r>
              <a:rPr lang="it-IT" dirty="0" err="1"/>
              <a:t>eventually</a:t>
            </a:r>
            <a:r>
              <a:rPr lang="it-IT" dirty="0"/>
              <a:t>, </a:t>
            </a:r>
            <a:r>
              <a:rPr lang="it-IT" dirty="0" err="1"/>
              <a:t>death</a:t>
            </a:r>
            <a:r>
              <a:rPr lang="it-IT" dirty="0"/>
              <a:t>. </a:t>
            </a:r>
          </a:p>
        </p:txBody>
      </p:sp>
      <p:sp>
        <p:nvSpPr>
          <p:cNvPr id="10" name="Freccia in giù 9"/>
          <p:cNvSpPr/>
          <p:nvPr/>
        </p:nvSpPr>
        <p:spPr>
          <a:xfrm>
            <a:off x="1979712" y="7647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>
            <a:off x="2267744" y="429309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79512" y="479715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-The </a:t>
            </a:r>
            <a:r>
              <a:rPr lang="it-IT" dirty="0" err="1"/>
              <a:t>lower</a:t>
            </a:r>
            <a:r>
              <a:rPr lang="it-IT" dirty="0"/>
              <a:t> the dose </a:t>
            </a:r>
            <a:r>
              <a:rPr lang="it-IT" dirty="0" err="1"/>
              <a:t>is</a:t>
            </a:r>
            <a:r>
              <a:rPr lang="it-IT" dirty="0"/>
              <a:t>, the </a:t>
            </a:r>
            <a:r>
              <a:rPr lang="it-IT" dirty="0" err="1"/>
              <a:t>lower</a:t>
            </a:r>
            <a:r>
              <a:rPr lang="it-IT" dirty="0"/>
              <a:t> the chance </a:t>
            </a:r>
            <a:r>
              <a:rPr lang="it-IT" dirty="0" err="1"/>
              <a:t>of</a:t>
            </a:r>
            <a:r>
              <a:rPr lang="it-IT" dirty="0"/>
              <a:t>  </a:t>
            </a:r>
            <a:r>
              <a:rPr lang="it-IT" dirty="0" err="1"/>
              <a:t>fatal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(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linearely</a:t>
            </a:r>
            <a:r>
              <a:rPr lang="it-IT" dirty="0"/>
              <a:t>)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be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79513" y="623731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-At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doses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</a:t>
            </a:r>
            <a:r>
              <a:rPr lang="it-IT" dirty="0" err="1"/>
              <a:t>be</a:t>
            </a:r>
            <a:r>
              <a:rPr lang="it-IT" dirty="0"/>
              <a:t> </a:t>
            </a:r>
            <a:r>
              <a:rPr lang="it-IT" dirty="0" err="1"/>
              <a:t>even</a:t>
            </a:r>
            <a:r>
              <a:rPr lang="it-IT" dirty="0"/>
              <a:t> some </a:t>
            </a:r>
            <a:r>
              <a:rPr lang="it-IT" dirty="0" err="1"/>
              <a:t>benefits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551723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-There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</a:t>
            </a:r>
            <a:r>
              <a:rPr lang="it-IT" dirty="0" err="1"/>
              <a:t>be</a:t>
            </a:r>
            <a:r>
              <a:rPr lang="it-IT" dirty="0"/>
              <a:t> a </a:t>
            </a:r>
            <a:r>
              <a:rPr lang="it-IT" dirty="0" err="1"/>
              <a:t>threshold</a:t>
            </a:r>
            <a:r>
              <a:rPr lang="it-IT" dirty="0"/>
              <a:t> under </a:t>
            </a:r>
            <a:r>
              <a:rPr lang="it-IT" dirty="0" err="1"/>
              <a:t>which</a:t>
            </a:r>
            <a:r>
              <a:rPr lang="it-IT" dirty="0"/>
              <a:t> the </a:t>
            </a:r>
            <a:r>
              <a:rPr lang="it-IT" dirty="0" err="1"/>
              <a:t>risks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further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755576" y="2060848"/>
            <a:ext cx="36352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/>
              <a:t>1Sv 	</a:t>
            </a:r>
            <a:r>
              <a:rPr lang="it-IT" sz="1400" dirty="0" err="1"/>
              <a:t>temporary</a:t>
            </a:r>
            <a:r>
              <a:rPr lang="it-IT" sz="1400" dirty="0"/>
              <a:t> </a:t>
            </a:r>
            <a:r>
              <a:rPr lang="it-IT" sz="1400" dirty="0" err="1"/>
              <a:t>hemoglobine</a:t>
            </a:r>
            <a:r>
              <a:rPr lang="it-IT" sz="1400" dirty="0"/>
              <a:t> </a:t>
            </a:r>
            <a:r>
              <a:rPr lang="it-IT" sz="1400" dirty="0" err="1"/>
              <a:t>alteration</a:t>
            </a:r>
            <a:endParaRPr lang="it-IT" sz="1400" dirty="0"/>
          </a:p>
          <a:p>
            <a:r>
              <a:rPr lang="it-IT" sz="1400" dirty="0"/>
              <a:t>2-3Sv  	</a:t>
            </a:r>
            <a:r>
              <a:rPr lang="it-IT" sz="1400" dirty="0" err="1"/>
              <a:t>Hair</a:t>
            </a:r>
            <a:r>
              <a:rPr lang="it-IT" sz="1400" dirty="0"/>
              <a:t> loss and </a:t>
            </a:r>
            <a:r>
              <a:rPr lang="it-IT" sz="1400" dirty="0" err="1"/>
              <a:t>hemorrhage</a:t>
            </a:r>
            <a:endParaRPr lang="it-IT" sz="1400" dirty="0"/>
          </a:p>
          <a:p>
            <a:r>
              <a:rPr lang="it-IT" sz="1400" dirty="0"/>
              <a:t>4Sv 	</a:t>
            </a:r>
            <a:r>
              <a:rPr lang="it-IT" sz="1400" dirty="0" err="1"/>
              <a:t>death</a:t>
            </a:r>
            <a:r>
              <a:rPr lang="it-IT" sz="1400" dirty="0"/>
              <a:t> in 50% </a:t>
            </a:r>
            <a:r>
              <a:rPr lang="it-IT" sz="1400" dirty="0" err="1"/>
              <a:t>of</a:t>
            </a:r>
            <a:r>
              <a:rPr lang="it-IT" sz="1400" dirty="0"/>
              <a:t> </a:t>
            </a:r>
            <a:r>
              <a:rPr lang="it-IT" sz="1400" dirty="0" err="1"/>
              <a:t>cases</a:t>
            </a:r>
            <a:endParaRPr lang="it-IT" sz="1400" dirty="0"/>
          </a:p>
          <a:p>
            <a:r>
              <a:rPr lang="it-IT" sz="1400" dirty="0"/>
              <a:t>6Sv  	</a:t>
            </a:r>
            <a:r>
              <a:rPr lang="it-IT" sz="1400" dirty="0" err="1"/>
              <a:t>Unlikely</a:t>
            </a:r>
            <a:r>
              <a:rPr lang="it-IT" sz="1400" dirty="0"/>
              <a:t> </a:t>
            </a:r>
            <a:r>
              <a:rPr lang="it-IT" sz="1400" dirty="0" err="1"/>
              <a:t>survival</a:t>
            </a:r>
            <a:endParaRPr lang="it-IT" sz="1400" dirty="0"/>
          </a:p>
        </p:txBody>
      </p:sp>
      <p:sp>
        <p:nvSpPr>
          <p:cNvPr id="18" name="Rettangolo 17"/>
          <p:cNvSpPr/>
          <p:nvPr/>
        </p:nvSpPr>
        <p:spPr>
          <a:xfrm>
            <a:off x="611560" y="2060848"/>
            <a:ext cx="381642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467790"/>
      </p:ext>
    </p:extLst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208055" y="391144"/>
            <a:ext cx="272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CONCLUSION</a:t>
            </a:r>
            <a:endParaRPr lang="it-IT" sz="32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15616" y="1052736"/>
            <a:ext cx="639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Despite</a:t>
            </a:r>
            <a:r>
              <a:rPr lang="it-IT" dirty="0"/>
              <a:t> </a:t>
            </a:r>
            <a:r>
              <a:rPr lang="it-IT" dirty="0" err="1"/>
              <a:t>over</a:t>
            </a:r>
            <a:r>
              <a:rPr lang="it-IT" dirty="0"/>
              <a:t> 50 </a:t>
            </a:r>
            <a:r>
              <a:rPr lang="it-IT" dirty="0" err="1"/>
              <a:t>years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intensive </a:t>
            </a:r>
            <a:r>
              <a:rPr lang="it-IT" dirty="0" err="1"/>
              <a:t>study</a:t>
            </a:r>
            <a:r>
              <a:rPr lang="it-IT" dirty="0"/>
              <a:t>, the data </a:t>
            </a:r>
            <a:r>
              <a:rPr lang="it-IT" dirty="0" err="1"/>
              <a:t>available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still</a:t>
            </a:r>
            <a:r>
              <a:rPr lang="it-IT" dirty="0"/>
              <a:t> </a:t>
            </a:r>
            <a:r>
              <a:rPr lang="it-IT" dirty="0" err="1"/>
              <a:t>inconclusive</a:t>
            </a:r>
            <a:r>
              <a:rPr lang="it-IT" dirty="0"/>
              <a:t> on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ionizing</a:t>
            </a:r>
            <a:r>
              <a:rPr lang="it-IT" dirty="0"/>
              <a:t> </a:t>
            </a:r>
            <a:r>
              <a:rPr lang="it-IT" dirty="0" err="1"/>
              <a:t>radiation</a:t>
            </a:r>
            <a:r>
              <a:rPr lang="it-IT" dirty="0"/>
              <a:t> at </a:t>
            </a:r>
            <a:r>
              <a:rPr lang="it-IT" dirty="0" err="1"/>
              <a:t>doses</a:t>
            </a:r>
            <a:r>
              <a:rPr lang="it-IT" dirty="0"/>
              <a:t> </a:t>
            </a:r>
            <a:r>
              <a:rPr lang="it-IT" dirty="0" err="1"/>
              <a:t>below</a:t>
            </a:r>
            <a:r>
              <a:rPr lang="it-IT" dirty="0"/>
              <a:t> 100 </a:t>
            </a:r>
            <a:r>
              <a:rPr lang="it-IT" dirty="0" err="1"/>
              <a:t>mSv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755576" y="548209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these reasons, do not quote cancer estimates from BEIR VII as if they were a proven scientific fact !!!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095473" y="2176802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The BEIR VII report: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113946" y="3762534"/>
            <a:ext cx="271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Help </a:t>
            </a:r>
            <a:r>
              <a:rPr lang="it-IT" dirty="0" err="1"/>
              <a:t>us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understand</a:t>
            </a:r>
            <a:r>
              <a:rPr lang="it-IT" dirty="0"/>
              <a:t> the </a:t>
            </a:r>
            <a:r>
              <a:rPr lang="it-IT" dirty="0" err="1"/>
              <a:t>effects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 IR on </a:t>
            </a:r>
            <a:r>
              <a:rPr lang="it-IT" dirty="0" err="1"/>
              <a:t>population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434426" y="3546510"/>
            <a:ext cx="3438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But</a:t>
            </a:r>
            <a:r>
              <a:rPr lang="it-IT" dirty="0"/>
              <a:t> at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time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doesn</a:t>
            </a:r>
            <a:r>
              <a:rPr lang="it-IT" dirty="0"/>
              <a:t>’t </a:t>
            </a:r>
            <a:r>
              <a:rPr lang="it-IT" dirty="0" err="1"/>
              <a:t>assure</a:t>
            </a:r>
            <a:r>
              <a:rPr lang="it-IT" dirty="0"/>
              <a:t> </a:t>
            </a:r>
            <a:r>
              <a:rPr lang="it-IT" dirty="0" err="1"/>
              <a:t>us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 low dose </a:t>
            </a:r>
            <a:r>
              <a:rPr lang="it-IT" dirty="0" err="1"/>
              <a:t>exposure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cause </a:t>
            </a:r>
            <a:r>
              <a:rPr lang="it-IT" dirty="0" err="1"/>
              <a:t>biological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on </a:t>
            </a:r>
            <a:r>
              <a:rPr lang="it-IT" dirty="0" err="1"/>
              <a:t>population</a:t>
            </a:r>
            <a:r>
              <a:rPr lang="it-IT" dirty="0"/>
              <a:t>  </a:t>
            </a:r>
          </a:p>
        </p:txBody>
      </p:sp>
      <p:sp>
        <p:nvSpPr>
          <p:cNvPr id="22" name="Freccia in giù 21"/>
          <p:cNvSpPr/>
          <p:nvPr/>
        </p:nvSpPr>
        <p:spPr>
          <a:xfrm rot="1522850">
            <a:off x="3172579" y="2775089"/>
            <a:ext cx="263621" cy="742409"/>
          </a:xfrm>
          <a:prstGeom prst="downArrow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in giù 22"/>
          <p:cNvSpPr/>
          <p:nvPr/>
        </p:nvSpPr>
        <p:spPr>
          <a:xfrm rot="19997217">
            <a:off x="5402525" y="2782236"/>
            <a:ext cx="263621" cy="70837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438181"/>
      </p:ext>
    </p:extLst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it-IT" sz="32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X-ray imaging and </a:t>
            </a:r>
            <a:r>
              <a:rPr lang="en-GB" altLang="it-IT" sz="32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dosimetry</a:t>
            </a:r>
            <a:r>
              <a:rPr lang="en-GB" altLang="it-IT" sz="32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the research at the base of the applications</a:t>
            </a:r>
            <a:endParaRPr lang="it-IT" sz="320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00174"/>
            <a:ext cx="7467600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i="1" dirty="0"/>
              <a:t>                          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8596" y="2000240"/>
            <a:ext cx="77867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altLang="it-IT" sz="2400" dirty="0" err="1"/>
              <a:t>We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collected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radiographic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images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of</a:t>
            </a:r>
            <a:r>
              <a:rPr lang="it-IT" altLang="it-IT" sz="2400" dirty="0"/>
              <a:t> a mobile </a:t>
            </a:r>
            <a:r>
              <a:rPr lang="it-IT" altLang="it-IT" sz="2400" dirty="0" err="1"/>
              <a:t>phone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using</a:t>
            </a:r>
            <a:r>
              <a:rPr lang="it-IT" altLang="it-IT" sz="2400" dirty="0"/>
              <a:t>  a </a:t>
            </a:r>
            <a:r>
              <a:rPr lang="it-IT" altLang="it-IT" sz="2400" dirty="0" err="1"/>
              <a:t>prototype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of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computed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tomography</a:t>
            </a:r>
            <a:r>
              <a:rPr lang="it-IT" altLang="it-IT" sz="2400" dirty="0"/>
              <a:t> scanner</a:t>
            </a:r>
            <a:r>
              <a:rPr lang="it-IT" altLang="it-IT" dirty="0"/>
              <a:t>.</a:t>
            </a:r>
          </a:p>
          <a:p>
            <a:pPr>
              <a:buFont typeface="Wingdings" pitchFamily="2" charset="2"/>
              <a:buChar char="Ø"/>
            </a:pPr>
            <a:endParaRPr lang="it-IT" dirty="0"/>
          </a:p>
          <a:p>
            <a:pPr>
              <a:buFont typeface="Wingdings" pitchFamily="2" charset="2"/>
              <a:buChar char="Ø"/>
            </a:pPr>
            <a:r>
              <a:rPr lang="it-IT" altLang="it-IT" sz="2400" dirty="0" err="1"/>
              <a:t>We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acquired</a:t>
            </a:r>
            <a:r>
              <a:rPr lang="it-IT" altLang="it-IT" sz="2400" dirty="0"/>
              <a:t> the </a:t>
            </a:r>
            <a:r>
              <a:rPr lang="it-IT" altLang="it-IT" sz="2400" dirty="0" err="1"/>
              <a:t>images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setting</a:t>
            </a:r>
            <a:r>
              <a:rPr lang="it-IT" altLang="it-IT" sz="2400" dirty="0"/>
              <a:t> </a:t>
            </a:r>
            <a:r>
              <a:rPr lang="it-IT" altLang="it-IT" sz="2400" dirty="0" err="1"/>
              <a:t>different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object-to-detector</a:t>
            </a:r>
            <a:r>
              <a:rPr lang="it-IT" altLang="it-IT" sz="2400" dirty="0"/>
              <a:t> </a:t>
            </a:r>
            <a:r>
              <a:rPr lang="it-IT" altLang="it-IT" sz="2400" dirty="0" err="1"/>
              <a:t>distances</a:t>
            </a:r>
            <a:r>
              <a:rPr lang="it-IT" altLang="it-IT" sz="2400" dirty="0"/>
              <a:t> (R</a:t>
            </a:r>
            <a:r>
              <a:rPr lang="it-IT" altLang="it-IT" sz="2400" baseline="-25000" dirty="0"/>
              <a:t>2</a:t>
            </a:r>
            <a:r>
              <a:rPr lang="it-IT" altLang="it-IT" sz="2400" dirty="0"/>
              <a:t>=25cm, R</a:t>
            </a:r>
            <a:r>
              <a:rPr lang="it-IT" altLang="it-IT" sz="2400" baseline="-25000" dirty="0"/>
              <a:t>2</a:t>
            </a:r>
            <a:r>
              <a:rPr lang="it-IT" altLang="it-IT" sz="2400" dirty="0"/>
              <a:t>= 37cm) and </a:t>
            </a:r>
            <a:r>
              <a:rPr lang="it-IT" altLang="it-IT" sz="2400" dirty="0" err="1"/>
              <a:t>changing</a:t>
            </a:r>
            <a:r>
              <a:rPr lang="it-IT" altLang="it-IT" sz="2400" dirty="0"/>
              <a:t> the </a:t>
            </a:r>
            <a:r>
              <a:rPr lang="it-IT" altLang="it-IT" sz="2400" dirty="0" err="1"/>
              <a:t>irradiation</a:t>
            </a:r>
            <a:r>
              <a:rPr lang="it-IT" altLang="it-IT" sz="2400" dirty="0"/>
              <a:t> angle ( 0°, 45°, 90°).</a:t>
            </a:r>
          </a:p>
          <a:p>
            <a:pPr>
              <a:buFont typeface="Wingdings" pitchFamily="2" charset="2"/>
              <a:buChar char="Ø"/>
            </a:pPr>
            <a:endParaRPr lang="it-IT" sz="2400" dirty="0"/>
          </a:p>
          <a:p>
            <a:pPr>
              <a:buFont typeface="Wingdings" pitchFamily="2" charset="2"/>
              <a:buChar char="Ø"/>
            </a:pPr>
            <a:r>
              <a:rPr lang="it-IT" altLang="it-IT" sz="2400" dirty="0" err="1"/>
              <a:t>We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elaborated</a:t>
            </a:r>
            <a:r>
              <a:rPr lang="it-IT" altLang="it-IT" sz="2400" dirty="0"/>
              <a:t> the </a:t>
            </a:r>
            <a:r>
              <a:rPr lang="it-IT" altLang="it-IT" sz="2400" dirty="0" err="1"/>
              <a:t>acquired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images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for</a:t>
            </a:r>
            <a:r>
              <a:rPr lang="it-IT" altLang="it-IT" sz="2400" dirty="0"/>
              <a:t> </a:t>
            </a:r>
            <a:r>
              <a:rPr lang="it-IT" altLang="it-IT" sz="2400" dirty="0" err="1"/>
              <a:t>reducing</a:t>
            </a:r>
            <a:r>
              <a:rPr lang="it-IT" altLang="it-IT" sz="2400" dirty="0"/>
              <a:t> detector </a:t>
            </a:r>
            <a:r>
              <a:rPr lang="it-IT" altLang="it-IT" sz="2400" dirty="0" err="1"/>
              <a:t>defects</a:t>
            </a:r>
            <a:r>
              <a:rPr lang="it-IT" altLang="it-IT" sz="2400" dirty="0"/>
              <a:t>.</a:t>
            </a:r>
          </a:p>
          <a:p>
            <a:pPr>
              <a:buFont typeface="Wingdings" pitchFamily="2" charset="2"/>
              <a:buChar char="Ø"/>
            </a:pPr>
            <a:endParaRPr lang="it-IT" sz="2400" dirty="0"/>
          </a:p>
          <a:p>
            <a:pPr>
              <a:buFont typeface="Wingdings" pitchFamily="2" charset="2"/>
              <a:buChar char="Ø"/>
            </a:pPr>
            <a:endParaRPr lang="it-IT" sz="2400" dirty="0"/>
          </a:p>
          <a:p>
            <a:pPr>
              <a:buFont typeface="Wingdings" pitchFamily="2" charset="2"/>
              <a:buChar char="Ø"/>
            </a:pPr>
            <a:endParaRPr lang="it-IT" dirty="0"/>
          </a:p>
        </p:txBody>
      </p:sp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Process</a:t>
            </a:r>
            <a:endParaRPr lang="it-IT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4422"/>
            <a:ext cx="7467600" cy="5643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000" i="1" dirty="0" err="1"/>
              <a:t>To</a:t>
            </a:r>
            <a:r>
              <a:rPr lang="it-IT" sz="2000" i="1" dirty="0"/>
              <a:t> </a:t>
            </a:r>
            <a:r>
              <a:rPr lang="it-IT" sz="2000" i="1" dirty="0" err="1"/>
              <a:t>obtain</a:t>
            </a:r>
            <a:r>
              <a:rPr lang="it-IT" sz="2000" i="1" dirty="0"/>
              <a:t> the </a:t>
            </a:r>
            <a:r>
              <a:rPr lang="it-IT" sz="2000" i="1" dirty="0" err="1"/>
              <a:t>perfect</a:t>
            </a:r>
            <a:r>
              <a:rPr lang="it-IT" sz="2000" i="1" dirty="0"/>
              <a:t> </a:t>
            </a:r>
            <a:r>
              <a:rPr lang="it-IT" sz="2000" i="1" dirty="0" err="1"/>
              <a:t>radiography</a:t>
            </a:r>
            <a:r>
              <a:rPr lang="it-IT" sz="2000" i="1" dirty="0"/>
              <a:t> </a:t>
            </a:r>
            <a:r>
              <a:rPr lang="it-IT" sz="2000" i="1" dirty="0" err="1"/>
              <a:t>we</a:t>
            </a:r>
            <a:r>
              <a:rPr lang="it-IT" sz="2000" i="1" dirty="0"/>
              <a:t> </a:t>
            </a:r>
            <a:r>
              <a:rPr lang="it-IT" sz="2000" i="1" dirty="0" err="1"/>
              <a:t>acquired</a:t>
            </a:r>
            <a:r>
              <a:rPr lang="it-IT" sz="2000" i="1" dirty="0"/>
              <a:t> </a:t>
            </a:r>
          </a:p>
          <a:p>
            <a:pPr algn="ctr">
              <a:buNone/>
            </a:pPr>
            <a:r>
              <a:rPr lang="it-IT" sz="2000" i="1" dirty="0" err="1"/>
              <a:t>three</a:t>
            </a:r>
            <a:r>
              <a:rPr lang="it-IT" sz="2000" i="1" dirty="0"/>
              <a:t> </a:t>
            </a:r>
            <a:r>
              <a:rPr lang="it-IT" sz="2000" i="1" dirty="0" err="1"/>
              <a:t>differents</a:t>
            </a:r>
            <a:r>
              <a:rPr lang="it-IT" sz="2000" i="1" dirty="0"/>
              <a:t> </a:t>
            </a:r>
            <a:r>
              <a:rPr lang="it-IT" sz="2000" i="1" dirty="0" err="1"/>
              <a:t>images</a:t>
            </a:r>
            <a:endParaRPr lang="it-IT" sz="2000" i="1" dirty="0"/>
          </a:p>
          <a:p>
            <a:pPr>
              <a:buFont typeface="Wingdings" pitchFamily="2" charset="2"/>
              <a:buChar char="Ø"/>
            </a:pPr>
            <a:r>
              <a:rPr lang="it-IT" sz="2400" dirty="0"/>
              <a:t>Dark: </a:t>
            </a:r>
            <a:r>
              <a:rPr lang="it-IT" sz="2400" dirty="0" err="1"/>
              <a:t>it</a:t>
            </a:r>
            <a:r>
              <a:rPr lang="it-IT" sz="2400" dirty="0"/>
              <a:t>’s the </a:t>
            </a:r>
            <a:r>
              <a:rPr lang="it-IT" sz="2400" dirty="0" err="1"/>
              <a:t>image</a:t>
            </a:r>
            <a:r>
              <a:rPr lang="it-IT" sz="2400" dirty="0"/>
              <a:t>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obtained</a:t>
            </a:r>
            <a:r>
              <a:rPr lang="it-IT" sz="2400" dirty="0"/>
              <a:t> </a:t>
            </a:r>
            <a:r>
              <a:rPr lang="it-IT" sz="2400" dirty="0" err="1"/>
              <a:t>with</a:t>
            </a:r>
            <a:r>
              <a:rPr lang="it-IT" sz="2400" dirty="0"/>
              <a:t> </a:t>
            </a:r>
            <a:r>
              <a:rPr lang="it-IT" sz="2400" dirty="0" err="1"/>
              <a:t>x-ray</a:t>
            </a:r>
            <a:r>
              <a:rPr lang="it-IT" sz="2400" dirty="0"/>
              <a:t> tube off and </a:t>
            </a:r>
            <a:r>
              <a:rPr lang="it-IT" sz="2400" dirty="0" err="1"/>
              <a:t>without</a:t>
            </a:r>
            <a:r>
              <a:rPr lang="it-IT" sz="2400" dirty="0"/>
              <a:t> the </a:t>
            </a:r>
            <a:r>
              <a:rPr lang="it-IT" sz="2400" dirty="0" err="1"/>
              <a:t>object</a:t>
            </a:r>
            <a:r>
              <a:rPr lang="it-IT" sz="2400" dirty="0"/>
              <a:t> (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need</a:t>
            </a:r>
            <a:r>
              <a:rPr lang="it-IT" sz="2400" dirty="0"/>
              <a:t> the dark </a:t>
            </a:r>
            <a:r>
              <a:rPr lang="it-IT" sz="2400" dirty="0" err="1"/>
              <a:t>image</a:t>
            </a:r>
            <a:r>
              <a:rPr lang="it-IT" sz="2400" dirty="0"/>
              <a:t> </a:t>
            </a:r>
            <a:r>
              <a:rPr lang="it-IT" sz="2400" dirty="0" err="1"/>
              <a:t>because</a:t>
            </a:r>
            <a:r>
              <a:rPr lang="it-IT" sz="2400" dirty="0"/>
              <a:t> the detector </a:t>
            </a:r>
            <a:r>
              <a:rPr lang="it-IT" sz="2400" dirty="0" err="1"/>
              <a:t>could</a:t>
            </a:r>
            <a:r>
              <a:rPr lang="it-IT" sz="2400" dirty="0"/>
              <a:t> </a:t>
            </a:r>
            <a:r>
              <a:rPr lang="it-IT" sz="2400" dirty="0" err="1"/>
              <a:t>be</a:t>
            </a:r>
            <a:r>
              <a:rPr lang="it-IT" sz="2400" dirty="0"/>
              <a:t> </a:t>
            </a:r>
            <a:r>
              <a:rPr lang="it-IT" sz="2400" dirty="0" err="1"/>
              <a:t>defective</a:t>
            </a:r>
            <a:r>
              <a:rPr lang="it-IT" sz="2400" dirty="0"/>
              <a:t> and </a:t>
            </a:r>
            <a:r>
              <a:rPr lang="it-IT" sz="2400" dirty="0" err="1"/>
              <a:t>affect</a:t>
            </a:r>
            <a:r>
              <a:rPr lang="it-IT" sz="2400" dirty="0"/>
              <a:t> the </a:t>
            </a:r>
            <a:r>
              <a:rPr lang="it-IT" sz="2400" dirty="0" err="1"/>
              <a:t>final</a:t>
            </a:r>
            <a:r>
              <a:rPr lang="it-IT" sz="2400" dirty="0"/>
              <a:t> </a:t>
            </a:r>
            <a:r>
              <a:rPr lang="it-IT" sz="2400" dirty="0" err="1"/>
              <a:t>image</a:t>
            </a:r>
            <a:r>
              <a:rPr lang="it-IT" sz="2400" dirty="0"/>
              <a:t>)</a:t>
            </a:r>
          </a:p>
          <a:p>
            <a:pPr>
              <a:buFont typeface="Wingdings" pitchFamily="2" charset="2"/>
              <a:buChar char="Ø"/>
            </a:pPr>
            <a:endParaRPr lang="it-IT" sz="2400" dirty="0"/>
          </a:p>
          <a:p>
            <a:pPr>
              <a:buFont typeface="Wingdings" pitchFamily="2" charset="2"/>
              <a:buChar char="Ø"/>
            </a:pPr>
            <a:r>
              <a:rPr lang="it-IT" sz="2400" dirty="0" err="1"/>
              <a:t>Flat</a:t>
            </a:r>
            <a:r>
              <a:rPr lang="it-IT" sz="2400" dirty="0"/>
              <a:t>: </a:t>
            </a:r>
            <a:r>
              <a:rPr lang="it-IT" sz="2400" dirty="0" err="1"/>
              <a:t>it</a:t>
            </a:r>
            <a:r>
              <a:rPr lang="it-IT" sz="2400" dirty="0"/>
              <a:t>’s the </a:t>
            </a:r>
            <a:r>
              <a:rPr lang="it-IT" sz="2400" dirty="0" err="1"/>
              <a:t>image</a:t>
            </a:r>
            <a:r>
              <a:rPr lang="it-IT" sz="2400" dirty="0"/>
              <a:t> </a:t>
            </a:r>
            <a:r>
              <a:rPr lang="it-IT" sz="2400" dirty="0" err="1"/>
              <a:t>obtained</a:t>
            </a:r>
            <a:r>
              <a:rPr lang="it-IT" sz="2400" dirty="0"/>
              <a:t> </a:t>
            </a:r>
            <a:r>
              <a:rPr lang="it-IT" sz="2400" dirty="0" err="1"/>
              <a:t>with</a:t>
            </a:r>
            <a:r>
              <a:rPr lang="it-IT" sz="2400" dirty="0"/>
              <a:t> </a:t>
            </a:r>
            <a:r>
              <a:rPr lang="it-IT" sz="2400" dirty="0" err="1"/>
              <a:t>x-ray</a:t>
            </a:r>
            <a:r>
              <a:rPr lang="it-IT" sz="2400" dirty="0"/>
              <a:t> tube on and </a:t>
            </a:r>
            <a:r>
              <a:rPr lang="it-IT" sz="2400" dirty="0" err="1"/>
              <a:t>without</a:t>
            </a:r>
            <a:r>
              <a:rPr lang="it-IT" sz="2400" dirty="0"/>
              <a:t> the </a:t>
            </a:r>
            <a:r>
              <a:rPr lang="it-IT" sz="2400" dirty="0" err="1"/>
              <a:t>object</a:t>
            </a:r>
            <a:r>
              <a:rPr lang="it-IT" sz="2400" dirty="0"/>
              <a:t> (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need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to</a:t>
            </a:r>
            <a:r>
              <a:rPr lang="it-IT" sz="2400" dirty="0"/>
              <a:t> </a:t>
            </a:r>
            <a:r>
              <a:rPr lang="it-IT" sz="2400" dirty="0" err="1"/>
              <a:t>calculate</a:t>
            </a:r>
            <a:r>
              <a:rPr lang="it-IT" sz="2400" dirty="0"/>
              <a:t> the </a:t>
            </a:r>
            <a:r>
              <a:rPr lang="it-IT" sz="2400" dirty="0" err="1"/>
              <a:t>distribution</a:t>
            </a:r>
            <a:r>
              <a:rPr lang="it-IT" sz="2400" dirty="0"/>
              <a:t> </a:t>
            </a:r>
            <a:r>
              <a:rPr lang="it-IT" sz="2400" dirty="0" err="1"/>
              <a:t>of</a:t>
            </a:r>
            <a:r>
              <a:rPr lang="it-IT" sz="2400" dirty="0"/>
              <a:t> the </a:t>
            </a:r>
            <a:r>
              <a:rPr lang="it-IT" sz="2400" dirty="0" err="1"/>
              <a:t>x-ray</a:t>
            </a:r>
            <a:r>
              <a:rPr lang="it-IT" sz="2400" dirty="0"/>
              <a:t> on the detector)</a:t>
            </a:r>
          </a:p>
          <a:p>
            <a:pPr>
              <a:buFont typeface="Wingdings" pitchFamily="2" charset="2"/>
              <a:buChar char="Ø"/>
            </a:pPr>
            <a:endParaRPr lang="it-IT" sz="2400" dirty="0"/>
          </a:p>
          <a:p>
            <a:pPr>
              <a:buFont typeface="Wingdings" pitchFamily="2" charset="2"/>
              <a:buChar char="Ø"/>
            </a:pPr>
            <a:r>
              <a:rPr lang="it-IT" sz="2400" dirty="0" err="1"/>
              <a:t>Image</a:t>
            </a:r>
            <a:r>
              <a:rPr lang="it-IT" sz="2400" dirty="0"/>
              <a:t> </a:t>
            </a:r>
            <a:r>
              <a:rPr lang="it-IT" sz="2400" dirty="0" err="1"/>
              <a:t>of</a:t>
            </a:r>
            <a:r>
              <a:rPr lang="it-IT" sz="2400" dirty="0"/>
              <a:t> the </a:t>
            </a:r>
            <a:r>
              <a:rPr lang="it-IT" sz="2400" dirty="0" err="1"/>
              <a:t>object</a:t>
            </a:r>
            <a:r>
              <a:rPr lang="it-IT" sz="2400" dirty="0"/>
              <a:t>: </a:t>
            </a:r>
            <a:r>
              <a:rPr lang="it-IT" sz="2400" dirty="0" err="1"/>
              <a:t>obtained</a:t>
            </a:r>
            <a:r>
              <a:rPr lang="it-IT" sz="2400" dirty="0"/>
              <a:t> </a:t>
            </a:r>
            <a:r>
              <a:rPr lang="it-IT" sz="2400" dirty="0" err="1"/>
              <a:t>with</a:t>
            </a:r>
            <a:r>
              <a:rPr lang="it-IT" sz="2400" dirty="0"/>
              <a:t> the</a:t>
            </a:r>
            <a:endParaRPr lang="it-IT" sz="2800" dirty="0"/>
          </a:p>
        </p:txBody>
      </p:sp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1143000"/>
          </a:xfrm>
        </p:spPr>
        <p:txBody>
          <a:bodyPr/>
          <a:lstStyle/>
          <a:p>
            <a:r>
              <a:rPr lang="it-IT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Results…</a:t>
            </a:r>
            <a:endParaRPr lang="it-IT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egnaposto contenuto 8" descr="Immagin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43050"/>
            <a:ext cx="4263453" cy="3715718"/>
          </a:xfrm>
        </p:spPr>
      </p:pic>
      <p:sp>
        <p:nvSpPr>
          <p:cNvPr id="10" name="CasellaDiTesto 9"/>
          <p:cNvSpPr txBox="1"/>
          <p:nvPr/>
        </p:nvSpPr>
        <p:spPr>
          <a:xfrm>
            <a:off x="357158" y="1214422"/>
            <a:ext cx="3786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notice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’s </a:t>
            </a:r>
            <a:r>
              <a:rPr lang="it-IT" sz="2400" dirty="0" err="1"/>
              <a:t>possible</a:t>
            </a:r>
            <a:r>
              <a:rPr lang="it-IT" sz="2400" dirty="0"/>
              <a:t> </a:t>
            </a:r>
            <a:r>
              <a:rPr lang="it-IT" sz="2400" dirty="0" err="1"/>
              <a:t>to</a:t>
            </a:r>
            <a:r>
              <a:rPr lang="it-IT" sz="2400" dirty="0"/>
              <a:t> </a:t>
            </a:r>
            <a:r>
              <a:rPr lang="it-IT" sz="2400" dirty="0" err="1"/>
              <a:t>obtain</a:t>
            </a:r>
            <a:r>
              <a:rPr lang="it-IT" sz="2400" dirty="0"/>
              <a:t> </a:t>
            </a: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radiographies</a:t>
            </a:r>
            <a:r>
              <a:rPr lang="it-IT" sz="2400" dirty="0"/>
              <a:t> </a:t>
            </a:r>
            <a:r>
              <a:rPr lang="it-IT" sz="2400" dirty="0" err="1"/>
              <a:t>of</a:t>
            </a:r>
            <a:r>
              <a:rPr lang="it-IT" sz="2400" dirty="0"/>
              <a:t> the </a:t>
            </a:r>
            <a:r>
              <a:rPr lang="it-IT" sz="2400" dirty="0" err="1"/>
              <a:t>same</a:t>
            </a:r>
            <a:r>
              <a:rPr lang="it-IT" sz="2400" dirty="0"/>
              <a:t> </a:t>
            </a:r>
            <a:r>
              <a:rPr lang="it-IT" sz="2400" dirty="0" err="1"/>
              <a:t>object</a:t>
            </a:r>
            <a:r>
              <a:rPr lang="it-IT" sz="2400" dirty="0"/>
              <a:t> </a:t>
            </a:r>
            <a:r>
              <a:rPr lang="it-IT" sz="2400" dirty="0" err="1"/>
              <a:t>by</a:t>
            </a:r>
            <a:r>
              <a:rPr lang="it-IT" sz="2400" dirty="0"/>
              <a:t> </a:t>
            </a:r>
            <a:r>
              <a:rPr lang="it-IT" sz="2400" dirty="0" err="1"/>
              <a:t>moving</a:t>
            </a:r>
            <a:r>
              <a:rPr lang="it-IT" sz="2400" dirty="0"/>
              <a:t> the detector</a:t>
            </a:r>
          </a:p>
          <a:p>
            <a:pPr>
              <a:buFont typeface="Wingdings" pitchFamily="2" charset="2"/>
              <a:buChar char="Ø"/>
            </a:pPr>
            <a:endParaRPr lang="it-IT" sz="2400" dirty="0"/>
          </a:p>
          <a:p>
            <a:pPr>
              <a:buFont typeface="Wingdings" pitchFamily="2" charset="2"/>
              <a:buChar char="Ø"/>
            </a:pPr>
            <a:r>
              <a:rPr lang="it-IT" sz="2400" dirty="0"/>
              <a:t>In the first </a:t>
            </a:r>
            <a:r>
              <a:rPr lang="it-IT" sz="2400" dirty="0" err="1"/>
              <a:t>image</a:t>
            </a:r>
            <a:r>
              <a:rPr lang="it-IT" sz="2400" dirty="0"/>
              <a:t> the </a:t>
            </a:r>
            <a:r>
              <a:rPr lang="it-IT" sz="2400" dirty="0" err="1"/>
              <a:t>object</a:t>
            </a:r>
            <a:r>
              <a:rPr lang="it-IT" sz="2400" dirty="0"/>
              <a:t> </a:t>
            </a:r>
            <a:r>
              <a:rPr lang="it-IT" sz="2400" dirty="0" err="1"/>
              <a:t>seems</a:t>
            </a:r>
            <a:r>
              <a:rPr lang="it-IT" sz="2400" dirty="0"/>
              <a:t> </a:t>
            </a:r>
            <a:r>
              <a:rPr lang="it-IT" sz="2400" dirty="0" err="1"/>
              <a:t>to</a:t>
            </a:r>
            <a:r>
              <a:rPr lang="it-IT" sz="2400" dirty="0"/>
              <a:t> </a:t>
            </a:r>
            <a:r>
              <a:rPr lang="it-IT" sz="2400" dirty="0" err="1"/>
              <a:t>be</a:t>
            </a:r>
            <a:r>
              <a:rPr lang="it-IT" sz="2400" dirty="0"/>
              <a:t> </a:t>
            </a:r>
            <a:r>
              <a:rPr lang="it-IT" sz="2400" dirty="0" err="1"/>
              <a:t>smaller</a:t>
            </a:r>
            <a:r>
              <a:rPr lang="it-IT" sz="2400" dirty="0"/>
              <a:t> </a:t>
            </a:r>
            <a:r>
              <a:rPr lang="it-IT" sz="2400" dirty="0" err="1"/>
              <a:t>then</a:t>
            </a:r>
            <a:r>
              <a:rPr lang="it-IT" sz="2400" dirty="0"/>
              <a:t> the </a:t>
            </a:r>
            <a:r>
              <a:rPr lang="it-IT" sz="2400" dirty="0" err="1"/>
              <a:t>second</a:t>
            </a:r>
            <a:r>
              <a:rPr lang="it-IT" sz="2400" dirty="0"/>
              <a:t> </a:t>
            </a:r>
            <a:r>
              <a:rPr lang="it-IT" sz="2400" dirty="0" err="1"/>
              <a:t>one</a:t>
            </a:r>
            <a:r>
              <a:rPr lang="it-IT" sz="2400" dirty="0"/>
              <a:t> </a:t>
            </a:r>
            <a:r>
              <a:rPr lang="it-IT" sz="2400" dirty="0" err="1"/>
              <a:t>beacause</a:t>
            </a:r>
            <a:r>
              <a:rPr lang="it-IT" sz="2400" dirty="0"/>
              <a:t>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changed</a:t>
            </a:r>
            <a:r>
              <a:rPr lang="it-IT" sz="2400" dirty="0"/>
              <a:t> the </a:t>
            </a:r>
            <a:r>
              <a:rPr lang="it-IT" sz="2400" dirty="0" err="1"/>
              <a:t>object-to-detector</a:t>
            </a:r>
            <a:endParaRPr lang="it-IT" sz="2400" dirty="0"/>
          </a:p>
        </p:txBody>
      </p:sp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14356"/>
            <a:ext cx="4643470" cy="52864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it-IT" sz="2400" dirty="0"/>
              <a:t>A single </a:t>
            </a:r>
            <a:r>
              <a:rPr lang="it-IT" sz="2400" dirty="0" err="1"/>
              <a:t>image</a:t>
            </a:r>
            <a:r>
              <a:rPr lang="it-IT" sz="2400" dirty="0"/>
              <a:t> </a:t>
            </a:r>
            <a:r>
              <a:rPr lang="it-IT" sz="2400" dirty="0" err="1"/>
              <a:t>of</a:t>
            </a:r>
            <a:r>
              <a:rPr lang="it-IT" sz="2400" dirty="0"/>
              <a:t> the </a:t>
            </a:r>
            <a:r>
              <a:rPr lang="it-IT" sz="2400" dirty="0" err="1"/>
              <a:t>object</a:t>
            </a:r>
            <a:r>
              <a:rPr lang="it-IT" sz="2400" dirty="0"/>
              <a:t> can’t </a:t>
            </a:r>
            <a:r>
              <a:rPr lang="it-IT" sz="2400" dirty="0" err="1"/>
              <a:t>be</a:t>
            </a:r>
            <a:r>
              <a:rPr lang="it-IT" sz="2400" dirty="0"/>
              <a:t> </a:t>
            </a:r>
            <a:r>
              <a:rPr lang="it-IT" sz="2400" dirty="0" err="1"/>
              <a:t>enough</a:t>
            </a:r>
            <a:r>
              <a:rPr lang="it-IT" sz="2400" dirty="0"/>
              <a:t> </a:t>
            </a:r>
            <a:r>
              <a:rPr lang="it-IT" sz="2400" dirty="0" err="1"/>
              <a:t>for</a:t>
            </a:r>
            <a:r>
              <a:rPr lang="it-IT" sz="2400" dirty="0"/>
              <a:t> a complete </a:t>
            </a:r>
            <a:r>
              <a:rPr lang="it-IT" sz="2400" dirty="0" err="1"/>
              <a:t>diagnosis</a:t>
            </a:r>
            <a:r>
              <a:rPr lang="it-IT" sz="2400" dirty="0"/>
              <a:t> </a:t>
            </a:r>
            <a:r>
              <a:rPr lang="it-IT" sz="2400" dirty="0" err="1"/>
              <a:t>because</a:t>
            </a:r>
            <a:r>
              <a:rPr lang="it-IT" sz="2400" dirty="0"/>
              <a:t> some </a:t>
            </a:r>
            <a:r>
              <a:rPr lang="it-IT" sz="2400" dirty="0" err="1"/>
              <a:t>particulars</a:t>
            </a:r>
            <a:r>
              <a:rPr lang="it-IT" sz="2400" dirty="0"/>
              <a:t> </a:t>
            </a:r>
            <a:r>
              <a:rPr lang="it-IT" sz="2400" dirty="0" err="1"/>
              <a:t>could</a:t>
            </a:r>
            <a:r>
              <a:rPr lang="it-IT" sz="2400" dirty="0"/>
              <a:t> </a:t>
            </a:r>
            <a:r>
              <a:rPr lang="it-IT" sz="2400" dirty="0" err="1"/>
              <a:t>be</a:t>
            </a:r>
            <a:r>
              <a:rPr lang="it-IT" sz="2400" dirty="0"/>
              <a:t> </a:t>
            </a:r>
            <a:r>
              <a:rPr lang="it-IT" sz="2400" dirty="0" err="1"/>
              <a:t>hidden</a:t>
            </a:r>
            <a:r>
              <a:rPr lang="it-IT" sz="2400" dirty="0"/>
              <a:t> </a:t>
            </a:r>
            <a:r>
              <a:rPr lang="it-IT" sz="2400" dirty="0" err="1"/>
              <a:t>by</a:t>
            </a:r>
            <a:r>
              <a:rPr lang="it-IT" sz="2400" dirty="0"/>
              <a:t> the </a:t>
            </a:r>
            <a:r>
              <a:rPr lang="it-IT" sz="2400" dirty="0" err="1"/>
              <a:t>structure</a:t>
            </a:r>
            <a:r>
              <a:rPr lang="it-IT" sz="2400" dirty="0"/>
              <a:t> </a:t>
            </a:r>
            <a:r>
              <a:rPr lang="it-IT" sz="2400" dirty="0" err="1"/>
              <a:t>of</a:t>
            </a:r>
            <a:r>
              <a:rPr lang="it-IT" sz="2400" dirty="0"/>
              <a:t> the </a:t>
            </a:r>
            <a:r>
              <a:rPr lang="it-IT" sz="2400" dirty="0" err="1"/>
              <a:t>object</a:t>
            </a:r>
            <a:endParaRPr lang="it-IT" sz="2400" dirty="0"/>
          </a:p>
          <a:p>
            <a:pPr>
              <a:buFont typeface="Wingdings" pitchFamily="2" charset="2"/>
              <a:buChar char="Ø"/>
            </a:pPr>
            <a:endParaRPr lang="it-IT" sz="2400" dirty="0"/>
          </a:p>
          <a:p>
            <a:pPr>
              <a:buFont typeface="Wingdings" pitchFamily="2" charset="2"/>
              <a:buChar char="Ø"/>
            </a:pPr>
            <a:r>
              <a:rPr lang="it-IT" sz="2400" dirty="0"/>
              <a:t>So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collected</a:t>
            </a:r>
            <a:r>
              <a:rPr lang="it-IT" sz="2400" dirty="0"/>
              <a:t> </a:t>
            </a: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images</a:t>
            </a:r>
            <a:r>
              <a:rPr lang="it-IT" sz="2400" dirty="0"/>
              <a:t> </a:t>
            </a:r>
            <a:r>
              <a:rPr lang="it-IT" sz="2400" dirty="0" err="1"/>
              <a:t>changing</a:t>
            </a:r>
            <a:r>
              <a:rPr lang="it-IT" sz="2400" dirty="0"/>
              <a:t> the </a:t>
            </a:r>
            <a:r>
              <a:rPr lang="it-IT" sz="2400" dirty="0" err="1"/>
              <a:t>irradation</a:t>
            </a:r>
            <a:r>
              <a:rPr lang="it-IT" sz="2400" dirty="0"/>
              <a:t> angle (0°, 45°, 90°).</a:t>
            </a:r>
          </a:p>
          <a:p>
            <a:pPr>
              <a:buFont typeface="Wingdings" pitchFamily="2" charset="2"/>
              <a:buChar char="Ø"/>
            </a:pPr>
            <a:endParaRPr lang="it-IT" sz="2400" dirty="0"/>
          </a:p>
          <a:p>
            <a:pPr>
              <a:buFont typeface="Wingdings" pitchFamily="2" charset="2"/>
              <a:buChar char="Ø"/>
            </a:pPr>
            <a:r>
              <a:rPr lang="it-IT" sz="2400" dirty="0" err="1"/>
              <a:t>Doctors</a:t>
            </a:r>
            <a:r>
              <a:rPr lang="it-IT" sz="2400" dirty="0"/>
              <a:t> </a:t>
            </a:r>
            <a:r>
              <a:rPr lang="it-IT" sz="2400" dirty="0" err="1"/>
              <a:t>use</a:t>
            </a:r>
            <a:r>
              <a:rPr lang="it-IT" sz="2400" dirty="0"/>
              <a:t> the </a:t>
            </a:r>
            <a:r>
              <a:rPr lang="it-IT" sz="2400" dirty="0" err="1"/>
              <a:t>same</a:t>
            </a:r>
            <a:r>
              <a:rPr lang="it-IT" sz="2400" dirty="0"/>
              <a:t> </a:t>
            </a:r>
            <a:r>
              <a:rPr lang="it-IT" sz="2400" dirty="0" err="1"/>
              <a:t>method</a:t>
            </a:r>
            <a:r>
              <a:rPr lang="it-IT" sz="2400" dirty="0"/>
              <a:t> </a:t>
            </a:r>
            <a:r>
              <a:rPr lang="it-IT" sz="2400" dirty="0" err="1"/>
              <a:t>to</a:t>
            </a:r>
            <a:r>
              <a:rPr lang="it-IT" sz="2400" dirty="0"/>
              <a:t> do a CT </a:t>
            </a:r>
            <a:r>
              <a:rPr lang="it-IT" sz="2400" dirty="0" err="1"/>
              <a:t>scan</a:t>
            </a:r>
            <a:r>
              <a:rPr lang="it-IT" sz="2400" dirty="0"/>
              <a:t> </a:t>
            </a:r>
            <a:r>
              <a:rPr lang="it-IT" sz="2400" dirty="0" err="1"/>
              <a:t>for</a:t>
            </a:r>
            <a:r>
              <a:rPr lang="it-IT" sz="2400" dirty="0"/>
              <a:t> a </a:t>
            </a:r>
            <a:r>
              <a:rPr lang="it-IT" sz="2400" dirty="0" err="1"/>
              <a:t>patient</a:t>
            </a:r>
            <a:endParaRPr lang="it-IT" sz="2400" dirty="0"/>
          </a:p>
        </p:txBody>
      </p:sp>
      <p:pic>
        <p:nvPicPr>
          <p:cNvPr id="5" name="Immagine 4" descr="Immagine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43050"/>
            <a:ext cx="4433142" cy="3006419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/>
          <a:lstStyle/>
          <a:p>
            <a:r>
              <a:rPr lang="it-IT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Monte Carlo </a:t>
            </a:r>
            <a:r>
              <a:rPr lang="it-IT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Simulation</a:t>
            </a:r>
            <a:endParaRPr lang="it-IT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428736"/>
            <a:ext cx="8358246" cy="15430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it-IT" sz="2400" dirty="0"/>
              <a:t>We used a Monte Carlo software to simulate a mammography exam. It was written in C++ programming language and it was based on GEANT4 toolkit.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4" name="Immagine 3" descr="Immagin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928934"/>
            <a:ext cx="6607571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14290"/>
            <a:ext cx="7467600" cy="3643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it-IT" sz="2400" dirty="0"/>
              <a:t>The breast was </a:t>
            </a:r>
            <a:r>
              <a:rPr lang="en-US" altLang="it-IT" sz="2400" dirty="0" err="1"/>
              <a:t>modelled</a:t>
            </a:r>
            <a:r>
              <a:rPr lang="en-US" altLang="it-IT" sz="2400" dirty="0"/>
              <a:t> as a cylinder with a semi-circular section made of a homogeneous mixture of 20% glandular/80% adipose tissue.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altLang="it-IT" sz="2400" dirty="0"/>
              <a:t>We added a cylindrical tumor lesion (radius=height=1 cm) whose material was changed in order to evaluate its impact on the final image. In addition we studied the relation between image quality and dose.</a:t>
            </a:r>
          </a:p>
          <a:p>
            <a:endParaRPr lang="it-IT" dirty="0"/>
          </a:p>
        </p:txBody>
      </p:sp>
      <p:pic>
        <p:nvPicPr>
          <p:cNvPr id="4" name="Immagine 3" descr="Immagin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929066"/>
            <a:ext cx="7088224" cy="2586301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714620"/>
            <a:ext cx="3286148" cy="3643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altLang="it-IT" sz="2000" dirty="0"/>
              <a:t>    </a:t>
            </a:r>
            <a:r>
              <a:rPr lang="it-IT" altLang="it-IT" sz="2000" dirty="0" err="1"/>
              <a:t>Simulated</a:t>
            </a:r>
            <a:r>
              <a:rPr lang="it-IT" altLang="it-IT" sz="2000" dirty="0"/>
              <a:t> </a:t>
            </a:r>
            <a:r>
              <a:rPr lang="it-IT" altLang="it-IT" sz="2000" dirty="0" err="1"/>
              <a:t>radiography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of</a:t>
            </a:r>
            <a:r>
              <a:rPr lang="it-IT" altLang="it-IT" sz="2000" dirty="0"/>
              <a:t> the </a:t>
            </a:r>
            <a:r>
              <a:rPr lang="it-IT" altLang="it-IT" sz="2000" dirty="0" err="1"/>
              <a:t>modelled</a:t>
            </a:r>
            <a:r>
              <a:rPr lang="it-IT" altLang="it-IT" sz="2000" dirty="0"/>
              <a:t> </a:t>
            </a:r>
            <a:r>
              <a:rPr lang="it-IT" altLang="it-IT" sz="2000" dirty="0" err="1"/>
              <a:t>breast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with</a:t>
            </a:r>
            <a:r>
              <a:rPr lang="it-IT" altLang="it-IT" sz="2000" dirty="0"/>
              <a:t> a </a:t>
            </a:r>
            <a:r>
              <a:rPr lang="it-IT" altLang="it-IT" sz="2000" dirty="0" err="1"/>
              <a:t>tumor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inclusion</a:t>
            </a:r>
            <a:r>
              <a:rPr lang="it-IT" altLang="it-IT" sz="2000" dirty="0"/>
              <a:t>. </a:t>
            </a:r>
            <a:r>
              <a:rPr lang="it-IT" altLang="it-IT" sz="2000" dirty="0" err="1"/>
              <a:t>Photon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energy</a:t>
            </a:r>
            <a:r>
              <a:rPr lang="it-IT" altLang="it-IT" sz="2000" dirty="0"/>
              <a:t> = 30 </a:t>
            </a:r>
            <a:r>
              <a:rPr lang="it-IT" altLang="it-IT" sz="2000" dirty="0" err="1"/>
              <a:t>keV</a:t>
            </a:r>
            <a:r>
              <a:rPr lang="it-IT" altLang="it-IT" sz="2000" dirty="0"/>
              <a:t>; </a:t>
            </a:r>
            <a:r>
              <a:rPr lang="it-IT" altLang="it-IT" sz="2000" dirty="0" err="1"/>
              <a:t>Breast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thickness</a:t>
            </a:r>
            <a:r>
              <a:rPr lang="it-IT" altLang="it-IT" sz="2000" dirty="0"/>
              <a:t> = 5 cm; </a:t>
            </a:r>
            <a:r>
              <a:rPr lang="it-IT" altLang="it-IT" sz="2000" dirty="0" err="1"/>
              <a:t>Breast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diameter</a:t>
            </a:r>
            <a:r>
              <a:rPr lang="it-IT" altLang="it-IT" sz="2000" dirty="0"/>
              <a:t> = 10 cm; Dose = 1.3*10</a:t>
            </a:r>
            <a:r>
              <a:rPr lang="it-IT" altLang="it-IT" sz="2000" baseline="30000" dirty="0"/>
              <a:t>-3 </a:t>
            </a:r>
            <a:r>
              <a:rPr lang="it-IT" altLang="it-IT" sz="2000" dirty="0" err="1"/>
              <a:t>mGy</a:t>
            </a:r>
            <a:r>
              <a:rPr lang="it-IT" altLang="it-IT" sz="2000" dirty="0"/>
              <a:t>. The </a:t>
            </a:r>
            <a:r>
              <a:rPr lang="it-IT" altLang="it-IT" sz="2000" dirty="0" err="1"/>
              <a:t>red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circles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contain</a:t>
            </a:r>
            <a:r>
              <a:rPr lang="it-IT" altLang="it-IT" sz="2000" dirty="0"/>
              <a:t> the </a:t>
            </a:r>
            <a:r>
              <a:rPr lang="it-IT" altLang="it-IT" sz="2000" dirty="0" err="1"/>
              <a:t>regions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of</a:t>
            </a:r>
            <a:r>
              <a:rPr lang="it-IT" altLang="it-IT" sz="2000" dirty="0"/>
              <a:t> interest (ROI) </a:t>
            </a:r>
            <a:r>
              <a:rPr lang="it-IT" altLang="it-IT" sz="2000" dirty="0" err="1"/>
              <a:t>for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image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quality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indexes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calculation</a:t>
            </a:r>
            <a:r>
              <a:rPr lang="it-IT" altLang="it-IT" sz="2000" dirty="0"/>
              <a:t>.</a:t>
            </a:r>
            <a:endParaRPr lang="it-IT" altLang="it-IT" sz="2400" dirty="0"/>
          </a:p>
          <a:p>
            <a:endParaRPr lang="it-IT" dirty="0"/>
          </a:p>
        </p:txBody>
      </p:sp>
      <p:pic>
        <p:nvPicPr>
          <p:cNvPr id="13" name="Immagine 12" descr="Immagin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928934"/>
            <a:ext cx="5516695" cy="2928958"/>
          </a:xfrm>
          <a:prstGeom prst="rect">
            <a:avLst/>
          </a:prstGeom>
        </p:spPr>
      </p:pic>
      <p:pic>
        <p:nvPicPr>
          <p:cNvPr id="16" name="Immagine 15" descr="Immagin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4214842" cy="2937862"/>
          </a:xfrm>
          <a:prstGeom prst="rect">
            <a:avLst/>
          </a:prstGeom>
        </p:spPr>
      </p:pic>
      <p:pic>
        <p:nvPicPr>
          <p:cNvPr id="17" name="Immagine 16" descr="Immagin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0"/>
            <a:ext cx="3929058" cy="2726791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…Results</a:t>
            </a:r>
            <a:endParaRPr lang="it-IT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4423"/>
            <a:ext cx="7467600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it-IT" sz="2000" dirty="0"/>
              <a:t>Via Monte Carlo simulations we produced </a:t>
            </a:r>
            <a:r>
              <a:rPr lang="it-IT" altLang="it-IT" sz="2000" dirty="0" err="1"/>
              <a:t>model</a:t>
            </a:r>
            <a:r>
              <a:rPr lang="it-IT" altLang="it-IT" sz="2000" dirty="0"/>
              <a:t> </a:t>
            </a:r>
            <a:r>
              <a:rPr lang="it-IT" altLang="it-IT" sz="2000" dirty="0" err="1"/>
              <a:t>breast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images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including</a:t>
            </a:r>
            <a:r>
              <a:rPr lang="it-IT" altLang="it-IT" sz="2000" dirty="0"/>
              <a:t> </a:t>
            </a:r>
            <a:r>
              <a:rPr lang="it-IT" altLang="it-IT" sz="2000" dirty="0" err="1"/>
              <a:t>tumor</a:t>
            </a:r>
            <a:r>
              <a:rPr lang="it-IT" altLang="it-IT" sz="2000" dirty="0"/>
              <a:t> </a:t>
            </a:r>
            <a:r>
              <a:rPr lang="it-IT" altLang="it-IT" sz="2000" dirty="0" err="1"/>
              <a:t>lesions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made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of</a:t>
            </a:r>
            <a:r>
              <a:rPr lang="it-IT" altLang="it-IT" sz="2000" dirty="0"/>
              <a:t> </a:t>
            </a:r>
            <a:r>
              <a:rPr lang="it-IT" altLang="it-IT" sz="2000" dirty="0" err="1"/>
              <a:t>different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materials</a:t>
            </a:r>
            <a:r>
              <a:rPr lang="it-IT" altLang="it-IT" sz="2000" dirty="0"/>
              <a:t>.</a:t>
            </a:r>
          </a:p>
          <a:p>
            <a:pPr>
              <a:buNone/>
            </a:pPr>
            <a:r>
              <a:rPr lang="it-IT" altLang="it-IT" sz="2000" dirty="0" err="1"/>
              <a:t>For</a:t>
            </a:r>
            <a:r>
              <a:rPr lang="it-IT" altLang="it-IT" sz="2000" dirty="0"/>
              <a:t> </a:t>
            </a:r>
            <a:r>
              <a:rPr lang="it-IT" altLang="it-IT" sz="2000" dirty="0" err="1"/>
              <a:t>each</a:t>
            </a:r>
            <a:r>
              <a:rPr lang="it-IT" altLang="it-IT" sz="2000" dirty="0"/>
              <a:t> </a:t>
            </a:r>
            <a:r>
              <a:rPr lang="it-IT" altLang="it-IT" sz="2000" dirty="0" err="1"/>
              <a:t>used</a:t>
            </a:r>
            <a:r>
              <a:rPr lang="it-IT" altLang="it-IT" sz="2000" dirty="0"/>
              <a:t> material </a:t>
            </a:r>
            <a:r>
              <a:rPr lang="it-IT" altLang="it-IT" sz="2000" dirty="0" err="1"/>
              <a:t>we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calculated</a:t>
            </a:r>
            <a:r>
              <a:rPr lang="it-IT" altLang="it-IT" sz="2000" dirty="0"/>
              <a:t> a </a:t>
            </a:r>
            <a:r>
              <a:rPr lang="it-IT" altLang="it-IT" sz="2000" dirty="0" err="1"/>
              <a:t>image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quality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index</a:t>
            </a:r>
            <a:r>
              <a:rPr lang="it-IT" altLang="it-IT" sz="2000" dirty="0"/>
              <a:t>: the </a:t>
            </a:r>
            <a:r>
              <a:rPr lang="it-IT" altLang="it-IT" sz="2000" dirty="0" err="1"/>
              <a:t>Contrast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to</a:t>
            </a:r>
            <a:r>
              <a:rPr lang="it-IT" altLang="it-IT" sz="2000" dirty="0"/>
              <a:t> </a:t>
            </a:r>
            <a:r>
              <a:rPr lang="it-IT" altLang="it-IT" sz="2000" dirty="0" err="1"/>
              <a:t>Noise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Ratio</a:t>
            </a:r>
            <a:r>
              <a:rPr lang="it-IT" altLang="it-IT" sz="2000" dirty="0"/>
              <a:t> (CNR).</a:t>
            </a:r>
          </a:p>
          <a:p>
            <a:pPr>
              <a:buNone/>
            </a:pPr>
            <a:endParaRPr lang="it-IT" sz="2000" dirty="0"/>
          </a:p>
          <a:p>
            <a:pPr>
              <a:buNone/>
            </a:pP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2910" y="2857496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000" i="1" dirty="0"/>
              <a:t>In the case </a:t>
            </a:r>
            <a:r>
              <a:rPr lang="it-IT" altLang="it-IT" sz="2000" i="1" dirty="0" err="1"/>
              <a:t>of</a:t>
            </a:r>
            <a:r>
              <a:rPr lang="it-IT" altLang="it-IT" sz="2000" i="1" dirty="0"/>
              <a:t> PMMA </a:t>
            </a:r>
            <a:r>
              <a:rPr lang="it-IT" altLang="it-IT" sz="2000" i="1" dirty="0" err="1"/>
              <a:t>insert</a:t>
            </a:r>
            <a:r>
              <a:rPr lang="it-IT" altLang="it-IT" sz="2000" i="1" dirty="0"/>
              <a:t>, </a:t>
            </a:r>
            <a:r>
              <a:rPr lang="it-IT" altLang="it-IT" sz="2000" i="1" dirty="0" err="1"/>
              <a:t>we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evaluated</a:t>
            </a:r>
            <a:r>
              <a:rPr lang="it-IT" altLang="it-IT" sz="2000" i="1" dirty="0"/>
              <a:t> the </a:t>
            </a:r>
            <a:r>
              <a:rPr lang="it-IT" altLang="it-IT" sz="2000" i="1" dirty="0" err="1"/>
              <a:t>quality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image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to</a:t>
            </a:r>
            <a:r>
              <a:rPr lang="it-IT" altLang="it-IT" sz="2000" i="1" dirty="0"/>
              <a:t> dose relation. </a:t>
            </a:r>
            <a:r>
              <a:rPr lang="it-IT" altLang="it-IT" sz="2000" i="1" dirty="0" err="1"/>
              <a:t>We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introduced</a:t>
            </a:r>
            <a:r>
              <a:rPr lang="it-IT" altLang="it-IT" sz="2000" i="1" dirty="0"/>
              <a:t> CNRD, </a:t>
            </a:r>
            <a:r>
              <a:rPr lang="it-IT" altLang="it-IT" sz="2000" i="1" dirty="0" err="1"/>
              <a:t>which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takes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into</a:t>
            </a:r>
            <a:r>
              <a:rPr lang="it-IT" altLang="it-IT" sz="2000" i="1" dirty="0"/>
              <a:t> account </a:t>
            </a:r>
            <a:r>
              <a:rPr lang="it-IT" altLang="it-IT" sz="2000" i="1" dirty="0" err="1"/>
              <a:t>also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for</a:t>
            </a:r>
            <a:r>
              <a:rPr lang="it-IT" altLang="it-IT" sz="2000" i="1" dirty="0"/>
              <a:t> the dose </a:t>
            </a:r>
            <a:r>
              <a:rPr lang="it-IT" altLang="it-IT" sz="2000" i="1" dirty="0" err="1"/>
              <a:t>contribution</a:t>
            </a:r>
            <a:r>
              <a:rPr lang="it-IT" altLang="it-IT" sz="2000" i="1" dirty="0"/>
              <a:t>.</a:t>
            </a:r>
            <a:endParaRPr lang="it-IT" sz="20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43438" y="292893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000" i="1" dirty="0" err="1"/>
              <a:t>For</a:t>
            </a:r>
            <a:r>
              <a:rPr lang="it-IT" altLang="it-IT" sz="2000" i="1" dirty="0"/>
              <a:t> low dose </a:t>
            </a:r>
            <a:r>
              <a:rPr lang="it-IT" altLang="it-IT" sz="2000" i="1" dirty="0" err="1"/>
              <a:t>levels</a:t>
            </a:r>
            <a:r>
              <a:rPr lang="it-IT" altLang="it-IT" sz="2000" i="1" dirty="0"/>
              <a:t>, </a:t>
            </a:r>
            <a:r>
              <a:rPr lang="it-IT" altLang="it-IT" sz="2000" i="1" dirty="0" err="1"/>
              <a:t>this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index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presented</a:t>
            </a:r>
            <a:r>
              <a:rPr lang="it-IT" altLang="it-IT" sz="2000" i="1" dirty="0"/>
              <a:t> a strong dose </a:t>
            </a:r>
            <a:r>
              <a:rPr lang="it-IT" altLang="it-IT" sz="2000" i="1" dirty="0" err="1"/>
              <a:t>dependence</a:t>
            </a:r>
            <a:r>
              <a:rPr lang="it-IT" altLang="it-IT" sz="2000" i="1" dirty="0"/>
              <a:t>, </a:t>
            </a:r>
            <a:r>
              <a:rPr lang="it-IT" altLang="it-IT" sz="2000" i="1" dirty="0" err="1"/>
              <a:t>while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for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doses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higher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than</a:t>
            </a:r>
            <a:r>
              <a:rPr lang="it-IT" altLang="it-IT" sz="2000" i="1" dirty="0"/>
              <a:t> 1.3*10</a:t>
            </a:r>
            <a:r>
              <a:rPr lang="it-IT" altLang="it-IT" sz="2000" i="1" baseline="30000" dirty="0"/>
              <a:t>-4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mGy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its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value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remains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constant</a:t>
            </a:r>
            <a:r>
              <a:rPr lang="it-IT" altLang="it-IT" sz="2000" i="1" dirty="0"/>
              <a:t>.</a:t>
            </a:r>
            <a:endParaRPr lang="it-IT" sz="2000" i="1" dirty="0"/>
          </a:p>
        </p:txBody>
      </p:sp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140</TotalTime>
  <Words>818</Words>
  <Application>Microsoft Office PowerPoint</Application>
  <PresentationFormat>Presentazione su schermo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Book</vt:lpstr>
      <vt:lpstr>Times New Roman</vt:lpstr>
      <vt:lpstr>Wingdings</vt:lpstr>
      <vt:lpstr>Wingdings 2</vt:lpstr>
      <vt:lpstr>Technic</vt:lpstr>
      <vt:lpstr>progetto a.s.l.  a scuola di astroparticelle </vt:lpstr>
      <vt:lpstr>X-ray imaging and dosimetry: the research at the base of the applications</vt:lpstr>
      <vt:lpstr>The Process</vt:lpstr>
      <vt:lpstr>The Results…</vt:lpstr>
      <vt:lpstr>Presentazione standard di PowerPoint</vt:lpstr>
      <vt:lpstr>Monte Carlo Simulation</vt:lpstr>
      <vt:lpstr>Presentazione standard di PowerPoint</vt:lpstr>
      <vt:lpstr>Presentazione standard di PowerPoint</vt:lpstr>
      <vt:lpstr>…Results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a.s.l.  a scuola di astroparticelle </dc:title>
  <dc:creator>Simo</dc:creator>
  <cp:lastModifiedBy>ERNESTO DE FELICE</cp:lastModifiedBy>
  <cp:revision>16</cp:revision>
  <dcterms:created xsi:type="dcterms:W3CDTF">2018-05-22T18:56:31Z</dcterms:created>
  <dcterms:modified xsi:type="dcterms:W3CDTF">2018-05-22T21:36:51Z</dcterms:modified>
</cp:coreProperties>
</file>