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  <p:sldMasterId id="2147484123" r:id="rId2"/>
    <p:sldMasterId id="2147484110" r:id="rId3"/>
    <p:sldMasterId id="2147484096" r:id="rId4"/>
  </p:sldMasterIdLst>
  <p:notesMasterIdLst>
    <p:notesMasterId r:id="rId12"/>
  </p:notesMasterIdLst>
  <p:handoutMasterIdLst>
    <p:handoutMasterId r:id="rId13"/>
  </p:handoutMasterIdLst>
  <p:sldIdLst>
    <p:sldId id="551" r:id="rId5"/>
    <p:sldId id="552" r:id="rId6"/>
    <p:sldId id="555" r:id="rId7"/>
    <p:sldId id="561" r:id="rId8"/>
    <p:sldId id="562" r:id="rId9"/>
    <p:sldId id="563" r:id="rId10"/>
    <p:sldId id="564" r:id="rId11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4FF"/>
    <a:srgbClr val="F8F8F8"/>
    <a:srgbClr val="0A0DA8"/>
    <a:srgbClr val="FFFF00"/>
    <a:srgbClr val="009900"/>
    <a:srgbClr val="706AFF"/>
    <a:srgbClr val="000000"/>
    <a:srgbClr val="FFFFFF"/>
    <a:srgbClr val="003399"/>
    <a:srgbClr val="00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7" autoAdjust="0"/>
    <p:restoredTop sz="99351" autoAdjust="0"/>
  </p:normalViewPr>
  <p:slideViewPr>
    <p:cSldViewPr>
      <p:cViewPr varScale="1">
        <p:scale>
          <a:sx n="59" d="100"/>
          <a:sy n="59" d="100"/>
        </p:scale>
        <p:origin x="99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31" d="100"/>
          <a:sy n="31" d="100"/>
        </p:scale>
        <p:origin x="-2054" y="-8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36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r">
              <a:defRPr sz="1300"/>
            </a:lvl1pPr>
          </a:lstStyle>
          <a:p>
            <a:fld id="{1DB2E7EA-84D0-1942-A82A-CB4DE35BD42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36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r">
              <a:defRPr sz="1300"/>
            </a:lvl1pPr>
          </a:lstStyle>
          <a:p>
            <a:fld id="{8DA3368D-F283-2F48-B3D5-56BFC77F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8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243A720-C6E9-4C24-ACB1-66F9D7C85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3A720-C6E9-4C24-ACB1-66F9D7C851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2" y="304800"/>
            <a:ext cx="8229600" cy="1143000"/>
          </a:xfrm>
          <a:noFill/>
          <a:ln>
            <a:noFill/>
          </a:ln>
          <a:effectLst>
            <a:outerShdw blurRad="50800" dist="38100" dir="2700000" algn="tl" rotWithShape="0">
              <a:srgbClr val="0070C0">
                <a:alpha val="61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/>
          <a:lstStyle>
            <a:lvl1pPr>
              <a:defRPr i="0" u="none">
                <a:solidFill>
                  <a:srgbClr val="FF0000"/>
                </a:solidFill>
                <a:effectLst/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8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7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>
            <a:normAutofit/>
          </a:bodyPr>
          <a:lstStyle>
            <a:lvl1pPr>
              <a:defRPr sz="4400" i="0" u="none">
                <a:solidFill>
                  <a:srgbClr val="FF0000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Giorgio Chiarelli, HCP,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Giorgio Chiarelli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8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outerShdw blurRad="50800" dist="38100" dir="2700000" algn="tl" rotWithShape="0">
              <a:srgbClr val="00B0F0"/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8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(INFN of Napoli) a nome del Comitato di Coordinamento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78EF9-3B7C-0445-9592-9BFA65D93F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8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Helvetica" pitchFamily="34" charset="0"/>
              </a:defRPr>
            </a:lvl3pPr>
            <a:lvl4pPr>
              <a:defRPr sz="20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0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solidFill>
                  <a:srgbClr val="1014FF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 sz="2400">
                <a:solidFill>
                  <a:srgbClr val="FF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solidFill>
                  <a:srgbClr val="1014FF"/>
                </a:solidFill>
                <a:latin typeface="Helvetica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400"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>
                <a:latin typeface="Helvetica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93" r:id="rId2"/>
    <p:sldLayoutId id="2147484108" r:id="rId3"/>
    <p:sldLayoutId id="2147484122" r:id="rId4"/>
    <p:sldLayoutId id="2147484135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Helvetic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FF0000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rgbClr val="1014FF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ABF7-AB6E-4CE7-8B55-36CF23CB855B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E4F4-8405-4D6F-811D-B06F6330F9A9}" type="datetimeFigureOut">
              <a:rPr lang="it-IT" smtClean="0"/>
              <a:t>04/06/2018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Giorgio Chiarelli, HCP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emf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093" y="228600"/>
            <a:ext cx="8229600" cy="2239962"/>
          </a:xfrm>
        </p:spPr>
        <p:txBody>
          <a:bodyPr>
            <a:normAutofit/>
          </a:bodyPr>
          <a:lstStyle/>
          <a:p>
            <a:r>
              <a:rPr lang="it-IT" dirty="0" smtClean="0"/>
              <a:t>CC3m- riunione referenti</a:t>
            </a:r>
            <a:br>
              <a:rPr lang="it-IT" dirty="0" smtClean="0"/>
            </a:br>
            <a:r>
              <a:rPr lang="it-IT" dirty="0" smtClean="0"/>
              <a:t>4-5 giugno 2018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59781" y="25908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1014FF"/>
                </a:solidFill>
              </a:rPr>
              <a:t>Giorgio Chiarelli</a:t>
            </a:r>
            <a:br>
              <a:rPr lang="it-IT" dirty="0" smtClean="0">
                <a:solidFill>
                  <a:srgbClr val="1014FF"/>
                </a:solidFill>
              </a:rPr>
            </a:br>
            <a:endParaRPr lang="it-IT" dirty="0" smtClean="0">
              <a:solidFill>
                <a:srgbClr val="10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 smtClean="0"/>
              <a:t>È nata una rete –APENET- dedicata al supporto del Public Engagement negli Atenei e negli Enti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dirty="0" smtClean="0"/>
              <a:t>consorzio presentanto in </a:t>
            </a:r>
            <a:r>
              <a:rPr lang="it-IT" dirty="0"/>
              <a:t>un evento il 16 marzo presso la CRUI</a:t>
            </a:r>
          </a:p>
          <a:p>
            <a:pPr lvl="3"/>
            <a:r>
              <a:rPr lang="it-IT" dirty="0"/>
              <a:t>Intervento del Rettore di Torino (Presidente primo round)</a:t>
            </a:r>
          </a:p>
          <a:p>
            <a:pPr lvl="3"/>
            <a:r>
              <a:rPr lang="it-IT" dirty="0"/>
              <a:t>Intervento Paolo Miccoli (Presidente ANVUR)</a:t>
            </a:r>
          </a:p>
          <a:p>
            <a:pPr lvl="3"/>
            <a:r>
              <a:rPr lang="it-IT" dirty="0"/>
              <a:t>Interventi descrittivi (De Bortoli-To, Chiarelli- INFN)</a:t>
            </a:r>
          </a:p>
          <a:p>
            <a:pPr lvl="3"/>
            <a:r>
              <a:rPr lang="it-IT" dirty="0"/>
              <a:t>Pomeriggio dedicato a scambio di esperienze</a:t>
            </a:r>
          </a:p>
          <a:p>
            <a:pPr lvl="1"/>
            <a:r>
              <a:rPr lang="it-IT" dirty="0"/>
              <a:t>Eletto comitato di coordinamento: (Solito-FI, del Bello-FE, Chiarelli-INFN, Bonadei-BG, Castelnuovo-Polimi, Serra-SS, </a:t>
            </a:r>
            <a:r>
              <a:rPr lang="it-IT" dirty="0" smtClean="0"/>
              <a:t>Attanasio-UCAL invitato)</a:t>
            </a:r>
            <a:endParaRPr lang="it-IT" dirty="0"/>
          </a:p>
          <a:p>
            <a:pPr lvl="2"/>
            <a:r>
              <a:rPr lang="it-IT" dirty="0"/>
              <a:t>Prima decisione </a:t>
            </a:r>
            <a:r>
              <a:rPr lang="it-IT" dirty="0" smtClean="0"/>
              <a:t>concentrarsi </a:t>
            </a:r>
            <a:r>
              <a:rPr lang="it-IT" dirty="0"/>
              <a:t>su corsi di formazione di personale strutturato e giovani; creare una scheda comune sulle attività di PE (presentata esperienza di UniSS)</a:t>
            </a:r>
          </a:p>
          <a:p>
            <a:pPr lvl="3"/>
            <a:endParaRPr lang="it-IT" dirty="0" smtClean="0"/>
          </a:p>
          <a:p>
            <a:pPr lvl="2"/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Attività INFN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/>
              <a:t>Gondola Stonata:</a:t>
            </a:r>
          </a:p>
          <a:p>
            <a:pPr lvl="1"/>
            <a:r>
              <a:rPr lang="it-IT" dirty="0"/>
              <a:t>A causa di dissensi tra Fondazione Cini e Biennale sul programma della Biennale, quest’iniziativa e’ bloccata.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/>
              <a:t>Matera 2019:</a:t>
            </a:r>
          </a:p>
          <a:p>
            <a:pPr lvl="1"/>
            <a:r>
              <a:rPr lang="it-IT" dirty="0"/>
              <a:t>Cambiamenti nella Fondazione: la presidente (anche rettore di UNIBAS) si è dimessa</a:t>
            </a:r>
          </a:p>
          <a:p>
            <a:pPr lvl="2"/>
            <a:r>
              <a:rPr lang="it-IT" dirty="0" smtClean="0"/>
              <a:t>Siamo fermi</a:t>
            </a: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Art&amp;Science: </a:t>
            </a:r>
          </a:p>
          <a:p>
            <a:pPr lvl="1"/>
            <a:r>
              <a:rPr lang="it-IT" dirty="0"/>
              <a:t>Completato percorso biennale (grande evento presso lo storico Teatro Diana) Grande partecipazione di pubblico –studenti per lo piu’-</a:t>
            </a:r>
          </a:p>
          <a:p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Giorgio Chiarelli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="" xmlns:a16="http://schemas.microsoft.com/office/drawing/2014/main" id="{3F6804BA-9B84-1345-9A00-7701B2FAEAD4}"/>
              </a:ext>
            </a:extLst>
          </p:cNvPr>
          <p:cNvGrpSpPr/>
          <p:nvPr/>
        </p:nvGrpSpPr>
        <p:grpSpPr>
          <a:xfrm>
            <a:off x="662231" y="662132"/>
            <a:ext cx="7292027" cy="707730"/>
            <a:chOff x="527777" y="431557"/>
            <a:chExt cx="8558004" cy="766707"/>
          </a:xfrm>
        </p:grpSpPr>
        <p:pic>
          <p:nvPicPr>
            <p:cNvPr id="10" name="Immagine 9">
              <a:extLst>
                <a:ext uri="{FF2B5EF4-FFF2-40B4-BE49-F238E27FC236}">
                  <a16:creationId xmlns="" xmlns:a16="http://schemas.microsoft.com/office/drawing/2014/main" id="{A4EF0F06-DF59-6642-B3BF-9CD0502D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6533" y="431557"/>
              <a:ext cx="766707" cy="766707"/>
            </a:xfrm>
            <a:prstGeom prst="rect">
              <a:avLst/>
            </a:prstGeom>
          </p:spPr>
        </p:pic>
        <p:pic>
          <p:nvPicPr>
            <p:cNvPr id="11" name="Immagine 10" descr="CERN-logo.jpg">
              <a:extLst>
                <a:ext uri="{FF2B5EF4-FFF2-40B4-BE49-F238E27FC236}">
                  <a16:creationId xmlns="" xmlns:a16="http://schemas.microsoft.com/office/drawing/2014/main" id="{13C9D4B3-3A15-D243-9BBD-50268CA3D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5436" y="439076"/>
              <a:ext cx="746485" cy="751668"/>
            </a:xfrm>
            <a:prstGeom prst="rect">
              <a:avLst/>
            </a:prstGeom>
          </p:spPr>
        </p:pic>
        <p:pic>
          <p:nvPicPr>
            <p:cNvPr id="12" name="Immagine 11" descr="Creations_logo-3.jpg">
              <a:extLst>
                <a:ext uri="{FF2B5EF4-FFF2-40B4-BE49-F238E27FC236}">
                  <a16:creationId xmlns="" xmlns:a16="http://schemas.microsoft.com/office/drawing/2014/main" id="{24296272-7A32-FC4B-85DF-55135E1E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10836" y="431557"/>
              <a:ext cx="2020730" cy="766707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="" xmlns:a16="http://schemas.microsoft.com/office/drawing/2014/main" id="{85892313-8CA0-B24D-ABDA-844ADA0B3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4702" y="431557"/>
              <a:ext cx="1791079" cy="766707"/>
            </a:xfrm>
            <a:prstGeom prst="rect">
              <a:avLst/>
            </a:prstGeom>
          </p:spPr>
        </p:pic>
        <p:pic>
          <p:nvPicPr>
            <p:cNvPr id="14" name="Immagine 13" descr="LOGO_INFN_NEWS_sito.jpg">
              <a:extLst>
                <a:ext uri="{FF2B5EF4-FFF2-40B4-BE49-F238E27FC236}">
                  <a16:creationId xmlns="" xmlns:a16="http://schemas.microsoft.com/office/drawing/2014/main" id="{D2F6DCE0-26E8-9844-83DF-A749276A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777" y="475055"/>
              <a:ext cx="1224704" cy="679711"/>
            </a:xfrm>
            <a:prstGeom prst="rect">
              <a:avLst/>
            </a:prstGeom>
          </p:spPr>
        </p:pic>
      </p:grpSp>
      <p:grpSp>
        <p:nvGrpSpPr>
          <p:cNvPr id="46" name="Gruppo 45">
            <a:extLst>
              <a:ext uri="{FF2B5EF4-FFF2-40B4-BE49-F238E27FC236}">
                <a16:creationId xmlns="" xmlns:a16="http://schemas.microsoft.com/office/drawing/2014/main" id="{B71286FC-DAB4-FD4B-8F4B-7BC162CA4446}"/>
              </a:ext>
            </a:extLst>
          </p:cNvPr>
          <p:cNvGrpSpPr/>
          <p:nvPr/>
        </p:nvGrpSpPr>
        <p:grpSpPr>
          <a:xfrm>
            <a:off x="692090" y="5837441"/>
            <a:ext cx="7232311" cy="558391"/>
            <a:chOff x="201128" y="6038144"/>
            <a:chExt cx="8487921" cy="604924"/>
          </a:xfrm>
        </p:grpSpPr>
        <p:pic>
          <p:nvPicPr>
            <p:cNvPr id="16" name="Immagine 15" descr="logo_Guida.jp2">
              <a:extLst>
                <a:ext uri="{FF2B5EF4-FFF2-40B4-BE49-F238E27FC236}">
                  <a16:creationId xmlns="" xmlns:a16="http://schemas.microsoft.com/office/drawing/2014/main" id="{2571DA1B-1811-4542-BFAE-99D5A180E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6814663" y="6108113"/>
              <a:ext cx="1874386" cy="46498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="" xmlns:a16="http://schemas.microsoft.com/office/drawing/2014/main" id="{A33D266F-3536-BE43-B0EF-4EE71838D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9215" y="6108113"/>
              <a:ext cx="1385868" cy="464987"/>
            </a:xfrm>
            <a:prstGeom prst="rect">
              <a:avLst/>
            </a:prstGeom>
          </p:spPr>
        </p:pic>
        <p:pic>
          <p:nvPicPr>
            <p:cNvPr id="18" name="Immagine 17" descr="UnioneIndustriali.jpg">
              <a:extLst>
                <a:ext uri="{FF2B5EF4-FFF2-40B4-BE49-F238E27FC236}">
                  <a16:creationId xmlns="" xmlns:a16="http://schemas.microsoft.com/office/drawing/2014/main" id="{F08ACE3E-2EE5-AD46-B452-F6ECEB6C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645" y="6038144"/>
              <a:ext cx="1368517" cy="604924"/>
            </a:xfrm>
            <a:prstGeom prst="rect">
              <a:avLst/>
            </a:prstGeom>
          </p:spPr>
        </p:pic>
        <p:pic>
          <p:nvPicPr>
            <p:cNvPr id="19" name="Immagine 18" descr="logo_marinella.jpg">
              <a:extLst>
                <a:ext uri="{FF2B5EF4-FFF2-40B4-BE49-F238E27FC236}">
                  <a16:creationId xmlns="" xmlns:a16="http://schemas.microsoft.com/office/drawing/2014/main" id="{0B56D60A-1EA6-9946-B4AE-CD5CB23A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5393" y="6038144"/>
              <a:ext cx="1238427" cy="604924"/>
            </a:xfrm>
            <a:prstGeom prst="rect">
              <a:avLst/>
            </a:prstGeom>
          </p:spPr>
        </p:pic>
        <p:pic>
          <p:nvPicPr>
            <p:cNvPr id="20" name="Immagine 19" descr="CAEN.jpg">
              <a:extLst>
                <a:ext uri="{FF2B5EF4-FFF2-40B4-BE49-F238E27FC236}">
                  <a16:creationId xmlns="" xmlns:a16="http://schemas.microsoft.com/office/drawing/2014/main" id="{9EF3D907-D51E-0444-A89B-FC5FD6D68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1128" y="6130004"/>
              <a:ext cx="1110362" cy="421204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="" xmlns:a16="http://schemas.microsoft.com/office/drawing/2014/main" id="{FD0343E3-3191-3746-858C-0342E0BBEFE9}"/>
              </a:ext>
            </a:extLst>
          </p:cNvPr>
          <p:cNvGrpSpPr/>
          <p:nvPr/>
        </p:nvGrpSpPr>
        <p:grpSpPr>
          <a:xfrm>
            <a:off x="1396106" y="1742271"/>
            <a:ext cx="4416054" cy="680525"/>
            <a:chOff x="1368044" y="1601708"/>
            <a:chExt cx="5182731" cy="737235"/>
          </a:xfrm>
        </p:grpSpPr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CB5097A3-29D8-FF4D-999D-93FF7DE6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0182" y="1663693"/>
              <a:ext cx="1830593" cy="613264"/>
            </a:xfrm>
            <a:prstGeom prst="rect">
              <a:avLst/>
            </a:prstGeom>
          </p:spPr>
        </p:pic>
        <p:pic>
          <p:nvPicPr>
            <p:cNvPr id="8" name="Immagine 7" descr="logomibac2013.jpg">
              <a:extLst>
                <a:ext uri="{FF2B5EF4-FFF2-40B4-BE49-F238E27FC236}">
                  <a16:creationId xmlns="" xmlns:a16="http://schemas.microsoft.com/office/drawing/2014/main" id="{DCB45E65-83BE-6940-A4A1-E125A12D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8044" y="1697341"/>
              <a:ext cx="1412240" cy="545969"/>
            </a:xfrm>
            <a:prstGeom prst="rect">
              <a:avLst/>
            </a:prstGeom>
          </p:spPr>
        </p:pic>
        <p:pic>
          <p:nvPicPr>
            <p:cNvPr id="26" name="Immagine 25" descr="EYCH2018_Logos_Pink-IT-72.png">
              <a:extLst>
                <a:ext uri="{FF2B5EF4-FFF2-40B4-BE49-F238E27FC236}">
                  <a16:creationId xmlns="" xmlns:a16="http://schemas.microsoft.com/office/drawing/2014/main" id="{0C245685-F01B-B243-B270-A6359E72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5044" y="1601708"/>
              <a:ext cx="970378" cy="737235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6DC5AB0E-2EC0-9A46-B7ED-A63C31E428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90" y="1804825"/>
            <a:ext cx="1047398" cy="508504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="" xmlns:a16="http://schemas.microsoft.com/office/drawing/2014/main" id="{5512A7E1-389B-6741-8D19-49A3108CB68D}"/>
              </a:ext>
            </a:extLst>
          </p:cNvPr>
          <p:cNvGrpSpPr/>
          <p:nvPr/>
        </p:nvGrpSpPr>
        <p:grpSpPr>
          <a:xfrm>
            <a:off x="875531" y="3685317"/>
            <a:ext cx="6865432" cy="832275"/>
            <a:chOff x="614781" y="3706674"/>
            <a:chExt cx="8057347" cy="901631"/>
          </a:xfrm>
        </p:grpSpPr>
        <p:pic>
          <p:nvPicPr>
            <p:cNvPr id="4" name="Immagine 3">
              <a:extLst>
                <a:ext uri="{FF2B5EF4-FFF2-40B4-BE49-F238E27FC236}">
                  <a16:creationId xmlns="" xmlns:a16="http://schemas.microsoft.com/office/drawing/2014/main" id="{4E320321-09E3-F148-B3CB-4FCD04874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781" y="3890096"/>
              <a:ext cx="1679117" cy="534787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="" xmlns:a16="http://schemas.microsoft.com/office/drawing/2014/main" id="{507F361E-1ED9-E243-9ADB-EC89D5BCE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1796" y="3706674"/>
              <a:ext cx="1328117" cy="901631"/>
            </a:xfrm>
            <a:prstGeom prst="rect">
              <a:avLst/>
            </a:prstGeom>
          </p:spPr>
        </p:pic>
        <p:pic>
          <p:nvPicPr>
            <p:cNvPr id="23" name="Picture 2" descr="http://www.societanazionalescienzeletterearti.it/images/snf02.gif">
              <a:extLst>
                <a:ext uri="{FF2B5EF4-FFF2-40B4-BE49-F238E27FC236}">
                  <a16:creationId xmlns="" xmlns:a16="http://schemas.microsoft.com/office/drawing/2014/main" id="{A5AEE41D-3888-084E-B401-06006FDDB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712" y="3711147"/>
              <a:ext cx="814416" cy="81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isultati immagini per accademia belle arti napoli">
              <a:extLst>
                <a:ext uri="{FF2B5EF4-FFF2-40B4-BE49-F238E27FC236}">
                  <a16:creationId xmlns="" xmlns:a16="http://schemas.microsoft.com/office/drawing/2014/main" id="{E1FE52FA-5E05-D247-B324-FC5F85869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023" y="3810271"/>
              <a:ext cx="614612" cy="61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magine 32">
              <a:extLst>
                <a:ext uri="{FF2B5EF4-FFF2-40B4-BE49-F238E27FC236}">
                  <a16:creationId xmlns="" xmlns:a16="http://schemas.microsoft.com/office/drawing/2014/main" id="{A19276AE-033F-3D40-A926-EEDD41E4C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3125" y="3748612"/>
              <a:ext cx="817755" cy="817755"/>
            </a:xfrm>
            <a:prstGeom prst="rect">
              <a:avLst/>
            </a:prstGeom>
          </p:spPr>
        </p:pic>
      </p:grpSp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7EBB5514-7938-B943-8421-34F9888DC9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29" y="3823078"/>
            <a:ext cx="1430039" cy="522829"/>
          </a:xfrm>
          <a:prstGeom prst="rect">
            <a:avLst/>
          </a:prstGeom>
        </p:spPr>
      </p:pic>
      <p:grpSp>
        <p:nvGrpSpPr>
          <p:cNvPr id="41" name="Gruppo 40">
            <a:extLst>
              <a:ext uri="{FF2B5EF4-FFF2-40B4-BE49-F238E27FC236}">
                <a16:creationId xmlns="" xmlns:a16="http://schemas.microsoft.com/office/drawing/2014/main" id="{1DDBE364-942B-294D-884E-D71F6C5447E2}"/>
              </a:ext>
            </a:extLst>
          </p:cNvPr>
          <p:cNvGrpSpPr/>
          <p:nvPr/>
        </p:nvGrpSpPr>
        <p:grpSpPr>
          <a:xfrm>
            <a:off x="1022028" y="4790689"/>
            <a:ext cx="6572436" cy="725760"/>
            <a:chOff x="724951" y="4904163"/>
            <a:chExt cx="7713484" cy="786240"/>
          </a:xfrm>
        </p:grpSpPr>
        <p:pic>
          <p:nvPicPr>
            <p:cNvPr id="25" name="Immagine 24">
              <a:extLst>
                <a:ext uri="{FF2B5EF4-FFF2-40B4-BE49-F238E27FC236}">
                  <a16:creationId xmlns="" xmlns:a16="http://schemas.microsoft.com/office/drawing/2014/main" id="{3A7F4B22-D835-7042-B365-33534CE0C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4617" y="4904163"/>
              <a:ext cx="553818" cy="786240"/>
            </a:xfrm>
            <a:prstGeom prst="rect">
              <a:avLst/>
            </a:prstGeom>
          </p:spPr>
        </p:pic>
        <p:pic>
          <p:nvPicPr>
            <p:cNvPr id="27" name="Immagine 26" descr="FondazioneBancoDiNapoli.jpg">
              <a:extLst>
                <a:ext uri="{FF2B5EF4-FFF2-40B4-BE49-F238E27FC236}">
                  <a16:creationId xmlns="" xmlns:a16="http://schemas.microsoft.com/office/drawing/2014/main" id="{C97A41F7-540A-8841-A56D-A03EB2765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8141" y="4956065"/>
              <a:ext cx="1846176" cy="615392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="" xmlns:a16="http://schemas.microsoft.com/office/drawing/2014/main" id="{34B8EE41-1FB7-8045-B123-E55CAF938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317" y="4904163"/>
              <a:ext cx="719197" cy="719197"/>
            </a:xfrm>
            <a:prstGeom prst="rect">
              <a:avLst/>
            </a:prstGeom>
          </p:spPr>
        </p:pic>
        <p:pic>
          <p:nvPicPr>
            <p:cNvPr id="29" name="Immagine 28" descr="Logo vettoriale Napoli Città Libro.png">
              <a:extLst>
                <a:ext uri="{FF2B5EF4-FFF2-40B4-BE49-F238E27FC236}">
                  <a16:creationId xmlns="" xmlns:a16="http://schemas.microsoft.com/office/drawing/2014/main" id="{8A56498C-C7BD-FA45-A584-221A3D781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9409" y="4904163"/>
              <a:ext cx="589226" cy="63646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</p:pic>
        <p:pic>
          <p:nvPicPr>
            <p:cNvPr id="31" name="Immagine 30">
              <a:extLst>
                <a:ext uri="{FF2B5EF4-FFF2-40B4-BE49-F238E27FC236}">
                  <a16:creationId xmlns="" xmlns:a16="http://schemas.microsoft.com/office/drawing/2014/main" id="{A275FD57-E524-7341-8B6D-9574B7988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951" y="5027708"/>
              <a:ext cx="1343190" cy="472106"/>
            </a:xfrm>
            <a:prstGeom prst="rect">
              <a:avLst/>
            </a:prstGeom>
          </p:spPr>
        </p:pic>
      </p:grpSp>
      <p:pic>
        <p:nvPicPr>
          <p:cNvPr id="40" name="Immagine 39">
            <a:extLst>
              <a:ext uri="{FF2B5EF4-FFF2-40B4-BE49-F238E27FC236}">
                <a16:creationId xmlns="" xmlns:a16="http://schemas.microsoft.com/office/drawing/2014/main" id="{68CDE8A8-A00A-144C-8B1B-CD6535A349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82" y="4912035"/>
            <a:ext cx="1245360" cy="399711"/>
          </a:xfrm>
          <a:prstGeom prst="rect">
            <a:avLst/>
          </a:prstGeom>
        </p:spPr>
      </p:pic>
      <p:grpSp>
        <p:nvGrpSpPr>
          <p:cNvPr id="52" name="Gruppo 51">
            <a:extLst>
              <a:ext uri="{FF2B5EF4-FFF2-40B4-BE49-F238E27FC236}">
                <a16:creationId xmlns="" xmlns:a16="http://schemas.microsoft.com/office/drawing/2014/main" id="{EA235D14-D635-734B-B92A-1B54E7FF3A8F}"/>
              </a:ext>
            </a:extLst>
          </p:cNvPr>
          <p:cNvGrpSpPr/>
          <p:nvPr/>
        </p:nvGrpSpPr>
        <p:grpSpPr>
          <a:xfrm>
            <a:off x="1225070" y="2753263"/>
            <a:ext cx="5349518" cy="751610"/>
            <a:chOff x="1074498" y="2696952"/>
            <a:chExt cx="6278254" cy="814244"/>
          </a:xfrm>
        </p:grpSpPr>
        <p:pic>
          <p:nvPicPr>
            <p:cNvPr id="2" name="Immagine 1" descr="logo Firenze.jpg">
              <a:extLst>
                <a:ext uri="{FF2B5EF4-FFF2-40B4-BE49-F238E27FC236}">
                  <a16:creationId xmlns="" xmlns:a16="http://schemas.microsoft.com/office/drawing/2014/main" id="{8F516FE0-F367-B743-BC74-32F271C26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1953" y="2740970"/>
              <a:ext cx="544656" cy="726208"/>
            </a:xfrm>
            <a:prstGeom prst="rect">
              <a:avLst/>
            </a:prstGeom>
          </p:spPr>
        </p:pic>
        <p:pic>
          <p:nvPicPr>
            <p:cNvPr id="5" name="Immagine 4" descr="LOGO_COMUNE_DI_NAPOLI_senza_bianco2.jpg">
              <a:extLst>
                <a:ext uri="{FF2B5EF4-FFF2-40B4-BE49-F238E27FC236}">
                  <a16:creationId xmlns="" xmlns:a16="http://schemas.microsoft.com/office/drawing/2014/main" id="{769B7ADE-9E73-404D-A5DC-7E46E44E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7422" y="2696952"/>
              <a:ext cx="809981" cy="814244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="" xmlns:a16="http://schemas.microsoft.com/office/drawing/2014/main" id="{8662398A-FD99-C044-9E63-DEEE1F3FD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498" y="2836681"/>
              <a:ext cx="1655296" cy="534787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="" xmlns:a16="http://schemas.microsoft.com/office/drawing/2014/main" id="{C9AA8812-9902-064F-BA6D-6B83ACC2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0242" y="2781117"/>
              <a:ext cx="1522510" cy="645914"/>
            </a:xfrm>
            <a:prstGeom prst="rect">
              <a:avLst/>
            </a:prstGeom>
          </p:spPr>
        </p:pic>
      </p:grpSp>
      <p:pic>
        <p:nvPicPr>
          <p:cNvPr id="49" name="Immagine 48">
            <a:extLst>
              <a:ext uri="{FF2B5EF4-FFF2-40B4-BE49-F238E27FC236}">
                <a16:creationId xmlns="" xmlns:a16="http://schemas.microsoft.com/office/drawing/2014/main" id="{6386DD0E-2128-DC48-A5C7-2BE4AF1E9E35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674" y="2742684"/>
            <a:ext cx="745748" cy="772769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="" xmlns:a16="http://schemas.microsoft.com/office/drawing/2014/main" id="{212467D3-C07D-2542-A6DA-551F97AA40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85" y="2777466"/>
            <a:ext cx="422514" cy="70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046" y="457269"/>
            <a:ext cx="7596554" cy="742950"/>
          </a:xfrm>
        </p:spPr>
        <p:txBody>
          <a:bodyPr/>
          <a:lstStyle/>
          <a:p>
            <a:r>
              <a:rPr lang="it-IT" sz="4062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Borse di Studio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093" y="1481573"/>
            <a:ext cx="7854461" cy="429204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Istituto Nazionale di Fisica Nucleare</a:t>
            </a:r>
          </a:p>
          <a:p>
            <a:r>
              <a:rPr lang="it-IT" dirty="0">
                <a:solidFill>
                  <a:srgbClr val="FF0000"/>
                </a:solidFill>
              </a:rPr>
              <a:t>CERN di Ginevra</a:t>
            </a:r>
          </a:p>
          <a:p>
            <a:r>
              <a:rPr lang="it-IT" dirty="0">
                <a:solidFill>
                  <a:srgbClr val="FF0000"/>
                </a:solidFill>
              </a:rPr>
              <a:t>Esperimento CMS del CERN e </a:t>
            </a:r>
            <a:r>
              <a:rPr lang="it-IT" dirty="0" err="1">
                <a:solidFill>
                  <a:srgbClr val="FF0000"/>
                </a:solidFill>
              </a:rPr>
              <a:t>art@CMS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Dipartimento di Fisica della Federico II</a:t>
            </a:r>
          </a:p>
          <a:p>
            <a:r>
              <a:rPr lang="it-IT" dirty="0">
                <a:solidFill>
                  <a:srgbClr val="FF0000"/>
                </a:solidFill>
              </a:rPr>
              <a:t>Università di Napoli Federico II</a:t>
            </a:r>
          </a:p>
          <a:p>
            <a:r>
              <a:rPr lang="it-IT" dirty="0">
                <a:solidFill>
                  <a:srgbClr val="FF0000"/>
                </a:solidFill>
              </a:rPr>
              <a:t>CAEN S.r.l di Viareggio</a:t>
            </a:r>
          </a:p>
          <a:p>
            <a:r>
              <a:rPr lang="it-IT" dirty="0">
                <a:solidFill>
                  <a:srgbClr val="FF0000"/>
                </a:solidFill>
              </a:rPr>
              <a:t>Fondazione Cassa di Risparmio di Firenze</a:t>
            </a:r>
          </a:p>
          <a:p>
            <a:r>
              <a:rPr lang="it-IT" dirty="0">
                <a:solidFill>
                  <a:srgbClr val="FF0000"/>
                </a:solidFill>
              </a:rPr>
              <a:t>Fondazione Banco di Napoli</a:t>
            </a:r>
          </a:p>
          <a:p>
            <a:r>
              <a:rPr lang="it-IT" dirty="0"/>
              <a:t>Rotary Castel Sant’Elmo</a:t>
            </a:r>
          </a:p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7" name="AutoShape 2" descr="isultati immagini per s'cool lab summer camp"/>
          <p:cNvSpPr>
            <a:spLocks noChangeAspect="1" noChangeArrowheads="1"/>
          </p:cNvSpPr>
          <p:nvPr/>
        </p:nvSpPr>
        <p:spPr bwMode="auto">
          <a:xfrm>
            <a:off x="351692" y="263771"/>
            <a:ext cx="10550769" cy="6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it-IT" sz="2215"/>
          </a:p>
        </p:txBody>
      </p:sp>
      <p:sp>
        <p:nvSpPr>
          <p:cNvPr id="9" name="AutoShape 6" descr="isultati immagini per s'cool lab summer camp"/>
          <p:cNvSpPr>
            <a:spLocks noChangeAspect="1" noChangeArrowheads="1"/>
          </p:cNvSpPr>
          <p:nvPr/>
        </p:nvSpPr>
        <p:spPr bwMode="auto">
          <a:xfrm>
            <a:off x="633046" y="545125"/>
            <a:ext cx="10550769" cy="6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it-IT" sz="2215"/>
          </a:p>
        </p:txBody>
      </p:sp>
    </p:spTree>
    <p:extLst>
      <p:ext uri="{BB962C8B-B14F-4D97-AF65-F5344CB8AC3E}">
        <p14:creationId xmlns:p14="http://schemas.microsoft.com/office/powerpoint/2010/main" val="26810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sultati immagini per s'cool lab summer camp"/>
          <p:cNvSpPr>
            <a:spLocks noChangeAspect="1" noChangeArrowheads="1"/>
          </p:cNvSpPr>
          <p:nvPr/>
        </p:nvSpPr>
        <p:spPr bwMode="auto">
          <a:xfrm>
            <a:off x="351692" y="263771"/>
            <a:ext cx="10550769" cy="6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it-IT" sz="2215"/>
          </a:p>
        </p:txBody>
      </p:sp>
      <p:sp>
        <p:nvSpPr>
          <p:cNvPr id="9" name="AutoShape 6" descr="isultati immagini per s'cool lab summer camp"/>
          <p:cNvSpPr>
            <a:spLocks noChangeAspect="1" noChangeArrowheads="1"/>
          </p:cNvSpPr>
          <p:nvPr/>
        </p:nvSpPr>
        <p:spPr bwMode="auto">
          <a:xfrm>
            <a:off x="633046" y="545125"/>
            <a:ext cx="10550769" cy="60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it-IT" sz="2215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CD5FDD8C-EB64-3449-B454-609F5C7F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765" y="369118"/>
            <a:ext cx="5633810" cy="589494"/>
          </a:xfrm>
        </p:spPr>
        <p:txBody>
          <a:bodyPr>
            <a:normAutofit fontScale="90000"/>
          </a:bodyPr>
          <a:lstStyle/>
          <a:p>
            <a:r>
              <a:rPr lang="it-IT" dirty="0"/>
              <a:t>2</a:t>
            </a:r>
            <a:r>
              <a:rPr lang="it-IT" baseline="30000" dirty="0"/>
              <a:t>o</a:t>
            </a:r>
            <a:r>
              <a:rPr lang="it-IT" dirty="0"/>
              <a:t> classificato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0214360D-200B-B34F-B016-4309DA017EEF}"/>
              </a:ext>
            </a:extLst>
          </p:cNvPr>
          <p:cNvSpPr/>
          <p:nvPr/>
        </p:nvSpPr>
        <p:spPr>
          <a:xfrm>
            <a:off x="1526649" y="842224"/>
            <a:ext cx="5442042" cy="89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it-IT" sz="1662" b="1" dirty="0">
                <a:solidFill>
                  <a:srgbClr val="FFFF00"/>
                </a:solidFill>
              </a:rPr>
              <a:t>Impronte di </a:t>
            </a:r>
            <a:r>
              <a:rPr lang="it-IT" sz="1662" b="1" dirty="0" err="1">
                <a:solidFill>
                  <a:srgbClr val="FFFF00"/>
                </a:solidFill>
              </a:rPr>
              <a:t>collissione</a:t>
            </a:r>
            <a:endParaRPr lang="it-IT" sz="1662" b="1" dirty="0">
              <a:solidFill>
                <a:srgbClr val="FFFF00"/>
              </a:solidFill>
            </a:endParaRPr>
          </a:p>
          <a:p>
            <a:pPr algn="ctr" fontAlgn="b"/>
            <a:r>
              <a:rPr lang="it-IT" sz="1477" dirty="0">
                <a:solidFill>
                  <a:schemeClr val="bg1"/>
                </a:solidFill>
              </a:rPr>
              <a:t>Emma Da Re, Alessia Scarpa</a:t>
            </a:r>
          </a:p>
          <a:p>
            <a:pPr algn="ctr" fontAlgn="b"/>
            <a:r>
              <a:rPr lang="it-IT" sz="1477" i="1" dirty="0">
                <a:solidFill>
                  <a:schemeClr val="bg1"/>
                </a:solidFill>
                <a:latin typeface="Calibri" panose="020F0502020204030204" pitchFamily="34" charset="0"/>
              </a:rPr>
              <a:t>Liceo Scientifico Benedetti di </a:t>
            </a:r>
            <a:r>
              <a:rPr lang="it-IT" sz="1477" b="1" i="1" dirty="0">
                <a:solidFill>
                  <a:srgbClr val="FFFF00"/>
                </a:solidFill>
                <a:latin typeface="Calibri" panose="020F0502020204030204" pitchFamily="34" charset="0"/>
              </a:rPr>
              <a:t>Venezia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A53AA1B2-2E7D-C948-81A0-73A185DFE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9" y="1813714"/>
            <a:ext cx="7689082" cy="47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iniziative importanti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/>
              <a:t>Inspyre: </a:t>
            </a:r>
          </a:p>
          <a:p>
            <a:pPr lvl="1"/>
            <a:r>
              <a:rPr lang="it-IT" dirty="0" smtClean="0"/>
              <a:t>Im</a:t>
            </a:r>
            <a:r>
              <a:rPr lang="it-IT" dirty="0" smtClean="0"/>
              <a:t>iziativa  </a:t>
            </a:r>
            <a:r>
              <a:rPr lang="it-IT" dirty="0"/>
              <a:t>Frascati, grande successo, da valorizzare </a:t>
            </a:r>
            <a:r>
              <a:rPr lang="it-IT" dirty="0" smtClean="0"/>
              <a:t>ulteriormente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Inaugurato Visitor Center LNF durante Open 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dirty="0"/>
              <a:t>Secondo VC nei lab nazionali (-2)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/>
              <a:t>Open Day a LNS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dirty="0"/>
              <a:t>Zot! Vince premio per la informatizzazione PA</a:t>
            </a:r>
          </a:p>
          <a:p>
            <a:pPr lvl="1"/>
            <a:endParaRPr lang="it-IT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 smtClean="0"/>
              <a:t>Salone </a:t>
            </a:r>
            <a:r>
              <a:rPr lang="it-IT" dirty="0"/>
              <a:t>del Libro di Torino:</a:t>
            </a:r>
          </a:p>
          <a:p>
            <a:pPr lvl="1"/>
            <a:r>
              <a:rPr lang="it-IT" dirty="0" smtClean="0"/>
              <a:t>Prima partecipazione INFN</a:t>
            </a:r>
          </a:p>
          <a:p>
            <a:pPr lvl="2"/>
            <a:r>
              <a:rPr lang="it-IT" dirty="0" smtClean="0"/>
              <a:t>Presentazione Barone</a:t>
            </a:r>
            <a:endParaRPr lang="it-IT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/>
              <a:t>Masterclass di Fermi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it-IT" dirty="0" smtClean="0"/>
              <a:t>Grande successo, interesse di IPPOG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it-IT" dirty="0" smtClean="0"/>
              <a:t>Diventare il centro organizzatore?</a:t>
            </a:r>
          </a:p>
          <a:p>
            <a:endParaRPr lang="it-IT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12723</TotalTime>
  <Words>317</Words>
  <Application>Microsoft Office PowerPoint</Application>
  <PresentationFormat>On-screen Show (4:3)</PresentationFormat>
  <Paragraphs>54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Narrow</vt:lpstr>
      <vt:lpstr>Calibri</vt:lpstr>
      <vt:lpstr>Comic Sans MS</vt:lpstr>
      <vt:lpstr>Helvetica</vt:lpstr>
      <vt:lpstr>Times New Roman</vt:lpstr>
      <vt:lpstr>Wingdings</vt:lpstr>
      <vt:lpstr>Black</vt:lpstr>
      <vt:lpstr>2_Personalizza struttura</vt:lpstr>
      <vt:lpstr>1_Personalizza struttura</vt:lpstr>
      <vt:lpstr>Personalizza struttura</vt:lpstr>
      <vt:lpstr>CC3m- riunione referenti 4-5 giugno 2018</vt:lpstr>
      <vt:lpstr>News</vt:lpstr>
      <vt:lpstr>Attività INFN</vt:lpstr>
      <vt:lpstr>PowerPoint Presentation</vt:lpstr>
      <vt:lpstr>Borse di Studio</vt:lpstr>
      <vt:lpstr>2o classificato </vt:lpstr>
      <vt:lpstr>Altre iniziative importanti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giorgio</cp:lastModifiedBy>
  <cp:revision>1102</cp:revision>
  <cp:lastPrinted>2017-05-30T16:59:35Z</cp:lastPrinted>
  <dcterms:created xsi:type="dcterms:W3CDTF">2008-08-01T20:03:26Z</dcterms:created>
  <dcterms:modified xsi:type="dcterms:W3CDTF">2018-06-04T06:11:55Z</dcterms:modified>
</cp:coreProperties>
</file>