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0" r:id="rId4"/>
    <p:sldId id="259" r:id="rId5"/>
    <p:sldId id="261" r:id="rId6"/>
    <p:sldId id="265" r:id="rId7"/>
    <p:sldId id="268" r:id="rId8"/>
    <p:sldId id="266" r:id="rId9"/>
    <p:sldId id="269" r:id="rId10"/>
    <p:sldId id="270" r:id="rId11"/>
    <p:sldId id="267" r:id="rId12"/>
    <p:sldId id="271" r:id="rId13"/>
    <p:sldId id="272" r:id="rId14"/>
    <p:sldId id="274" r:id="rId15"/>
    <p:sldId id="273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125" autoAdjust="0"/>
  </p:normalViewPr>
  <p:slideViewPr>
    <p:cSldViewPr snapToGrid="0">
      <p:cViewPr>
        <p:scale>
          <a:sx n="50" d="100"/>
          <a:sy n="50" d="100"/>
        </p:scale>
        <p:origin x="15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AD364-FE77-4997-8658-EC96C07BD539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A7F8D-DFD7-4BA6-8806-576F9BF9175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6419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362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2299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7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58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9402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315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5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854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333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9635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237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01674-B8E3-42C7-BB95-7D3A87C8827E}" type="datetimeFigureOut">
              <a:rPr lang="it-IT" smtClean="0"/>
              <a:t>05/06/2018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58E8C-4E11-4DBE-B992-B58CAA2F1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8814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ansassovideogame.it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gransassovideogame.it/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6" y="-503908"/>
            <a:ext cx="10824693" cy="608889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888" y="2776722"/>
            <a:ext cx="3024787" cy="3960254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906" y="1837905"/>
            <a:ext cx="3334869" cy="246556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317" y="4089576"/>
            <a:ext cx="1124801" cy="11248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9265024" y="2299447"/>
            <a:ext cx="2274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Robono mono"/>
              </a:rPr>
              <a:t>Ciao io sono</a:t>
            </a:r>
          </a:p>
          <a:p>
            <a:pPr algn="ctr"/>
            <a:r>
              <a:rPr lang="it-IT" sz="3600" dirty="0" smtClean="0">
                <a:solidFill>
                  <a:schemeClr val="bg1"/>
                </a:solidFill>
                <a:latin typeface="Robono mono"/>
              </a:rPr>
              <a:t>ZOT!</a:t>
            </a:r>
            <a:endParaRPr lang="it-IT" sz="3600" dirty="0">
              <a:solidFill>
                <a:schemeClr val="bg1"/>
              </a:solidFill>
              <a:latin typeface="Robono mono"/>
            </a:endParaRPr>
          </a:p>
        </p:txBody>
      </p:sp>
    </p:spTree>
    <p:extLst>
      <p:ext uri="{BB962C8B-B14F-4D97-AF65-F5344CB8AC3E}">
        <p14:creationId xmlns:p14="http://schemas.microsoft.com/office/powerpoint/2010/main" val="30181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857" y="1078508"/>
            <a:ext cx="10377714" cy="5099688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158152" y="260684"/>
            <a:ext cx="5345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latin typeface="Robono mono"/>
              </a:rPr>
              <a:t>ASTROFISICA NUCLEARE</a:t>
            </a:r>
            <a:endParaRPr lang="it-IT" sz="3200" b="1" dirty="0">
              <a:latin typeface="Robono mon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2" y="260684"/>
            <a:ext cx="507652" cy="5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8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400" y="1541997"/>
            <a:ext cx="6572555" cy="369417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6" b="7626"/>
          <a:stretch/>
        </p:blipFill>
        <p:spPr>
          <a:xfrm>
            <a:off x="0" y="1523708"/>
            <a:ext cx="5742432" cy="371246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260684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Robono mono"/>
              </a:rPr>
              <a:t>MATERIA OSCURA</a:t>
            </a:r>
            <a:endParaRPr lang="it-IT" sz="3200" b="1" dirty="0">
              <a:latin typeface="Robono mono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975" y="287996"/>
            <a:ext cx="703320" cy="70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3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36" y="0"/>
            <a:ext cx="7723414" cy="68580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275771" y="2205597"/>
            <a:ext cx="3439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Robono mono"/>
              </a:rPr>
              <a:t>NEUTRINI</a:t>
            </a:r>
          </a:p>
          <a:p>
            <a:pPr algn="ctr"/>
            <a:r>
              <a:rPr lang="it-IT" sz="3200" b="1" dirty="0" smtClean="0">
                <a:latin typeface="Robono mono"/>
              </a:rPr>
              <a:t>SOLARI</a:t>
            </a:r>
            <a:endParaRPr lang="it-IT" sz="3200" b="1" dirty="0">
              <a:latin typeface="Robono mono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" y="2467844"/>
            <a:ext cx="552724" cy="55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>
                <a:latin typeface="Robono mono"/>
              </a:rPr>
              <a:t>SCHEDE DI APPROFONDIMENTO</a:t>
            </a:r>
            <a:r>
              <a:rPr lang="it-IT" sz="4000" dirty="0" smtClean="0">
                <a:latin typeface="Robono mono"/>
              </a:rPr>
              <a:t>: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07886"/>
            <a:ext cx="10534650" cy="5445859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0" y="6299534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000" dirty="0" smtClean="0">
                <a:latin typeface="Robono mono"/>
              </a:rPr>
              <a:t>I testi estesi delle schede di approfondimento saranno resi disponibili sul sito entro metà settembre.</a:t>
            </a:r>
          </a:p>
        </p:txBody>
      </p:sp>
    </p:spTree>
    <p:extLst>
      <p:ext uri="{BB962C8B-B14F-4D97-AF65-F5344CB8AC3E}">
        <p14:creationId xmlns:p14="http://schemas.microsoft.com/office/powerpoint/2010/main" val="119095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959" y="1642019"/>
            <a:ext cx="9332082" cy="521598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1235242" y="0"/>
            <a:ext cx="9526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Robono mono"/>
              </a:rPr>
              <a:t>Al sito </a:t>
            </a:r>
            <a:r>
              <a:rPr lang="it-IT" sz="3200" dirty="0">
                <a:latin typeface="Robono mono"/>
                <a:hlinkClick r:id="rId3"/>
              </a:rPr>
              <a:t>www.gransassovideogame.it</a:t>
            </a:r>
            <a:endParaRPr lang="it-IT" sz="3200" dirty="0">
              <a:latin typeface="Robono mono"/>
            </a:endParaRPr>
          </a:p>
          <a:p>
            <a:pPr lvl="0" algn="ctr"/>
            <a:r>
              <a:rPr lang="it-IT" sz="3200" b="1" dirty="0" smtClean="0">
                <a:latin typeface="Robono mono"/>
              </a:rPr>
              <a:t> è disponibile la versione Beta che sarà completata entro fine giugno</a:t>
            </a:r>
          </a:p>
        </p:txBody>
      </p:sp>
    </p:spTree>
    <p:extLst>
      <p:ext uri="{BB962C8B-B14F-4D97-AF65-F5344CB8AC3E}">
        <p14:creationId xmlns:p14="http://schemas.microsoft.com/office/powerpoint/2010/main" val="6886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84" y="1451914"/>
            <a:ext cx="3755125" cy="491646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988" y="-1"/>
            <a:ext cx="6309561" cy="3815855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862" y="3476294"/>
            <a:ext cx="1396385" cy="13963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416607" y="1055243"/>
            <a:ext cx="489832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bg1"/>
                </a:solidFill>
                <a:latin typeface="Robono mono"/>
              </a:rPr>
              <a:t>30 maggio 2019</a:t>
            </a:r>
          </a:p>
          <a:p>
            <a:pPr algn="ctr"/>
            <a:r>
              <a:rPr lang="it-IT" sz="4400" dirty="0" smtClean="0">
                <a:solidFill>
                  <a:schemeClr val="bg1"/>
                </a:solidFill>
                <a:latin typeface="Robono mono"/>
              </a:rPr>
              <a:t>termine progetto</a:t>
            </a:r>
          </a:p>
          <a:p>
            <a:pPr algn="ctr"/>
            <a:endParaRPr lang="it-IT" sz="4400" dirty="0">
              <a:solidFill>
                <a:schemeClr val="bg1"/>
              </a:solidFill>
              <a:latin typeface="Robono mono"/>
            </a:endParaRPr>
          </a:p>
          <a:p>
            <a:pPr algn="ctr"/>
            <a:endParaRPr lang="it-IT" sz="4400" dirty="0" smtClean="0">
              <a:solidFill>
                <a:schemeClr val="bg1"/>
              </a:solidFill>
              <a:latin typeface="Robono mono"/>
            </a:endParaRPr>
          </a:p>
          <a:p>
            <a:pPr algn="ctr"/>
            <a:endParaRPr lang="it-IT" sz="4400" dirty="0" smtClean="0">
              <a:solidFill>
                <a:schemeClr val="bg1"/>
              </a:solidFill>
              <a:latin typeface="Robono mono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914033" y="5181600"/>
            <a:ext cx="5277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Robono mono"/>
                <a:hlinkClick r:id="rId5"/>
              </a:rPr>
              <a:t>www.gransassovideogame.it</a:t>
            </a:r>
            <a:endParaRPr lang="it-IT" sz="2800" dirty="0">
              <a:latin typeface="Robono mono"/>
            </a:endParaRPr>
          </a:p>
        </p:txBody>
      </p:sp>
    </p:spTree>
    <p:extLst>
      <p:ext uri="{BB962C8B-B14F-4D97-AF65-F5344CB8AC3E}">
        <p14:creationId xmlns:p14="http://schemas.microsoft.com/office/powerpoint/2010/main" val="6732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148912" y="2342989"/>
            <a:ext cx="2274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bg1"/>
                </a:solidFill>
                <a:latin typeface="Robono mono"/>
              </a:rPr>
              <a:t>Il mio nome è ZOT!</a:t>
            </a:r>
            <a:endParaRPr lang="it-IT" sz="3600" dirty="0">
              <a:solidFill>
                <a:schemeClr val="bg1"/>
              </a:solidFill>
              <a:latin typeface="Robono mono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63071" y="1572963"/>
            <a:ext cx="6763443" cy="641390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sz="2000" b="1" dirty="0" smtClean="0">
                <a:latin typeface="Robono mono"/>
              </a:rPr>
              <a:t>PILA</a:t>
            </a:r>
            <a:r>
              <a:rPr lang="it-IT" sz="2000" dirty="0" smtClean="0">
                <a:latin typeface="Robono mono"/>
              </a:rPr>
              <a:t> </a:t>
            </a:r>
            <a:r>
              <a:rPr lang="it-IT" sz="2000" b="1" dirty="0">
                <a:latin typeface="Robono mono"/>
              </a:rPr>
              <a:t>(</a:t>
            </a:r>
            <a:r>
              <a:rPr lang="it-IT" sz="2000" b="1" dirty="0" err="1">
                <a:latin typeface="Robono mono"/>
              </a:rPr>
              <a:t>Physics</a:t>
            </a:r>
            <a:r>
              <a:rPr lang="it-IT" sz="2000" b="1" dirty="0">
                <a:latin typeface="Robono mono"/>
              </a:rPr>
              <a:t> In </a:t>
            </a:r>
            <a:r>
              <a:rPr lang="it-IT" sz="2000" b="1" dirty="0" err="1">
                <a:latin typeface="Robono mono"/>
              </a:rPr>
              <a:t>Ludic</a:t>
            </a:r>
            <a:r>
              <a:rPr lang="it-IT" sz="2000" b="1" dirty="0">
                <a:latin typeface="Robono mono"/>
              </a:rPr>
              <a:t> Adventure) </a:t>
            </a:r>
            <a:r>
              <a:rPr lang="it-IT" sz="2000" dirty="0" smtClean="0">
                <a:latin typeface="Robono mono"/>
              </a:rPr>
              <a:t>è un progetto finanziato dal Ministero dell’Istruzione dell’Università e della Ricerca (MIUR) nell'ambito della legge 6/2000 (Accordo ACPR15T4_00267) </a:t>
            </a:r>
            <a:r>
              <a:rPr lang="it-IT" sz="2000" dirty="0" smtClean="0">
                <a:latin typeface="Robono mono"/>
                <a:sym typeface="Wingdings" panose="05000000000000000000" pitchFamily="2" charset="2"/>
              </a:rPr>
              <a:t> </a:t>
            </a:r>
            <a:r>
              <a:rPr lang="it-IT" sz="2000" dirty="0" smtClean="0">
                <a:latin typeface="Robono mono"/>
              </a:rPr>
              <a:t>"Iniziative per la diffusione della cultura scientifica”.</a:t>
            </a:r>
          </a:p>
          <a:p>
            <a:pPr algn="just"/>
            <a:endParaRPr lang="it-IT" sz="2000" dirty="0" smtClean="0">
              <a:latin typeface="Robono mono"/>
            </a:endParaRPr>
          </a:p>
          <a:p>
            <a:pPr algn="just"/>
            <a:r>
              <a:rPr lang="it-IT" sz="2000" b="1" dirty="0" smtClean="0">
                <a:latin typeface="Robono mono"/>
              </a:rPr>
              <a:t>Finalità del progetto: </a:t>
            </a:r>
            <a:r>
              <a:rPr lang="it-IT" sz="2000" dirty="0" smtClean="0">
                <a:latin typeface="Robono mono"/>
              </a:rPr>
              <a:t>la realizzazione di un videogioco educativo ambientato tra le sale sperimentali del più grande laboratorio sotterraneo al mondo, i </a:t>
            </a:r>
            <a:r>
              <a:rPr lang="it-IT" sz="2000" dirty="0">
                <a:latin typeface="Robono mono"/>
              </a:rPr>
              <a:t>Laboratori Nazionali del Gran Sasso </a:t>
            </a:r>
            <a:r>
              <a:rPr lang="it-IT" sz="2000" dirty="0" smtClean="0">
                <a:latin typeface="Robono mono"/>
              </a:rPr>
              <a:t>, in cui il giocatore può esplorare e scoprire esperimenti all’avanguardia nel campo della ricerca della fisica del neutrino, della materia oscura e dell’astrofisica nucleare.</a:t>
            </a:r>
          </a:p>
          <a:p>
            <a:pPr algn="just"/>
            <a:endParaRPr lang="it-IT" sz="2000" dirty="0">
              <a:latin typeface="Robono mono"/>
            </a:endParaRPr>
          </a:p>
          <a:p>
            <a:pPr algn="just"/>
            <a:r>
              <a:rPr lang="it-IT" sz="2000" dirty="0" smtClean="0">
                <a:latin typeface="Robono mono"/>
              </a:rPr>
              <a:t>Il videogioco  è gratuito e multipiattaforma: per giocare è sufficiente collegarsi alla pagina web del videogioco e seguire le istruzioni. </a:t>
            </a:r>
          </a:p>
          <a:p>
            <a:pPr algn="just"/>
            <a:endParaRPr lang="it-IT" sz="2000" dirty="0" smtClean="0">
              <a:latin typeface="Robono mono"/>
            </a:endParaRPr>
          </a:p>
          <a:p>
            <a:pPr algn="just"/>
            <a:endParaRPr lang="it-IT" sz="2000" dirty="0">
              <a:latin typeface="Robono mono"/>
            </a:endParaRPr>
          </a:p>
          <a:p>
            <a:pPr algn="just"/>
            <a:endParaRPr lang="it-IT" sz="2000" dirty="0" smtClean="0">
              <a:latin typeface="Robono mono"/>
            </a:endParaRPr>
          </a:p>
          <a:p>
            <a:pPr algn="just"/>
            <a:endParaRPr lang="it-IT" sz="2000" dirty="0">
              <a:latin typeface="Robono mono"/>
            </a:endParaRPr>
          </a:p>
          <a:p>
            <a:pPr algn="just"/>
            <a:endParaRPr lang="it-IT" sz="2000" dirty="0" smtClean="0">
              <a:latin typeface="Robono mono"/>
            </a:endParaRPr>
          </a:p>
          <a:p>
            <a:pPr algn="just"/>
            <a:endParaRPr lang="it-IT" sz="2000" dirty="0" smtClean="0">
              <a:latin typeface="Robono mono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288" y="679381"/>
            <a:ext cx="1880052" cy="107928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05" y="2836672"/>
            <a:ext cx="1880052" cy="1079289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905" y="679381"/>
            <a:ext cx="1880052" cy="1079289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042" y="4856276"/>
            <a:ext cx="1485921" cy="853029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159" y="2836672"/>
            <a:ext cx="1879157" cy="107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7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040592" y="29029"/>
            <a:ext cx="11504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chemeClr val="tx2"/>
                </a:solidFill>
                <a:latin typeface="Robono mono"/>
              </a:rPr>
              <a:t>Sog</a:t>
            </a:r>
            <a:r>
              <a:rPr lang="en-US" sz="2800" b="1" u="sng" dirty="0">
                <a:solidFill>
                  <a:schemeClr val="tx2"/>
                </a:solidFill>
                <a:latin typeface="Robono mono"/>
              </a:rPr>
              <a:t>.</a:t>
            </a:r>
            <a:r>
              <a:rPr lang="en-US" sz="2800" b="1" u="sng" dirty="0" smtClean="0">
                <a:solidFill>
                  <a:schemeClr val="tx2"/>
                </a:solidFill>
                <a:latin typeface="Robono mono"/>
              </a:rPr>
              <a:t> </a:t>
            </a:r>
            <a:r>
              <a:rPr lang="en-US" sz="2800" b="1" u="sng" dirty="0" err="1" smtClean="0">
                <a:solidFill>
                  <a:schemeClr val="tx2"/>
                </a:solidFill>
                <a:latin typeface="Robono mono"/>
              </a:rPr>
              <a:t>proponenti</a:t>
            </a:r>
            <a:r>
              <a:rPr lang="en-US" sz="2400" u="sng" dirty="0" smtClean="0">
                <a:latin typeface="Robono mono"/>
              </a:rPr>
              <a:t>:</a:t>
            </a:r>
          </a:p>
          <a:p>
            <a:endParaRPr lang="en-US" sz="2800" u="sng" dirty="0">
              <a:solidFill>
                <a:schemeClr val="tx2"/>
              </a:solidFill>
              <a:latin typeface="Robono mono"/>
            </a:endParaRPr>
          </a:p>
          <a:p>
            <a:endParaRPr lang="en-US" sz="2800" b="1" dirty="0" smtClean="0">
              <a:solidFill>
                <a:schemeClr val="tx2"/>
              </a:solidFill>
              <a:latin typeface="Robono mono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870857" y="762425"/>
            <a:ext cx="10844913" cy="4177858"/>
            <a:chOff x="870857" y="781809"/>
            <a:chExt cx="13223202" cy="6158147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592" y="1349828"/>
              <a:ext cx="2515416" cy="1419992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5573476" y="840430"/>
              <a:ext cx="8102461" cy="3402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Responsabile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:</a:t>
              </a:r>
              <a:r>
                <a:rPr lang="en-US" sz="2400" dirty="0">
                  <a:solidFill>
                    <a:schemeClr val="tx2"/>
                  </a:solidFill>
                  <a:latin typeface="Robono mono"/>
                </a:rPr>
                <a:t> Alba </a:t>
              </a:r>
              <a:r>
                <a:rPr lang="en-US" sz="2400" dirty="0" err="1">
                  <a:solidFill>
                    <a:schemeClr val="tx2"/>
                  </a:solidFill>
                  <a:latin typeface="Robono mono"/>
                </a:rPr>
                <a:t>Formicola</a:t>
              </a:r>
              <a:r>
                <a:rPr lang="en-US" sz="2400" dirty="0">
                  <a:solidFill>
                    <a:schemeClr val="tx2"/>
                  </a:solidFill>
                  <a:latin typeface="Robono mono"/>
                </a:rPr>
                <a:t>, LNGS- INFN</a:t>
              </a:r>
            </a:p>
            <a:p>
              <a:endParaRPr lang="en-US" sz="2400" dirty="0">
                <a:solidFill>
                  <a:schemeClr val="tx2"/>
                </a:solidFill>
                <a:latin typeface="Robono mono"/>
              </a:endParaRPr>
            </a:p>
            <a:p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Coordinatore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gruppo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di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lavoro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Ambientazione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e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Contenuti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Scientifici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:</a:t>
              </a:r>
            </a:p>
            <a:p>
              <a:r>
                <a:rPr lang="en-US" sz="2400" dirty="0" err="1">
                  <a:solidFill>
                    <a:schemeClr val="tx2"/>
                  </a:solidFill>
                  <a:latin typeface="Robono mono"/>
                </a:rPr>
                <a:t>Alessia</a:t>
              </a:r>
              <a:r>
                <a:rPr lang="en-US" sz="2400" dirty="0">
                  <a:solidFill>
                    <a:schemeClr val="tx2"/>
                  </a:solidFill>
                  <a:latin typeface="Robono mono"/>
                </a:rPr>
                <a:t> </a:t>
              </a:r>
              <a:r>
                <a:rPr lang="en-US" sz="2400" dirty="0" err="1">
                  <a:solidFill>
                    <a:schemeClr val="tx2"/>
                  </a:solidFill>
                  <a:latin typeface="Robono mono"/>
                </a:rPr>
                <a:t>Giampaoli</a:t>
              </a:r>
              <a:r>
                <a:rPr lang="en-US" sz="2400" dirty="0">
                  <a:solidFill>
                    <a:schemeClr val="tx2"/>
                  </a:solidFill>
                  <a:latin typeface="Robono mono"/>
                </a:rPr>
                <a:t>, LNGS - INFN</a:t>
              </a:r>
            </a:p>
            <a:p>
              <a:endParaRPr lang="it-IT" sz="2400" dirty="0"/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5689590" y="4081889"/>
              <a:ext cx="7986345" cy="28580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Responsabile</a:t>
              </a:r>
              <a:r>
                <a:rPr lang="en-US" sz="2400" dirty="0">
                  <a:solidFill>
                    <a:schemeClr val="tx2"/>
                  </a:solidFill>
                  <a:latin typeface="Robono mono"/>
                </a:rPr>
                <a:t>: Francesca Conti, </a:t>
              </a:r>
              <a:r>
                <a:rPr lang="en-US" sz="2400" dirty="0" err="1">
                  <a:solidFill>
                    <a:schemeClr val="tx2"/>
                  </a:solidFill>
                  <a:latin typeface="Robono mono"/>
                </a:rPr>
                <a:t>FormicaBlu</a:t>
              </a:r>
              <a:endParaRPr lang="en-US" sz="2400" dirty="0">
                <a:solidFill>
                  <a:schemeClr val="tx2"/>
                </a:solidFill>
                <a:latin typeface="Robono mono"/>
              </a:endParaRPr>
            </a:p>
            <a:p>
              <a:endParaRPr lang="en-US" sz="2400" b="1" dirty="0">
                <a:solidFill>
                  <a:schemeClr val="tx2"/>
                </a:solidFill>
                <a:latin typeface="Robono mono"/>
              </a:endParaRPr>
            </a:p>
            <a:p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Coordinatore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gruppo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di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lavoro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Giocabilità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e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Contenuti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 </a:t>
              </a:r>
              <a:r>
                <a:rPr lang="en-US" sz="2400" b="1" dirty="0" err="1">
                  <a:solidFill>
                    <a:schemeClr val="tx2"/>
                  </a:solidFill>
                  <a:latin typeface="Robono mono"/>
                </a:rPr>
                <a:t>didattici</a:t>
              </a:r>
              <a:r>
                <a:rPr lang="en-US" sz="2400" b="1" dirty="0">
                  <a:solidFill>
                    <a:schemeClr val="tx2"/>
                  </a:solidFill>
                  <a:latin typeface="Robono mono"/>
                </a:rPr>
                <a:t>:</a:t>
              </a:r>
            </a:p>
            <a:p>
              <a:r>
                <a:rPr lang="en-US" sz="2400" dirty="0">
                  <a:solidFill>
                    <a:schemeClr val="tx2"/>
                  </a:solidFill>
                  <a:latin typeface="Robono mono"/>
                </a:rPr>
                <a:t>Lisa </a:t>
              </a:r>
              <a:r>
                <a:rPr lang="en-US" sz="2400" dirty="0" err="1">
                  <a:solidFill>
                    <a:schemeClr val="tx2"/>
                  </a:solidFill>
                  <a:latin typeface="Robono mono"/>
                </a:rPr>
                <a:t>Lazzarato</a:t>
              </a:r>
              <a:r>
                <a:rPr lang="en-US" sz="2400" dirty="0">
                  <a:solidFill>
                    <a:schemeClr val="tx2"/>
                  </a:solidFill>
                  <a:latin typeface="Robono mono"/>
                </a:rPr>
                <a:t>, </a:t>
              </a:r>
              <a:r>
                <a:rPr lang="en-US" sz="2400" dirty="0" err="1">
                  <a:solidFill>
                    <a:schemeClr val="tx2"/>
                  </a:solidFill>
                  <a:latin typeface="Robono mono"/>
                </a:rPr>
                <a:t>FormicaBlu</a:t>
              </a:r>
              <a:endParaRPr lang="en-US" sz="2400" dirty="0">
                <a:solidFill>
                  <a:schemeClr val="tx2"/>
                </a:solidFill>
                <a:latin typeface="Robono mono"/>
              </a:endParaRPr>
            </a:p>
          </p:txBody>
        </p:sp>
        <p:pic>
          <p:nvPicPr>
            <p:cNvPr id="10" name="Picture 2" descr="D:\Alessia\PILA\Logo Formicablu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2101" y="5043390"/>
              <a:ext cx="2598669" cy="7413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ttangolo 10"/>
            <p:cNvSpPr/>
            <p:nvPr/>
          </p:nvSpPr>
          <p:spPr>
            <a:xfrm>
              <a:off x="870857" y="781809"/>
              <a:ext cx="13223202" cy="30521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" name="Rettangolo 11"/>
            <p:cNvSpPr/>
            <p:nvPr/>
          </p:nvSpPr>
          <p:spPr>
            <a:xfrm>
              <a:off x="870857" y="3833997"/>
              <a:ext cx="13223202" cy="310595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3" name="CasellaDiTesto 12"/>
          <p:cNvSpPr txBox="1"/>
          <p:nvPr/>
        </p:nvSpPr>
        <p:spPr>
          <a:xfrm>
            <a:off x="870857" y="5181208"/>
            <a:ext cx="115044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u="sng" dirty="0">
                <a:solidFill>
                  <a:schemeClr val="tx2"/>
                </a:solidFill>
                <a:latin typeface="Robono mono"/>
              </a:rPr>
              <a:t>Società incaricata per lo sviluppo del </a:t>
            </a:r>
            <a:r>
              <a:rPr lang="it-IT" sz="2800" b="1" u="sng" dirty="0" smtClean="0">
                <a:solidFill>
                  <a:schemeClr val="tx2"/>
                </a:solidFill>
                <a:latin typeface="Robono mono"/>
              </a:rPr>
              <a:t>videogioco</a:t>
            </a:r>
          </a:p>
          <a:p>
            <a:r>
              <a:rPr lang="it-IT" sz="2800" b="1" u="sng" dirty="0" smtClean="0">
                <a:solidFill>
                  <a:schemeClr val="tx2"/>
                </a:solidFill>
                <a:latin typeface="Robono mono"/>
              </a:rPr>
              <a:t> </a:t>
            </a:r>
            <a:endParaRPr lang="it-IT" sz="2800" b="1" u="sng" dirty="0">
              <a:solidFill>
                <a:schemeClr val="tx2"/>
              </a:solidFill>
              <a:latin typeface="Robono mono"/>
            </a:endParaRPr>
          </a:p>
          <a:p>
            <a:r>
              <a:rPr lang="it-IT" sz="2400" b="1" dirty="0" smtClean="0">
                <a:solidFill>
                  <a:schemeClr val="tx2"/>
                </a:solidFill>
                <a:latin typeface="Robono mono"/>
              </a:rPr>
              <a:t>                                                  IV </a:t>
            </a:r>
            <a:r>
              <a:rPr lang="it-IT" sz="2400" b="1" dirty="0">
                <a:solidFill>
                  <a:schemeClr val="tx2"/>
                </a:solidFill>
                <a:latin typeface="Robono mono"/>
              </a:rPr>
              <a:t>P</a:t>
            </a:r>
            <a:r>
              <a:rPr lang="it-IT" sz="2400" b="1" dirty="0" smtClean="0">
                <a:solidFill>
                  <a:schemeClr val="tx2"/>
                </a:solidFill>
                <a:latin typeface="Robono mono"/>
              </a:rPr>
              <a:t>roductions – Ivan Venturi</a:t>
            </a:r>
            <a:endParaRPr lang="it-IT" sz="2400" b="1" dirty="0">
              <a:solidFill>
                <a:schemeClr val="tx2"/>
              </a:solidFill>
              <a:latin typeface="Robono mono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653" y="5760769"/>
            <a:ext cx="1594391" cy="91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/>
          <a:stretch/>
        </p:blipFill>
        <p:spPr>
          <a:xfrm>
            <a:off x="284850" y="1880382"/>
            <a:ext cx="5755219" cy="42672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14407" y="178868"/>
            <a:ext cx="5896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tx2">
                    <a:shade val="75000"/>
                  </a:schemeClr>
                </a:solidFill>
                <a:latin typeface="Robono mono"/>
              </a:rPr>
              <a:t>Videogioco rivolto </a:t>
            </a:r>
            <a:r>
              <a:rPr lang="it-IT" sz="2800" dirty="0">
                <a:solidFill>
                  <a:schemeClr val="tx2">
                    <a:shade val="75000"/>
                  </a:schemeClr>
                </a:solidFill>
                <a:latin typeface="Robono mono"/>
              </a:rPr>
              <a:t>agli </a:t>
            </a:r>
            <a:r>
              <a:rPr lang="it-IT" sz="2800" b="1" dirty="0">
                <a:solidFill>
                  <a:schemeClr val="tx2">
                    <a:shade val="75000"/>
                  </a:schemeClr>
                </a:solidFill>
                <a:latin typeface="Robono mono"/>
              </a:rPr>
              <a:t>studenti delle scuole secondarie di secondo grado.</a:t>
            </a:r>
          </a:p>
        </p:txBody>
      </p:sp>
      <p:sp>
        <p:nvSpPr>
          <p:cNvPr id="9" name="Rettangolo 8"/>
          <p:cNvSpPr/>
          <p:nvPr/>
        </p:nvSpPr>
        <p:spPr>
          <a:xfrm>
            <a:off x="7027203" y="0"/>
            <a:ext cx="4772912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latin typeface="Robono mono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145954" y="178868"/>
            <a:ext cx="4387367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tx2">
                    <a:shade val="75000"/>
                  </a:schemeClr>
                </a:solidFill>
                <a:latin typeface="Robono mono"/>
              </a:rPr>
              <a:t>L’utilizzo </a:t>
            </a:r>
            <a:r>
              <a:rPr lang="it-IT" sz="2400" dirty="0">
                <a:solidFill>
                  <a:schemeClr val="tx2">
                    <a:shade val="75000"/>
                  </a:schemeClr>
                </a:solidFill>
                <a:latin typeface="Robono mono"/>
              </a:rPr>
              <a:t>del videogioco in classe permette di affrontare alcuni dei temi di ricerca avanzata nella fisica contemporanea. </a:t>
            </a:r>
            <a:endParaRPr lang="it-IT" sz="2400" dirty="0" smtClean="0">
              <a:solidFill>
                <a:schemeClr val="tx2">
                  <a:shade val="75000"/>
                </a:schemeClr>
              </a:solidFill>
              <a:latin typeface="Robono mono"/>
            </a:endParaRPr>
          </a:p>
          <a:p>
            <a:endParaRPr lang="it-IT" sz="2400" dirty="0">
              <a:solidFill>
                <a:schemeClr val="tx2">
                  <a:shade val="75000"/>
                </a:schemeClr>
              </a:solidFill>
              <a:latin typeface="Robono mo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shade val="75000"/>
                  </a:schemeClr>
                </a:solidFill>
                <a:latin typeface="Robono mono"/>
              </a:rPr>
              <a:t>Giocabilità non vincolata a conoscenze pregresse: le lezioni possono essere declinate in base all’età degli studenti. </a:t>
            </a:r>
            <a:endParaRPr lang="it-IT" sz="2400" dirty="0" smtClean="0">
              <a:solidFill>
                <a:schemeClr val="tx2">
                  <a:shade val="75000"/>
                </a:schemeClr>
              </a:solidFill>
              <a:latin typeface="Robono mono"/>
            </a:endParaRPr>
          </a:p>
          <a:p>
            <a:endParaRPr lang="it-IT" sz="2400" dirty="0">
              <a:solidFill>
                <a:schemeClr val="tx2">
                  <a:shade val="75000"/>
                </a:schemeClr>
              </a:solidFill>
              <a:latin typeface="Robono mon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chemeClr val="tx2">
                    <a:shade val="75000"/>
                  </a:schemeClr>
                </a:solidFill>
                <a:latin typeface="Robono mono"/>
              </a:rPr>
              <a:t>Attraverso il videogioco si scoprono le finalità degli esperimenti, la teoria ad essi legata e le grandi sfide tecnologiche che comportano.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tx2">
                  <a:shade val="75000"/>
                </a:schemeClr>
              </a:solidFill>
              <a:latin typeface="Robono mono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tx2">
                  <a:shade val="75000"/>
                </a:schemeClr>
              </a:solidFill>
              <a:latin typeface="Robono mono"/>
            </a:endParaRPr>
          </a:p>
          <a:p>
            <a:endParaRPr lang="it-IT" sz="2400" dirty="0">
              <a:solidFill>
                <a:schemeClr val="tx2">
                  <a:shade val="75000"/>
                </a:schemeClr>
              </a:solidFill>
              <a:latin typeface="Robono mono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829135" y="6342743"/>
            <a:ext cx="1671779" cy="232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829135" y="5778250"/>
            <a:ext cx="2162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Foto di Daniele Castri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2729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437690" y="0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>
                <a:latin typeface="Robono mono"/>
              </a:rPr>
              <a:t>ACCESSIBILITÀ</a:t>
            </a:r>
            <a:endParaRPr lang="it-IT" dirty="0">
              <a:latin typeface="Robono mono"/>
            </a:endParaRPr>
          </a:p>
        </p:txBody>
      </p:sp>
      <p:sp>
        <p:nvSpPr>
          <p:cNvPr id="5" name="Segnaposto contenuto 2"/>
          <p:cNvSpPr txBox="1">
            <a:spLocks/>
          </p:cNvSpPr>
          <p:nvPr/>
        </p:nvSpPr>
        <p:spPr>
          <a:xfrm>
            <a:off x="205462" y="1413693"/>
            <a:ext cx="10058400" cy="40233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>
                <a:latin typeface="Robono mono"/>
              </a:rPr>
              <a:t>tutti (M/F, età, </a:t>
            </a:r>
            <a:r>
              <a:rPr lang="it-IT" dirty="0" err="1" smtClean="0">
                <a:latin typeface="Robono mono"/>
              </a:rPr>
              <a:t>vgplayer</a:t>
            </a:r>
            <a:r>
              <a:rPr lang="it-IT" dirty="0" smtClean="0">
                <a:latin typeface="Robono mono"/>
              </a:rPr>
              <a:t> o no)</a:t>
            </a:r>
          </a:p>
          <a:p>
            <a:r>
              <a:rPr lang="it-IT" dirty="0" smtClean="0">
                <a:latin typeface="Robono mono"/>
              </a:rPr>
              <a:t>tecnica: mobile e PC</a:t>
            </a:r>
          </a:p>
          <a:p>
            <a:r>
              <a:rPr lang="it-IT" dirty="0">
                <a:latin typeface="Robono mono"/>
              </a:rPr>
              <a:t>d</a:t>
            </a:r>
            <a:r>
              <a:rPr lang="it-IT" dirty="0" smtClean="0">
                <a:latin typeface="Robono mono"/>
              </a:rPr>
              <a:t>i facile utilizzo</a:t>
            </a:r>
          </a:p>
          <a:p>
            <a:pPr marL="0" indent="0">
              <a:buNone/>
            </a:pPr>
            <a:endParaRPr lang="it-IT" dirty="0" smtClean="0">
              <a:latin typeface="Robono mono"/>
            </a:endParaRPr>
          </a:p>
          <a:p>
            <a:r>
              <a:rPr lang="it-IT" sz="7200" b="1" dirty="0" smtClean="0">
                <a:solidFill>
                  <a:srgbClr val="0070C0"/>
                </a:solidFill>
                <a:latin typeface="Robono mono"/>
              </a:rPr>
              <a:t>HTML5</a:t>
            </a:r>
            <a:endParaRPr lang="it-IT" b="1" dirty="0" smtClean="0">
              <a:solidFill>
                <a:srgbClr val="0070C0"/>
              </a:solidFill>
              <a:latin typeface="Robono mono"/>
            </a:endParaRPr>
          </a:p>
          <a:p>
            <a:pPr marL="0" indent="0">
              <a:buNone/>
            </a:pPr>
            <a:endParaRPr lang="it-IT" dirty="0">
              <a:latin typeface="Robono mono"/>
            </a:endParaRPr>
          </a:p>
          <a:p>
            <a:pPr marL="0" indent="0">
              <a:buNone/>
            </a:pPr>
            <a:r>
              <a:rPr lang="it-IT" dirty="0" smtClean="0">
                <a:latin typeface="Robono mono"/>
              </a:rPr>
              <a:t>Direzioni future: </a:t>
            </a:r>
          </a:p>
          <a:p>
            <a:r>
              <a:rPr lang="it-IT" dirty="0" smtClean="0">
                <a:latin typeface="Robono mono"/>
              </a:rPr>
              <a:t>dislessia</a:t>
            </a:r>
          </a:p>
        </p:txBody>
      </p:sp>
      <p:pic>
        <p:nvPicPr>
          <p:cNvPr id="6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t="-976" r="27496" b="11327"/>
          <a:stretch/>
        </p:blipFill>
        <p:spPr>
          <a:xfrm>
            <a:off x="5080000" y="-87084"/>
            <a:ext cx="8983932" cy="7024914"/>
          </a:xfrm>
        </p:spPr>
      </p:pic>
    </p:spTree>
    <p:extLst>
      <p:ext uri="{BB962C8B-B14F-4D97-AF65-F5344CB8AC3E}">
        <p14:creationId xmlns:p14="http://schemas.microsoft.com/office/powerpoint/2010/main" val="268813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48341" y="163800"/>
            <a:ext cx="4107543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3200" b="1" dirty="0">
                <a:latin typeface="Robono mono"/>
              </a:rPr>
              <a:t>TRAMA:</a:t>
            </a:r>
          </a:p>
          <a:p>
            <a:pPr lvl="0" algn="ctr"/>
            <a:endParaRPr lang="it-IT" sz="2400" dirty="0" smtClean="0">
              <a:latin typeface="Robono mono"/>
            </a:endParaRPr>
          </a:p>
          <a:p>
            <a:pPr lvl="0" algn="ctr"/>
            <a:endParaRPr lang="it-IT" sz="2400" dirty="0">
              <a:latin typeface="Robono mono"/>
            </a:endParaRPr>
          </a:p>
          <a:p>
            <a:pPr lvl="0" algn="ctr"/>
            <a:r>
              <a:rPr lang="it-IT" sz="2400" dirty="0" err="1" smtClean="0">
                <a:latin typeface="Robono mono"/>
              </a:rPr>
              <a:t>Zot</a:t>
            </a:r>
            <a:r>
              <a:rPr lang="it-IT" sz="2400" dirty="0" smtClean="0">
                <a:latin typeface="Robono mono"/>
              </a:rPr>
              <a:t> si </a:t>
            </a:r>
            <a:r>
              <a:rPr lang="it-IT" sz="2400" dirty="0">
                <a:latin typeface="Robono mono"/>
              </a:rPr>
              <a:t>ritrova nella struttura sotterranea dei Laboratori Nazionali del Gran Sasso. </a:t>
            </a:r>
          </a:p>
          <a:p>
            <a:pPr lvl="0" algn="ctr"/>
            <a:endParaRPr lang="it-IT" sz="2400" dirty="0">
              <a:latin typeface="Robono mono"/>
            </a:endParaRPr>
          </a:p>
          <a:p>
            <a:pPr lvl="0" algn="ctr"/>
            <a:endParaRPr lang="it-IT" sz="2400" dirty="0">
              <a:latin typeface="Robono mono"/>
            </a:endParaRPr>
          </a:p>
          <a:p>
            <a:pPr lvl="0" algn="ctr"/>
            <a:endParaRPr lang="it-IT" sz="2400" dirty="0">
              <a:latin typeface="Robono mono"/>
            </a:endParaRPr>
          </a:p>
          <a:p>
            <a:pPr lvl="0" algn="ctr"/>
            <a:r>
              <a:rPr lang="it-IT" sz="2400" dirty="0" smtClean="0">
                <a:latin typeface="Robono mono"/>
              </a:rPr>
              <a:t>L’alieno</a:t>
            </a:r>
            <a:r>
              <a:rPr lang="it-IT" sz="2400" dirty="0">
                <a:latin typeface="Robono mono"/>
              </a:rPr>
              <a:t>, muovendosi all’interno delle sale sperimentali, incontra 4 scienziati che lo coinvolgeranno negli </a:t>
            </a:r>
            <a:r>
              <a:rPr lang="it-IT" sz="2400" dirty="0" smtClean="0">
                <a:latin typeface="Robono mono"/>
              </a:rPr>
              <a:t>esperimenti. </a:t>
            </a:r>
          </a:p>
          <a:p>
            <a:pPr lvl="0" algn="ctr"/>
            <a:endParaRPr lang="it-IT" sz="2400" dirty="0">
              <a:latin typeface="Robono mono"/>
            </a:endParaRPr>
          </a:p>
          <a:p>
            <a:pPr lvl="0" algn="ctr"/>
            <a:endParaRPr lang="it-IT" sz="2400" dirty="0">
              <a:latin typeface="Robono mono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r="5855"/>
          <a:stretch/>
        </p:blipFill>
        <p:spPr>
          <a:xfrm>
            <a:off x="4615543" y="-36313"/>
            <a:ext cx="10189028" cy="689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342" y="130629"/>
            <a:ext cx="7970000" cy="685800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2"/>
          <a:stretch/>
        </p:blipFill>
        <p:spPr>
          <a:xfrm>
            <a:off x="0" y="130629"/>
            <a:ext cx="61110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5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805315" y="188112"/>
            <a:ext cx="50391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 smtClean="0">
                <a:latin typeface="Robono mono"/>
              </a:rPr>
              <a:t>STRUTTURA</a:t>
            </a:r>
            <a:r>
              <a:rPr lang="it-IT" dirty="0" smtClean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it-IT" sz="3200" b="1" dirty="0" smtClean="0">
                <a:latin typeface="Robono mono"/>
              </a:rPr>
              <a:t>DEL GIOCO</a:t>
            </a:r>
            <a:endParaRPr lang="it-IT" sz="3200" b="1" dirty="0">
              <a:latin typeface="Robono mono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614057" y="955451"/>
            <a:ext cx="61685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2400" dirty="0">
                <a:latin typeface="Robono mono"/>
              </a:rPr>
              <a:t>4 sub-trame </a:t>
            </a:r>
          </a:p>
          <a:p>
            <a:pPr lvl="0" algn="ctr"/>
            <a:r>
              <a:rPr lang="it-IT" sz="2400" dirty="0">
                <a:latin typeface="Robono mono"/>
              </a:rPr>
              <a:t>Esperimenti tradotti in forma videoludica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683" y="1786448"/>
            <a:ext cx="10058400" cy="468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3" y="1891855"/>
            <a:ext cx="6808466" cy="3826773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718" y="1891855"/>
            <a:ext cx="2229597" cy="330955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494" y="2001583"/>
            <a:ext cx="3192018" cy="319201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957137" y="330892"/>
            <a:ext cx="85995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smtClean="0">
                <a:latin typeface="Robono mono"/>
              </a:rPr>
              <a:t>DOPPIO DECADIMENTO BETA SENZA EMISSIONE NEUTRINI</a:t>
            </a:r>
            <a:endParaRPr lang="it-IT" sz="3200" b="1" dirty="0">
              <a:latin typeface="Robono mono"/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62" y="593558"/>
            <a:ext cx="479117" cy="47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45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380</Words>
  <Application>Microsoft Office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Robono mono</vt:lpstr>
      <vt:lpstr>Wingdings</vt:lpstr>
      <vt:lpstr>Wingdings 2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ZOT…un alieno tra le sale sperimentali dei Laboratori Nazionali del Gran Sasso</dc:title>
  <dc:creator>Utente</dc:creator>
  <cp:lastModifiedBy>Utente</cp:lastModifiedBy>
  <cp:revision>25</cp:revision>
  <dcterms:created xsi:type="dcterms:W3CDTF">2018-06-04T18:58:30Z</dcterms:created>
  <dcterms:modified xsi:type="dcterms:W3CDTF">2018-06-05T06:04:41Z</dcterms:modified>
</cp:coreProperties>
</file>