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81" r:id="rId4"/>
    <p:sldId id="282" r:id="rId5"/>
    <p:sldId id="273" r:id="rId6"/>
    <p:sldId id="280" r:id="rId7"/>
    <p:sldId id="283" r:id="rId8"/>
    <p:sldId id="28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FFFF00"/>
    <a:srgbClr val="F0FDA3"/>
    <a:srgbClr val="FCD5B5"/>
    <a:srgbClr val="B7DEE8"/>
    <a:srgbClr val="3200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4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1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83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27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1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57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57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2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087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5935" y="41190"/>
            <a:ext cx="5123935" cy="549146"/>
          </a:xfrm>
          <a:prstGeom prst="rect">
            <a:avLst/>
          </a:prstGeom>
        </p:spPr>
        <p:txBody>
          <a:bodyPr/>
          <a:lstStyle>
            <a:lvl1pPr>
              <a:defRPr lang="it-IT" sz="2500" b="1" kern="1200" dirty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56736"/>
            <a:ext cx="8229600" cy="53381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086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5058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19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58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3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53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4338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0619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angolo rettangolo 24"/>
          <p:cNvSpPr/>
          <p:nvPr userDrawn="1"/>
        </p:nvSpPr>
        <p:spPr>
          <a:xfrm>
            <a:off x="-17184" y="5519352"/>
            <a:ext cx="3864253" cy="133553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riangolo rettangolo 23"/>
          <p:cNvSpPr/>
          <p:nvPr userDrawn="1"/>
        </p:nvSpPr>
        <p:spPr>
          <a:xfrm>
            <a:off x="-13853" y="5815912"/>
            <a:ext cx="4557688" cy="10362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riangolo rettangolo 21"/>
          <p:cNvSpPr/>
          <p:nvPr userDrawn="1"/>
        </p:nvSpPr>
        <p:spPr>
          <a:xfrm rot="10800000">
            <a:off x="4481383" y="-6671"/>
            <a:ext cx="4665941" cy="165423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riangolo rettangolo 20"/>
          <p:cNvSpPr/>
          <p:nvPr userDrawn="1"/>
        </p:nvSpPr>
        <p:spPr>
          <a:xfrm rot="10800000">
            <a:off x="3847069" y="11267"/>
            <a:ext cx="5300257" cy="1347973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riangolo rettangolo 16"/>
          <p:cNvSpPr/>
          <p:nvPr userDrawn="1"/>
        </p:nvSpPr>
        <p:spPr>
          <a:xfrm>
            <a:off x="-13853" y="6104238"/>
            <a:ext cx="6840000" cy="76157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riangolo rettangolo 3"/>
          <p:cNvSpPr/>
          <p:nvPr userDrawn="1"/>
        </p:nvSpPr>
        <p:spPr>
          <a:xfrm rot="10800000">
            <a:off x="2303995" y="-3"/>
            <a:ext cx="6840000" cy="10626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-13852" y="6378866"/>
            <a:ext cx="9154521" cy="47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-10520" y="0"/>
            <a:ext cx="9154521" cy="606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4" descr="Risultati immagini per infn spes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egnaposto piè di pagina 13"/>
          <p:cNvSpPr txBox="1">
            <a:spLocks/>
          </p:cNvSpPr>
          <p:nvPr userDrawn="1"/>
        </p:nvSpPr>
        <p:spPr>
          <a:xfrm>
            <a:off x="1227438" y="6460459"/>
            <a:ext cx="6194854" cy="3159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INFN –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Sezione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Padova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  <a:r>
              <a:rPr kumimoji="0" lang="en-US" sz="105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May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egnaposto numero diapositiva 12"/>
          <p:cNvSpPr txBox="1">
            <a:spLocks/>
          </p:cNvSpPr>
          <p:nvPr userDrawn="1"/>
        </p:nvSpPr>
        <p:spPr>
          <a:xfrm flipH="1">
            <a:off x="8468497" y="6439776"/>
            <a:ext cx="56841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84C5-1943-4248-A2CB-A4EBE27177E9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INFN logo 2017.sv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784"/>
            <a:ext cx="1129978" cy="57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" y="66370"/>
            <a:ext cx="1780498" cy="4869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40" y="7937"/>
            <a:ext cx="1262672" cy="9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8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48393" y="1014166"/>
            <a:ext cx="7830642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US" sz="6000" b="1" dirty="0" smtClean="0">
                <a:ln w="12700" cmpd="sng">
                  <a:solidFill>
                    <a:srgbClr val="1F497D">
                      <a:lumMod val="7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/>
              </a:rPr>
              <a:t>ISOLPHARM_</a:t>
            </a:r>
            <a:r>
              <a:rPr lang="en-US" sz="6000" b="1" dirty="0" smtClean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5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Calibri"/>
              </a:rPr>
              <a:t>AG - </a:t>
            </a:r>
            <a:r>
              <a:rPr lang="en-US" sz="6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Calibri"/>
              </a:rPr>
              <a:t>Task1</a:t>
            </a:r>
            <a:endParaRPr lang="en-US" sz="6000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atin typeface="Calibri"/>
            </a:endParaRPr>
          </a:p>
          <a:p>
            <a:pPr algn="ctr" defTabSz="342900">
              <a:defRPr/>
            </a:pPr>
            <a:endParaRPr lang="en-US" sz="1200" b="1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atin typeface="+mj-lt"/>
            </a:endParaRPr>
          </a:p>
          <a:p>
            <a:pPr algn="ctr" defTabSz="342900">
              <a:defRPr/>
            </a:pPr>
            <a:r>
              <a:rPr lang="en-US" sz="4400" b="1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+mj-lt"/>
              </a:rPr>
              <a:t>Nuclide production simulation with FLUKA and GEANT4 </a:t>
            </a:r>
            <a:endParaRPr lang="en-US" sz="4400" b="1" dirty="0" smtClean="0">
              <a:ln>
                <a:solidFill>
                  <a:sysClr val="windowText" lastClr="000000"/>
                </a:solidFill>
              </a:ln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atin typeface="+mj-lt"/>
            </a:endParaRPr>
          </a:p>
          <a:p>
            <a:pPr algn="ctr" defTabSz="342900">
              <a:defRPr/>
            </a:pPr>
            <a:endParaRPr lang="en-US" sz="1100" b="1" dirty="0" smtClean="0">
              <a:ln>
                <a:solidFill>
                  <a:sysClr val="windowText" lastClr="000000"/>
                </a:solidFill>
              </a:ln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atin typeface="+mj-lt"/>
            </a:endParaRPr>
          </a:p>
          <a:p>
            <a:pPr algn="ctr" defTabSz="342900"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+mj-lt"/>
              </a:rPr>
              <a:t>status report: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+mj-lt"/>
              </a:rPr>
              <a:t>May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+mj-lt"/>
              </a:rPr>
              <a:t>2018</a:t>
            </a:r>
          </a:p>
        </p:txBody>
      </p:sp>
      <p:pic>
        <p:nvPicPr>
          <p:cNvPr id="40" name="Picture 2" descr="https://d30y9cdsu7xlg0.cloudfront.net/png/336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78" y="4230541"/>
            <a:ext cx="1365569" cy="1365569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s://d30y9cdsu7xlg0.cloudfront.net/png/108930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03" y="4244199"/>
            <a:ext cx="1533525" cy="15335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reccia a destra 53"/>
          <p:cNvSpPr/>
          <p:nvPr/>
        </p:nvSpPr>
        <p:spPr>
          <a:xfrm>
            <a:off x="2622018" y="4907686"/>
            <a:ext cx="457200" cy="27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Freccia a destra 54"/>
          <p:cNvSpPr/>
          <p:nvPr/>
        </p:nvSpPr>
        <p:spPr>
          <a:xfrm>
            <a:off x="4614076" y="4913324"/>
            <a:ext cx="457200" cy="27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Freccia a destra 55"/>
          <p:cNvSpPr/>
          <p:nvPr/>
        </p:nvSpPr>
        <p:spPr>
          <a:xfrm>
            <a:off x="6212889" y="4907778"/>
            <a:ext cx="457200" cy="27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7" name="Immagin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16766" r="26218" b="27352"/>
          <a:stretch/>
        </p:blipFill>
        <p:spPr>
          <a:xfrm>
            <a:off x="6756471" y="4240150"/>
            <a:ext cx="1271848" cy="1579418"/>
          </a:xfrm>
          <a:prstGeom prst="rect">
            <a:avLst/>
          </a:prstGeom>
        </p:spPr>
      </p:pic>
      <p:pic>
        <p:nvPicPr>
          <p:cNvPr id="58" name="Picture 6" descr="https://d30y9cdsu7xlg0.cloudfront.net/png/282865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96" y="4721623"/>
            <a:ext cx="186063" cy="1860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uppo 59"/>
          <p:cNvGrpSpPr/>
          <p:nvPr/>
        </p:nvGrpSpPr>
        <p:grpSpPr>
          <a:xfrm>
            <a:off x="3278444" y="4596948"/>
            <a:ext cx="1292441" cy="1314059"/>
            <a:chOff x="4563685" y="1504604"/>
            <a:chExt cx="1858068" cy="1960552"/>
          </a:xfrm>
        </p:grpSpPr>
        <p:sp>
          <p:nvSpPr>
            <p:cNvPr id="61" name="Rettangolo arrotondato 60"/>
            <p:cNvSpPr/>
            <p:nvPr/>
          </p:nvSpPr>
          <p:spPr>
            <a:xfrm>
              <a:off x="4563685" y="1504604"/>
              <a:ext cx="1620981" cy="1188720"/>
            </a:xfrm>
            <a:prstGeom prst="roundRect">
              <a:avLst>
                <a:gd name="adj" fmla="val 11772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2" name="Connettore diritto 61"/>
            <p:cNvCxnSpPr/>
            <p:nvPr/>
          </p:nvCxnSpPr>
          <p:spPr>
            <a:xfrm>
              <a:off x="4563685" y="2502131"/>
              <a:ext cx="1620984" cy="831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rapezio 62"/>
            <p:cNvSpPr/>
            <p:nvPr/>
          </p:nvSpPr>
          <p:spPr>
            <a:xfrm>
              <a:off x="5174668" y="2693324"/>
              <a:ext cx="399014" cy="141316"/>
            </a:xfrm>
            <a:prstGeom prst="trapezoid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rapezio 63"/>
            <p:cNvSpPr/>
            <p:nvPr/>
          </p:nvSpPr>
          <p:spPr>
            <a:xfrm>
              <a:off x="4621872" y="2946863"/>
              <a:ext cx="1504605" cy="141314"/>
            </a:xfrm>
            <a:prstGeom prst="trapezoid">
              <a:avLst>
                <a:gd name="adj" fmla="val 68813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Corda 64"/>
            <p:cNvSpPr/>
            <p:nvPr/>
          </p:nvSpPr>
          <p:spPr>
            <a:xfrm>
              <a:off x="6126477" y="3218275"/>
              <a:ext cx="295276" cy="246881"/>
            </a:xfrm>
            <a:prstGeom prst="chord">
              <a:avLst>
                <a:gd name="adj1" fmla="val 11022405"/>
                <a:gd name="adj2" fmla="val 2142721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Segnaposto piè di pagina 13"/>
          <p:cNvSpPr txBox="1">
            <a:spLocks/>
          </p:cNvSpPr>
          <p:nvPr/>
        </p:nvSpPr>
        <p:spPr>
          <a:xfrm>
            <a:off x="6985686" y="6460459"/>
            <a:ext cx="1560565" cy="3159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1: </a:t>
            </a:r>
            <a:r>
              <a:rPr lang="en-US" sz="1050" noProof="0" dirty="0" smtClean="0">
                <a:solidFill>
                  <a:srgbClr val="002060"/>
                </a:solidFill>
                <a:latin typeface="Calibri"/>
              </a:rPr>
              <a:t>Michele Ballan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Risultati immagini per fluk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81" y="4688500"/>
            <a:ext cx="845298" cy="2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geant4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06" y="4894944"/>
            <a:ext cx="999960" cy="3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9338" y="1064558"/>
            <a:ext cx="6949440" cy="4812540"/>
          </a:xfrm>
          <a:noFill/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⚛</a:t>
            </a:r>
            <a:r>
              <a:rPr lang="it-IT" dirty="0"/>
              <a:t>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FLUKA</a:t>
            </a:r>
            <a:r>
              <a:rPr lang="en-US" sz="2400" dirty="0" smtClean="0"/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>GEANT4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simulations parameters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⚛</a:t>
            </a:r>
            <a:r>
              <a:rPr lang="it-IT" sz="2400" dirty="0"/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Standard input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definition: parameters for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FLUKA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⚛</a:t>
            </a:r>
            <a:r>
              <a:rPr lang="it-IT" sz="2400" dirty="0"/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FLUKA</a:t>
            </a:r>
            <a:r>
              <a:rPr lang="en-US" sz="2400" dirty="0" smtClean="0"/>
              <a:t>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input automatic generation</a:t>
            </a:r>
          </a:p>
          <a:p>
            <a:pPr marL="0" indent="0">
              <a:buNone/>
            </a:pP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⚛</a:t>
            </a:r>
            <a:r>
              <a:rPr lang="it-IT" sz="2400" dirty="0"/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ISOLPHARM website: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template selection</a:t>
            </a:r>
          </a:p>
          <a:p>
            <a:pPr marL="0" indent="0">
              <a:buNone/>
            </a:pP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⚛</a:t>
            </a:r>
            <a:r>
              <a:rPr lang="it-IT" sz="2400" dirty="0"/>
              <a:t>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ISOLPHARM website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structure draft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⚛</a:t>
            </a:r>
            <a:r>
              <a:rPr lang="it-IT" sz="2400" dirty="0"/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News &amp; plans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egnaposto piè di pagina 13"/>
          <p:cNvSpPr txBox="1">
            <a:spLocks/>
          </p:cNvSpPr>
          <p:nvPr/>
        </p:nvSpPr>
        <p:spPr>
          <a:xfrm>
            <a:off x="6985686" y="6460459"/>
            <a:ext cx="1560565" cy="3159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1: </a:t>
            </a:r>
            <a:r>
              <a:rPr lang="en-US" sz="1050" noProof="0" dirty="0" smtClean="0">
                <a:solidFill>
                  <a:srgbClr val="002060"/>
                </a:solidFill>
                <a:latin typeface="Calibri"/>
              </a:rPr>
              <a:t>Michele Ballan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4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417"/>
          <a:stretch/>
        </p:blipFill>
        <p:spPr>
          <a:xfrm>
            <a:off x="1074514" y="844142"/>
            <a:ext cx="7126775" cy="5341971"/>
          </a:xfrm>
          <a:prstGeom prst="rect">
            <a:avLst/>
          </a:prstGeom>
        </p:spPr>
      </p:pic>
      <p:sp>
        <p:nvSpPr>
          <p:cNvPr id="6" name="Segnaposto piè di pagina 13"/>
          <p:cNvSpPr txBox="1">
            <a:spLocks/>
          </p:cNvSpPr>
          <p:nvPr/>
        </p:nvSpPr>
        <p:spPr>
          <a:xfrm>
            <a:off x="6985686" y="6460459"/>
            <a:ext cx="1560565" cy="3159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1: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Michele Ballan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1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 smtClean="0"/>
              <a:t>parameters: FLUKA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t="21628"/>
          <a:stretch/>
        </p:blipFill>
        <p:spPr>
          <a:xfrm>
            <a:off x="367162" y="931025"/>
            <a:ext cx="8541480" cy="5120640"/>
          </a:xfrm>
          <a:prstGeom prst="rect">
            <a:avLst/>
          </a:prstGeom>
        </p:spPr>
      </p:pic>
      <p:sp>
        <p:nvSpPr>
          <p:cNvPr id="11" name="Segnaposto piè di pagina 13"/>
          <p:cNvSpPr txBox="1">
            <a:spLocks/>
          </p:cNvSpPr>
          <p:nvPr/>
        </p:nvSpPr>
        <p:spPr>
          <a:xfrm>
            <a:off x="6985686" y="6460459"/>
            <a:ext cx="1560565" cy="3159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1: </a:t>
            </a:r>
            <a:r>
              <a:rPr lang="en-US" sz="1050" noProof="0" dirty="0" smtClean="0">
                <a:solidFill>
                  <a:srgbClr val="002060"/>
                </a:solidFill>
                <a:latin typeface="Calibri"/>
              </a:rPr>
              <a:t>Michele Ballan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27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Automatic</a:t>
            </a:r>
            <a:r>
              <a:rPr lang="it-IT" dirty="0" smtClean="0"/>
              <a:t> FLUKA input generation </a:t>
            </a:r>
            <a:endParaRPr lang="it-IT" dirty="0"/>
          </a:p>
        </p:txBody>
      </p:sp>
      <p:sp>
        <p:nvSpPr>
          <p:cNvPr id="28" name="Segnaposto piè di pagina 13"/>
          <p:cNvSpPr txBox="1">
            <a:spLocks/>
          </p:cNvSpPr>
          <p:nvPr/>
        </p:nvSpPr>
        <p:spPr>
          <a:xfrm>
            <a:off x="6985686" y="6460459"/>
            <a:ext cx="1560565" cy="3159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1: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Michele Ballan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88" y="661852"/>
            <a:ext cx="4016827" cy="5677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56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5886" y="41190"/>
            <a:ext cx="5965371" cy="549146"/>
          </a:xfrm>
        </p:spPr>
        <p:txBody>
          <a:bodyPr/>
          <a:lstStyle/>
          <a:p>
            <a:r>
              <a:rPr lang="en-US" dirty="0" smtClean="0"/>
              <a:t>ISOLPHARM website: template</a:t>
            </a:r>
            <a:endParaRPr lang="en-US" dirty="0"/>
          </a:p>
        </p:txBody>
      </p:sp>
      <p:sp>
        <p:nvSpPr>
          <p:cNvPr id="4" name="Segnaposto piè di pagina 13"/>
          <p:cNvSpPr txBox="1">
            <a:spLocks/>
          </p:cNvSpPr>
          <p:nvPr/>
        </p:nvSpPr>
        <p:spPr>
          <a:xfrm>
            <a:off x="6985686" y="6460459"/>
            <a:ext cx="1560565" cy="3159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1: </a:t>
            </a:r>
            <a:r>
              <a:rPr lang="en-US" sz="1050" noProof="0" dirty="0" smtClean="0">
                <a:solidFill>
                  <a:srgbClr val="002060"/>
                </a:solidFill>
                <a:latin typeface="Calibri"/>
              </a:rPr>
              <a:t>Michele Ballan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" y="1307183"/>
            <a:ext cx="8940272" cy="39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ISOLPHARM website: </a:t>
            </a:r>
            <a:r>
              <a:rPr lang="en-US" dirty="0" smtClean="0"/>
              <a:t>structure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3318" t="3402" r="4527"/>
          <a:stretch/>
        </p:blipFill>
        <p:spPr>
          <a:xfrm>
            <a:off x="914999" y="939338"/>
            <a:ext cx="7445805" cy="51482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039" y="2751115"/>
            <a:ext cx="1141440" cy="1023987"/>
          </a:xfrm>
          <a:prstGeom prst="rect">
            <a:avLst/>
          </a:prstGeom>
        </p:spPr>
      </p:pic>
      <p:sp>
        <p:nvSpPr>
          <p:cNvPr id="7" name="Segnaposto piè di pagina 13"/>
          <p:cNvSpPr txBox="1">
            <a:spLocks/>
          </p:cNvSpPr>
          <p:nvPr/>
        </p:nvSpPr>
        <p:spPr>
          <a:xfrm>
            <a:off x="6985686" y="6460459"/>
            <a:ext cx="1560565" cy="3159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1: </a:t>
            </a:r>
            <a:r>
              <a:rPr lang="en-US" sz="1050" noProof="0" dirty="0" smtClean="0">
                <a:solidFill>
                  <a:srgbClr val="002060"/>
                </a:solidFill>
                <a:latin typeface="Calibri"/>
              </a:rPr>
              <a:t>Michele Ballan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&amp; plans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1" y="1920243"/>
            <a:ext cx="4388219" cy="341904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51408" y="1550911"/>
            <a:ext cx="271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submitted on EPJA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76797" y="1550911"/>
            <a:ext cx="271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PhD thesis writing: started</a:t>
            </a:r>
            <a:endParaRPr lang="en-US" dirty="0"/>
          </a:p>
        </p:txBody>
      </p:sp>
      <p:pic>
        <p:nvPicPr>
          <p:cNvPr id="3074" name="Picture 2" descr="Risultati immagini per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70" y="1920243"/>
            <a:ext cx="3856516" cy="215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807670" y="4076671"/>
            <a:ext cx="385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ISOLPHARM _Ag task 1 activities may be part of it.</a:t>
            </a:r>
            <a:endParaRPr lang="en-US" dirty="0"/>
          </a:p>
        </p:txBody>
      </p:sp>
      <p:sp>
        <p:nvSpPr>
          <p:cNvPr id="9" name="Segnaposto piè di pagina 13"/>
          <p:cNvSpPr txBox="1">
            <a:spLocks/>
          </p:cNvSpPr>
          <p:nvPr/>
        </p:nvSpPr>
        <p:spPr>
          <a:xfrm>
            <a:off x="6985686" y="6460459"/>
            <a:ext cx="1560565" cy="3159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1: </a:t>
            </a:r>
            <a:r>
              <a:rPr lang="en-US" sz="1050" noProof="0" dirty="0" smtClean="0">
                <a:solidFill>
                  <a:srgbClr val="002060"/>
                </a:solidFill>
                <a:latin typeface="Calibri"/>
              </a:rPr>
              <a:t>Michele Ballan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06951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9478</TotalTime>
  <Words>134</Words>
  <Application>Microsoft Office PowerPoint</Application>
  <PresentationFormat>Presentazione su schermo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4_Tema di Office</vt:lpstr>
      <vt:lpstr>Presentazione standard di PowerPoint</vt:lpstr>
      <vt:lpstr>Overview</vt:lpstr>
      <vt:lpstr>Simulation parameters</vt:lpstr>
      <vt:lpstr>Simulation parameters: FLUKA</vt:lpstr>
      <vt:lpstr>Automatic FLUKA input generation </vt:lpstr>
      <vt:lpstr>ISOLPHARM website: template</vt:lpstr>
      <vt:lpstr>ISOLPHARM website: structure </vt:lpstr>
      <vt:lpstr>News &amp; plans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Ballan</dc:creator>
  <cp:lastModifiedBy> </cp:lastModifiedBy>
  <cp:revision>75</cp:revision>
  <dcterms:created xsi:type="dcterms:W3CDTF">2018-02-02T13:54:20Z</dcterms:created>
  <dcterms:modified xsi:type="dcterms:W3CDTF">2018-05-29T13:15:30Z</dcterms:modified>
</cp:coreProperties>
</file>