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53"/>
  </p:notesMasterIdLst>
  <p:sldIdLst>
    <p:sldId id="256" r:id="rId2"/>
    <p:sldId id="257" r:id="rId3"/>
    <p:sldId id="258" r:id="rId4"/>
    <p:sldId id="259" r:id="rId5"/>
    <p:sldId id="307" r:id="rId6"/>
    <p:sldId id="260" r:id="rId7"/>
    <p:sldId id="263" r:id="rId8"/>
    <p:sldId id="261" r:id="rId9"/>
    <p:sldId id="264" r:id="rId10"/>
    <p:sldId id="265" r:id="rId11"/>
    <p:sldId id="266" r:id="rId12"/>
    <p:sldId id="267" r:id="rId13"/>
    <p:sldId id="268" r:id="rId14"/>
    <p:sldId id="312" r:id="rId15"/>
    <p:sldId id="279" r:id="rId16"/>
    <p:sldId id="275" r:id="rId17"/>
    <p:sldId id="278" r:id="rId18"/>
    <p:sldId id="280" r:id="rId19"/>
    <p:sldId id="282" r:id="rId20"/>
    <p:sldId id="284" r:id="rId21"/>
    <p:sldId id="285" r:id="rId22"/>
    <p:sldId id="287" r:id="rId23"/>
    <p:sldId id="286" r:id="rId24"/>
    <p:sldId id="292" r:id="rId25"/>
    <p:sldId id="293" r:id="rId26"/>
    <p:sldId id="290" r:id="rId27"/>
    <p:sldId id="295" r:id="rId28"/>
    <p:sldId id="296" r:id="rId29"/>
    <p:sldId id="297" r:id="rId30"/>
    <p:sldId id="298" r:id="rId31"/>
    <p:sldId id="300" r:id="rId32"/>
    <p:sldId id="299" r:id="rId33"/>
    <p:sldId id="301" r:id="rId34"/>
    <p:sldId id="302" r:id="rId35"/>
    <p:sldId id="303" r:id="rId36"/>
    <p:sldId id="304" r:id="rId37"/>
    <p:sldId id="306" r:id="rId38"/>
    <p:sldId id="289" r:id="rId39"/>
    <p:sldId id="288" r:id="rId40"/>
    <p:sldId id="294" r:id="rId41"/>
    <p:sldId id="305" r:id="rId42"/>
    <p:sldId id="308" r:id="rId43"/>
    <p:sldId id="277" r:id="rId44"/>
    <p:sldId id="313" r:id="rId45"/>
    <p:sldId id="311" r:id="rId46"/>
    <p:sldId id="310" r:id="rId47"/>
    <p:sldId id="269" r:id="rId48"/>
    <p:sldId id="270" r:id="rId49"/>
    <p:sldId id="271" r:id="rId50"/>
    <p:sldId id="273" r:id="rId51"/>
    <p:sldId id="309" r:id="rId5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C000"/>
    <a:srgbClr val="1E5AAE"/>
    <a:srgbClr val="104282"/>
    <a:srgbClr val="0B387C"/>
    <a:srgbClr val="0055A0"/>
    <a:srgbClr val="0C37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13" autoAdjust="0"/>
    <p:restoredTop sz="94660"/>
  </p:normalViewPr>
  <p:slideViewPr>
    <p:cSldViewPr snapToObjects="1">
      <p:cViewPr varScale="1">
        <p:scale>
          <a:sx n="113" d="100"/>
          <a:sy n="113" d="100"/>
        </p:scale>
        <p:origin x="418" y="101"/>
      </p:cViewPr>
      <p:guideLst>
        <p:guide orient="horz" pos="1620"/>
        <p:guide pos="288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Cartel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Foglio1!$A$1:$A$158</c:f>
              <c:numCache>
                <c:formatCode>General</c:formatCode>
                <c:ptCount val="158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0.79999999999999993</c:v>
                </c:pt>
                <c:pt idx="9">
                  <c:v>0.89999999999999991</c:v>
                </c:pt>
                <c:pt idx="10">
                  <c:v>0.99999999999999989</c:v>
                </c:pt>
                <c:pt idx="11">
                  <c:v>1.0999999999999999</c:v>
                </c:pt>
                <c:pt idx="12">
                  <c:v>1.2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1.5000000000000002</c:v>
                </c:pt>
                <c:pt idx="16">
                  <c:v>1.6000000000000003</c:v>
                </c:pt>
                <c:pt idx="17">
                  <c:v>1.7000000000000004</c:v>
                </c:pt>
                <c:pt idx="18">
                  <c:v>1.8000000000000005</c:v>
                </c:pt>
                <c:pt idx="19">
                  <c:v>1.9000000000000006</c:v>
                </c:pt>
                <c:pt idx="20">
                  <c:v>2.0000000000000004</c:v>
                </c:pt>
                <c:pt idx="21">
                  <c:v>2.1000000000000005</c:v>
                </c:pt>
                <c:pt idx="22">
                  <c:v>2.2000000000000006</c:v>
                </c:pt>
                <c:pt idx="23">
                  <c:v>2.3000000000000007</c:v>
                </c:pt>
                <c:pt idx="24">
                  <c:v>2.4000000000000008</c:v>
                </c:pt>
                <c:pt idx="25">
                  <c:v>2.5000000000000009</c:v>
                </c:pt>
                <c:pt idx="26">
                  <c:v>2.600000000000001</c:v>
                </c:pt>
                <c:pt idx="27">
                  <c:v>2.7000000000000011</c:v>
                </c:pt>
                <c:pt idx="28">
                  <c:v>2.8000000000000012</c:v>
                </c:pt>
                <c:pt idx="29">
                  <c:v>2.9000000000000012</c:v>
                </c:pt>
                <c:pt idx="30">
                  <c:v>3.0000000000000013</c:v>
                </c:pt>
                <c:pt idx="31">
                  <c:v>3.1000000000000014</c:v>
                </c:pt>
                <c:pt idx="32">
                  <c:v>3.2000000000000015</c:v>
                </c:pt>
                <c:pt idx="33">
                  <c:v>3.3000000000000016</c:v>
                </c:pt>
                <c:pt idx="34">
                  <c:v>3.4000000000000017</c:v>
                </c:pt>
                <c:pt idx="35">
                  <c:v>3.5000000000000018</c:v>
                </c:pt>
                <c:pt idx="36">
                  <c:v>3.6000000000000019</c:v>
                </c:pt>
                <c:pt idx="37">
                  <c:v>3.700000000000002</c:v>
                </c:pt>
                <c:pt idx="38">
                  <c:v>3.800000000000002</c:v>
                </c:pt>
                <c:pt idx="39">
                  <c:v>3.9000000000000021</c:v>
                </c:pt>
                <c:pt idx="40">
                  <c:v>4.0000000000000018</c:v>
                </c:pt>
                <c:pt idx="41">
                  <c:v>4.1000000000000014</c:v>
                </c:pt>
                <c:pt idx="42">
                  <c:v>4.2000000000000011</c:v>
                </c:pt>
                <c:pt idx="43">
                  <c:v>4.3000000000000007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4.6999999999999993</c:v>
                </c:pt>
                <c:pt idx="48">
                  <c:v>4.7999999999999989</c:v>
                </c:pt>
                <c:pt idx="49">
                  <c:v>4.8999999999999986</c:v>
                </c:pt>
                <c:pt idx="50">
                  <c:v>4.9999999999999982</c:v>
                </c:pt>
                <c:pt idx="51">
                  <c:v>5.0999999999999979</c:v>
                </c:pt>
                <c:pt idx="52">
                  <c:v>5.1999999999999975</c:v>
                </c:pt>
                <c:pt idx="53">
                  <c:v>5.2999999999999972</c:v>
                </c:pt>
                <c:pt idx="54">
                  <c:v>5.3999999999999968</c:v>
                </c:pt>
                <c:pt idx="55">
                  <c:v>5.4999999999999964</c:v>
                </c:pt>
                <c:pt idx="56">
                  <c:v>5.5999999999999961</c:v>
                </c:pt>
                <c:pt idx="57">
                  <c:v>5.6999999999999957</c:v>
                </c:pt>
                <c:pt idx="58">
                  <c:v>5.7999999999999954</c:v>
                </c:pt>
                <c:pt idx="59">
                  <c:v>5.899999999999995</c:v>
                </c:pt>
                <c:pt idx="60">
                  <c:v>5.9999999999999947</c:v>
                </c:pt>
                <c:pt idx="61">
                  <c:v>6.0999999999999943</c:v>
                </c:pt>
                <c:pt idx="62">
                  <c:v>6.199999999999994</c:v>
                </c:pt>
                <c:pt idx="63">
                  <c:v>6.2999999999999936</c:v>
                </c:pt>
                <c:pt idx="64">
                  <c:v>6.3999999999999932</c:v>
                </c:pt>
                <c:pt idx="65">
                  <c:v>6.4999999999999929</c:v>
                </c:pt>
                <c:pt idx="66">
                  <c:v>6.5999999999999925</c:v>
                </c:pt>
                <c:pt idx="67">
                  <c:v>6.6999999999999922</c:v>
                </c:pt>
                <c:pt idx="68">
                  <c:v>6.7999999999999918</c:v>
                </c:pt>
                <c:pt idx="69">
                  <c:v>6.8999999999999915</c:v>
                </c:pt>
                <c:pt idx="70">
                  <c:v>6.9999999999999911</c:v>
                </c:pt>
                <c:pt idx="71">
                  <c:v>7.0999999999999908</c:v>
                </c:pt>
                <c:pt idx="72">
                  <c:v>7.1999999999999904</c:v>
                </c:pt>
                <c:pt idx="73">
                  <c:v>7.2999999999999901</c:v>
                </c:pt>
                <c:pt idx="74">
                  <c:v>7.3999999999999897</c:v>
                </c:pt>
                <c:pt idx="75">
                  <c:v>7.4999999999999893</c:v>
                </c:pt>
                <c:pt idx="76">
                  <c:v>7.599999999999989</c:v>
                </c:pt>
                <c:pt idx="77">
                  <c:v>7.6999999999999886</c:v>
                </c:pt>
                <c:pt idx="78">
                  <c:v>7.7999999999999883</c:v>
                </c:pt>
                <c:pt idx="79">
                  <c:v>7.8999999999999879</c:v>
                </c:pt>
                <c:pt idx="80">
                  <c:v>7.9999999999999876</c:v>
                </c:pt>
                <c:pt idx="81">
                  <c:v>8.0999999999999872</c:v>
                </c:pt>
                <c:pt idx="82">
                  <c:v>8.1999999999999869</c:v>
                </c:pt>
                <c:pt idx="83">
                  <c:v>8.2999999999999865</c:v>
                </c:pt>
                <c:pt idx="84">
                  <c:v>8.3999999999999861</c:v>
                </c:pt>
                <c:pt idx="85">
                  <c:v>8.4999999999999858</c:v>
                </c:pt>
                <c:pt idx="86">
                  <c:v>8.5999999999999854</c:v>
                </c:pt>
                <c:pt idx="87">
                  <c:v>8.6999999999999851</c:v>
                </c:pt>
                <c:pt idx="88">
                  <c:v>8.7999999999999847</c:v>
                </c:pt>
                <c:pt idx="89">
                  <c:v>8.8999999999999844</c:v>
                </c:pt>
                <c:pt idx="90">
                  <c:v>8.999999999999984</c:v>
                </c:pt>
                <c:pt idx="91">
                  <c:v>9.0999999999999837</c:v>
                </c:pt>
                <c:pt idx="92">
                  <c:v>9.1999999999999833</c:v>
                </c:pt>
                <c:pt idx="93">
                  <c:v>9.2999999999999829</c:v>
                </c:pt>
                <c:pt idx="94">
                  <c:v>9.3999999999999826</c:v>
                </c:pt>
                <c:pt idx="95">
                  <c:v>9.4999999999999822</c:v>
                </c:pt>
                <c:pt idx="96">
                  <c:v>9.5999999999999819</c:v>
                </c:pt>
                <c:pt idx="97">
                  <c:v>9.6999999999999815</c:v>
                </c:pt>
                <c:pt idx="98">
                  <c:v>9.7999999999999812</c:v>
                </c:pt>
                <c:pt idx="99">
                  <c:v>9.8999999999999808</c:v>
                </c:pt>
                <c:pt idx="100">
                  <c:v>9.9999999999999805</c:v>
                </c:pt>
                <c:pt idx="101">
                  <c:v>10.09999999999998</c:v>
                </c:pt>
                <c:pt idx="102">
                  <c:v>10.19999999999998</c:v>
                </c:pt>
                <c:pt idx="103">
                  <c:v>10.299999999999979</c:v>
                </c:pt>
                <c:pt idx="104">
                  <c:v>10.399999999999979</c:v>
                </c:pt>
                <c:pt idx="105">
                  <c:v>10.499999999999979</c:v>
                </c:pt>
                <c:pt idx="106">
                  <c:v>10.599999999999978</c:v>
                </c:pt>
                <c:pt idx="107">
                  <c:v>10.699999999999978</c:v>
                </c:pt>
                <c:pt idx="108">
                  <c:v>10.799999999999978</c:v>
                </c:pt>
                <c:pt idx="109">
                  <c:v>10.899999999999977</c:v>
                </c:pt>
                <c:pt idx="110">
                  <c:v>10.999999999999977</c:v>
                </c:pt>
                <c:pt idx="111">
                  <c:v>11.099999999999977</c:v>
                </c:pt>
                <c:pt idx="112">
                  <c:v>11.199999999999976</c:v>
                </c:pt>
                <c:pt idx="113">
                  <c:v>11.299999999999976</c:v>
                </c:pt>
                <c:pt idx="114">
                  <c:v>11.399999999999975</c:v>
                </c:pt>
                <c:pt idx="115">
                  <c:v>11.499999999999975</c:v>
                </c:pt>
                <c:pt idx="116">
                  <c:v>11.599999999999975</c:v>
                </c:pt>
                <c:pt idx="117">
                  <c:v>11.699999999999974</c:v>
                </c:pt>
                <c:pt idx="118">
                  <c:v>11.799999999999974</c:v>
                </c:pt>
                <c:pt idx="119">
                  <c:v>11.899999999999974</c:v>
                </c:pt>
                <c:pt idx="120">
                  <c:v>11.999999999999973</c:v>
                </c:pt>
                <c:pt idx="121">
                  <c:v>12.099999999999973</c:v>
                </c:pt>
                <c:pt idx="122">
                  <c:v>12.199999999999973</c:v>
                </c:pt>
                <c:pt idx="123">
                  <c:v>12.299999999999972</c:v>
                </c:pt>
                <c:pt idx="124">
                  <c:v>12.399999999999972</c:v>
                </c:pt>
                <c:pt idx="125">
                  <c:v>12.499999999999972</c:v>
                </c:pt>
                <c:pt idx="126">
                  <c:v>12.599999999999971</c:v>
                </c:pt>
                <c:pt idx="127">
                  <c:v>12.699999999999971</c:v>
                </c:pt>
                <c:pt idx="128">
                  <c:v>12.799999999999971</c:v>
                </c:pt>
                <c:pt idx="129">
                  <c:v>12.89999999999997</c:v>
                </c:pt>
                <c:pt idx="130">
                  <c:v>12.99999999999997</c:v>
                </c:pt>
                <c:pt idx="131">
                  <c:v>13.099999999999969</c:v>
                </c:pt>
                <c:pt idx="132">
                  <c:v>13.199999999999969</c:v>
                </c:pt>
                <c:pt idx="133">
                  <c:v>13.299999999999969</c:v>
                </c:pt>
                <c:pt idx="134">
                  <c:v>13.399999999999968</c:v>
                </c:pt>
                <c:pt idx="135">
                  <c:v>13.499999999999968</c:v>
                </c:pt>
                <c:pt idx="136">
                  <c:v>13.599999999999968</c:v>
                </c:pt>
                <c:pt idx="137">
                  <c:v>13.699999999999967</c:v>
                </c:pt>
                <c:pt idx="138">
                  <c:v>13.799999999999967</c:v>
                </c:pt>
                <c:pt idx="139">
                  <c:v>13.899999999999967</c:v>
                </c:pt>
                <c:pt idx="140">
                  <c:v>13.999999999999966</c:v>
                </c:pt>
                <c:pt idx="141">
                  <c:v>14.099999999999966</c:v>
                </c:pt>
                <c:pt idx="142">
                  <c:v>14.199999999999966</c:v>
                </c:pt>
                <c:pt idx="143">
                  <c:v>14.299999999999965</c:v>
                </c:pt>
                <c:pt idx="144">
                  <c:v>14.399999999999965</c:v>
                </c:pt>
                <c:pt idx="145">
                  <c:v>14.499999999999964</c:v>
                </c:pt>
                <c:pt idx="146">
                  <c:v>14.599999999999964</c:v>
                </c:pt>
                <c:pt idx="147">
                  <c:v>14.699999999999964</c:v>
                </c:pt>
                <c:pt idx="148">
                  <c:v>14.799999999999963</c:v>
                </c:pt>
                <c:pt idx="149">
                  <c:v>14.899999999999963</c:v>
                </c:pt>
                <c:pt idx="150">
                  <c:v>14.999999999999963</c:v>
                </c:pt>
                <c:pt idx="151">
                  <c:v>15.099999999999962</c:v>
                </c:pt>
                <c:pt idx="152">
                  <c:v>15.199999999999962</c:v>
                </c:pt>
                <c:pt idx="153">
                  <c:v>15.299999999999962</c:v>
                </c:pt>
                <c:pt idx="154">
                  <c:v>15.399999999999961</c:v>
                </c:pt>
                <c:pt idx="155">
                  <c:v>15.499999999999961</c:v>
                </c:pt>
                <c:pt idx="156">
                  <c:v>15.599999999999961</c:v>
                </c:pt>
                <c:pt idx="157">
                  <c:v>15.69999999999996</c:v>
                </c:pt>
              </c:numCache>
            </c:numRef>
          </c:xVal>
          <c:yVal>
            <c:numRef>
              <c:f>Foglio1!$B$1:$B$158</c:f>
              <c:numCache>
                <c:formatCode>General</c:formatCode>
                <c:ptCount val="158"/>
                <c:pt idx="0">
                  <c:v>0</c:v>
                </c:pt>
                <c:pt idx="1">
                  <c:v>-9.9833416646828155E-2</c:v>
                </c:pt>
                <c:pt idx="2">
                  <c:v>-0.19866933079506122</c:v>
                </c:pt>
                <c:pt idx="3">
                  <c:v>-0.2955202066613396</c:v>
                </c:pt>
                <c:pt idx="4">
                  <c:v>-0.38941834230865052</c:v>
                </c:pt>
                <c:pt idx="5">
                  <c:v>-0.47942553860420301</c:v>
                </c:pt>
                <c:pt idx="6">
                  <c:v>-0.56464247339503537</c:v>
                </c:pt>
                <c:pt idx="7">
                  <c:v>-0.64421768723769102</c:v>
                </c:pt>
                <c:pt idx="8">
                  <c:v>-0.71735609089952268</c:v>
                </c:pt>
                <c:pt idx="9">
                  <c:v>-0.7833269096274833</c:v>
                </c:pt>
                <c:pt idx="10">
                  <c:v>-0.84147098480789639</c:v>
                </c:pt>
                <c:pt idx="11">
                  <c:v>-0.89120736006143531</c:v>
                </c:pt>
                <c:pt idx="12">
                  <c:v>-0.93203908596722629</c:v>
                </c:pt>
                <c:pt idx="13">
                  <c:v>-0.96355818541719296</c:v>
                </c:pt>
                <c:pt idx="14">
                  <c:v>-0.98544972998846025</c:v>
                </c:pt>
                <c:pt idx="15">
                  <c:v>-0.99749498660405445</c:v>
                </c:pt>
                <c:pt idx="16">
                  <c:v>-0.99957360304150511</c:v>
                </c:pt>
                <c:pt idx="17">
                  <c:v>-0.99166481045246857</c:v>
                </c:pt>
                <c:pt idx="18">
                  <c:v>-0.97384763087819504</c:v>
                </c:pt>
                <c:pt idx="19">
                  <c:v>-0.94630008768741425</c:v>
                </c:pt>
                <c:pt idx="20">
                  <c:v>-0.90929742682568149</c:v>
                </c:pt>
                <c:pt idx="21">
                  <c:v>-0.86320936664887349</c:v>
                </c:pt>
                <c:pt idx="22">
                  <c:v>-0.80849640381958987</c:v>
                </c:pt>
                <c:pt idx="23">
                  <c:v>-0.7457052121767197</c:v>
                </c:pt>
                <c:pt idx="24">
                  <c:v>-0.67546318055115029</c:v>
                </c:pt>
                <c:pt idx="25">
                  <c:v>-0.59847214410395577</c:v>
                </c:pt>
                <c:pt idx="26">
                  <c:v>-0.51550137182146338</c:v>
                </c:pt>
                <c:pt idx="27">
                  <c:v>-0.42737988023382895</c:v>
                </c:pt>
                <c:pt idx="28">
                  <c:v>-0.33498815015590383</c:v>
                </c:pt>
                <c:pt idx="29">
                  <c:v>-0.23924932921398112</c:v>
                </c:pt>
                <c:pt idx="30">
                  <c:v>-0.14112000805986591</c:v>
                </c:pt>
                <c:pt idx="31">
                  <c:v>-4.1580662433289159E-2</c:v>
                </c:pt>
                <c:pt idx="32">
                  <c:v>5.8374143427581418E-2</c:v>
                </c:pt>
                <c:pt idx="33">
                  <c:v>0.15774569414324996</c:v>
                </c:pt>
                <c:pt idx="34">
                  <c:v>0.25554110202683294</c:v>
                </c:pt>
                <c:pt idx="35">
                  <c:v>0.3507832276896215</c:v>
                </c:pt>
                <c:pt idx="36">
                  <c:v>0.44252044329485407</c:v>
                </c:pt>
                <c:pt idx="37">
                  <c:v>0.52983614090849485</c:v>
                </c:pt>
                <c:pt idx="38">
                  <c:v>0.61185789094272069</c:v>
                </c:pt>
                <c:pt idx="39">
                  <c:v>0.68776615918397532</c:v>
                </c:pt>
                <c:pt idx="40">
                  <c:v>0.75680249530792942</c:v>
                </c:pt>
                <c:pt idx="41">
                  <c:v>0.81827711106441137</c:v>
                </c:pt>
                <c:pt idx="42">
                  <c:v>0.87157577241358863</c:v>
                </c:pt>
                <c:pt idx="43">
                  <c:v>0.91616593674945523</c:v>
                </c:pt>
                <c:pt idx="44">
                  <c:v>0.95160207388951601</c:v>
                </c:pt>
                <c:pt idx="45">
                  <c:v>0.97753011766509701</c:v>
                </c:pt>
                <c:pt idx="46">
                  <c:v>0.99369100363346441</c:v>
                </c:pt>
                <c:pt idx="47">
                  <c:v>0.99992325756410083</c:v>
                </c:pt>
                <c:pt idx="48">
                  <c:v>0.99616460883584079</c:v>
                </c:pt>
                <c:pt idx="49">
                  <c:v>0.98245261262433281</c:v>
                </c:pt>
                <c:pt idx="50">
                  <c:v>0.95892427466313901</c:v>
                </c:pt>
                <c:pt idx="51">
                  <c:v>0.92581468232773312</c:v>
                </c:pt>
                <c:pt idx="52">
                  <c:v>0.88345465572015447</c:v>
                </c:pt>
                <c:pt idx="53">
                  <c:v>0.8322674422239027</c:v>
                </c:pt>
                <c:pt idx="54">
                  <c:v>0.77276448755598937</c:v>
                </c:pt>
                <c:pt idx="55">
                  <c:v>0.70554032557039448</c:v>
                </c:pt>
                <c:pt idx="56">
                  <c:v>0.63126663787232429</c:v>
                </c:pt>
                <c:pt idx="57">
                  <c:v>0.55068554259764135</c:v>
                </c:pt>
                <c:pt idx="58">
                  <c:v>0.46460217941376131</c:v>
                </c:pt>
                <c:pt idx="59">
                  <c:v>0.37387666483024096</c:v>
                </c:pt>
                <c:pt idx="60">
                  <c:v>0.27941549819893097</c:v>
                </c:pt>
                <c:pt idx="61">
                  <c:v>0.18216250427210112</c:v>
                </c:pt>
                <c:pt idx="62">
                  <c:v>8.30894028175026E-2</c:v>
                </c:pt>
                <c:pt idx="63">
                  <c:v>-1.6813900484343496E-2</c:v>
                </c:pt>
                <c:pt idx="64">
                  <c:v>-0.11654920485048659</c:v>
                </c:pt>
                <c:pt idx="65">
                  <c:v>-0.21511998808780858</c:v>
                </c:pt>
                <c:pt idx="66">
                  <c:v>-0.31154136351337108</c:v>
                </c:pt>
                <c:pt idx="67">
                  <c:v>-0.40484992061659103</c:v>
                </c:pt>
                <c:pt idx="68">
                  <c:v>-0.49411335113860122</c:v>
                </c:pt>
                <c:pt idx="69">
                  <c:v>-0.57843976438819289</c:v>
                </c:pt>
                <c:pt idx="70">
                  <c:v>-0.6569865987187824</c:v>
                </c:pt>
                <c:pt idx="71">
                  <c:v>-0.72896904012586983</c:v>
                </c:pt>
                <c:pt idx="72">
                  <c:v>-0.79366786384914723</c:v>
                </c:pt>
                <c:pt idx="73">
                  <c:v>-0.85043662062855929</c:v>
                </c:pt>
                <c:pt idx="74">
                  <c:v>-0.89870809581162225</c:v>
                </c:pt>
                <c:pt idx="75">
                  <c:v>-0.93799997677473512</c:v>
                </c:pt>
                <c:pt idx="76">
                  <c:v>-0.96791967203148366</c:v>
                </c:pt>
                <c:pt idx="77">
                  <c:v>-0.98816823387699859</c:v>
                </c:pt>
                <c:pt idx="78">
                  <c:v>-0.99854334537460432</c:v>
                </c:pt>
                <c:pt idx="79">
                  <c:v>-0.99894134183977257</c:v>
                </c:pt>
                <c:pt idx="80">
                  <c:v>-0.98935824662338356</c:v>
                </c:pt>
                <c:pt idx="81">
                  <c:v>-0.96988981084508941</c:v>
                </c:pt>
                <c:pt idx="82">
                  <c:v>-0.94073055667977734</c:v>
                </c:pt>
                <c:pt idx="83">
                  <c:v>-0.9021718337562995</c:v>
                </c:pt>
                <c:pt idx="84">
                  <c:v>-0.85459890808828787</c:v>
                </c:pt>
                <c:pt idx="85">
                  <c:v>-0.79848711262349881</c:v>
                </c:pt>
                <c:pt idx="86">
                  <c:v>-0.73439709787412299</c:v>
                </c:pt>
                <c:pt idx="87">
                  <c:v>-0.66296923008219399</c:v>
                </c:pt>
                <c:pt idx="88">
                  <c:v>-0.58491719289177468</c:v>
                </c:pt>
                <c:pt idx="89">
                  <c:v>-0.50102085645789851</c:v>
                </c:pt>
                <c:pt idx="90">
                  <c:v>-0.41211848524177114</c:v>
                </c:pt>
                <c:pt idx="91">
                  <c:v>-0.31909836234936728</c:v>
                </c:pt>
                <c:pt idx="92">
                  <c:v>-0.22288991410026324</c:v>
                </c:pt>
                <c:pt idx="93">
                  <c:v>-0.12445442350707933</c:v>
                </c:pt>
                <c:pt idx="94">
                  <c:v>-2.4775425453375525E-2</c:v>
                </c:pt>
                <c:pt idx="95">
                  <c:v>7.5151120461791593E-2</c:v>
                </c:pt>
                <c:pt idx="96">
                  <c:v>0.17432678122296213</c:v>
                </c:pt>
                <c:pt idx="97">
                  <c:v>0.27176062641092535</c:v>
                </c:pt>
                <c:pt idx="98">
                  <c:v>0.36647912925191023</c:v>
                </c:pt>
                <c:pt idx="99">
                  <c:v>0.45753589377530396</c:v>
                </c:pt>
                <c:pt idx="100">
                  <c:v>0.54402111088935345</c:v>
                </c:pt>
                <c:pt idx="101">
                  <c:v>0.62507064889286679</c:v>
                </c:pt>
                <c:pt idx="102">
                  <c:v>0.69987468759352844</c:v>
                </c:pt>
                <c:pt idx="103">
                  <c:v>0.76768580976356882</c:v>
                </c:pt>
                <c:pt idx="104">
                  <c:v>0.82782646908564173</c:v>
                </c:pt>
                <c:pt idx="105">
                  <c:v>0.87969575997165994</c:v>
                </c:pt>
                <c:pt idx="106">
                  <c:v>0.92277542161279846</c:v>
                </c:pt>
                <c:pt idx="107">
                  <c:v>0.95663501627018166</c:v>
                </c:pt>
                <c:pt idx="108">
                  <c:v>0.980936230066487</c:v>
                </c:pt>
                <c:pt idx="109">
                  <c:v>0.9954362533063752</c:v>
                </c:pt>
                <c:pt idx="110">
                  <c:v>0.99999020655070359</c:v>
                </c:pt>
                <c:pt idx="111">
                  <c:v>0.99455258820399162</c:v>
                </c:pt>
                <c:pt idx="112">
                  <c:v>0.97917772915132206</c:v>
                </c:pt>
                <c:pt idx="113">
                  <c:v>0.95401924990209641</c:v>
                </c:pt>
                <c:pt idx="114">
                  <c:v>0.91932852566468548</c:v>
                </c:pt>
                <c:pt idx="115">
                  <c:v>0.8754521746884405</c:v>
                </c:pt>
                <c:pt idx="116">
                  <c:v>0.82282859496872296</c:v>
                </c:pt>
                <c:pt idx="117">
                  <c:v>0.76198358391904941</c:v>
                </c:pt>
                <c:pt idx="118">
                  <c:v>0.69352508477714159</c:v>
                </c:pt>
                <c:pt idx="119">
                  <c:v>0.61813711223705425</c:v>
                </c:pt>
                <c:pt idx="120">
                  <c:v>0.53657291800045748</c:v>
                </c:pt>
                <c:pt idx="121">
                  <c:v>0.44964746453462529</c:v>
                </c:pt>
                <c:pt idx="122">
                  <c:v>0.35822928223685357</c:v>
                </c:pt>
                <c:pt idx="123">
                  <c:v>0.26323179136582836</c:v>
                </c:pt>
                <c:pt idx="124">
                  <c:v>0.16560417544833742</c:v>
                </c:pt>
                <c:pt idx="125">
                  <c:v>6.632189735122905E-2</c:v>
                </c:pt>
                <c:pt idx="126">
                  <c:v>-3.3623047221108288E-2</c:v>
                </c:pt>
                <c:pt idx="127">
                  <c:v>-0.13323204141991404</c:v>
                </c:pt>
                <c:pt idx="128">
                  <c:v>-0.23150982510150958</c:v>
                </c:pt>
                <c:pt idx="129">
                  <c:v>-0.3274744391376645</c:v>
                </c:pt>
                <c:pt idx="130">
                  <c:v>-0.42016703682661349</c:v>
                </c:pt>
                <c:pt idx="131">
                  <c:v>-0.50866146437234772</c:v>
                </c:pt>
                <c:pt idx="132">
                  <c:v>-0.59207351470719871</c:v>
                </c:pt>
                <c:pt idx="133">
                  <c:v>-0.6695697621965786</c:v>
                </c:pt>
                <c:pt idx="134">
                  <c:v>-0.74037588995242709</c:v>
                </c:pt>
                <c:pt idx="135">
                  <c:v>-0.80378442655160187</c:v>
                </c:pt>
                <c:pt idx="136">
                  <c:v>-0.85916181485647947</c:v>
                </c:pt>
                <c:pt idx="137">
                  <c:v>-0.9059547423084483</c:v>
                </c:pt>
                <c:pt idx="138">
                  <c:v>-0.94369566944409367</c:v>
                </c:pt>
                <c:pt idx="139">
                  <c:v>-0.97200750139496805</c:v>
                </c:pt>
                <c:pt idx="140">
                  <c:v>-0.99060735569486569</c:v>
                </c:pt>
                <c:pt idx="141">
                  <c:v>-0.99930938874791642</c:v>
                </c:pt>
                <c:pt idx="142">
                  <c:v>-0.99802665271636382</c:v>
                </c:pt>
                <c:pt idx="143">
                  <c:v>-0.98677196427461911</c:v>
                </c:pt>
                <c:pt idx="144">
                  <c:v>-0.96565777654928675</c:v>
                </c:pt>
                <c:pt idx="145">
                  <c:v>-0.93489505552469565</c:v>
                </c:pt>
                <c:pt idx="146">
                  <c:v>-0.89479117214052006</c:v>
                </c:pt>
                <c:pt idx="147">
                  <c:v>-0.84574683114295324</c:v>
                </c:pt>
                <c:pt idx="148">
                  <c:v>-0.78825206737533915</c:v>
                </c:pt>
                <c:pt idx="149">
                  <c:v>-0.72288134951200178</c:v>
                </c:pt>
                <c:pt idx="150">
                  <c:v>-0.65028784015714525</c:v>
                </c:pt>
                <c:pt idx="151">
                  <c:v>-0.57119686966001926</c:v>
                </c:pt>
                <c:pt idx="152">
                  <c:v>-0.48639868885383231</c:v>
                </c:pt>
                <c:pt idx="153">
                  <c:v>-0.39674057313064792</c:v>
                </c:pt>
                <c:pt idx="154">
                  <c:v>-0.3031183567457395</c:v>
                </c:pt>
                <c:pt idx="155">
                  <c:v>-0.20646748193783482</c:v>
                </c:pt>
                <c:pt idx="156">
                  <c:v>-0.10775365229948292</c:v>
                </c:pt>
                <c:pt idx="157">
                  <c:v>-7.9631837859764215E-3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3E5-4754-B0EB-6EFB0055A4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8999048"/>
        <c:axId val="188999440"/>
      </c:scatterChart>
      <c:valAx>
        <c:axId val="1889990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8999440"/>
        <c:crosses val="autoZero"/>
        <c:crossBetween val="midCat"/>
      </c:valAx>
      <c:valAx>
        <c:axId val="1889994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88999048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4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image" Target="../media/image37.wmf"/><Relationship Id="rId7" Type="http://schemas.openxmlformats.org/officeDocument/2006/relationships/image" Target="../media/image41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6" Type="http://schemas.openxmlformats.org/officeDocument/2006/relationships/image" Target="../media/image40.wmf"/><Relationship Id="rId5" Type="http://schemas.openxmlformats.org/officeDocument/2006/relationships/image" Target="../media/image39.wmf"/><Relationship Id="rId4" Type="http://schemas.openxmlformats.org/officeDocument/2006/relationships/image" Target="../media/image38.wmf"/><Relationship Id="rId9" Type="http://schemas.openxmlformats.org/officeDocument/2006/relationships/image" Target="../media/image4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wmf"/><Relationship Id="rId3" Type="http://schemas.openxmlformats.org/officeDocument/2006/relationships/image" Target="../media/image116.wmf"/><Relationship Id="rId7" Type="http://schemas.openxmlformats.org/officeDocument/2006/relationships/image" Target="../media/image120.wmf"/><Relationship Id="rId2" Type="http://schemas.openxmlformats.org/officeDocument/2006/relationships/image" Target="../media/image21.wmf"/><Relationship Id="rId1" Type="http://schemas.openxmlformats.org/officeDocument/2006/relationships/image" Target="../media/image115.wmf"/><Relationship Id="rId6" Type="http://schemas.openxmlformats.org/officeDocument/2006/relationships/image" Target="../media/image119.wmf"/><Relationship Id="rId5" Type="http://schemas.openxmlformats.org/officeDocument/2006/relationships/image" Target="../media/image118.wmf"/><Relationship Id="rId4" Type="http://schemas.openxmlformats.org/officeDocument/2006/relationships/image" Target="../media/image117.wmf"/><Relationship Id="rId9" Type="http://schemas.openxmlformats.org/officeDocument/2006/relationships/image" Target="../media/image122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wmf"/><Relationship Id="rId2" Type="http://schemas.openxmlformats.org/officeDocument/2006/relationships/image" Target="../media/image126.wmf"/><Relationship Id="rId1" Type="http://schemas.openxmlformats.org/officeDocument/2006/relationships/image" Target="../media/image125.wmf"/><Relationship Id="rId6" Type="http://schemas.openxmlformats.org/officeDocument/2006/relationships/image" Target="../media/image130.wmf"/><Relationship Id="rId5" Type="http://schemas.openxmlformats.org/officeDocument/2006/relationships/image" Target="../media/image129.wmf"/><Relationship Id="rId4" Type="http://schemas.openxmlformats.org/officeDocument/2006/relationships/image" Target="../media/image12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wmf"/><Relationship Id="rId7" Type="http://schemas.openxmlformats.org/officeDocument/2006/relationships/image" Target="../media/image138.wmf"/><Relationship Id="rId2" Type="http://schemas.openxmlformats.org/officeDocument/2006/relationships/image" Target="../media/image133.wmf"/><Relationship Id="rId1" Type="http://schemas.openxmlformats.org/officeDocument/2006/relationships/image" Target="../media/image132.wmf"/><Relationship Id="rId6" Type="http://schemas.openxmlformats.org/officeDocument/2006/relationships/image" Target="../media/image137.wmf"/><Relationship Id="rId5" Type="http://schemas.openxmlformats.org/officeDocument/2006/relationships/image" Target="../media/image136.wmf"/><Relationship Id="rId4" Type="http://schemas.openxmlformats.org/officeDocument/2006/relationships/image" Target="../media/image1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29A962-2024-4C58-96E0-187B12183014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52E3F2-7411-42CE-A2A4-ABAF382AE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35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877F5-7A93-43AD-88E4-60A5B5C716D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07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877F5-7A93-43AD-88E4-60A5B5C716D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779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877F5-7A93-43AD-88E4-60A5B5C716D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83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355" y="1327799"/>
            <a:ext cx="2520000" cy="249467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670483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55613" y="3826475"/>
            <a:ext cx="8231187" cy="447075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952333"/>
            <a:ext cx="4040188" cy="27649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952333"/>
            <a:ext cx="4041775" cy="27649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84761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4847610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4847610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84761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847610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847610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89146"/>
            <a:ext cx="3200400" cy="547688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fr-CH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60818"/>
            <a:ext cx="2743200" cy="6858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485900"/>
            <a:ext cx="7086600" cy="2762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84761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847610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847610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279282"/>
            <a:ext cx="3053868" cy="940356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601648"/>
            <a:ext cx="4759514" cy="356963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CH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249074"/>
            <a:ext cx="3053866" cy="199761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4616450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 smtClean="0"/>
              <a:t>home.cern</a:t>
            </a:r>
            <a:endParaRPr kumimoji="0" lang="en-US" dirty="0"/>
          </a:p>
        </p:txBody>
      </p:sp>
      <p:pic>
        <p:nvPicPr>
          <p:cNvPr id="5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171" y="1806688"/>
            <a:ext cx="1545657" cy="153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91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865C-7512-423B-A50B-1EBAF5568C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50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4616450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 smtClean="0"/>
              <a:t>home.cern</a:t>
            </a:r>
            <a:endParaRPr kumimoji="0" lang="en-US" dirty="0"/>
          </a:p>
        </p:txBody>
      </p:sp>
      <p:pic>
        <p:nvPicPr>
          <p:cNvPr id="6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171" y="1806688"/>
            <a:ext cx="1545657" cy="153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13154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BadgeWeb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35"/>
          <a:stretch/>
        </p:blipFill>
        <p:spPr>
          <a:xfrm>
            <a:off x="3959440" y="1940784"/>
            <a:ext cx="1221946" cy="1261931"/>
          </a:xfrm>
          <a:prstGeom prst="rect">
            <a:avLst/>
          </a:prstGeom>
        </p:spPr>
      </p:pic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4616450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 smtClean="0"/>
              <a:t>home.cern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80332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33611"/>
            <a:ext cx="8226854" cy="705332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2543343"/>
            <a:ext cx="2743200" cy="31474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14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84761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847610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847610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33611"/>
            <a:ext cx="8226854" cy="705332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2543343"/>
            <a:ext cx="2743200" cy="31474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 dirty="0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84761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847610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847610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84761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847610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847610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83263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467600" cy="857250"/>
          </a:xfrm>
        </p:spPr>
        <p:txBody>
          <a:bodyPr/>
          <a:lstStyle/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3657600" cy="326278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200150"/>
            <a:ext cx="3657600" cy="326278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84761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847610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847610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-01.eps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3480"/>
          <a:stretch/>
        </p:blipFill>
        <p:spPr>
          <a:xfrm>
            <a:off x="0" y="4765621"/>
            <a:ext cx="9144000" cy="384228"/>
          </a:xfrm>
          <a:prstGeom prst="rect">
            <a:avLst/>
          </a:prstGeom>
          <a:solidFill>
            <a:srgbClr val="1E5AAE"/>
          </a:solidFill>
        </p:spPr>
      </p:pic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244800" y="458227"/>
            <a:ext cx="8654400" cy="425093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84761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847610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847610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41" y="4791149"/>
            <a:ext cx="789802" cy="330305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-7938"/>
            <a:ext cx="9144000" cy="384176"/>
          </a:xfrm>
          <a:prstGeom prst="rect">
            <a:avLst/>
          </a:prstGeom>
          <a:solidFill>
            <a:srgbClr val="1E5A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376239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78" r:id="rId4"/>
    <p:sldLayoutId id="2147483681" r:id="rId5"/>
    <p:sldLayoutId id="2147483680" r:id="rId6"/>
    <p:sldLayoutId id="2147483679" r:id="rId7"/>
    <p:sldLayoutId id="2147483682" r:id="rId8"/>
    <p:sldLayoutId id="2147483664" r:id="rId9"/>
    <p:sldLayoutId id="2147483665" r:id="rId10"/>
    <p:sldLayoutId id="2147483667" r:id="rId11"/>
    <p:sldLayoutId id="2147483668" r:id="rId12"/>
    <p:sldLayoutId id="2147483669" r:id="rId13"/>
    <p:sldLayoutId id="2147483674" r:id="rId14"/>
    <p:sldLayoutId id="2147483683" r:id="rId15"/>
    <p:sldLayoutId id="2147483684" r:id="rId16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Courier New" panose="02070309020205020404" pitchFamily="49" charset="0"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 panose="020B0604020202020204" pitchFamily="34" charset="0"/>
        <a:buChar char="-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Courier New" panose="02070309020205020404" pitchFamily="49" charset="0"/>
        <a:buChar char="o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image" Target="../media/image24.gif"/><Relationship Id="rId7" Type="http://schemas.openxmlformats.org/officeDocument/2006/relationships/oleObject" Target="../embeddings/oleObject2.bin"/><Relationship Id="rId12" Type="http://schemas.openxmlformats.org/officeDocument/2006/relationships/image" Target="../media/image23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2.wmf"/><Relationship Id="rId4" Type="http://schemas.openxmlformats.org/officeDocument/2006/relationships/image" Target="../media/image25.emf"/><Relationship Id="rId9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6.wmf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oleObject" Target="../embeddings/oleObject12.bin"/><Relationship Id="rId18" Type="http://schemas.openxmlformats.org/officeDocument/2006/relationships/oleObject" Target="../embeddings/oleObject14.bin"/><Relationship Id="rId3" Type="http://schemas.openxmlformats.org/officeDocument/2006/relationships/image" Target="../media/image44.png"/><Relationship Id="rId21" Type="http://schemas.openxmlformats.org/officeDocument/2006/relationships/image" Target="../media/image42.wmf"/><Relationship Id="rId7" Type="http://schemas.openxmlformats.org/officeDocument/2006/relationships/image" Target="../media/image36.wmf"/><Relationship Id="rId12" Type="http://schemas.openxmlformats.org/officeDocument/2006/relationships/chart" Target="../charts/chart1.xml"/><Relationship Id="rId17" Type="http://schemas.openxmlformats.org/officeDocument/2006/relationships/image" Target="../media/image40.wmf"/><Relationship Id="rId2" Type="http://schemas.openxmlformats.org/officeDocument/2006/relationships/slideLayout" Target="../slideLayouts/slideLayout15.xml"/><Relationship Id="rId16" Type="http://schemas.openxmlformats.org/officeDocument/2006/relationships/oleObject" Target="../embeddings/oleObject13.bin"/><Relationship Id="rId20" Type="http://schemas.openxmlformats.org/officeDocument/2006/relationships/oleObject" Target="../embeddings/oleObject15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38.wmf"/><Relationship Id="rId5" Type="http://schemas.openxmlformats.org/officeDocument/2006/relationships/image" Target="../media/image35.wmf"/><Relationship Id="rId15" Type="http://schemas.openxmlformats.org/officeDocument/2006/relationships/image" Target="../media/image45.png"/><Relationship Id="rId23" Type="http://schemas.openxmlformats.org/officeDocument/2006/relationships/image" Target="../media/image43.wmf"/><Relationship Id="rId10" Type="http://schemas.openxmlformats.org/officeDocument/2006/relationships/oleObject" Target="../embeddings/oleObject11.bin"/><Relationship Id="rId19" Type="http://schemas.openxmlformats.org/officeDocument/2006/relationships/image" Target="../media/image41.w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37.wmf"/><Relationship Id="rId14" Type="http://schemas.openxmlformats.org/officeDocument/2006/relationships/image" Target="../media/image39.wmf"/><Relationship Id="rId22" Type="http://schemas.openxmlformats.org/officeDocument/2006/relationships/oleObject" Target="../embeddings/oleObject16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46.wmf"/><Relationship Id="rId4" Type="http://schemas.openxmlformats.org/officeDocument/2006/relationships/image" Target="../media/image48.png"/><Relationship Id="rId9" Type="http://schemas.openxmlformats.org/officeDocument/2006/relationships/oleObject" Target="../embeddings/oleObject17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13" Type="http://schemas.openxmlformats.org/officeDocument/2006/relationships/image" Target="../media/image4.emf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11" Type="http://schemas.openxmlformats.org/officeDocument/2006/relationships/image" Target="../media/image62.jp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7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4" Type="http://schemas.microsoft.com/office/2007/relationships/hdphoto" Target="../media/hdphoto1.wdp"/><Relationship Id="rId9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09.wmf"/><Relationship Id="rId4" Type="http://schemas.openxmlformats.org/officeDocument/2006/relationships/oleObject" Target="../embeddings/oleObject18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910.png"/><Relationship Id="rId7" Type="http://schemas.openxmlformats.org/officeDocument/2006/relationships/image" Target="../media/image9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2.png"/><Relationship Id="rId5" Type="http://schemas.microsoft.com/office/2007/relationships/hdphoto" Target="../media/hdphoto2.wdp"/><Relationship Id="rId4" Type="http://schemas.openxmlformats.org/officeDocument/2006/relationships/image" Target="../media/image11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14.wmf"/><Relationship Id="rId4" Type="http://schemas.openxmlformats.org/officeDocument/2006/relationships/oleObject" Target="../embeddings/oleObject19.bin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118.wmf"/><Relationship Id="rId18" Type="http://schemas.openxmlformats.org/officeDocument/2006/relationships/oleObject" Target="../embeddings/oleObject27.bin"/><Relationship Id="rId3" Type="http://schemas.openxmlformats.org/officeDocument/2006/relationships/image" Target="../media/image24.gif"/><Relationship Id="rId21" Type="http://schemas.openxmlformats.org/officeDocument/2006/relationships/image" Target="../media/image122.wmf"/><Relationship Id="rId7" Type="http://schemas.openxmlformats.org/officeDocument/2006/relationships/image" Target="../media/image21.wmf"/><Relationship Id="rId12" Type="http://schemas.openxmlformats.org/officeDocument/2006/relationships/oleObject" Target="../embeddings/oleObject24.bin"/><Relationship Id="rId17" Type="http://schemas.openxmlformats.org/officeDocument/2006/relationships/image" Target="../media/image120.wmf"/><Relationship Id="rId2" Type="http://schemas.openxmlformats.org/officeDocument/2006/relationships/slideLayout" Target="../slideLayouts/slideLayout15.xml"/><Relationship Id="rId16" Type="http://schemas.openxmlformats.org/officeDocument/2006/relationships/oleObject" Target="../embeddings/oleObject26.bin"/><Relationship Id="rId20" Type="http://schemas.openxmlformats.org/officeDocument/2006/relationships/oleObject" Target="../embeddings/oleObject28.bin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117.wmf"/><Relationship Id="rId5" Type="http://schemas.openxmlformats.org/officeDocument/2006/relationships/image" Target="../media/image115.wmf"/><Relationship Id="rId15" Type="http://schemas.openxmlformats.org/officeDocument/2006/relationships/image" Target="../media/image119.wmf"/><Relationship Id="rId10" Type="http://schemas.openxmlformats.org/officeDocument/2006/relationships/oleObject" Target="../embeddings/oleObject23.bin"/><Relationship Id="rId19" Type="http://schemas.openxmlformats.org/officeDocument/2006/relationships/image" Target="../media/image121.wmf"/><Relationship Id="rId4" Type="http://schemas.openxmlformats.org/officeDocument/2006/relationships/oleObject" Target="../embeddings/oleObject20.bin"/><Relationship Id="rId9" Type="http://schemas.openxmlformats.org/officeDocument/2006/relationships/image" Target="../media/image116.wmf"/><Relationship Id="rId14" Type="http://schemas.openxmlformats.org/officeDocument/2006/relationships/oleObject" Target="../embeddings/oleObject25.bin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wmf"/><Relationship Id="rId13" Type="http://schemas.openxmlformats.org/officeDocument/2006/relationships/oleObject" Target="../embeddings/oleObject34.bin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1.bin"/><Relationship Id="rId12" Type="http://schemas.openxmlformats.org/officeDocument/2006/relationships/image" Target="../media/image129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26.wmf"/><Relationship Id="rId11" Type="http://schemas.openxmlformats.org/officeDocument/2006/relationships/oleObject" Target="../embeddings/oleObject33.bin"/><Relationship Id="rId5" Type="http://schemas.openxmlformats.org/officeDocument/2006/relationships/oleObject" Target="../embeddings/oleObject30.bin"/><Relationship Id="rId15" Type="http://schemas.openxmlformats.org/officeDocument/2006/relationships/image" Target="../media/image131.png"/><Relationship Id="rId10" Type="http://schemas.openxmlformats.org/officeDocument/2006/relationships/image" Target="../media/image128.wmf"/><Relationship Id="rId4" Type="http://schemas.openxmlformats.org/officeDocument/2006/relationships/image" Target="../media/image125.wmf"/><Relationship Id="rId9" Type="http://schemas.openxmlformats.org/officeDocument/2006/relationships/oleObject" Target="../embeddings/oleObject32.bin"/><Relationship Id="rId14" Type="http://schemas.openxmlformats.org/officeDocument/2006/relationships/image" Target="../media/image130.w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13" Type="http://schemas.openxmlformats.org/officeDocument/2006/relationships/image" Target="../media/image136.wmf"/><Relationship Id="rId3" Type="http://schemas.openxmlformats.org/officeDocument/2006/relationships/oleObject" Target="../embeddings/oleObject35.bin"/><Relationship Id="rId7" Type="http://schemas.openxmlformats.org/officeDocument/2006/relationships/image" Target="../media/image133.wmf"/><Relationship Id="rId12" Type="http://schemas.openxmlformats.org/officeDocument/2006/relationships/oleObject" Target="../embeddings/oleObject39.bin"/><Relationship Id="rId17" Type="http://schemas.openxmlformats.org/officeDocument/2006/relationships/image" Target="../media/image138.wmf"/><Relationship Id="rId2" Type="http://schemas.openxmlformats.org/officeDocument/2006/relationships/slideLayout" Target="../slideLayouts/slideLayout15.xml"/><Relationship Id="rId16" Type="http://schemas.openxmlformats.org/officeDocument/2006/relationships/oleObject" Target="../embeddings/oleObject41.bin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6.bin"/><Relationship Id="rId11" Type="http://schemas.openxmlformats.org/officeDocument/2006/relationships/image" Target="../media/image135.wmf"/><Relationship Id="rId5" Type="http://schemas.openxmlformats.org/officeDocument/2006/relationships/image" Target="../media/image139.png"/><Relationship Id="rId15" Type="http://schemas.openxmlformats.org/officeDocument/2006/relationships/image" Target="../media/image137.wmf"/><Relationship Id="rId10" Type="http://schemas.openxmlformats.org/officeDocument/2006/relationships/oleObject" Target="../embeddings/oleObject38.bin"/><Relationship Id="rId4" Type="http://schemas.openxmlformats.org/officeDocument/2006/relationships/image" Target="../media/image132.wmf"/><Relationship Id="rId9" Type="http://schemas.openxmlformats.org/officeDocument/2006/relationships/image" Target="../media/image134.wmf"/><Relationship Id="rId14" Type="http://schemas.openxmlformats.org/officeDocument/2006/relationships/oleObject" Target="../embeddings/oleObject40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535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instabilities in particle accelerators (in 1 slide)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2" descr="Risultati immagini per betatron mo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059582"/>
            <a:ext cx="2562225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55576" y="858676"/>
            <a:ext cx="4894314" cy="2304255"/>
            <a:chOff x="1305168" y="915567"/>
            <a:chExt cx="6264696" cy="294943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4809" t="3133" r="8182" b="36770"/>
            <a:stretch/>
          </p:blipFill>
          <p:spPr>
            <a:xfrm>
              <a:off x="1305168" y="915567"/>
              <a:ext cx="6264696" cy="2949434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Rectangle 7"/>
            <p:cNvSpPr/>
            <p:nvPr/>
          </p:nvSpPr>
          <p:spPr>
            <a:xfrm>
              <a:off x="1331640" y="3072911"/>
              <a:ext cx="2592288" cy="7920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606892" y="4115276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betatron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oscillations)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12" name="Oggetto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4549896"/>
              </p:ext>
            </p:extLst>
          </p:nvPr>
        </p:nvGraphicFramePr>
        <p:xfrm>
          <a:off x="89554" y="3324978"/>
          <a:ext cx="2657772" cy="841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7" name="Equation" r:id="rId5" imgW="2044440" imgH="647640" progId="Equation.DSMT4">
                  <p:embed/>
                </p:oleObj>
              </mc:Choice>
              <mc:Fallback>
                <p:oleObj name="Equation" r:id="rId5" imgW="2044440" imgH="647640" progId="Equation.DSMT4">
                  <p:embed/>
                  <p:pic>
                    <p:nvPicPr>
                      <p:cNvPr id="7" name="Oggetto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554" y="3324978"/>
                        <a:ext cx="2657772" cy="84193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ggetto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6867265"/>
              </p:ext>
            </p:extLst>
          </p:nvPr>
        </p:nvGraphicFramePr>
        <p:xfrm>
          <a:off x="7236296" y="555526"/>
          <a:ext cx="1600020" cy="38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8" name="Equation" r:id="rId7" imgW="1066680" imgH="253800" progId="Equation.3">
                  <p:embed/>
                </p:oleObj>
              </mc:Choice>
              <mc:Fallback>
                <p:oleObj name="Equation" r:id="rId7" imgW="1066680" imgH="253800" progId="Equation.3">
                  <p:embed/>
                  <p:pic>
                    <p:nvPicPr>
                      <p:cNvPr id="11" name="Oggetto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6296" y="555526"/>
                        <a:ext cx="1600020" cy="3807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144485" y="3739261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dirty="0" smtClean="0"/>
              <a:t>ives rise to a (complex!) </a:t>
            </a:r>
            <a:endParaRPr lang="en-US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5475136"/>
              </p:ext>
            </p:extLst>
          </p:nvPr>
        </p:nvGraphicFramePr>
        <p:xfrm>
          <a:off x="5882079" y="3808565"/>
          <a:ext cx="329940" cy="230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9" name="Equation" r:id="rId9" imgW="253800" imgH="177480" progId="Equation.DSMT4">
                  <p:embed/>
                </p:oleObj>
              </mc:Choice>
              <mc:Fallback>
                <p:oleObj name="Equation" r:id="rId9" imgW="253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882079" y="3808565"/>
                        <a:ext cx="329940" cy="2307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23777" y="4349836"/>
            <a:ext cx="2681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“Transverse impedance”</a:t>
            </a:r>
            <a:endParaRPr lang="en-US" dirty="0"/>
          </a:p>
        </p:txBody>
      </p:sp>
      <p:cxnSp>
        <p:nvCxnSpPr>
          <p:cNvPr id="21" name="Straight Arrow Connector 20"/>
          <p:cNvCxnSpPr>
            <a:endCxn id="15" idx="1"/>
          </p:cNvCxnSpPr>
          <p:nvPr/>
        </p:nvCxnSpPr>
        <p:spPr>
          <a:xfrm>
            <a:off x="2801490" y="3922187"/>
            <a:ext cx="342995" cy="174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5796136" y="3651870"/>
            <a:ext cx="648072" cy="515040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668344" y="430732"/>
            <a:ext cx="1167972" cy="416068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>
            <a:stCxn id="25" idx="7"/>
            <a:endCxn id="26" idx="3"/>
          </p:cNvCxnSpPr>
          <p:nvPr/>
        </p:nvCxnSpPr>
        <p:spPr>
          <a:xfrm flipV="1">
            <a:off x="6349300" y="785868"/>
            <a:ext cx="1490090" cy="2941428"/>
          </a:xfrm>
          <a:prstGeom prst="straightConnector1">
            <a:avLst/>
          </a:prstGeom>
          <a:ln w="9525">
            <a:solidFill>
              <a:srgbClr val="00B05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ight Brace 31"/>
          <p:cNvSpPr/>
          <p:nvPr/>
        </p:nvSpPr>
        <p:spPr>
          <a:xfrm rot="5400000">
            <a:off x="1310741" y="2913253"/>
            <a:ext cx="249620" cy="2623549"/>
          </a:xfrm>
          <a:prstGeom prst="rightBrace">
            <a:avLst>
              <a:gd name="adj1" fmla="val 8333"/>
              <a:gd name="adj2" fmla="val 49702"/>
            </a:avLst>
          </a:prstGeom>
          <a:ln w="9525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3" name="Oggetto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1672253"/>
              </p:ext>
            </p:extLst>
          </p:nvPr>
        </p:nvGraphicFramePr>
        <p:xfrm>
          <a:off x="6953572" y="555526"/>
          <a:ext cx="18669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0" name="Equation" r:id="rId11" imgW="1244520" imgH="253800" progId="Equation.DSMT4">
                  <p:embed/>
                </p:oleObj>
              </mc:Choice>
              <mc:Fallback>
                <p:oleObj name="Equation" r:id="rId11" imgW="1244520" imgH="253800" progId="Equation.DSMT4">
                  <p:embed/>
                  <p:pic>
                    <p:nvPicPr>
                      <p:cNvPr id="27" name="Oggetto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3572" y="555526"/>
                        <a:ext cx="18669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/>
          <p:cNvSpPr/>
          <p:nvPr/>
        </p:nvSpPr>
        <p:spPr>
          <a:xfrm>
            <a:off x="102789" y="2629843"/>
            <a:ext cx="287978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chemeClr val="accent6">
                    <a:lumMod val="50000"/>
                  </a:schemeClr>
                </a:solidFill>
              </a:rPr>
              <a:t>F. </a:t>
            </a:r>
            <a:r>
              <a:rPr lang="en-GB" sz="900" dirty="0" err="1">
                <a:solidFill>
                  <a:schemeClr val="accent6">
                    <a:lumMod val="50000"/>
                  </a:schemeClr>
                </a:solidFill>
              </a:rPr>
              <a:t>Sacherer</a:t>
            </a:r>
            <a:r>
              <a:rPr lang="en-GB" sz="900" dirty="0">
                <a:solidFill>
                  <a:schemeClr val="accent6">
                    <a:lumMod val="50000"/>
                  </a:schemeClr>
                </a:solidFill>
              </a:rPr>
              <a:t> in: Proceedings of the First Course of the International School of Particle Accelerators, CERN 77-13, p. 198</a:t>
            </a:r>
          </a:p>
        </p:txBody>
      </p:sp>
      <p:sp>
        <p:nvSpPr>
          <p:cNvPr id="9" name="Oval 8"/>
          <p:cNvSpPr/>
          <p:nvPr/>
        </p:nvSpPr>
        <p:spPr>
          <a:xfrm>
            <a:off x="1561210" y="1869686"/>
            <a:ext cx="198000" cy="126000"/>
          </a:xfrm>
          <a:prstGeom prst="ellipse">
            <a:avLst/>
          </a:prstGeom>
          <a:solidFill>
            <a:srgbClr val="FFC000">
              <a:alpha val="50196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Connector 16"/>
          <p:cNvCxnSpPr>
            <a:stCxn id="9" idx="1"/>
          </p:cNvCxnSpPr>
          <p:nvPr/>
        </p:nvCxnSpPr>
        <p:spPr>
          <a:xfrm flipV="1">
            <a:off x="1590206" y="1707654"/>
            <a:ext cx="198667" cy="18048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772714" y="1789335"/>
            <a:ext cx="152920" cy="14808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3864913" y="1059582"/>
            <a:ext cx="0" cy="1896066"/>
          </a:xfrm>
          <a:prstGeom prst="line">
            <a:avLst/>
          </a:prstGeom>
          <a:ln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995082" y="1707654"/>
            <a:ext cx="930552" cy="484217"/>
          </a:xfrm>
          <a:prstGeom prst="rect">
            <a:avLst/>
          </a:prstGeom>
          <a:noFill/>
          <a:ln w="127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995082" y="1021976"/>
            <a:ext cx="694765" cy="670581"/>
          </a:xfrm>
          <a:prstGeom prst="line">
            <a:avLst/>
          </a:prstGeom>
          <a:ln w="12700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1949823" y="1035423"/>
            <a:ext cx="694765" cy="670581"/>
          </a:xfrm>
          <a:prstGeom prst="line">
            <a:avLst/>
          </a:prstGeom>
          <a:ln w="12700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931241" y="1515317"/>
            <a:ext cx="694765" cy="670581"/>
          </a:xfrm>
          <a:prstGeom prst="line">
            <a:avLst/>
          </a:prstGeom>
          <a:ln w="12700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endCxn id="29" idx="0"/>
          </p:cNvCxnSpPr>
          <p:nvPr/>
        </p:nvCxnSpPr>
        <p:spPr>
          <a:xfrm flipV="1">
            <a:off x="993410" y="1707654"/>
            <a:ext cx="466948" cy="467125"/>
          </a:xfrm>
          <a:prstGeom prst="line">
            <a:avLst/>
          </a:prstGeom>
          <a:ln w="12700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19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5" grpId="0" animBg="1"/>
      <p:bldP spid="26" grpId="0" animBg="1"/>
      <p:bldP spid="32" grpId="0" animBg="1"/>
      <p:bldP spid="22" grpId="0"/>
      <p:bldP spid="9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impedance: the key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0036166"/>
              </p:ext>
            </p:extLst>
          </p:nvPr>
        </p:nvGraphicFramePr>
        <p:xfrm>
          <a:off x="360264" y="873721"/>
          <a:ext cx="2393820" cy="511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1" name="Equation" r:id="rId3" imgW="1841400" imgH="393480" progId="Equation.DSMT4">
                  <p:embed/>
                </p:oleObj>
              </mc:Choice>
              <mc:Fallback>
                <p:oleObj name="Equation" r:id="rId3" imgW="1841400" imgH="393480" progId="Equation.DSMT4">
                  <p:embed/>
                  <p:pic>
                    <p:nvPicPr>
                      <p:cNvPr id="26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264" y="873721"/>
                        <a:ext cx="2393820" cy="511524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0714528"/>
              </p:ext>
            </p:extLst>
          </p:nvPr>
        </p:nvGraphicFramePr>
        <p:xfrm>
          <a:off x="3441775" y="843558"/>
          <a:ext cx="1188720" cy="5611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2" name="Equation" r:id="rId5" imgW="914400" imgH="431640" progId="Equation.DSMT4">
                  <p:embed/>
                </p:oleObj>
              </mc:Choice>
              <mc:Fallback>
                <p:oleObj name="Equation" r:id="rId5" imgW="914400" imgH="431640" progId="Equation.DSMT4">
                  <p:embed/>
                  <p:pic>
                    <p:nvPicPr>
                      <p:cNvPr id="28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1775" y="843558"/>
                        <a:ext cx="1188720" cy="561132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7737477"/>
              </p:ext>
            </p:extLst>
          </p:nvPr>
        </p:nvGraphicFramePr>
        <p:xfrm>
          <a:off x="5182756" y="950964"/>
          <a:ext cx="3551238" cy="346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3" name="Equation" r:id="rId7" imgW="1879560" imgH="266400" progId="Equation.DSMT4">
                  <p:embed/>
                </p:oleObj>
              </mc:Choice>
              <mc:Fallback>
                <p:oleObj name="Equation" r:id="rId7" imgW="1879560" imgH="266400" progId="Equation.DSMT4">
                  <p:embed/>
                  <p:pic>
                    <p:nvPicPr>
                      <p:cNvPr id="8" name="Object 10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2756" y="950964"/>
                        <a:ext cx="3551238" cy="34632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/>
          <p:cNvCxnSpPr>
            <a:endCxn id="7" idx="1"/>
          </p:cNvCxnSpPr>
          <p:nvPr/>
        </p:nvCxnSpPr>
        <p:spPr>
          <a:xfrm>
            <a:off x="2754084" y="1124124"/>
            <a:ext cx="687691" cy="0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8" idx="1"/>
          </p:cNvCxnSpPr>
          <p:nvPr/>
        </p:nvCxnSpPr>
        <p:spPr>
          <a:xfrm>
            <a:off x="4630495" y="1124124"/>
            <a:ext cx="552261" cy="0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60264" y="1593801"/>
            <a:ext cx="2818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 smtClean="0"/>
              <a:t>: Transverse impedance</a:t>
            </a:r>
          </a:p>
          <a:p>
            <a:r>
              <a:rPr lang="en-US" dirty="0" smtClean="0"/>
              <a:t>Property of the beam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490935" y="1593801"/>
            <a:ext cx="2518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 smtClean="0"/>
              <a:t>: Surface impedance</a:t>
            </a:r>
          </a:p>
          <a:p>
            <a:r>
              <a:rPr lang="en-US" dirty="0" smtClean="0"/>
              <a:t>Property of the surface</a:t>
            </a:r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7653993" y="885552"/>
            <a:ext cx="478752" cy="487780"/>
          </a:xfrm>
          <a:prstGeom prst="ellipse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>
            <a:stCxn id="33" idx="0"/>
            <a:endCxn id="29" idx="4"/>
          </p:cNvCxnSpPr>
          <p:nvPr/>
        </p:nvCxnSpPr>
        <p:spPr>
          <a:xfrm flipV="1">
            <a:off x="7108091" y="1373332"/>
            <a:ext cx="785278" cy="1408528"/>
          </a:xfrm>
          <a:prstGeom prst="straightConnector1">
            <a:avLst/>
          </a:prstGeom>
          <a:ln w="28575">
            <a:solidFill>
              <a:srgbClr val="00B050"/>
            </a:solidFill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940152" y="2781860"/>
            <a:ext cx="2335877" cy="64633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What can be better than copper at 50 K?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21371" y="2634678"/>
            <a:ext cx="199285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:</a:t>
            </a:r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 instabilities rise-time</a:t>
            </a:r>
          </a:p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: </a:t>
            </a:r>
            <a:r>
              <a:rPr lang="en-US" sz="1200" dirty="0" err="1" smtClean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betatron</a:t>
            </a:r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 tune-shift</a:t>
            </a:r>
            <a:endParaRPr lang="en-US" sz="12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1200" i="1" dirty="0" err="1" smtClean="0">
                <a:solidFill>
                  <a:schemeClr val="accent6">
                    <a:lumMod val="50000"/>
                  </a:schemeClr>
                </a:solidFill>
              </a:rPr>
              <a:t>I</a:t>
            </a:r>
            <a:r>
              <a:rPr lang="en-US" sz="1200" i="1" baseline="-25000" dirty="0" err="1" smtClean="0">
                <a:solidFill>
                  <a:schemeClr val="accent6">
                    <a:lumMod val="50000"/>
                  </a:schemeClr>
                </a:solidFill>
              </a:rPr>
              <a:t>b</a:t>
            </a:r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: bunch current</a:t>
            </a:r>
          </a:p>
          <a:p>
            <a:r>
              <a:rPr lang="en-US" sz="1200" i="1" dirty="0" smtClean="0">
                <a:solidFill>
                  <a:schemeClr val="accent6">
                    <a:lumMod val="50000"/>
                  </a:schemeClr>
                </a:solidFill>
              </a:rPr>
              <a:t>M</a:t>
            </a:r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: number of bunches</a:t>
            </a:r>
          </a:p>
          <a:p>
            <a:r>
              <a:rPr lang="en-US" sz="1200" i="1" dirty="0" smtClean="0">
                <a:solidFill>
                  <a:schemeClr val="accent6">
                    <a:lumMod val="50000"/>
                  </a:schemeClr>
                </a:solidFill>
              </a:rPr>
              <a:t>E</a:t>
            </a:r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: beam energy</a:t>
            </a:r>
          </a:p>
          <a:p>
            <a:r>
              <a:rPr lang="en-US" sz="1200" i="1" dirty="0" smtClean="0">
                <a:solidFill>
                  <a:schemeClr val="accent6">
                    <a:lumMod val="50000"/>
                  </a:schemeClr>
                </a:solidFill>
              </a:rPr>
              <a:t>L</a:t>
            </a:r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: bunch length</a:t>
            </a:r>
          </a:p>
          <a:p>
            <a:r>
              <a:rPr lang="en-US" sz="1200" i="1" dirty="0" smtClean="0">
                <a:solidFill>
                  <a:schemeClr val="accent6">
                    <a:lumMod val="50000"/>
                  </a:schemeClr>
                </a:solidFill>
              </a:rPr>
              <a:t>R</a:t>
            </a:r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: accelerator radius</a:t>
            </a:r>
          </a:p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c: speed of light</a:t>
            </a:r>
          </a:p>
          <a:p>
            <a:r>
              <a:rPr lang="en-US" sz="1200" i="1" dirty="0" smtClean="0">
                <a:solidFill>
                  <a:schemeClr val="accent6">
                    <a:lumMod val="50000"/>
                  </a:schemeClr>
                </a:solidFill>
              </a:rPr>
              <a:t>b</a:t>
            </a:r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: vacuum chamber radius</a:t>
            </a:r>
          </a:p>
          <a:p>
            <a:r>
              <a:rPr lang="en-US" sz="1200" i="1" dirty="0" smtClean="0">
                <a:solidFill>
                  <a:schemeClr val="accent6">
                    <a:lumMod val="50000"/>
                  </a:schemeClr>
                </a:solidFill>
              </a:rPr>
              <a:t>f</a:t>
            </a:r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en-US" sz="1200" dirty="0" err="1" smtClean="0">
                <a:solidFill>
                  <a:schemeClr val="accent6">
                    <a:lumMod val="50000"/>
                  </a:schemeClr>
                </a:solidFill>
              </a:rPr>
              <a:t>wakefields</a:t>
            </a:r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 frequency</a:t>
            </a:r>
          </a:p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: electrical resistivity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40151" y="3511841"/>
            <a:ext cx="2335877" cy="3693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HTS are the solution</a:t>
            </a:r>
            <a:endParaRPr lang="en-US" dirty="0"/>
          </a:p>
        </p:txBody>
      </p:sp>
      <p:pic>
        <p:nvPicPr>
          <p:cNvPr id="42" name="Picture 19">
            <a:extLst>
              <a:ext uri="{FF2B5EF4-FFF2-40B4-BE49-F238E27FC236}">
                <a16:creationId xmlns:a16="http://schemas.microsoft.com/office/drawing/2014/main" id="{4502A474-1A26-40A1-ACEB-DEAFC35E2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2429537"/>
            <a:ext cx="3236475" cy="206319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  <p:sp>
        <p:nvSpPr>
          <p:cNvPr id="20" name="Oval 19"/>
          <p:cNvSpPr/>
          <p:nvPr/>
        </p:nvSpPr>
        <p:spPr>
          <a:xfrm>
            <a:off x="3743898" y="3597382"/>
            <a:ext cx="231098" cy="113085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>
            <a:stCxn id="6" idx="2"/>
          </p:cNvCxnSpPr>
          <p:nvPr/>
        </p:nvCxnSpPr>
        <p:spPr>
          <a:xfrm>
            <a:off x="1557174" y="1385245"/>
            <a:ext cx="2247863" cy="2241364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4615937" y="2693858"/>
            <a:ext cx="1084839" cy="5010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>
            <a:endCxn id="8" idx="2"/>
          </p:cNvCxnSpPr>
          <p:nvPr/>
        </p:nvCxnSpPr>
        <p:spPr>
          <a:xfrm flipV="1">
            <a:off x="4346667" y="1297284"/>
            <a:ext cx="2611708" cy="2112979"/>
          </a:xfrm>
          <a:prstGeom prst="straightConnector1">
            <a:avLst/>
          </a:prstGeom>
          <a:ln w="9525">
            <a:solidFill>
              <a:srgbClr val="FF0000"/>
            </a:solidFill>
            <a:headEnd type="oval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6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9" grpId="0" animBg="1"/>
      <p:bldP spid="33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77058" y="1032189"/>
            <a:ext cx="2369559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dirty="0" smtClean="0"/>
              <a:t>Beam instantaneous image current</a:t>
            </a:r>
            <a:endParaRPr lang="en-GB" sz="11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density and frequency spectrum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61395" y="518516"/>
            <a:ext cx="4421210" cy="36933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smtClean="0"/>
              <a:t>Bunches of 10</a:t>
            </a:r>
            <a:r>
              <a:rPr lang="en-GB" baseline="30000" dirty="0" smtClean="0"/>
              <a:t>11</a:t>
            </a:r>
            <a:r>
              <a:rPr lang="en-GB" dirty="0" smtClean="0"/>
              <a:t> protons, 8 cm </a:t>
            </a:r>
            <a:r>
              <a:rPr lang="en-GB" dirty="0" err="1" smtClean="0"/>
              <a:t>rms</a:t>
            </a:r>
            <a:r>
              <a:rPr lang="en-GB" dirty="0" smtClean="0"/>
              <a:t> length</a:t>
            </a:r>
            <a:endParaRPr lang="en-GB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634727" y="2496768"/>
            <a:ext cx="146820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586538" y="1031710"/>
            <a:ext cx="14686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Frequency spectrum</a:t>
            </a:r>
            <a:endParaRPr lang="en-GB" sz="11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99458"/>
            <a:ext cx="3600000" cy="2337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7609" y="1311958"/>
            <a:ext cx="3600000" cy="2425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6682" y="4113426"/>
            <a:ext cx="88598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For a beam screen of about 30 mm diameter, </a:t>
            </a:r>
            <a:r>
              <a:rPr lang="en-GB" sz="1400" dirty="0" smtClean="0"/>
              <a:t>and </a:t>
            </a:r>
            <a:r>
              <a:rPr lang="en-GB" sz="1400" dirty="0"/>
              <a:t>a film thickness / skin depth of 1 </a:t>
            </a:r>
            <a:r>
              <a:rPr lang="en-GB" sz="1400" dirty="0" smtClean="0"/>
              <a:t>µm: </a:t>
            </a:r>
            <a:r>
              <a:rPr lang="pl-PL" sz="1400" dirty="0" smtClean="0">
                <a:solidFill>
                  <a:srgbClr val="FF0000"/>
                </a:solidFill>
              </a:rPr>
              <a:t>J </a:t>
            </a:r>
            <a:r>
              <a:rPr lang="en-US" sz="1400" dirty="0" smtClean="0">
                <a:solidFill>
                  <a:srgbClr val="FF0000"/>
                </a:solidFill>
              </a:rPr>
              <a:t>~</a:t>
            </a:r>
            <a:r>
              <a:rPr lang="pl-PL" sz="1400" dirty="0" smtClean="0">
                <a:solidFill>
                  <a:srgbClr val="FF0000"/>
                </a:solidFill>
              </a:rPr>
              <a:t> </a:t>
            </a:r>
            <a:r>
              <a:rPr lang="pl-PL" sz="1400" dirty="0">
                <a:solidFill>
                  <a:srgbClr val="FF0000"/>
                </a:solidFill>
              </a:rPr>
              <a:t>25 kA/cm</a:t>
            </a:r>
            <a:r>
              <a:rPr lang="pl-PL" sz="1400" baseline="30000" dirty="0">
                <a:solidFill>
                  <a:srgbClr val="FF0000"/>
                </a:solidFill>
              </a:rPr>
              <a:t>2</a:t>
            </a:r>
            <a:r>
              <a:rPr lang="pl-PL" sz="1400" dirty="0">
                <a:solidFill>
                  <a:srgbClr val="FF0000"/>
                </a:solidFill>
              </a:rPr>
              <a:t> </a:t>
            </a:r>
            <a:endParaRPr lang="en-GB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59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b="2470"/>
          <a:stretch/>
        </p:blipFill>
        <p:spPr>
          <a:xfrm>
            <a:off x="130002" y="983313"/>
            <a:ext cx="4536504" cy="34924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Choice of HTS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31455" y="371501"/>
            <a:ext cx="3715953" cy="584775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en-GB" sz="800" dirty="0" smtClean="0">
                <a:solidFill>
                  <a:srgbClr val="000000"/>
                </a:solidFill>
              </a:rPr>
              <a:t>Nature 414, 368-377 (15 November 2001) </a:t>
            </a:r>
          </a:p>
          <a:p>
            <a:r>
              <a:rPr lang="en-GB" sz="800" dirty="0" smtClean="0">
                <a:solidFill>
                  <a:schemeClr val="accent6"/>
                </a:solidFill>
              </a:rPr>
              <a:t>High-Tc </a:t>
            </a:r>
            <a:r>
              <a:rPr lang="en-GB" sz="800" dirty="0">
                <a:solidFill>
                  <a:schemeClr val="accent6"/>
                </a:solidFill>
              </a:rPr>
              <a:t>superconducting materials for electric power applications</a:t>
            </a:r>
          </a:p>
          <a:p>
            <a:r>
              <a:rPr lang="en-GB" sz="800" dirty="0">
                <a:solidFill>
                  <a:schemeClr val="accent6"/>
                </a:solidFill>
              </a:rPr>
              <a:t>David </a:t>
            </a:r>
            <a:r>
              <a:rPr lang="en-GB" sz="800" dirty="0" err="1">
                <a:solidFill>
                  <a:schemeClr val="accent6"/>
                </a:solidFill>
              </a:rPr>
              <a:t>Larbalestier</a:t>
            </a:r>
            <a:r>
              <a:rPr lang="en-GB" sz="800" dirty="0">
                <a:solidFill>
                  <a:schemeClr val="accent6"/>
                </a:solidFill>
              </a:rPr>
              <a:t>, Alex </a:t>
            </a:r>
            <a:r>
              <a:rPr lang="en-GB" sz="800" dirty="0" err="1">
                <a:solidFill>
                  <a:schemeClr val="accent6"/>
                </a:solidFill>
              </a:rPr>
              <a:t>Gurevich</a:t>
            </a:r>
            <a:r>
              <a:rPr lang="en-GB" sz="800" dirty="0">
                <a:solidFill>
                  <a:schemeClr val="accent6"/>
                </a:solidFill>
              </a:rPr>
              <a:t>, D. Matthew </a:t>
            </a:r>
            <a:r>
              <a:rPr lang="en-GB" sz="800" dirty="0" err="1">
                <a:solidFill>
                  <a:schemeClr val="accent6"/>
                </a:solidFill>
              </a:rPr>
              <a:t>Feldmann</a:t>
            </a:r>
            <a:r>
              <a:rPr lang="en-GB" sz="800" dirty="0">
                <a:solidFill>
                  <a:schemeClr val="accent6"/>
                </a:solidFill>
              </a:rPr>
              <a:t> &amp; Anatoly </a:t>
            </a:r>
            <a:r>
              <a:rPr lang="en-GB" sz="800" dirty="0" err="1">
                <a:solidFill>
                  <a:schemeClr val="accent6"/>
                </a:solidFill>
              </a:rPr>
              <a:t>Polyanskii</a:t>
            </a:r>
            <a:endParaRPr lang="en-GB" sz="800" dirty="0">
              <a:solidFill>
                <a:schemeClr val="accent6"/>
              </a:solidFill>
            </a:endParaRPr>
          </a:p>
          <a:p>
            <a:endParaRPr lang="en-GB" sz="800" dirty="0">
              <a:solidFill>
                <a:schemeClr val="accent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1844" y="4424213"/>
            <a:ext cx="1957587" cy="30777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Courtesy: E. </a:t>
            </a:r>
            <a:r>
              <a:rPr lang="en-US" sz="1400" dirty="0" err="1" smtClean="0">
                <a:solidFill>
                  <a:schemeClr val="accent6">
                    <a:lumMod val="50000"/>
                  </a:schemeClr>
                </a:solidFill>
              </a:rPr>
              <a:t>Bellingeri</a:t>
            </a:r>
            <a:endParaRPr lang="en-GB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547664" y="2488755"/>
            <a:ext cx="1133639" cy="41156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932040" y="1252598"/>
            <a:ext cx="3933561" cy="286232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Requirements:</a:t>
            </a:r>
          </a:p>
          <a:p>
            <a:endParaRPr lang="en-GB" sz="2000" dirty="0" smtClean="0"/>
          </a:p>
          <a:p>
            <a:r>
              <a:rPr lang="en-GB" sz="2000" dirty="0" smtClean="0">
                <a:solidFill>
                  <a:srgbClr val="FF0000"/>
                </a:solidFill>
              </a:rPr>
              <a:t>HTS operate at 50 K and 16 T</a:t>
            </a:r>
          </a:p>
          <a:p>
            <a:endParaRPr lang="en-GB" sz="2000" dirty="0">
              <a:solidFill>
                <a:srgbClr val="FF0000"/>
              </a:solidFill>
            </a:endParaRPr>
          </a:p>
          <a:p>
            <a:r>
              <a:rPr lang="en-GB" sz="2000" dirty="0" smtClean="0">
                <a:solidFill>
                  <a:srgbClr val="FF0000"/>
                </a:solidFill>
              </a:rPr>
              <a:t>Hc</a:t>
            </a:r>
            <a:r>
              <a:rPr lang="en-GB" sz="2000" baseline="-25000" dirty="0" smtClean="0">
                <a:solidFill>
                  <a:srgbClr val="FF0000"/>
                </a:solidFill>
              </a:rPr>
              <a:t>2</a:t>
            </a:r>
            <a:r>
              <a:rPr lang="en-GB" sz="2000" dirty="0" smtClean="0">
                <a:solidFill>
                  <a:srgbClr val="FF0000"/>
                </a:solidFill>
              </a:rPr>
              <a:t> , </a:t>
            </a:r>
            <a:r>
              <a:rPr lang="en-GB" sz="2000" dirty="0" err="1" smtClean="0">
                <a:solidFill>
                  <a:srgbClr val="FF0000"/>
                </a:solidFill>
              </a:rPr>
              <a:t>H</a:t>
            </a:r>
            <a:r>
              <a:rPr lang="en-GB" sz="2000" baseline="-25000" dirty="0" err="1" smtClean="0">
                <a:solidFill>
                  <a:srgbClr val="FF0000"/>
                </a:solidFill>
              </a:rPr>
              <a:t>irr</a:t>
            </a:r>
            <a:r>
              <a:rPr lang="en-GB" sz="2000" dirty="0" smtClean="0">
                <a:solidFill>
                  <a:srgbClr val="FF0000"/>
                </a:solidFill>
              </a:rPr>
              <a:t> &gt;&gt; 16T</a:t>
            </a:r>
          </a:p>
          <a:p>
            <a:endParaRPr lang="en-GB" sz="2000" dirty="0">
              <a:solidFill>
                <a:srgbClr val="FF0000"/>
              </a:solidFill>
            </a:endParaRPr>
          </a:p>
          <a:p>
            <a:r>
              <a:rPr lang="en-GB" sz="2000" dirty="0" smtClean="0">
                <a:solidFill>
                  <a:srgbClr val="FF0000"/>
                </a:solidFill>
              </a:rPr>
              <a:t>J</a:t>
            </a:r>
            <a:r>
              <a:rPr lang="en-GB" sz="2000" baseline="-25000" dirty="0" smtClean="0">
                <a:solidFill>
                  <a:srgbClr val="FF0000"/>
                </a:solidFill>
              </a:rPr>
              <a:t>c</a:t>
            </a:r>
            <a:r>
              <a:rPr lang="en-GB" sz="2000" dirty="0" smtClean="0">
                <a:solidFill>
                  <a:srgbClr val="FF0000"/>
                </a:solidFill>
              </a:rPr>
              <a:t> &gt; 25 kA/cm</a:t>
            </a:r>
            <a:r>
              <a:rPr lang="en-GB" sz="2000" baseline="30000" dirty="0" smtClean="0">
                <a:solidFill>
                  <a:srgbClr val="FF0000"/>
                </a:solidFill>
              </a:rPr>
              <a:t>2</a:t>
            </a:r>
            <a:r>
              <a:rPr lang="en-GB" sz="2000" dirty="0" smtClean="0">
                <a:solidFill>
                  <a:srgbClr val="FF0000"/>
                </a:solidFill>
              </a:rPr>
              <a:t> (2.5x10</a:t>
            </a:r>
            <a:r>
              <a:rPr lang="en-GB" sz="2000" baseline="30000" dirty="0" smtClean="0">
                <a:solidFill>
                  <a:srgbClr val="FF0000"/>
                </a:solidFill>
              </a:rPr>
              <a:t>8</a:t>
            </a:r>
            <a:r>
              <a:rPr lang="en-GB" sz="2000" dirty="0" smtClean="0">
                <a:solidFill>
                  <a:srgbClr val="FF0000"/>
                </a:solidFill>
              </a:rPr>
              <a:t> A/</a:t>
            </a:r>
            <a:r>
              <a:rPr lang="en-GB" sz="2000" dirty="0" err="1" smtClean="0">
                <a:solidFill>
                  <a:srgbClr val="FF0000"/>
                </a:solidFill>
              </a:rPr>
              <a:t>m</a:t>
            </a:r>
            <a:r>
              <a:rPr lang="en-GB" sz="2000" baseline="30000" dirty="0" err="1" smtClean="0">
                <a:solidFill>
                  <a:srgbClr val="FF0000"/>
                </a:solidFill>
              </a:rPr>
              <a:t>2</a:t>
            </a:r>
            <a:r>
              <a:rPr lang="en-GB" sz="2000" dirty="0" smtClean="0">
                <a:solidFill>
                  <a:srgbClr val="FF0000"/>
                </a:solidFill>
              </a:rPr>
              <a:t>)</a:t>
            </a:r>
          </a:p>
          <a:p>
            <a:endParaRPr lang="en-GB" sz="2000" dirty="0" smtClean="0">
              <a:solidFill>
                <a:srgbClr val="FF0000"/>
              </a:solidFill>
            </a:endParaRPr>
          </a:p>
          <a:p>
            <a:r>
              <a:rPr lang="en-GB" sz="2000" dirty="0" smtClean="0">
                <a:solidFill>
                  <a:srgbClr val="FF0000"/>
                </a:solidFill>
              </a:rPr>
              <a:t>R</a:t>
            </a:r>
            <a:r>
              <a:rPr lang="en-GB" sz="2000" baseline="-25000" dirty="0" smtClean="0">
                <a:solidFill>
                  <a:srgbClr val="FF0000"/>
                </a:solidFill>
              </a:rPr>
              <a:t>s</a:t>
            </a:r>
            <a:r>
              <a:rPr lang="en-GB" sz="2000" dirty="0" smtClean="0">
                <a:solidFill>
                  <a:srgbClr val="FF0000"/>
                </a:solidFill>
              </a:rPr>
              <a:t> better than for copper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10983" y="38529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800" dirty="0">
                <a:solidFill>
                  <a:srgbClr val="000000"/>
                </a:solidFill>
              </a:rPr>
              <a:t>Superconductor Science and Technology, Volume 11, Number 8</a:t>
            </a:r>
          </a:p>
          <a:p>
            <a:r>
              <a:rPr lang="en-GB" sz="800" dirty="0">
                <a:solidFill>
                  <a:schemeClr val="accent6"/>
                </a:solidFill>
              </a:rPr>
              <a:t>Synthesis and properties of fluorine-doped Tl(1223): bulk materials and Ag-sheathed tapes</a:t>
            </a:r>
          </a:p>
          <a:p>
            <a:r>
              <a:rPr lang="en-GB" sz="800" dirty="0">
                <a:solidFill>
                  <a:schemeClr val="accent6"/>
                </a:solidFill>
              </a:rPr>
              <a:t>E Bellingeri, R E </a:t>
            </a:r>
            <a:r>
              <a:rPr lang="en-GB" sz="800" dirty="0" err="1">
                <a:solidFill>
                  <a:schemeClr val="accent6"/>
                </a:solidFill>
              </a:rPr>
              <a:t>Gladyshevskii</a:t>
            </a:r>
            <a:r>
              <a:rPr lang="en-GB" sz="800" dirty="0">
                <a:solidFill>
                  <a:schemeClr val="accent6"/>
                </a:solidFill>
              </a:rPr>
              <a:t>, F Marti, M </a:t>
            </a:r>
            <a:r>
              <a:rPr lang="en-GB" sz="800" dirty="0" err="1">
                <a:solidFill>
                  <a:schemeClr val="accent6"/>
                </a:solidFill>
              </a:rPr>
              <a:t>Dhallé</a:t>
            </a:r>
            <a:r>
              <a:rPr lang="en-GB" sz="800" dirty="0">
                <a:solidFill>
                  <a:schemeClr val="accent6"/>
                </a:solidFill>
              </a:rPr>
              <a:t> and R </a:t>
            </a:r>
            <a:r>
              <a:rPr lang="en-GB" sz="800" dirty="0" err="1">
                <a:solidFill>
                  <a:schemeClr val="accent6"/>
                </a:solidFill>
              </a:rPr>
              <a:t>Flükiger</a:t>
            </a:r>
            <a:endParaRPr lang="en-GB" sz="8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12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Expected performance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" indent="0">
              <a:buNone/>
            </a:pPr>
            <a:r>
              <a:rPr lang="en-GB" sz="1800" dirty="0" smtClean="0"/>
              <a:t>Surface resistance at zero </a:t>
            </a:r>
            <a:r>
              <a:rPr lang="en-GB" sz="1800" dirty="0" err="1" smtClean="0"/>
              <a:t>H</a:t>
            </a:r>
            <a:r>
              <a:rPr lang="en-GB" sz="1800" baseline="-25000" dirty="0" err="1" smtClean="0"/>
              <a:t>rf</a:t>
            </a:r>
            <a:r>
              <a:rPr lang="en-GB" sz="1800" dirty="0" smtClean="0"/>
              <a:t> and zero </a:t>
            </a:r>
            <a:r>
              <a:rPr lang="en-GB" sz="1800" dirty="0" err="1" smtClean="0"/>
              <a:t>B</a:t>
            </a:r>
            <a:r>
              <a:rPr lang="en-GB" sz="1800" baseline="-25000" dirty="0" err="1" smtClean="0"/>
              <a:t>ext</a:t>
            </a:r>
            <a:endParaRPr lang="en-GB" sz="1800" baseline="-25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332" y="1040011"/>
            <a:ext cx="2368484" cy="30873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39432" y="4178395"/>
            <a:ext cx="237417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75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M. Hein, “High-Temperature Superconductor Thin Films at Microwave Frequencies”, Springer</a:t>
            </a:r>
            <a:endParaRPr lang="en-GB" sz="1350" dirty="0">
              <a:solidFill>
                <a:srgbClr val="00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853358" y="1714914"/>
            <a:ext cx="574766" cy="3331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Oval 9"/>
          <p:cNvSpPr/>
          <p:nvPr/>
        </p:nvSpPr>
        <p:spPr>
          <a:xfrm>
            <a:off x="1853358" y="2128859"/>
            <a:ext cx="574766" cy="3331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Oval 10"/>
          <p:cNvSpPr/>
          <p:nvPr/>
        </p:nvSpPr>
        <p:spPr>
          <a:xfrm>
            <a:off x="1853358" y="2907474"/>
            <a:ext cx="574766" cy="3331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TextBox 11"/>
          <p:cNvSpPr txBox="1"/>
          <p:nvPr/>
        </p:nvSpPr>
        <p:spPr>
          <a:xfrm>
            <a:off x="4795099" y="3651871"/>
            <a:ext cx="2025375" cy="738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50" dirty="0"/>
              <a:t>HTS can have surface resistance lower than Cu </a:t>
            </a:r>
          </a:p>
          <a:p>
            <a:pPr algn="ctr"/>
            <a:r>
              <a:rPr lang="en-GB" sz="1050" dirty="0">
                <a:solidFill>
                  <a:srgbClr val="FF0000"/>
                </a:solidFill>
              </a:rPr>
              <a:t>at T&lt; 77 K and 0 T </a:t>
            </a:r>
          </a:p>
          <a:p>
            <a:pPr algn="ctr"/>
            <a:r>
              <a:rPr lang="en-GB" sz="1050" dirty="0">
                <a:solidFill>
                  <a:srgbClr val="FF0000"/>
                </a:solidFill>
              </a:rPr>
              <a:t>f &lt; 10 GHz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0599" y="897715"/>
            <a:ext cx="3079157" cy="257688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406681" y="3277792"/>
            <a:ext cx="296417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75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Sundaresan</a:t>
            </a:r>
            <a:r>
              <a:rPr lang="en-GB" sz="75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al. , IEEE TRANS. APPL. SUPERCOND. 13 (2003) 2913</a:t>
            </a:r>
            <a:endParaRPr lang="en-GB" sz="1350" dirty="0">
              <a:solidFill>
                <a:srgbClr val="00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63729" y="1687849"/>
            <a:ext cx="574766" cy="1818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" name="Oval 16"/>
          <p:cNvSpPr/>
          <p:nvPr/>
        </p:nvSpPr>
        <p:spPr>
          <a:xfrm>
            <a:off x="5029817" y="1176228"/>
            <a:ext cx="574766" cy="1935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" name="Oval 17"/>
          <p:cNvSpPr/>
          <p:nvPr/>
        </p:nvSpPr>
        <p:spPr>
          <a:xfrm>
            <a:off x="4851911" y="1547015"/>
            <a:ext cx="574766" cy="167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cxnSp>
        <p:nvCxnSpPr>
          <p:cNvPr id="20" name="Straight Arrow Connector 19"/>
          <p:cNvCxnSpPr>
            <a:stCxn id="12" idx="1"/>
          </p:cNvCxnSpPr>
          <p:nvPr/>
        </p:nvCxnSpPr>
        <p:spPr>
          <a:xfrm flipH="1" flipV="1">
            <a:off x="2742871" y="1815667"/>
            <a:ext cx="2052228" cy="219399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5604583" y="1040011"/>
            <a:ext cx="1026720" cy="23559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631716" y="935429"/>
            <a:ext cx="801823" cy="2539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chemeClr val="accent6"/>
                </a:solidFill>
              </a:rPr>
              <a:t>Tc ~100 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65204" y="1663343"/>
            <a:ext cx="801823" cy="2539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chemeClr val="accent6"/>
                </a:solidFill>
              </a:rPr>
              <a:t>Tc ~120 K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5437886" y="1768103"/>
            <a:ext cx="1515500" cy="758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060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 smtClean="0"/>
              <a:t>Fluxon</a:t>
            </a:r>
            <a:r>
              <a:rPr lang="en-GB" dirty="0" smtClean="0"/>
              <a:t> motion in RF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27" y="651095"/>
            <a:ext cx="1164762" cy="107976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567915" y="1175099"/>
            <a:ext cx="4733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6">
                    <a:lumMod val="50000"/>
                  </a:schemeClr>
                </a:solidFill>
              </a:rPr>
              <a:t>The </a:t>
            </a:r>
            <a:r>
              <a:rPr lang="en-GB" sz="1200" dirty="0">
                <a:solidFill>
                  <a:srgbClr val="FF0000"/>
                </a:solidFill>
              </a:rPr>
              <a:t>rigid</a:t>
            </a:r>
            <a:r>
              <a:rPr lang="en-GB" sz="1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6">
                    <a:lumMod val="50000"/>
                  </a:schemeClr>
                </a:solidFill>
              </a:rPr>
              <a:t>fluxon</a:t>
            </a:r>
            <a:r>
              <a:rPr lang="en-GB" sz="1200" dirty="0">
                <a:solidFill>
                  <a:schemeClr val="accent6">
                    <a:lumMod val="50000"/>
                  </a:schemeClr>
                </a:solidFill>
              </a:rPr>
              <a:t> lattice behaves as an </a:t>
            </a:r>
            <a:r>
              <a:rPr lang="en-GB" sz="1200" dirty="0">
                <a:solidFill>
                  <a:srgbClr val="FF0000"/>
                </a:solidFill>
              </a:rPr>
              <a:t>harmonic damped oscillator</a:t>
            </a:r>
            <a:endParaRPr lang="en-GB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751448"/>
              </p:ext>
            </p:extLst>
          </p:nvPr>
        </p:nvGraphicFramePr>
        <p:xfrm>
          <a:off x="2669032" y="667671"/>
          <a:ext cx="1788155" cy="296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2" name="Equation" r:id="rId4" imgW="1269449" imgH="241195" progId="Equation.3">
                  <p:embed/>
                </p:oleObj>
              </mc:Choice>
              <mc:Fallback>
                <p:oleObj name="Equation" r:id="rId4" imgW="1269449" imgH="241195" progId="Equation.3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9032" y="667671"/>
                        <a:ext cx="1788155" cy="296882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1421202"/>
              </p:ext>
            </p:extLst>
          </p:nvPr>
        </p:nvGraphicFramePr>
        <p:xfrm>
          <a:off x="5203199" y="555548"/>
          <a:ext cx="702078" cy="441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3" name="Equation" r:id="rId6" imgW="647700" imgH="431800" progId="Equation.3">
                  <p:embed/>
                </p:oleObj>
              </mc:Choice>
              <mc:Fallback>
                <p:oleObj name="Equation" r:id="rId6" imgW="647700" imgH="431800" progId="Equation.3">
                  <p:embed/>
                  <p:pic>
                    <p:nvPicPr>
                      <p:cNvPr id="37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3199" y="555548"/>
                        <a:ext cx="702078" cy="4414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567499"/>
              </p:ext>
            </p:extLst>
          </p:nvPr>
        </p:nvGraphicFramePr>
        <p:xfrm>
          <a:off x="6475163" y="562577"/>
          <a:ext cx="762064" cy="434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4" name="Equation" r:id="rId8" imgW="825142" imgH="444307" progId="Equation.3">
                  <p:embed/>
                </p:oleObj>
              </mc:Choice>
              <mc:Fallback>
                <p:oleObj name="Equation" r:id="rId8" imgW="825142" imgH="444307" progId="Equation.3">
                  <p:embed/>
                  <p:pic>
                    <p:nvPicPr>
                      <p:cNvPr id="39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5163" y="562577"/>
                        <a:ext cx="762064" cy="4344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5430238"/>
              </p:ext>
            </p:extLst>
          </p:nvPr>
        </p:nvGraphicFramePr>
        <p:xfrm>
          <a:off x="4700501" y="1641776"/>
          <a:ext cx="563880" cy="502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5" name="Equation" r:id="rId10" imgW="469900" imgH="419100" progId="Equation.3">
                  <p:embed/>
                </p:oleObj>
              </mc:Choice>
              <mc:Fallback>
                <p:oleObj name="Equation" r:id="rId10" imgW="469900" imgH="419100" progId="Equation.3">
                  <p:embed/>
                  <p:pic>
                    <p:nvPicPr>
                      <p:cNvPr id="45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0501" y="1641776"/>
                        <a:ext cx="563880" cy="50292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2585969" y="1749657"/>
            <a:ext cx="1973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accent6">
                    <a:lumMod val="50000"/>
                  </a:schemeClr>
                </a:solidFill>
              </a:rPr>
              <a:t>The “</a:t>
            </a:r>
            <a:r>
              <a:rPr lang="en-GB" sz="1200" dirty="0" err="1" smtClean="0">
                <a:solidFill>
                  <a:srgbClr val="FF0000"/>
                </a:solidFill>
              </a:rPr>
              <a:t>depinning</a:t>
            </a:r>
            <a:r>
              <a:rPr lang="en-GB" sz="1200" dirty="0" smtClean="0">
                <a:solidFill>
                  <a:srgbClr val="FF0000"/>
                </a:solidFill>
              </a:rPr>
              <a:t> </a:t>
            </a:r>
            <a:r>
              <a:rPr lang="en-GB" sz="1200" dirty="0">
                <a:solidFill>
                  <a:srgbClr val="FF0000"/>
                </a:solidFill>
              </a:rPr>
              <a:t>frequency</a:t>
            </a:r>
            <a:r>
              <a:rPr lang="en-GB" sz="1200" dirty="0">
                <a:solidFill>
                  <a:schemeClr val="accent6">
                    <a:lumMod val="50000"/>
                  </a:schemeClr>
                </a:solidFill>
              </a:rPr>
              <a:t>”</a:t>
            </a:r>
          </a:p>
        </p:txBody>
      </p:sp>
      <p:graphicFrame>
        <p:nvGraphicFramePr>
          <p:cNvPr id="23" name="Grafico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4982863"/>
              </p:ext>
            </p:extLst>
          </p:nvPr>
        </p:nvGraphicFramePr>
        <p:xfrm>
          <a:off x="376953" y="1707337"/>
          <a:ext cx="1651066" cy="750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24" name="Ovale 1"/>
          <p:cNvSpPr/>
          <p:nvPr/>
        </p:nvSpPr>
        <p:spPr>
          <a:xfrm>
            <a:off x="1020574" y="2096739"/>
            <a:ext cx="36387" cy="40936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it-IT" sz="1350" kern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6" name="Connettore 2 10"/>
          <p:cNvCxnSpPr/>
          <p:nvPr/>
        </p:nvCxnSpPr>
        <p:spPr>
          <a:xfrm>
            <a:off x="577082" y="2338709"/>
            <a:ext cx="461686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sp>
        <p:nvSpPr>
          <p:cNvPr id="28" name="Ovale 24"/>
          <p:cNvSpPr/>
          <p:nvPr/>
        </p:nvSpPr>
        <p:spPr>
          <a:xfrm>
            <a:off x="1063815" y="2042733"/>
            <a:ext cx="36387" cy="40936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it-IT" sz="135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Ovale 26"/>
          <p:cNvSpPr/>
          <p:nvPr/>
        </p:nvSpPr>
        <p:spPr>
          <a:xfrm>
            <a:off x="980793" y="2042733"/>
            <a:ext cx="36387" cy="40936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it-IT" sz="135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CasellaDiTesto 15"/>
          <p:cNvSpPr txBox="1"/>
          <p:nvPr/>
        </p:nvSpPr>
        <p:spPr>
          <a:xfrm>
            <a:off x="737795" y="2305951"/>
            <a:ext cx="2760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>
                <a:solidFill>
                  <a:prstClr val="black"/>
                </a:solidFill>
                <a:latin typeface="Calibri"/>
              </a:rPr>
              <a:t>d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3446118"/>
              </p:ext>
            </p:extLst>
          </p:nvPr>
        </p:nvGraphicFramePr>
        <p:xfrm>
          <a:off x="5478850" y="1595117"/>
          <a:ext cx="25908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6" name="Equation" r:id="rId13" imgW="2159000" imgH="508000" progId="Equation.3">
                  <p:embed/>
                </p:oleObj>
              </mc:Choice>
              <mc:Fallback>
                <p:oleObj name="Equation" r:id="rId13" imgW="2159000" imgH="508000" progId="Equation.3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8850" y="1595117"/>
                        <a:ext cx="2590800" cy="6096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95528" y="2498432"/>
            <a:ext cx="2510579" cy="1613576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3275940" y="2611487"/>
            <a:ext cx="982108" cy="935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0" name="Oval 39"/>
          <p:cNvSpPr/>
          <p:nvPr/>
        </p:nvSpPr>
        <p:spPr>
          <a:xfrm>
            <a:off x="1855854" y="3672705"/>
            <a:ext cx="818400" cy="935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4" name="TextBox 43"/>
          <p:cNvSpPr txBox="1"/>
          <p:nvPr/>
        </p:nvSpPr>
        <p:spPr>
          <a:xfrm>
            <a:off x="3281579" y="2741658"/>
            <a:ext cx="1024639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900" dirty="0">
                <a:solidFill>
                  <a:srgbClr val="FF0000"/>
                </a:solidFill>
              </a:rPr>
              <a:t>Flux flow regime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043487" y="3397611"/>
            <a:ext cx="7809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solidFill>
                  <a:srgbClr val="FF0000"/>
                </a:solidFill>
              </a:rPr>
              <a:t>No flux flow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517968" y="4253614"/>
            <a:ext cx="5176358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25" dirty="0" err="1">
                <a:solidFill>
                  <a:schemeClr val="accent6"/>
                </a:solidFill>
              </a:rPr>
              <a:t>Gittleman</a:t>
            </a:r>
            <a:r>
              <a:rPr lang="en-GB" sz="825" dirty="0">
                <a:solidFill>
                  <a:schemeClr val="accent6"/>
                </a:solidFill>
              </a:rPr>
              <a:t> and Rosenblum: Phys Rev. Lett. 16, 734 (1966), Journal of Applied Physics 39, 2617 (1968</a:t>
            </a:r>
            <a:r>
              <a:rPr lang="en-GB" sz="825" dirty="0" smtClean="0">
                <a:solidFill>
                  <a:schemeClr val="accent6"/>
                </a:solidFill>
              </a:rPr>
              <a:t>)</a:t>
            </a:r>
          </a:p>
          <a:p>
            <a:r>
              <a:rPr lang="en-GB" sz="825" dirty="0" smtClean="0">
                <a:solidFill>
                  <a:schemeClr val="accent6"/>
                </a:solidFill>
              </a:rPr>
              <a:t>Calatroni and Vaglio, IEEE Trans. Appl. </a:t>
            </a:r>
            <a:r>
              <a:rPr lang="en-GB" sz="825" dirty="0" err="1" smtClean="0">
                <a:solidFill>
                  <a:schemeClr val="accent6"/>
                </a:solidFill>
              </a:rPr>
              <a:t>Supercond</a:t>
            </a:r>
            <a:r>
              <a:rPr lang="en-GB" sz="825" dirty="0" smtClean="0">
                <a:solidFill>
                  <a:schemeClr val="accent6"/>
                </a:solidFill>
              </a:rPr>
              <a:t>. 27 (2017) 3500506</a:t>
            </a:r>
            <a:endParaRPr lang="en-GB" sz="825" dirty="0">
              <a:solidFill>
                <a:schemeClr val="accent6"/>
              </a:solidFill>
            </a:endParaRPr>
          </a:p>
        </p:txBody>
      </p:sp>
      <p:cxnSp>
        <p:nvCxnSpPr>
          <p:cNvPr id="49" name="Straight Arrow Connector 48"/>
          <p:cNvCxnSpPr>
            <a:endCxn id="56" idx="1"/>
          </p:cNvCxnSpPr>
          <p:nvPr/>
        </p:nvCxnSpPr>
        <p:spPr>
          <a:xfrm>
            <a:off x="4306106" y="2677742"/>
            <a:ext cx="30223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endCxn id="55" idx="1"/>
          </p:cNvCxnSpPr>
          <p:nvPr/>
        </p:nvCxnSpPr>
        <p:spPr>
          <a:xfrm flipV="1">
            <a:off x="2777101" y="3734859"/>
            <a:ext cx="1807253" cy="99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0170926"/>
              </p:ext>
            </p:extLst>
          </p:nvPr>
        </p:nvGraphicFramePr>
        <p:xfrm>
          <a:off x="4755350" y="2421534"/>
          <a:ext cx="1237713" cy="470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7" name="Equation" r:id="rId16" imgW="1269449" imgH="482391" progId="Equation.3">
                  <p:embed/>
                </p:oleObj>
              </mc:Choice>
              <mc:Fallback>
                <p:oleObj name="Equation" r:id="rId16" imgW="1269449" imgH="482391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5350" y="2421534"/>
                        <a:ext cx="1237713" cy="4703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0845641"/>
              </p:ext>
            </p:extLst>
          </p:nvPr>
        </p:nvGraphicFramePr>
        <p:xfrm>
          <a:off x="4655802" y="3479214"/>
          <a:ext cx="173355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8" name="Equation" r:id="rId18" imgW="1778000" imgH="508000" progId="Equation.3">
                  <p:embed/>
                </p:oleObj>
              </mc:Choice>
              <mc:Fallback>
                <p:oleObj name="Equation" r:id="rId18" imgW="1778000" imgH="508000" progId="Equation.3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5802" y="3479214"/>
                        <a:ext cx="1733550" cy="4953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7761499"/>
              </p:ext>
            </p:extLst>
          </p:nvPr>
        </p:nvGraphicFramePr>
        <p:xfrm>
          <a:off x="6251405" y="2532643"/>
          <a:ext cx="594360" cy="222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9" name="Equation" r:id="rId20" imgW="609600" imgH="228600" progId="Equation.3">
                  <p:embed/>
                </p:oleObj>
              </mc:Choice>
              <mc:Fallback>
                <p:oleObj name="Equation" r:id="rId20" imgW="609600" imgH="228600" progId="Equation.3">
                  <p:embed/>
                  <p:pic>
                    <p:nvPicPr>
                      <p:cNvPr id="28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1405" y="2532643"/>
                        <a:ext cx="594360" cy="22288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0867853"/>
              </p:ext>
            </p:extLst>
          </p:nvPr>
        </p:nvGraphicFramePr>
        <p:xfrm>
          <a:off x="6421846" y="3615422"/>
          <a:ext cx="594360" cy="222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10" name="Equation" r:id="rId22" imgW="609600" imgH="228600" progId="Equation.3">
                  <p:embed/>
                </p:oleObj>
              </mc:Choice>
              <mc:Fallback>
                <p:oleObj name="Equation" r:id="rId22" imgW="609600" imgH="228600" progId="Equation.3">
                  <p:embed/>
                  <p:pic>
                    <p:nvPicPr>
                      <p:cNvPr id="31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1846" y="3615422"/>
                        <a:ext cx="594360" cy="22288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Rectangle 54"/>
          <p:cNvSpPr/>
          <p:nvPr/>
        </p:nvSpPr>
        <p:spPr>
          <a:xfrm>
            <a:off x="4584354" y="3415763"/>
            <a:ext cx="2431852" cy="6381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6" name="Rectangle 55"/>
          <p:cNvSpPr/>
          <p:nvPr/>
        </p:nvSpPr>
        <p:spPr>
          <a:xfrm>
            <a:off x="4608340" y="2358646"/>
            <a:ext cx="2298272" cy="6381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205630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29133" y="3424714"/>
            <a:ext cx="3471617" cy="13072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Predicted surface resistance of HTS in 16 T field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84922" y="483518"/>
            <a:ext cx="333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YBCO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at 50 K compared to </a:t>
            </a:r>
            <a:r>
              <a:rPr lang="en-US" dirty="0" smtClean="0">
                <a:solidFill>
                  <a:srgbClr val="0070C0"/>
                </a:solidFill>
              </a:rPr>
              <a:t>Cu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42948" y="483518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Tl-1223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at 50 K compared to </a:t>
            </a:r>
            <a:r>
              <a:rPr lang="en-US" dirty="0" smtClean="0">
                <a:solidFill>
                  <a:srgbClr val="0070C0"/>
                </a:solidFill>
              </a:rPr>
              <a:t>Cu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48" y="3566956"/>
            <a:ext cx="4022124" cy="11007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7086" y="904437"/>
            <a:ext cx="3960000" cy="25781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7086" y="911710"/>
            <a:ext cx="3960000" cy="25781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75522" y="860123"/>
            <a:ext cx="3344950" cy="27699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</a:rPr>
              <a:t>B</a:t>
            </a:r>
            <a:r>
              <a:rPr lang="en-US" sz="1200" baseline="-25000" dirty="0" smtClean="0">
                <a:solidFill>
                  <a:srgbClr val="002060"/>
                </a:solidFill>
              </a:rPr>
              <a:t>c2</a:t>
            </a:r>
            <a:r>
              <a:rPr lang="en-US" sz="1200" dirty="0" smtClean="0">
                <a:solidFill>
                  <a:srgbClr val="002060"/>
                </a:solidFill>
              </a:rPr>
              <a:t>=70T,</a:t>
            </a:r>
            <a:r>
              <a:rPr lang="en-US" sz="1200" dirty="0" smtClean="0">
                <a:solidFill>
                  <a:srgbClr val="002060"/>
                </a:solidFill>
                <a:sym typeface="Symbol" panose="05050102010706020507" pitchFamily="18" charset="2"/>
              </a:rPr>
              <a:t>=40µ</a:t>
            </a:r>
            <a:r>
              <a:rPr lang="en-US" sz="1200" dirty="0" err="1" smtClean="0">
                <a:solidFill>
                  <a:srgbClr val="002060"/>
                </a:solidFill>
                <a:sym typeface="Symbol" panose="05050102010706020507" pitchFamily="18" charset="2"/>
              </a:rPr>
              <a:t>cm,J</a:t>
            </a:r>
            <a:r>
              <a:rPr lang="en-US" sz="1200" baseline="-25000" dirty="0" err="1" smtClean="0">
                <a:solidFill>
                  <a:srgbClr val="002060"/>
                </a:solidFill>
                <a:sym typeface="Symbol" panose="05050102010706020507" pitchFamily="18" charset="2"/>
              </a:rPr>
              <a:t>c</a:t>
            </a:r>
            <a:r>
              <a:rPr lang="en-US" sz="1200" dirty="0" smtClean="0">
                <a:solidFill>
                  <a:srgbClr val="002060"/>
                </a:solidFill>
                <a:sym typeface="Symbol" panose="05050102010706020507" pitchFamily="18" charset="2"/>
              </a:rPr>
              <a:t>=10</a:t>
            </a:r>
            <a:r>
              <a:rPr lang="en-US" sz="1200" baseline="30000" dirty="0" smtClean="0">
                <a:solidFill>
                  <a:srgbClr val="002060"/>
                </a:solidFill>
                <a:sym typeface="Symbol" panose="05050102010706020507" pitchFamily="18" charset="2"/>
              </a:rPr>
              <a:t>8</a:t>
            </a:r>
            <a:r>
              <a:rPr lang="en-US" sz="1200" dirty="0" smtClean="0">
                <a:solidFill>
                  <a:srgbClr val="002060"/>
                </a:solidFill>
                <a:sym typeface="Symbol" panose="05050102010706020507" pitchFamily="18" charset="2"/>
              </a:rPr>
              <a:t>÷10</a:t>
            </a:r>
            <a:r>
              <a:rPr lang="en-US" sz="1200" baseline="30000" dirty="0" smtClean="0">
                <a:solidFill>
                  <a:srgbClr val="002060"/>
                </a:solidFill>
                <a:sym typeface="Symbol" panose="05050102010706020507" pitchFamily="18" charset="2"/>
              </a:rPr>
              <a:t>9</a:t>
            </a:r>
            <a:r>
              <a:rPr lang="en-US" sz="1200" dirty="0" smtClean="0">
                <a:solidFill>
                  <a:srgbClr val="002060"/>
                </a:solidFill>
                <a:sym typeface="Symbol" panose="05050102010706020507" pitchFamily="18" charset="2"/>
              </a:rPr>
              <a:t>Am</a:t>
            </a:r>
            <a:r>
              <a:rPr lang="en-US" sz="1200" baseline="30000" dirty="0" smtClean="0">
                <a:solidFill>
                  <a:srgbClr val="002060"/>
                </a:solidFill>
                <a:sym typeface="Symbol" panose="05050102010706020507" pitchFamily="18" charset="2"/>
              </a:rPr>
              <a:t>-2</a:t>
            </a:r>
            <a:r>
              <a:rPr lang="en-US" sz="1200" dirty="0" smtClean="0">
                <a:solidFill>
                  <a:srgbClr val="002060"/>
                </a:solidFill>
                <a:sym typeface="Symbol" panose="05050102010706020507" pitchFamily="18" charset="2"/>
              </a:rPr>
              <a:t> ,</a:t>
            </a:r>
            <a:r>
              <a:rPr lang="en-US" sz="1200" baseline="-25000" dirty="0" smtClean="0">
                <a:solidFill>
                  <a:srgbClr val="002060"/>
                </a:solidFill>
                <a:sym typeface="Symbol" panose="05050102010706020507" pitchFamily="18" charset="2"/>
              </a:rPr>
              <a:t>0</a:t>
            </a:r>
            <a:r>
              <a:rPr lang="en-US" sz="1200" dirty="0" smtClean="0">
                <a:solidFill>
                  <a:srgbClr val="002060"/>
                </a:solidFill>
                <a:sym typeface="Symbol" panose="05050102010706020507" pitchFamily="18" charset="2"/>
              </a:rPr>
              <a:t>&lt;1GHz</a:t>
            </a:r>
            <a:endParaRPr lang="en-US" sz="1200" baseline="30000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75569" y="1827518"/>
            <a:ext cx="960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At 1.06 T</a:t>
            </a:r>
          </a:p>
          <a:p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(injection)</a:t>
            </a: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474" y="911709"/>
            <a:ext cx="3960000" cy="2578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474" y="898860"/>
            <a:ext cx="3960000" cy="25781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21864" y="856595"/>
            <a:ext cx="3302433" cy="27699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</a:rPr>
              <a:t>B</a:t>
            </a:r>
            <a:r>
              <a:rPr lang="en-US" sz="1200" baseline="-25000" dirty="0" smtClean="0">
                <a:solidFill>
                  <a:srgbClr val="002060"/>
                </a:solidFill>
              </a:rPr>
              <a:t>c2</a:t>
            </a:r>
            <a:r>
              <a:rPr lang="en-US" sz="1200" dirty="0" smtClean="0">
                <a:solidFill>
                  <a:srgbClr val="002060"/>
                </a:solidFill>
              </a:rPr>
              <a:t>=45T, </a:t>
            </a:r>
            <a:r>
              <a:rPr lang="en-US" sz="1200" dirty="0" smtClean="0">
                <a:solidFill>
                  <a:srgbClr val="002060"/>
                </a:solidFill>
                <a:sym typeface="Symbol" panose="05050102010706020507" pitchFamily="18" charset="2"/>
              </a:rPr>
              <a:t>=50µcm, </a:t>
            </a:r>
            <a:r>
              <a:rPr lang="en-US" sz="1200" dirty="0" err="1" smtClean="0">
                <a:solidFill>
                  <a:srgbClr val="002060"/>
                </a:solidFill>
                <a:sym typeface="Symbol" panose="05050102010706020507" pitchFamily="18" charset="2"/>
              </a:rPr>
              <a:t>J</a:t>
            </a:r>
            <a:r>
              <a:rPr lang="en-US" sz="1200" baseline="-25000" dirty="0" err="1" smtClean="0">
                <a:solidFill>
                  <a:srgbClr val="002060"/>
                </a:solidFill>
                <a:sym typeface="Symbol" panose="05050102010706020507" pitchFamily="18" charset="2"/>
              </a:rPr>
              <a:t>c</a:t>
            </a:r>
            <a:r>
              <a:rPr lang="en-US" sz="1200" dirty="0" smtClean="0">
                <a:solidFill>
                  <a:srgbClr val="002060"/>
                </a:solidFill>
                <a:sym typeface="Symbol" panose="05050102010706020507" pitchFamily="18" charset="2"/>
              </a:rPr>
              <a:t>=3x10</a:t>
            </a:r>
            <a:r>
              <a:rPr lang="en-US" sz="1200" baseline="30000" dirty="0" smtClean="0">
                <a:solidFill>
                  <a:srgbClr val="002060"/>
                </a:solidFill>
                <a:sym typeface="Symbol" panose="05050102010706020507" pitchFamily="18" charset="2"/>
              </a:rPr>
              <a:t>9</a:t>
            </a:r>
            <a:r>
              <a:rPr lang="en-US" sz="1200" dirty="0" smtClean="0">
                <a:solidFill>
                  <a:srgbClr val="002060"/>
                </a:solidFill>
                <a:sym typeface="Symbol" panose="05050102010706020507" pitchFamily="18" charset="2"/>
              </a:rPr>
              <a:t> Am</a:t>
            </a:r>
            <a:r>
              <a:rPr lang="en-US" sz="1200" baseline="30000" dirty="0" smtClean="0">
                <a:solidFill>
                  <a:srgbClr val="002060"/>
                </a:solidFill>
                <a:sym typeface="Symbol" panose="05050102010706020507" pitchFamily="18" charset="2"/>
              </a:rPr>
              <a:t>-2</a:t>
            </a:r>
            <a:r>
              <a:rPr lang="en-US" sz="1200" dirty="0" smtClean="0">
                <a:solidFill>
                  <a:srgbClr val="002060"/>
                </a:solidFill>
                <a:sym typeface="Symbol" panose="05050102010706020507" pitchFamily="18" charset="2"/>
              </a:rPr>
              <a:t>,</a:t>
            </a:r>
            <a:r>
              <a:rPr lang="en-US" sz="1200" baseline="-25000" dirty="0" smtClean="0">
                <a:solidFill>
                  <a:srgbClr val="002060"/>
                </a:solidFill>
                <a:sym typeface="Symbol" panose="05050102010706020507" pitchFamily="18" charset="2"/>
              </a:rPr>
              <a:t>0</a:t>
            </a:r>
            <a:r>
              <a:rPr lang="en-US" sz="1200" dirty="0" smtClean="0">
                <a:solidFill>
                  <a:srgbClr val="002060"/>
                </a:solidFill>
                <a:sym typeface="Symbol" panose="05050102010706020507" pitchFamily="18" charset="2"/>
              </a:rPr>
              <a:t>=3GHz</a:t>
            </a:r>
            <a:endParaRPr lang="en-US" sz="1200" baseline="30000" dirty="0">
              <a:solidFill>
                <a:srgbClr val="002060"/>
              </a:solidFill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7891199"/>
              </p:ext>
            </p:extLst>
          </p:nvPr>
        </p:nvGraphicFramePr>
        <p:xfrm>
          <a:off x="2297823" y="2371350"/>
          <a:ext cx="1738312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3" name="Equation" r:id="rId9" imgW="1447560" imgH="507960" progId="Equation.DSMT4">
                  <p:embed/>
                </p:oleObj>
              </mc:Choice>
              <mc:Fallback>
                <p:oleObj name="Equation" r:id="rId9" imgW="1447560" imgH="50796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7823" y="2371350"/>
                        <a:ext cx="1738312" cy="609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rgbClr val="00206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323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make it in practice 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4" y="2324431"/>
            <a:ext cx="1080542" cy="592403"/>
          </a:xfrm>
          <a:prstGeom prst="rect">
            <a:avLst/>
          </a:prstGeom>
        </p:spPr>
      </p:pic>
      <p:pic>
        <p:nvPicPr>
          <p:cNvPr id="10" name="Picture 2" descr="http://icmab.es/images/logos/DOWNLOAD/FILES/OCHOA_CSIC-COL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12" y="1389486"/>
            <a:ext cx="1662484" cy="82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43" y="3866109"/>
            <a:ext cx="521387" cy="521387"/>
          </a:xfrm>
          <a:prstGeom prst="rect">
            <a:avLst/>
          </a:prstGeom>
        </p:spPr>
      </p:pic>
      <p:pic>
        <p:nvPicPr>
          <p:cNvPr id="12" name="Picture 2" descr="Image result for institut de fisica d'altes energies">
            <a:extLst>
              <a:ext uri="{FF2B5EF4-FFF2-40B4-BE49-F238E27FC236}">
                <a16:creationId xmlns:a16="http://schemas.microsoft.com/office/drawing/2014/main" id="{546C8AF8-7FBE-41AA-BFA9-BA377AE753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9"/>
          <a:stretch/>
        </p:blipFill>
        <p:spPr bwMode="auto">
          <a:xfrm>
            <a:off x="182943" y="2984344"/>
            <a:ext cx="1987916" cy="60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uppieren 2073">
            <a:extLst>
              <a:ext uri="{FF2B5EF4-FFF2-40B4-BE49-F238E27FC236}">
                <a16:creationId xmlns:a16="http://schemas.microsoft.com/office/drawing/2014/main" id="{FFA8796C-8186-403D-9DDC-C2502735F2E2}"/>
              </a:ext>
            </a:extLst>
          </p:cNvPr>
          <p:cNvGrpSpPr>
            <a:grpSpLocks noChangeAspect="1"/>
          </p:cNvGrpSpPr>
          <p:nvPr/>
        </p:nvGrpSpPr>
        <p:grpSpPr>
          <a:xfrm>
            <a:off x="748894" y="3876887"/>
            <a:ext cx="1854041" cy="513101"/>
            <a:chOff x="27998044" y="3360522"/>
            <a:chExt cx="3181350" cy="880431"/>
          </a:xfrm>
        </p:grpSpPr>
        <p:pic>
          <p:nvPicPr>
            <p:cNvPr id="14" name="Picture 2" descr="part2">
              <a:extLst>
                <a:ext uri="{FF2B5EF4-FFF2-40B4-BE49-F238E27FC236}">
                  <a16:creationId xmlns:a16="http://schemas.microsoft.com/office/drawing/2014/main" id="{151C094F-E17D-42A1-850F-FEA4701BFD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98044" y="3360522"/>
              <a:ext cx="1057275" cy="879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" descr="part3">
              <a:extLst>
                <a:ext uri="{FF2B5EF4-FFF2-40B4-BE49-F238E27FC236}">
                  <a16:creationId xmlns:a16="http://schemas.microsoft.com/office/drawing/2014/main" id="{56C30AB3-592D-4E8D-9DA4-8DD8E1608A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55319" y="3360522"/>
              <a:ext cx="2124075" cy="880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549" y="1344237"/>
            <a:ext cx="4205007" cy="28062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68144" y="525909"/>
            <a:ext cx="3131571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Coat the inside of the screen </a:t>
            </a:r>
          </a:p>
          <a:p>
            <a:pPr algn="r"/>
            <a:r>
              <a:rPr lang="en-US" dirty="0" smtClean="0"/>
              <a:t>with Tl-1223 films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1646" y="520436"/>
            <a:ext cx="2766464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Manufacture the screen using </a:t>
            </a:r>
            <a:r>
              <a:rPr lang="en-US" dirty="0" err="1" smtClean="0"/>
              <a:t>ReBCO</a:t>
            </a:r>
            <a:r>
              <a:rPr lang="en-US" dirty="0" smtClean="0"/>
              <a:t> tapes</a:t>
            </a:r>
            <a:endParaRPr lang="en-US" dirty="0"/>
          </a:p>
        </p:txBody>
      </p:sp>
      <p:pic>
        <p:nvPicPr>
          <p:cNvPr id="16" name="Grafik 15" descr="TU_Signet.g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197" y="3180473"/>
            <a:ext cx="1713819" cy="503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2" descr="ATI-Logo_Small_9x5c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093" y="2364472"/>
            <a:ext cx="1259591" cy="69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363" y="3868423"/>
            <a:ext cx="1543050" cy="571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039" y="1321911"/>
            <a:ext cx="1449698" cy="961609"/>
          </a:xfrm>
          <a:prstGeom prst="rect">
            <a:avLst/>
          </a:prstGeom>
        </p:spPr>
      </p:pic>
      <p:pic>
        <p:nvPicPr>
          <p:cNvPr id="20" name="Picture 1" descr="LogoOutline.ai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333400"/>
            <a:ext cx="729065" cy="72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9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ReBCO</a:t>
            </a:r>
            <a:r>
              <a:rPr lang="en-US" dirty="0" smtClean="0"/>
              <a:t> tapes: </a:t>
            </a:r>
            <a:r>
              <a:rPr lang="en-US" dirty="0"/>
              <a:t>ALBA, ICMAB-CSIC, IFAE, UPC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" y="959907"/>
            <a:ext cx="4940819" cy="2907987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39552" y="3383511"/>
            <a:ext cx="1220206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mm width)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411F12D0-7316-4994-B35F-E3EA026734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93" t="84022" r="193" b="2548"/>
          <a:stretch/>
        </p:blipFill>
        <p:spPr>
          <a:xfrm>
            <a:off x="395536" y="3926423"/>
            <a:ext cx="7929497" cy="798122"/>
          </a:xfrm>
          <a:prstGeom prst="rect">
            <a:avLst/>
          </a:prstGeom>
        </p:spPr>
      </p:pic>
      <p:sp>
        <p:nvSpPr>
          <p:cNvPr id="48" name="Text Box 26">
            <a:extLst>
              <a:ext uri="{FF2B5EF4-FFF2-40B4-BE49-F238E27FC236}">
                <a16:creationId xmlns:a16="http://schemas.microsoft.com/office/drawing/2014/main" id="{44C2820A-62F8-4B92-A7E2-F5519CC1D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960" y="608476"/>
            <a:ext cx="4824535" cy="25053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600" dirty="0">
                <a:solidFill>
                  <a:srgbClr val="002060"/>
                </a:solidFill>
                <a:cs typeface="Arial" pitchFamily="34" charset="0"/>
              </a:rPr>
              <a:t>A flexible metallic substrate coated with a multilayer of epitaxial multifunctional oxide layers, including a HTS RE(Y, Nd, Sm, </a:t>
            </a:r>
            <a:r>
              <a:rPr lang="en-US" sz="1600" dirty="0" err="1">
                <a:solidFill>
                  <a:srgbClr val="002060"/>
                </a:solidFill>
                <a:cs typeface="Arial" pitchFamily="34" charset="0"/>
              </a:rPr>
              <a:t>Gd</a:t>
            </a:r>
            <a:r>
              <a:rPr lang="en-US" sz="1600" dirty="0">
                <a:solidFill>
                  <a:srgbClr val="002060"/>
                </a:solidFill>
                <a:cs typeface="Arial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cs typeface="Arial" pitchFamily="34" charset="0"/>
              </a:rPr>
              <a:t>Dy</a:t>
            </a:r>
            <a:r>
              <a:rPr lang="en-US" sz="1600" dirty="0">
                <a:solidFill>
                  <a:srgbClr val="002060"/>
                </a:solidFill>
                <a:cs typeface="Arial" pitchFamily="34" charset="0"/>
              </a:rPr>
              <a:t>)Ba</a:t>
            </a:r>
            <a:r>
              <a:rPr lang="en-US" sz="1600" baseline="-25000" dirty="0">
                <a:solidFill>
                  <a:srgbClr val="002060"/>
                </a:solidFill>
                <a:cs typeface="Arial" pitchFamily="34" charset="0"/>
              </a:rPr>
              <a:t>2</a:t>
            </a:r>
            <a:r>
              <a:rPr lang="en-US" sz="1600" dirty="0">
                <a:solidFill>
                  <a:srgbClr val="002060"/>
                </a:solidFill>
                <a:cs typeface="Arial" pitchFamily="34" charset="0"/>
              </a:rPr>
              <a:t>Cu</a:t>
            </a:r>
            <a:r>
              <a:rPr lang="en-US" sz="1600" baseline="-25000" dirty="0">
                <a:solidFill>
                  <a:srgbClr val="002060"/>
                </a:solidFill>
                <a:cs typeface="Arial" pitchFamily="34" charset="0"/>
              </a:rPr>
              <a:t>3</a:t>
            </a:r>
            <a:r>
              <a:rPr lang="en-US" sz="1600" dirty="0">
                <a:solidFill>
                  <a:srgbClr val="002060"/>
                </a:solidFill>
                <a:cs typeface="Arial" pitchFamily="34" charset="0"/>
              </a:rPr>
              <a:t>O</a:t>
            </a:r>
            <a:r>
              <a:rPr lang="en-US" sz="1600" baseline="-25000" dirty="0">
                <a:solidFill>
                  <a:srgbClr val="002060"/>
                </a:solidFill>
                <a:cs typeface="Arial" pitchFamily="34" charset="0"/>
              </a:rPr>
              <a:t>7-</a:t>
            </a:r>
            <a:r>
              <a:rPr lang="en-US" sz="1600" i="1" baseline="-25000" dirty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d</a:t>
            </a:r>
            <a:r>
              <a:rPr lang="en-US" sz="1600" dirty="0">
                <a:solidFill>
                  <a:srgbClr val="002060"/>
                </a:solidFill>
                <a:cs typeface="Arial" pitchFamily="34" charset="0"/>
              </a:rPr>
              <a:t>  film… </a:t>
            </a:r>
            <a:endParaRPr lang="en-US" sz="1600" dirty="0" smtClean="0">
              <a:solidFill>
                <a:srgbClr val="002060"/>
              </a:solidFill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</a:pPr>
            <a:endParaRPr lang="en-US" sz="1600" dirty="0" smtClean="0">
              <a:solidFill>
                <a:srgbClr val="002060"/>
              </a:solidFill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US" sz="1600" dirty="0">
                <a:solidFill>
                  <a:srgbClr val="002060"/>
                </a:solidFill>
                <a:cs typeface="Arial" pitchFamily="34" charset="0"/>
              </a:rPr>
              <a:t>Capable of carrying </a:t>
            </a:r>
            <a:r>
              <a:rPr lang="en-US" sz="1600" dirty="0">
                <a:solidFill>
                  <a:srgbClr val="C00000"/>
                </a:solidFill>
                <a:cs typeface="Arial" pitchFamily="34" charset="0"/>
              </a:rPr>
              <a:t>25 times higher current</a:t>
            </a:r>
            <a:r>
              <a:rPr lang="en-US" sz="1600" dirty="0">
                <a:solidFill>
                  <a:srgbClr val="002060"/>
                </a:solidFill>
                <a:cs typeface="Arial" pitchFamily="34" charset="0"/>
              </a:rPr>
              <a:t> (DC) than the </a:t>
            </a:r>
            <a:r>
              <a:rPr lang="en-US" sz="1600" dirty="0">
                <a:solidFill>
                  <a:srgbClr val="C00000"/>
                </a:solidFill>
                <a:cs typeface="Arial" pitchFamily="34" charset="0"/>
              </a:rPr>
              <a:t>peak induced currents</a:t>
            </a:r>
            <a:r>
              <a:rPr lang="en-US" sz="1600" dirty="0">
                <a:solidFill>
                  <a:srgbClr val="002060"/>
                </a:solidFill>
                <a:cs typeface="Arial" pitchFamily="34" charset="0"/>
              </a:rPr>
              <a:t> in the FCC</a:t>
            </a:r>
            <a:r>
              <a:rPr lang="en-US" sz="1600" dirty="0" smtClean="0">
                <a:solidFill>
                  <a:srgbClr val="002060"/>
                </a:solidFill>
                <a:cs typeface="Arial" pitchFamily="34" charset="0"/>
              </a:rPr>
              <a:t>.</a:t>
            </a:r>
          </a:p>
          <a:p>
            <a:pPr eaLnBrk="0" hangingPunct="0">
              <a:spcBef>
                <a:spcPct val="20000"/>
              </a:spcBef>
            </a:pPr>
            <a:endParaRPr lang="en-US" sz="1600" dirty="0">
              <a:solidFill>
                <a:srgbClr val="002060"/>
              </a:solidFill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US" sz="1600" dirty="0">
                <a:solidFill>
                  <a:srgbClr val="002060"/>
                </a:solidFill>
                <a:cs typeface="Arial" pitchFamily="34" charset="0"/>
              </a:rPr>
              <a:t>… scalable technology for growing km-length REBCO CC and is commercially </a:t>
            </a:r>
            <a:r>
              <a:rPr lang="en-US" sz="1600" dirty="0" smtClean="0">
                <a:solidFill>
                  <a:srgbClr val="002060"/>
                </a:solidFill>
                <a:cs typeface="Arial" pitchFamily="34" charset="0"/>
              </a:rPr>
              <a:t>available</a:t>
            </a:r>
            <a:endParaRPr lang="en-US" sz="16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5375" y="379399"/>
            <a:ext cx="3888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 b="1" i="1" kern="0" dirty="0">
                <a:solidFill>
                  <a:srgbClr val="BD0000"/>
                </a:solidFill>
              </a:rPr>
              <a:t>Coated Conductors are a revolution</a:t>
            </a:r>
          </a:p>
          <a:p>
            <a:pPr lvl="0">
              <a:defRPr/>
            </a:pPr>
            <a:r>
              <a:rPr lang="en-US" sz="1600" b="1" i="1" kern="0" dirty="0">
                <a:solidFill>
                  <a:srgbClr val="BD0000"/>
                </a:solidFill>
              </a:rPr>
              <a:t>in materials science and engineering</a:t>
            </a:r>
          </a:p>
        </p:txBody>
      </p:sp>
    </p:spTree>
    <p:extLst>
      <p:ext uri="{BB962C8B-B14F-4D97-AF65-F5344CB8AC3E}">
        <p14:creationId xmlns:p14="http://schemas.microsoft.com/office/powerpoint/2010/main" val="115609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Collaboration program</a:t>
            </a:r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</a:pPr>
            <a:endParaRPr lang="en-US" sz="2000" dirty="0" smtClean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srgbClr val="FF0000"/>
                </a:solidFill>
              </a:rPr>
              <a:t>Qualification and selection of tapes</a:t>
            </a:r>
            <a:r>
              <a:rPr lang="en-US" sz="2000" dirty="0" smtClean="0"/>
              <a:t> (Jc, Hc, Tc, magnetization and transport measurements) – (</a:t>
            </a:r>
            <a:r>
              <a:rPr lang="en-US" sz="2000" dirty="0" smtClean="0">
                <a:solidFill>
                  <a:srgbClr val="FF0000"/>
                </a:solidFill>
              </a:rPr>
              <a:t>ICMAB</a:t>
            </a:r>
            <a:r>
              <a:rPr lang="en-US" sz="2000" dirty="0" smtClean="0"/>
              <a:t>)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Validation of </a:t>
            </a:r>
            <a:r>
              <a:rPr lang="en-US" sz="2000" dirty="0" smtClean="0">
                <a:solidFill>
                  <a:srgbClr val="FF0000"/>
                </a:solidFill>
              </a:rPr>
              <a:t>RF performance</a:t>
            </a:r>
            <a:r>
              <a:rPr lang="en-US" sz="2000" dirty="0" smtClean="0"/>
              <a:t> up to </a:t>
            </a:r>
            <a:r>
              <a:rPr lang="en-US" sz="2000" dirty="0" err="1" smtClean="0"/>
              <a:t>9T</a:t>
            </a:r>
            <a:r>
              <a:rPr lang="en-US" sz="2000" dirty="0" smtClean="0"/>
              <a:t> and higher (</a:t>
            </a:r>
            <a:r>
              <a:rPr lang="en-US" sz="2000" dirty="0" smtClean="0">
                <a:solidFill>
                  <a:srgbClr val="FF0000"/>
                </a:solidFill>
              </a:rPr>
              <a:t>UPC</a:t>
            </a:r>
            <a:r>
              <a:rPr lang="en-US" sz="2000" dirty="0" smtClean="0"/>
              <a:t>)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Development and assessment of </a:t>
            </a:r>
            <a:r>
              <a:rPr lang="en-US" sz="2000" dirty="0" smtClean="0">
                <a:solidFill>
                  <a:srgbClr val="FF0000"/>
                </a:solidFill>
              </a:rPr>
              <a:t>soldering technique</a:t>
            </a:r>
            <a:r>
              <a:rPr lang="en-US" sz="2000" dirty="0" smtClean="0"/>
              <a:t> preserving the properties (</a:t>
            </a:r>
            <a:r>
              <a:rPr lang="en-US" sz="2000" dirty="0" smtClean="0">
                <a:solidFill>
                  <a:srgbClr val="FF0000"/>
                </a:solidFill>
              </a:rPr>
              <a:t>IFAE</a:t>
            </a:r>
            <a:r>
              <a:rPr lang="en-US" sz="2000" dirty="0" smtClean="0"/>
              <a:t>)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Resistance to </a:t>
            </a:r>
            <a:r>
              <a:rPr lang="en-US" sz="2000" dirty="0" smtClean="0">
                <a:solidFill>
                  <a:srgbClr val="FF0000"/>
                </a:solidFill>
              </a:rPr>
              <a:t>synchrotron radiation</a:t>
            </a:r>
            <a:r>
              <a:rPr lang="en-US" sz="2000" dirty="0" smtClean="0"/>
              <a:t>, and transport + RF </a:t>
            </a:r>
            <a:r>
              <a:rPr lang="en-US" sz="2000" dirty="0" smtClean="0">
                <a:solidFill>
                  <a:srgbClr val="FF0000"/>
                </a:solidFill>
              </a:rPr>
              <a:t>properties in-situ</a:t>
            </a:r>
            <a:r>
              <a:rPr lang="en-US" sz="2000" dirty="0" smtClean="0"/>
              <a:t> (</a:t>
            </a:r>
            <a:r>
              <a:rPr lang="en-US" sz="2000" dirty="0" smtClean="0">
                <a:solidFill>
                  <a:srgbClr val="FF0000"/>
                </a:solidFill>
              </a:rPr>
              <a:t>ALBA</a:t>
            </a:r>
            <a:r>
              <a:rPr lang="en-US" sz="2000" dirty="0" smtClean="0"/>
              <a:t>)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Vacuum compatibility, SEY, outgassing… (CERN)</a:t>
            </a:r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r>
              <a:rPr lang="en-US" sz="2000" dirty="0" smtClean="0"/>
              <a:t>Goal is to have a demonstrator by end of 2019</a:t>
            </a:r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05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5663"/>
            <a:ext cx="8226854" cy="821985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HTS </a:t>
            </a:r>
            <a:r>
              <a:rPr lang="en-GB" dirty="0">
                <a:solidFill>
                  <a:schemeClr val="tx1"/>
                </a:solidFill>
              </a:rPr>
              <a:t>superconducting </a:t>
            </a:r>
            <a:r>
              <a:rPr lang="en-GB" dirty="0" smtClean="0">
                <a:solidFill>
                  <a:schemeClr val="tx1"/>
                </a:solidFill>
              </a:rPr>
              <a:t>thin films </a:t>
            </a:r>
            <a:r>
              <a:rPr lang="en-GB" dirty="0">
                <a:solidFill>
                  <a:schemeClr val="tx1"/>
                </a:solidFill>
              </a:rPr>
              <a:t>for beam impedance mitigation in the Future Circular Collider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>
          <a:xfrm>
            <a:off x="457200" y="3358043"/>
            <a:ext cx="4423986" cy="1220536"/>
          </a:xfrm>
        </p:spPr>
        <p:txBody>
          <a:bodyPr>
            <a:noAutofit/>
          </a:bodyPr>
          <a:lstStyle/>
          <a:p>
            <a:r>
              <a:rPr lang="en-US" dirty="0" smtClean="0"/>
              <a:t>Sergio Calatroni – CERN</a:t>
            </a:r>
          </a:p>
          <a:p>
            <a:r>
              <a:rPr lang="en-US" dirty="0" smtClean="0"/>
              <a:t>On behalf of the collaborations:</a:t>
            </a:r>
          </a:p>
          <a:p>
            <a:endParaRPr lang="en-US" dirty="0" smtClean="0"/>
          </a:p>
          <a:p>
            <a:r>
              <a:rPr lang="en-US" dirty="0" smtClean="0"/>
              <a:t>CNR-SPIN (</a:t>
            </a:r>
            <a:r>
              <a:rPr lang="en-US" dirty="0"/>
              <a:t>G</a:t>
            </a:r>
            <a:r>
              <a:rPr lang="en-US" dirty="0" smtClean="0"/>
              <a:t>enoa – Italy), TU-Wien (Austria)</a:t>
            </a:r>
          </a:p>
          <a:p>
            <a:r>
              <a:rPr lang="en-US" dirty="0" smtClean="0"/>
              <a:t>and</a:t>
            </a:r>
          </a:p>
          <a:p>
            <a:r>
              <a:rPr lang="en-US" dirty="0" smtClean="0"/>
              <a:t>ALBA, ICMAB-CSIC, IFAE, UPC (Barcelona – Spain)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200" y="94633"/>
            <a:ext cx="3545082" cy="8645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867894"/>
            <a:ext cx="16256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4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Transport measurements (ICMAB)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485811" y="887610"/>
            <a:ext cx="4320000" cy="2946623"/>
            <a:chOff x="12110169" y="10724180"/>
            <a:chExt cx="9579905" cy="653434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10169" y="11659788"/>
              <a:ext cx="8960846" cy="559873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13345442" y="10724180"/>
                  <a:ext cx="8344632" cy="75076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spcAft>
                      <a:spcPts val="707"/>
                    </a:spcAft>
                  </a:pPr>
                  <a:r>
                    <a:rPr lang="en-GB" sz="1600" u="sng" dirty="0" smtClean="0">
                      <a:latin typeface="Arial Narrow" panose="020B0606020202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Normal resistivity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1600" i="1" u="sng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GB" sz="1600" i="1" u="sng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GB" sz="1600" i="1" u="sng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GB" sz="1600" i="1" u="sng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(50</m:t>
                      </m:r>
                      <m:r>
                        <a:rPr lang="en-GB" sz="1600" i="1" u="sng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lang="en-GB" sz="1600" i="1" u="sng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endParaRPr lang="en-GB" sz="1600" u="sng" dirty="0">
                    <a:solidFill>
                      <a:srgbClr val="FF0000"/>
                    </a:solidFill>
                    <a:latin typeface="Arial Narrow" panose="020B0606020202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45442" y="10724180"/>
                  <a:ext cx="8344632" cy="750767"/>
                </a:xfrm>
                <a:prstGeom prst="rect">
                  <a:avLst/>
                </a:prstGeom>
                <a:blipFill>
                  <a:blip r:embed="rId3"/>
                  <a:stretch>
                    <a:fillRect l="-810" t="-3636" b="-254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376009" y="982441"/>
                <a:ext cx="316835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707"/>
                  </a:spcAft>
                </a:pPr>
                <a:r>
                  <a:rPr lang="en-GB" sz="1600" u="sng" dirty="0" smtClean="0">
                    <a:latin typeface="Arial Narrow" panose="020B0606020202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Critical current density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u="sng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1600" i="1" u="sng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𝐽</m:t>
                        </m:r>
                      </m:e>
                      <m:sub>
                        <m:r>
                          <a:rPr lang="en-GB" sz="1600" i="1" u="sng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sub>
                    </m:sSub>
                    <m:r>
                      <a:rPr lang="en-GB" sz="1600" i="1" u="sng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(50</m:t>
                    </m:r>
                    <m:r>
                      <a:rPr lang="en-GB" sz="1600" i="1" u="sng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𝐾</m:t>
                    </m:r>
                    <m:r>
                      <a:rPr lang="en-GB" sz="1600" i="1" u="sng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7</m:t>
                    </m:r>
                    <m:r>
                      <a:rPr lang="en-GB" sz="1600" i="1" u="sng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</m:t>
                    </m:r>
                    <m:r>
                      <a:rPr lang="en-GB" sz="1600" i="1" u="sng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GB" sz="1600" u="sng" dirty="0">
                    <a:solidFill>
                      <a:schemeClr val="accent6"/>
                    </a:solidFill>
                    <a:latin typeface="Arial Narrow" panose="020B0606020202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*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6009" y="982441"/>
                <a:ext cx="3168352" cy="338554"/>
              </a:xfrm>
              <a:prstGeom prst="rect">
                <a:avLst/>
              </a:prstGeom>
              <a:blipFill>
                <a:blip r:embed="rId4"/>
                <a:stretch>
                  <a:fillRect l="-1154" t="-3571" b="-23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6432025" y="3200409"/>
            <a:ext cx="18722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07"/>
              </a:spcAft>
            </a:pPr>
            <a:r>
              <a:rPr lang="en-GB" sz="1400" dirty="0" smtClean="0">
                <a:solidFill>
                  <a:schemeClr val="accent6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GB" sz="14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measured with SQUID</a:t>
            </a:r>
            <a:endParaRPr lang="en-GB" sz="14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185" y="1320995"/>
            <a:ext cx="4320000" cy="26991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27148" y="4264593"/>
            <a:ext cx="93185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Qualification</a:t>
            </a:r>
            <a:r>
              <a:rPr lang="en-US" sz="1600" dirty="0" smtClean="0"/>
              <a:t> and </a:t>
            </a:r>
            <a:r>
              <a:rPr lang="en-US" sz="1600" dirty="0" smtClean="0">
                <a:solidFill>
                  <a:srgbClr val="FF0000"/>
                </a:solidFill>
              </a:rPr>
              <a:t>selection</a:t>
            </a:r>
            <a:r>
              <a:rPr lang="en-US" sz="1600" dirty="0" smtClean="0"/>
              <a:t> of tapes, evaluation of </a:t>
            </a:r>
            <a:r>
              <a:rPr lang="en-US" sz="1600" dirty="0" err="1" smtClean="0">
                <a:solidFill>
                  <a:srgbClr val="FF0000"/>
                </a:solidFill>
              </a:rPr>
              <a:t>depinning</a:t>
            </a:r>
            <a:r>
              <a:rPr lang="en-US" sz="1600" dirty="0" smtClean="0"/>
              <a:t> frequency and estimate </a:t>
            </a:r>
            <a:r>
              <a:rPr lang="en-US" sz="1600" dirty="0" smtClean="0">
                <a:solidFill>
                  <a:srgbClr val="FF0000"/>
                </a:solidFill>
              </a:rPr>
              <a:t>RF performance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4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Validation of RF performance (UPC - ICMAB)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Grafik 7">
            <a:extLst>
              <a:ext uri="{FF2B5EF4-FFF2-40B4-BE49-F238E27FC236}">
                <a16:creationId xmlns:a16="http://schemas.microsoft.com/office/drawing/2014/main" id="{CF224706-018A-4226-92F1-6D538AA24B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5" r="1180" b="4705"/>
          <a:stretch/>
        </p:blipFill>
        <p:spPr>
          <a:xfrm>
            <a:off x="18499" y="697071"/>
            <a:ext cx="2927975" cy="1800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7C83C11-F0F2-4EF2-8F71-0CAA54D6CED3}"/>
              </a:ext>
            </a:extLst>
          </p:cNvPr>
          <p:cNvGrpSpPr>
            <a:grpSpLocks noChangeAspect="1"/>
          </p:cNvGrpSpPr>
          <p:nvPr/>
        </p:nvGrpSpPr>
        <p:grpSpPr>
          <a:xfrm>
            <a:off x="4921394" y="859690"/>
            <a:ext cx="4213477" cy="3440252"/>
            <a:chOff x="4707602" y="1376833"/>
            <a:chExt cx="6172783" cy="5040000"/>
          </a:xfrm>
        </p:grpSpPr>
        <p:pic>
          <p:nvPicPr>
            <p:cNvPr id="8" name="Grafik 4">
              <a:extLst>
                <a:ext uri="{FF2B5EF4-FFF2-40B4-BE49-F238E27FC236}">
                  <a16:creationId xmlns:a16="http://schemas.microsoft.com/office/drawing/2014/main" id="{FCB561AE-4A32-44D1-B988-67743B9A7B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1" r="6228"/>
            <a:stretch/>
          </p:blipFill>
          <p:spPr>
            <a:xfrm>
              <a:off x="4707602" y="1376833"/>
              <a:ext cx="6172783" cy="50400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D1D5E16-786A-4471-8112-22A7434E99EE}"/>
                </a:ext>
              </a:extLst>
            </p:cNvPr>
            <p:cNvSpPr/>
            <p:nvPr/>
          </p:nvSpPr>
          <p:spPr>
            <a:xfrm>
              <a:off x="5497619" y="2148560"/>
              <a:ext cx="1305001" cy="1623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Grafik 4">
              <a:extLst>
                <a:ext uri="{FF2B5EF4-FFF2-40B4-BE49-F238E27FC236}">
                  <a16:creationId xmlns:a16="http://schemas.microsoft.com/office/drawing/2014/main" id="{E56B26D5-3D2F-4471-9514-5745BB579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68" t="25088" r="48367" b="64672"/>
            <a:stretch/>
          </p:blipFill>
          <p:spPr>
            <a:xfrm>
              <a:off x="5665407" y="2639637"/>
              <a:ext cx="1222940" cy="516104"/>
            </a:xfrm>
            <a:prstGeom prst="rect">
              <a:avLst/>
            </a:prstGeom>
          </p:spPr>
        </p:pic>
        <p:pic>
          <p:nvPicPr>
            <p:cNvPr id="12" name="Grafik 4">
              <a:extLst>
                <a:ext uri="{FF2B5EF4-FFF2-40B4-BE49-F238E27FC236}">
                  <a16:creationId xmlns:a16="http://schemas.microsoft.com/office/drawing/2014/main" id="{081DCF85-822B-46B4-8672-997BD87D8E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68" t="25088" r="57127" b="64672"/>
            <a:stretch/>
          </p:blipFill>
          <p:spPr>
            <a:xfrm rot="5400000">
              <a:off x="6193641" y="2178076"/>
              <a:ext cx="633194" cy="516104"/>
            </a:xfrm>
            <a:prstGeom prst="rect">
              <a:avLst/>
            </a:prstGeom>
          </p:spPr>
        </p:pic>
        <p:pic>
          <p:nvPicPr>
            <p:cNvPr id="13" name="Grafik 4">
              <a:extLst>
                <a:ext uri="{FF2B5EF4-FFF2-40B4-BE49-F238E27FC236}">
                  <a16:creationId xmlns:a16="http://schemas.microsoft.com/office/drawing/2014/main" id="{994FD800-B3F7-494B-9F97-4270AD7A73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68" t="25088" r="53998" b="64672"/>
            <a:stretch/>
          </p:blipFill>
          <p:spPr>
            <a:xfrm>
              <a:off x="5469480" y="2639516"/>
              <a:ext cx="843856" cy="516104"/>
            </a:xfrm>
            <a:prstGeom prst="rect">
              <a:avLst/>
            </a:prstGeom>
          </p:spPr>
        </p:pic>
        <p:pic>
          <p:nvPicPr>
            <p:cNvPr id="14" name="Grafik 4">
              <a:extLst>
                <a:ext uri="{FF2B5EF4-FFF2-40B4-BE49-F238E27FC236}">
                  <a16:creationId xmlns:a16="http://schemas.microsoft.com/office/drawing/2014/main" id="{40D0B02B-4731-4CF8-A179-3EEE487C1B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68" t="25088" r="51595" b="64672"/>
            <a:stretch/>
          </p:blipFill>
          <p:spPr>
            <a:xfrm rot="5400000">
              <a:off x="6007395" y="3082235"/>
              <a:ext cx="1005686" cy="51610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6287E32-DEC6-4B46-92C8-902FCD811821}"/>
                </a:ext>
              </a:extLst>
            </p:cNvPr>
            <p:cNvSpPr txBox="1"/>
            <p:nvPr/>
          </p:nvSpPr>
          <p:spPr>
            <a:xfrm>
              <a:off x="6605224" y="2048299"/>
              <a:ext cx="1188769" cy="4508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0000"/>
                  </a:solidFill>
                </a:rPr>
                <a:t>Copper</a:t>
              </a:r>
              <a:endParaRPr lang="en-US" sz="1600" b="1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53AF673-D786-4AFE-8C7B-B8F2711A6444}"/>
                </a:ext>
              </a:extLst>
            </p:cNvPr>
            <p:cNvSpPr txBox="1"/>
            <p:nvPr/>
          </p:nvSpPr>
          <p:spPr>
            <a:xfrm>
              <a:off x="8119976" y="3190124"/>
              <a:ext cx="2515622" cy="4508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b="1" dirty="0">
                  <a:solidFill>
                    <a:srgbClr val="000000"/>
                  </a:solidFill>
                  <a:cs typeface="Arial" pitchFamily="34" charset="0"/>
                </a:rPr>
                <a:t>CC providers </a:t>
              </a:r>
              <a:r>
                <a:rPr lang="en-US" sz="1400" b="1" dirty="0" smtClean="0">
                  <a:solidFill>
                    <a:srgbClr val="000000"/>
                  </a:solidFill>
                  <a:cs typeface="Arial" pitchFamily="34" charset="0"/>
                </a:rPr>
                <a:t>1 - 5</a:t>
              </a:r>
              <a:endParaRPr lang="en-US" sz="1400" b="1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A4A1346-4B90-4354-AD51-B85F13199798}"/>
              </a:ext>
            </a:extLst>
          </p:cNvPr>
          <p:cNvSpPr txBox="1"/>
          <p:nvPr/>
        </p:nvSpPr>
        <p:spPr>
          <a:xfrm>
            <a:off x="1" y="2678765"/>
            <a:ext cx="4814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hangingPunct="0">
              <a:spcBef>
                <a:spcPct val="20000"/>
              </a:spcBef>
            </a:pPr>
            <a:r>
              <a:rPr lang="en-GB" sz="1600" b="1" dirty="0">
                <a:solidFill>
                  <a:srgbClr val="C00000"/>
                </a:solidFill>
                <a:cs typeface="Arial" pitchFamily="34" charset="0"/>
              </a:rPr>
              <a:t>In house developed</a:t>
            </a:r>
            <a:r>
              <a:rPr lang="en-GB" sz="16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GB" sz="1600" b="1" dirty="0">
                <a:solidFill>
                  <a:srgbClr val="C00000"/>
                </a:solidFill>
                <a:cs typeface="Arial" pitchFamily="34" charset="0"/>
              </a:rPr>
              <a:t>8.05 GHz</a:t>
            </a:r>
            <a:r>
              <a:rPr lang="en-GB" sz="1600" b="1" dirty="0">
                <a:solidFill>
                  <a:srgbClr val="002060"/>
                </a:solidFill>
                <a:cs typeface="Arial" pitchFamily="34" charset="0"/>
              </a:rPr>
              <a:t> cavity </a:t>
            </a:r>
            <a:r>
              <a:rPr lang="en-GB" sz="1600" b="1" dirty="0">
                <a:solidFill>
                  <a:srgbClr val="C00000"/>
                </a:solidFill>
                <a:cs typeface="Arial" pitchFamily="34" charset="0"/>
              </a:rPr>
              <a:t>resonator</a:t>
            </a:r>
            <a:r>
              <a:rPr lang="en-GB" sz="1600" b="1" dirty="0">
                <a:solidFill>
                  <a:srgbClr val="002060"/>
                </a:solidFill>
                <a:cs typeface="Arial" pitchFamily="34" charset="0"/>
              </a:rPr>
              <a:t> compatible with </a:t>
            </a:r>
            <a:r>
              <a:rPr lang="en-GB" sz="1600" b="1" dirty="0">
                <a:solidFill>
                  <a:srgbClr val="C00000"/>
                </a:solidFill>
                <a:cs typeface="Arial" pitchFamily="34" charset="0"/>
              </a:rPr>
              <a:t>25mm</a:t>
            </a:r>
            <a:r>
              <a:rPr lang="en-GB" sz="1600" b="1" dirty="0">
                <a:solidFill>
                  <a:srgbClr val="002060"/>
                </a:solidFill>
                <a:cs typeface="Arial" pitchFamily="34" charset="0"/>
              </a:rPr>
              <a:t> bore  9 T magnet at ICMAB</a:t>
            </a:r>
          </a:p>
        </p:txBody>
      </p:sp>
      <p:sp>
        <p:nvSpPr>
          <p:cNvPr id="18" name="4 CuadroTexto">
            <a:extLst>
              <a:ext uri="{FF2B5EF4-FFF2-40B4-BE49-F238E27FC236}">
                <a16:creationId xmlns:a16="http://schemas.microsoft.com/office/drawing/2014/main" id="{41962EE0-450E-4806-AC81-8052C23E825F}"/>
              </a:ext>
            </a:extLst>
          </p:cNvPr>
          <p:cNvSpPr txBox="1"/>
          <p:nvPr/>
        </p:nvSpPr>
        <p:spPr>
          <a:xfrm>
            <a:off x="18499" y="3574758"/>
            <a:ext cx="4796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solidFill>
                  <a:srgbClr val="002060"/>
                </a:solidFill>
                <a:cs typeface="Arial" pitchFamily="34" charset="0"/>
              </a:rPr>
              <a:t>“Non-optimized” </a:t>
            </a:r>
            <a:r>
              <a:rPr lang="en-US" sz="1600" b="1" dirty="0">
                <a:solidFill>
                  <a:srgbClr val="C00000"/>
                </a:solidFill>
                <a:cs typeface="Arial" pitchFamily="34" charset="0"/>
              </a:rPr>
              <a:t>REBCO CCs outperform Cu </a:t>
            </a:r>
            <a:r>
              <a:rPr lang="en-US" sz="1600" b="1" dirty="0">
                <a:solidFill>
                  <a:srgbClr val="002060"/>
                </a:solidFill>
                <a:cs typeface="Arial" pitchFamily="34" charset="0"/>
              </a:rPr>
              <a:t>at 50K and up to </a:t>
            </a:r>
            <a:r>
              <a:rPr lang="en-US" sz="1600" b="1" dirty="0" err="1" smtClean="0">
                <a:solidFill>
                  <a:srgbClr val="002060"/>
                </a:solidFill>
                <a:cs typeface="Arial" pitchFamily="34" charset="0"/>
              </a:rPr>
              <a:t>9T</a:t>
            </a:r>
            <a:endParaRPr lang="en-US" sz="1600" b="1" dirty="0">
              <a:solidFill>
                <a:srgbClr val="002060"/>
              </a:solidFill>
              <a:cs typeface="Arial" pitchFamily="34" charset="0"/>
            </a:endParaRPr>
          </a:p>
          <a:p>
            <a:pPr algn="just"/>
            <a:r>
              <a:rPr lang="en-US" sz="1600" b="1" i="1" dirty="0">
                <a:solidFill>
                  <a:srgbClr val="C00000"/>
                </a:solidFill>
                <a:cs typeface="Arial" pitchFamily="34" charset="0"/>
              </a:rPr>
              <a:t>R</a:t>
            </a:r>
            <a:r>
              <a:rPr lang="en-US" sz="1600" b="1" baseline="-25000" dirty="0">
                <a:solidFill>
                  <a:srgbClr val="C00000"/>
                </a:solidFill>
                <a:cs typeface="Arial" pitchFamily="34" charset="0"/>
              </a:rPr>
              <a:t>S</a:t>
            </a:r>
            <a:r>
              <a:rPr lang="en-US" sz="1600" b="1" dirty="0">
                <a:solidFill>
                  <a:srgbClr val="C00000"/>
                </a:solidFill>
                <a:cs typeface="Arial" pitchFamily="34" charset="0"/>
              </a:rPr>
              <a:t> is microstructure dependent</a:t>
            </a:r>
          </a:p>
        </p:txBody>
      </p:sp>
      <p:pic>
        <p:nvPicPr>
          <p:cNvPr id="19" name="Picture 2" descr="C:\Users\pkrkotic\OneDrive\Thesis\magnetisc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089" y="697071"/>
            <a:ext cx="2420783" cy="501765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pkrkotic\OneDrive\Thesis\elektrisc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090" y="1198836"/>
            <a:ext cx="2420782" cy="1298235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60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10 CuadroTexto">
                <a:extLst>
                  <a:ext uri="{FF2B5EF4-FFF2-40B4-BE49-F238E27FC236}">
                    <a16:creationId xmlns:a16="http://schemas.microsoft.com/office/drawing/2014/main" id="{B59FAA81-03A4-4F83-A5D7-FBD6AA4A28FA}"/>
                  </a:ext>
                </a:extLst>
              </p:cNvPr>
              <p:cNvSpPr txBox="1"/>
              <p:nvPr/>
            </p:nvSpPr>
            <p:spPr>
              <a:xfrm>
                <a:off x="682859" y="627534"/>
                <a:ext cx="2238009" cy="706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35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1350" i="1">
                              <a:latin typeface="Cambria Math" panose="02040503050406030204" pitchFamily="18" charset="0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GB" sz="1350" i="1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GB" sz="135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GB" sz="1350" i="1">
                              <a:latin typeface="Cambria Math" panose="02040503050406030204" pitchFamily="18" charset="0"/>
                              <a:ea typeface="Cambria Math"/>
                            </a:rPr>
                            <m:t>𝐵</m:t>
                          </m:r>
                        </m:e>
                      </m:d>
                      <m:r>
                        <a:rPr lang="en-GB" sz="1350" i="1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GB" sz="1350" i="1">
                          <a:latin typeface="Cambria Math" panose="02040503050406030204" pitchFamily="18" charset="0"/>
                          <a:ea typeface="Cambria Math"/>
                        </a:rPr>
                        <m:t>2</m:t>
                      </m:r>
                      <m:r>
                        <a:rPr lang="en-GB" sz="1350" i="1">
                          <a:latin typeface="Cambria Math" panose="02040503050406030204" pitchFamily="18" charset="0"/>
                          <a:ea typeface="Cambria Math"/>
                        </a:rPr>
                        <m:t>𝜋</m:t>
                      </m:r>
                      <m:f>
                        <m:fPr>
                          <m:ctrlPr>
                            <a:rPr lang="en-GB" sz="135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35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1350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GB" sz="1350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35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1350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GB" sz="1350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sub>
                          </m:sSub>
                          <m:r>
                            <a:rPr lang="en-GB" sz="135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en-GB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𝑇</m:t>
                          </m:r>
                          <m:r>
                            <a:rPr lang="en-GB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GB" sz="135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𝐵</m:t>
                          </m:r>
                          <m:r>
                            <a:rPr lang="en-GB" sz="135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GB" sz="1350" i="1">
                                  <a:solidFill>
                                    <a:srgbClr val="FF1823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1350" i="1">
                                  <a:solidFill>
                                    <a:srgbClr val="FF1823"/>
                                  </a:solidFill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GB" sz="1350" i="1">
                                  <a:solidFill>
                                    <a:srgbClr val="FF1823"/>
                                  </a:solidFill>
                                  <a:latin typeface="Cambria Math"/>
                                  <a:ea typeface="Cambria Math"/>
                                </a:rPr>
                                <m:t>𝑖𝑟𝑟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lang="en-GB" sz="135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GB" sz="135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GB" sz="135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GB" sz="135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sz="1350" i="1">
                                      <a:latin typeface="Cambria Math"/>
                                      <a:ea typeface="Cambria Math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GB" sz="1350" i="1"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GB" sz="1350" dirty="0"/>
              </a:p>
            </p:txBody>
          </p:sp>
        </mc:Choice>
        <mc:Fallback xmlns="">
          <p:sp>
            <p:nvSpPr>
              <p:cNvPr id="3" name="10 CuadroTexto">
                <a:extLst>
                  <a:ext uri="{FF2B5EF4-FFF2-40B4-BE49-F238E27FC236}">
                    <a16:creationId xmlns:a16="http://schemas.microsoft.com/office/drawing/2014/main" id="{B59FAA81-03A4-4F83-A5D7-FBD6AA4A28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859" y="627534"/>
                <a:ext cx="2238009" cy="70615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544D974-DC63-4754-98FA-5748183479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040" y="2601842"/>
            <a:ext cx="3726842" cy="232853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927139-FF2F-470E-89FA-AB49BAAC9E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147" y="339502"/>
            <a:ext cx="3489521" cy="21802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B228B5-EF0C-47AC-A7C8-D999F7ABA330}"/>
              </a:ext>
            </a:extLst>
          </p:cNvPr>
          <p:cNvSpPr/>
          <p:nvPr/>
        </p:nvSpPr>
        <p:spPr>
          <a:xfrm>
            <a:off x="7076551" y="515637"/>
            <a:ext cx="182729" cy="667988"/>
          </a:xfrm>
          <a:prstGeom prst="rect">
            <a:avLst/>
          </a:prstGeom>
          <a:noFill/>
          <a:ln>
            <a:solidFill>
              <a:srgbClr val="37365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D8EF85D-86DC-4309-964A-85ED61C85BBC}"/>
              </a:ext>
            </a:extLst>
          </p:cNvPr>
          <p:cNvCxnSpPr>
            <a:cxnSpLocks/>
          </p:cNvCxnSpPr>
          <p:nvPr/>
        </p:nvCxnSpPr>
        <p:spPr>
          <a:xfrm flipH="1">
            <a:off x="5702947" y="1194737"/>
            <a:ext cx="1373604" cy="1582543"/>
          </a:xfrm>
          <a:prstGeom prst="line">
            <a:avLst/>
          </a:prstGeom>
          <a:ln w="25400">
            <a:solidFill>
              <a:srgbClr val="37365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425A8E6-80C4-4EF3-8C1B-B8F842C6298F}"/>
              </a:ext>
            </a:extLst>
          </p:cNvPr>
          <p:cNvCxnSpPr>
            <a:cxnSpLocks/>
          </p:cNvCxnSpPr>
          <p:nvPr/>
        </p:nvCxnSpPr>
        <p:spPr>
          <a:xfrm>
            <a:off x="7259280" y="1194737"/>
            <a:ext cx="1281323" cy="1582543"/>
          </a:xfrm>
          <a:prstGeom prst="line">
            <a:avLst/>
          </a:prstGeom>
          <a:ln w="25400">
            <a:solidFill>
              <a:srgbClr val="37365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84161FB-4260-457F-802D-33E15EB7B3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04027"/>
            <a:ext cx="3489521" cy="2180252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2DF559F1-71C3-44FF-81C8-275FA4B20BA6}"/>
              </a:ext>
            </a:extLst>
          </p:cNvPr>
          <p:cNvSpPr/>
          <p:nvPr/>
        </p:nvSpPr>
        <p:spPr>
          <a:xfrm>
            <a:off x="7838292" y="3732300"/>
            <a:ext cx="334926" cy="614030"/>
          </a:xfrm>
          <a:prstGeom prst="ellipse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80DBD3-B06C-40E8-AE83-43E5C9C3EDEB}"/>
              </a:ext>
            </a:extLst>
          </p:cNvPr>
          <p:cNvSpPr/>
          <p:nvPr/>
        </p:nvSpPr>
        <p:spPr>
          <a:xfrm>
            <a:off x="7976576" y="4039315"/>
            <a:ext cx="58358" cy="5948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4E05C7-0799-4671-9614-DEB4430B32CB}"/>
              </a:ext>
            </a:extLst>
          </p:cNvPr>
          <p:cNvSpPr/>
          <p:nvPr/>
        </p:nvSpPr>
        <p:spPr>
          <a:xfrm>
            <a:off x="7978362" y="4029086"/>
            <a:ext cx="58358" cy="59487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AC603E-474A-47D4-A83C-C6C42E53A08C}"/>
              </a:ext>
            </a:extLst>
          </p:cNvPr>
          <p:cNvSpPr txBox="1"/>
          <p:nvPr/>
        </p:nvSpPr>
        <p:spPr>
          <a:xfrm>
            <a:off x="119303" y="3795886"/>
            <a:ext cx="4860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w</a:t>
            </a:r>
            <a:r>
              <a:rPr lang="en-US" sz="1400" b="1" i="1" baseline="-25000" dirty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0</a:t>
            </a:r>
            <a:r>
              <a:rPr lang="en-US" sz="1400" b="1" dirty="0">
                <a:solidFill>
                  <a:srgbClr val="002060"/>
                </a:solidFill>
                <a:cs typeface="Arial" pitchFamily="34" charset="0"/>
              </a:rPr>
              <a:t>  scales with experimental </a:t>
            </a:r>
            <a:r>
              <a:rPr lang="en-US" sz="1400" b="1" i="1" dirty="0" err="1">
                <a:solidFill>
                  <a:srgbClr val="002060"/>
                </a:solidFill>
                <a:cs typeface="Arial" pitchFamily="34" charset="0"/>
              </a:rPr>
              <a:t>R</a:t>
            </a:r>
            <a:r>
              <a:rPr lang="en-US" sz="1400" b="1" baseline="-25000" dirty="0" err="1">
                <a:solidFill>
                  <a:srgbClr val="002060"/>
                </a:solidFill>
                <a:cs typeface="Arial" pitchFamily="34" charset="0"/>
              </a:rPr>
              <a:t>s</a:t>
            </a:r>
            <a:endParaRPr lang="en-US" sz="1400" b="1" baseline="-25000" dirty="0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1400" b="1" dirty="0">
                <a:solidFill>
                  <a:srgbClr val="002060"/>
                </a:solidFill>
                <a:cs typeface="Arial" pitchFamily="34" charset="0"/>
              </a:rPr>
              <a:t>The rigid-</a:t>
            </a:r>
            <a:r>
              <a:rPr lang="en-US" sz="1400" b="1" dirty="0" err="1">
                <a:solidFill>
                  <a:srgbClr val="002060"/>
                </a:solidFill>
                <a:cs typeface="Arial" pitchFamily="34" charset="0"/>
              </a:rPr>
              <a:t>fluxon</a:t>
            </a:r>
            <a:r>
              <a:rPr lang="en-US" sz="1400" b="1" dirty="0">
                <a:solidFill>
                  <a:srgbClr val="002060"/>
                </a:solidFill>
                <a:cs typeface="Arial" pitchFamily="34" charset="0"/>
              </a:rPr>
              <a:t> model overestimates REBCO’s </a:t>
            </a:r>
            <a:r>
              <a:rPr lang="en-US" sz="1400" b="1" i="1" dirty="0" err="1">
                <a:solidFill>
                  <a:srgbClr val="002060"/>
                </a:solidFill>
                <a:cs typeface="Arial" pitchFamily="34" charset="0"/>
              </a:rPr>
              <a:t>R</a:t>
            </a:r>
            <a:r>
              <a:rPr lang="en-US" sz="1400" b="1" baseline="-25000" dirty="0" err="1">
                <a:solidFill>
                  <a:srgbClr val="002060"/>
                </a:solidFill>
                <a:cs typeface="Arial" pitchFamily="34" charset="0"/>
              </a:rPr>
              <a:t>s</a:t>
            </a:r>
            <a:endParaRPr lang="en-US" sz="1400" b="1" baseline="-25000" dirty="0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1400" b="1" dirty="0">
                <a:solidFill>
                  <a:srgbClr val="002060"/>
                </a:solidFill>
                <a:cs typeface="Arial" pitchFamily="34" charset="0"/>
              </a:rPr>
              <a:t>By </a:t>
            </a:r>
            <a:r>
              <a:rPr lang="en-US" sz="1400" b="1" dirty="0" smtClean="0">
                <a:solidFill>
                  <a:srgbClr val="C00000"/>
                </a:solidFill>
                <a:cs typeface="Arial" pitchFamily="34" charset="0"/>
              </a:rPr>
              <a:t>tuning </a:t>
            </a:r>
            <a:r>
              <a:rPr lang="en-US" sz="1400" b="1" dirty="0">
                <a:solidFill>
                  <a:srgbClr val="C00000"/>
                </a:solidFill>
                <a:cs typeface="Arial" pitchFamily="34" charset="0"/>
              </a:rPr>
              <a:t>microstructure</a:t>
            </a:r>
            <a:r>
              <a:rPr lang="en-US" sz="1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1400" b="1" dirty="0">
                <a:solidFill>
                  <a:srgbClr val="002060"/>
                </a:solidFill>
                <a:cs typeface="Arial" pitchFamily="34" charset="0"/>
                <a:sym typeface="Wingdings" panose="05000000000000000000" pitchFamily="2" charset="2"/>
              </a:rPr>
              <a:t></a:t>
            </a:r>
            <a:r>
              <a:rPr lang="en-US" sz="1400" b="1" dirty="0">
                <a:solidFill>
                  <a:srgbClr val="002060"/>
                </a:solidFill>
                <a:cs typeface="Arial" pitchFamily="34" charset="0"/>
              </a:rPr>
              <a:t> optimize </a:t>
            </a:r>
            <a:r>
              <a:rPr lang="en-US" sz="1400" b="1" i="1" dirty="0" err="1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r</a:t>
            </a:r>
            <a:r>
              <a:rPr lang="en-US" sz="1400" b="1" baseline="-25000" dirty="0" err="1">
                <a:solidFill>
                  <a:srgbClr val="002060"/>
                </a:solidFill>
                <a:cs typeface="Arial" pitchFamily="34" charset="0"/>
              </a:rPr>
              <a:t>n</a:t>
            </a:r>
            <a:r>
              <a:rPr lang="en-US" sz="1400" b="1" dirty="0">
                <a:solidFill>
                  <a:srgbClr val="002060"/>
                </a:solidFill>
                <a:cs typeface="Arial" pitchFamily="34" charset="0"/>
              </a:rPr>
              <a:t>, </a:t>
            </a:r>
            <a:r>
              <a:rPr lang="en-US" sz="1400" b="1" i="1" dirty="0" err="1">
                <a:solidFill>
                  <a:srgbClr val="002060"/>
                </a:solidFill>
                <a:cs typeface="Arial" pitchFamily="34" charset="0"/>
              </a:rPr>
              <a:t>J</a:t>
            </a:r>
            <a:r>
              <a:rPr lang="en-US" sz="1400" b="1" baseline="-25000" dirty="0" err="1">
                <a:solidFill>
                  <a:srgbClr val="002060"/>
                </a:solidFill>
                <a:cs typeface="Arial" pitchFamily="34" charset="0"/>
              </a:rPr>
              <a:t>c</a:t>
            </a:r>
            <a:r>
              <a:rPr lang="en-US" sz="1400" b="1" dirty="0">
                <a:solidFill>
                  <a:srgbClr val="002060"/>
                </a:solidFill>
                <a:cs typeface="Arial" pitchFamily="34" charset="0"/>
              </a:rPr>
              <a:t> and </a:t>
            </a:r>
            <a:r>
              <a:rPr lang="en-US" sz="1400" b="1" i="1" dirty="0">
                <a:solidFill>
                  <a:srgbClr val="002060"/>
                </a:solidFill>
                <a:cs typeface="Arial" pitchFamily="34" charset="0"/>
              </a:rPr>
              <a:t>B</a:t>
            </a:r>
            <a:r>
              <a:rPr lang="en-US" sz="1400" b="1" baseline="-25000" dirty="0">
                <a:solidFill>
                  <a:srgbClr val="002060"/>
                </a:solidFill>
                <a:cs typeface="Arial" pitchFamily="34" charset="0"/>
              </a:rPr>
              <a:t>irr</a:t>
            </a:r>
            <a:r>
              <a:rPr lang="en-US" sz="1400" b="1" dirty="0">
                <a:solidFill>
                  <a:srgbClr val="002060"/>
                </a:solidFill>
                <a:cs typeface="Arial" pitchFamily="34" charset="0"/>
              </a:rPr>
              <a:t> to maximize </a:t>
            </a:r>
            <a:r>
              <a:rPr lang="en-US" sz="1400" b="1" i="1" dirty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w</a:t>
            </a:r>
            <a:r>
              <a:rPr lang="en-US" sz="1400" b="1" baseline="-25000" dirty="0">
                <a:solidFill>
                  <a:srgbClr val="002060"/>
                </a:solidFill>
                <a:cs typeface="Arial" pitchFamily="34" charset="0"/>
              </a:rPr>
              <a:t>0</a:t>
            </a:r>
            <a:r>
              <a:rPr lang="en-US" sz="1400" b="1" dirty="0">
                <a:solidFill>
                  <a:srgbClr val="002060"/>
                </a:solidFill>
                <a:cs typeface="Arial" pitchFamily="34" charset="0"/>
              </a:rPr>
              <a:t> and </a:t>
            </a:r>
            <a:r>
              <a:rPr lang="en-US" sz="1400" b="1" dirty="0">
                <a:solidFill>
                  <a:srgbClr val="C00000"/>
                </a:solidFill>
                <a:cs typeface="Arial" pitchFamily="34" charset="0"/>
              </a:rPr>
              <a:t>minimize </a:t>
            </a:r>
            <a:r>
              <a:rPr lang="en-US" sz="1400" b="1" i="1" dirty="0" err="1">
                <a:solidFill>
                  <a:srgbClr val="C00000"/>
                </a:solidFill>
                <a:cs typeface="Arial" pitchFamily="34" charset="0"/>
              </a:rPr>
              <a:t>R</a:t>
            </a:r>
            <a:r>
              <a:rPr lang="en-US" sz="1400" b="1" baseline="-25000" dirty="0" err="1">
                <a:solidFill>
                  <a:srgbClr val="C00000"/>
                </a:solidFill>
                <a:cs typeface="Arial" pitchFamily="34" charset="0"/>
              </a:rPr>
              <a:t>s</a:t>
            </a:r>
            <a:r>
              <a:rPr lang="en-US" sz="1400" b="1" dirty="0">
                <a:solidFill>
                  <a:srgbClr val="C00000"/>
                </a:solidFill>
                <a:cs typeface="Arial" pitchFamily="34" charset="0"/>
              </a:rPr>
              <a:t>(</a:t>
            </a:r>
            <a:r>
              <a:rPr lang="en-US" sz="1400" b="1" i="1" dirty="0">
                <a:solidFill>
                  <a:srgbClr val="C00000"/>
                </a:solidFill>
                <a:cs typeface="Arial" pitchFamily="34" charset="0"/>
              </a:rPr>
              <a:t>H</a:t>
            </a:r>
            <a:r>
              <a:rPr lang="en-US" sz="1400" b="1" dirty="0">
                <a:solidFill>
                  <a:srgbClr val="C00000"/>
                </a:solidFill>
                <a:cs typeface="Arial" pitchFamily="34" charset="0"/>
              </a:rPr>
              <a:t>,</a:t>
            </a:r>
            <a:r>
              <a:rPr lang="en-US" sz="1400" b="1" i="1" dirty="0">
                <a:solidFill>
                  <a:srgbClr val="C00000"/>
                </a:solidFill>
                <a:cs typeface="Arial" pitchFamily="34" charset="0"/>
              </a:rPr>
              <a:t>T</a:t>
            </a:r>
            <a:r>
              <a:rPr lang="en-US" sz="1400" b="1" dirty="0">
                <a:solidFill>
                  <a:srgbClr val="C00000"/>
                </a:solidFill>
                <a:cs typeface="Arial" pitchFamily="34" charset="0"/>
              </a:rPr>
              <a:t>)</a:t>
            </a:r>
            <a:endParaRPr lang="en-US" sz="1400" b="1" baseline="-25000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20" name="4 CuadroTexto">
            <a:extLst>
              <a:ext uri="{FF2B5EF4-FFF2-40B4-BE49-F238E27FC236}">
                <a16:creationId xmlns:a16="http://schemas.microsoft.com/office/drawing/2014/main" id="{1436F5BF-F4B9-4F95-BF26-88EFCA0915BF}"/>
              </a:ext>
            </a:extLst>
          </p:cNvPr>
          <p:cNvSpPr txBox="1"/>
          <p:nvPr/>
        </p:nvSpPr>
        <p:spPr>
          <a:xfrm>
            <a:off x="6630556" y="3948870"/>
            <a:ext cx="10875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C00000"/>
                </a:solidFill>
                <a:cs typeface="Arial" pitchFamily="34" charset="0"/>
              </a:rPr>
              <a:t>Experimental data</a:t>
            </a:r>
          </a:p>
        </p:txBody>
      </p:sp>
      <p:pic>
        <p:nvPicPr>
          <p:cNvPr id="21" name="Picture 2" descr="http://icmab.es/images/logos/DOWNLOAD/FILES/OCHOA_CSIC-COLOR.png">
            <a:extLst>
              <a:ext uri="{FF2B5EF4-FFF2-40B4-BE49-F238E27FC236}">
                <a16:creationId xmlns:a16="http://schemas.microsoft.com/office/drawing/2014/main" id="{4112123F-E4E2-47C3-A071-7369742D7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453" y="526613"/>
            <a:ext cx="1300761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Prediction vs. experiment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776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8" grpId="0" animBg="1"/>
      <p:bldP spid="17" grpId="0" animBg="1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 of soldering technology (IFAE)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Imagen 26">
            <a:extLst>
              <a:ext uri="{FF2B5EF4-FFF2-40B4-BE49-F238E27FC236}">
                <a16:creationId xmlns:a16="http://schemas.microsoft.com/office/drawing/2014/main" id="{5A68F763-63A4-4C42-ADAF-02146D2FCEE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71413" y="645890"/>
            <a:ext cx="1733035" cy="40861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26764" y="3643410"/>
            <a:ext cx="61104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A cryogenic system to </a:t>
            </a:r>
            <a:r>
              <a:rPr lang="en-GB" dirty="0"/>
              <a:t>assess </a:t>
            </a:r>
            <a:r>
              <a:rPr lang="en-GB" dirty="0" err="1"/>
              <a:t>2D</a:t>
            </a:r>
            <a:r>
              <a:rPr lang="en-GB" dirty="0"/>
              <a:t> /3D stress maps based </a:t>
            </a:r>
            <a:r>
              <a:rPr lang="en-GB" dirty="0" smtClean="0"/>
              <a:t>on </a:t>
            </a:r>
            <a:r>
              <a:rPr lang="en-GB" dirty="0"/>
              <a:t>optical image correlation with in situ monitoring </a:t>
            </a:r>
            <a:r>
              <a:rPr lang="en-GB" dirty="0" smtClean="0"/>
              <a:t>of the </a:t>
            </a:r>
            <a:r>
              <a:rPr lang="en-GB" dirty="0" err="1"/>
              <a:t>I</a:t>
            </a:r>
            <a:r>
              <a:rPr lang="en-GB" baseline="-25000" dirty="0" err="1"/>
              <a:t>c</a:t>
            </a:r>
            <a:r>
              <a:rPr lang="en-GB" dirty="0"/>
              <a:t> is under its final steps of construction</a:t>
            </a:r>
          </a:p>
        </p:txBody>
      </p:sp>
      <p:grpSp>
        <p:nvGrpSpPr>
          <p:cNvPr id="10" name="125 Grupo">
            <a:extLst>
              <a:ext uri="{FF2B5EF4-FFF2-40B4-BE49-F238E27FC236}">
                <a16:creationId xmlns:a16="http://schemas.microsoft.com/office/drawing/2014/main" id="{F7C647D8-8078-4A5A-A90C-B728CF5C0C45}"/>
              </a:ext>
            </a:extLst>
          </p:cNvPr>
          <p:cNvGrpSpPr/>
          <p:nvPr/>
        </p:nvGrpSpPr>
        <p:grpSpPr>
          <a:xfrm>
            <a:off x="270492" y="759277"/>
            <a:ext cx="2190552" cy="2205160"/>
            <a:chOff x="4283968" y="1628800"/>
            <a:chExt cx="2190552" cy="2205160"/>
          </a:xfrm>
        </p:grpSpPr>
        <p:cxnSp>
          <p:nvCxnSpPr>
            <p:cNvPr id="11" name="18 Conector recto">
              <a:extLst>
                <a:ext uri="{FF2B5EF4-FFF2-40B4-BE49-F238E27FC236}">
                  <a16:creationId xmlns:a16="http://schemas.microsoft.com/office/drawing/2014/main" id="{5B57B959-1654-4A44-A826-A5630FBF0000}"/>
                </a:ext>
              </a:extLst>
            </p:cNvPr>
            <p:cNvCxnSpPr/>
            <p:nvPr/>
          </p:nvCxnSpPr>
          <p:spPr>
            <a:xfrm>
              <a:off x="4704227" y="3513694"/>
              <a:ext cx="663580" cy="497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20 Conector recto">
              <a:extLst>
                <a:ext uri="{FF2B5EF4-FFF2-40B4-BE49-F238E27FC236}">
                  <a16:creationId xmlns:a16="http://schemas.microsoft.com/office/drawing/2014/main" id="{71563FD2-2D8A-4EAF-AE0A-4DD5B2C3A14C}"/>
                </a:ext>
              </a:extLst>
            </p:cNvPr>
            <p:cNvCxnSpPr/>
            <p:nvPr/>
          </p:nvCxnSpPr>
          <p:spPr>
            <a:xfrm>
              <a:off x="4659939" y="3558355"/>
              <a:ext cx="753252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38 Conector recto">
              <a:extLst>
                <a:ext uri="{FF2B5EF4-FFF2-40B4-BE49-F238E27FC236}">
                  <a16:creationId xmlns:a16="http://schemas.microsoft.com/office/drawing/2014/main" id="{CA5CE139-C369-4530-9382-DAA9BC70D29E}"/>
                </a:ext>
              </a:extLst>
            </p:cNvPr>
            <p:cNvCxnSpPr/>
            <p:nvPr/>
          </p:nvCxnSpPr>
          <p:spPr>
            <a:xfrm>
              <a:off x="4729189" y="3483999"/>
              <a:ext cx="610451" cy="625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50 Conector recto de flecha">
              <a:extLst>
                <a:ext uri="{FF2B5EF4-FFF2-40B4-BE49-F238E27FC236}">
                  <a16:creationId xmlns:a16="http://schemas.microsoft.com/office/drawing/2014/main" id="{9A60FAF9-8DFC-4275-B461-049B940A470E}"/>
                </a:ext>
              </a:extLst>
            </p:cNvPr>
            <p:cNvCxnSpPr/>
            <p:nvPr/>
          </p:nvCxnSpPr>
          <p:spPr>
            <a:xfrm flipH="1">
              <a:off x="4608528" y="2852936"/>
              <a:ext cx="251504" cy="31191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51 CuadroTexto">
              <a:extLst>
                <a:ext uri="{FF2B5EF4-FFF2-40B4-BE49-F238E27FC236}">
                  <a16:creationId xmlns:a16="http://schemas.microsoft.com/office/drawing/2014/main" id="{1A1D0A04-EF15-46F4-8E11-F2DAA6B39F5B}"/>
                </a:ext>
              </a:extLst>
            </p:cNvPr>
            <p:cNvSpPr txBox="1"/>
            <p:nvPr/>
          </p:nvSpPr>
          <p:spPr>
            <a:xfrm>
              <a:off x="4716016" y="2564904"/>
              <a:ext cx="412008" cy="3328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CC</a:t>
              </a:r>
            </a:p>
          </p:txBody>
        </p:sp>
        <p:sp>
          <p:nvSpPr>
            <p:cNvPr id="16" name="79 Forma libre">
              <a:extLst>
                <a:ext uri="{FF2B5EF4-FFF2-40B4-BE49-F238E27FC236}">
                  <a16:creationId xmlns:a16="http://schemas.microsoft.com/office/drawing/2014/main" id="{9C0E1CFC-53EE-4D1B-97E0-60FB4942BFA2}"/>
                </a:ext>
              </a:extLst>
            </p:cNvPr>
            <p:cNvSpPr/>
            <p:nvPr/>
          </p:nvSpPr>
          <p:spPr>
            <a:xfrm>
              <a:off x="4283968" y="2932652"/>
              <a:ext cx="378182" cy="615979"/>
            </a:xfrm>
            <a:custGeom>
              <a:avLst/>
              <a:gdLst>
                <a:gd name="connsiteX0" fmla="*/ 0 w 759124"/>
                <a:gd name="connsiteY0" fmla="*/ 0 h 1236453"/>
                <a:gd name="connsiteX1" fmla="*/ 92015 w 759124"/>
                <a:gd name="connsiteY1" fmla="*/ 460076 h 1236453"/>
                <a:gd name="connsiteX2" fmla="*/ 379562 w 759124"/>
                <a:gd name="connsiteY2" fmla="*/ 1063925 h 1236453"/>
                <a:gd name="connsiteX3" fmla="*/ 741871 w 759124"/>
                <a:gd name="connsiteY3" fmla="*/ 1236453 h 1236453"/>
                <a:gd name="connsiteX4" fmla="*/ 741871 w 759124"/>
                <a:gd name="connsiteY4" fmla="*/ 1236453 h 1236453"/>
                <a:gd name="connsiteX5" fmla="*/ 759124 w 759124"/>
                <a:gd name="connsiteY5" fmla="*/ 1236453 h 1236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9124" h="1236453">
                  <a:moveTo>
                    <a:pt x="0" y="0"/>
                  </a:moveTo>
                  <a:cubicBezTo>
                    <a:pt x="14377" y="141377"/>
                    <a:pt x="28755" y="282755"/>
                    <a:pt x="92015" y="460076"/>
                  </a:cubicBezTo>
                  <a:cubicBezTo>
                    <a:pt x="155275" y="637397"/>
                    <a:pt x="271253" y="934529"/>
                    <a:pt x="379562" y="1063925"/>
                  </a:cubicBezTo>
                  <a:cubicBezTo>
                    <a:pt x="487871" y="1193321"/>
                    <a:pt x="741871" y="1236453"/>
                    <a:pt x="741871" y="1236453"/>
                  </a:cubicBezTo>
                  <a:lnTo>
                    <a:pt x="741871" y="1236453"/>
                  </a:lnTo>
                  <a:lnTo>
                    <a:pt x="759124" y="1236453"/>
                  </a:lnTo>
                </a:path>
              </a:pathLst>
            </a:cu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 Narrow" panose="020B0606020202030204" pitchFamily="34" charset="0"/>
              </a:endParaRPr>
            </a:p>
          </p:txBody>
        </p:sp>
        <p:sp>
          <p:nvSpPr>
            <p:cNvPr id="17" name="100 Forma libre">
              <a:extLst>
                <a:ext uri="{FF2B5EF4-FFF2-40B4-BE49-F238E27FC236}">
                  <a16:creationId xmlns:a16="http://schemas.microsoft.com/office/drawing/2014/main" id="{4DA227BC-46A6-445E-8AAD-9AE80E940913}"/>
                </a:ext>
              </a:extLst>
            </p:cNvPr>
            <p:cNvSpPr/>
            <p:nvPr/>
          </p:nvSpPr>
          <p:spPr>
            <a:xfrm flipH="1">
              <a:off x="5401025" y="2942376"/>
              <a:ext cx="378182" cy="615979"/>
            </a:xfrm>
            <a:custGeom>
              <a:avLst/>
              <a:gdLst>
                <a:gd name="connsiteX0" fmla="*/ 0 w 759124"/>
                <a:gd name="connsiteY0" fmla="*/ 0 h 1236453"/>
                <a:gd name="connsiteX1" fmla="*/ 92015 w 759124"/>
                <a:gd name="connsiteY1" fmla="*/ 460076 h 1236453"/>
                <a:gd name="connsiteX2" fmla="*/ 379562 w 759124"/>
                <a:gd name="connsiteY2" fmla="*/ 1063925 h 1236453"/>
                <a:gd name="connsiteX3" fmla="*/ 741871 w 759124"/>
                <a:gd name="connsiteY3" fmla="*/ 1236453 h 1236453"/>
                <a:gd name="connsiteX4" fmla="*/ 741871 w 759124"/>
                <a:gd name="connsiteY4" fmla="*/ 1236453 h 1236453"/>
                <a:gd name="connsiteX5" fmla="*/ 759124 w 759124"/>
                <a:gd name="connsiteY5" fmla="*/ 1236453 h 1236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9124" h="1236453">
                  <a:moveTo>
                    <a:pt x="0" y="0"/>
                  </a:moveTo>
                  <a:cubicBezTo>
                    <a:pt x="14377" y="141377"/>
                    <a:pt x="28755" y="282755"/>
                    <a:pt x="92015" y="460076"/>
                  </a:cubicBezTo>
                  <a:cubicBezTo>
                    <a:pt x="155275" y="637397"/>
                    <a:pt x="271253" y="934529"/>
                    <a:pt x="379562" y="1063925"/>
                  </a:cubicBezTo>
                  <a:cubicBezTo>
                    <a:pt x="487871" y="1193321"/>
                    <a:pt x="741871" y="1236453"/>
                    <a:pt x="741871" y="1236453"/>
                  </a:cubicBezTo>
                  <a:lnTo>
                    <a:pt x="741871" y="1236453"/>
                  </a:lnTo>
                  <a:lnTo>
                    <a:pt x="759124" y="1236453"/>
                  </a:lnTo>
                </a:path>
              </a:pathLst>
            </a:cu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 Narrow" panose="020B0606020202030204" pitchFamily="34" charset="0"/>
              </a:endParaRPr>
            </a:p>
          </p:txBody>
        </p:sp>
        <p:sp>
          <p:nvSpPr>
            <p:cNvPr id="18" name="101 Forma libre">
              <a:extLst>
                <a:ext uri="{FF2B5EF4-FFF2-40B4-BE49-F238E27FC236}">
                  <a16:creationId xmlns:a16="http://schemas.microsoft.com/office/drawing/2014/main" id="{5B5CBD62-F3D2-41A0-9755-C0FC7E4C2ADD}"/>
                </a:ext>
              </a:extLst>
            </p:cNvPr>
            <p:cNvSpPr/>
            <p:nvPr/>
          </p:nvSpPr>
          <p:spPr>
            <a:xfrm flipH="1">
              <a:off x="5354221" y="2903067"/>
              <a:ext cx="378183" cy="615979"/>
            </a:xfrm>
            <a:custGeom>
              <a:avLst/>
              <a:gdLst>
                <a:gd name="connsiteX0" fmla="*/ 0 w 759124"/>
                <a:gd name="connsiteY0" fmla="*/ 0 h 1236453"/>
                <a:gd name="connsiteX1" fmla="*/ 92015 w 759124"/>
                <a:gd name="connsiteY1" fmla="*/ 460076 h 1236453"/>
                <a:gd name="connsiteX2" fmla="*/ 379562 w 759124"/>
                <a:gd name="connsiteY2" fmla="*/ 1063925 h 1236453"/>
                <a:gd name="connsiteX3" fmla="*/ 741871 w 759124"/>
                <a:gd name="connsiteY3" fmla="*/ 1236453 h 1236453"/>
                <a:gd name="connsiteX4" fmla="*/ 741871 w 759124"/>
                <a:gd name="connsiteY4" fmla="*/ 1236453 h 1236453"/>
                <a:gd name="connsiteX5" fmla="*/ 759124 w 759124"/>
                <a:gd name="connsiteY5" fmla="*/ 1236453 h 1236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9124" h="1236453">
                  <a:moveTo>
                    <a:pt x="0" y="0"/>
                  </a:moveTo>
                  <a:cubicBezTo>
                    <a:pt x="14377" y="141377"/>
                    <a:pt x="28755" y="282755"/>
                    <a:pt x="92015" y="460076"/>
                  </a:cubicBezTo>
                  <a:cubicBezTo>
                    <a:pt x="155275" y="637397"/>
                    <a:pt x="271253" y="934529"/>
                    <a:pt x="379562" y="1063925"/>
                  </a:cubicBezTo>
                  <a:cubicBezTo>
                    <a:pt x="487871" y="1193321"/>
                    <a:pt x="741871" y="1236453"/>
                    <a:pt x="741871" y="1236453"/>
                  </a:cubicBezTo>
                  <a:lnTo>
                    <a:pt x="741871" y="1236453"/>
                  </a:lnTo>
                  <a:lnTo>
                    <a:pt x="759124" y="1236453"/>
                  </a:lnTo>
                </a:path>
              </a:pathLst>
            </a:cu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 Narrow" panose="020B0606020202030204" pitchFamily="34" charset="0"/>
              </a:endParaRPr>
            </a:p>
          </p:txBody>
        </p:sp>
        <p:cxnSp>
          <p:nvCxnSpPr>
            <p:cNvPr id="19" name="104 Conector recto">
              <a:extLst>
                <a:ext uri="{FF2B5EF4-FFF2-40B4-BE49-F238E27FC236}">
                  <a16:creationId xmlns:a16="http://schemas.microsoft.com/office/drawing/2014/main" id="{5BB0824A-A76E-4CB9-8F40-B5702129D76A}"/>
                </a:ext>
              </a:extLst>
            </p:cNvPr>
            <p:cNvCxnSpPr/>
            <p:nvPr/>
          </p:nvCxnSpPr>
          <p:spPr>
            <a:xfrm>
              <a:off x="5732404" y="2908798"/>
              <a:ext cx="54556" cy="6028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107 Forma libre">
              <a:extLst>
                <a:ext uri="{FF2B5EF4-FFF2-40B4-BE49-F238E27FC236}">
                  <a16:creationId xmlns:a16="http://schemas.microsoft.com/office/drawing/2014/main" id="{3385CC43-EAA3-4401-B9B5-73F2BF6F6663}"/>
                </a:ext>
              </a:extLst>
            </p:cNvPr>
            <p:cNvSpPr/>
            <p:nvPr/>
          </p:nvSpPr>
          <p:spPr>
            <a:xfrm flipH="1">
              <a:off x="5331046" y="2872252"/>
              <a:ext cx="378183" cy="615979"/>
            </a:xfrm>
            <a:custGeom>
              <a:avLst/>
              <a:gdLst>
                <a:gd name="connsiteX0" fmla="*/ 0 w 759124"/>
                <a:gd name="connsiteY0" fmla="*/ 0 h 1236453"/>
                <a:gd name="connsiteX1" fmla="*/ 92015 w 759124"/>
                <a:gd name="connsiteY1" fmla="*/ 460076 h 1236453"/>
                <a:gd name="connsiteX2" fmla="*/ 379562 w 759124"/>
                <a:gd name="connsiteY2" fmla="*/ 1063925 h 1236453"/>
                <a:gd name="connsiteX3" fmla="*/ 741871 w 759124"/>
                <a:gd name="connsiteY3" fmla="*/ 1236453 h 1236453"/>
                <a:gd name="connsiteX4" fmla="*/ 741871 w 759124"/>
                <a:gd name="connsiteY4" fmla="*/ 1236453 h 1236453"/>
                <a:gd name="connsiteX5" fmla="*/ 759124 w 759124"/>
                <a:gd name="connsiteY5" fmla="*/ 1236453 h 1236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9124" h="1236453">
                  <a:moveTo>
                    <a:pt x="0" y="0"/>
                  </a:moveTo>
                  <a:cubicBezTo>
                    <a:pt x="14377" y="141377"/>
                    <a:pt x="28755" y="282755"/>
                    <a:pt x="92015" y="460076"/>
                  </a:cubicBezTo>
                  <a:cubicBezTo>
                    <a:pt x="155275" y="637397"/>
                    <a:pt x="271253" y="934529"/>
                    <a:pt x="379562" y="1063925"/>
                  </a:cubicBezTo>
                  <a:cubicBezTo>
                    <a:pt x="487871" y="1193321"/>
                    <a:pt x="741871" y="1236453"/>
                    <a:pt x="741871" y="1236453"/>
                  </a:cubicBezTo>
                  <a:lnTo>
                    <a:pt x="741871" y="1236453"/>
                  </a:lnTo>
                  <a:lnTo>
                    <a:pt x="759124" y="1236453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 Narrow" panose="020B0606020202030204" pitchFamily="34" charset="0"/>
              </a:endParaRPr>
            </a:p>
          </p:txBody>
        </p:sp>
        <p:sp>
          <p:nvSpPr>
            <p:cNvPr id="21" name="108 Forma libre">
              <a:extLst>
                <a:ext uri="{FF2B5EF4-FFF2-40B4-BE49-F238E27FC236}">
                  <a16:creationId xmlns:a16="http://schemas.microsoft.com/office/drawing/2014/main" id="{F8ED525C-1D31-4BD5-84F7-EB58E0B0E813}"/>
                </a:ext>
              </a:extLst>
            </p:cNvPr>
            <p:cNvSpPr/>
            <p:nvPr/>
          </p:nvSpPr>
          <p:spPr>
            <a:xfrm>
              <a:off x="4375770" y="2917945"/>
              <a:ext cx="371177" cy="570290"/>
            </a:xfrm>
            <a:custGeom>
              <a:avLst/>
              <a:gdLst>
                <a:gd name="connsiteX0" fmla="*/ 0 w 759124"/>
                <a:gd name="connsiteY0" fmla="*/ 0 h 1236453"/>
                <a:gd name="connsiteX1" fmla="*/ 92015 w 759124"/>
                <a:gd name="connsiteY1" fmla="*/ 460076 h 1236453"/>
                <a:gd name="connsiteX2" fmla="*/ 379562 w 759124"/>
                <a:gd name="connsiteY2" fmla="*/ 1063925 h 1236453"/>
                <a:gd name="connsiteX3" fmla="*/ 741871 w 759124"/>
                <a:gd name="connsiteY3" fmla="*/ 1236453 h 1236453"/>
                <a:gd name="connsiteX4" fmla="*/ 741871 w 759124"/>
                <a:gd name="connsiteY4" fmla="*/ 1236453 h 1236453"/>
                <a:gd name="connsiteX5" fmla="*/ 759124 w 759124"/>
                <a:gd name="connsiteY5" fmla="*/ 1236453 h 1236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9124" h="1236453">
                  <a:moveTo>
                    <a:pt x="0" y="0"/>
                  </a:moveTo>
                  <a:cubicBezTo>
                    <a:pt x="14377" y="141377"/>
                    <a:pt x="28755" y="282755"/>
                    <a:pt x="92015" y="460076"/>
                  </a:cubicBezTo>
                  <a:cubicBezTo>
                    <a:pt x="155275" y="637397"/>
                    <a:pt x="271253" y="934529"/>
                    <a:pt x="379562" y="1063925"/>
                  </a:cubicBezTo>
                  <a:cubicBezTo>
                    <a:pt x="487871" y="1193321"/>
                    <a:pt x="741871" y="1236453"/>
                    <a:pt x="741871" y="1236453"/>
                  </a:cubicBezTo>
                  <a:lnTo>
                    <a:pt x="741871" y="1236453"/>
                  </a:lnTo>
                  <a:lnTo>
                    <a:pt x="759124" y="1236453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 Narrow" panose="020B0606020202030204" pitchFamily="34" charset="0"/>
              </a:endParaRPr>
            </a:p>
          </p:txBody>
        </p:sp>
        <p:cxnSp>
          <p:nvCxnSpPr>
            <p:cNvPr id="22" name="38 Conector recto">
              <a:extLst>
                <a:ext uri="{FF2B5EF4-FFF2-40B4-BE49-F238E27FC236}">
                  <a16:creationId xmlns:a16="http://schemas.microsoft.com/office/drawing/2014/main" id="{723D8446-89F1-48CD-9FDF-5664F9F37915}"/>
                </a:ext>
              </a:extLst>
            </p:cNvPr>
            <p:cNvCxnSpPr>
              <a:stCxn id="24" idx="3"/>
              <a:endCxn id="23" idx="3"/>
            </p:cNvCxnSpPr>
            <p:nvPr/>
          </p:nvCxnSpPr>
          <p:spPr>
            <a:xfrm flipV="1">
              <a:off x="4708216" y="3514280"/>
              <a:ext cx="666876" cy="15017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107 Forma libre">
              <a:extLst>
                <a:ext uri="{FF2B5EF4-FFF2-40B4-BE49-F238E27FC236}">
                  <a16:creationId xmlns:a16="http://schemas.microsoft.com/office/drawing/2014/main" id="{819CBC3C-1087-4F4A-B03E-E3CD21965858}"/>
                </a:ext>
              </a:extLst>
            </p:cNvPr>
            <p:cNvSpPr/>
            <p:nvPr/>
          </p:nvSpPr>
          <p:spPr>
            <a:xfrm flipH="1">
              <a:off x="5366496" y="2898301"/>
              <a:ext cx="378182" cy="615979"/>
            </a:xfrm>
            <a:custGeom>
              <a:avLst/>
              <a:gdLst>
                <a:gd name="connsiteX0" fmla="*/ 0 w 759124"/>
                <a:gd name="connsiteY0" fmla="*/ 0 h 1236453"/>
                <a:gd name="connsiteX1" fmla="*/ 92015 w 759124"/>
                <a:gd name="connsiteY1" fmla="*/ 460076 h 1236453"/>
                <a:gd name="connsiteX2" fmla="*/ 379562 w 759124"/>
                <a:gd name="connsiteY2" fmla="*/ 1063925 h 1236453"/>
                <a:gd name="connsiteX3" fmla="*/ 741871 w 759124"/>
                <a:gd name="connsiteY3" fmla="*/ 1236453 h 1236453"/>
                <a:gd name="connsiteX4" fmla="*/ 741871 w 759124"/>
                <a:gd name="connsiteY4" fmla="*/ 1236453 h 1236453"/>
                <a:gd name="connsiteX5" fmla="*/ 759124 w 759124"/>
                <a:gd name="connsiteY5" fmla="*/ 1236453 h 1236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9124" h="1236453">
                  <a:moveTo>
                    <a:pt x="0" y="0"/>
                  </a:moveTo>
                  <a:cubicBezTo>
                    <a:pt x="14377" y="141377"/>
                    <a:pt x="28755" y="282755"/>
                    <a:pt x="92015" y="460076"/>
                  </a:cubicBezTo>
                  <a:cubicBezTo>
                    <a:pt x="155275" y="637397"/>
                    <a:pt x="271253" y="934529"/>
                    <a:pt x="379562" y="1063925"/>
                  </a:cubicBezTo>
                  <a:cubicBezTo>
                    <a:pt x="487871" y="1193321"/>
                    <a:pt x="741871" y="1236453"/>
                    <a:pt x="741871" y="1236453"/>
                  </a:cubicBezTo>
                  <a:lnTo>
                    <a:pt x="741871" y="1236453"/>
                  </a:lnTo>
                  <a:lnTo>
                    <a:pt x="759124" y="1236453"/>
                  </a:lnTo>
                </a:path>
              </a:pathLst>
            </a:custGeom>
            <a:noFill/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 Narrow" panose="020B0606020202030204" pitchFamily="34" charset="0"/>
              </a:endParaRPr>
            </a:p>
          </p:txBody>
        </p:sp>
        <p:sp>
          <p:nvSpPr>
            <p:cNvPr id="24" name="108 Forma libre">
              <a:extLst>
                <a:ext uri="{FF2B5EF4-FFF2-40B4-BE49-F238E27FC236}">
                  <a16:creationId xmlns:a16="http://schemas.microsoft.com/office/drawing/2014/main" id="{7E622E68-D768-4447-A07B-7EB1573BE315}"/>
                </a:ext>
              </a:extLst>
            </p:cNvPr>
            <p:cNvSpPr/>
            <p:nvPr/>
          </p:nvSpPr>
          <p:spPr>
            <a:xfrm>
              <a:off x="4334236" y="2928491"/>
              <a:ext cx="382678" cy="600805"/>
            </a:xfrm>
            <a:custGeom>
              <a:avLst/>
              <a:gdLst>
                <a:gd name="connsiteX0" fmla="*/ 0 w 759124"/>
                <a:gd name="connsiteY0" fmla="*/ 0 h 1236453"/>
                <a:gd name="connsiteX1" fmla="*/ 92015 w 759124"/>
                <a:gd name="connsiteY1" fmla="*/ 460076 h 1236453"/>
                <a:gd name="connsiteX2" fmla="*/ 379562 w 759124"/>
                <a:gd name="connsiteY2" fmla="*/ 1063925 h 1236453"/>
                <a:gd name="connsiteX3" fmla="*/ 741871 w 759124"/>
                <a:gd name="connsiteY3" fmla="*/ 1236453 h 1236453"/>
                <a:gd name="connsiteX4" fmla="*/ 741871 w 759124"/>
                <a:gd name="connsiteY4" fmla="*/ 1236453 h 1236453"/>
                <a:gd name="connsiteX5" fmla="*/ 759124 w 759124"/>
                <a:gd name="connsiteY5" fmla="*/ 1236453 h 1236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9124" h="1236453">
                  <a:moveTo>
                    <a:pt x="0" y="0"/>
                  </a:moveTo>
                  <a:cubicBezTo>
                    <a:pt x="14377" y="141377"/>
                    <a:pt x="28755" y="282755"/>
                    <a:pt x="92015" y="460076"/>
                  </a:cubicBezTo>
                  <a:cubicBezTo>
                    <a:pt x="155275" y="637397"/>
                    <a:pt x="271253" y="934529"/>
                    <a:pt x="379562" y="1063925"/>
                  </a:cubicBezTo>
                  <a:cubicBezTo>
                    <a:pt x="487871" y="1193321"/>
                    <a:pt x="741871" y="1236453"/>
                    <a:pt x="741871" y="1236453"/>
                  </a:cubicBezTo>
                  <a:lnTo>
                    <a:pt x="741871" y="1236453"/>
                  </a:lnTo>
                  <a:lnTo>
                    <a:pt x="759124" y="1236453"/>
                  </a:lnTo>
                </a:path>
              </a:pathLst>
            </a:custGeom>
            <a:noFill/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 Narrow" panose="020B0606020202030204" pitchFamily="34" charset="0"/>
              </a:endParaRPr>
            </a:p>
          </p:txBody>
        </p:sp>
        <p:cxnSp>
          <p:nvCxnSpPr>
            <p:cNvPr id="25" name="50 Conector recto de flecha">
              <a:extLst>
                <a:ext uri="{FF2B5EF4-FFF2-40B4-BE49-F238E27FC236}">
                  <a16:creationId xmlns:a16="http://schemas.microsoft.com/office/drawing/2014/main" id="{2D880844-4679-4BA4-93E0-6C874AB0EF30}"/>
                </a:ext>
              </a:extLst>
            </p:cNvPr>
            <p:cNvCxnSpPr/>
            <p:nvPr/>
          </p:nvCxnSpPr>
          <p:spPr>
            <a:xfrm rot="5400000">
              <a:off x="5172340" y="2086607"/>
              <a:ext cx="217506" cy="21973"/>
            </a:xfrm>
            <a:prstGeom prst="straightConnector1">
              <a:avLst/>
            </a:prstGeom>
            <a:ln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51 CuadroTexto">
              <a:extLst>
                <a:ext uri="{FF2B5EF4-FFF2-40B4-BE49-F238E27FC236}">
                  <a16:creationId xmlns:a16="http://schemas.microsoft.com/office/drawing/2014/main" id="{3DF7ACBE-E769-4D28-98FF-3BAE706F2CEF}"/>
                </a:ext>
              </a:extLst>
            </p:cNvPr>
            <p:cNvSpPr txBox="1"/>
            <p:nvPr/>
          </p:nvSpPr>
          <p:spPr>
            <a:xfrm>
              <a:off x="4355976" y="1628800"/>
              <a:ext cx="1031755" cy="3328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  <a:latin typeface="Arial Narrow" panose="020B0606020202030204" pitchFamily="34" charset="0"/>
                </a:rPr>
                <a:t>Solder/glue</a:t>
              </a:r>
            </a:p>
          </p:txBody>
        </p:sp>
        <p:cxnSp>
          <p:nvCxnSpPr>
            <p:cNvPr id="27" name="52 Conector recto">
              <a:extLst>
                <a:ext uri="{FF2B5EF4-FFF2-40B4-BE49-F238E27FC236}">
                  <a16:creationId xmlns:a16="http://schemas.microsoft.com/office/drawing/2014/main" id="{ED2333FC-E0E7-49C4-94C1-BD7ADD1C016B}"/>
                </a:ext>
              </a:extLst>
            </p:cNvPr>
            <p:cNvCxnSpPr/>
            <p:nvPr/>
          </p:nvCxnSpPr>
          <p:spPr>
            <a:xfrm flipV="1">
              <a:off x="4343348" y="2210802"/>
              <a:ext cx="916310" cy="71308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53 Conector recto">
              <a:extLst>
                <a:ext uri="{FF2B5EF4-FFF2-40B4-BE49-F238E27FC236}">
                  <a16:creationId xmlns:a16="http://schemas.microsoft.com/office/drawing/2014/main" id="{6BB81B64-407A-4A85-8AC4-1969AF300CFC}"/>
                </a:ext>
              </a:extLst>
            </p:cNvPr>
            <p:cNvCxnSpPr/>
            <p:nvPr/>
          </p:nvCxnSpPr>
          <p:spPr>
            <a:xfrm flipV="1">
              <a:off x="5760508" y="2158112"/>
              <a:ext cx="550480" cy="74257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57 Conector recto">
              <a:extLst>
                <a:ext uri="{FF2B5EF4-FFF2-40B4-BE49-F238E27FC236}">
                  <a16:creationId xmlns:a16="http://schemas.microsoft.com/office/drawing/2014/main" id="{D53A2C01-DB74-44DB-B1E3-544FA6A06BE2}"/>
                </a:ext>
              </a:extLst>
            </p:cNvPr>
            <p:cNvCxnSpPr/>
            <p:nvPr/>
          </p:nvCxnSpPr>
          <p:spPr>
            <a:xfrm flipV="1">
              <a:off x="5724128" y="2132856"/>
              <a:ext cx="550480" cy="74257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58 Conector recto">
              <a:extLst>
                <a:ext uri="{FF2B5EF4-FFF2-40B4-BE49-F238E27FC236}">
                  <a16:creationId xmlns:a16="http://schemas.microsoft.com/office/drawing/2014/main" id="{A85CC0CB-532E-427B-84BE-DBB7CBED8778}"/>
                </a:ext>
              </a:extLst>
            </p:cNvPr>
            <p:cNvCxnSpPr/>
            <p:nvPr/>
          </p:nvCxnSpPr>
          <p:spPr>
            <a:xfrm flipV="1">
              <a:off x="4355976" y="2235928"/>
              <a:ext cx="916310" cy="71308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59 CuadroTexto">
              <a:extLst>
                <a:ext uri="{FF2B5EF4-FFF2-40B4-BE49-F238E27FC236}">
                  <a16:creationId xmlns:a16="http://schemas.microsoft.com/office/drawing/2014/main" id="{F55C601A-8938-499B-922F-6603D47BCD11}"/>
                </a:ext>
              </a:extLst>
            </p:cNvPr>
            <p:cNvSpPr txBox="1"/>
            <p:nvPr/>
          </p:nvSpPr>
          <p:spPr>
            <a:xfrm>
              <a:off x="4607628" y="3464628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beam</a:t>
              </a:r>
            </a:p>
          </p:txBody>
        </p:sp>
        <p:cxnSp>
          <p:nvCxnSpPr>
            <p:cNvPr id="32" name="61 Conector recto">
              <a:extLst>
                <a:ext uri="{FF2B5EF4-FFF2-40B4-BE49-F238E27FC236}">
                  <a16:creationId xmlns:a16="http://schemas.microsoft.com/office/drawing/2014/main" id="{60B2D738-374C-44C2-BBD4-164D960326B9}"/>
                </a:ext>
              </a:extLst>
            </p:cNvPr>
            <p:cNvCxnSpPr>
              <a:stCxn id="17" idx="2"/>
            </p:cNvCxnSpPr>
            <p:nvPr/>
          </p:nvCxnSpPr>
          <p:spPr>
            <a:xfrm flipV="1">
              <a:off x="5590116" y="2492896"/>
              <a:ext cx="710076" cy="979509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64 Conector recto">
              <a:extLst>
                <a:ext uri="{FF2B5EF4-FFF2-40B4-BE49-F238E27FC236}">
                  <a16:creationId xmlns:a16="http://schemas.microsoft.com/office/drawing/2014/main" id="{ED5AB125-B16E-4166-BA64-631E4D8862D0}"/>
                </a:ext>
              </a:extLst>
            </p:cNvPr>
            <p:cNvCxnSpPr>
              <a:stCxn id="21" idx="2"/>
            </p:cNvCxnSpPr>
            <p:nvPr/>
          </p:nvCxnSpPr>
          <p:spPr>
            <a:xfrm flipV="1">
              <a:off x="4561359" y="2348880"/>
              <a:ext cx="1018753" cy="105978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66 Conector recto">
              <a:extLst>
                <a:ext uri="{FF2B5EF4-FFF2-40B4-BE49-F238E27FC236}">
                  <a16:creationId xmlns:a16="http://schemas.microsoft.com/office/drawing/2014/main" id="{C3607FDE-6FA5-4580-B717-E6132903DF79}"/>
                </a:ext>
              </a:extLst>
            </p:cNvPr>
            <p:cNvCxnSpPr/>
            <p:nvPr/>
          </p:nvCxnSpPr>
          <p:spPr>
            <a:xfrm flipV="1">
              <a:off x="5004048" y="2420888"/>
              <a:ext cx="864096" cy="108012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70 Conector recto">
              <a:extLst>
                <a:ext uri="{FF2B5EF4-FFF2-40B4-BE49-F238E27FC236}">
                  <a16:creationId xmlns:a16="http://schemas.microsoft.com/office/drawing/2014/main" id="{0552128C-2519-4D81-AA1E-88840A2B3BC2}"/>
                </a:ext>
              </a:extLst>
            </p:cNvPr>
            <p:cNvCxnSpPr>
              <a:stCxn id="23" idx="3"/>
              <a:endCxn id="20" idx="1"/>
            </p:cNvCxnSpPr>
            <p:nvPr/>
          </p:nvCxnSpPr>
          <p:spPr>
            <a:xfrm flipV="1">
              <a:off x="5375091" y="3101454"/>
              <a:ext cx="288298" cy="41282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78 Conector recto de flecha">
              <a:extLst>
                <a:ext uri="{FF2B5EF4-FFF2-40B4-BE49-F238E27FC236}">
                  <a16:creationId xmlns:a16="http://schemas.microsoft.com/office/drawing/2014/main" id="{B6B59B64-4732-4C6F-9773-6CE97E6596C6}"/>
                </a:ext>
              </a:extLst>
            </p:cNvPr>
            <p:cNvCxnSpPr/>
            <p:nvPr/>
          </p:nvCxnSpPr>
          <p:spPr>
            <a:xfrm flipH="1">
              <a:off x="5148064" y="1988840"/>
              <a:ext cx="432048" cy="50405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80 Conector recto de flecha">
              <a:extLst>
                <a:ext uri="{FF2B5EF4-FFF2-40B4-BE49-F238E27FC236}">
                  <a16:creationId xmlns:a16="http://schemas.microsoft.com/office/drawing/2014/main" id="{8438A0A2-97A9-4245-9ADD-402FE2AF3027}"/>
                </a:ext>
              </a:extLst>
            </p:cNvPr>
            <p:cNvCxnSpPr/>
            <p:nvPr/>
          </p:nvCxnSpPr>
          <p:spPr>
            <a:xfrm flipH="1">
              <a:off x="5580112" y="2132856"/>
              <a:ext cx="144016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82 Conector recto de flecha">
              <a:extLst>
                <a:ext uri="{FF2B5EF4-FFF2-40B4-BE49-F238E27FC236}">
                  <a16:creationId xmlns:a16="http://schemas.microsoft.com/office/drawing/2014/main" id="{C8C503A1-C801-4DE3-98FF-DBFC559765D9}"/>
                </a:ext>
              </a:extLst>
            </p:cNvPr>
            <p:cNvCxnSpPr/>
            <p:nvPr/>
          </p:nvCxnSpPr>
          <p:spPr>
            <a:xfrm>
              <a:off x="5940152" y="2132856"/>
              <a:ext cx="0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83 CuadroTexto">
              <a:extLst>
                <a:ext uri="{FF2B5EF4-FFF2-40B4-BE49-F238E27FC236}">
                  <a16:creationId xmlns:a16="http://schemas.microsoft.com/office/drawing/2014/main" id="{E6D6CF4E-F490-4A49-8132-2804E66291EC}"/>
                </a:ext>
              </a:extLst>
            </p:cNvPr>
            <p:cNvSpPr txBox="1"/>
            <p:nvPr/>
          </p:nvSpPr>
          <p:spPr>
            <a:xfrm>
              <a:off x="5364088" y="1700808"/>
              <a:ext cx="1110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HTS tapes</a:t>
              </a:r>
            </a:p>
          </p:txBody>
        </p:sp>
        <p:cxnSp>
          <p:nvCxnSpPr>
            <p:cNvPr id="40" name="106 Conector recto">
              <a:extLst>
                <a:ext uri="{FF2B5EF4-FFF2-40B4-BE49-F238E27FC236}">
                  <a16:creationId xmlns:a16="http://schemas.microsoft.com/office/drawing/2014/main" id="{B5737782-E8CA-4207-BA30-57BAA08F5B28}"/>
                </a:ext>
              </a:extLst>
            </p:cNvPr>
            <p:cNvCxnSpPr/>
            <p:nvPr/>
          </p:nvCxnSpPr>
          <p:spPr>
            <a:xfrm flipV="1">
              <a:off x="5783508" y="2157360"/>
              <a:ext cx="576064" cy="79208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121 Conector recto">
              <a:extLst>
                <a:ext uri="{FF2B5EF4-FFF2-40B4-BE49-F238E27FC236}">
                  <a16:creationId xmlns:a16="http://schemas.microsoft.com/office/drawing/2014/main" id="{B4F9AF02-73EF-45B0-9BD6-C7CAB39C2C4F}"/>
                </a:ext>
              </a:extLst>
            </p:cNvPr>
            <p:cNvCxnSpPr/>
            <p:nvPr/>
          </p:nvCxnSpPr>
          <p:spPr>
            <a:xfrm flipV="1">
              <a:off x="4283968" y="2192988"/>
              <a:ext cx="936104" cy="72008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2259840" y="16556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/>
              <a:t>Solders </a:t>
            </a:r>
            <a:r>
              <a:rPr lang="en-GB" dirty="0"/>
              <a:t>based on Sn / </a:t>
            </a:r>
            <a:r>
              <a:rPr lang="en-GB" dirty="0" err="1"/>
              <a:t>Pb</a:t>
            </a:r>
            <a:r>
              <a:rPr lang="en-GB" dirty="0"/>
              <a:t> / Cu / Bi &amp; In </a:t>
            </a:r>
            <a:endParaRPr lang="en-GB" dirty="0" smtClean="0"/>
          </a:p>
          <a:p>
            <a:r>
              <a:rPr lang="en-GB" dirty="0" smtClean="0"/>
              <a:t>will </a:t>
            </a:r>
            <a:r>
              <a:rPr lang="en-GB" dirty="0"/>
              <a:t>be tested at temperatures &lt; </a:t>
            </a:r>
            <a:r>
              <a:rPr lang="en-GB" dirty="0" err="1"/>
              <a:t>220ºC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276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6212" y="625855"/>
            <a:ext cx="400134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0" indent="-257170">
              <a:buFont typeface="Arial" panose="020B0604020202020204" pitchFamily="34" charset="0"/>
              <a:buChar char="•"/>
            </a:pPr>
            <a:r>
              <a:rPr lang="en-GB" sz="1350" dirty="0">
                <a:latin typeface="Arial Narrow" panose="020B0606020202030204" pitchFamily="34" charset="0"/>
              </a:rPr>
              <a:t>Beam screen coatings have to sustain high </a:t>
            </a:r>
            <a:r>
              <a:rPr lang="en-GB" sz="1350" dirty="0">
                <a:solidFill>
                  <a:srgbClr val="FF0000"/>
                </a:solidFill>
                <a:latin typeface="Arial Narrow" panose="020B0606020202030204" pitchFamily="34" charset="0"/>
              </a:rPr>
              <a:t>synchrotron radiation loads</a:t>
            </a:r>
          </a:p>
          <a:p>
            <a:pPr marL="257170" indent="-257170">
              <a:buFont typeface="Arial" panose="020B0604020202020204" pitchFamily="34" charset="0"/>
              <a:buChar char="•"/>
            </a:pPr>
            <a:r>
              <a:rPr lang="en-GB" sz="1350" dirty="0">
                <a:latin typeface="Arial Narrow" panose="020B0606020202030204" pitchFamily="34" charset="0"/>
              </a:rPr>
              <a:t>HTS tapes were irradiated with high energetic electron synchrotron </a:t>
            </a:r>
            <a:r>
              <a:rPr lang="en-GB" sz="1350" dirty="0" smtClean="0">
                <a:latin typeface="Arial Narrow" panose="020B0606020202030204" pitchFamily="34" charset="0"/>
              </a:rPr>
              <a:t>radiation (</a:t>
            </a:r>
            <a:r>
              <a:rPr lang="en-GB" sz="1350" dirty="0" err="1" smtClean="0">
                <a:latin typeface="Arial Narrow" panose="020B0606020202030204" pitchFamily="34" charset="0"/>
              </a:rPr>
              <a:t>E</a:t>
            </a:r>
            <a:r>
              <a:rPr lang="en-GB" sz="1350" baseline="-25000" dirty="0" err="1" smtClean="0">
                <a:latin typeface="Arial Narrow" panose="020B0606020202030204" pitchFamily="34" charset="0"/>
              </a:rPr>
              <a:t>c</a:t>
            </a:r>
            <a:r>
              <a:rPr lang="en-GB" sz="1350" dirty="0" smtClean="0">
                <a:latin typeface="Arial Narrow" panose="020B0606020202030204" pitchFamily="34" charset="0"/>
              </a:rPr>
              <a:t> 130 </a:t>
            </a:r>
            <a:r>
              <a:rPr lang="en-GB" sz="1350" dirty="0" err="1" smtClean="0">
                <a:latin typeface="Arial Narrow" panose="020B0606020202030204" pitchFamily="34" charset="0"/>
              </a:rPr>
              <a:t>keV</a:t>
            </a:r>
            <a:r>
              <a:rPr lang="en-GB" sz="1350" dirty="0" smtClean="0">
                <a:latin typeface="Arial Narrow" panose="020B0606020202030204" pitchFamily="34" charset="0"/>
              </a:rPr>
              <a:t>) </a:t>
            </a:r>
            <a:r>
              <a:rPr lang="en-GB" sz="1350" dirty="0">
                <a:latin typeface="Arial Narrow" panose="020B0606020202030204" pitchFamily="34" charset="0"/>
              </a:rPr>
              <a:t>for four weeks in </a:t>
            </a:r>
            <a:r>
              <a:rPr lang="en-GB" sz="1350" dirty="0">
                <a:solidFill>
                  <a:srgbClr val="FF0000"/>
                </a:solidFill>
                <a:latin typeface="Arial Narrow" panose="020B0606020202030204" pitchFamily="34" charset="0"/>
              </a:rPr>
              <a:t>ALBA synchrotron</a:t>
            </a:r>
          </a:p>
          <a:p>
            <a:pPr marL="257170" indent="-257170">
              <a:buFont typeface="Arial" panose="020B0604020202020204" pitchFamily="34" charset="0"/>
              <a:buChar char="•"/>
            </a:pPr>
            <a:endParaRPr lang="en-GB" sz="1350" i="1" dirty="0">
              <a:latin typeface="Arial Narrow" panose="020B0606020202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91" b="54972" l="77016" r="902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90" t="24651" r="9753" b="49341"/>
          <a:stretch/>
        </p:blipFill>
        <p:spPr>
          <a:xfrm rot="5400000">
            <a:off x="6300784" y="1906877"/>
            <a:ext cx="1666682" cy="241592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26165" y="3867380"/>
            <a:ext cx="2750292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50" i="1" dirty="0">
                <a:latin typeface="Arial Narrow" panose="020B0606020202030204" pitchFamily="34" charset="0"/>
              </a:rPr>
              <a:t>Irradiated 5x5 mm</a:t>
            </a:r>
            <a:r>
              <a:rPr lang="en-GB" sz="1650" i="1" baseline="30000" dirty="0">
                <a:latin typeface="Arial Narrow" panose="020B0606020202030204" pitchFamily="34" charset="0"/>
              </a:rPr>
              <a:t>2</a:t>
            </a:r>
            <a:r>
              <a:rPr lang="en-GB" sz="1650" i="1" dirty="0">
                <a:latin typeface="Arial Narrow" panose="020B0606020202030204" pitchFamily="34" charset="0"/>
              </a:rPr>
              <a:t> CC sample 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3" t="33087" r="20136" b="13990"/>
          <a:stretch/>
        </p:blipFill>
        <p:spPr bwMode="auto">
          <a:xfrm>
            <a:off x="478631" y="2281499"/>
            <a:ext cx="4121033" cy="195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Freeform 20"/>
          <p:cNvSpPr/>
          <p:nvPr/>
        </p:nvSpPr>
        <p:spPr bwMode="auto">
          <a:xfrm>
            <a:off x="478631" y="3242276"/>
            <a:ext cx="4337721" cy="448089"/>
          </a:xfrm>
          <a:custGeom>
            <a:avLst/>
            <a:gdLst>
              <a:gd name="connsiteX0" fmla="*/ 0 w 5016138"/>
              <a:gd name="connsiteY0" fmla="*/ 66052 h 418749"/>
              <a:gd name="connsiteX1" fmla="*/ 2194560 w 5016138"/>
              <a:gd name="connsiteY1" fmla="*/ 26864 h 418749"/>
              <a:gd name="connsiteX2" fmla="*/ 5016138 w 5016138"/>
              <a:gd name="connsiteY2" fmla="*/ 418749 h 418749"/>
              <a:gd name="connsiteX3" fmla="*/ 5016138 w 5016138"/>
              <a:gd name="connsiteY3" fmla="*/ 418749 h 418749"/>
              <a:gd name="connsiteX0" fmla="*/ 0 w 5016138"/>
              <a:gd name="connsiteY0" fmla="*/ 45332 h 398029"/>
              <a:gd name="connsiteX1" fmla="*/ 2530463 w 5016138"/>
              <a:gd name="connsiteY1" fmla="*/ 36741 h 398029"/>
              <a:gd name="connsiteX2" fmla="*/ 5016138 w 5016138"/>
              <a:gd name="connsiteY2" fmla="*/ 398029 h 398029"/>
              <a:gd name="connsiteX3" fmla="*/ 5016138 w 5016138"/>
              <a:gd name="connsiteY3" fmla="*/ 398029 h 398029"/>
              <a:gd name="connsiteX0" fmla="*/ 0 w 5016138"/>
              <a:gd name="connsiteY0" fmla="*/ 26838 h 379535"/>
              <a:gd name="connsiteX1" fmla="*/ 2597644 w 5016138"/>
              <a:gd name="connsiteY1" fmla="*/ 59045 h 379535"/>
              <a:gd name="connsiteX2" fmla="*/ 5016138 w 5016138"/>
              <a:gd name="connsiteY2" fmla="*/ 379535 h 379535"/>
              <a:gd name="connsiteX3" fmla="*/ 5016138 w 5016138"/>
              <a:gd name="connsiteY3" fmla="*/ 379535 h 379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16138" h="379535">
                <a:moveTo>
                  <a:pt x="0" y="26838"/>
                </a:moveTo>
                <a:cubicBezTo>
                  <a:pt x="679268" y="-22148"/>
                  <a:pt x="1761621" y="262"/>
                  <a:pt x="2597644" y="59045"/>
                </a:cubicBezTo>
                <a:cubicBezTo>
                  <a:pt x="3433667" y="117828"/>
                  <a:pt x="4613056" y="326120"/>
                  <a:pt x="5016138" y="379535"/>
                </a:cubicBezTo>
                <a:lnTo>
                  <a:pt x="5016138" y="379535"/>
                </a:lnTo>
              </a:path>
            </a:pathLst>
          </a:custGeom>
          <a:noFill/>
          <a:ln w="57150" cap="flat" cmpd="sng" algn="ctr">
            <a:solidFill>
              <a:srgbClr val="339933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latin typeface="Comic Sans MS" pitchFamily="66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67555" y="3690365"/>
            <a:ext cx="7906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339933"/>
                </a:solidFill>
                <a:latin typeface="+mj-lt"/>
              </a:rPr>
              <a:t>e-beam</a:t>
            </a:r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775113" y="3242276"/>
            <a:ext cx="3666841" cy="1459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Box 23"/>
          <p:cNvSpPr txBox="1"/>
          <p:nvPr/>
        </p:nvSpPr>
        <p:spPr>
          <a:xfrm>
            <a:off x="4469249" y="3104941"/>
            <a:ext cx="8274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FFC000"/>
                </a:solidFill>
                <a:latin typeface="+mj-lt"/>
              </a:rPr>
              <a:t>X-rays </a:t>
            </a:r>
          </a:p>
        </p:txBody>
      </p:sp>
      <p:sp>
        <p:nvSpPr>
          <p:cNvPr id="25" name="TextBox 24"/>
          <p:cNvSpPr txBox="1"/>
          <p:nvPr/>
        </p:nvSpPr>
        <p:spPr>
          <a:xfrm rot="21368141">
            <a:off x="2073595" y="2147349"/>
            <a:ext cx="199285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b="1" dirty="0">
                <a:solidFill>
                  <a:srgbClr val="DF807F"/>
                </a:solidFill>
                <a:latin typeface="+mj-lt"/>
              </a:rPr>
              <a:t>Absorber (35 mm)</a:t>
            </a:r>
          </a:p>
        </p:txBody>
      </p:sp>
      <p:cxnSp>
        <p:nvCxnSpPr>
          <p:cNvPr id="26" name="Straight Arrow Connector 25"/>
          <p:cNvCxnSpPr>
            <a:stCxn id="25" idx="2"/>
          </p:cNvCxnSpPr>
          <p:nvPr/>
        </p:nvCxnSpPr>
        <p:spPr bwMode="auto">
          <a:xfrm>
            <a:off x="3080911" y="2481688"/>
            <a:ext cx="350108" cy="62325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Box 26"/>
          <p:cNvSpPr txBox="1"/>
          <p:nvPr/>
        </p:nvSpPr>
        <p:spPr>
          <a:xfrm>
            <a:off x="1927900" y="3601555"/>
            <a:ext cx="8459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latin typeface="+mj-lt"/>
              </a:rPr>
              <a:t>DIPOLE</a:t>
            </a:r>
          </a:p>
        </p:txBody>
      </p:sp>
      <p:sp>
        <p:nvSpPr>
          <p:cNvPr id="28" name="Rounded Rectangle 27"/>
          <p:cNvSpPr/>
          <p:nvPr/>
        </p:nvSpPr>
        <p:spPr bwMode="auto">
          <a:xfrm>
            <a:off x="3431018" y="3104941"/>
            <a:ext cx="243774" cy="269792"/>
          </a:xfrm>
          <a:prstGeom prst="roundRect">
            <a:avLst/>
          </a:prstGeom>
          <a:solidFill>
            <a:srgbClr val="C00000">
              <a:alpha val="48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solidFill>
                <a:srgbClr val="C000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270502" y="3575297"/>
            <a:ext cx="916298" cy="365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350" b="1" dirty="0" err="1">
                <a:solidFill>
                  <a:srgbClr val="FF0000"/>
                </a:solidFill>
              </a:rPr>
              <a:t>sample</a:t>
            </a:r>
            <a:endParaRPr lang="en-US" sz="1350" b="1" dirty="0">
              <a:solidFill>
                <a:srgbClr val="FF0000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>
            <a:off x="3861772" y="2781799"/>
            <a:ext cx="24587" cy="32314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Rectangle 31"/>
          <p:cNvSpPr/>
          <p:nvPr/>
        </p:nvSpPr>
        <p:spPr>
          <a:xfrm>
            <a:off x="1625716" y="4369571"/>
            <a:ext cx="2063385" cy="25391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fr-FR" sz="1050" i="1" dirty="0" err="1"/>
              <a:t>Courtesy</a:t>
            </a:r>
            <a:r>
              <a:rPr lang="fr-FR" sz="1050" i="1" dirty="0"/>
              <a:t> of </a:t>
            </a:r>
            <a:r>
              <a:rPr lang="fr-FR" sz="1050" i="1" dirty="0" err="1"/>
              <a:t>U.Iriso</a:t>
            </a:r>
            <a:r>
              <a:rPr lang="fr-FR" sz="1050" i="1" dirty="0"/>
              <a:t> and M. Pont</a:t>
            </a:r>
            <a:endParaRPr lang="en-US" sz="1050" i="1" dirty="0"/>
          </a:p>
        </p:txBody>
      </p:sp>
      <p:grpSp>
        <p:nvGrpSpPr>
          <p:cNvPr id="33" name="16 Grupo">
            <a:extLst>
              <a:ext uri="{FF2B5EF4-FFF2-40B4-BE49-F238E27FC236}">
                <a16:creationId xmlns:a16="http://schemas.microsoft.com/office/drawing/2014/main" id="{93892D0D-511F-45C6-B47A-C6279495C8A0}"/>
              </a:ext>
            </a:extLst>
          </p:cNvPr>
          <p:cNvGrpSpPr>
            <a:grpSpLocks noChangeAspect="1"/>
          </p:cNvGrpSpPr>
          <p:nvPr/>
        </p:nvGrpSpPr>
        <p:grpSpPr>
          <a:xfrm>
            <a:off x="6156176" y="609338"/>
            <a:ext cx="2595663" cy="1245894"/>
            <a:chOff x="2377618" y="17458540"/>
            <a:chExt cx="6141002" cy="2947619"/>
          </a:xfrm>
        </p:grpSpPr>
        <p:pic>
          <p:nvPicPr>
            <p:cNvPr id="34" name="Picture 2" descr="http://www.synchrotron-soleil.fr/images/Image/IndustrieValorisation/EquipementIndustrie/image002.jpg">
              <a:extLst>
                <a:ext uri="{FF2B5EF4-FFF2-40B4-BE49-F238E27FC236}">
                  <a16:creationId xmlns:a16="http://schemas.microsoft.com/office/drawing/2014/main" id="{1639A2E3-045C-446A-A237-840EF493F3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076" y="17886158"/>
              <a:ext cx="5040000" cy="2520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9 Rectángulo">
                  <a:extLst>
                    <a:ext uri="{FF2B5EF4-FFF2-40B4-BE49-F238E27FC236}">
                      <a16:creationId xmlns:a16="http://schemas.microsoft.com/office/drawing/2014/main" id="{CB409EF9-0592-41DC-8FAB-3C074FA2C890}"/>
                    </a:ext>
                  </a:extLst>
                </p:cNvPr>
                <p:cNvSpPr/>
                <p:nvPr/>
              </p:nvSpPr>
              <p:spPr>
                <a:xfrm>
                  <a:off x="2377618" y="19268506"/>
                  <a:ext cx="3116675" cy="69235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13517" marR="6758">
                    <a:lnSpc>
                      <a:spcPct val="102600"/>
                    </a:lnSpc>
                    <a:spcBef>
                      <a:spcPts val="224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200" i="1" spc="-16">
                                <a:solidFill>
                                  <a:srgbClr val="231F2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SupPr>
                          <m:e>
                            <m:r>
                              <a:rPr lang="es-ES" sz="1200" i="1" spc="-16">
                                <a:solidFill>
                                  <a:srgbClr val="231F20"/>
                                </a:solidFill>
                                <a:latin typeface="Cambria Math"/>
                                <a:cs typeface="Arial"/>
                              </a:rPr>
                              <m:t>𝑃</m:t>
                            </m:r>
                          </m:e>
                          <m:sub>
                            <m:r>
                              <a:rPr lang="es-ES" sz="1200" i="1" spc="-16">
                                <a:solidFill>
                                  <a:srgbClr val="231F20"/>
                                </a:solidFill>
                                <a:latin typeface="Cambria Math"/>
                                <a:cs typeface="Arial"/>
                              </a:rPr>
                              <m:t>𝑏𝑒𝑎𝑚</m:t>
                            </m:r>
                          </m:sub>
                          <m:sup>
                            <m:r>
                              <a:rPr lang="es-ES" sz="1200" i="1" spc="-16">
                                <a:solidFill>
                                  <a:srgbClr val="231F20"/>
                                </a:solidFill>
                                <a:latin typeface="Cambria Math"/>
                                <a:cs typeface="Arial"/>
                              </a:rPr>
                              <m:t>𝐿𝐻𝐶</m:t>
                            </m:r>
                          </m:sup>
                        </m:sSubSup>
                        <m:r>
                          <a:rPr lang="es-ES" sz="1200" i="1" spc="-16">
                            <a:solidFill>
                              <a:srgbClr val="231F20"/>
                            </a:solidFill>
                            <a:latin typeface="Cambria Math"/>
                            <a:ea typeface="Cambria Math"/>
                            <a:cs typeface="Arial"/>
                          </a:rPr>
                          <m:t>~</m:t>
                        </m:r>
                        <m:r>
                          <a:rPr lang="es-ES" sz="1200" i="1" spc="-16">
                            <a:solidFill>
                              <a:srgbClr val="231F20"/>
                            </a:solidFill>
                            <a:latin typeface="Cambria Math"/>
                            <a:cs typeface="Arial"/>
                          </a:rPr>
                          <m:t>0,2 </m:t>
                        </m:r>
                        <m:r>
                          <a:rPr lang="es-ES" sz="1200" i="1" spc="-16">
                            <a:solidFill>
                              <a:srgbClr val="231F20"/>
                            </a:solidFill>
                            <a:latin typeface="Cambria Math"/>
                            <a:cs typeface="Arial"/>
                          </a:rPr>
                          <m:t>𝑊</m:t>
                        </m:r>
                        <m:r>
                          <a:rPr lang="es-ES" sz="1200" i="1" spc="-16">
                            <a:solidFill>
                              <a:srgbClr val="231F20"/>
                            </a:solidFill>
                            <a:latin typeface="Cambria Math"/>
                            <a:cs typeface="Arial"/>
                          </a:rPr>
                          <m:t>/</m:t>
                        </m:r>
                        <m:r>
                          <a:rPr lang="es-ES" sz="1200" i="1" spc="-16">
                            <a:solidFill>
                              <a:srgbClr val="231F20"/>
                            </a:solidFill>
                            <a:latin typeface="Cambria Math"/>
                            <a:cs typeface="Arial"/>
                          </a:rPr>
                          <m:t>𝑚</m:t>
                        </m:r>
                      </m:oMath>
                    </m:oMathPara>
                  </a14:m>
                  <a:endParaRPr lang="en-US" sz="1200" spc="-16" dirty="0">
                    <a:solidFill>
                      <a:srgbClr val="231F20"/>
                    </a:solidFill>
                    <a:cs typeface="Arial"/>
                  </a:endParaRPr>
                </a:p>
              </p:txBody>
            </p:sp>
          </mc:Choice>
          <mc:Fallback xmlns="">
            <p:sp>
              <p:nvSpPr>
                <p:cNvPr id="35" name="9 Rectángulo">
                  <a:extLst>
                    <a:ext uri="{FF2B5EF4-FFF2-40B4-BE49-F238E27FC236}">
                      <a16:creationId xmlns:a16="http://schemas.microsoft.com/office/drawing/2014/main" id="{CB409EF9-0592-41DC-8FAB-3C074FA2C8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7618" y="19268506"/>
                  <a:ext cx="3116675" cy="692357"/>
                </a:xfrm>
                <a:prstGeom prst="rect">
                  <a:avLst/>
                </a:prstGeom>
                <a:blipFill>
                  <a:blip r:embed="rId7"/>
                  <a:stretch>
                    <a:fillRect b="-20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13 Rectángulo">
                  <a:extLst>
                    <a:ext uri="{FF2B5EF4-FFF2-40B4-BE49-F238E27FC236}">
                      <a16:creationId xmlns:a16="http://schemas.microsoft.com/office/drawing/2014/main" id="{5659B35A-44E8-468F-9490-7B2B6FC77C31}"/>
                    </a:ext>
                  </a:extLst>
                </p:cNvPr>
                <p:cNvSpPr/>
                <p:nvPr/>
              </p:nvSpPr>
              <p:spPr>
                <a:xfrm>
                  <a:off x="5533166" y="17458540"/>
                  <a:ext cx="2985454" cy="116899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pc="-16">
                                <a:solidFill>
                                  <a:srgbClr val="231F2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s-ES" sz="1200" i="1" spc="-16">
                                <a:solidFill>
                                  <a:srgbClr val="231F20"/>
                                </a:solidFill>
                                <a:latin typeface="Cambria Math"/>
                                <a:cs typeface="Arial"/>
                              </a:rPr>
                              <m:t>𝑃</m:t>
                            </m:r>
                          </m:e>
                          <m:sub>
                            <m:r>
                              <a:rPr lang="es-ES" sz="1200" i="1" spc="-16">
                                <a:solidFill>
                                  <a:srgbClr val="231F20"/>
                                </a:solidFill>
                                <a:latin typeface="Cambria Math"/>
                                <a:cs typeface="Arial"/>
                              </a:rPr>
                              <m:t>𝑏𝑒𝑎𝑚</m:t>
                            </m:r>
                          </m:sub>
                        </m:sSub>
                        <m:r>
                          <a:rPr lang="es-ES" sz="1200" i="1" spc="-16">
                            <a:solidFill>
                              <a:srgbClr val="231F20"/>
                            </a:solidFill>
                            <a:latin typeface="Cambria Math"/>
                            <a:ea typeface="Cambria Math"/>
                            <a:cs typeface="Arial"/>
                          </a:rPr>
                          <m:t>∝</m:t>
                        </m:r>
                        <m:f>
                          <m:fPr>
                            <m:ctrlPr>
                              <a:rPr lang="es-ES" sz="1200" i="1" spc="-16">
                                <a:solidFill>
                                  <a:srgbClr val="231F20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Arial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s-ES" sz="1200" i="1" spc="-16">
                                    <a:solidFill>
                                      <a:srgbClr val="231F2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Arial"/>
                                  </a:rPr>
                                </m:ctrlPr>
                              </m:sSupPr>
                              <m:e>
                                <m:r>
                                  <a:rPr lang="es-ES" sz="1200" i="1" spc="-16">
                                    <a:solidFill>
                                      <a:srgbClr val="231F20"/>
                                    </a:solidFill>
                                    <a:latin typeface="Cambria Math"/>
                                    <a:ea typeface="Cambria Math"/>
                                    <a:cs typeface="Arial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es-ES" sz="1200" i="1" spc="-16">
                                    <a:solidFill>
                                      <a:srgbClr val="231F20"/>
                                    </a:solidFill>
                                    <a:latin typeface="Cambria Math"/>
                                    <a:ea typeface="Cambria Math"/>
                                    <a:cs typeface="Arial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s-ES" sz="1200" i="1" spc="-16">
                                    <a:solidFill>
                                      <a:srgbClr val="231F2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Arial"/>
                                  </a:rPr>
                                </m:ctrlPr>
                              </m:sSupPr>
                              <m:e>
                                <m:r>
                                  <a:rPr lang="es-ES" sz="1200" i="1" spc="-16">
                                    <a:solidFill>
                                      <a:srgbClr val="231F20"/>
                                    </a:solidFill>
                                    <a:latin typeface="Cambria Math"/>
                                    <a:ea typeface="Cambria Math"/>
                                    <a:cs typeface="Arial"/>
                                  </a:rPr>
                                  <m:t>𝐸</m:t>
                                </m:r>
                              </m:e>
                              <m:sup>
                                <m:r>
                                  <a:rPr lang="es-ES" sz="1200" i="1" spc="-16">
                                    <a:solidFill>
                                      <a:srgbClr val="231F20"/>
                                    </a:solidFill>
                                    <a:latin typeface="Cambria Math"/>
                                    <a:ea typeface="Cambria Math"/>
                                    <a:cs typeface="Arial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s-ES" sz="1200" i="1" spc="-16">
                                <a:solidFill>
                                  <a:srgbClr val="231F20"/>
                                </a:solidFill>
                                <a:latin typeface="Cambria Math"/>
                                <a:ea typeface="Cambria Math"/>
                                <a:cs typeface="Arial"/>
                              </a:rPr>
                              <m:t>𝑁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l-GR" sz="1200" spc="-16">
                                <a:solidFill>
                                  <a:srgbClr val="231F20"/>
                                </a:solidFill>
                                <a:latin typeface="Cambria Math"/>
                                <a:ea typeface="Cambria Math"/>
                                <a:cs typeface="Arial"/>
                              </a:rPr>
                              <m:t>ρ</m:t>
                            </m:r>
                          </m:den>
                        </m:f>
                      </m:oMath>
                    </m:oMathPara>
                  </a14:m>
                  <a:endParaRPr lang="es-ES" sz="1200" dirty="0"/>
                </a:p>
              </p:txBody>
            </p:sp>
          </mc:Choice>
          <mc:Fallback xmlns="">
            <p:sp>
              <p:nvSpPr>
                <p:cNvPr id="36" name="13 Rectángulo">
                  <a:extLst>
                    <a:ext uri="{FF2B5EF4-FFF2-40B4-BE49-F238E27FC236}">
                      <a16:creationId xmlns:a16="http://schemas.microsoft.com/office/drawing/2014/main" id="{5659B35A-44E8-468F-9490-7B2B6FC77C3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3166" y="17458540"/>
                  <a:ext cx="2985454" cy="116899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9 Rectángulo">
                <a:extLst>
                  <a:ext uri="{FF2B5EF4-FFF2-40B4-BE49-F238E27FC236}">
                    <a16:creationId xmlns:a16="http://schemas.microsoft.com/office/drawing/2014/main" id="{B40B3C75-FC7A-41E3-A51A-E65622735CBC}"/>
                  </a:ext>
                </a:extLst>
              </p:cNvPr>
              <p:cNvSpPr/>
              <p:nvPr/>
            </p:nvSpPr>
            <p:spPr>
              <a:xfrm>
                <a:off x="6186184" y="1787945"/>
                <a:ext cx="1287340" cy="2926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3517" marR="6758">
                  <a:lnSpc>
                    <a:spcPct val="102600"/>
                  </a:lnSpc>
                  <a:spcBef>
                    <a:spcPts val="224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200" i="1" spc="-16">
                              <a:solidFill>
                                <a:srgbClr val="231F2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SupPr>
                        <m:e>
                          <m:r>
                            <a:rPr lang="es-ES" sz="1200" i="1" spc="-16">
                              <a:solidFill>
                                <a:srgbClr val="231F20"/>
                              </a:solidFill>
                              <a:latin typeface="Cambria Math"/>
                              <a:cs typeface="Arial"/>
                            </a:rPr>
                            <m:t>𝑃</m:t>
                          </m:r>
                        </m:e>
                        <m:sub>
                          <m:r>
                            <a:rPr lang="es-ES" sz="1200" i="1" spc="-16">
                              <a:solidFill>
                                <a:srgbClr val="231F20"/>
                              </a:solidFill>
                              <a:latin typeface="Cambria Math"/>
                              <a:cs typeface="Arial"/>
                            </a:rPr>
                            <m:t>𝑏𝑒𝑎𝑚</m:t>
                          </m:r>
                        </m:sub>
                        <m:sup>
                          <m:r>
                            <a:rPr lang="es-ES" sz="1200" i="1" spc="-16">
                              <a:solidFill>
                                <a:srgbClr val="231F2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𝐹𝐶𝐶</m:t>
                          </m:r>
                        </m:sup>
                      </m:sSubSup>
                      <m:r>
                        <a:rPr lang="es-ES" sz="1200" i="1" spc="-16">
                          <a:solidFill>
                            <a:srgbClr val="231F20"/>
                          </a:solidFill>
                          <a:latin typeface="Cambria Math"/>
                          <a:ea typeface="Cambria Math"/>
                          <a:cs typeface="Arial"/>
                        </a:rPr>
                        <m:t>~</m:t>
                      </m:r>
                      <m:r>
                        <a:rPr lang="es-ES" sz="1200" i="1" spc="-16">
                          <a:solidFill>
                            <a:srgbClr val="231F20"/>
                          </a:solidFill>
                          <a:latin typeface="Cambria Math" panose="02040503050406030204" pitchFamily="18" charset="0"/>
                          <a:cs typeface="Arial"/>
                        </a:rPr>
                        <m:t>28</m:t>
                      </m:r>
                      <m:r>
                        <a:rPr lang="es-ES" sz="1200" i="1" spc="-16">
                          <a:solidFill>
                            <a:srgbClr val="231F20"/>
                          </a:solidFill>
                          <a:latin typeface="Cambria Math"/>
                          <a:cs typeface="Arial"/>
                        </a:rPr>
                        <m:t> </m:t>
                      </m:r>
                      <m:r>
                        <a:rPr lang="es-ES" sz="1200" i="1" spc="-16">
                          <a:solidFill>
                            <a:srgbClr val="231F20"/>
                          </a:solidFill>
                          <a:latin typeface="Cambria Math"/>
                          <a:cs typeface="Arial"/>
                        </a:rPr>
                        <m:t>𝑊</m:t>
                      </m:r>
                      <m:r>
                        <a:rPr lang="es-ES" sz="1200" i="1" spc="-16">
                          <a:solidFill>
                            <a:srgbClr val="231F20"/>
                          </a:solidFill>
                          <a:latin typeface="Cambria Math"/>
                          <a:cs typeface="Arial"/>
                        </a:rPr>
                        <m:t>/</m:t>
                      </m:r>
                      <m:r>
                        <a:rPr lang="es-ES" sz="1200" i="1" spc="-16">
                          <a:solidFill>
                            <a:srgbClr val="231F20"/>
                          </a:solidFill>
                          <a:latin typeface="Cambria Math"/>
                          <a:cs typeface="Arial"/>
                        </a:rPr>
                        <m:t>𝑚</m:t>
                      </m:r>
                    </m:oMath>
                  </m:oMathPara>
                </a14:m>
                <a:endParaRPr lang="en-US" sz="1200" spc="-16" dirty="0">
                  <a:solidFill>
                    <a:srgbClr val="231F20"/>
                  </a:solidFill>
                  <a:cs typeface="Arial"/>
                </a:endParaRPr>
              </a:p>
            </p:txBody>
          </p:sp>
        </mc:Choice>
        <mc:Fallback xmlns="">
          <p:sp>
            <p:nvSpPr>
              <p:cNvPr id="37" name="9 Rectángulo">
                <a:extLst>
                  <a:ext uri="{FF2B5EF4-FFF2-40B4-BE49-F238E27FC236}">
                    <a16:creationId xmlns:a16="http://schemas.microsoft.com/office/drawing/2014/main" id="{B40B3C75-FC7A-41E3-A51A-E65622735C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6184" y="1787945"/>
                <a:ext cx="1287340" cy="292644"/>
              </a:xfrm>
              <a:prstGeom prst="rect">
                <a:avLst/>
              </a:prstGeom>
              <a:blipFill>
                <a:blip r:embed="rId9"/>
                <a:stretch>
                  <a:fillRect b="-20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Synchrotron irradiation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27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31029" y="538480"/>
            <a:ext cx="777730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50" dirty="0">
                <a:latin typeface="Arial Narrow" panose="020B0606020202030204" pitchFamily="34" charset="0"/>
              </a:rPr>
              <a:t>SC properties of samples before and after irradiation are compared by means of inductive measurements</a:t>
            </a:r>
          </a:p>
          <a:p>
            <a:pPr marL="257170" indent="-257170">
              <a:buFont typeface="Arial" panose="020B0604020202020204" pitchFamily="34" charset="0"/>
              <a:buChar char="•"/>
            </a:pPr>
            <a:endParaRPr lang="en-GB" sz="1350" i="1" dirty="0">
              <a:latin typeface="Arial Narrow" panose="020B0606020202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74AB67-2082-4F9C-B70D-7C6407E666A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36" y="386557"/>
            <a:ext cx="1055196" cy="57850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2874"/>
            <a:ext cx="4860000" cy="32555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51485" y="4098420"/>
                <a:ext cx="3852950" cy="715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E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35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s-ES" sz="1350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s-ES" sz="1350" i="1">
                        <a:latin typeface="Cambria Math" panose="02040503050406030204" pitchFamily="18" charset="0"/>
                      </a:rPr>
                      <m:t>(0</m:t>
                    </m:r>
                    <m:r>
                      <a:rPr lang="es-ES" sz="135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s-ES" sz="135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350" dirty="0"/>
                  <a:t> does not change within the uncertainties  </a:t>
                </a:r>
              </a:p>
              <a:p>
                <a:pPr marL="257175" indent="-257175">
                  <a:buFont typeface="+mj-lt"/>
                  <a:buAutoNum type="arabicPeriod"/>
                </a:pPr>
                <a:r>
                  <a:rPr lang="en-US" sz="1350" dirty="0"/>
                  <a:t>Field behavior is the same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485" y="4098420"/>
                <a:ext cx="3852950" cy="715581"/>
              </a:xfrm>
              <a:prstGeom prst="rect">
                <a:avLst/>
              </a:prstGeom>
              <a:blipFill>
                <a:blip r:embed="rId5"/>
                <a:stretch>
                  <a:fillRect l="-316" t="-847" b="-76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179596" y="4098419"/>
                <a:ext cx="3852950" cy="715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E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35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s-ES" sz="1350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sz="1350" dirty="0"/>
                  <a:t> stays the same within uncertainties </a:t>
                </a:r>
              </a:p>
              <a:p>
                <a:pPr marL="257175" indent="-257175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sz="135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s-E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35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s-ES" sz="135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" sz="1350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sz="1350" dirty="0"/>
                  <a:t> decreases after irradiation slightly 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endParaRPr lang="en-US" sz="135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9596" y="4098419"/>
                <a:ext cx="3852950" cy="715581"/>
              </a:xfrm>
              <a:prstGeom prst="rect">
                <a:avLst/>
              </a:prstGeom>
              <a:blipFill>
                <a:blip r:embed="rId6"/>
                <a:stretch>
                  <a:fillRect l="-316" t="-8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920" y="842873"/>
            <a:ext cx="4860000" cy="32555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Synchrotron </a:t>
            </a:r>
            <a:r>
              <a:rPr lang="en-US" dirty="0" smtClean="0"/>
              <a:t>irradiation: first results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691680" y="856145"/>
            <a:ext cx="1832859" cy="2034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5979501" y="856145"/>
            <a:ext cx="1832859" cy="2034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4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Cryogenic irradiation tests (ALBA)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Picture 3" descr="C:\Users\pont\Documents\IMG_20180108_1443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" y="907085"/>
            <a:ext cx="2410657" cy="321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99545" y="411510"/>
            <a:ext cx="3505200" cy="155427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s-ES" sz="1600" dirty="0" err="1" smtClean="0"/>
              <a:t>Bending</a:t>
            </a:r>
            <a:r>
              <a:rPr lang="es-ES" sz="1600" dirty="0" smtClean="0"/>
              <a:t> </a:t>
            </a:r>
            <a:r>
              <a:rPr lang="es-ES" sz="1600" dirty="0" err="1" smtClean="0"/>
              <a:t>magnet</a:t>
            </a:r>
            <a:r>
              <a:rPr lang="es-ES" sz="1600" dirty="0" smtClean="0"/>
              <a:t> @ ALBA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s-ES" sz="1600" dirty="0" err="1" smtClean="0"/>
              <a:t>Temperature</a:t>
            </a:r>
            <a:r>
              <a:rPr lang="es-ES" sz="1600" dirty="0" smtClean="0"/>
              <a:t> </a:t>
            </a:r>
            <a:r>
              <a:rPr lang="es-ES" sz="1600" dirty="0" err="1" smtClean="0"/>
              <a:t>range</a:t>
            </a:r>
            <a:r>
              <a:rPr lang="es-ES" sz="1600" dirty="0" smtClean="0"/>
              <a:t> 2-500K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s-ES" sz="1600" dirty="0" smtClean="0"/>
              <a:t>DC </a:t>
            </a:r>
            <a:r>
              <a:rPr lang="es-ES" sz="1600" dirty="0" err="1" smtClean="0"/>
              <a:t>resistivity</a:t>
            </a:r>
            <a:r>
              <a:rPr lang="es-ES" sz="1600" dirty="0" smtClean="0"/>
              <a:t> online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s-ES" sz="1600" dirty="0" smtClean="0"/>
              <a:t>RF test </a:t>
            </a:r>
            <a:r>
              <a:rPr lang="es-ES" sz="1600" dirty="0" err="1" smtClean="0"/>
              <a:t>with</a:t>
            </a:r>
            <a:r>
              <a:rPr lang="es-ES" sz="1600" dirty="0" smtClean="0"/>
              <a:t> </a:t>
            </a:r>
            <a:r>
              <a:rPr lang="es-ES" sz="1600" dirty="0" err="1" smtClean="0"/>
              <a:t>synchrotron</a:t>
            </a:r>
            <a:r>
              <a:rPr lang="es-ES" sz="1600" dirty="0" smtClean="0"/>
              <a:t> </a:t>
            </a:r>
            <a:r>
              <a:rPr lang="es-ES" sz="1600" dirty="0" err="1" smtClean="0"/>
              <a:t>radiation</a:t>
            </a:r>
            <a:r>
              <a:rPr lang="es-ES" sz="1600" dirty="0" smtClean="0"/>
              <a:t> as final </a:t>
            </a:r>
            <a:r>
              <a:rPr lang="es-ES" sz="1600" dirty="0" err="1" smtClean="0"/>
              <a:t>goal</a:t>
            </a:r>
            <a:endParaRPr lang="es-ES" sz="16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470" y="1203598"/>
            <a:ext cx="2160240" cy="2688685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" r="8804"/>
          <a:stretch/>
        </p:blipFill>
        <p:spPr bwMode="auto">
          <a:xfrm>
            <a:off x="4894467" y="2053767"/>
            <a:ext cx="3960440" cy="2606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56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Tl-1223 tapes: CNR-SPIN, TU-Wien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27</a:t>
            </a:fld>
            <a:endParaRPr lang="en-US" dirty="0"/>
          </a:p>
        </p:txBody>
      </p:sp>
      <p:graphicFrame>
        <p:nvGraphicFramePr>
          <p:cNvPr id="6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774069"/>
              </p:ext>
            </p:extLst>
          </p:nvPr>
        </p:nvGraphicFramePr>
        <p:xfrm>
          <a:off x="474777" y="483518"/>
          <a:ext cx="7848872" cy="3340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23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23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9774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YBCO</a:t>
                      </a:r>
                      <a:endParaRPr lang="en-US" sz="16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 smtClean="0"/>
                        <a:t>Tl</a:t>
                      </a:r>
                      <a:r>
                        <a:rPr lang="it-IT" sz="1600" dirty="0" smtClean="0"/>
                        <a:t>-1223</a:t>
                      </a:r>
                      <a:endParaRPr lang="en-US" sz="16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2183">
                <a:tc>
                  <a:txBody>
                    <a:bodyPr/>
                    <a:lstStyle/>
                    <a:p>
                      <a:r>
                        <a:rPr lang="it-IT" sz="1600" dirty="0" err="1" smtClean="0"/>
                        <a:t>PROs</a:t>
                      </a:r>
                      <a:endParaRPr lang="en-US" sz="1600" dirty="0"/>
                    </a:p>
                  </a:txBody>
                  <a:tcPr>
                    <a:solidFill>
                      <a:srgbClr val="92D050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600" dirty="0" err="1" smtClean="0"/>
                        <a:t>Very</a:t>
                      </a:r>
                      <a:r>
                        <a:rPr lang="it-IT" sz="1600" dirty="0" smtClean="0"/>
                        <a:t> </a:t>
                      </a:r>
                      <a:r>
                        <a:rPr lang="it-IT" sz="1600" dirty="0" err="1" smtClean="0"/>
                        <a:t>good</a:t>
                      </a:r>
                      <a:r>
                        <a:rPr lang="it-IT" sz="1600" dirty="0" smtClean="0"/>
                        <a:t> </a:t>
                      </a:r>
                      <a:r>
                        <a:rPr lang="it-IT" sz="1600" dirty="0" err="1" smtClean="0"/>
                        <a:t>properties</a:t>
                      </a:r>
                      <a:endParaRPr lang="it-IT" sz="16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600" baseline="0" dirty="0" err="1" smtClean="0"/>
                        <a:t>Indiustrially</a:t>
                      </a:r>
                      <a:r>
                        <a:rPr lang="it-IT" sz="1600" baseline="0" dirty="0" smtClean="0"/>
                        <a:t> </a:t>
                      </a:r>
                      <a:r>
                        <a:rPr lang="it-IT" sz="1600" baseline="0" dirty="0" err="1" smtClean="0"/>
                        <a:t>available</a:t>
                      </a:r>
                      <a:r>
                        <a:rPr lang="it-IT" sz="1600" baseline="0" dirty="0" smtClean="0"/>
                        <a:t> in </a:t>
                      </a:r>
                      <a:r>
                        <a:rPr lang="it-IT" sz="1600" baseline="0" dirty="0" err="1" smtClean="0"/>
                        <a:t>tapes</a:t>
                      </a:r>
                      <a:endParaRPr lang="it-IT" sz="1600" baseline="0" dirty="0" smtClean="0"/>
                    </a:p>
                  </a:txBody>
                  <a:tcPr>
                    <a:solidFill>
                      <a:srgbClr val="92D050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600" dirty="0" err="1" smtClean="0"/>
                        <a:t>Very</a:t>
                      </a:r>
                      <a:r>
                        <a:rPr lang="it-IT" sz="1600" dirty="0" smtClean="0"/>
                        <a:t> high Tc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600" dirty="0" smtClean="0"/>
                        <a:t>High </a:t>
                      </a:r>
                      <a:r>
                        <a:rPr lang="it-IT" sz="1600" dirty="0" err="1" smtClean="0"/>
                        <a:t>Jc</a:t>
                      </a:r>
                      <a:endParaRPr lang="it-IT" sz="16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600" dirty="0" err="1" smtClean="0"/>
                        <a:t>Very</a:t>
                      </a:r>
                      <a:r>
                        <a:rPr lang="it-IT" sz="1600" baseline="0" dirty="0" smtClean="0"/>
                        <a:t> h</a:t>
                      </a:r>
                      <a:r>
                        <a:rPr lang="it-IT" sz="1600" dirty="0" smtClean="0"/>
                        <a:t>igh </a:t>
                      </a:r>
                      <a:r>
                        <a:rPr lang="it-IT" sz="1600" dirty="0" err="1" smtClean="0"/>
                        <a:t>Bc2</a:t>
                      </a:r>
                      <a:endParaRPr lang="it-IT" sz="16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600" dirty="0" err="1" smtClean="0"/>
                        <a:t>Tolerant</a:t>
                      </a:r>
                      <a:r>
                        <a:rPr lang="it-IT" sz="1600" dirty="0" smtClean="0"/>
                        <a:t> for out stoichiometry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600" dirty="0" err="1" smtClean="0"/>
                        <a:t>Substrate-tolerant</a:t>
                      </a:r>
                      <a:r>
                        <a:rPr lang="it-IT" sz="1600" baseline="0" dirty="0" smtClean="0"/>
                        <a:t> </a:t>
                      </a:r>
                      <a:r>
                        <a:rPr lang="it-IT" sz="1600" dirty="0" smtClean="0"/>
                        <a:t>(Ag </a:t>
                      </a:r>
                      <a:r>
                        <a:rPr lang="it-IT" sz="1600" dirty="0" err="1" smtClean="0"/>
                        <a:t>coating</a:t>
                      </a:r>
                      <a:r>
                        <a:rPr lang="it-IT" sz="1600" dirty="0" smtClean="0"/>
                        <a:t>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600" dirty="0" err="1" smtClean="0"/>
                        <a:t>Weak</a:t>
                      </a:r>
                      <a:r>
                        <a:rPr lang="it-IT" sz="1600" dirty="0" smtClean="0"/>
                        <a:t> link </a:t>
                      </a:r>
                      <a:r>
                        <a:rPr lang="it-IT" sz="1600" dirty="0" err="1" smtClean="0"/>
                        <a:t>effects</a:t>
                      </a:r>
                      <a:r>
                        <a:rPr lang="it-IT" sz="1600" dirty="0" smtClean="0"/>
                        <a:t> </a:t>
                      </a:r>
                      <a:r>
                        <a:rPr lang="it-IT" sz="1600" dirty="0" err="1" smtClean="0"/>
                        <a:t>my</a:t>
                      </a:r>
                      <a:r>
                        <a:rPr lang="it-IT" sz="1600" dirty="0" smtClean="0"/>
                        <a:t> be </a:t>
                      </a:r>
                      <a:r>
                        <a:rPr lang="it-IT" sz="1600" dirty="0" err="1" smtClean="0"/>
                        <a:t>cured</a:t>
                      </a:r>
                      <a:r>
                        <a:rPr lang="it-IT" sz="1600" dirty="0" smtClean="0"/>
                        <a:t> by </a:t>
                      </a:r>
                      <a:r>
                        <a:rPr lang="it-IT" sz="1600" dirty="0" err="1" smtClean="0"/>
                        <a:t>overdoping</a:t>
                      </a:r>
                      <a:r>
                        <a:rPr lang="it-IT" sz="1600" dirty="0" smtClean="0"/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/>
                    </a:p>
                  </a:txBody>
                  <a:tcPr>
                    <a:solidFill>
                      <a:srgbClr val="92D050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8250">
                <a:tc>
                  <a:txBody>
                    <a:bodyPr/>
                    <a:lstStyle/>
                    <a:p>
                      <a:r>
                        <a:rPr lang="it-IT" sz="1600" dirty="0" err="1" smtClean="0"/>
                        <a:t>CONs</a:t>
                      </a:r>
                      <a:endParaRPr lang="en-US" sz="1600" dirty="0"/>
                    </a:p>
                  </a:txBody>
                  <a:tcPr>
                    <a:solidFill>
                      <a:srgbClr val="FF0000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600" dirty="0" err="1" smtClean="0"/>
                        <a:t>Very</a:t>
                      </a:r>
                      <a:r>
                        <a:rPr lang="it-IT" sz="1600" dirty="0" smtClean="0"/>
                        <a:t> </a:t>
                      </a:r>
                      <a:r>
                        <a:rPr lang="it-IT" sz="1600" dirty="0" err="1" smtClean="0"/>
                        <a:t>expensive</a:t>
                      </a:r>
                      <a:r>
                        <a:rPr lang="it-IT" sz="1600" dirty="0" smtClean="0"/>
                        <a:t> and </a:t>
                      </a:r>
                      <a:r>
                        <a:rPr lang="it-IT" sz="1600" dirty="0" err="1" smtClean="0"/>
                        <a:t>complex</a:t>
                      </a:r>
                      <a:r>
                        <a:rPr lang="it-IT" sz="1600" dirty="0" smtClean="0"/>
                        <a:t> </a:t>
                      </a:r>
                      <a:r>
                        <a:rPr lang="it-IT" sz="1600" dirty="0" err="1" smtClean="0"/>
                        <a:t>preparation</a:t>
                      </a:r>
                      <a:endParaRPr lang="it-IT" sz="1600" baseline="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600" baseline="0" dirty="0" smtClean="0"/>
                        <a:t>Lower Tc</a:t>
                      </a:r>
                    </a:p>
                  </a:txBody>
                  <a:tcPr>
                    <a:solidFill>
                      <a:srgbClr val="FF0000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600" dirty="0" err="1" smtClean="0"/>
                        <a:t>Tl</a:t>
                      </a:r>
                      <a:r>
                        <a:rPr lang="it-IT" sz="1600" dirty="0" smtClean="0"/>
                        <a:t> </a:t>
                      </a:r>
                      <a:r>
                        <a:rPr lang="it-IT" sz="1600" dirty="0" err="1" smtClean="0"/>
                        <a:t>is</a:t>
                      </a:r>
                      <a:r>
                        <a:rPr lang="it-IT" sz="1600" dirty="0" smtClean="0"/>
                        <a:t> </a:t>
                      </a:r>
                      <a:r>
                        <a:rPr lang="it-IT" sz="1600" dirty="0" err="1" smtClean="0"/>
                        <a:t>toxic</a:t>
                      </a:r>
                      <a:endParaRPr lang="it-IT" sz="16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600" dirty="0" err="1" smtClean="0"/>
                        <a:t>Weak</a:t>
                      </a:r>
                      <a:r>
                        <a:rPr lang="it-IT" sz="1600" dirty="0" smtClean="0"/>
                        <a:t> link</a:t>
                      </a:r>
                      <a:r>
                        <a:rPr lang="it-IT" sz="1600" baseline="0" dirty="0" smtClean="0"/>
                        <a:t> </a:t>
                      </a:r>
                      <a:r>
                        <a:rPr lang="it-IT" sz="1600" baseline="0" dirty="0" err="1" smtClean="0"/>
                        <a:t>effects</a:t>
                      </a:r>
                      <a:r>
                        <a:rPr lang="it-IT" sz="1600" baseline="0" dirty="0" smtClean="0"/>
                        <a:t> </a:t>
                      </a:r>
                      <a:r>
                        <a:rPr lang="it-IT" sz="1600" baseline="0" dirty="0" err="1" smtClean="0"/>
                        <a:t>may</a:t>
                      </a:r>
                      <a:r>
                        <a:rPr lang="it-IT" sz="1600" baseline="0" dirty="0" smtClean="0"/>
                        <a:t> </a:t>
                      </a:r>
                      <a:r>
                        <a:rPr lang="it-IT" sz="1600" baseline="0" dirty="0" err="1" smtClean="0"/>
                        <a:t>not</a:t>
                      </a:r>
                      <a:r>
                        <a:rPr lang="it-IT" sz="1600" baseline="0" dirty="0" smtClean="0"/>
                        <a:t> be </a:t>
                      </a:r>
                      <a:r>
                        <a:rPr lang="it-IT" sz="1600" baseline="0" dirty="0" err="1" smtClean="0"/>
                        <a:t>overcome</a:t>
                      </a:r>
                      <a:r>
                        <a:rPr lang="it-IT" sz="1600" baseline="0" dirty="0" smtClean="0"/>
                        <a:t> </a:t>
                      </a:r>
                      <a:r>
                        <a:rPr lang="it-IT" sz="1600" baseline="0" dirty="0" err="1" smtClean="0"/>
                        <a:t>easily</a:t>
                      </a:r>
                      <a:endParaRPr lang="en-US" sz="1600" dirty="0"/>
                    </a:p>
                  </a:txBody>
                  <a:tcPr>
                    <a:solidFill>
                      <a:srgbClr val="FF0000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5023749" y="779890"/>
            <a:ext cx="1440160" cy="42370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60493" y="3966324"/>
            <a:ext cx="5275803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May open up the 100-120 K operating window</a:t>
            </a:r>
          </a:p>
          <a:p>
            <a:pPr algn="ctr"/>
            <a:r>
              <a:rPr lang="en-US" dirty="0" smtClean="0"/>
              <a:t>Power consumption from 100 MW down to 50 MW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40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Collaboration program</a:t>
            </a:r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</a:pPr>
            <a:endParaRPr lang="en-US" sz="2000" dirty="0" smtClean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2000" dirty="0" smtClean="0"/>
              <a:t>Construction of a </a:t>
            </a:r>
            <a:r>
              <a:rPr lang="en-US" sz="2000" dirty="0" smtClean="0">
                <a:solidFill>
                  <a:srgbClr val="FF0000"/>
                </a:solidFill>
              </a:rPr>
              <a:t>safe laboratory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srgbClr val="FF0000"/>
                </a:solidFill>
              </a:rPr>
              <a:t>Definition and selection of precursors</a:t>
            </a:r>
            <a:r>
              <a:rPr lang="en-US" sz="2000" dirty="0" smtClean="0"/>
              <a:t> for Tl-1223 coating (CNR-SPIN)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srgbClr val="FF0000"/>
                </a:solidFill>
              </a:rPr>
              <a:t>Optimization</a:t>
            </a:r>
            <a:r>
              <a:rPr lang="en-US" sz="2000" dirty="0" smtClean="0"/>
              <a:t> of coating procedure through: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Assessment of </a:t>
            </a:r>
            <a:r>
              <a:rPr lang="en-US" sz="2000" dirty="0" smtClean="0">
                <a:solidFill>
                  <a:srgbClr val="FF0000"/>
                </a:solidFill>
              </a:rPr>
              <a:t>transport properties 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rgbClr val="FF0000"/>
                </a:solidFill>
              </a:rPr>
              <a:t>TU-Wien </a:t>
            </a:r>
            <a:r>
              <a:rPr lang="en-US" sz="2000" dirty="0" err="1" smtClean="0">
                <a:solidFill>
                  <a:srgbClr val="FF0000"/>
                </a:solidFill>
              </a:rPr>
              <a:t>Atominstitut</a:t>
            </a:r>
            <a:r>
              <a:rPr lang="en-US" sz="2000" dirty="0" smtClean="0"/>
              <a:t>)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And correlation with </a:t>
            </a:r>
            <a:r>
              <a:rPr lang="en-US" sz="2000" dirty="0" smtClean="0">
                <a:solidFill>
                  <a:srgbClr val="FF0000"/>
                </a:solidFill>
              </a:rPr>
              <a:t>microstructural properties 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rgbClr val="FF0000"/>
                </a:solidFill>
              </a:rPr>
              <a:t>TU-Wien USTEM</a:t>
            </a:r>
            <a:r>
              <a:rPr lang="en-US" sz="2000" dirty="0" smtClean="0"/>
              <a:t>)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(and repeat)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Produce high-quality coatings by </a:t>
            </a:r>
            <a:r>
              <a:rPr lang="en-US" sz="2000" dirty="0" smtClean="0">
                <a:solidFill>
                  <a:srgbClr val="FF0000"/>
                </a:solidFill>
              </a:rPr>
              <a:t>electroplating</a:t>
            </a:r>
            <a:r>
              <a:rPr lang="en-US" sz="2000" dirty="0" smtClean="0"/>
              <a:t> (few cm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) on </a:t>
            </a:r>
            <a:r>
              <a:rPr lang="en-US" sz="2000" dirty="0" err="1" smtClean="0">
                <a:solidFill>
                  <a:srgbClr val="FF0000"/>
                </a:solidFill>
              </a:rPr>
              <a:t>untextured</a:t>
            </a:r>
            <a:r>
              <a:rPr lang="en-US" sz="2000" dirty="0" smtClean="0">
                <a:solidFill>
                  <a:srgbClr val="FF0000"/>
                </a:solidFill>
              </a:rPr>
              <a:t> substrate (Ag)</a:t>
            </a:r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r>
              <a:rPr lang="en-US" sz="2000" dirty="0" smtClean="0"/>
              <a:t>Goal is to have a reliable process defined by mid of 2019</a:t>
            </a:r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78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preparation (CNR-SPIN)</a:t>
            </a:r>
            <a:endParaRPr lang="en-GB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Step 1: preparation of the substrate</a:t>
            </a:r>
          </a:p>
          <a:p>
            <a:pPr lvl="1"/>
            <a:r>
              <a:rPr lang="en-US" dirty="0" smtClean="0"/>
              <a:t>Laminated Ag ribbon</a:t>
            </a:r>
          </a:p>
          <a:p>
            <a:pPr lvl="1"/>
            <a:r>
              <a:rPr lang="en-US" dirty="0" smtClean="0"/>
              <a:t>Polishing</a:t>
            </a:r>
          </a:p>
          <a:p>
            <a:pPr lvl="1"/>
            <a:r>
              <a:rPr lang="en-US" dirty="0" smtClean="0"/>
              <a:t>Heat treatments </a:t>
            </a:r>
          </a:p>
          <a:p>
            <a:pPr lvl="1"/>
            <a:endParaRPr lang="en-US" sz="1200" dirty="0" smtClean="0"/>
          </a:p>
          <a:p>
            <a:endParaRPr lang="en-US" dirty="0"/>
          </a:p>
          <a:p>
            <a:r>
              <a:rPr lang="en-US" dirty="0" smtClean="0"/>
              <a:t>Step 2</a:t>
            </a:r>
            <a:r>
              <a:rPr lang="en-GB" dirty="0" smtClean="0"/>
              <a:t>: preparation of the precursors</a:t>
            </a:r>
          </a:p>
          <a:p>
            <a:pPr lvl="1"/>
            <a:r>
              <a:rPr lang="pt-BR" dirty="0" smtClean="0"/>
              <a:t>TlNO</a:t>
            </a:r>
            <a:r>
              <a:rPr lang="pt-BR" baseline="-25000" dirty="0" smtClean="0"/>
              <a:t>3</a:t>
            </a:r>
            <a:r>
              <a:rPr lang="pt-BR" dirty="0"/>
              <a:t> </a:t>
            </a:r>
            <a:r>
              <a:rPr lang="pt-BR" dirty="0" smtClean="0"/>
              <a:t>+ Bi(NO</a:t>
            </a:r>
            <a:r>
              <a:rPr lang="pt-BR" baseline="-25000" dirty="0" smtClean="0"/>
              <a:t>3</a:t>
            </a:r>
            <a:r>
              <a:rPr lang="pt-BR" dirty="0" smtClean="0"/>
              <a:t>)3 </a:t>
            </a:r>
            <a:r>
              <a:rPr lang="pt-BR" dirty="0"/>
              <a:t>·</a:t>
            </a:r>
            <a:r>
              <a:rPr lang="pt-BR" dirty="0" smtClean="0"/>
              <a:t>5H</a:t>
            </a:r>
            <a:r>
              <a:rPr lang="pt-BR" baseline="-25000" dirty="0" smtClean="0"/>
              <a:t>2</a:t>
            </a:r>
            <a:r>
              <a:rPr lang="pt-BR" dirty="0" smtClean="0"/>
              <a:t>O + </a:t>
            </a:r>
            <a:br>
              <a:rPr lang="pt-BR" dirty="0" smtClean="0"/>
            </a:br>
            <a:r>
              <a:rPr lang="pt-BR" dirty="0" smtClean="0"/>
              <a:t>Sr(NO</a:t>
            </a:r>
            <a:r>
              <a:rPr lang="pt-BR" baseline="-25000" dirty="0" smtClean="0"/>
              <a:t>3</a:t>
            </a:r>
            <a:r>
              <a:rPr lang="pt-BR" dirty="0" smtClean="0"/>
              <a:t>)</a:t>
            </a:r>
            <a:r>
              <a:rPr lang="pt-BR" baseline="-25000" dirty="0" smtClean="0"/>
              <a:t>2</a:t>
            </a:r>
            <a:r>
              <a:rPr lang="pt-BR" dirty="0" smtClean="0"/>
              <a:t>  +  Ba(NO</a:t>
            </a:r>
            <a:r>
              <a:rPr lang="pt-BR" baseline="-25000" dirty="0" smtClean="0"/>
              <a:t>3</a:t>
            </a:r>
            <a:r>
              <a:rPr lang="pt-BR" dirty="0" smtClean="0"/>
              <a:t>)</a:t>
            </a:r>
            <a:r>
              <a:rPr lang="pt-BR" baseline="-25000" dirty="0" smtClean="0"/>
              <a:t>2</a:t>
            </a:r>
            <a:r>
              <a:rPr lang="pt-BR" dirty="0" smtClean="0"/>
              <a:t>, + </a:t>
            </a:r>
            <a:br>
              <a:rPr lang="pt-BR" dirty="0" smtClean="0"/>
            </a:br>
            <a:r>
              <a:rPr lang="pt-BR" dirty="0" smtClean="0"/>
              <a:t>CaNO</a:t>
            </a:r>
            <a:r>
              <a:rPr lang="pt-BR" baseline="-25000" dirty="0" smtClean="0"/>
              <a:t>3</a:t>
            </a:r>
            <a:r>
              <a:rPr lang="pt-BR" dirty="0" smtClean="0"/>
              <a:t>·H</a:t>
            </a:r>
            <a:r>
              <a:rPr lang="pt-BR" baseline="-25000" dirty="0" smtClean="0"/>
              <a:t>2</a:t>
            </a:r>
            <a:r>
              <a:rPr lang="pt-BR" dirty="0" smtClean="0"/>
              <a:t>O + Cu(NO</a:t>
            </a:r>
            <a:r>
              <a:rPr lang="pt-BR" baseline="-25000" dirty="0" smtClean="0"/>
              <a:t>3</a:t>
            </a:r>
            <a:r>
              <a:rPr lang="pt-BR" dirty="0" smtClean="0"/>
              <a:t>)</a:t>
            </a:r>
            <a:r>
              <a:rPr lang="pt-BR" baseline="-25000" dirty="0" smtClean="0"/>
              <a:t>2</a:t>
            </a:r>
            <a:r>
              <a:rPr lang="pt-BR" dirty="0" smtClean="0"/>
              <a:t> </a:t>
            </a:r>
            <a:r>
              <a:rPr lang="pt-BR" dirty="0"/>
              <a:t>·</a:t>
            </a:r>
            <a:r>
              <a:rPr lang="pt-BR" dirty="0" smtClean="0"/>
              <a:t>xH</a:t>
            </a:r>
            <a:r>
              <a:rPr lang="pt-BR" baseline="-25000" dirty="0" smtClean="0"/>
              <a:t>2</a:t>
            </a:r>
            <a:r>
              <a:rPr lang="pt-BR" dirty="0" smtClean="0"/>
              <a:t>O</a:t>
            </a:r>
          </a:p>
          <a:p>
            <a:pPr lvl="1"/>
            <a:r>
              <a:rPr lang="pt-BR" dirty="0" smtClean="0"/>
              <a:t>In </a:t>
            </a:r>
            <a:r>
              <a:rPr lang="pt-BR" dirty="0"/>
              <a:t>dimethyl sulfoxide </a:t>
            </a:r>
            <a:r>
              <a:rPr lang="pt-BR" dirty="0" smtClean="0"/>
              <a:t>(</a:t>
            </a:r>
            <a:r>
              <a:rPr lang="pt-BR" dirty="0"/>
              <a:t>DMSO)</a:t>
            </a:r>
          </a:p>
          <a:p>
            <a:pPr lvl="1"/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486" y="915566"/>
            <a:ext cx="3923914" cy="1440160"/>
          </a:xfrm>
          <a:prstGeom prst="rect">
            <a:avLst/>
          </a:prstGeom>
        </p:spPr>
      </p:pic>
      <p:pic>
        <p:nvPicPr>
          <p:cNvPr id="20" name="Immagin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6409" y="2813065"/>
            <a:ext cx="2322619" cy="174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The FCC at CERN</a:t>
            </a:r>
          </a:p>
          <a:p>
            <a:r>
              <a:rPr lang="en-US" dirty="0" smtClean="0"/>
              <a:t>Why a beam screen, and why HTS</a:t>
            </a:r>
          </a:p>
          <a:p>
            <a:r>
              <a:rPr lang="en-US" dirty="0" smtClean="0"/>
              <a:t>Beam impedance and HTS</a:t>
            </a:r>
          </a:p>
          <a:p>
            <a:r>
              <a:rPr lang="en-US" dirty="0" smtClean="0"/>
              <a:t>Strategies:</a:t>
            </a:r>
          </a:p>
          <a:p>
            <a:pPr lvl="1"/>
            <a:r>
              <a:rPr lang="en-US" dirty="0" err="1" smtClean="0"/>
              <a:t>ReBCO</a:t>
            </a:r>
            <a:r>
              <a:rPr lang="en-US" dirty="0" smtClean="0"/>
              <a:t> tapes</a:t>
            </a:r>
          </a:p>
          <a:p>
            <a:pPr lvl="1"/>
            <a:r>
              <a:rPr lang="en-US" dirty="0" smtClean="0"/>
              <a:t>Tl-based coatings</a:t>
            </a:r>
          </a:p>
          <a:p>
            <a:r>
              <a:rPr lang="en-US" dirty="0" smtClean="0"/>
              <a:t>Recent results and challenges</a:t>
            </a:r>
          </a:p>
          <a:p>
            <a:r>
              <a:rPr lang="en-US" dirty="0" smtClean="0"/>
              <a:t>Conclusion and outlook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22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preparation (CNR-SPIN)</a:t>
            </a:r>
            <a:endParaRPr lang="en-GB" dirty="0"/>
          </a:p>
        </p:txBody>
      </p:sp>
      <p:pic>
        <p:nvPicPr>
          <p:cNvPr id="8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4842" y="2709409"/>
            <a:ext cx="3334636" cy="2020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889" y="889218"/>
            <a:ext cx="2681851" cy="204257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Box 10"/>
          <p:cNvSpPr txBox="1"/>
          <p:nvPr/>
        </p:nvSpPr>
        <p:spPr>
          <a:xfrm>
            <a:off x="1069838" y="4339827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Flat cell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35496" y="458227"/>
            <a:ext cx="4183184" cy="4250933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-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Step 3 :Electroplating</a:t>
            </a:r>
          </a:p>
          <a:p>
            <a:endParaRPr lang="en-GB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565280" y="458226"/>
            <a:ext cx="4183184" cy="4250933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-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Step 4: Heat treatment</a:t>
            </a:r>
          </a:p>
          <a:p>
            <a:endParaRPr lang="en-GB" dirty="0"/>
          </a:p>
        </p:txBody>
      </p:sp>
      <p:pic>
        <p:nvPicPr>
          <p:cNvPr id="21" name="Picture 3" descr="PC13009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87"/>
          <a:stretch/>
        </p:blipFill>
        <p:spPr bwMode="auto">
          <a:xfrm>
            <a:off x="4572000" y="1491630"/>
            <a:ext cx="2871441" cy="2587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72844" y="1749382"/>
            <a:ext cx="1535039" cy="92876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0193" y="2973634"/>
            <a:ext cx="2033807" cy="51289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572000" y="3756201"/>
            <a:ext cx="2871441" cy="582279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en-GB" sz="1600" dirty="0" smtClean="0"/>
              <a:t>(Thallium </a:t>
            </a:r>
            <a:r>
              <a:rPr lang="en-GB" sz="1600" dirty="0"/>
              <a:t>(oxide) </a:t>
            </a:r>
            <a:r>
              <a:rPr lang="en-GB" sz="1600" dirty="0" smtClean="0"/>
              <a:t>is volatile </a:t>
            </a:r>
            <a:r>
              <a:rPr lang="en-GB" sz="1600" dirty="0"/>
              <a:t>above </a:t>
            </a:r>
            <a:r>
              <a:rPr lang="en-GB" sz="1600" dirty="0" smtClean="0"/>
              <a:t>700-715°C)</a:t>
            </a:r>
            <a:endParaRPr lang="en-GB" sz="16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499992" y="458226"/>
            <a:ext cx="0" cy="41297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021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SQUID measurements (</a:t>
            </a:r>
            <a:r>
              <a:rPr lang="en-US" dirty="0" err="1" smtClean="0"/>
              <a:t>Atominstitut</a:t>
            </a:r>
            <a:r>
              <a:rPr lang="en-US" dirty="0" smtClean="0"/>
              <a:t>)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Thin film, sample 4x4 mm, Tc and hysteresis loop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26" y="1059582"/>
            <a:ext cx="3866530" cy="32221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420" y="1112331"/>
            <a:ext cx="3610169" cy="316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3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Scanning Hall Probe Microscopy (</a:t>
            </a:r>
            <a:r>
              <a:rPr lang="en-US" dirty="0" err="1" smtClean="0"/>
              <a:t>Atominstitut</a:t>
            </a:r>
            <a:r>
              <a:rPr lang="en-US" dirty="0" smtClean="0"/>
              <a:t>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203598"/>
            <a:ext cx="2057477" cy="30735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7" y="1786334"/>
            <a:ext cx="6414611" cy="190683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73544" y="3890693"/>
            <a:ext cx="53785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zoom into </a:t>
            </a:r>
            <a:r>
              <a:rPr lang="en-GB" dirty="0" smtClean="0"/>
              <a:t>different </a:t>
            </a:r>
            <a:r>
              <a:rPr lang="en-GB" dirty="0"/>
              <a:t>areas for high resolution scans</a:t>
            </a:r>
          </a:p>
        </p:txBody>
      </p:sp>
    </p:spTree>
    <p:extLst>
      <p:ext uri="{BB962C8B-B14F-4D97-AF65-F5344CB8AC3E}">
        <p14:creationId xmlns:p14="http://schemas.microsoft.com/office/powerpoint/2010/main" val="375450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 – EDX elemental </a:t>
            </a:r>
            <a:r>
              <a:rPr lang="en-US" dirty="0" smtClean="0"/>
              <a:t>mapping (USTEM)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918" y="376238"/>
            <a:ext cx="6005417" cy="443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7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SEM, TEM (USTEM)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725" y="1959214"/>
            <a:ext cx="4520434" cy="26948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242" y="2257913"/>
            <a:ext cx="2568186" cy="2367141"/>
          </a:xfrm>
          <a:prstGeom prst="rect">
            <a:avLst/>
          </a:prstGeom>
        </p:spPr>
      </p:pic>
      <p:sp>
        <p:nvSpPr>
          <p:cNvPr id="8" name="Curved Up Arrow 7"/>
          <p:cNvSpPr/>
          <p:nvPr/>
        </p:nvSpPr>
        <p:spPr>
          <a:xfrm rot="511979">
            <a:off x="2553365" y="3665811"/>
            <a:ext cx="3081413" cy="773211"/>
          </a:xfrm>
          <a:prstGeom prst="curvedUpArrow">
            <a:avLst>
              <a:gd name="adj1" fmla="val 20344"/>
              <a:gd name="adj2" fmla="val 37924"/>
              <a:gd name="adj3" fmla="val 39977"/>
            </a:avLst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61" y="411673"/>
            <a:ext cx="2864586" cy="208333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85592" y="547339"/>
            <a:ext cx="59584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TEM </a:t>
            </a:r>
            <a:r>
              <a:rPr lang="en-GB" sz="1400" dirty="0"/>
              <a:t>image shows clear evidence of </a:t>
            </a:r>
            <a:r>
              <a:rPr lang="en-GB" sz="1400" dirty="0">
                <a:solidFill>
                  <a:srgbClr val="FF0000"/>
                </a:solidFill>
              </a:rPr>
              <a:t>stacking </a:t>
            </a:r>
            <a:r>
              <a:rPr lang="en-GB" sz="1400" dirty="0" smtClean="0">
                <a:solidFill>
                  <a:srgbClr val="FF0000"/>
                </a:solidFill>
              </a:rPr>
              <a:t>of diﬀerent </a:t>
            </a:r>
            <a:r>
              <a:rPr lang="en-GB" sz="1400" dirty="0">
                <a:solidFill>
                  <a:srgbClr val="FF0000"/>
                </a:solidFill>
              </a:rPr>
              <a:t>grains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The </a:t>
            </a:r>
            <a:r>
              <a:rPr lang="en-GB" sz="1400" dirty="0"/>
              <a:t>superconducting phases of diﬀerent </a:t>
            </a:r>
            <a:r>
              <a:rPr lang="en-GB" sz="1400" dirty="0" smtClean="0"/>
              <a:t>grains can </a:t>
            </a:r>
            <a:r>
              <a:rPr lang="en-GB" sz="1400" dirty="0"/>
              <a:t>be determined through line scans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TEM </a:t>
            </a:r>
            <a:r>
              <a:rPr lang="en-GB" sz="1400" dirty="0"/>
              <a:t>investigation shows </a:t>
            </a:r>
            <a:r>
              <a:rPr lang="en-GB" sz="1400" dirty="0" smtClean="0">
                <a:solidFill>
                  <a:srgbClr val="FF0000"/>
                </a:solidFill>
              </a:rPr>
              <a:t>coexistence of Tl-1223 </a:t>
            </a:r>
            <a:r>
              <a:rPr lang="en-GB" sz="1400" dirty="0">
                <a:solidFill>
                  <a:srgbClr val="FF0000"/>
                </a:solidFill>
              </a:rPr>
              <a:t>and Tl-1212 phase</a:t>
            </a:r>
          </a:p>
        </p:txBody>
      </p:sp>
    </p:spTree>
    <p:extLst>
      <p:ext uri="{BB962C8B-B14F-4D97-AF65-F5344CB8AC3E}">
        <p14:creationId xmlns:p14="http://schemas.microsoft.com/office/powerpoint/2010/main" val="215142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Tl-1223: Iteration (All)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Focus on Tl-1223 (bulk) to optimize preparation and heat treatments</a:t>
            </a:r>
          </a:p>
          <a:p>
            <a:endParaRPr lang="en-US" dirty="0"/>
          </a:p>
          <a:p>
            <a:endParaRPr lang="en-US" dirty="0" smtClean="0"/>
          </a:p>
          <a:p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30" y="1131590"/>
            <a:ext cx="4984839" cy="3521218"/>
          </a:xfrm>
          <a:prstGeom prst="rect">
            <a:avLst/>
          </a:prstGeom>
        </p:spPr>
      </p:pic>
      <p:pic>
        <p:nvPicPr>
          <p:cNvPr id="10" name="Picture 9" descr="The IPKat: &lt;strong&gt;BREAKING&lt;/strong&gt;: Commission unveils new copyright packag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0" b="22621"/>
          <a:stretch/>
        </p:blipFill>
        <p:spPr>
          <a:xfrm rot="19863415">
            <a:off x="322551" y="2342788"/>
            <a:ext cx="2762600" cy="118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4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Tl-1223: Iteration (All)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single crystal TiSrO</a:t>
            </a:r>
            <a:r>
              <a:rPr lang="en-US" baseline="-25000" dirty="0" smtClean="0"/>
              <a:t>3</a:t>
            </a:r>
            <a:r>
              <a:rPr lang="en-US" dirty="0" smtClean="0"/>
              <a:t> to optimize thin film preparation and growth</a:t>
            </a:r>
          </a:p>
          <a:p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5908" y="1203598"/>
            <a:ext cx="4139468" cy="3389738"/>
          </a:xfrm>
          <a:prstGeom prst="rect">
            <a:avLst/>
          </a:prstGeom>
        </p:spPr>
      </p:pic>
      <p:pic>
        <p:nvPicPr>
          <p:cNvPr id="9" name="Picture 8" descr="The IPKat: &lt;strong&gt;BREAKING&lt;/strong&gt;: Commission unveils new copyright packag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0" b="22621"/>
          <a:stretch/>
        </p:blipFill>
        <p:spPr>
          <a:xfrm rot="19863415">
            <a:off x="322551" y="2342788"/>
            <a:ext cx="2762600" cy="118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4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requirements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Magnetic field quality</a:t>
            </a:r>
          </a:p>
          <a:p>
            <a:r>
              <a:rPr lang="en-US" dirty="0" smtClean="0"/>
              <a:t>UHV compatibility</a:t>
            </a:r>
          </a:p>
          <a:p>
            <a:r>
              <a:rPr lang="en-US" dirty="0" smtClean="0"/>
              <a:t>Low SEY (e-cloud suppression)</a:t>
            </a:r>
          </a:p>
          <a:p>
            <a:r>
              <a:rPr lang="en-US" dirty="0" smtClean="0"/>
              <a:t>Lifecycle environmental radiation protection</a:t>
            </a:r>
          </a:p>
          <a:p>
            <a:r>
              <a:rPr lang="en-US" dirty="0" smtClean="0"/>
              <a:t>Radiation hardness of HTS (p</a:t>
            </a:r>
            <a:r>
              <a:rPr lang="en-US" baseline="30000" dirty="0" smtClean="0"/>
              <a:t>+</a:t>
            </a:r>
            <a:r>
              <a:rPr lang="en-US" dirty="0" smtClean="0"/>
              <a:t>, n, photons, …)</a:t>
            </a:r>
          </a:p>
          <a:p>
            <a:r>
              <a:rPr lang="en-US" dirty="0" smtClean="0"/>
              <a:t>…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62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1052D2-04B3-496B-A202-12A105E35769}"/>
              </a:ext>
            </a:extLst>
          </p:cNvPr>
          <p:cNvSpPr/>
          <p:nvPr/>
        </p:nvSpPr>
        <p:spPr>
          <a:xfrm>
            <a:off x="182082" y="489373"/>
            <a:ext cx="5033045" cy="6001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/>
            <a:r>
              <a:rPr lang="en-GB" sz="1600" b="1" dirty="0">
                <a:solidFill>
                  <a:srgbClr val="C00000"/>
                </a:solidFill>
                <a:cs typeface="Arial" pitchFamily="34" charset="0"/>
              </a:rPr>
              <a:t>Screening currents</a:t>
            </a:r>
            <a:r>
              <a:rPr lang="en-GB" sz="1600" b="1" dirty="0">
                <a:solidFill>
                  <a:srgbClr val="002060"/>
                </a:solidFill>
                <a:cs typeface="Arial" pitchFamily="34" charset="0"/>
              </a:rPr>
              <a:t> during magnetic field ramping will produce unacceptable </a:t>
            </a:r>
            <a:r>
              <a:rPr lang="en-GB" sz="1600" b="1" dirty="0">
                <a:solidFill>
                  <a:srgbClr val="C00000"/>
                </a:solidFill>
                <a:cs typeface="Arial" pitchFamily="34" charset="0"/>
              </a:rPr>
              <a:t>field quality</a:t>
            </a:r>
            <a:r>
              <a:rPr lang="en-GB" sz="1600" b="1" dirty="0">
                <a:solidFill>
                  <a:srgbClr val="002060"/>
                </a:solidFill>
                <a:cs typeface="Arial" pitchFamily="34" charset="0"/>
              </a:rPr>
              <a:t> effects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21E3C6-A803-4EA6-8D32-816827D06A06}"/>
              </a:ext>
            </a:extLst>
          </p:cNvPr>
          <p:cNvSpPr/>
          <p:nvPr/>
        </p:nvSpPr>
        <p:spPr>
          <a:xfrm>
            <a:off x="5440930" y="1152298"/>
            <a:ext cx="3600400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/>
            <a:r>
              <a:rPr lang="en-GB" sz="1600" b="1" dirty="0" smtClean="0">
                <a:solidFill>
                  <a:srgbClr val="002060"/>
                </a:solidFill>
                <a:cs typeface="Arial" pitchFamily="34" charset="0"/>
              </a:rPr>
              <a:t>A </a:t>
            </a:r>
            <a:r>
              <a:rPr lang="en-GB" sz="1600" b="1" dirty="0" smtClean="0">
                <a:solidFill>
                  <a:srgbClr val="C00000"/>
                </a:solidFill>
                <a:cs typeface="Arial" pitchFamily="34" charset="0"/>
              </a:rPr>
              <a:t>striated </a:t>
            </a:r>
            <a:r>
              <a:rPr lang="en-GB" sz="1600" b="1" dirty="0">
                <a:solidFill>
                  <a:srgbClr val="C00000"/>
                </a:solidFill>
                <a:cs typeface="Arial" pitchFamily="34" charset="0"/>
              </a:rPr>
              <a:t>geometry</a:t>
            </a:r>
            <a:r>
              <a:rPr lang="en-GB" sz="1600" b="1" dirty="0">
                <a:solidFill>
                  <a:srgbClr val="002060"/>
                </a:solidFill>
                <a:cs typeface="Arial" pitchFamily="34" charset="0"/>
              </a:rPr>
              <a:t> will drastically reduce trapped magnetic fields in the superconductor, recovering </a:t>
            </a:r>
            <a:r>
              <a:rPr lang="en-GB" sz="1600" b="1" dirty="0">
                <a:solidFill>
                  <a:srgbClr val="C00000"/>
                </a:solidFill>
                <a:cs typeface="Arial" pitchFamily="34" charset="0"/>
              </a:rPr>
              <a:t>acceptable levels of field quality</a:t>
            </a:r>
            <a:r>
              <a:rPr lang="en-GB" sz="1600" b="1" dirty="0">
                <a:solidFill>
                  <a:srgbClr val="002060"/>
                </a:solidFill>
                <a:cs typeface="Arial" pitchFamily="34" charset="0"/>
              </a:rPr>
              <a:t> during ramping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415A05FA-B0E6-4B3A-B5C9-9906BF825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1" y="1181842"/>
            <a:ext cx="5007646" cy="178231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Striated configuration to minimize trapped </a:t>
            </a:r>
            <a:r>
              <a:rPr lang="en-GB" dirty="0" smtClean="0"/>
              <a:t>fields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40" y="3166940"/>
            <a:ext cx="8891990" cy="151716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616116" y="2538498"/>
            <a:ext cx="2808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 dirty="0">
                <a:solidFill>
                  <a:srgbClr val="000000"/>
                </a:solidFill>
              </a:rPr>
              <a:t>J. van Nugteren, S. Bermudez, S. Calatroni, G. Kirby, G. de Rijk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15616" y="1749832"/>
            <a:ext cx="345638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Flux shaking in RF will also take care of suppressing the effect</a:t>
            </a:r>
            <a:endParaRPr lang="en-GB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77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F04DDF-D466-4C29-BC96-E92F3B769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46" y="555526"/>
            <a:ext cx="5448976" cy="3404520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E689375C-9644-4179-A6D0-4CDAE5E5A9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9926042"/>
              </p:ext>
            </p:extLst>
          </p:nvPr>
        </p:nvGraphicFramePr>
        <p:xfrm>
          <a:off x="5265166" y="583866"/>
          <a:ext cx="4141993" cy="3169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0" name="Graph" r:id="rId4" imgW="3920760" imgH="3000960" progId="Origin50.Graph">
                  <p:embed/>
                </p:oleObj>
              </mc:Choice>
              <mc:Fallback>
                <p:oleObj name="Graph" r:id="rId4" imgW="3920760" imgH="3000960" progId="Origin50.Graph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E689375C-9644-4179-A6D0-4CDAE5E5A9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65166" y="583866"/>
                        <a:ext cx="4141993" cy="31693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compatibility: SEY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267744" y="4076504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 degradation of superconducting properties due to amorphous carbon sputter coating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95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Circular Colliders Timeline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23803" y="1139722"/>
            <a:ext cx="761122" cy="529137"/>
          </a:xfrm>
          <a:prstGeom prst="rect">
            <a:avLst/>
          </a:prstGeom>
          <a:solidFill>
            <a:srgbClr val="F5AC07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523902"/>
                </a:solidFill>
              </a:rPr>
              <a:t>Constr.</a:t>
            </a:r>
          </a:p>
        </p:txBody>
      </p:sp>
      <p:sp>
        <p:nvSpPr>
          <p:cNvPr id="7" name="Rectangle 6"/>
          <p:cNvSpPr/>
          <p:nvPr/>
        </p:nvSpPr>
        <p:spPr>
          <a:xfrm>
            <a:off x="1745568" y="1139722"/>
            <a:ext cx="1485531" cy="529137"/>
          </a:xfrm>
          <a:prstGeom prst="rect">
            <a:avLst/>
          </a:prstGeom>
          <a:solidFill>
            <a:srgbClr val="B1BF1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393D05"/>
                </a:solidFill>
              </a:rPr>
              <a:t>Physics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58293" y="1219624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tx2"/>
                </a:solidFill>
                <a:latin typeface="+mn-lt"/>
              </a:rPr>
              <a:t>LEP</a:t>
            </a:r>
            <a:endParaRPr lang="en-GB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51755" y="1896851"/>
            <a:ext cx="1368000" cy="529137"/>
          </a:xfrm>
          <a:prstGeom prst="rect">
            <a:avLst/>
          </a:prstGeom>
          <a:solidFill>
            <a:srgbClr val="F5AC07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523902"/>
                </a:solidFill>
              </a:rPr>
              <a:t>Construction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51897" y="1896851"/>
            <a:ext cx="1625216" cy="529137"/>
          </a:xfrm>
          <a:prstGeom prst="rect">
            <a:avLst/>
          </a:prstGeom>
          <a:solidFill>
            <a:srgbClr val="B1BF1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393D05"/>
                </a:solidFill>
              </a:rPr>
              <a:t>Physics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318941" y="1896851"/>
            <a:ext cx="786256" cy="529137"/>
          </a:xfrm>
          <a:prstGeom prst="rect">
            <a:avLst/>
          </a:prstGeom>
          <a:solidFill>
            <a:srgbClr val="117F8E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E4F9FC"/>
                </a:solidFill>
              </a:rPr>
              <a:t>Proto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96592" y="1896851"/>
            <a:ext cx="1186586" cy="529137"/>
          </a:xfrm>
          <a:prstGeom prst="rect">
            <a:avLst/>
          </a:prstGeom>
          <a:solidFill>
            <a:srgbClr val="173D5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EFF6FB"/>
                </a:solidFill>
              </a:rPr>
              <a:t>Design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09256" y="1976753"/>
            <a:ext cx="754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tx2"/>
                </a:solidFill>
                <a:latin typeface="+mn-lt"/>
              </a:rPr>
              <a:t>LHC</a:t>
            </a:r>
            <a:endParaRPr lang="en-GB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02935" y="2653980"/>
            <a:ext cx="1383725" cy="529137"/>
          </a:xfrm>
          <a:prstGeom prst="rect">
            <a:avLst/>
          </a:prstGeom>
          <a:solidFill>
            <a:srgbClr val="F5AC07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523902"/>
                </a:solidFill>
              </a:rPr>
              <a:t>Construction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518153" y="2653980"/>
            <a:ext cx="1303973" cy="529137"/>
          </a:xfrm>
          <a:prstGeom prst="rect">
            <a:avLst/>
          </a:prstGeom>
          <a:solidFill>
            <a:srgbClr val="B1BF1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393D05"/>
                </a:solidFill>
              </a:rPr>
              <a:t>Physics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851920" y="2653980"/>
            <a:ext cx="1185344" cy="529137"/>
          </a:xfrm>
          <a:prstGeom prst="rect">
            <a:avLst/>
          </a:prstGeom>
          <a:solidFill>
            <a:srgbClr val="173D5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EFF6FB"/>
                </a:solidFill>
              </a:rPr>
              <a:t>Design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53619" y="2733882"/>
            <a:ext cx="1063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tx2"/>
                </a:solidFill>
                <a:latin typeface="+mn-lt"/>
              </a:rPr>
              <a:t>HL-LHC</a:t>
            </a:r>
            <a:endParaRPr lang="en-GB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3884" y="505775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1980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44283" y="505775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1985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04682" y="505775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1990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65081" y="505775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1995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910539" y="505775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2000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70938" y="505775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2005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31337" y="505775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2010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876795" y="505775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latin typeface="+mn-lt"/>
              </a:rPr>
              <a:t>2015</a:t>
            </a:r>
            <a:endParaRPr lang="en-US" sz="16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537194" y="505775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2020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6518153" y="820263"/>
            <a:ext cx="0" cy="21600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197593" y="505775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2025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7163611" y="820263"/>
            <a:ext cx="0" cy="21600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843051" y="505775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2030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503450" y="505775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latin typeface="+mn-lt"/>
              </a:rPr>
              <a:t>2035</a:t>
            </a:r>
            <a:endParaRPr lang="en-US" sz="16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88141" y="1139722"/>
            <a:ext cx="689035" cy="529137"/>
          </a:xfrm>
          <a:prstGeom prst="rect">
            <a:avLst/>
          </a:prstGeom>
          <a:solidFill>
            <a:srgbClr val="173D5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>
              <a:solidFill>
                <a:srgbClr val="EFF6FB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036135" y="4069477"/>
            <a:ext cx="51226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altLang="zh-CN" sz="1600" b="1" kern="0" dirty="0" smtClean="0">
                <a:solidFill>
                  <a:srgbClr val="0000FF"/>
                </a:solidFill>
                <a:latin typeface="Arial"/>
                <a:ea typeface="黑体" pitchFamily="2" charset="-122"/>
              </a:rPr>
              <a:t>Conceptual Design Report (CDR) by end 2018</a:t>
            </a:r>
          </a:p>
          <a:p>
            <a:pPr algn="r">
              <a:defRPr/>
            </a:pPr>
            <a:r>
              <a:rPr lang="en-US" altLang="zh-CN" sz="1600" b="1" kern="0" dirty="0" smtClean="0">
                <a:solidFill>
                  <a:srgbClr val="0000FF"/>
                </a:solidFill>
                <a:latin typeface="Arial"/>
                <a:ea typeface="黑体" pitchFamily="2" charset="-122"/>
              </a:rPr>
              <a:t>(review of European Strategy for Particle Physics)</a:t>
            </a:r>
            <a:endParaRPr lang="en-GB" sz="1100" b="1" kern="0" dirty="0">
              <a:solidFill>
                <a:srgbClr val="0000FF"/>
              </a:solidFill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604444" y="811152"/>
            <a:ext cx="0" cy="21600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264843" y="811152"/>
            <a:ext cx="0" cy="21600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1925242" y="811152"/>
            <a:ext cx="0" cy="21600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2585641" y="811152"/>
            <a:ext cx="0" cy="21600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3231099" y="811152"/>
            <a:ext cx="0" cy="21600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3891498" y="811152"/>
            <a:ext cx="0" cy="21600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4551897" y="811152"/>
            <a:ext cx="0" cy="21600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5197355" y="811152"/>
            <a:ext cx="0" cy="21600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5857754" y="811152"/>
            <a:ext cx="0" cy="21600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7847233" y="815903"/>
            <a:ext cx="0" cy="21600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 rot="19954764">
            <a:off x="978708" y="3372361"/>
            <a:ext cx="2288774" cy="707886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now is the time to plan for 2040!</a:t>
            </a:r>
            <a:endParaRPr lang="en-GB" sz="2000" dirty="0">
              <a:solidFill>
                <a:srgbClr val="0000CC"/>
              </a:solidFill>
              <a:ea typeface="Cambria Math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643671" y="3379505"/>
            <a:ext cx="6949686" cy="677226"/>
            <a:chOff x="2643671" y="3379505"/>
            <a:chExt cx="6949686" cy="677226"/>
          </a:xfrm>
        </p:grpSpPr>
        <p:sp>
          <p:nvSpPr>
            <p:cNvPr id="19" name="Rectangle 18"/>
            <p:cNvSpPr/>
            <p:nvPr/>
          </p:nvSpPr>
          <p:spPr>
            <a:xfrm>
              <a:off x="7843462" y="3461737"/>
              <a:ext cx="1300537" cy="529137"/>
            </a:xfrm>
            <a:prstGeom prst="rect">
              <a:avLst/>
            </a:prstGeom>
            <a:solidFill>
              <a:srgbClr val="B1BF10"/>
            </a:solidFill>
            <a:ln>
              <a:gradFill flip="none" rotWithShape="1">
                <a:gsLst>
                  <a:gs pos="5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393D05"/>
                  </a:solidFill>
                </a:rPr>
                <a:t>Physics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502468" y="3461737"/>
              <a:ext cx="1321542" cy="529137"/>
            </a:xfrm>
            <a:prstGeom prst="rect">
              <a:avLst/>
            </a:prstGeom>
            <a:solidFill>
              <a:srgbClr val="F5AC07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523902"/>
                  </a:solidFill>
                </a:rPr>
                <a:t>Construction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722542" y="3461737"/>
              <a:ext cx="746986" cy="529137"/>
            </a:xfrm>
            <a:prstGeom prst="rect">
              <a:avLst/>
            </a:prstGeom>
            <a:solidFill>
              <a:srgbClr val="117F8E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E4F9FC"/>
                  </a:solidFill>
                </a:rPr>
                <a:t>Proto</a:t>
              </a:r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2643671" y="3461737"/>
              <a:ext cx="3051462" cy="529137"/>
              <a:chOff x="2643671" y="5110794"/>
              <a:chExt cx="3051462" cy="529137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4673303" y="5110794"/>
                <a:ext cx="1021830" cy="529137"/>
              </a:xfrm>
              <a:prstGeom prst="rect">
                <a:avLst/>
              </a:prstGeom>
              <a:solidFill>
                <a:srgbClr val="173D54"/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rgbClr val="EFF6FB"/>
                    </a:solidFill>
                  </a:rPr>
                  <a:t>Design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2643671" y="5190696"/>
                <a:ext cx="24903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spc="100" dirty="0" smtClean="0">
                    <a:solidFill>
                      <a:schemeClr val="tx2"/>
                    </a:solidFill>
                    <a:latin typeface="+mn-lt"/>
                  </a:rPr>
                  <a:t>                 FCC</a:t>
                </a:r>
                <a:endParaRPr lang="en-GB" b="1" spc="100" dirty="0">
                  <a:solidFill>
                    <a:schemeClr val="tx2"/>
                  </a:solidFill>
                  <a:latin typeface="+mn-lt"/>
                </a:endParaRPr>
              </a:p>
            </p:txBody>
          </p:sp>
        </p:grpSp>
        <p:sp>
          <p:nvSpPr>
            <p:cNvPr id="66" name="Chevron 65"/>
            <p:cNvSpPr/>
            <p:nvPr/>
          </p:nvSpPr>
          <p:spPr>
            <a:xfrm>
              <a:off x="8815435" y="3379505"/>
              <a:ext cx="777922" cy="677226"/>
            </a:xfrm>
            <a:prstGeom prst="chevron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67" name="Chevron 66"/>
          <p:cNvSpPr/>
          <p:nvPr/>
        </p:nvSpPr>
        <p:spPr>
          <a:xfrm>
            <a:off x="-348017" y="1065677"/>
            <a:ext cx="777922" cy="677226"/>
          </a:xfrm>
          <a:prstGeom prst="chevron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247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6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465496"/>
            <a:ext cx="27223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/>
              <a:t>In untreated form not suitable for use in </a:t>
            </a:r>
            <a:r>
              <a:rPr lang="en-US" sz="1350" dirty="0" smtClean="0"/>
              <a:t>the FCC-</a:t>
            </a:r>
            <a:r>
              <a:rPr lang="en-US" sz="1350" dirty="0" err="1" smtClean="0"/>
              <a:t>hh</a:t>
            </a:r>
            <a:endParaRPr lang="en-US" sz="13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 smtClean="0"/>
              <a:t>Coating </a:t>
            </a:r>
            <a:r>
              <a:rPr lang="en-US" sz="1350" dirty="0"/>
              <a:t>of a-C decreases SEY under </a:t>
            </a:r>
            <a:r>
              <a:rPr lang="en-US" sz="1350" dirty="0" smtClean="0"/>
              <a:t>the desired </a:t>
            </a:r>
            <a:r>
              <a:rPr lang="en-US" sz="1350" dirty="0"/>
              <a:t>limit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/>
              <a:t>Ti as adhesion and protection </a:t>
            </a:r>
            <a:r>
              <a:rPr lang="en-US" sz="1350" dirty="0" smtClean="0"/>
              <a:t>layer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 smtClean="0">
                <a:solidFill>
                  <a:srgbClr val="FF0000"/>
                </a:solidFill>
              </a:rPr>
              <a:t>NO significant change in surface resistance</a:t>
            </a:r>
            <a:endParaRPr lang="en-US" sz="135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11598" y="3690550"/>
                <a:ext cx="2398633" cy="524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350" dirty="0">
                    <a:solidFill>
                      <a:schemeClr val="bg1"/>
                    </a:solidFill>
                  </a:rPr>
                  <a:t>Increase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3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3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s-ES" sz="13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𝑆𝑓</m:t>
                        </m:r>
                      </m:sub>
                    </m:sSub>
                  </m:oMath>
                </a14:m>
                <a:r>
                  <a:rPr lang="en-US" sz="1350" dirty="0">
                    <a:solidFill>
                      <a:schemeClr val="bg1"/>
                    </a:solidFill>
                  </a:rPr>
                  <a:t> not detrimental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598" y="3690550"/>
                <a:ext cx="2398633" cy="524439"/>
              </a:xfrm>
              <a:prstGeom prst="rect">
                <a:avLst/>
              </a:prstGeom>
              <a:blipFill>
                <a:blip r:embed="rId3"/>
                <a:stretch>
                  <a:fillRect t="-1163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8" b="78450" l="9976" r="899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61" t="43051" r="36505" b="18644"/>
          <a:stretch/>
        </p:blipFill>
        <p:spPr>
          <a:xfrm>
            <a:off x="6026826" y="4137788"/>
            <a:ext cx="790745" cy="53187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638833" y="4186214"/>
            <a:ext cx="251241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i="1" dirty="0">
                <a:latin typeface="Arial Narrow" panose="020B0606020202030204" pitchFamily="34" charset="0"/>
              </a:rPr>
              <a:t>About 85 % of the </a:t>
            </a:r>
            <a:r>
              <a:rPr lang="en-GB" sz="1350" i="1" dirty="0" smtClean="0">
                <a:latin typeface="Arial Narrow" panose="020B0606020202030204" pitchFamily="34" charset="0"/>
              </a:rPr>
              <a:t>sample </a:t>
            </a:r>
            <a:r>
              <a:rPr lang="en-GB" sz="1350" i="1" dirty="0">
                <a:latin typeface="Arial Narrow" panose="020B0606020202030204" pitchFamily="34" charset="0"/>
              </a:rPr>
              <a:t>is coated</a:t>
            </a:r>
          </a:p>
        </p:txBody>
      </p:sp>
      <p:pic>
        <p:nvPicPr>
          <p:cNvPr id="19" name="Grafik 2">
            <a:extLst>
              <a:ext uri="{FF2B5EF4-FFF2-40B4-BE49-F238E27FC236}">
                <a16:creationId xmlns:a16="http://schemas.microsoft.com/office/drawing/2014/main" id="{5B9D232E-9B17-4CEC-9841-677EB11F940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733" y="1139077"/>
            <a:ext cx="3318519" cy="243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633971" y="2629381"/>
                <a:ext cx="707457" cy="503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350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s-ES" sz="1350" i="1"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es-ES" sz="1350" i="1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3971" y="2629381"/>
                <a:ext cx="707457" cy="50302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Grafik 3">
            <a:extLst>
              <a:ext uri="{FF2B5EF4-FFF2-40B4-BE49-F238E27FC236}">
                <a16:creationId xmlns:a16="http://schemas.microsoft.com/office/drawing/2014/main" id="{149787AF-FFEA-4586-84BF-488C6ECC98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887" y="1139077"/>
            <a:ext cx="3295360" cy="2430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91880" y="1347614"/>
            <a:ext cx="129614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50" dirty="0" smtClean="0">
                <a:solidFill>
                  <a:srgbClr val="000000"/>
                </a:solidFill>
              </a:rPr>
              <a:t>Uncoated</a:t>
            </a:r>
          </a:p>
          <a:p>
            <a:r>
              <a:rPr lang="en-US" sz="750" dirty="0" smtClean="0">
                <a:solidFill>
                  <a:srgbClr val="000000"/>
                </a:solidFill>
              </a:rPr>
              <a:t>Copper</a:t>
            </a:r>
          </a:p>
          <a:p>
            <a:r>
              <a:rPr lang="en-US" sz="750" dirty="0">
                <a:solidFill>
                  <a:srgbClr val="000000"/>
                </a:solidFill>
              </a:rPr>
              <a:t>a</a:t>
            </a:r>
            <a:r>
              <a:rPr lang="en-US" sz="750" dirty="0" smtClean="0">
                <a:solidFill>
                  <a:srgbClr val="000000"/>
                </a:solidFill>
              </a:rPr>
              <a:t>-C coating</a:t>
            </a:r>
          </a:p>
          <a:p>
            <a:r>
              <a:rPr lang="en-US" sz="750" dirty="0" smtClean="0">
                <a:solidFill>
                  <a:srgbClr val="000000"/>
                </a:solidFill>
              </a:rPr>
              <a:t>Ti + a-C coating</a:t>
            </a:r>
            <a:endParaRPr lang="en-US" sz="75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74249" y="2011728"/>
            <a:ext cx="1210119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50" dirty="0" smtClean="0">
                <a:solidFill>
                  <a:srgbClr val="000000"/>
                </a:solidFill>
              </a:rPr>
              <a:t>Uncoated</a:t>
            </a:r>
          </a:p>
          <a:p>
            <a:r>
              <a:rPr lang="en-US" sz="750" dirty="0" smtClean="0">
                <a:solidFill>
                  <a:srgbClr val="000000"/>
                </a:solidFill>
              </a:rPr>
              <a:t>Copper</a:t>
            </a:r>
          </a:p>
          <a:p>
            <a:r>
              <a:rPr lang="en-US" sz="750" dirty="0">
                <a:solidFill>
                  <a:srgbClr val="000000"/>
                </a:solidFill>
              </a:rPr>
              <a:t>a</a:t>
            </a:r>
            <a:r>
              <a:rPr lang="en-US" sz="750" dirty="0" smtClean="0">
                <a:solidFill>
                  <a:srgbClr val="000000"/>
                </a:solidFill>
              </a:rPr>
              <a:t>-C coating</a:t>
            </a:r>
          </a:p>
          <a:p>
            <a:r>
              <a:rPr lang="en-US" sz="750" dirty="0" smtClean="0">
                <a:solidFill>
                  <a:srgbClr val="000000"/>
                </a:solidFill>
              </a:rPr>
              <a:t>Ti + a-C coating</a:t>
            </a:r>
            <a:endParaRPr lang="en-US" sz="750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a-C coating: RF compatibility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82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outlook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Impedance reduction </a:t>
            </a:r>
            <a:r>
              <a:rPr lang="en-US" dirty="0" smtClean="0"/>
              <a:t>for the FCC-</a:t>
            </a:r>
            <a:r>
              <a:rPr lang="en-US" dirty="0" err="1" smtClean="0"/>
              <a:t>hh</a:t>
            </a:r>
            <a:r>
              <a:rPr lang="en-US" dirty="0" smtClean="0"/>
              <a:t>: an application which can be done </a:t>
            </a:r>
            <a:r>
              <a:rPr lang="en-US" dirty="0" smtClean="0">
                <a:solidFill>
                  <a:srgbClr val="FF0000"/>
                </a:solidFill>
              </a:rPr>
              <a:t>only with HTS</a:t>
            </a:r>
          </a:p>
          <a:p>
            <a:endParaRPr lang="en-US" dirty="0" smtClean="0"/>
          </a:p>
          <a:p>
            <a:r>
              <a:rPr lang="en-US" dirty="0" smtClean="0"/>
              <a:t>First approach: </a:t>
            </a:r>
            <a:r>
              <a:rPr lang="en-US" dirty="0" err="1" smtClean="0">
                <a:solidFill>
                  <a:srgbClr val="FF0000"/>
                </a:solidFill>
              </a:rPr>
              <a:t>ReBCO</a:t>
            </a:r>
            <a:r>
              <a:rPr lang="en-US" dirty="0" smtClean="0">
                <a:solidFill>
                  <a:srgbClr val="FF0000"/>
                </a:solidFill>
              </a:rPr>
              <a:t> Coated-Conductors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State-of-the-art tapes</a:t>
            </a:r>
            <a:r>
              <a:rPr lang="en-US" dirty="0" smtClean="0"/>
              <a:t>, ensure </a:t>
            </a:r>
            <a:r>
              <a:rPr lang="en-US" dirty="0"/>
              <a:t>they guarantee the requested </a:t>
            </a:r>
            <a:r>
              <a:rPr lang="en-US" dirty="0" smtClean="0"/>
              <a:t>performance for FCC (and tailor them if needed), develop </a:t>
            </a:r>
            <a:r>
              <a:rPr lang="en-US" dirty="0" smtClean="0">
                <a:solidFill>
                  <a:srgbClr val="FF0000"/>
                </a:solidFill>
              </a:rPr>
              <a:t>soldering technology </a:t>
            </a:r>
            <a:r>
              <a:rPr lang="en-US" dirty="0" smtClean="0"/>
              <a:t>for beam screen fabrication, maintaining the properties: </a:t>
            </a:r>
            <a:r>
              <a:rPr lang="en-US" dirty="0" smtClean="0">
                <a:solidFill>
                  <a:srgbClr val="FF0000"/>
                </a:solidFill>
              </a:rPr>
              <a:t>extensive RF, DC testing</a:t>
            </a:r>
          </a:p>
          <a:p>
            <a:r>
              <a:rPr lang="en-US" dirty="0" smtClean="0"/>
              <a:t>Second approach: </a:t>
            </a:r>
            <a:r>
              <a:rPr lang="en-US" dirty="0" smtClean="0">
                <a:solidFill>
                  <a:srgbClr val="FF0000"/>
                </a:solidFill>
              </a:rPr>
              <a:t>Tl-1223 thin films</a:t>
            </a:r>
          </a:p>
          <a:p>
            <a:pPr lvl="1"/>
            <a:r>
              <a:rPr lang="en-US" dirty="0" smtClean="0"/>
              <a:t>Opens-up </a:t>
            </a:r>
            <a:r>
              <a:rPr lang="en-US" dirty="0" smtClean="0">
                <a:solidFill>
                  <a:srgbClr val="FF0000"/>
                </a:solidFill>
              </a:rPr>
              <a:t>100-120 K window</a:t>
            </a:r>
            <a:r>
              <a:rPr lang="en-US" dirty="0" smtClean="0"/>
              <a:t>, 100 MW </a:t>
            </a:r>
            <a:r>
              <a:rPr lang="en-US" dirty="0" smtClean="0">
                <a:sym typeface="Symbol" panose="05050102010706020507" pitchFamily="18" charset="2"/>
              </a:rPr>
              <a:t> </a:t>
            </a:r>
            <a:r>
              <a:rPr lang="en-US" dirty="0" smtClean="0"/>
              <a:t>50 MW consumption ! Complex 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5-components electroplating </a:t>
            </a:r>
            <a:r>
              <a:rPr lang="en-US" dirty="0" smtClean="0"/>
              <a:t>and annealing. </a:t>
            </a:r>
            <a:r>
              <a:rPr lang="en-US" dirty="0"/>
              <a:t>O</a:t>
            </a:r>
            <a:r>
              <a:rPr lang="en-US" dirty="0" smtClean="0"/>
              <a:t>nce established, should be </a:t>
            </a:r>
            <a:r>
              <a:rPr lang="en-US" dirty="0" smtClean="0">
                <a:solidFill>
                  <a:srgbClr val="FF0000"/>
                </a:solidFill>
              </a:rPr>
              <a:t>scalable</a:t>
            </a:r>
            <a:r>
              <a:rPr lang="en-US" dirty="0" smtClean="0"/>
              <a:t> to large dimensions</a:t>
            </a:r>
          </a:p>
          <a:p>
            <a:endParaRPr lang="en-US" dirty="0" smtClean="0"/>
          </a:p>
          <a:p>
            <a:r>
              <a:rPr lang="en-US" dirty="0" smtClean="0"/>
              <a:t>We will manufacture a </a:t>
            </a:r>
            <a:r>
              <a:rPr lang="en-US" dirty="0" smtClean="0">
                <a:solidFill>
                  <a:srgbClr val="FF0000"/>
                </a:solidFill>
              </a:rPr>
              <a:t>short-sample demonstrator </a:t>
            </a:r>
            <a:r>
              <a:rPr lang="en-US" dirty="0" smtClean="0"/>
              <a:t>(50 cm length) once the technology is ready.</a:t>
            </a:r>
          </a:p>
          <a:p>
            <a:pPr lvl="1"/>
            <a:r>
              <a:rPr lang="en-US" dirty="0" smtClean="0"/>
              <a:t>At CERN we are preparing a </a:t>
            </a:r>
            <a:r>
              <a:rPr lang="en-US" dirty="0" smtClean="0">
                <a:solidFill>
                  <a:srgbClr val="FF0000"/>
                </a:solidFill>
              </a:rPr>
              <a:t>RF impedance test system </a:t>
            </a:r>
            <a:r>
              <a:rPr lang="en-US" dirty="0" smtClean="0"/>
              <a:t>dedicated to beam screens, at </a:t>
            </a:r>
            <a:r>
              <a:rPr lang="en-US" dirty="0" err="1" smtClean="0"/>
              <a:t>cryo</a:t>
            </a:r>
            <a:r>
              <a:rPr lang="en-US" dirty="0" smtClean="0"/>
              <a:t>-temperature and high magnetic field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72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FF0000"/>
                </a:solidFill>
              </a:rPr>
              <a:t>CNR-SPIN</a:t>
            </a:r>
            <a:r>
              <a:rPr lang="en-US" dirty="0" smtClean="0"/>
              <a:t>: Carlo Ferdeghini, Emilio Bellingeri, Alessandro Leveratto, Marina Putti, Aisha Saba, Ruggero Vaglio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FF0000"/>
                </a:solidFill>
              </a:rPr>
              <a:t>TU-Wien</a:t>
            </a:r>
            <a:r>
              <a:rPr lang="en-US" dirty="0" smtClean="0"/>
              <a:t>: Michael Eisterer, Thomas Baumgartner, Sigrid Holleis, </a:t>
            </a:r>
            <a:r>
              <a:rPr lang="en-US" dirty="0"/>
              <a:t>Johannes Bernardi, </a:t>
            </a:r>
            <a:r>
              <a:rPr lang="en-US" dirty="0" smtClean="0"/>
              <a:t>Michael </a:t>
            </a:r>
            <a:r>
              <a:rPr lang="en-US" dirty="0" err="1" smtClean="0"/>
              <a:t>Stoeger-Pollach</a:t>
            </a:r>
            <a:r>
              <a:rPr lang="en-US" dirty="0" smtClean="0"/>
              <a:t>, Alice Moros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FF0000"/>
                </a:solidFill>
              </a:rPr>
              <a:t>ALBA</a:t>
            </a:r>
            <a:r>
              <a:rPr lang="en-US" dirty="0" smtClean="0"/>
              <a:t>: Francis </a:t>
            </a:r>
            <a:r>
              <a:rPr lang="en-US" dirty="0" err="1" smtClean="0"/>
              <a:t>Peréz</a:t>
            </a:r>
            <a:r>
              <a:rPr lang="en-US" dirty="0" smtClean="0"/>
              <a:t>, Montse Pons, Patrick Krkotic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FF0000"/>
                </a:solidFill>
              </a:rPr>
              <a:t>ICMAB-CSIC</a:t>
            </a:r>
            <a:r>
              <a:rPr lang="en-US" dirty="0" smtClean="0"/>
              <a:t>: Teresa Puig, Artur Romanov, Joffre Gutierrez, Xavier Granados, Xavier Obradors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FF0000"/>
                </a:solidFill>
              </a:rPr>
              <a:t>IFAE</a:t>
            </a:r>
            <a:r>
              <a:rPr lang="en-US" dirty="0" smtClean="0"/>
              <a:t>: Ilya Korolkov</a:t>
            </a:r>
            <a:r>
              <a:rPr lang="en-US" dirty="0"/>
              <a:t>, Pedro Gonzalez </a:t>
            </a:r>
            <a:r>
              <a:rPr lang="en-US" dirty="0" smtClean="0"/>
              <a:t>Melis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FF0000"/>
                </a:solidFill>
              </a:rPr>
              <a:t>UPC</a:t>
            </a:r>
            <a:r>
              <a:rPr lang="en-US" dirty="0" smtClean="0"/>
              <a:t>: Joan O’Callaghan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FF0000"/>
                </a:solidFill>
              </a:rPr>
              <a:t>CERN</a:t>
            </a:r>
            <a:r>
              <a:rPr lang="en-US" dirty="0" smtClean="0"/>
              <a:t>: Mauro Taborelli, Pedro Costa Pinto, Pierre Demolon, </a:t>
            </a:r>
            <a:r>
              <a:rPr lang="en-US" dirty="0"/>
              <a:t>Danilo Zanin, Elisa Garcia-Tabares </a:t>
            </a:r>
            <a:r>
              <a:rPr lang="en-US" dirty="0" smtClean="0"/>
              <a:t>Valdivieso, </a:t>
            </a:r>
            <a:r>
              <a:rPr lang="nl-NL" dirty="0" smtClean="0"/>
              <a:t>Jeroen </a:t>
            </a:r>
            <a:r>
              <a:rPr lang="nl-NL" dirty="0"/>
              <a:t>van Nugteren, </a:t>
            </a:r>
            <a:r>
              <a:rPr lang="nl-NL" dirty="0" smtClean="0"/>
              <a:t>Susana Bermudez, Markus Widorski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8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52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Technical Schedule for each of the 3 options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44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70278" y="806406"/>
            <a:ext cx="8169846" cy="3133886"/>
            <a:chOff x="871215" y="1428000"/>
            <a:chExt cx="10893128" cy="4626754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871215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8" name="Straight Connector 7"/>
            <p:cNvCxnSpPr/>
            <p:nvPr/>
          </p:nvCxnSpPr>
          <p:spPr>
            <a:xfrm>
              <a:off x="1345864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9" name="Straight Connector 8"/>
            <p:cNvCxnSpPr/>
            <p:nvPr/>
          </p:nvCxnSpPr>
          <p:spPr>
            <a:xfrm>
              <a:off x="1820512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0" name="Straight Connector 9"/>
            <p:cNvCxnSpPr/>
            <p:nvPr/>
          </p:nvCxnSpPr>
          <p:spPr>
            <a:xfrm>
              <a:off x="2295161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1" name="Straight Connector 10"/>
            <p:cNvCxnSpPr/>
            <p:nvPr/>
          </p:nvCxnSpPr>
          <p:spPr>
            <a:xfrm>
              <a:off x="2769810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2" name="Straight Connector 11"/>
            <p:cNvCxnSpPr/>
            <p:nvPr/>
          </p:nvCxnSpPr>
          <p:spPr>
            <a:xfrm>
              <a:off x="3244458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3" name="Straight Connector 12"/>
            <p:cNvCxnSpPr/>
            <p:nvPr/>
          </p:nvCxnSpPr>
          <p:spPr>
            <a:xfrm>
              <a:off x="3719107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4" name="Straight Connector 13"/>
            <p:cNvCxnSpPr/>
            <p:nvPr/>
          </p:nvCxnSpPr>
          <p:spPr>
            <a:xfrm>
              <a:off x="4193756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5" name="Straight Connector 14"/>
            <p:cNvCxnSpPr/>
            <p:nvPr/>
          </p:nvCxnSpPr>
          <p:spPr>
            <a:xfrm>
              <a:off x="4668405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6" name="Straight Connector 15"/>
            <p:cNvCxnSpPr/>
            <p:nvPr/>
          </p:nvCxnSpPr>
          <p:spPr>
            <a:xfrm>
              <a:off x="5143053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7" name="Straight Connector 16"/>
            <p:cNvCxnSpPr/>
            <p:nvPr/>
          </p:nvCxnSpPr>
          <p:spPr>
            <a:xfrm>
              <a:off x="5617702" y="1428000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8" name="Straight Connector 17"/>
            <p:cNvCxnSpPr/>
            <p:nvPr/>
          </p:nvCxnSpPr>
          <p:spPr>
            <a:xfrm>
              <a:off x="6092351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9" name="Straight Connector 18"/>
            <p:cNvCxnSpPr/>
            <p:nvPr/>
          </p:nvCxnSpPr>
          <p:spPr>
            <a:xfrm>
              <a:off x="6566999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20" name="Straight Connector 19"/>
            <p:cNvCxnSpPr/>
            <p:nvPr/>
          </p:nvCxnSpPr>
          <p:spPr>
            <a:xfrm>
              <a:off x="7010125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21" name="Straight Connector 20"/>
            <p:cNvCxnSpPr/>
            <p:nvPr/>
          </p:nvCxnSpPr>
          <p:spPr>
            <a:xfrm>
              <a:off x="7484774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22" name="Straight Connector 21"/>
            <p:cNvCxnSpPr/>
            <p:nvPr/>
          </p:nvCxnSpPr>
          <p:spPr>
            <a:xfrm>
              <a:off x="7959423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23" name="Straight Connector 22"/>
            <p:cNvCxnSpPr/>
            <p:nvPr/>
          </p:nvCxnSpPr>
          <p:spPr>
            <a:xfrm>
              <a:off x="8434072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24" name="Straight Connector 23"/>
            <p:cNvCxnSpPr/>
            <p:nvPr/>
          </p:nvCxnSpPr>
          <p:spPr>
            <a:xfrm>
              <a:off x="8908720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25" name="Straight Connector 24"/>
            <p:cNvCxnSpPr/>
            <p:nvPr/>
          </p:nvCxnSpPr>
          <p:spPr>
            <a:xfrm>
              <a:off x="9383369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26" name="Straight Connector 25"/>
            <p:cNvCxnSpPr/>
            <p:nvPr/>
          </p:nvCxnSpPr>
          <p:spPr>
            <a:xfrm>
              <a:off x="9858018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27" name="Straight Connector 26"/>
            <p:cNvCxnSpPr/>
            <p:nvPr/>
          </p:nvCxnSpPr>
          <p:spPr>
            <a:xfrm>
              <a:off x="10332666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28" name="Straight Connector 27"/>
            <p:cNvCxnSpPr/>
            <p:nvPr/>
          </p:nvCxnSpPr>
          <p:spPr>
            <a:xfrm>
              <a:off x="10815046" y="1446754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29" name="Straight Connector 28"/>
            <p:cNvCxnSpPr/>
            <p:nvPr/>
          </p:nvCxnSpPr>
          <p:spPr>
            <a:xfrm>
              <a:off x="11289694" y="1446754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30" name="Straight Connector 29"/>
            <p:cNvCxnSpPr/>
            <p:nvPr/>
          </p:nvCxnSpPr>
          <p:spPr>
            <a:xfrm>
              <a:off x="11764343" y="1446754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</p:grpSp>
      <p:sp>
        <p:nvSpPr>
          <p:cNvPr id="31" name="Rectangle 30"/>
          <p:cNvSpPr/>
          <p:nvPr/>
        </p:nvSpPr>
        <p:spPr>
          <a:xfrm>
            <a:off x="382041" y="418620"/>
            <a:ext cx="8389255" cy="282872"/>
          </a:xfrm>
          <a:prstGeom prst="rect">
            <a:avLst/>
          </a:prstGeom>
          <a:gradFill rotWithShape="1">
            <a:gsLst>
              <a:gs pos="0">
                <a:srgbClr val="0C377B">
                  <a:tint val="73000"/>
                  <a:satMod val="150000"/>
                </a:srgbClr>
              </a:gs>
              <a:gs pos="25000">
                <a:srgbClr val="0C377B">
                  <a:tint val="96000"/>
                  <a:shade val="80000"/>
                  <a:satMod val="105000"/>
                </a:srgbClr>
              </a:gs>
              <a:gs pos="38000">
                <a:srgbClr val="0C377B">
                  <a:tint val="96000"/>
                  <a:shade val="59000"/>
                  <a:satMod val="120000"/>
                </a:srgbClr>
              </a:gs>
              <a:gs pos="55000">
                <a:srgbClr val="0C377B">
                  <a:shade val="57000"/>
                  <a:satMod val="120000"/>
                </a:srgbClr>
              </a:gs>
              <a:gs pos="80000">
                <a:srgbClr val="0C377B">
                  <a:shade val="56000"/>
                  <a:satMod val="145000"/>
                </a:srgbClr>
              </a:gs>
              <a:gs pos="88000">
                <a:srgbClr val="0C377B">
                  <a:shade val="63000"/>
                  <a:satMod val="160000"/>
                </a:srgbClr>
              </a:gs>
              <a:gs pos="100000">
                <a:srgbClr val="0C377B">
                  <a:tint val="99555"/>
                  <a:satMod val="155000"/>
                </a:srgbClr>
              </a:gs>
            </a:gsLst>
            <a:lin ang="5400000" scaled="1"/>
          </a:gradFill>
          <a:ln w="9525" cap="flat" cmpd="sng" algn="ctr">
            <a:solidFill>
              <a:srgbClr val="0C377B">
                <a:shade val="60000"/>
                <a:satMod val="300000"/>
              </a:srgbClr>
            </a:solidFill>
            <a:prstDash val="solid"/>
          </a:ln>
          <a:effectLst>
            <a:glow rad="700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algn="ctr" defTabSz="685800">
              <a:defRPr/>
            </a:pPr>
            <a:endParaRPr lang="en-US" sz="975" b="1" kern="0"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05252" y="428641"/>
            <a:ext cx="322524" cy="242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975" b="1" kern="0" dirty="0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106565" y="428641"/>
            <a:ext cx="322524" cy="242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975" b="1" kern="0" dirty="0">
                <a:solidFill>
                  <a:srgbClr val="FFFFFF"/>
                </a:solidFill>
              </a:rPr>
              <a:t>22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818063" y="428641"/>
            <a:ext cx="322524" cy="242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975" b="1" kern="0" dirty="0">
                <a:solidFill>
                  <a:srgbClr val="FFFFFF"/>
                </a:solidFill>
              </a:rPr>
              <a:t>24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527286" y="428641"/>
            <a:ext cx="322524" cy="242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975" b="1" kern="0" dirty="0">
                <a:solidFill>
                  <a:srgbClr val="FFFFFF"/>
                </a:solidFill>
              </a:rPr>
              <a:t>26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236509" y="428641"/>
            <a:ext cx="322524" cy="242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975" b="1" kern="0" dirty="0">
                <a:solidFill>
                  <a:srgbClr val="FFFFFF"/>
                </a:solidFill>
              </a:rPr>
              <a:t>28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955620" y="428641"/>
            <a:ext cx="322524" cy="242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975" b="1" kern="0" dirty="0">
                <a:solidFill>
                  <a:srgbClr val="FFFFFF"/>
                </a:solidFill>
              </a:rPr>
              <a:t>30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676189" y="428641"/>
            <a:ext cx="322524" cy="242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975" b="1" kern="0" dirty="0">
                <a:solidFill>
                  <a:srgbClr val="FFFFFF"/>
                </a:solidFill>
              </a:rPr>
              <a:t>32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390114" y="428641"/>
            <a:ext cx="322524" cy="242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975" b="1" kern="0" dirty="0">
                <a:solidFill>
                  <a:srgbClr val="FFFFFF"/>
                </a:solidFill>
              </a:rPr>
              <a:t>34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804746" y="428641"/>
            <a:ext cx="322524" cy="242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975" b="1" kern="0" dirty="0">
                <a:solidFill>
                  <a:srgbClr val="FFFFFF"/>
                </a:solidFill>
              </a:rPr>
              <a:t>38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525070" y="428641"/>
            <a:ext cx="322524" cy="242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975" b="1" kern="0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420281" y="2115172"/>
            <a:ext cx="2466153" cy="180243"/>
          </a:xfrm>
          <a:prstGeom prst="rect">
            <a:avLst/>
          </a:prstGeom>
          <a:gradFill rotWithShape="1">
            <a:gsLst>
              <a:gs pos="0">
                <a:srgbClr val="4F9A06">
                  <a:tint val="73000"/>
                  <a:satMod val="150000"/>
                </a:srgbClr>
              </a:gs>
              <a:gs pos="25000">
                <a:srgbClr val="4F9A06">
                  <a:tint val="96000"/>
                  <a:shade val="80000"/>
                  <a:satMod val="105000"/>
                </a:srgbClr>
              </a:gs>
              <a:gs pos="38000">
                <a:srgbClr val="4F9A06">
                  <a:tint val="96000"/>
                  <a:shade val="59000"/>
                  <a:satMod val="120000"/>
                </a:srgbClr>
              </a:gs>
              <a:gs pos="55000">
                <a:srgbClr val="4F9A06">
                  <a:shade val="57000"/>
                  <a:satMod val="120000"/>
                </a:srgbClr>
              </a:gs>
              <a:gs pos="80000">
                <a:srgbClr val="4F9A06">
                  <a:shade val="56000"/>
                  <a:satMod val="145000"/>
                </a:srgbClr>
              </a:gs>
              <a:gs pos="88000">
                <a:srgbClr val="4F9A06">
                  <a:shade val="63000"/>
                  <a:satMod val="160000"/>
                </a:srgbClr>
              </a:gs>
              <a:gs pos="100000">
                <a:srgbClr val="4F9A06">
                  <a:tint val="99555"/>
                  <a:satMod val="155000"/>
                </a:srgbClr>
              </a:gs>
            </a:gsLst>
            <a:lin ang="5400000" scaled="1"/>
          </a:gradFill>
          <a:ln w="9525" cap="flat" cmpd="sng" algn="ctr">
            <a:solidFill>
              <a:srgbClr val="4F9A06">
                <a:shade val="60000"/>
                <a:satMod val="300000"/>
              </a:srgbClr>
            </a:solidFill>
            <a:prstDash val="solid"/>
          </a:ln>
          <a:effectLst>
            <a:glow rad="70000">
              <a:srgbClr val="4F9A06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algn="ctr" defTabSz="685800">
              <a:defRPr/>
            </a:pPr>
            <a:r>
              <a:rPr lang="en-US" sz="975" b="1" kern="0" dirty="0">
                <a:solidFill>
                  <a:srgbClr val="FFFFFF"/>
                </a:solidFill>
              </a:rPr>
              <a:t>Civil Engineering FCC-</a:t>
            </a:r>
            <a:r>
              <a:rPr lang="en-US" sz="975" b="1" kern="0" dirty="0" err="1">
                <a:solidFill>
                  <a:srgbClr val="FFFFFF"/>
                </a:solidFill>
              </a:rPr>
              <a:t>hh</a:t>
            </a:r>
            <a:r>
              <a:rPr lang="en-US" sz="975" b="1" kern="0" dirty="0">
                <a:solidFill>
                  <a:srgbClr val="FFFFFF"/>
                </a:solidFill>
              </a:rPr>
              <a:t> ring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47872" y="1131636"/>
            <a:ext cx="1641629" cy="170579"/>
          </a:xfrm>
          <a:prstGeom prst="rect">
            <a:avLst/>
          </a:prstGeom>
          <a:gradFill rotWithShape="1">
            <a:gsLst>
              <a:gs pos="0">
                <a:srgbClr val="A40000">
                  <a:tint val="73000"/>
                  <a:satMod val="150000"/>
                </a:srgbClr>
              </a:gs>
              <a:gs pos="25000">
                <a:srgbClr val="A40000">
                  <a:tint val="96000"/>
                  <a:shade val="80000"/>
                  <a:satMod val="105000"/>
                </a:srgbClr>
              </a:gs>
              <a:gs pos="38000">
                <a:srgbClr val="A40000">
                  <a:tint val="96000"/>
                  <a:shade val="59000"/>
                  <a:satMod val="120000"/>
                </a:srgbClr>
              </a:gs>
              <a:gs pos="55000">
                <a:srgbClr val="A40000">
                  <a:shade val="57000"/>
                  <a:satMod val="120000"/>
                </a:srgbClr>
              </a:gs>
              <a:gs pos="80000">
                <a:srgbClr val="A40000">
                  <a:shade val="56000"/>
                  <a:satMod val="145000"/>
                </a:srgbClr>
              </a:gs>
              <a:gs pos="88000">
                <a:srgbClr val="A40000">
                  <a:shade val="63000"/>
                  <a:satMod val="160000"/>
                </a:srgbClr>
              </a:gs>
              <a:gs pos="100000">
                <a:srgbClr val="A40000">
                  <a:tint val="99555"/>
                  <a:satMod val="155000"/>
                </a:srgbClr>
              </a:gs>
            </a:gsLst>
            <a:lin ang="5400000" scaled="1"/>
          </a:gradFill>
          <a:ln w="9525" cap="flat" cmpd="sng" algn="ctr">
            <a:solidFill>
              <a:srgbClr val="A40000">
                <a:shade val="60000"/>
                <a:satMod val="300000"/>
              </a:srgbClr>
            </a:solidFill>
            <a:prstDash val="solid"/>
          </a:ln>
          <a:effectLst>
            <a:glow rad="70000">
              <a:srgbClr val="A40000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algn="ctr" defTabSz="685800">
              <a:defRPr/>
            </a:pPr>
            <a:r>
              <a:rPr lang="en-US" sz="975" b="1" kern="0" dirty="0">
                <a:solidFill>
                  <a:srgbClr val="FFFFFF"/>
                </a:solidFill>
                <a:ea typeface="Arial Narrow" charset="0"/>
                <a:cs typeface="Arial Narrow" charset="0"/>
              </a:rPr>
              <a:t>Dipole short models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903298" y="1505402"/>
            <a:ext cx="1927471" cy="170579"/>
          </a:xfrm>
          <a:prstGeom prst="rect">
            <a:avLst/>
          </a:prstGeom>
          <a:gradFill rotWithShape="1">
            <a:gsLst>
              <a:gs pos="0">
                <a:srgbClr val="A40000">
                  <a:tint val="73000"/>
                  <a:satMod val="150000"/>
                </a:srgbClr>
              </a:gs>
              <a:gs pos="25000">
                <a:srgbClr val="A40000">
                  <a:tint val="96000"/>
                  <a:shade val="80000"/>
                  <a:satMod val="105000"/>
                </a:srgbClr>
              </a:gs>
              <a:gs pos="38000">
                <a:srgbClr val="A40000">
                  <a:tint val="96000"/>
                  <a:shade val="59000"/>
                  <a:satMod val="120000"/>
                </a:srgbClr>
              </a:gs>
              <a:gs pos="55000">
                <a:srgbClr val="A40000">
                  <a:shade val="57000"/>
                  <a:satMod val="120000"/>
                </a:srgbClr>
              </a:gs>
              <a:gs pos="80000">
                <a:srgbClr val="A40000">
                  <a:shade val="56000"/>
                  <a:satMod val="145000"/>
                </a:srgbClr>
              </a:gs>
              <a:gs pos="88000">
                <a:srgbClr val="A40000">
                  <a:shade val="63000"/>
                  <a:satMod val="160000"/>
                </a:srgbClr>
              </a:gs>
              <a:gs pos="100000">
                <a:srgbClr val="A40000">
                  <a:tint val="99555"/>
                  <a:satMod val="155000"/>
                </a:srgbClr>
              </a:gs>
            </a:gsLst>
            <a:lin ang="5400000" scaled="1"/>
          </a:gradFill>
          <a:ln w="9525" cap="flat" cmpd="sng" algn="ctr">
            <a:solidFill>
              <a:srgbClr val="A40000">
                <a:shade val="60000"/>
                <a:satMod val="300000"/>
              </a:srgbClr>
            </a:solidFill>
            <a:prstDash val="solid"/>
          </a:ln>
          <a:effectLst>
            <a:glow rad="70000">
              <a:srgbClr val="A40000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algn="ctr" defTabSz="685800">
              <a:defRPr/>
            </a:pPr>
            <a:r>
              <a:rPr lang="en-US" sz="975" b="1" kern="0" dirty="0">
                <a:solidFill>
                  <a:srgbClr val="FFFFFF"/>
                </a:solidFill>
                <a:ea typeface="Arial Narrow" charset="0"/>
                <a:cs typeface="Arial Narrow" charset="0"/>
              </a:rPr>
              <a:t>16 T dipole </a:t>
            </a:r>
            <a:r>
              <a:rPr lang="en-US" sz="975" b="1" kern="0" dirty="0" err="1">
                <a:solidFill>
                  <a:srgbClr val="FFFFFF"/>
                </a:solidFill>
                <a:ea typeface="Arial Narrow" charset="0"/>
                <a:cs typeface="Arial Narrow" charset="0"/>
              </a:rPr>
              <a:t>i</a:t>
            </a:r>
            <a:r>
              <a:rPr lang="en-US" sz="975" b="1" kern="0" dirty="0" err="1">
                <a:solidFill>
                  <a:srgbClr val="FFFFFF"/>
                </a:solidFill>
                <a:ea typeface="Arial Narrow" charset="0"/>
                <a:cs typeface="Arial Narrow" charset="0"/>
              </a:rPr>
              <a:t>ndust</a:t>
            </a:r>
            <a:r>
              <a:rPr lang="en-US" sz="975" b="1" kern="0" dirty="0">
                <a:solidFill>
                  <a:srgbClr val="FFFFFF"/>
                </a:solidFill>
                <a:ea typeface="Arial Narrow" charset="0"/>
                <a:cs typeface="Arial Narrow" charset="0"/>
              </a:rPr>
              <a:t>. prototypes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841767" y="1687273"/>
            <a:ext cx="1393836" cy="174026"/>
          </a:xfrm>
          <a:prstGeom prst="rect">
            <a:avLst/>
          </a:prstGeom>
          <a:gradFill rotWithShape="1">
            <a:gsLst>
              <a:gs pos="0">
                <a:srgbClr val="A40000">
                  <a:tint val="73000"/>
                  <a:satMod val="150000"/>
                </a:srgbClr>
              </a:gs>
              <a:gs pos="25000">
                <a:srgbClr val="A40000">
                  <a:tint val="96000"/>
                  <a:shade val="80000"/>
                  <a:satMod val="105000"/>
                </a:srgbClr>
              </a:gs>
              <a:gs pos="38000">
                <a:srgbClr val="A40000">
                  <a:tint val="96000"/>
                  <a:shade val="59000"/>
                  <a:satMod val="120000"/>
                </a:srgbClr>
              </a:gs>
              <a:gs pos="55000">
                <a:srgbClr val="A40000">
                  <a:shade val="57000"/>
                  <a:satMod val="120000"/>
                </a:srgbClr>
              </a:gs>
              <a:gs pos="80000">
                <a:srgbClr val="A40000">
                  <a:shade val="56000"/>
                  <a:satMod val="145000"/>
                </a:srgbClr>
              </a:gs>
              <a:gs pos="88000">
                <a:srgbClr val="A40000">
                  <a:shade val="63000"/>
                  <a:satMod val="160000"/>
                </a:srgbClr>
              </a:gs>
              <a:gs pos="100000">
                <a:srgbClr val="A40000">
                  <a:tint val="99555"/>
                  <a:satMod val="155000"/>
                </a:srgbClr>
              </a:gs>
            </a:gsLst>
            <a:lin ang="5400000" scaled="1"/>
          </a:gradFill>
          <a:ln w="9525" cap="flat" cmpd="sng" algn="ctr">
            <a:solidFill>
              <a:srgbClr val="A40000">
                <a:shade val="60000"/>
                <a:satMod val="300000"/>
              </a:srgbClr>
            </a:solidFill>
            <a:prstDash val="solid"/>
          </a:ln>
          <a:effectLst>
            <a:glow rad="70000">
              <a:srgbClr val="A40000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lIns="27000" rIns="27000" rtlCol="0" anchor="ctr"/>
          <a:lstStyle/>
          <a:p>
            <a:pPr algn="ctr" defTabSz="685800">
              <a:defRPr/>
            </a:pPr>
            <a:r>
              <a:rPr lang="en-US" sz="975" b="1" kern="0" dirty="0">
                <a:solidFill>
                  <a:srgbClr val="FFFFFF"/>
                </a:solidFill>
                <a:ea typeface="Arial Narrow" charset="0"/>
                <a:cs typeface="Arial Narrow" charset="0"/>
              </a:rPr>
              <a:t>16 T dipoles </a:t>
            </a:r>
            <a:r>
              <a:rPr lang="en-US" sz="975" b="1" kern="0" dirty="0" err="1">
                <a:solidFill>
                  <a:srgbClr val="FFFFFF"/>
                </a:solidFill>
                <a:ea typeface="Arial Narrow" charset="0"/>
                <a:cs typeface="Arial Narrow" charset="0"/>
              </a:rPr>
              <a:t>preseries</a:t>
            </a:r>
            <a:endParaRPr lang="en-US" sz="975" b="1" kern="0" dirty="0">
              <a:solidFill>
                <a:srgbClr val="FFFFFF"/>
              </a:solidFill>
              <a:ea typeface="Arial Narrow" charset="0"/>
              <a:cs typeface="Arial Narrow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247661" y="1875004"/>
            <a:ext cx="1764722" cy="172795"/>
          </a:xfrm>
          <a:prstGeom prst="rect">
            <a:avLst/>
          </a:prstGeom>
          <a:gradFill rotWithShape="1">
            <a:gsLst>
              <a:gs pos="0">
                <a:srgbClr val="A40000">
                  <a:tint val="73000"/>
                  <a:satMod val="150000"/>
                </a:srgbClr>
              </a:gs>
              <a:gs pos="25000">
                <a:srgbClr val="A40000">
                  <a:tint val="96000"/>
                  <a:shade val="80000"/>
                  <a:satMod val="105000"/>
                </a:srgbClr>
              </a:gs>
              <a:gs pos="38000">
                <a:srgbClr val="A40000">
                  <a:tint val="96000"/>
                  <a:shade val="59000"/>
                  <a:satMod val="120000"/>
                </a:srgbClr>
              </a:gs>
              <a:gs pos="55000">
                <a:srgbClr val="A40000">
                  <a:shade val="57000"/>
                  <a:satMod val="120000"/>
                </a:srgbClr>
              </a:gs>
              <a:gs pos="80000">
                <a:srgbClr val="A40000">
                  <a:shade val="56000"/>
                  <a:satMod val="145000"/>
                </a:srgbClr>
              </a:gs>
              <a:gs pos="88000">
                <a:srgbClr val="A40000">
                  <a:shade val="63000"/>
                  <a:satMod val="160000"/>
                </a:srgbClr>
              </a:gs>
              <a:gs pos="100000">
                <a:srgbClr val="A40000">
                  <a:tint val="99555"/>
                  <a:satMod val="155000"/>
                </a:srgbClr>
              </a:gs>
            </a:gsLst>
            <a:lin ang="5400000" scaled="1"/>
          </a:gradFill>
          <a:ln w="9525" cap="flat" cmpd="sng" algn="ctr">
            <a:solidFill>
              <a:srgbClr val="A40000">
                <a:shade val="60000"/>
                <a:satMod val="300000"/>
              </a:srgbClr>
            </a:solidFill>
            <a:prstDash val="solid"/>
          </a:ln>
          <a:effectLst>
            <a:glow rad="70000">
              <a:srgbClr val="A40000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lIns="27000" rIns="27000" rtlCol="0" anchor="ctr"/>
          <a:lstStyle/>
          <a:p>
            <a:pPr algn="ctr" defTabSz="685800">
              <a:defRPr/>
            </a:pPr>
            <a:r>
              <a:rPr lang="en-US" sz="975" b="1" kern="0" dirty="0">
                <a:solidFill>
                  <a:srgbClr val="FFFFFF"/>
                </a:solidFill>
                <a:ea typeface="Arial Narrow" charset="0"/>
                <a:cs typeface="Arial Narrow" charset="0"/>
              </a:rPr>
              <a:t>16 T series production</a:t>
            </a:r>
          </a:p>
        </p:txBody>
      </p:sp>
      <p:sp>
        <p:nvSpPr>
          <p:cNvPr id="47" name="TextBox 46"/>
          <p:cNvSpPr txBox="1"/>
          <p:nvPr/>
        </p:nvSpPr>
        <p:spPr>
          <a:xfrm rot="16200000">
            <a:off x="-112719" y="1552759"/>
            <a:ext cx="886765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975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SC Magnets</a:t>
            </a:r>
            <a:endParaRPr lang="en-US" sz="975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448066" y="2785751"/>
            <a:ext cx="2488604" cy="201831"/>
          </a:xfrm>
          <a:prstGeom prst="rect">
            <a:avLst/>
          </a:prstGeom>
          <a:gradFill rotWithShape="1">
            <a:gsLst>
              <a:gs pos="0">
                <a:srgbClr val="0C377B">
                  <a:tint val="73000"/>
                  <a:satMod val="150000"/>
                </a:srgbClr>
              </a:gs>
              <a:gs pos="25000">
                <a:srgbClr val="0C377B">
                  <a:tint val="96000"/>
                  <a:shade val="80000"/>
                  <a:satMod val="105000"/>
                </a:srgbClr>
              </a:gs>
              <a:gs pos="38000">
                <a:srgbClr val="0C377B">
                  <a:tint val="96000"/>
                  <a:shade val="59000"/>
                  <a:satMod val="120000"/>
                </a:srgbClr>
              </a:gs>
              <a:gs pos="55000">
                <a:srgbClr val="0C377B">
                  <a:shade val="57000"/>
                  <a:satMod val="120000"/>
                </a:srgbClr>
              </a:gs>
              <a:gs pos="80000">
                <a:srgbClr val="0C377B">
                  <a:shade val="56000"/>
                  <a:satMod val="145000"/>
                </a:srgbClr>
              </a:gs>
              <a:gs pos="88000">
                <a:srgbClr val="0C377B">
                  <a:shade val="63000"/>
                  <a:satMod val="160000"/>
                </a:srgbClr>
              </a:gs>
              <a:gs pos="100000">
                <a:srgbClr val="0C377B">
                  <a:tint val="99555"/>
                  <a:satMod val="155000"/>
                </a:srgbClr>
              </a:gs>
            </a:gsLst>
            <a:lin ang="5400000" scaled="1"/>
          </a:gradFill>
          <a:ln>
            <a:noFill/>
          </a:ln>
          <a:effectLst>
            <a:glow rad="762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rgbClr val="0C377B">
                <a:shade val="30000"/>
                <a:satMod val="200000"/>
              </a:srgbClr>
            </a:contourClr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975" b="1" kern="0" dirty="0">
                <a:solidFill>
                  <a:srgbClr val="FFFFFF"/>
                </a:solidFill>
              </a:rPr>
              <a:t>CE FCC-</a:t>
            </a:r>
            <a:r>
              <a:rPr lang="en-US" sz="975" b="1" kern="0" dirty="0" err="1">
                <a:solidFill>
                  <a:srgbClr val="FFFFFF"/>
                </a:solidFill>
              </a:rPr>
              <a:t>ee</a:t>
            </a:r>
            <a:r>
              <a:rPr lang="en-US" sz="975" b="1" kern="0" dirty="0">
                <a:solidFill>
                  <a:srgbClr val="FFFFFF"/>
                </a:solidFill>
              </a:rPr>
              <a:t> ring + injector</a:t>
            </a:r>
          </a:p>
        </p:txBody>
      </p:sp>
      <p:cxnSp>
        <p:nvCxnSpPr>
          <p:cNvPr id="49" name="Straight Connector 48"/>
          <p:cNvCxnSpPr/>
          <p:nvPr/>
        </p:nvCxnSpPr>
        <p:spPr>
          <a:xfrm flipH="1">
            <a:off x="351083" y="2070490"/>
            <a:ext cx="8423088" cy="0"/>
          </a:xfrm>
          <a:prstGeom prst="line">
            <a:avLst/>
          </a:prstGeom>
          <a:noFill/>
          <a:ln w="19050" cap="flat" cmpd="sng" algn="ctr">
            <a:solidFill>
              <a:srgbClr val="0C377B"/>
            </a:solidFill>
            <a:prstDash val="solid"/>
          </a:ln>
          <a:effectLst>
            <a:glow rad="635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</p:cxnSp>
      <p:cxnSp>
        <p:nvCxnSpPr>
          <p:cNvPr id="50" name="Straight Connector 49"/>
          <p:cNvCxnSpPr/>
          <p:nvPr/>
        </p:nvCxnSpPr>
        <p:spPr>
          <a:xfrm flipH="1">
            <a:off x="351083" y="2763965"/>
            <a:ext cx="8423088" cy="0"/>
          </a:xfrm>
          <a:prstGeom prst="line">
            <a:avLst/>
          </a:prstGeom>
          <a:noFill/>
          <a:ln w="19050" cap="flat" cmpd="sng" algn="ctr">
            <a:solidFill>
              <a:srgbClr val="0C377B"/>
            </a:solidFill>
            <a:prstDash val="solid"/>
          </a:ln>
          <a:effectLst>
            <a:glow rad="635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</p:cxnSp>
      <p:cxnSp>
        <p:nvCxnSpPr>
          <p:cNvPr id="51" name="Straight Connector 50"/>
          <p:cNvCxnSpPr/>
          <p:nvPr/>
        </p:nvCxnSpPr>
        <p:spPr>
          <a:xfrm flipH="1">
            <a:off x="351083" y="3441859"/>
            <a:ext cx="8423088" cy="0"/>
          </a:xfrm>
          <a:prstGeom prst="line">
            <a:avLst/>
          </a:prstGeom>
          <a:noFill/>
          <a:ln w="19050" cap="flat" cmpd="sng" algn="ctr">
            <a:solidFill>
              <a:srgbClr val="0C377B"/>
            </a:solidFill>
            <a:prstDash val="solid"/>
          </a:ln>
          <a:effectLst>
            <a:glow rad="635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</p:cxnSp>
      <p:cxnSp>
        <p:nvCxnSpPr>
          <p:cNvPr id="52" name="Straight Connector 51"/>
          <p:cNvCxnSpPr/>
          <p:nvPr/>
        </p:nvCxnSpPr>
        <p:spPr>
          <a:xfrm flipH="1">
            <a:off x="351083" y="3941852"/>
            <a:ext cx="8423088" cy="0"/>
          </a:xfrm>
          <a:prstGeom prst="line">
            <a:avLst/>
          </a:prstGeom>
          <a:noFill/>
          <a:ln w="19050" cap="flat" cmpd="sng" algn="ctr">
            <a:solidFill>
              <a:srgbClr val="0C377B"/>
            </a:solidFill>
            <a:prstDash val="solid"/>
          </a:ln>
          <a:effectLst>
            <a:glow rad="635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</p:cxnSp>
      <p:cxnSp>
        <p:nvCxnSpPr>
          <p:cNvPr id="53" name="Straight Connector 52"/>
          <p:cNvCxnSpPr/>
          <p:nvPr/>
        </p:nvCxnSpPr>
        <p:spPr>
          <a:xfrm flipH="1">
            <a:off x="347872" y="1110590"/>
            <a:ext cx="8423088" cy="0"/>
          </a:xfrm>
          <a:prstGeom prst="line">
            <a:avLst/>
          </a:prstGeom>
          <a:noFill/>
          <a:ln w="19050" cap="flat" cmpd="sng" algn="ctr">
            <a:solidFill>
              <a:srgbClr val="0C377B"/>
            </a:solidFill>
            <a:prstDash val="solid"/>
          </a:ln>
          <a:effectLst>
            <a:glow rad="635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</p:cxnSp>
      <p:sp>
        <p:nvSpPr>
          <p:cNvPr id="54" name="TextBox 53"/>
          <p:cNvSpPr txBox="1"/>
          <p:nvPr/>
        </p:nvSpPr>
        <p:spPr>
          <a:xfrm rot="16200000">
            <a:off x="53987" y="2315378"/>
            <a:ext cx="553357" cy="242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975" b="1" dirty="0">
                <a:solidFill>
                  <a:srgbClr val="4F9A06"/>
                </a:solidFill>
                <a:latin typeface="Arial Narrow" charset="0"/>
                <a:ea typeface="Arial Narrow" charset="0"/>
                <a:cs typeface="Arial Narrow" charset="0"/>
              </a:rPr>
              <a:t>FCC-</a:t>
            </a:r>
            <a:r>
              <a:rPr lang="en-US" sz="975" b="1" dirty="0" err="1">
                <a:solidFill>
                  <a:srgbClr val="4F9A06"/>
                </a:solidFill>
                <a:latin typeface="Arial Narrow" charset="0"/>
                <a:ea typeface="Arial Narrow" charset="0"/>
                <a:cs typeface="Arial Narrow" charset="0"/>
              </a:rPr>
              <a:t>hh</a:t>
            </a:r>
            <a:endParaRPr lang="en-US" sz="975" b="1" dirty="0">
              <a:solidFill>
                <a:srgbClr val="4F9A06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 rot="16200000">
            <a:off x="58796" y="2879068"/>
            <a:ext cx="543739" cy="242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975" b="1" dirty="0">
                <a:solidFill>
                  <a:srgbClr val="0C377B"/>
                </a:solidFill>
                <a:latin typeface="Arial Narrow" charset="0"/>
                <a:ea typeface="Arial Narrow" charset="0"/>
                <a:cs typeface="Arial Narrow" charset="0"/>
              </a:rPr>
              <a:t>FCC-</a:t>
            </a:r>
            <a:r>
              <a:rPr lang="en-US" sz="975" b="1" dirty="0" err="1">
                <a:solidFill>
                  <a:srgbClr val="0C377B"/>
                </a:solidFill>
                <a:latin typeface="Arial Narrow" charset="0"/>
                <a:ea typeface="Arial Narrow" charset="0"/>
                <a:cs typeface="Arial Narrow" charset="0"/>
              </a:rPr>
              <a:t>ee</a:t>
            </a:r>
            <a:endParaRPr lang="en-US" sz="975" b="1" dirty="0">
              <a:solidFill>
                <a:srgbClr val="0C377B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 rot="16200000">
            <a:off x="45169" y="3569313"/>
            <a:ext cx="570990" cy="242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975" b="1" dirty="0">
                <a:solidFill>
                  <a:srgbClr val="0070C0"/>
                </a:solidFill>
                <a:latin typeface="Arial Narrow" charset="0"/>
                <a:ea typeface="Arial Narrow" charset="0"/>
                <a:cs typeface="Arial Narrow" charset="0"/>
              </a:rPr>
              <a:t>HE-LHC</a:t>
            </a:r>
            <a:endParaRPr lang="en-US" sz="975" b="1" dirty="0">
              <a:solidFill>
                <a:srgbClr val="0070C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57" name="Diamond 56"/>
          <p:cNvSpPr/>
          <p:nvPr/>
        </p:nvSpPr>
        <p:spPr>
          <a:xfrm>
            <a:off x="624322" y="874316"/>
            <a:ext cx="172556" cy="141437"/>
          </a:xfrm>
          <a:prstGeom prst="diamond">
            <a:avLst/>
          </a:prstGeom>
          <a:gradFill rotWithShape="1">
            <a:gsLst>
              <a:gs pos="0">
                <a:srgbClr val="EF2929">
                  <a:tint val="73000"/>
                  <a:satMod val="150000"/>
                </a:srgbClr>
              </a:gs>
              <a:gs pos="25000">
                <a:srgbClr val="EF2929">
                  <a:tint val="96000"/>
                  <a:shade val="80000"/>
                  <a:satMod val="105000"/>
                </a:srgbClr>
              </a:gs>
              <a:gs pos="38000">
                <a:srgbClr val="EF2929">
                  <a:tint val="96000"/>
                  <a:shade val="59000"/>
                  <a:satMod val="120000"/>
                </a:srgbClr>
              </a:gs>
              <a:gs pos="55000">
                <a:srgbClr val="EF2929">
                  <a:shade val="57000"/>
                  <a:satMod val="120000"/>
                </a:srgbClr>
              </a:gs>
              <a:gs pos="80000">
                <a:srgbClr val="EF2929">
                  <a:shade val="56000"/>
                  <a:satMod val="145000"/>
                </a:srgbClr>
              </a:gs>
              <a:gs pos="88000">
                <a:srgbClr val="EF2929">
                  <a:shade val="63000"/>
                  <a:satMod val="160000"/>
                </a:srgbClr>
              </a:gs>
              <a:gs pos="100000">
                <a:srgbClr val="EF2929">
                  <a:tint val="99555"/>
                  <a:satMod val="155000"/>
                </a:srgbClr>
              </a:gs>
            </a:gsLst>
            <a:lin ang="5400000" scaled="1"/>
          </a:gradFill>
          <a:ln>
            <a:noFill/>
          </a:ln>
          <a:effectLst>
            <a:glow rad="76200">
              <a:srgbClr val="EF2929">
                <a:tint val="30000"/>
                <a:shade val="95000"/>
                <a:satMod val="300000"/>
                <a:alpha val="50000"/>
              </a:srgb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rgbClr val="EF2929">
                <a:shade val="30000"/>
                <a:satMod val="200000"/>
              </a:srgbClr>
            </a:contourClr>
          </a:sp3d>
        </p:spPr>
        <p:txBody>
          <a:bodyPr rtlCol="0" anchor="ctr"/>
          <a:lstStyle/>
          <a:p>
            <a:pPr algn="ctr" defTabSz="685800">
              <a:defRPr/>
            </a:pPr>
            <a:endParaRPr lang="en-US" sz="975" b="1" kern="0">
              <a:solidFill>
                <a:srgbClr val="FFFFFF"/>
              </a:solidFill>
            </a:endParaRPr>
          </a:p>
        </p:txBody>
      </p:sp>
      <p:sp>
        <p:nvSpPr>
          <p:cNvPr id="58" name="Diamond 57"/>
          <p:cNvSpPr/>
          <p:nvPr/>
        </p:nvSpPr>
        <p:spPr>
          <a:xfrm>
            <a:off x="2671581" y="860545"/>
            <a:ext cx="172556" cy="141437"/>
          </a:xfrm>
          <a:prstGeom prst="diamond">
            <a:avLst/>
          </a:prstGeom>
          <a:gradFill rotWithShape="1">
            <a:gsLst>
              <a:gs pos="0">
                <a:srgbClr val="EF2929">
                  <a:tint val="73000"/>
                  <a:satMod val="150000"/>
                </a:srgbClr>
              </a:gs>
              <a:gs pos="25000">
                <a:srgbClr val="EF2929">
                  <a:tint val="96000"/>
                  <a:shade val="80000"/>
                  <a:satMod val="105000"/>
                </a:srgbClr>
              </a:gs>
              <a:gs pos="38000">
                <a:srgbClr val="EF2929">
                  <a:tint val="96000"/>
                  <a:shade val="59000"/>
                  <a:satMod val="120000"/>
                </a:srgbClr>
              </a:gs>
              <a:gs pos="55000">
                <a:srgbClr val="EF2929">
                  <a:shade val="57000"/>
                  <a:satMod val="120000"/>
                </a:srgbClr>
              </a:gs>
              <a:gs pos="80000">
                <a:srgbClr val="EF2929">
                  <a:shade val="56000"/>
                  <a:satMod val="145000"/>
                </a:srgbClr>
              </a:gs>
              <a:gs pos="88000">
                <a:srgbClr val="EF2929">
                  <a:shade val="63000"/>
                  <a:satMod val="160000"/>
                </a:srgbClr>
              </a:gs>
              <a:gs pos="100000">
                <a:srgbClr val="EF2929">
                  <a:tint val="99555"/>
                  <a:satMod val="155000"/>
                </a:srgbClr>
              </a:gs>
            </a:gsLst>
            <a:lin ang="5400000" scaled="1"/>
          </a:gradFill>
          <a:ln>
            <a:noFill/>
          </a:ln>
          <a:effectLst>
            <a:glow rad="76200">
              <a:srgbClr val="EF2929">
                <a:tint val="30000"/>
                <a:shade val="95000"/>
                <a:satMod val="300000"/>
                <a:alpha val="50000"/>
              </a:srgb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rgbClr val="EF2929">
                <a:shade val="30000"/>
                <a:satMod val="200000"/>
              </a:srgbClr>
            </a:contourClr>
          </a:sp3d>
        </p:spPr>
        <p:txBody>
          <a:bodyPr rtlCol="0" anchor="ctr"/>
          <a:lstStyle/>
          <a:p>
            <a:pPr algn="ctr" defTabSz="685800">
              <a:defRPr/>
            </a:pPr>
            <a:endParaRPr lang="en-US" sz="975" b="1" kern="0">
              <a:solidFill>
                <a:srgbClr val="FFFFFF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937630" y="851372"/>
            <a:ext cx="3645989" cy="150041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defTabSz="685800">
              <a:defRPr/>
            </a:pPr>
            <a:r>
              <a:rPr lang="en-US" sz="975" b="1" kern="0" dirty="0">
                <a:solidFill>
                  <a:srgbClr val="FF0000"/>
                </a:solidFill>
              </a:rPr>
              <a:t>Strategy Update 2026 – assumed project decision</a:t>
            </a:r>
          </a:p>
        </p:txBody>
      </p:sp>
      <p:sp>
        <p:nvSpPr>
          <p:cNvPr id="60" name="Rectangle 59"/>
          <p:cNvSpPr/>
          <p:nvPr/>
        </p:nvSpPr>
        <p:spPr>
          <a:xfrm>
            <a:off x="5895068" y="3710347"/>
            <a:ext cx="1771298" cy="212309"/>
          </a:xfrm>
          <a:prstGeom prst="rect">
            <a:avLst/>
          </a:prstGeom>
          <a:gradFill rotWithShape="1">
            <a:gsLst>
              <a:gs pos="0">
                <a:srgbClr val="5197CC">
                  <a:tint val="73000"/>
                  <a:satMod val="150000"/>
                </a:srgbClr>
              </a:gs>
              <a:gs pos="25000">
                <a:srgbClr val="5197CC">
                  <a:tint val="96000"/>
                  <a:shade val="80000"/>
                  <a:satMod val="105000"/>
                </a:srgbClr>
              </a:gs>
              <a:gs pos="38000">
                <a:srgbClr val="5197CC">
                  <a:tint val="96000"/>
                  <a:shade val="59000"/>
                  <a:satMod val="120000"/>
                </a:srgbClr>
              </a:gs>
              <a:gs pos="55000">
                <a:srgbClr val="5197CC">
                  <a:shade val="57000"/>
                  <a:satMod val="120000"/>
                </a:srgbClr>
              </a:gs>
              <a:gs pos="80000">
                <a:srgbClr val="5197CC">
                  <a:shade val="56000"/>
                  <a:satMod val="145000"/>
                </a:srgbClr>
              </a:gs>
              <a:gs pos="88000">
                <a:srgbClr val="5197CC">
                  <a:shade val="63000"/>
                  <a:satMod val="160000"/>
                </a:srgbClr>
              </a:gs>
              <a:gs pos="100000">
                <a:srgbClr val="5197CC">
                  <a:tint val="99555"/>
                  <a:satMod val="155000"/>
                </a:srgbClr>
              </a:gs>
            </a:gsLst>
            <a:lin ang="5400000" scaled="1"/>
          </a:gradFill>
          <a:ln>
            <a:noFill/>
          </a:ln>
          <a:effectLst>
            <a:glow rad="76200">
              <a:srgbClr val="5197CC">
                <a:tint val="30000"/>
                <a:shade val="95000"/>
                <a:satMod val="300000"/>
                <a:alpha val="50000"/>
              </a:srgb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rgbClr val="5197CC">
                <a:shade val="30000"/>
                <a:satMod val="200000"/>
              </a:srgbClr>
            </a:contourClr>
          </a:sp3d>
        </p:spPr>
        <p:txBody>
          <a:bodyPr lIns="27000" rIns="27000" rtlCol="0" anchor="ctr"/>
          <a:lstStyle/>
          <a:p>
            <a:pPr algn="ctr" defTabSz="685800">
              <a:defRPr/>
            </a:pPr>
            <a:r>
              <a:rPr lang="en-US" sz="975" b="1" kern="0" dirty="0">
                <a:solidFill>
                  <a:srgbClr val="FFFFFF"/>
                </a:solidFill>
              </a:rPr>
              <a:t>    Installation HE-LHC</a:t>
            </a:r>
          </a:p>
        </p:txBody>
      </p:sp>
      <p:sp>
        <p:nvSpPr>
          <p:cNvPr id="61" name="Rectangle 60"/>
          <p:cNvSpPr/>
          <p:nvPr/>
        </p:nvSpPr>
        <p:spPr>
          <a:xfrm>
            <a:off x="6605226" y="2335378"/>
            <a:ext cx="1422926" cy="185728"/>
          </a:xfrm>
          <a:prstGeom prst="rect">
            <a:avLst/>
          </a:prstGeom>
          <a:gradFill rotWithShape="1">
            <a:gsLst>
              <a:gs pos="0">
                <a:srgbClr val="4F9A06">
                  <a:tint val="73000"/>
                  <a:satMod val="150000"/>
                </a:srgbClr>
              </a:gs>
              <a:gs pos="25000">
                <a:srgbClr val="4F9A06">
                  <a:tint val="96000"/>
                  <a:shade val="80000"/>
                  <a:satMod val="105000"/>
                </a:srgbClr>
              </a:gs>
              <a:gs pos="38000">
                <a:srgbClr val="4F9A06">
                  <a:tint val="96000"/>
                  <a:shade val="59000"/>
                  <a:satMod val="120000"/>
                </a:srgbClr>
              </a:gs>
              <a:gs pos="55000">
                <a:srgbClr val="4F9A06">
                  <a:shade val="57000"/>
                  <a:satMod val="120000"/>
                </a:srgbClr>
              </a:gs>
              <a:gs pos="80000">
                <a:srgbClr val="4F9A06">
                  <a:shade val="56000"/>
                  <a:satMod val="145000"/>
                </a:srgbClr>
              </a:gs>
              <a:gs pos="88000">
                <a:srgbClr val="4F9A06">
                  <a:shade val="63000"/>
                  <a:satMod val="160000"/>
                </a:srgbClr>
              </a:gs>
              <a:gs pos="100000">
                <a:srgbClr val="4F9A06">
                  <a:tint val="99555"/>
                  <a:satMod val="155000"/>
                </a:srgbClr>
              </a:gs>
            </a:gsLst>
            <a:lin ang="5400000" scaled="1"/>
          </a:gradFill>
          <a:ln w="9525" cap="flat" cmpd="sng" algn="ctr">
            <a:solidFill>
              <a:srgbClr val="4F9A06">
                <a:shade val="60000"/>
                <a:satMod val="300000"/>
              </a:srgbClr>
            </a:solidFill>
            <a:prstDash val="solid"/>
          </a:ln>
          <a:effectLst>
            <a:glow rad="70000">
              <a:srgbClr val="4F9A06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algn="ctr" defTabSz="685800">
              <a:defRPr/>
            </a:pPr>
            <a:r>
              <a:rPr lang="en-US" sz="975" b="1" kern="0" dirty="0">
                <a:solidFill>
                  <a:srgbClr val="FFFFFF"/>
                </a:solidFill>
              </a:rPr>
              <a:t>LHC Modification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8227438" y="429803"/>
            <a:ext cx="322524" cy="242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975" b="1" kern="0" dirty="0">
                <a:solidFill>
                  <a:srgbClr val="FFFFFF"/>
                </a:solidFill>
              </a:rPr>
              <a:t>42</a:t>
            </a:r>
          </a:p>
        </p:txBody>
      </p:sp>
      <p:sp>
        <p:nvSpPr>
          <p:cNvPr id="63" name="Rectangle 62"/>
          <p:cNvSpPr/>
          <p:nvPr/>
        </p:nvSpPr>
        <p:spPr>
          <a:xfrm>
            <a:off x="870465" y="857797"/>
            <a:ext cx="1744254" cy="170579"/>
          </a:xfrm>
          <a:prstGeom prst="rect">
            <a:avLst/>
          </a:prstGeom>
          <a:solidFill>
            <a:srgbClr val="A5A5A5">
              <a:lumMod val="75000"/>
            </a:srgbClr>
          </a:solidFill>
          <a:ln w="9525" cap="flat" cmpd="sng" algn="ctr">
            <a:noFill/>
            <a:prstDash val="solid"/>
          </a:ln>
          <a:effectLst>
            <a:glow rad="70000">
              <a:srgbClr val="A40000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algn="ctr" defTabSz="685800">
              <a:defRPr/>
            </a:pPr>
            <a:r>
              <a:rPr lang="en-US" sz="975" b="1" kern="0" dirty="0">
                <a:solidFill>
                  <a:srgbClr val="FFFFFF"/>
                </a:solidFill>
                <a:ea typeface="Arial Narrow" charset="0"/>
                <a:cs typeface="Arial Narrow" charset="0"/>
              </a:rPr>
              <a:t>Technical Design Phase</a:t>
            </a:r>
          </a:p>
        </p:txBody>
      </p:sp>
      <p:sp>
        <p:nvSpPr>
          <p:cNvPr id="64" name="Down Arrow 63"/>
          <p:cNvSpPr/>
          <p:nvPr/>
        </p:nvSpPr>
        <p:spPr>
          <a:xfrm>
            <a:off x="6158224" y="2062061"/>
            <a:ext cx="91016" cy="1717773"/>
          </a:xfrm>
          <a:prstGeom prst="downArrow">
            <a:avLst/>
          </a:prstGeom>
          <a:solidFill>
            <a:srgbClr val="FF9900"/>
          </a:solidFill>
          <a:ln w="6350" cap="flat" cmpd="sng" algn="ctr">
            <a:solidFill>
              <a:srgbClr val="FF9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350" kern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094049" y="428641"/>
            <a:ext cx="276504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975" b="1" kern="0" dirty="0">
                <a:solidFill>
                  <a:srgbClr val="FFFFFF"/>
                </a:solidFill>
              </a:rPr>
              <a:t>36</a:t>
            </a:r>
          </a:p>
        </p:txBody>
      </p:sp>
      <p:sp>
        <p:nvSpPr>
          <p:cNvPr id="66" name="Rectangle 65"/>
          <p:cNvSpPr/>
          <p:nvPr/>
        </p:nvSpPr>
        <p:spPr>
          <a:xfrm>
            <a:off x="5028434" y="3236680"/>
            <a:ext cx="2280459" cy="189560"/>
          </a:xfrm>
          <a:prstGeom prst="rect">
            <a:avLst/>
          </a:prstGeom>
          <a:gradFill rotWithShape="1">
            <a:gsLst>
              <a:gs pos="0">
                <a:srgbClr val="0C377B">
                  <a:tint val="73000"/>
                  <a:satMod val="150000"/>
                </a:srgbClr>
              </a:gs>
              <a:gs pos="25000">
                <a:srgbClr val="0C377B">
                  <a:tint val="96000"/>
                  <a:shade val="80000"/>
                  <a:satMod val="105000"/>
                </a:srgbClr>
              </a:gs>
              <a:gs pos="38000">
                <a:srgbClr val="0C377B">
                  <a:tint val="96000"/>
                  <a:shade val="59000"/>
                  <a:satMod val="120000"/>
                </a:srgbClr>
              </a:gs>
              <a:gs pos="55000">
                <a:srgbClr val="0C377B">
                  <a:shade val="57000"/>
                  <a:satMod val="120000"/>
                </a:srgbClr>
              </a:gs>
              <a:gs pos="80000">
                <a:srgbClr val="0C377B">
                  <a:shade val="56000"/>
                  <a:satMod val="145000"/>
                </a:srgbClr>
              </a:gs>
              <a:gs pos="88000">
                <a:srgbClr val="0C377B">
                  <a:shade val="63000"/>
                  <a:satMod val="160000"/>
                </a:srgbClr>
              </a:gs>
              <a:gs pos="100000">
                <a:srgbClr val="0C377B">
                  <a:tint val="99555"/>
                  <a:satMod val="155000"/>
                </a:srgbClr>
              </a:gs>
            </a:gsLst>
            <a:lin ang="5400000" scaled="1"/>
          </a:gradFill>
          <a:ln>
            <a:noFill/>
          </a:ln>
          <a:effectLst>
            <a:glow rad="762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rgbClr val="0C377B">
                <a:shade val="30000"/>
                <a:satMod val="200000"/>
              </a:srgbClr>
            </a:contourClr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975" b="1" kern="0" dirty="0">
                <a:solidFill>
                  <a:srgbClr val="FFFFFF"/>
                </a:solidFill>
              </a:rPr>
              <a:t>Installation + test FCC-ee</a:t>
            </a:r>
          </a:p>
        </p:txBody>
      </p:sp>
      <p:sp>
        <p:nvSpPr>
          <p:cNvPr id="67" name="Rectangle 66"/>
          <p:cNvSpPr/>
          <p:nvPr/>
        </p:nvSpPr>
        <p:spPr>
          <a:xfrm>
            <a:off x="5012530" y="2552597"/>
            <a:ext cx="3727595" cy="185728"/>
          </a:xfrm>
          <a:prstGeom prst="rect">
            <a:avLst/>
          </a:prstGeom>
          <a:gradFill rotWithShape="1">
            <a:gsLst>
              <a:gs pos="0">
                <a:srgbClr val="4F9A06">
                  <a:tint val="73000"/>
                  <a:satMod val="150000"/>
                </a:srgbClr>
              </a:gs>
              <a:gs pos="25000">
                <a:srgbClr val="4F9A06">
                  <a:tint val="96000"/>
                  <a:shade val="80000"/>
                  <a:satMod val="105000"/>
                </a:srgbClr>
              </a:gs>
              <a:gs pos="38000">
                <a:srgbClr val="4F9A06">
                  <a:tint val="96000"/>
                  <a:shade val="59000"/>
                  <a:satMod val="120000"/>
                </a:srgbClr>
              </a:gs>
              <a:gs pos="55000">
                <a:srgbClr val="4F9A06">
                  <a:shade val="57000"/>
                  <a:satMod val="120000"/>
                </a:srgbClr>
              </a:gs>
              <a:gs pos="80000">
                <a:srgbClr val="4F9A06">
                  <a:shade val="56000"/>
                  <a:satMod val="145000"/>
                </a:srgbClr>
              </a:gs>
              <a:gs pos="88000">
                <a:srgbClr val="4F9A06">
                  <a:shade val="63000"/>
                  <a:satMod val="160000"/>
                </a:srgbClr>
              </a:gs>
              <a:gs pos="100000">
                <a:srgbClr val="4F9A06">
                  <a:tint val="99555"/>
                  <a:satMod val="155000"/>
                </a:srgbClr>
              </a:gs>
            </a:gsLst>
            <a:lin ang="5400000" scaled="1"/>
          </a:gradFill>
          <a:ln w="9525" cap="flat" cmpd="sng" algn="ctr">
            <a:solidFill>
              <a:srgbClr val="4F9A06">
                <a:shade val="60000"/>
                <a:satMod val="300000"/>
              </a:srgbClr>
            </a:solidFill>
            <a:prstDash val="solid"/>
          </a:ln>
          <a:effectLst>
            <a:glow rad="70000">
              <a:srgbClr val="4F9A06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algn="ctr" defTabSz="685800">
              <a:defRPr/>
            </a:pPr>
            <a:r>
              <a:rPr lang="en-US" sz="975" b="1" kern="0" dirty="0">
                <a:solidFill>
                  <a:srgbClr val="FFFFFF"/>
                </a:solidFill>
              </a:rPr>
              <a:t>Installation + test FCC-</a:t>
            </a:r>
            <a:r>
              <a:rPr lang="en-US" sz="975" b="1" kern="0" dirty="0" err="1">
                <a:solidFill>
                  <a:srgbClr val="FFFFFF"/>
                </a:solidFill>
              </a:rPr>
              <a:t>hh</a:t>
            </a:r>
            <a:endParaRPr lang="en-US" sz="975" b="1" kern="0" dirty="0">
              <a:solidFill>
                <a:srgbClr val="FFFFFF"/>
              </a:solidFill>
            </a:endParaRPr>
          </a:p>
        </p:txBody>
      </p:sp>
      <p:sp>
        <p:nvSpPr>
          <p:cNvPr id="68" name="Down Arrow 67"/>
          <p:cNvSpPr/>
          <p:nvPr/>
        </p:nvSpPr>
        <p:spPr>
          <a:xfrm>
            <a:off x="6245794" y="2068835"/>
            <a:ext cx="83786" cy="542784"/>
          </a:xfrm>
          <a:prstGeom prst="downArrow">
            <a:avLst/>
          </a:prstGeom>
          <a:solidFill>
            <a:srgbClr val="FF9900"/>
          </a:solidFill>
          <a:ln w="6350" cap="flat" cmpd="sng" algn="ctr">
            <a:solidFill>
              <a:srgbClr val="FF9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350" kern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5180259" y="2335273"/>
            <a:ext cx="1407087" cy="185728"/>
          </a:xfrm>
          <a:prstGeom prst="rect">
            <a:avLst/>
          </a:prstGeom>
          <a:gradFill rotWithShape="1">
            <a:gsLst>
              <a:gs pos="0">
                <a:srgbClr val="4F9A06">
                  <a:tint val="73000"/>
                  <a:satMod val="150000"/>
                </a:srgbClr>
              </a:gs>
              <a:gs pos="25000">
                <a:srgbClr val="4F9A06">
                  <a:tint val="96000"/>
                  <a:shade val="80000"/>
                  <a:satMod val="105000"/>
                </a:srgbClr>
              </a:gs>
              <a:gs pos="38000">
                <a:srgbClr val="4F9A06">
                  <a:tint val="96000"/>
                  <a:shade val="59000"/>
                  <a:satMod val="120000"/>
                </a:srgbClr>
              </a:gs>
              <a:gs pos="55000">
                <a:srgbClr val="4F9A06">
                  <a:shade val="57000"/>
                  <a:satMod val="120000"/>
                </a:srgbClr>
              </a:gs>
              <a:gs pos="80000">
                <a:srgbClr val="4F9A06">
                  <a:shade val="56000"/>
                  <a:satMod val="145000"/>
                </a:srgbClr>
              </a:gs>
              <a:gs pos="88000">
                <a:srgbClr val="4F9A06">
                  <a:shade val="63000"/>
                  <a:satMod val="160000"/>
                </a:srgbClr>
              </a:gs>
              <a:gs pos="100000">
                <a:srgbClr val="4F9A06">
                  <a:tint val="99555"/>
                  <a:satMod val="155000"/>
                </a:srgbClr>
              </a:gs>
            </a:gsLst>
            <a:lin ang="5400000" scaled="1"/>
          </a:gradFill>
          <a:ln w="9525" cap="flat" cmpd="sng" algn="ctr">
            <a:solidFill>
              <a:srgbClr val="4F9A06">
                <a:shade val="60000"/>
                <a:satMod val="300000"/>
              </a:srgbClr>
            </a:solidFill>
            <a:prstDash val="solid"/>
          </a:ln>
          <a:effectLst>
            <a:glow rad="70000">
              <a:srgbClr val="4F9A06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algn="ctr" defTabSz="685800">
              <a:defRPr/>
            </a:pPr>
            <a:r>
              <a:rPr lang="en-US" sz="975" b="1" kern="0" dirty="0">
                <a:solidFill>
                  <a:srgbClr val="FFFFFF"/>
                </a:solidFill>
              </a:rPr>
              <a:t>CE TL to LHC        </a:t>
            </a:r>
          </a:p>
        </p:txBody>
      </p:sp>
      <p:sp>
        <p:nvSpPr>
          <p:cNvPr id="70" name="Rectangle 69"/>
          <p:cNvSpPr/>
          <p:nvPr/>
        </p:nvSpPr>
        <p:spPr>
          <a:xfrm>
            <a:off x="5539637" y="3479727"/>
            <a:ext cx="1025525" cy="205927"/>
          </a:xfrm>
          <a:prstGeom prst="rect">
            <a:avLst/>
          </a:prstGeom>
          <a:gradFill rotWithShape="1">
            <a:gsLst>
              <a:gs pos="0">
                <a:srgbClr val="5197CC">
                  <a:tint val="73000"/>
                  <a:satMod val="150000"/>
                </a:srgbClr>
              </a:gs>
              <a:gs pos="25000">
                <a:srgbClr val="5197CC">
                  <a:tint val="96000"/>
                  <a:shade val="80000"/>
                  <a:satMod val="105000"/>
                </a:srgbClr>
              </a:gs>
              <a:gs pos="38000">
                <a:srgbClr val="5197CC">
                  <a:tint val="96000"/>
                  <a:shade val="59000"/>
                  <a:satMod val="120000"/>
                </a:srgbClr>
              </a:gs>
              <a:gs pos="55000">
                <a:srgbClr val="5197CC">
                  <a:shade val="57000"/>
                  <a:satMod val="120000"/>
                </a:srgbClr>
              </a:gs>
              <a:gs pos="80000">
                <a:srgbClr val="5197CC">
                  <a:shade val="56000"/>
                  <a:satMod val="145000"/>
                </a:srgbClr>
              </a:gs>
              <a:gs pos="88000">
                <a:srgbClr val="5197CC">
                  <a:shade val="63000"/>
                  <a:satMod val="160000"/>
                </a:srgbClr>
              </a:gs>
              <a:gs pos="100000">
                <a:srgbClr val="5197CC">
                  <a:tint val="99555"/>
                  <a:satMod val="155000"/>
                </a:srgbClr>
              </a:gs>
            </a:gsLst>
            <a:lin ang="5400000" scaled="1"/>
          </a:gradFill>
          <a:ln>
            <a:noFill/>
          </a:ln>
          <a:effectLst>
            <a:glow rad="76200">
              <a:srgbClr val="5197CC">
                <a:tint val="30000"/>
                <a:shade val="95000"/>
                <a:satMod val="300000"/>
                <a:alpha val="50000"/>
              </a:srgb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rgbClr val="5197CC">
                <a:shade val="30000"/>
                <a:satMod val="200000"/>
              </a:srgbClr>
            </a:contourClr>
          </a:sp3d>
        </p:spPr>
        <p:txBody>
          <a:bodyPr lIns="27000" rIns="27000" rtlCol="0" anchor="ctr"/>
          <a:lstStyle/>
          <a:p>
            <a:pPr algn="ctr" defTabSz="685800">
              <a:defRPr/>
            </a:pPr>
            <a:r>
              <a:rPr lang="en-US" sz="975" b="1" kern="0" dirty="0">
                <a:solidFill>
                  <a:srgbClr val="FFFFFF"/>
                </a:solidFill>
              </a:rPr>
              <a:t>LHC Removal</a:t>
            </a:r>
          </a:p>
        </p:txBody>
      </p:sp>
      <p:sp>
        <p:nvSpPr>
          <p:cNvPr id="71" name="Bent-Up Arrow 70"/>
          <p:cNvSpPr/>
          <p:nvPr/>
        </p:nvSpPr>
        <p:spPr>
          <a:xfrm rot="5400000">
            <a:off x="2462281" y="1314833"/>
            <a:ext cx="1235174" cy="658871"/>
          </a:xfrm>
          <a:prstGeom prst="bentUpArrow">
            <a:avLst>
              <a:gd name="adj1" fmla="val 4930"/>
              <a:gd name="adj2" fmla="val 4626"/>
              <a:gd name="adj3" fmla="val 25000"/>
            </a:avLst>
          </a:prstGeom>
          <a:solidFill>
            <a:srgbClr val="FF9900"/>
          </a:solidFill>
          <a:ln w="6350" cap="flat" cmpd="sng" algn="ctr">
            <a:solidFill>
              <a:srgbClr val="FF9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350" kern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72" name="Bent-Up Arrow 71"/>
          <p:cNvSpPr/>
          <p:nvPr/>
        </p:nvSpPr>
        <p:spPr>
          <a:xfrm rot="5400000">
            <a:off x="2102324" y="1613228"/>
            <a:ext cx="1890210" cy="714809"/>
          </a:xfrm>
          <a:prstGeom prst="bentUpArrow">
            <a:avLst>
              <a:gd name="adj1" fmla="val 4930"/>
              <a:gd name="adj2" fmla="val 4626"/>
              <a:gd name="adj3" fmla="val 25000"/>
            </a:avLst>
          </a:prstGeom>
          <a:solidFill>
            <a:srgbClr val="FF9900"/>
          </a:solidFill>
          <a:ln w="6350" cap="flat" cmpd="sng" algn="ctr">
            <a:solidFill>
              <a:srgbClr val="FF9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350" kern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73" name="Bent-Up Arrow 72"/>
          <p:cNvSpPr/>
          <p:nvPr/>
        </p:nvSpPr>
        <p:spPr>
          <a:xfrm rot="5400000">
            <a:off x="2578434" y="1260399"/>
            <a:ext cx="594065" cy="124325"/>
          </a:xfrm>
          <a:prstGeom prst="bentUpArrow">
            <a:avLst>
              <a:gd name="adj1" fmla="val 22590"/>
              <a:gd name="adj2" fmla="val 22956"/>
              <a:gd name="adj3" fmla="val 47442"/>
            </a:avLst>
          </a:prstGeom>
          <a:solidFill>
            <a:srgbClr val="FF9900"/>
          </a:solidFill>
          <a:ln w="6350" cap="flat" cmpd="sng" algn="ctr">
            <a:solidFill>
              <a:srgbClr val="FF9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350" kern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1637924" y="1320137"/>
            <a:ext cx="1423947" cy="170579"/>
          </a:xfrm>
          <a:prstGeom prst="rect">
            <a:avLst/>
          </a:prstGeom>
          <a:gradFill rotWithShape="1">
            <a:gsLst>
              <a:gs pos="0">
                <a:srgbClr val="A40000">
                  <a:tint val="73000"/>
                  <a:satMod val="150000"/>
                </a:srgbClr>
              </a:gs>
              <a:gs pos="25000">
                <a:srgbClr val="A40000">
                  <a:tint val="96000"/>
                  <a:shade val="80000"/>
                  <a:satMod val="105000"/>
                </a:srgbClr>
              </a:gs>
              <a:gs pos="38000">
                <a:srgbClr val="A40000">
                  <a:tint val="96000"/>
                  <a:shade val="59000"/>
                  <a:satMod val="120000"/>
                </a:srgbClr>
              </a:gs>
              <a:gs pos="55000">
                <a:srgbClr val="A40000">
                  <a:shade val="57000"/>
                  <a:satMod val="120000"/>
                </a:srgbClr>
              </a:gs>
              <a:gs pos="80000">
                <a:srgbClr val="A40000">
                  <a:shade val="56000"/>
                  <a:satMod val="145000"/>
                </a:srgbClr>
              </a:gs>
              <a:gs pos="88000">
                <a:srgbClr val="A40000">
                  <a:shade val="63000"/>
                  <a:satMod val="160000"/>
                </a:srgbClr>
              </a:gs>
              <a:gs pos="100000">
                <a:srgbClr val="A40000">
                  <a:tint val="99555"/>
                  <a:satMod val="155000"/>
                </a:srgbClr>
              </a:gs>
            </a:gsLst>
            <a:lin ang="5400000" scaled="1"/>
          </a:gradFill>
          <a:ln w="9525" cap="flat" cmpd="sng" algn="ctr">
            <a:solidFill>
              <a:srgbClr val="A40000">
                <a:shade val="60000"/>
                <a:satMod val="300000"/>
              </a:srgbClr>
            </a:solidFill>
            <a:prstDash val="solid"/>
          </a:ln>
          <a:effectLst>
            <a:glow rad="70000">
              <a:srgbClr val="A40000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algn="ctr" defTabSz="685800">
              <a:defRPr/>
            </a:pPr>
            <a:r>
              <a:rPr lang="en-US" sz="975" b="1" kern="0" dirty="0">
                <a:solidFill>
                  <a:srgbClr val="FFFFFF"/>
                </a:solidFill>
                <a:ea typeface="Arial Narrow" charset="0"/>
                <a:cs typeface="Arial Narrow" charset="0"/>
              </a:rPr>
              <a:t>Dipole long models</a:t>
            </a:r>
          </a:p>
        </p:txBody>
      </p:sp>
      <p:sp>
        <p:nvSpPr>
          <p:cNvPr id="75" name="Bent-Up Arrow 74"/>
          <p:cNvSpPr/>
          <p:nvPr/>
        </p:nvSpPr>
        <p:spPr>
          <a:xfrm rot="5400000">
            <a:off x="4819734" y="2399353"/>
            <a:ext cx="399322" cy="124325"/>
          </a:xfrm>
          <a:prstGeom prst="bentUpArrow">
            <a:avLst>
              <a:gd name="adj1" fmla="val 22590"/>
              <a:gd name="adj2" fmla="val 22956"/>
              <a:gd name="adj3" fmla="val 47442"/>
            </a:avLst>
          </a:prstGeom>
          <a:solidFill>
            <a:srgbClr val="FF9900"/>
          </a:solidFill>
          <a:ln w="6350" cap="flat" cmpd="sng" algn="ctr">
            <a:solidFill>
              <a:srgbClr val="FF9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350" kern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76" name="Bent-Up Arrow 75"/>
          <p:cNvSpPr/>
          <p:nvPr/>
        </p:nvSpPr>
        <p:spPr>
          <a:xfrm rot="5400000">
            <a:off x="4832627" y="3093697"/>
            <a:ext cx="399322" cy="124325"/>
          </a:xfrm>
          <a:prstGeom prst="bentUpArrow">
            <a:avLst>
              <a:gd name="adj1" fmla="val 22590"/>
              <a:gd name="adj2" fmla="val 22956"/>
              <a:gd name="adj3" fmla="val 47442"/>
            </a:avLst>
          </a:prstGeom>
          <a:solidFill>
            <a:srgbClr val="FF9900"/>
          </a:solidFill>
          <a:ln w="6350" cap="flat" cmpd="sng" algn="ctr">
            <a:solidFill>
              <a:srgbClr val="FF9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350" kern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4130143" y="3014334"/>
            <a:ext cx="2465054" cy="189885"/>
          </a:xfrm>
          <a:prstGeom prst="rect">
            <a:avLst/>
          </a:prstGeom>
          <a:gradFill rotWithShape="1">
            <a:gsLst>
              <a:gs pos="0">
                <a:srgbClr val="0C377B">
                  <a:tint val="73000"/>
                  <a:satMod val="150000"/>
                </a:srgbClr>
              </a:gs>
              <a:gs pos="25000">
                <a:srgbClr val="0C377B">
                  <a:tint val="96000"/>
                  <a:shade val="80000"/>
                  <a:satMod val="105000"/>
                </a:srgbClr>
              </a:gs>
              <a:gs pos="38000">
                <a:srgbClr val="0C377B">
                  <a:tint val="96000"/>
                  <a:shade val="59000"/>
                  <a:satMod val="120000"/>
                </a:srgbClr>
              </a:gs>
              <a:gs pos="55000">
                <a:srgbClr val="0C377B">
                  <a:shade val="57000"/>
                  <a:satMod val="120000"/>
                </a:srgbClr>
              </a:gs>
              <a:gs pos="80000">
                <a:srgbClr val="0C377B">
                  <a:shade val="56000"/>
                  <a:satMod val="145000"/>
                </a:srgbClr>
              </a:gs>
              <a:gs pos="88000">
                <a:srgbClr val="0C377B">
                  <a:shade val="63000"/>
                  <a:satMod val="160000"/>
                </a:srgbClr>
              </a:gs>
              <a:gs pos="100000">
                <a:srgbClr val="0C377B">
                  <a:tint val="99555"/>
                  <a:satMod val="155000"/>
                </a:srgbClr>
              </a:gs>
            </a:gsLst>
            <a:lin ang="5400000" scaled="1"/>
          </a:gradFill>
          <a:ln>
            <a:noFill/>
          </a:ln>
          <a:effectLst>
            <a:glow rad="762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rgbClr val="0C377B">
                <a:shade val="30000"/>
                <a:satMod val="200000"/>
              </a:srgbClr>
            </a:contourClr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975" b="1" kern="0" dirty="0">
                <a:solidFill>
                  <a:srgbClr val="FFFFFF"/>
                </a:solidFill>
              </a:rPr>
              <a:t>Injector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065771" y="3581817"/>
            <a:ext cx="4387209" cy="1477328"/>
          </a:xfrm>
          <a:prstGeom prst="rect">
            <a:avLst/>
          </a:prstGeom>
          <a:solidFill>
            <a:srgbClr val="FFFF00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500" b="1" kern="0" dirty="0">
                <a:solidFill>
                  <a:srgbClr val="FF0000"/>
                </a:solidFill>
              </a:rPr>
              <a:t>schedule constrained by 16 T magnets &amp; CE</a:t>
            </a:r>
          </a:p>
          <a:p>
            <a:pPr defTabSz="685800">
              <a:defRPr/>
            </a:pPr>
            <a:r>
              <a:rPr lang="en-US" sz="1500" b="1" kern="0" dirty="0">
                <a:solidFill>
                  <a:srgbClr val="0000CC"/>
                </a:solidFill>
              </a:rPr>
              <a:t>→ </a:t>
            </a:r>
            <a:r>
              <a:rPr lang="en-US" sz="1500" b="1" kern="0" dirty="0">
                <a:solidFill>
                  <a:srgbClr val="0000CC"/>
                </a:solidFill>
              </a:rPr>
              <a:t>earliest possible </a:t>
            </a:r>
            <a:r>
              <a:rPr lang="en-US" sz="1500" b="1" kern="0" dirty="0">
                <a:solidFill>
                  <a:srgbClr val="0000CC"/>
                </a:solidFill>
              </a:rPr>
              <a:t>physics </a:t>
            </a:r>
            <a:r>
              <a:rPr lang="en-US" sz="1500" b="1" kern="0" dirty="0">
                <a:solidFill>
                  <a:srgbClr val="0000CC"/>
                </a:solidFill>
              </a:rPr>
              <a:t>starting </a:t>
            </a:r>
            <a:r>
              <a:rPr lang="en-US" sz="1500" b="1" kern="0" dirty="0">
                <a:solidFill>
                  <a:srgbClr val="0000CC"/>
                </a:solidFill>
              </a:rPr>
              <a:t>dates</a:t>
            </a:r>
            <a:endParaRPr lang="en-US" sz="1500" b="1" kern="0" dirty="0">
              <a:solidFill>
                <a:srgbClr val="0000CC"/>
              </a:solidFill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500" b="1" kern="0" dirty="0">
                <a:solidFill>
                  <a:srgbClr val="0000CC"/>
                </a:solidFill>
              </a:rPr>
              <a:t>FCC-</a:t>
            </a:r>
            <a:r>
              <a:rPr lang="en-US" sz="1500" b="1" kern="0" dirty="0" err="1">
                <a:solidFill>
                  <a:srgbClr val="0000CC"/>
                </a:solidFill>
              </a:rPr>
              <a:t>hh</a:t>
            </a:r>
            <a:r>
              <a:rPr lang="en-US" sz="1500" b="1" kern="0" dirty="0">
                <a:solidFill>
                  <a:srgbClr val="0000CC"/>
                </a:solidFill>
              </a:rPr>
              <a:t>: 2043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500" b="1" kern="0" dirty="0">
                <a:solidFill>
                  <a:srgbClr val="0000CC"/>
                </a:solidFill>
              </a:rPr>
              <a:t>FCC-ee: 2039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500" b="1" kern="0" dirty="0">
                <a:solidFill>
                  <a:srgbClr val="0000CC"/>
                </a:solidFill>
              </a:rPr>
              <a:t>HE-LHC</a:t>
            </a:r>
            <a:r>
              <a:rPr lang="en-US" sz="1500" b="1" kern="0" dirty="0">
                <a:solidFill>
                  <a:srgbClr val="0000CC"/>
                </a:solidFill>
              </a:rPr>
              <a:t>: </a:t>
            </a:r>
            <a:r>
              <a:rPr lang="en-US" sz="1500" b="1" kern="0" dirty="0">
                <a:solidFill>
                  <a:srgbClr val="0000CC"/>
                </a:solidFill>
              </a:rPr>
              <a:t>2040 </a:t>
            </a:r>
            <a:r>
              <a:rPr lang="en-US" sz="1500" b="1" kern="0" dirty="0">
                <a:solidFill>
                  <a:srgbClr val="0000CC"/>
                </a:solidFill>
              </a:rPr>
              <a:t>(with HL-LHC stop </a:t>
            </a:r>
            <a:r>
              <a:rPr lang="en-US" sz="1500" b="1" kern="0" dirty="0">
                <a:solidFill>
                  <a:srgbClr val="0000CC"/>
                </a:solidFill>
              </a:rPr>
              <a:t>LS5 </a:t>
            </a:r>
            <a:r>
              <a:rPr lang="en-US" sz="1500" b="1" kern="0" dirty="0">
                <a:solidFill>
                  <a:srgbClr val="0000CC"/>
                </a:solidFill>
              </a:rPr>
              <a:t>/ 2034</a:t>
            </a:r>
            <a:r>
              <a:rPr lang="en-US" sz="1500" b="1" kern="0" dirty="0">
                <a:solidFill>
                  <a:srgbClr val="0000CC"/>
                </a:solidFill>
              </a:rPr>
              <a:t>)</a:t>
            </a:r>
            <a:endParaRPr lang="en-GB" sz="1500" b="1" kern="0" dirty="0">
              <a:solidFill>
                <a:srgbClr val="0000CC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326620" y="1272481"/>
            <a:ext cx="2098651" cy="507831"/>
          </a:xfrm>
          <a:prstGeom prst="rect">
            <a:avLst/>
          </a:prstGeom>
          <a:solidFill>
            <a:sysClr val="window" lastClr="FFFFFF">
              <a:alpha val="70000"/>
            </a:sysClr>
          </a:solidFill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en-US" sz="2700" b="1" kern="0" dirty="0">
                <a:solidFill>
                  <a:srgbClr val="C00000"/>
                </a:solidFill>
                <a:latin typeface="Calibri" panose="020F0502020204030204"/>
              </a:rPr>
              <a:t>16 T magnets</a:t>
            </a:r>
            <a:endParaRPr lang="en-GB" sz="2700" b="1" kern="0" dirty="0"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8021930" y="2052820"/>
            <a:ext cx="1186543" cy="507831"/>
          </a:xfrm>
          <a:prstGeom prst="rect">
            <a:avLst/>
          </a:prstGeom>
          <a:solidFill>
            <a:sysClr val="window" lastClr="FFFFFF">
              <a:alpha val="70000"/>
            </a:sysClr>
          </a:solidFill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en-US" sz="2700" b="1" kern="0" dirty="0">
                <a:solidFill>
                  <a:srgbClr val="008000"/>
                </a:solidFill>
                <a:latin typeface="Calibri" panose="020F0502020204030204"/>
              </a:rPr>
              <a:t>FCC-</a:t>
            </a:r>
            <a:r>
              <a:rPr lang="en-US" sz="2700" b="1" kern="0" dirty="0" err="1">
                <a:solidFill>
                  <a:srgbClr val="008000"/>
                </a:solidFill>
                <a:latin typeface="Calibri" panose="020F0502020204030204"/>
              </a:rPr>
              <a:t>hh</a:t>
            </a:r>
            <a:endParaRPr lang="en-GB" sz="2700" b="1" kern="0" dirty="0">
              <a:solidFill>
                <a:srgbClr val="008000"/>
              </a:solidFill>
              <a:latin typeface="Calibri" panose="020F0502020204030204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367202" y="2848078"/>
            <a:ext cx="1164101" cy="507831"/>
          </a:xfrm>
          <a:prstGeom prst="rect">
            <a:avLst/>
          </a:prstGeom>
          <a:solidFill>
            <a:sysClr val="window" lastClr="FFFFFF">
              <a:alpha val="70000"/>
            </a:sysClr>
          </a:solidFill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en-US" sz="2700" b="1" kern="0" dirty="0">
                <a:solidFill>
                  <a:srgbClr val="0000CC"/>
                </a:solidFill>
                <a:latin typeface="Calibri" panose="020F0502020204030204"/>
              </a:rPr>
              <a:t>FCC-</a:t>
            </a:r>
            <a:r>
              <a:rPr lang="en-US" sz="2700" b="1" kern="0" dirty="0" err="1">
                <a:solidFill>
                  <a:srgbClr val="0000CC"/>
                </a:solidFill>
                <a:latin typeface="Calibri" panose="020F0502020204030204"/>
              </a:rPr>
              <a:t>ee</a:t>
            </a:r>
            <a:endParaRPr lang="en-GB" sz="2700" b="1" kern="0" dirty="0">
              <a:solidFill>
                <a:srgbClr val="0000CC"/>
              </a:solidFill>
              <a:latin typeface="Calibri" panose="020F0502020204030204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7746227" y="3444310"/>
            <a:ext cx="1223412" cy="507831"/>
          </a:xfrm>
          <a:prstGeom prst="rect">
            <a:avLst/>
          </a:prstGeom>
          <a:solidFill>
            <a:sysClr val="window" lastClr="FFFFFF">
              <a:alpha val="70000"/>
            </a:sysClr>
          </a:solidFill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en-US" sz="2700" b="1" kern="0" dirty="0">
                <a:solidFill>
                  <a:srgbClr val="00B0F0"/>
                </a:solidFill>
                <a:latin typeface="Calibri" panose="020F0502020204030204"/>
              </a:rPr>
              <a:t>HE-LHC</a:t>
            </a:r>
            <a:endParaRPr lang="en-GB" sz="2700" b="1" kern="0" dirty="0">
              <a:solidFill>
                <a:srgbClr val="00B0F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4476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Transverse impedance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6586"/>
          <a:stretch/>
        </p:blipFill>
        <p:spPr>
          <a:xfrm>
            <a:off x="1870970" y="573529"/>
            <a:ext cx="5400000" cy="3438381"/>
          </a:xfrm>
          <a:prstGeom prst="rect">
            <a:avLst/>
          </a:prstGeom>
        </p:spPr>
      </p:pic>
      <p:graphicFrame>
        <p:nvGraphicFramePr>
          <p:cNvPr id="7" name="Oggetto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2891207"/>
              </p:ext>
            </p:extLst>
          </p:nvPr>
        </p:nvGraphicFramePr>
        <p:xfrm>
          <a:off x="4403799" y="3147814"/>
          <a:ext cx="2963862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Equation" r:id="rId4" imgW="2133360" imgH="685800" progId="Equation.DSMT4">
                  <p:embed/>
                </p:oleObj>
              </mc:Choice>
              <mc:Fallback>
                <p:oleObj name="Equation" r:id="rId4" imgW="2133360" imgH="685800" progId="Equation.DSMT4">
                  <p:embed/>
                  <p:pic>
                    <p:nvPicPr>
                      <p:cNvPr id="7" name="Oggetto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3799" y="3147814"/>
                        <a:ext cx="2963862" cy="9525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1722552" y="4300938"/>
            <a:ext cx="5400600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750" dirty="0">
                <a:solidFill>
                  <a:schemeClr val="accent6">
                    <a:lumMod val="50000"/>
                  </a:schemeClr>
                </a:solidFill>
              </a:rPr>
              <a:t>F. </a:t>
            </a:r>
            <a:r>
              <a:rPr lang="en-GB" sz="750" dirty="0" err="1">
                <a:solidFill>
                  <a:schemeClr val="accent6">
                    <a:lumMod val="50000"/>
                  </a:schemeClr>
                </a:solidFill>
              </a:rPr>
              <a:t>Sacherer</a:t>
            </a:r>
            <a:r>
              <a:rPr lang="en-GB" sz="750" dirty="0">
                <a:solidFill>
                  <a:schemeClr val="accent6">
                    <a:lumMod val="50000"/>
                  </a:schemeClr>
                </a:solidFill>
              </a:rPr>
              <a:t> in: Proceedings of the First Course of the International School of Particle Accelerators, CERN 77-13, p. 198</a:t>
            </a:r>
          </a:p>
        </p:txBody>
      </p:sp>
    </p:spTree>
    <p:extLst>
      <p:ext uri="{BB962C8B-B14F-4D97-AF65-F5344CB8AC3E}">
        <p14:creationId xmlns:p14="http://schemas.microsoft.com/office/powerpoint/2010/main" val="162260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 smtClean="0"/>
              <a:t>Betatron</a:t>
            </a:r>
            <a:r>
              <a:rPr lang="en-GB" dirty="0" smtClean="0"/>
              <a:t> motion – simplified model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14338" name="Picture 2" descr="Risultati immagini per betatron mo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75" y="1418097"/>
            <a:ext cx="1921669" cy="21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Oggetto 17"/>
          <p:cNvGraphicFramePr>
            <a:graphicFrameLocks noChangeAspect="1"/>
          </p:cNvGraphicFramePr>
          <p:nvPr>
            <p:extLst/>
          </p:nvPr>
        </p:nvGraphicFramePr>
        <p:xfrm>
          <a:off x="1406129" y="720329"/>
          <a:ext cx="1129903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4" name="Equation" r:id="rId4" imgW="812520" imgH="253800" progId="Equation.3">
                  <p:embed/>
                </p:oleObj>
              </mc:Choice>
              <mc:Fallback>
                <p:oleObj name="Equation" r:id="rId4" imgW="812520" imgH="253800" progId="Equation.3">
                  <p:embed/>
                  <p:pic>
                    <p:nvPicPr>
                      <p:cNvPr id="9" name="Oggetto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6129" y="720329"/>
                        <a:ext cx="1129903" cy="35242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ggetto 17"/>
          <p:cNvGraphicFramePr>
            <a:graphicFrameLocks noChangeAspect="1"/>
          </p:cNvGraphicFramePr>
          <p:nvPr>
            <p:extLst/>
          </p:nvPr>
        </p:nvGraphicFramePr>
        <p:xfrm>
          <a:off x="1414462" y="1550194"/>
          <a:ext cx="1482329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5" name="Equation" r:id="rId6" imgW="1066680" imgH="253800" progId="Equation.3">
                  <p:embed/>
                </p:oleObj>
              </mc:Choice>
              <mc:Fallback>
                <p:oleObj name="Equation" r:id="rId6" imgW="1066680" imgH="253800" progId="Equation.3">
                  <p:embed/>
                  <p:pic>
                    <p:nvPicPr>
                      <p:cNvPr id="11" name="Oggetto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4462" y="1550194"/>
                        <a:ext cx="1482329" cy="3524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519772" y="765645"/>
            <a:ext cx="38539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chemeClr val="accent6">
                    <a:lumMod val="50000"/>
                  </a:schemeClr>
                </a:solidFill>
              </a:rPr>
              <a:t>Unperturbed motion of single particle with                          and</a:t>
            </a:r>
          </a:p>
        </p:txBody>
      </p:sp>
      <p:graphicFrame>
        <p:nvGraphicFramePr>
          <p:cNvPr id="13" name="Oggetto 17"/>
          <p:cNvGraphicFramePr>
            <a:graphicFrameLocks noChangeAspect="1"/>
          </p:cNvGraphicFramePr>
          <p:nvPr>
            <p:extLst/>
          </p:nvPr>
        </p:nvGraphicFramePr>
        <p:xfrm>
          <a:off x="6297978" y="666796"/>
          <a:ext cx="539669" cy="441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6" name="Equation" r:id="rId8" imgW="482400" imgH="393480" progId="Equation.3">
                  <p:embed/>
                </p:oleObj>
              </mc:Choice>
              <mc:Fallback>
                <p:oleObj name="Equation" r:id="rId8" imgW="482400" imgH="393480" progId="Equation.3">
                  <p:embed/>
                  <p:pic>
                    <p:nvPicPr>
                      <p:cNvPr id="13" name="Oggetto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7978" y="666796"/>
                        <a:ext cx="539669" cy="441722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ggetto 17"/>
          <p:cNvGraphicFramePr>
            <a:graphicFrameLocks noChangeAspect="1"/>
          </p:cNvGraphicFramePr>
          <p:nvPr>
            <p:extLst/>
          </p:nvPr>
        </p:nvGraphicFramePr>
        <p:xfrm>
          <a:off x="5116117" y="756047"/>
          <a:ext cx="839390" cy="270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7" name="Equation" r:id="rId10" imgW="749160" imgH="241200" progId="Equation.3">
                  <p:embed/>
                </p:oleObj>
              </mc:Choice>
              <mc:Fallback>
                <p:oleObj name="Equation" r:id="rId10" imgW="749160" imgH="241200" progId="Equation.3">
                  <p:embed/>
                  <p:pic>
                    <p:nvPicPr>
                      <p:cNvPr id="14" name="Oggetto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6117" y="756047"/>
                        <a:ext cx="839390" cy="270272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ggetto 17"/>
          <p:cNvGraphicFramePr>
            <a:graphicFrameLocks noChangeAspect="1"/>
          </p:cNvGraphicFramePr>
          <p:nvPr>
            <p:extLst/>
          </p:nvPr>
        </p:nvGraphicFramePr>
        <p:xfrm>
          <a:off x="7032505" y="756802"/>
          <a:ext cx="742564" cy="248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8" name="Equation" r:id="rId12" imgW="685800" imgH="228600" progId="Equation.3">
                  <p:embed/>
                </p:oleObj>
              </mc:Choice>
              <mc:Fallback>
                <p:oleObj name="Equation" r:id="rId12" imgW="685800" imgH="228600" progId="Equation.3">
                  <p:embed/>
                  <p:pic>
                    <p:nvPicPr>
                      <p:cNvPr id="21" name="Oggetto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2505" y="756802"/>
                        <a:ext cx="742564" cy="24851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331640" y="2128221"/>
            <a:ext cx="36792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chemeClr val="accent6">
                    <a:lumMod val="50000"/>
                  </a:schemeClr>
                </a:solidFill>
              </a:rPr>
              <a:t>Adding a perturbation to the beam that changes focussing:</a:t>
            </a:r>
          </a:p>
        </p:txBody>
      </p:sp>
      <p:graphicFrame>
        <p:nvGraphicFramePr>
          <p:cNvPr id="23" name="Oggetto 17"/>
          <p:cNvGraphicFramePr>
            <a:graphicFrameLocks noChangeAspect="1"/>
          </p:cNvGraphicFramePr>
          <p:nvPr>
            <p:extLst/>
          </p:nvPr>
        </p:nvGraphicFramePr>
        <p:xfrm>
          <a:off x="1406128" y="2584847"/>
          <a:ext cx="1376363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9" name="Equation" r:id="rId14" imgW="990360" imgH="253800" progId="Equation.3">
                  <p:embed/>
                </p:oleObj>
              </mc:Choice>
              <mc:Fallback>
                <p:oleObj name="Equation" r:id="rId14" imgW="990360" imgH="253800" progId="Equation.3">
                  <p:embed/>
                  <p:pic>
                    <p:nvPicPr>
                      <p:cNvPr id="23" name="Oggetto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6128" y="2584847"/>
                        <a:ext cx="1376363" cy="35242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/>
          <p:nvPr/>
        </p:nvSpPr>
        <p:spPr>
          <a:xfrm>
            <a:off x="1336258" y="1185249"/>
            <a:ext cx="451758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050" dirty="0">
                <a:solidFill>
                  <a:srgbClr val="4D4D4D">
                    <a:lumMod val="50000"/>
                  </a:srgbClr>
                </a:solidFill>
              </a:rPr>
              <a:t>Quadrupoles give the restoring (focussing) force -&gt; harmonic oscillations</a:t>
            </a:r>
          </a:p>
        </p:txBody>
      </p:sp>
      <p:graphicFrame>
        <p:nvGraphicFramePr>
          <p:cNvPr id="25" name="Oggetto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4642939"/>
              </p:ext>
            </p:extLst>
          </p:nvPr>
        </p:nvGraphicFramePr>
        <p:xfrm>
          <a:off x="1392287" y="3240088"/>
          <a:ext cx="4187825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0" name="Equation" r:id="rId16" imgW="3009600" imgH="304560" progId="Equation.DSMT4">
                  <p:embed/>
                </p:oleObj>
              </mc:Choice>
              <mc:Fallback>
                <p:oleObj name="Equation" r:id="rId16" imgW="3009600" imgH="304560" progId="Equation.DSMT4">
                  <p:embed/>
                  <p:pic>
                    <p:nvPicPr>
                      <p:cNvPr id="25" name="Oggetto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2287" y="3240088"/>
                        <a:ext cx="4187825" cy="4222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/>
          <p:cNvSpPr/>
          <p:nvPr/>
        </p:nvSpPr>
        <p:spPr>
          <a:xfrm>
            <a:off x="4310911" y="3213827"/>
            <a:ext cx="1413217" cy="505675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aphicFrame>
        <p:nvGraphicFramePr>
          <p:cNvPr id="27" name="Oggetto 17"/>
          <p:cNvGraphicFramePr>
            <a:graphicFrameLocks noChangeAspect="1"/>
          </p:cNvGraphicFramePr>
          <p:nvPr>
            <p:extLst/>
          </p:nvPr>
        </p:nvGraphicFramePr>
        <p:xfrm>
          <a:off x="1428751" y="3937397"/>
          <a:ext cx="2489597" cy="370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1" name="Equation" r:id="rId18" imgW="1790640" imgH="266400" progId="Equation.3">
                  <p:embed/>
                </p:oleObj>
              </mc:Choice>
              <mc:Fallback>
                <p:oleObj name="Equation" r:id="rId18" imgW="1790640" imgH="266400" progId="Equation.3">
                  <p:embed/>
                  <p:pic>
                    <p:nvPicPr>
                      <p:cNvPr id="27" name="Oggetto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1" y="3937397"/>
                        <a:ext cx="2489597" cy="370284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ggetto 17"/>
          <p:cNvGraphicFramePr>
            <a:graphicFrameLocks noChangeAspect="1"/>
          </p:cNvGraphicFramePr>
          <p:nvPr>
            <p:extLst/>
          </p:nvPr>
        </p:nvGraphicFramePr>
        <p:xfrm>
          <a:off x="4842030" y="3941021"/>
          <a:ext cx="824679" cy="366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2" name="Equation" r:id="rId20" imgW="571320" imgH="253800" progId="Equation.3">
                  <p:embed/>
                </p:oleObj>
              </mc:Choice>
              <mc:Fallback>
                <p:oleObj name="Equation" r:id="rId20" imgW="571320" imgH="253800" progId="Equation.3">
                  <p:embed/>
                  <p:pic>
                    <p:nvPicPr>
                      <p:cNvPr id="28" name="Oggetto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2030" y="3941021"/>
                        <a:ext cx="824679" cy="366661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6106456" y="4008934"/>
            <a:ext cx="1630575" cy="2539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chemeClr val="accent6">
                    <a:lumMod val="50000"/>
                  </a:schemeClr>
                </a:solidFill>
              </a:rPr>
              <a:t>Growth rate of instability</a:t>
            </a:r>
          </a:p>
        </p:txBody>
      </p:sp>
      <p:cxnSp>
        <p:nvCxnSpPr>
          <p:cNvPr id="30" name="Straight Arrow Connector 29"/>
          <p:cNvCxnSpPr>
            <a:stCxn id="29" idx="1"/>
            <a:endCxn id="28" idx="3"/>
          </p:cNvCxnSpPr>
          <p:nvPr/>
        </p:nvCxnSpPr>
        <p:spPr>
          <a:xfrm flipH="1">
            <a:off x="5666709" y="4124351"/>
            <a:ext cx="439746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094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Comparison: Y-123, Bi-2223, Tl-1223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708" y="877504"/>
            <a:ext cx="6627595" cy="31312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00546" y="4065968"/>
            <a:ext cx="388148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75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Susanne </a:t>
            </a:r>
            <a:r>
              <a:rPr lang="en-GB" sz="75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Tönies</a:t>
            </a:r>
            <a:r>
              <a:rPr lang="en-GB" sz="75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Harald W. Weber, Gerhard </a:t>
            </a:r>
            <a:r>
              <a:rPr lang="en-GB" sz="75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Gritzner</a:t>
            </a:r>
            <a:r>
              <a:rPr lang="en-GB" sz="75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Oliver </a:t>
            </a:r>
            <a:r>
              <a:rPr lang="en-GB" sz="75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Heiml</a:t>
            </a:r>
            <a:r>
              <a:rPr lang="en-GB" sz="75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and Mario H. Eder, </a:t>
            </a:r>
          </a:p>
          <a:p>
            <a:pPr algn="just"/>
            <a:r>
              <a:rPr lang="de-AT" sz="75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IEEE TRANSACTIONS ON APPLIED SUPERCONDUCTIVITY, </a:t>
            </a:r>
            <a:r>
              <a:rPr lang="de-AT" sz="75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VOL. 13, NO. 2, JUNE 2003</a:t>
            </a:r>
            <a:endParaRPr lang="en-GB" sz="75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6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Comparison: Tl-1223 and Tl-2212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138" y="800100"/>
            <a:ext cx="4685724" cy="35433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75857" y="4191930"/>
            <a:ext cx="296417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75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Sundaresan</a:t>
            </a:r>
            <a:r>
              <a:rPr lang="en-GB" sz="75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al. , IEEE TRANS. APPL. SUPERCOND. 13 (2003) 2913</a:t>
            </a:r>
            <a:endParaRPr lang="en-GB" sz="13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04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252749" y="276457"/>
            <a:ext cx="290335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700" dirty="0">
                <a:solidFill>
                  <a:srgbClr val="C00000"/>
                </a:solidFill>
              </a:rPr>
              <a:t>Tl</a:t>
            </a:r>
            <a:r>
              <a:rPr lang="it-IT" sz="2700" baseline="-25000" dirty="0">
                <a:solidFill>
                  <a:srgbClr val="C00000"/>
                </a:solidFill>
              </a:rPr>
              <a:t>x</a:t>
            </a:r>
            <a:r>
              <a:rPr lang="it-IT" sz="2700" dirty="0">
                <a:solidFill>
                  <a:srgbClr val="92D050"/>
                </a:solidFill>
              </a:rPr>
              <a:t>Ba</a:t>
            </a:r>
            <a:r>
              <a:rPr lang="it-IT" sz="2700" baseline="-25000" dirty="0">
                <a:solidFill>
                  <a:srgbClr val="92D050"/>
                </a:solidFill>
              </a:rPr>
              <a:t>2</a:t>
            </a:r>
            <a:r>
              <a:rPr lang="it-IT" sz="27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Ca</a:t>
            </a:r>
            <a:r>
              <a:rPr lang="it-IT" sz="2700" baseline="-25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y</a:t>
            </a:r>
            <a:r>
              <a:rPr lang="it-IT" sz="2700" dirty="0">
                <a:solidFill>
                  <a:schemeClr val="accent6">
                    <a:lumMod val="75000"/>
                  </a:schemeClr>
                </a:solidFill>
              </a:rPr>
              <a:t>Cu</a:t>
            </a:r>
            <a:r>
              <a:rPr lang="it-IT" sz="2700" baseline="-25000" dirty="0">
                <a:solidFill>
                  <a:schemeClr val="accent6">
                    <a:lumMod val="75000"/>
                  </a:schemeClr>
                </a:solidFill>
              </a:rPr>
              <a:t>y+1</a:t>
            </a:r>
            <a:r>
              <a:rPr lang="it-IT" sz="2700" dirty="0">
                <a:solidFill>
                  <a:schemeClr val="bg1">
                    <a:lumMod val="65000"/>
                  </a:schemeClr>
                </a:solidFill>
              </a:rPr>
              <a:t>O</a:t>
            </a:r>
            <a:r>
              <a:rPr lang="it-IT" sz="2700" baseline="-25000" dirty="0">
                <a:solidFill>
                  <a:schemeClr val="bg1">
                    <a:lumMod val="65000"/>
                  </a:schemeClr>
                </a:solidFill>
              </a:rPr>
              <a:t>z</a:t>
            </a:r>
            <a:endParaRPr lang="en-US" sz="2700" baseline="-25000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/>
          </p:nvPr>
        </p:nvGraphicFramePr>
        <p:xfrm>
          <a:off x="2681759" y="913065"/>
          <a:ext cx="3519114" cy="3615832"/>
        </p:xfrm>
        <a:graphic>
          <a:graphicData uri="http://schemas.openxmlformats.org/drawingml/2006/table">
            <a:tbl>
              <a:tblPr firstRow="1" bandRow="1"/>
              <a:tblGrid>
                <a:gridCol w="548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0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4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19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34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50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Site</a:t>
                      </a:r>
                    </a:p>
                  </a:txBody>
                  <a:tcPr marL="6656" marR="6656" marT="66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Tl</a:t>
                      </a:r>
                      <a:r>
                        <a:rPr lang="en-US" sz="1800" b="0" i="0" u="none" strike="noStrike" baseline="-250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  <a:endParaRPr lang="en-US" sz="18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</a:t>
                      </a:r>
                      <a:r>
                        <a:rPr lang="en-US" sz="1800" b="0" i="0" u="none" strike="noStrike" baseline="-25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18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</a:t>
                      </a:r>
                      <a:r>
                        <a:rPr lang="en-US" sz="1800" b="0" i="0" u="none" strike="noStrike" baseline="-25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</a:t>
                      </a:r>
                      <a:endParaRPr lang="en-US" sz="18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</a:t>
                      </a:r>
                      <a:r>
                        <a:rPr lang="en-US" sz="1800" b="0" i="0" u="none" strike="noStrike" baseline="-25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y+1</a:t>
                      </a:r>
                      <a:endParaRPr lang="en-US" sz="18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</a:t>
                      </a:r>
                      <a:r>
                        <a:rPr lang="en-US" sz="1800" b="0" i="0" u="none" strike="noStrike" baseline="-25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</a:t>
                      </a:r>
                      <a:endParaRPr lang="en-US" sz="18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710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7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 Stoichiometry</a:t>
                      </a:r>
                      <a:endParaRPr lang="en-US" sz="17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vert="vert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X=1 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 2</a:t>
                      </a:r>
                    </a:p>
                  </a:txBody>
                  <a:tcPr marL="6656" marR="6656" marT="6656" marB="0" vert="vert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vert="vert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Y=0,1,2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vert="vert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Y+1=1,2,3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vert="vert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Z=5…10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vert="vert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367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7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  Substitution</a:t>
                      </a:r>
                      <a:endParaRPr lang="en-US" sz="17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vert="vert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</a:t>
                      </a:r>
                      <a:r>
                        <a:rPr lang="en-US" sz="1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Pb,Bi,Cu,Hg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vert="vert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</a:t>
                      </a:r>
                      <a:r>
                        <a:rPr lang="en-US" sz="1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Sr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vert="vert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Tl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vert="vert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NONE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vert="vert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F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vert="vert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53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-1" y="375552"/>
            <a:ext cx="10692681" cy="4379328"/>
            <a:chOff x="-940535" y="-36909"/>
            <a:chExt cx="12857351" cy="691744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96598" y="-36909"/>
              <a:ext cx="9277110" cy="6917445"/>
            </a:xfrm>
            <a:prstGeom prst="rect">
              <a:avLst/>
            </a:prstGeom>
          </p:spPr>
        </p:pic>
        <p:sp>
          <p:nvSpPr>
            <p:cNvPr id="10" name="Arc 9"/>
            <p:cNvSpPr/>
            <p:nvPr/>
          </p:nvSpPr>
          <p:spPr>
            <a:xfrm>
              <a:off x="-940535" y="4113291"/>
              <a:ext cx="5870974" cy="1358292"/>
            </a:xfrm>
            <a:prstGeom prst="arc">
              <a:avLst>
                <a:gd name="adj1" fmla="val 11568746"/>
                <a:gd name="adj2" fmla="val 488561"/>
              </a:avLst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2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24982" t="49603" r="58034" b="47152"/>
            <a:stretch/>
          </p:blipFill>
          <p:spPr>
            <a:xfrm>
              <a:off x="2227764" y="3403810"/>
              <a:ext cx="1575650" cy="224475"/>
            </a:xfrm>
            <a:prstGeom prst="snip2SameRect">
              <a:avLst>
                <a:gd name="adj1" fmla="val 50000"/>
                <a:gd name="adj2" fmla="val 0"/>
              </a:avLst>
            </a:prstGeom>
            <a:ln>
              <a:noFill/>
            </a:ln>
            <a:effectLst>
              <a:softEdge rad="38100"/>
            </a:effectLst>
          </p:spPr>
        </p:pic>
        <p:sp>
          <p:nvSpPr>
            <p:cNvPr id="14" name="Arc 13"/>
            <p:cNvSpPr/>
            <p:nvPr/>
          </p:nvSpPr>
          <p:spPr>
            <a:xfrm>
              <a:off x="1954183" y="2987530"/>
              <a:ext cx="9962633" cy="1638687"/>
            </a:xfrm>
            <a:prstGeom prst="arc">
              <a:avLst>
                <a:gd name="adj1" fmla="val 1086642"/>
                <a:gd name="adj2" fmla="val 11036784"/>
              </a:avLst>
            </a:prstGeom>
            <a:ln w="28575" cap="rnd" cmpd="sng">
              <a:solidFill>
                <a:srgbClr val="800000"/>
              </a:solidFill>
              <a:prstDash val="sysDash"/>
              <a:headEnd type="none"/>
              <a:tailEnd type="none"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2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 Circular Collider Study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179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Surface impedance: effect of magnetic flux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50</a:t>
            </a:fld>
            <a:endParaRPr lang="en-US" dirty="0"/>
          </a:p>
        </p:txBody>
      </p:sp>
      <p:graphicFrame>
        <p:nvGraphicFramePr>
          <p:cNvPr id="6" name="Oggetto 4"/>
          <p:cNvGraphicFramePr>
            <a:graphicFrameLocks noChangeAspect="1"/>
          </p:cNvGraphicFramePr>
          <p:nvPr>
            <p:extLst/>
          </p:nvPr>
        </p:nvGraphicFramePr>
        <p:xfrm>
          <a:off x="3437874" y="771060"/>
          <a:ext cx="2016919" cy="3107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2" name="Equazione" r:id="rId3" imgW="1562040" imgH="241200" progId="Equation.3">
                  <p:embed/>
                </p:oleObj>
              </mc:Choice>
              <mc:Fallback>
                <p:oleObj name="Equazione" r:id="rId3" imgW="1562040" imgH="241200" progId="Equation.3">
                  <p:embed/>
                  <p:pic>
                    <p:nvPicPr>
                      <p:cNvPr id="6" name="Oggetto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37874" y="771060"/>
                        <a:ext cx="2016919" cy="3107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asellaDiTesto 5"/>
          <p:cNvSpPr txBox="1"/>
          <p:nvPr/>
        </p:nvSpPr>
        <p:spPr>
          <a:xfrm>
            <a:off x="1959153" y="1272340"/>
            <a:ext cx="54264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 err="1"/>
              <a:t>considering</a:t>
            </a:r>
            <a:r>
              <a:rPr lang="it-IT" sz="1350" dirty="0"/>
              <a:t> the </a:t>
            </a:r>
            <a:r>
              <a:rPr lang="it-IT" sz="1350" dirty="0" err="1"/>
              <a:t>additional</a:t>
            </a:r>
            <a:r>
              <a:rPr lang="it-IT" sz="1350" dirty="0"/>
              <a:t> </a:t>
            </a:r>
            <a:r>
              <a:rPr lang="it-IT" sz="1350" dirty="0" err="1"/>
              <a:t>electric</a:t>
            </a:r>
            <a:r>
              <a:rPr lang="it-IT" sz="1350" dirty="0"/>
              <a:t> </a:t>
            </a:r>
            <a:r>
              <a:rPr lang="it-IT" sz="1350" dirty="0" err="1"/>
              <a:t>field</a:t>
            </a:r>
            <a:r>
              <a:rPr lang="it-IT" sz="1350" dirty="0"/>
              <a:t> </a:t>
            </a:r>
            <a:r>
              <a:rPr lang="it-IT" sz="1350" dirty="0" err="1"/>
              <a:t>related</a:t>
            </a:r>
            <a:r>
              <a:rPr lang="it-IT" sz="1350" dirty="0"/>
              <a:t> to the </a:t>
            </a:r>
            <a:r>
              <a:rPr lang="it-IT" sz="1350" dirty="0" err="1"/>
              <a:t>fluxons</a:t>
            </a:r>
            <a:r>
              <a:rPr lang="it-IT" sz="1350" dirty="0"/>
              <a:t> </a:t>
            </a:r>
            <a:r>
              <a:rPr lang="it-IT" sz="1350" dirty="0" err="1"/>
              <a:t>motion</a:t>
            </a:r>
            <a:r>
              <a:rPr lang="it-IT" sz="1350" dirty="0"/>
              <a:t> :</a:t>
            </a:r>
          </a:p>
        </p:txBody>
      </p:sp>
      <p:graphicFrame>
        <p:nvGraphicFramePr>
          <p:cNvPr id="8" name="Oggetto 6"/>
          <p:cNvGraphicFramePr>
            <a:graphicFrameLocks noChangeAspect="1"/>
          </p:cNvGraphicFramePr>
          <p:nvPr>
            <p:extLst/>
          </p:nvPr>
        </p:nvGraphicFramePr>
        <p:xfrm>
          <a:off x="3109857" y="1645861"/>
          <a:ext cx="2672953" cy="5560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3" name="Equazione" r:id="rId5" imgW="2070000" imgH="431640" progId="Equation.3">
                  <p:embed/>
                </p:oleObj>
              </mc:Choice>
              <mc:Fallback>
                <p:oleObj name="Equazione" r:id="rId5" imgW="2070000" imgH="431640" progId="Equation.3">
                  <p:embed/>
                  <p:pic>
                    <p:nvPicPr>
                      <p:cNvPr id="8" name="Oggetto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09857" y="1645861"/>
                        <a:ext cx="2672953" cy="5560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ggetto 7"/>
          <p:cNvGraphicFramePr>
            <a:graphicFrameLocks noChangeAspect="1"/>
          </p:cNvGraphicFramePr>
          <p:nvPr>
            <p:extLst/>
          </p:nvPr>
        </p:nvGraphicFramePr>
        <p:xfrm>
          <a:off x="1285485" y="2298866"/>
          <a:ext cx="6641306" cy="6226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4" name="Equation" r:id="rId7" imgW="5143320" imgH="482400" progId="Equation.3">
                  <p:embed/>
                </p:oleObj>
              </mc:Choice>
              <mc:Fallback>
                <p:oleObj name="Equation" r:id="rId7" imgW="5143320" imgH="482400" progId="Equation.3">
                  <p:embed/>
                  <p:pic>
                    <p:nvPicPr>
                      <p:cNvPr id="9" name="Oggetto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85485" y="2298866"/>
                        <a:ext cx="6641306" cy="6226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28"/>
          <p:cNvGraphicFramePr>
            <a:graphicFrameLocks noChangeAspect="1"/>
          </p:cNvGraphicFramePr>
          <p:nvPr>
            <p:extLst/>
          </p:nvPr>
        </p:nvGraphicFramePr>
        <p:xfrm>
          <a:off x="1959153" y="774134"/>
          <a:ext cx="1016950" cy="2878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5" name="Equazione" r:id="rId9" imgW="761760" imgH="215640" progId="Equation.3">
                  <p:embed/>
                </p:oleObj>
              </mc:Choice>
              <mc:Fallback>
                <p:oleObj name="Equazione" r:id="rId9" imgW="761760" imgH="215640" progId="Equation.3">
                  <p:embed/>
                  <p:pic>
                    <p:nvPicPr>
                      <p:cNvPr id="13" name="Object 28"/>
                      <p:cNvPicPr>
                        <a:picLocks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9153" y="774134"/>
                        <a:ext cx="1016950" cy="2878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ggetto 7"/>
          <p:cNvGraphicFramePr>
            <a:graphicFrameLocks noChangeAspect="1"/>
          </p:cNvGraphicFramePr>
          <p:nvPr>
            <p:extLst/>
          </p:nvPr>
        </p:nvGraphicFramePr>
        <p:xfrm>
          <a:off x="1817694" y="3097541"/>
          <a:ext cx="2788444" cy="6226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6" name="Equation" r:id="rId11" imgW="2158920" imgH="482400" progId="Equation.3">
                  <p:embed/>
                </p:oleObj>
              </mc:Choice>
              <mc:Fallback>
                <p:oleObj name="Equation" r:id="rId11" imgW="2158920" imgH="482400" progId="Equation.3">
                  <p:embed/>
                  <p:pic>
                    <p:nvPicPr>
                      <p:cNvPr id="16" name="Oggetto 7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817694" y="3097541"/>
                        <a:ext cx="2788444" cy="622697"/>
                      </a:xfrm>
                      <a:prstGeom prst="rect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0"/>
          <p:cNvGraphicFramePr>
            <a:graphicFrameLocks/>
          </p:cNvGraphicFramePr>
          <p:nvPr>
            <p:extLst/>
          </p:nvPr>
        </p:nvGraphicFramePr>
        <p:xfrm>
          <a:off x="1826062" y="3941923"/>
          <a:ext cx="3341117" cy="5566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" name="Equation" r:id="rId13" imgW="2336760" imgH="444240" progId="Equation.3">
                  <p:embed/>
                </p:oleObj>
              </mc:Choice>
              <mc:Fallback>
                <p:oleObj name="Equation" r:id="rId13" imgW="2336760" imgH="444240" progId="Equation.3">
                  <p:embed/>
                  <p:pic>
                    <p:nvPicPr>
                      <p:cNvPr id="17" name="Object 10"/>
                      <p:cNvPicPr>
                        <a:picLocks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6062" y="3941923"/>
                        <a:ext cx="3341117" cy="55664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84" y="3093091"/>
            <a:ext cx="2027754" cy="97409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6678234" y="2921563"/>
            <a:ext cx="0" cy="487326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760132" y="2910139"/>
            <a:ext cx="0" cy="741731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120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Conductivity: two-fluids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51</a:t>
            </a:fld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2966599" y="612075"/>
          <a:ext cx="275724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3" name="Equation" r:id="rId3" imgW="2450880" imgH="457200" progId="Equation.3">
                  <p:embed/>
                </p:oleObj>
              </mc:Choice>
              <mc:Fallback>
                <p:oleObj name="Equation" r:id="rId3" imgW="2450880" imgH="45720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6599" y="612075"/>
                        <a:ext cx="2757240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" name="Group 29"/>
          <p:cNvGrpSpPr/>
          <p:nvPr/>
        </p:nvGrpSpPr>
        <p:grpSpPr>
          <a:xfrm>
            <a:off x="1380822" y="2499828"/>
            <a:ext cx="2862318" cy="1485901"/>
            <a:chOff x="2483768" y="2870349"/>
            <a:chExt cx="5256584" cy="2614613"/>
          </a:xfrm>
        </p:grpSpPr>
        <p:pic>
          <p:nvPicPr>
            <p:cNvPr id="20" name="Picture 7" descr="lumpBW"/>
            <p:cNvPicPr>
              <a:picLocks noChangeAspect="1" noChangeArrowheads="1"/>
            </p:cNvPicPr>
            <p:nvPr/>
          </p:nvPicPr>
          <p:blipFill>
            <a:blip r:embed="rId5" cstate="print"/>
            <a:srcRect l="2849" r="2975"/>
            <a:stretch>
              <a:fillRect/>
            </a:stretch>
          </p:blipFill>
          <p:spPr bwMode="auto">
            <a:xfrm>
              <a:off x="2483768" y="2870348"/>
              <a:ext cx="5256584" cy="2614613"/>
            </a:xfrm>
            <a:prstGeom prst="rect">
              <a:avLst/>
            </a:prstGeom>
            <a:noFill/>
          </p:spPr>
        </p:pic>
        <p:sp>
          <p:nvSpPr>
            <p:cNvPr id="21" name="Rectangle 17"/>
            <p:cNvSpPr>
              <a:spLocks noChangeArrowheads="1"/>
            </p:cNvSpPr>
            <p:nvPr/>
          </p:nvSpPr>
          <p:spPr bwMode="auto">
            <a:xfrm>
              <a:off x="3737619" y="3772048"/>
              <a:ext cx="1109663" cy="928688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500" kern="0">
                <a:solidFill>
                  <a:srgbClr val="1401C5"/>
                </a:solidFill>
                <a:latin typeface="Arial Unicode MS" pitchFamily="34" charset="-128"/>
              </a:endParaRPr>
            </a:p>
          </p:txBody>
        </p:sp>
        <p:grpSp>
          <p:nvGrpSpPr>
            <p:cNvPr id="22" name="Group 13"/>
            <p:cNvGrpSpPr>
              <a:grpSpLocks/>
            </p:cNvGrpSpPr>
            <p:nvPr/>
          </p:nvGrpSpPr>
          <p:grpSpPr bwMode="auto">
            <a:xfrm>
              <a:off x="3208982" y="4110186"/>
              <a:ext cx="3767137" cy="1374775"/>
              <a:chOff x="1509" y="2487"/>
              <a:chExt cx="2373" cy="866"/>
            </a:xfrm>
          </p:grpSpPr>
          <p:sp>
            <p:nvSpPr>
              <p:cNvPr id="23" name="Rectangle 10"/>
              <p:cNvSpPr>
                <a:spLocks noChangeArrowheads="1"/>
              </p:cNvSpPr>
              <p:nvPr/>
            </p:nvSpPr>
            <p:spPr bwMode="auto">
              <a:xfrm>
                <a:off x="1746" y="2840"/>
                <a:ext cx="2041" cy="513"/>
              </a:xfrm>
              <a:prstGeom prst="rect">
                <a:avLst/>
              </a:prstGeom>
              <a:solidFill>
                <a:srgbClr val="FFFFFF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1500" kern="0">
                  <a:solidFill>
                    <a:srgbClr val="1401C5"/>
                  </a:solidFill>
                  <a:latin typeface="Arial Unicode MS" pitchFamily="34" charset="-128"/>
                </a:endParaRPr>
              </a:p>
            </p:txBody>
          </p:sp>
          <p:grpSp>
            <p:nvGrpSpPr>
              <p:cNvPr id="24" name="Group 12"/>
              <p:cNvGrpSpPr>
                <a:grpSpLocks/>
              </p:cNvGrpSpPr>
              <p:nvPr/>
            </p:nvGrpSpPr>
            <p:grpSpPr bwMode="auto">
              <a:xfrm>
                <a:off x="1509" y="2487"/>
                <a:ext cx="2373" cy="633"/>
                <a:chOff x="1509" y="2487"/>
                <a:chExt cx="2373" cy="633"/>
              </a:xfrm>
            </p:grpSpPr>
            <p:sp>
              <p:nvSpPr>
                <p:cNvPr id="25" name="Rectangle 8"/>
                <p:cNvSpPr>
                  <a:spLocks noChangeArrowheads="1"/>
                </p:cNvSpPr>
                <p:nvPr/>
              </p:nvSpPr>
              <p:spPr bwMode="auto">
                <a:xfrm>
                  <a:off x="1509" y="2487"/>
                  <a:ext cx="375" cy="633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1500" kern="0">
                    <a:solidFill>
                      <a:srgbClr val="1401C5"/>
                    </a:solidFill>
                    <a:latin typeface="Arial Unicode MS" pitchFamily="34" charset="-128"/>
                  </a:endParaRPr>
                </a:p>
              </p:txBody>
            </p:sp>
            <p:sp>
              <p:nvSpPr>
                <p:cNvPr id="26" name="Rectangle 9"/>
                <p:cNvSpPr>
                  <a:spLocks noChangeArrowheads="1"/>
                </p:cNvSpPr>
                <p:nvPr/>
              </p:nvSpPr>
              <p:spPr bwMode="auto">
                <a:xfrm>
                  <a:off x="3705" y="2490"/>
                  <a:ext cx="177" cy="624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1500" kern="0">
                    <a:solidFill>
                      <a:srgbClr val="1401C5"/>
                    </a:solidFill>
                    <a:latin typeface="Arial Unicode MS" pitchFamily="34" charset="-128"/>
                  </a:endParaRPr>
                </a:p>
              </p:txBody>
            </p:sp>
            <p:sp>
              <p:nvSpPr>
                <p:cNvPr id="27" name="Rectangle 11"/>
                <p:cNvSpPr>
                  <a:spLocks noChangeArrowheads="1"/>
                </p:cNvSpPr>
                <p:nvPr/>
              </p:nvSpPr>
              <p:spPr bwMode="auto">
                <a:xfrm>
                  <a:off x="2540" y="2727"/>
                  <a:ext cx="340" cy="227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1500" kern="0">
                    <a:solidFill>
                      <a:srgbClr val="1401C5"/>
                    </a:solidFill>
                    <a:latin typeface="Arial Unicode MS" pitchFamily="34" charset="-128"/>
                  </a:endParaRPr>
                </a:p>
              </p:txBody>
            </p:sp>
          </p:grpSp>
        </p:grpSp>
        <p:sp>
          <p:nvSpPr>
            <p:cNvPr id="28" name="Line 15"/>
            <p:cNvSpPr>
              <a:spLocks noChangeShapeType="1"/>
            </p:cNvSpPr>
            <p:nvPr/>
          </p:nvSpPr>
          <p:spPr bwMode="auto">
            <a:xfrm>
              <a:off x="3689994" y="4095898"/>
              <a:ext cx="1181100" cy="0"/>
            </a:xfrm>
            <a:prstGeom prst="rect">
              <a:avLst/>
            </a:prstGeom>
            <a:noFill/>
            <a:ln w="2095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500" kern="0">
                <a:solidFill>
                  <a:srgbClr val="1401C5"/>
                </a:solidFill>
                <a:latin typeface="Arial Unicode MS" pitchFamily="34" charset="-128"/>
              </a:endParaRPr>
            </a:p>
          </p:txBody>
        </p:sp>
      </p:grpSp>
      <p:graphicFrame>
        <p:nvGraphicFramePr>
          <p:cNvPr id="31" name="Object 4"/>
          <p:cNvGraphicFramePr>
            <a:graphicFrameLocks noChangeAspect="1"/>
          </p:cNvGraphicFramePr>
          <p:nvPr>
            <p:extLst/>
          </p:nvPr>
        </p:nvGraphicFramePr>
        <p:xfrm>
          <a:off x="4574933" y="2960571"/>
          <a:ext cx="1227534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4" name="Equation" r:id="rId6" imgW="1091880" imgH="419040" progId="Equation.3">
                  <p:embed/>
                </p:oleObj>
              </mc:Choice>
              <mc:Fallback>
                <p:oleObj name="Equation" r:id="rId6" imgW="1091880" imgH="419040" progId="Equation.3">
                  <p:embed/>
                  <p:pic>
                    <p:nvPicPr>
                      <p:cNvPr id="3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4933" y="2960571"/>
                        <a:ext cx="1227534" cy="4714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4"/>
          <p:cNvGraphicFramePr>
            <a:graphicFrameLocks noChangeAspect="1"/>
          </p:cNvGraphicFramePr>
          <p:nvPr>
            <p:extLst/>
          </p:nvPr>
        </p:nvGraphicFramePr>
        <p:xfrm>
          <a:off x="4574933" y="2444691"/>
          <a:ext cx="1600155" cy="471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5" name="Equation" r:id="rId8" imgW="1422360" imgH="419040" progId="Equation.3">
                  <p:embed/>
                </p:oleObj>
              </mc:Choice>
              <mc:Fallback>
                <p:oleObj name="Equation" r:id="rId8" imgW="1422360" imgH="419040" progId="Equation.3">
                  <p:embed/>
                  <p:pic>
                    <p:nvPicPr>
                      <p:cNvPr id="3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4933" y="2444691"/>
                        <a:ext cx="1600155" cy="47142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6"/>
          <p:cNvGraphicFramePr>
            <a:graphicFrameLocks noChangeAspect="1"/>
          </p:cNvGraphicFramePr>
          <p:nvPr>
            <p:extLst/>
          </p:nvPr>
        </p:nvGraphicFramePr>
        <p:xfrm>
          <a:off x="4506008" y="3922359"/>
          <a:ext cx="1557225" cy="485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6" name="Equation" r:id="rId10" imgW="1384200" imgH="431640" progId="Equation.3">
                  <p:embed/>
                </p:oleObj>
              </mc:Choice>
              <mc:Fallback>
                <p:oleObj name="Equation" r:id="rId10" imgW="1384200" imgH="431640" progId="Equation.3">
                  <p:embed/>
                  <p:pic>
                    <p:nvPicPr>
                      <p:cNvPr id="33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6008" y="3922359"/>
                        <a:ext cx="1557225" cy="48559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33"/>
          <p:cNvSpPr/>
          <p:nvPr/>
        </p:nvSpPr>
        <p:spPr>
          <a:xfrm>
            <a:off x="4358910" y="2444692"/>
            <a:ext cx="1887276" cy="1135256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aphicFrame>
        <p:nvGraphicFramePr>
          <p:cNvPr id="35" name="Object 3"/>
          <p:cNvGraphicFramePr>
            <a:graphicFrameLocks noChangeAspect="1"/>
          </p:cNvGraphicFramePr>
          <p:nvPr>
            <p:extLst/>
          </p:nvPr>
        </p:nvGraphicFramePr>
        <p:xfrm>
          <a:off x="6115917" y="607241"/>
          <a:ext cx="1643063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7" name="Equation" r:id="rId12" imgW="1460160" imgH="457200" progId="Equation.3">
                  <p:embed/>
                </p:oleObj>
              </mc:Choice>
              <mc:Fallback>
                <p:oleObj name="Equation" r:id="rId12" imgW="1460160" imgH="457200" progId="Equation.3">
                  <p:embed/>
                  <p:pic>
                    <p:nvPicPr>
                      <p:cNvPr id="3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917" y="607241"/>
                        <a:ext cx="1643063" cy="5143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6"/>
          <p:cNvGraphicFramePr>
            <a:graphicFrameLocks noChangeAspect="1"/>
          </p:cNvGraphicFramePr>
          <p:nvPr>
            <p:extLst/>
          </p:nvPr>
        </p:nvGraphicFramePr>
        <p:xfrm>
          <a:off x="3284276" y="1566490"/>
          <a:ext cx="1771650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8" name="Equation" r:id="rId14" imgW="1574640" imgH="317160" progId="Equation.3">
                  <p:embed/>
                </p:oleObj>
              </mc:Choice>
              <mc:Fallback>
                <p:oleObj name="Equation" r:id="rId14" imgW="1574640" imgH="317160" progId="Equation.3">
                  <p:embed/>
                  <p:pic>
                    <p:nvPicPr>
                      <p:cNvPr id="36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4276" y="1566490"/>
                        <a:ext cx="1771650" cy="357188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6300193" y="3082116"/>
            <a:ext cx="16049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chemeClr val="accent6">
                    <a:lumMod val="50000"/>
                  </a:schemeClr>
                </a:solidFill>
              </a:rPr>
              <a:t>Frequency independent</a:t>
            </a:r>
          </a:p>
        </p:txBody>
      </p:sp>
      <p:graphicFrame>
        <p:nvGraphicFramePr>
          <p:cNvPr id="39" name="Object 36"/>
          <p:cNvGraphicFramePr>
            <a:graphicFrameLocks noChangeAspect="1"/>
          </p:cNvGraphicFramePr>
          <p:nvPr>
            <p:extLst/>
          </p:nvPr>
        </p:nvGraphicFramePr>
        <p:xfrm>
          <a:off x="6463318" y="2458945"/>
          <a:ext cx="357188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9" name="Equation" r:id="rId16" imgW="317160" imgH="393480" progId="Equation.3">
                  <p:embed/>
                </p:oleObj>
              </mc:Choice>
              <mc:Fallback>
                <p:oleObj name="Equation" r:id="rId16" imgW="317160" imgH="393480" progId="Equation.3">
                  <p:embed/>
                  <p:pic>
                    <p:nvPicPr>
                      <p:cNvPr id="39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3318" y="2458945"/>
                        <a:ext cx="357188" cy="44291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1273656" y="722373"/>
            <a:ext cx="16273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schemeClr val="accent6">
                    <a:lumMod val="50000"/>
                  </a:schemeClr>
                </a:solidFill>
              </a:rPr>
              <a:t>For perfect metals: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273656" y="1636695"/>
            <a:ext cx="181972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schemeClr val="accent6">
                    <a:lumMod val="50000"/>
                  </a:schemeClr>
                </a:solidFill>
              </a:rPr>
              <a:t>For superconductors:</a:t>
            </a:r>
          </a:p>
        </p:txBody>
      </p:sp>
    </p:spTree>
    <p:extLst>
      <p:ext uri="{BB962C8B-B14F-4D97-AF65-F5344CB8AC3E}">
        <p14:creationId xmlns:p14="http://schemas.microsoft.com/office/powerpoint/2010/main" val="32934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 Circular Collider(s)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31426" y="4155460"/>
            <a:ext cx="501424" cy="273844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803" y="1983195"/>
            <a:ext cx="1078636" cy="1150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5803" y="485161"/>
            <a:ext cx="1075632" cy="1147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241" y="3375751"/>
            <a:ext cx="1099668" cy="1147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5256" y="1968230"/>
            <a:ext cx="1078636" cy="1147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3522" y="482157"/>
            <a:ext cx="1150745" cy="1150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5471" y="3381760"/>
            <a:ext cx="1072627" cy="1141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5" r="1218"/>
          <a:stretch/>
        </p:blipFill>
        <p:spPr>
          <a:xfrm>
            <a:off x="0" y="376238"/>
            <a:ext cx="3900171" cy="4354512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994399" y="673825"/>
            <a:ext cx="828000" cy="82800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3981" y="1025828"/>
            <a:ext cx="86883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HE-LHC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942267" y="422141"/>
            <a:ext cx="2743127" cy="4262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International FCC collaboration (CERN as host lab) to study: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pp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-collider (</a:t>
            </a:r>
            <a:r>
              <a:rPr kumimoji="0" lang="en-US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FCC-</a:t>
            </a:r>
            <a:r>
              <a:rPr kumimoji="0" lang="en-US" sz="1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hh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)      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            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  <a:sym typeface="Wingdings" panose="05000000000000000000" pitchFamily="2" charset="2"/>
              </a:rPr>
              <a:t> main emphasis,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defining infrastructure requirements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</a:t>
            </a:r>
            <a:endParaRPr kumimoji="0" lang="en-US" sz="600" b="0" i="0" u="none" strike="noStrike" kern="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1" u="none" strike="noStrike" kern="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~100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km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tunnel infrastructure 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in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Geneva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area, site specific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e</a:t>
            </a:r>
            <a:r>
              <a:rPr kumimoji="0" lang="en-US" sz="1400" b="1" i="0" u="none" strike="noStrike" kern="0" cap="none" spc="0" normalizeH="0" baseline="3000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+</a:t>
            </a:r>
            <a:r>
              <a:rPr kumimoji="0" lang="en-US" sz="1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e</a:t>
            </a:r>
            <a:r>
              <a:rPr kumimoji="0" lang="en-US" sz="14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-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collider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(</a:t>
            </a:r>
            <a:r>
              <a:rPr kumimoji="0" lang="en-US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FCC-ee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),               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as potential first step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HE-LHC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with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FCC-</a:t>
            </a: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hh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technology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p-e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(</a:t>
            </a: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FCC-he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)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option,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IP integration, e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-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from ERL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80580" y="2039189"/>
            <a:ext cx="2736114" cy="307777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B2B2B2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~16 T </a:t>
            </a:r>
            <a:r>
              <a:rPr kumimoji="0" lang="fr-CH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sym typeface="Symbol"/>
              </a:rPr>
              <a:t> 100 </a:t>
            </a:r>
            <a:r>
              <a:rPr kumimoji="0" lang="fr-CH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sym typeface="Symbol"/>
              </a:rPr>
              <a:t>TeV</a:t>
            </a:r>
            <a:r>
              <a:rPr kumimoji="0" lang="fr-CH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sym typeface="Symbol"/>
              </a:rPr>
              <a:t> </a:t>
            </a:r>
            <a:r>
              <a:rPr kumimoji="0" lang="fr-CH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sym typeface="Symbol"/>
              </a:rPr>
              <a:t>pp</a:t>
            </a:r>
            <a:r>
              <a:rPr kumimoji="0" lang="fr-CH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sym typeface="Symbol"/>
              </a:rPr>
              <a:t> in 100 km</a:t>
            </a:r>
          </a:p>
        </p:txBody>
      </p:sp>
    </p:spTree>
    <p:extLst>
      <p:ext uri="{BB962C8B-B14F-4D97-AF65-F5344CB8AC3E}">
        <p14:creationId xmlns:p14="http://schemas.microsoft.com/office/powerpoint/2010/main" val="378300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FCC-</a:t>
            </a:r>
            <a:r>
              <a:rPr lang="en-US" dirty="0" err="1" smtClean="0"/>
              <a:t>hh</a:t>
            </a:r>
            <a:r>
              <a:rPr lang="en-US" dirty="0"/>
              <a:t>: pushing the energy frontier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07504" y="588779"/>
                <a:ext cx="8964488" cy="37527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000" dirty="0" smtClean="0"/>
                  <a:t>The </a:t>
                </a:r>
                <a:r>
                  <a:rPr lang="en-GB" sz="2000" i="1" dirty="0" smtClean="0"/>
                  <a:t>raison d’être</a:t>
                </a:r>
                <a:r>
                  <a:rPr lang="en-GB" sz="2000" dirty="0" smtClean="0"/>
                  <a:t> of a </a:t>
                </a:r>
                <a:r>
                  <a:rPr lang="en-GB" sz="2000" dirty="0"/>
                  <a:t>hadron </a:t>
                </a:r>
                <a:r>
                  <a:rPr lang="en-GB" sz="2000" dirty="0" smtClean="0"/>
                  <a:t>collider is the </a:t>
                </a:r>
                <a:r>
                  <a:rPr lang="en-GB" sz="2000" dirty="0" smtClean="0">
                    <a:solidFill>
                      <a:srgbClr val="FF0000"/>
                    </a:solidFill>
                  </a:rPr>
                  <a:t>energy reach</a:t>
                </a:r>
              </a:p>
              <a:p>
                <a:endParaRPr lang="en-GB" sz="2000" dirty="0"/>
              </a:p>
              <a:p>
                <a:endParaRPr lang="en-GB" sz="2000" dirty="0" smtClean="0"/>
              </a:p>
              <a:p>
                <a:endParaRPr lang="en-GB" sz="2000" dirty="0"/>
              </a:p>
              <a:p>
                <a:endParaRPr lang="en-GB" sz="2000" dirty="0" smtClean="0"/>
              </a:p>
              <a:p>
                <a:r>
                  <a:rPr lang="en-GB" sz="2000" dirty="0" smtClean="0"/>
                  <a:t>Compared to the LHC </a:t>
                </a:r>
                <a:r>
                  <a:rPr lang="en-GB" sz="2000" dirty="0" smtClean="0">
                    <a:sym typeface="Wingdings" panose="05000000000000000000" pitchFamily="2" charset="2"/>
                  </a:rPr>
                  <a:t></a:t>
                </a:r>
                <a:r>
                  <a:rPr lang="en-GB" sz="2000" dirty="0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 </a:t>
                </a:r>
                <a:r>
                  <a:rPr lang="en-GB" sz="2000" dirty="0" err="1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E</a:t>
                </a:r>
                <a:r>
                  <a:rPr lang="en-GB" sz="2000" baseline="-25000" dirty="0" err="1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cms</a:t>
                </a:r>
                <a:r>
                  <a:rPr lang="en-GB" sz="2000" baseline="-25000" dirty="0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GB" sz="2000" dirty="0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100 </a:t>
                </a:r>
                <a:r>
                  <a:rPr lang="en-GB" sz="2000" dirty="0" err="1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TeV</a:t>
                </a:r>
                <a:r>
                  <a:rPr lang="en-GB" sz="2000" dirty="0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pp  (~6 increase)</a:t>
                </a:r>
                <a:endParaRPr lang="en-GB" sz="2000" baseline="-25000" dirty="0">
                  <a:solidFill>
                    <a:srgbClr val="FF0000"/>
                  </a:solidFill>
                  <a:sym typeface="Wingdings" panose="05000000000000000000" pitchFamily="2" charset="2"/>
                </a:endParaRPr>
              </a:p>
              <a:p>
                <a:r>
                  <a:rPr lang="en-GB" sz="2000" dirty="0" smtClean="0"/>
                  <a:t>factor ~3 in radius </a:t>
                </a:r>
                <a:r>
                  <a:rPr lang="en-GB" sz="2000" dirty="0" smtClean="0">
                    <a:sym typeface="Wingdings" panose="05000000000000000000" pitchFamily="2" charset="2"/>
                  </a:rPr>
                  <a:t> </a:t>
                </a:r>
                <a:r>
                  <a:rPr lang="en-GB" sz="2000" dirty="0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100 km</a:t>
                </a:r>
                <a:endParaRPr lang="en-GB" sz="2000" baseline="-25000" dirty="0" smtClean="0">
                  <a:solidFill>
                    <a:srgbClr val="FF0000"/>
                  </a:solidFill>
                  <a:sym typeface="Wingdings" panose="05000000000000000000" pitchFamily="2" charset="2"/>
                </a:endParaRPr>
              </a:p>
              <a:p>
                <a:r>
                  <a:rPr lang="en-GB" sz="2000" dirty="0" smtClean="0"/>
                  <a:t>factor ~</a:t>
                </a:r>
                <a:r>
                  <a:rPr lang="en-GB" sz="2000" dirty="0"/>
                  <a:t>2 in field </a:t>
                </a:r>
                <a:r>
                  <a:rPr lang="en-GB" sz="2000" dirty="0">
                    <a:sym typeface="Wingdings" panose="05000000000000000000" pitchFamily="2" charset="2"/>
                  </a:rPr>
                  <a:t> </a:t>
                </a:r>
                <a:r>
                  <a:rPr lang="en-GB" sz="2000" dirty="0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~16 T dipoles, </a:t>
                </a:r>
                <a:r>
                  <a:rPr lang="en-GB" sz="2000" dirty="0" err="1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Nb</a:t>
                </a:r>
                <a:r>
                  <a:rPr lang="en-GB" sz="2000" baseline="-25000" dirty="0" err="1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3</a:t>
                </a:r>
                <a:r>
                  <a:rPr lang="en-GB" sz="2000" dirty="0" err="1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Sn</a:t>
                </a:r>
                <a:r>
                  <a:rPr lang="en-GB" sz="2000" dirty="0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at 1.9 K</a:t>
                </a:r>
              </a:p>
              <a:p>
                <a:endParaRPr lang="en-GB" sz="2000" dirty="0" smtClean="0">
                  <a:solidFill>
                    <a:srgbClr val="FF0000"/>
                  </a:solidFill>
                  <a:sym typeface="Wingdings" panose="05000000000000000000" pitchFamily="2" charset="2"/>
                </a:endParaRPr>
              </a:p>
              <a:p>
                <a:endParaRPr lang="en-GB" sz="2000" baseline="-25000" dirty="0">
                  <a:solidFill>
                    <a:srgbClr val="FF0000"/>
                  </a:solidFill>
                  <a:sym typeface="Wingdings" panose="05000000000000000000" pitchFamily="2" charset="2"/>
                </a:endParaRPr>
              </a:p>
              <a:p>
                <a:r>
                  <a:rPr lang="en-GB" sz="2000" dirty="0" smtClean="0"/>
                  <a:t>Synchrotron radiation </a:t>
                </a:r>
                <a:r>
                  <a:rPr lang="en-GB" sz="2000" dirty="0" smtClean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∝</m:t>
                    </m:r>
                    <m:f>
                      <m:fPr>
                        <m:ctrlPr>
                          <a:rPr lang="en-GB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sz="2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𝐸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GB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GB" sz="2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4</m:t>
                            </m:r>
                          </m:sup>
                        </m:sSup>
                      </m:den>
                    </m:f>
                  </m:oMath>
                </a14:m>
                <a:endParaRPr lang="en-GB" sz="2000" baseline="30000" dirty="0">
                  <a:solidFill>
                    <a:srgbClr val="FF0000"/>
                  </a:solidFill>
                  <a:sym typeface="Wingdings" panose="05000000000000000000" pitchFamily="2" charset="2"/>
                </a:endParaRPr>
              </a:p>
              <a:p>
                <a:endParaRPr lang="en-GB" sz="2000" baseline="-25000" dirty="0" smtClean="0">
                  <a:solidFill>
                    <a:srgbClr val="FF0000"/>
                  </a:solidFill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588779"/>
                <a:ext cx="8964488" cy="3752759"/>
              </a:xfrm>
              <a:prstGeom prst="rect">
                <a:avLst/>
              </a:prstGeom>
              <a:blipFill>
                <a:blip r:embed="rId2"/>
                <a:stretch>
                  <a:fillRect l="-748" t="-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6198" y="1175124"/>
                <a:ext cx="4235069" cy="624786"/>
              </a:xfrm>
              <a:prstGeom prst="rect">
                <a:avLst/>
              </a:prstGeom>
              <a:noFill/>
              <a:ln w="38100"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32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mbria Math"/>
                        </a:rPr>
                        <m:t>∝</m:t>
                      </m:r>
                      <m:sSub>
                        <m:sSubPr>
                          <m:ctrlPr>
                            <a:rPr lang="en-GB" sz="32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32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GB" sz="32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/>
                            </a:rPr>
                            <m:t>𝑑𝑖𝑝𝑜𝑙𝑒</m:t>
                          </m:r>
                        </m:sub>
                      </m:sSub>
                      <m:sSub>
                        <m:sSubPr>
                          <m:ctrlPr>
                            <a:rPr lang="en-GB" sz="32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32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/>
                            </a:rPr>
                            <m:t>×</m:t>
                          </m:r>
                          <m:r>
                            <a:rPr lang="en-GB" sz="32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GB" sz="32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/>
                            </a:rPr>
                            <m:t>𝑏𝑒𝑛𝑑𝑖𝑛𝑔</m:t>
                          </m:r>
                        </m:sub>
                      </m:sSub>
                    </m:oMath>
                  </m:oMathPara>
                </a14:m>
                <a:endParaRPr lang="en-GB" sz="1200" dirty="0" smtClean="0">
                  <a:solidFill>
                    <a:schemeClr val="accent6">
                      <a:lumMod val="50000"/>
                    </a:schemeClr>
                  </a:solidFill>
                  <a:effectLst/>
                  <a:latin typeface="Unicode MS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198" y="1175124"/>
                <a:ext cx="4235069" cy="6247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7193603" y="586763"/>
            <a:ext cx="1769506" cy="1764000"/>
            <a:chOff x="946102" y="1359304"/>
            <a:chExt cx="2527865" cy="2520000"/>
          </a:xfrm>
        </p:grpSpPr>
        <p:grpSp>
          <p:nvGrpSpPr>
            <p:cNvPr id="9" name="Group 8"/>
            <p:cNvGrpSpPr/>
            <p:nvPr/>
          </p:nvGrpSpPr>
          <p:grpSpPr>
            <a:xfrm>
              <a:off x="946102" y="1359304"/>
              <a:ext cx="2527865" cy="2520000"/>
              <a:chOff x="1035909" y="1369180"/>
              <a:chExt cx="2527865" cy="25200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856" r="16003"/>
              <a:stretch/>
            </p:blipFill>
            <p:spPr>
              <a:xfrm>
                <a:off x="1035909" y="1376427"/>
                <a:ext cx="2514600" cy="1982095"/>
              </a:xfrm>
              <a:prstGeom prst="round2SameRect">
                <a:avLst>
                  <a:gd name="adj1" fmla="val 3212"/>
                  <a:gd name="adj2" fmla="val 0"/>
                </a:avLst>
              </a:prstGeom>
            </p:spPr>
          </p:pic>
          <p:sp>
            <p:nvSpPr>
              <p:cNvPr id="12" name="Round Same Side Corner Rectangle 11"/>
              <p:cNvSpPr/>
              <p:nvPr/>
            </p:nvSpPr>
            <p:spPr>
              <a:xfrm flipV="1">
                <a:off x="1035909" y="3349180"/>
                <a:ext cx="2520000" cy="540000"/>
              </a:xfrm>
              <a:prstGeom prst="round2Same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>
                    <a:rot lat="0" lon="0" rev="10800000"/>
                  </a:camera>
                  <a:lightRig rig="threePt" dir="t"/>
                </a:scene3d>
              </a:bodyPr>
              <a:lstStyle/>
              <a:p>
                <a:pPr algn="ctr"/>
                <a:endParaRPr lang="en-GB" sz="1200" dirty="0">
                  <a:solidFill>
                    <a:schemeClr val="tx2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035909" y="3393617"/>
                <a:ext cx="2527865" cy="4679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b="1" spc="300" dirty="0" smtClean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Conductor R&amp;D</a:t>
                </a:r>
                <a:endParaRPr lang="en-GB" sz="1200" b="1" spc="300" dirty="0">
                  <a:solidFill>
                    <a:schemeClr val="tx2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" name="Round Same Side Corner Rectangle 13"/>
              <p:cNvSpPr/>
              <p:nvPr/>
            </p:nvSpPr>
            <p:spPr>
              <a:xfrm>
                <a:off x="1035909" y="1369180"/>
                <a:ext cx="2520000" cy="1980000"/>
              </a:xfrm>
              <a:prstGeom prst="round2SameRect">
                <a:avLst>
                  <a:gd name="adj1" fmla="val 4244"/>
                  <a:gd name="adj2" fmla="val 0"/>
                </a:avLst>
              </a:prstGeom>
              <a:noFill/>
              <a:ln w="19050"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1193349" y="1945245"/>
              <a:ext cx="2011082" cy="83539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sz="3200" b="1" dirty="0" smtClean="0">
                  <a:ln>
                    <a:solidFill>
                      <a:schemeClr val="tx1">
                        <a:lumMod val="50000"/>
                      </a:schemeClr>
                    </a:solidFill>
                  </a:ln>
                  <a:solidFill>
                    <a:srgbClr val="FFC000"/>
                  </a:solidFill>
                </a:rPr>
                <a:t>Nb</a:t>
              </a:r>
              <a:r>
                <a:rPr lang="en-GB" sz="3200" b="1" baseline="-25000" dirty="0" smtClean="0">
                  <a:ln>
                    <a:solidFill>
                      <a:schemeClr val="tx1">
                        <a:lumMod val="50000"/>
                      </a:schemeClr>
                    </a:solidFill>
                  </a:ln>
                  <a:solidFill>
                    <a:srgbClr val="FFC000"/>
                  </a:solidFill>
                </a:rPr>
                <a:t>3</a:t>
              </a:r>
              <a:r>
                <a:rPr lang="en-GB" sz="3200" b="1" dirty="0" smtClean="0">
                  <a:ln>
                    <a:solidFill>
                      <a:schemeClr val="tx1">
                        <a:lumMod val="50000"/>
                      </a:schemeClr>
                    </a:solidFill>
                  </a:ln>
                  <a:solidFill>
                    <a:srgbClr val="FFC000"/>
                  </a:solidFill>
                </a:rPr>
                <a:t>Sn</a:t>
              </a:r>
              <a:endParaRPr lang="fr-CH" sz="3200" b="1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FFC000"/>
                </a:solidFill>
              </a:endParaRPr>
            </a:p>
          </p:txBody>
        </p:sp>
      </p:grp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7185526" y="2795878"/>
            <a:ext cx="1764000" cy="1769906"/>
            <a:chOff x="5404800" y="1359304"/>
            <a:chExt cx="2520000" cy="2528437"/>
          </a:xfrm>
        </p:grpSpPr>
        <p:grpSp>
          <p:nvGrpSpPr>
            <p:cNvPr id="16" name="Group 15"/>
            <p:cNvGrpSpPr/>
            <p:nvPr/>
          </p:nvGrpSpPr>
          <p:grpSpPr>
            <a:xfrm>
              <a:off x="5404800" y="1359304"/>
              <a:ext cx="2520000" cy="2528437"/>
              <a:chOff x="5273430" y="1359304"/>
              <a:chExt cx="2520000" cy="252843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706" t="33272" r="19737" b="20029"/>
              <a:stretch/>
            </p:blipFill>
            <p:spPr>
              <a:xfrm>
                <a:off x="5281295" y="1359304"/>
                <a:ext cx="2512135" cy="2258437"/>
              </a:xfrm>
              <a:prstGeom prst="round2SameRect">
                <a:avLst>
                  <a:gd name="adj1" fmla="val 4004"/>
                  <a:gd name="adj2" fmla="val 0"/>
                </a:avLst>
              </a:prstGeom>
            </p:spPr>
          </p:pic>
          <p:sp>
            <p:nvSpPr>
              <p:cNvPr id="19" name="Round Same Side Corner Rectangle 18"/>
              <p:cNvSpPr/>
              <p:nvPr/>
            </p:nvSpPr>
            <p:spPr>
              <a:xfrm flipV="1">
                <a:off x="5273430" y="3347741"/>
                <a:ext cx="2520000" cy="540000"/>
              </a:xfrm>
              <a:prstGeom prst="round2Same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>
                    <a:rot lat="0" lon="0" rev="10800000"/>
                  </a:camera>
                  <a:lightRig rig="threePt" dir="t"/>
                </a:scene3d>
              </a:bodyPr>
              <a:lstStyle/>
              <a:p>
                <a:pPr algn="ctr"/>
                <a:endParaRPr lang="en-GB" sz="1200" dirty="0">
                  <a:solidFill>
                    <a:schemeClr val="tx2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281296" y="3392178"/>
                <a:ext cx="2512134" cy="4679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b="1" spc="300" dirty="0" smtClean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Magnet Design</a:t>
                </a:r>
                <a:endParaRPr lang="en-GB" sz="1200" b="1" spc="300" dirty="0">
                  <a:solidFill>
                    <a:schemeClr val="tx2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" name="Round Same Side Corner Rectangle 20"/>
              <p:cNvSpPr/>
              <p:nvPr/>
            </p:nvSpPr>
            <p:spPr>
              <a:xfrm>
                <a:off x="5273430" y="1367741"/>
                <a:ext cx="2520000" cy="1980000"/>
              </a:xfrm>
              <a:prstGeom prst="round2SameRect">
                <a:avLst>
                  <a:gd name="adj1" fmla="val 4244"/>
                  <a:gd name="adj2" fmla="val 0"/>
                </a:avLst>
              </a:prstGeom>
              <a:noFill/>
              <a:ln w="19050"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5955310" y="1942243"/>
              <a:ext cx="1434001" cy="83539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sz="3200" b="1" dirty="0" smtClean="0">
                  <a:ln>
                    <a:solidFill>
                      <a:schemeClr val="tx1">
                        <a:lumMod val="50000"/>
                      </a:schemeClr>
                    </a:solidFill>
                  </a:ln>
                  <a:solidFill>
                    <a:srgbClr val="FFC000"/>
                  </a:solidFill>
                </a:rPr>
                <a:t>16 T</a:t>
              </a:r>
              <a:endParaRPr lang="fr-CH" sz="3200" b="1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FFC000"/>
                </a:solidFill>
              </a:endParaRPr>
            </a:p>
          </p:txBody>
        </p:sp>
      </p:grpSp>
      <p:sp>
        <p:nvSpPr>
          <p:cNvPr id="22" name="Oval 21"/>
          <p:cNvSpPr/>
          <p:nvPr/>
        </p:nvSpPr>
        <p:spPr>
          <a:xfrm>
            <a:off x="2555776" y="3363838"/>
            <a:ext cx="1728192" cy="9777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52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for a beam screen in a p-p collider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" r="54302"/>
          <a:stretch/>
        </p:blipFill>
        <p:spPr>
          <a:xfrm>
            <a:off x="6670515" y="389297"/>
            <a:ext cx="2473485" cy="2285577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79511" y="442175"/>
            <a:ext cx="5976665" cy="1985559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3" indent="0">
              <a:buClr>
                <a:srgbClr val="DDDDDD"/>
              </a:buClr>
              <a:buNone/>
            </a:pPr>
            <a:r>
              <a:rPr lang="en-US" sz="100" dirty="0">
                <a:solidFill>
                  <a:srgbClr val="0C377B"/>
                </a:solidFill>
              </a:rPr>
              <a:t>	</a:t>
            </a:r>
          </a:p>
          <a:p>
            <a:pPr marL="36513" indent="0">
              <a:buClr>
                <a:srgbClr val="DDDDDD"/>
              </a:buClr>
              <a:buNone/>
            </a:pPr>
            <a:r>
              <a:rPr lang="en-US" sz="1600" dirty="0"/>
              <a:t>High synchrotron radiation load (SR) of protons @ 50 </a:t>
            </a:r>
            <a:r>
              <a:rPr lang="en-US" sz="1600" dirty="0" err="1"/>
              <a:t>TeV</a:t>
            </a:r>
            <a:r>
              <a:rPr lang="en-US" sz="1600" dirty="0"/>
              <a:t>:</a:t>
            </a:r>
          </a:p>
          <a:p>
            <a:pPr marL="36513" indent="0">
              <a:buClr>
                <a:srgbClr val="FF0000"/>
              </a:buClr>
              <a:buNone/>
            </a:pPr>
            <a:endParaRPr lang="en-US" sz="1400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379413" indent="-342900">
              <a:buClr>
                <a:srgbClr val="FF0000"/>
              </a:buClr>
              <a:buFont typeface="Wingdings" pitchFamily="2" charset="2"/>
              <a:buChar char="à"/>
            </a:pPr>
            <a:r>
              <a:rPr lang="en-US" sz="1400" dirty="0" smtClean="0">
                <a:solidFill>
                  <a:srgbClr val="FF0000"/>
                </a:solidFill>
              </a:rPr>
              <a:t>~30 W/m/beam (@16 T) </a:t>
            </a:r>
            <a:r>
              <a:rPr lang="en-US" sz="1400" dirty="0" smtClean="0">
                <a:solidFill>
                  <a:srgbClr val="FF0000"/>
                </a:solidFill>
                <a:sym typeface="Symbol" panose="05050102010706020507" pitchFamily="18" charset="2"/>
              </a:rPr>
              <a:t> </a:t>
            </a:r>
            <a:r>
              <a:rPr lang="en-US" sz="1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~5 MW total in arcs  </a:t>
            </a:r>
            <a:r>
              <a:rPr lang="en-US" sz="1200" dirty="0" smtClean="0"/>
              <a:t>(LHC &lt; 0.2 W/m)</a:t>
            </a:r>
          </a:p>
          <a:p>
            <a:pPr marL="379413" indent="-342900">
              <a:buClr>
                <a:srgbClr val="FF0000"/>
              </a:buClr>
              <a:buFont typeface="Wingdings" pitchFamily="2" charset="2"/>
              <a:buChar char="à"/>
            </a:pPr>
            <a:endParaRPr lang="en-US" sz="1200" dirty="0" smtClean="0"/>
          </a:p>
          <a:p>
            <a:pPr marL="285750" indent="-285750">
              <a:buFontTx/>
              <a:buChar char="-"/>
            </a:pPr>
            <a:r>
              <a:rPr lang="en-US" sz="1200" dirty="0" smtClean="0">
                <a:solidFill>
                  <a:srgbClr val="FF0000"/>
                </a:solidFill>
              </a:rPr>
              <a:t>+ Image currents, + electron cloud, + …</a:t>
            </a:r>
          </a:p>
          <a:p>
            <a:pPr marL="379413" indent="-342900">
              <a:buClr>
                <a:srgbClr val="DDDDDD"/>
              </a:buClr>
              <a:buFont typeface="Wingdings" pitchFamily="2" charset="2"/>
              <a:buChar char="à"/>
            </a:pPr>
            <a:endParaRPr lang="en-US" sz="1200" dirty="0" smtClean="0">
              <a:solidFill>
                <a:srgbClr val="FF0000"/>
              </a:solidFill>
            </a:endParaRPr>
          </a:p>
          <a:p>
            <a:pPr marL="0" indent="0">
              <a:buClr>
                <a:srgbClr val="DDDDDD"/>
              </a:buClr>
              <a:buFont typeface="Arial"/>
              <a:buNone/>
            </a:pPr>
            <a:r>
              <a:rPr lang="en-US" sz="1600" dirty="0" smtClean="0"/>
              <a:t>The synchrotron radiation cannot be dumped at 1.9 K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51520" y="2499742"/>
            <a:ext cx="6249614" cy="2062103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GB" dirty="0" smtClean="0"/>
              <a:t>Taking into account </a:t>
            </a:r>
            <a:r>
              <a:rPr lang="en-GB" dirty="0" smtClean="0">
                <a:solidFill>
                  <a:srgbClr val="FF0000"/>
                </a:solidFill>
              </a:rPr>
              <a:t>vacuum requirements</a:t>
            </a:r>
            <a:r>
              <a:rPr lang="en-GB" dirty="0" smtClean="0"/>
              <a:t>, overall </a:t>
            </a:r>
            <a:r>
              <a:rPr lang="en-GB" dirty="0" smtClean="0">
                <a:solidFill>
                  <a:srgbClr val="FF0000"/>
                </a:solidFill>
              </a:rPr>
              <a:t>cryogenic efficiency </a:t>
            </a:r>
            <a:r>
              <a:rPr lang="en-GB" dirty="0" smtClean="0"/>
              <a:t>and </a:t>
            </a:r>
            <a:r>
              <a:rPr lang="en-GB" dirty="0" smtClean="0">
                <a:solidFill>
                  <a:srgbClr val="FF0000"/>
                </a:solidFill>
              </a:rPr>
              <a:t>total</a:t>
            </a:r>
            <a:r>
              <a:rPr lang="en-GB" dirty="0" smtClean="0"/>
              <a:t> </a:t>
            </a:r>
            <a:r>
              <a:rPr lang="en-GB" dirty="0" smtClean="0">
                <a:solidFill>
                  <a:srgbClr val="FF0000"/>
                </a:solidFill>
              </a:rPr>
              <a:t>power consumption </a:t>
            </a:r>
            <a:r>
              <a:rPr lang="en-GB" dirty="0" smtClean="0"/>
              <a:t>of the accelerator, we have two possible </a:t>
            </a:r>
            <a:r>
              <a:rPr lang="en-GB" dirty="0" smtClean="0">
                <a:solidFill>
                  <a:srgbClr val="FF0000"/>
                </a:solidFill>
              </a:rPr>
              <a:t>operating windows</a:t>
            </a:r>
            <a:r>
              <a:rPr lang="en-GB" dirty="0" smtClean="0"/>
              <a:t>:</a:t>
            </a:r>
          </a:p>
          <a:p>
            <a:endParaRPr lang="en-GB" dirty="0"/>
          </a:p>
          <a:p>
            <a:pPr algn="ctr"/>
            <a:r>
              <a:rPr lang="en-GB" dirty="0" smtClean="0">
                <a:solidFill>
                  <a:srgbClr val="FF0000"/>
                </a:solidFill>
              </a:rPr>
              <a:t>40 K ÷ 60 K</a:t>
            </a:r>
            <a:r>
              <a:rPr lang="en-GB" dirty="0" smtClean="0"/>
              <a:t>:   Multi-bunch </a:t>
            </a:r>
            <a:r>
              <a:rPr lang="en-GB" dirty="0" smtClean="0">
                <a:solidFill>
                  <a:srgbClr val="FF0000"/>
                </a:solidFill>
              </a:rPr>
              <a:t>instability growth rate of 25 turns</a:t>
            </a:r>
          </a:p>
          <a:p>
            <a:pPr algn="ctr"/>
            <a:r>
              <a:rPr lang="en-GB" dirty="0" smtClean="0">
                <a:solidFill>
                  <a:srgbClr val="FF0000"/>
                </a:solidFill>
              </a:rPr>
              <a:t>100 </a:t>
            </a:r>
            <a:r>
              <a:rPr lang="en-GB" dirty="0">
                <a:solidFill>
                  <a:srgbClr val="FF0000"/>
                </a:solidFill>
              </a:rPr>
              <a:t>K ÷ </a:t>
            </a:r>
            <a:r>
              <a:rPr lang="en-GB" dirty="0" smtClean="0">
                <a:solidFill>
                  <a:srgbClr val="FF0000"/>
                </a:solidFill>
              </a:rPr>
              <a:t>120 </a:t>
            </a:r>
            <a:r>
              <a:rPr lang="en-GB" dirty="0">
                <a:solidFill>
                  <a:srgbClr val="FF0000"/>
                </a:solidFill>
              </a:rPr>
              <a:t>K</a:t>
            </a:r>
            <a:r>
              <a:rPr lang="en-GB" dirty="0"/>
              <a:t>: Multi-bunch </a:t>
            </a:r>
            <a:r>
              <a:rPr lang="en-GB" dirty="0">
                <a:solidFill>
                  <a:srgbClr val="FF0000"/>
                </a:solidFill>
              </a:rPr>
              <a:t>instability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growth rate of </a:t>
            </a:r>
            <a:r>
              <a:rPr lang="en-GB" dirty="0" smtClean="0">
                <a:solidFill>
                  <a:srgbClr val="FF0000"/>
                </a:solidFill>
              </a:rPr>
              <a:t>9 turns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r>
              <a:rPr lang="en-GB" dirty="0" smtClean="0">
                <a:solidFill>
                  <a:srgbClr val="FF0000"/>
                </a:solidFill>
              </a:rPr>
              <a:t>Instabilities </a:t>
            </a:r>
            <a:r>
              <a:rPr lang="en-GB" dirty="0" smtClean="0">
                <a:solidFill>
                  <a:schemeClr val="tx1"/>
                </a:solidFill>
              </a:rPr>
              <a:t>are due to</a:t>
            </a:r>
            <a:r>
              <a:rPr lang="en-GB" dirty="0" smtClean="0">
                <a:solidFill>
                  <a:srgbClr val="FF0000"/>
                </a:solidFill>
              </a:rPr>
              <a:t> transverse beam impedance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8" t="2523" r="20606" b="23943"/>
          <a:stretch/>
        </p:blipFill>
        <p:spPr>
          <a:xfrm>
            <a:off x="6708217" y="2643758"/>
            <a:ext cx="2435783" cy="20987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38382" y="4416942"/>
            <a:ext cx="1766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Courtesy: C. </a:t>
            </a:r>
            <a:r>
              <a:rPr lang="en-US" sz="1400" dirty="0" err="1" smtClean="0">
                <a:solidFill>
                  <a:schemeClr val="bg1"/>
                </a:solidFill>
              </a:rPr>
              <a:t>Garion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04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- 10.10.2018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5668" y="3076918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100 MW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8368" y="2390086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200 MW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8368" y="1698768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300 MW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43175" y="375824"/>
            <a:ext cx="1314032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From:</a:t>
            </a:r>
          </a:p>
          <a:p>
            <a:r>
              <a:rPr lang="en-US" dirty="0" smtClean="0"/>
              <a:t>Ph</a:t>
            </a:r>
            <a:r>
              <a:rPr lang="en-US" dirty="0"/>
              <a:t>. Lebrun</a:t>
            </a:r>
          </a:p>
          <a:p>
            <a:r>
              <a:rPr lang="en-US" dirty="0"/>
              <a:t>L. </a:t>
            </a:r>
            <a:r>
              <a:rPr lang="en-US" dirty="0" err="1"/>
              <a:t>Tavian</a:t>
            </a:r>
            <a:endParaRPr lang="en-US" dirty="0"/>
          </a:p>
          <a:p>
            <a:r>
              <a:rPr lang="en-US" dirty="0"/>
              <a:t>V. </a:t>
            </a:r>
            <a:r>
              <a:rPr lang="en-US" dirty="0" err="1"/>
              <a:t>Baglin</a:t>
            </a:r>
            <a:endParaRPr lang="en-US" dirty="0"/>
          </a:p>
        </p:txBody>
      </p:sp>
      <p:sp>
        <p:nvSpPr>
          <p:cNvPr id="69" name="AutoShape 52"/>
          <p:cNvSpPr>
            <a:spLocks noChangeAspect="1" noChangeArrowheads="1" noTextEdit="1"/>
          </p:cNvSpPr>
          <p:nvPr/>
        </p:nvSpPr>
        <p:spPr bwMode="auto">
          <a:xfrm>
            <a:off x="1209676" y="376238"/>
            <a:ext cx="6619875" cy="431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Rectangle 54"/>
          <p:cNvSpPr>
            <a:spLocks noChangeArrowheads="1"/>
          </p:cNvSpPr>
          <p:nvPr/>
        </p:nvSpPr>
        <p:spPr bwMode="auto">
          <a:xfrm>
            <a:off x="1217614" y="381000"/>
            <a:ext cx="6604000" cy="431164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1" name="Rectangle 55"/>
          <p:cNvSpPr>
            <a:spLocks noChangeArrowheads="1"/>
          </p:cNvSpPr>
          <p:nvPr/>
        </p:nvSpPr>
        <p:spPr bwMode="auto">
          <a:xfrm>
            <a:off x="2782889" y="581025"/>
            <a:ext cx="4529138" cy="328294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Freeform 56"/>
          <p:cNvSpPr>
            <a:spLocks noEditPoints="1"/>
          </p:cNvSpPr>
          <p:nvPr/>
        </p:nvSpPr>
        <p:spPr bwMode="auto">
          <a:xfrm>
            <a:off x="2782889" y="574675"/>
            <a:ext cx="4529138" cy="2747962"/>
          </a:xfrm>
          <a:custGeom>
            <a:avLst/>
            <a:gdLst>
              <a:gd name="T0" fmla="*/ 0 w 2853"/>
              <a:gd name="T1" fmla="*/ 1723 h 1731"/>
              <a:gd name="T2" fmla="*/ 2853 w 2853"/>
              <a:gd name="T3" fmla="*/ 1723 h 1731"/>
              <a:gd name="T4" fmla="*/ 2853 w 2853"/>
              <a:gd name="T5" fmla="*/ 1731 h 1731"/>
              <a:gd name="T6" fmla="*/ 0 w 2853"/>
              <a:gd name="T7" fmla="*/ 1731 h 1731"/>
              <a:gd name="T8" fmla="*/ 0 w 2853"/>
              <a:gd name="T9" fmla="*/ 1723 h 1731"/>
              <a:gd name="T10" fmla="*/ 0 w 2853"/>
              <a:gd name="T11" fmla="*/ 1378 h 1731"/>
              <a:gd name="T12" fmla="*/ 2853 w 2853"/>
              <a:gd name="T13" fmla="*/ 1378 h 1731"/>
              <a:gd name="T14" fmla="*/ 2853 w 2853"/>
              <a:gd name="T15" fmla="*/ 1386 h 1731"/>
              <a:gd name="T16" fmla="*/ 0 w 2853"/>
              <a:gd name="T17" fmla="*/ 1386 h 1731"/>
              <a:gd name="T18" fmla="*/ 0 w 2853"/>
              <a:gd name="T19" fmla="*/ 1378 h 1731"/>
              <a:gd name="T20" fmla="*/ 0 w 2853"/>
              <a:gd name="T21" fmla="*/ 1033 h 1731"/>
              <a:gd name="T22" fmla="*/ 2853 w 2853"/>
              <a:gd name="T23" fmla="*/ 1033 h 1731"/>
              <a:gd name="T24" fmla="*/ 2853 w 2853"/>
              <a:gd name="T25" fmla="*/ 1041 h 1731"/>
              <a:gd name="T26" fmla="*/ 0 w 2853"/>
              <a:gd name="T27" fmla="*/ 1041 h 1731"/>
              <a:gd name="T28" fmla="*/ 0 w 2853"/>
              <a:gd name="T29" fmla="*/ 1033 h 1731"/>
              <a:gd name="T30" fmla="*/ 0 w 2853"/>
              <a:gd name="T31" fmla="*/ 688 h 1731"/>
              <a:gd name="T32" fmla="*/ 2853 w 2853"/>
              <a:gd name="T33" fmla="*/ 688 h 1731"/>
              <a:gd name="T34" fmla="*/ 2853 w 2853"/>
              <a:gd name="T35" fmla="*/ 697 h 1731"/>
              <a:gd name="T36" fmla="*/ 0 w 2853"/>
              <a:gd name="T37" fmla="*/ 697 h 1731"/>
              <a:gd name="T38" fmla="*/ 0 w 2853"/>
              <a:gd name="T39" fmla="*/ 688 h 1731"/>
              <a:gd name="T40" fmla="*/ 0 w 2853"/>
              <a:gd name="T41" fmla="*/ 345 h 1731"/>
              <a:gd name="T42" fmla="*/ 2853 w 2853"/>
              <a:gd name="T43" fmla="*/ 345 h 1731"/>
              <a:gd name="T44" fmla="*/ 2853 w 2853"/>
              <a:gd name="T45" fmla="*/ 353 h 1731"/>
              <a:gd name="T46" fmla="*/ 0 w 2853"/>
              <a:gd name="T47" fmla="*/ 353 h 1731"/>
              <a:gd name="T48" fmla="*/ 0 w 2853"/>
              <a:gd name="T49" fmla="*/ 345 h 1731"/>
              <a:gd name="T50" fmla="*/ 0 w 2853"/>
              <a:gd name="T51" fmla="*/ 0 h 1731"/>
              <a:gd name="T52" fmla="*/ 2853 w 2853"/>
              <a:gd name="T53" fmla="*/ 0 h 1731"/>
              <a:gd name="T54" fmla="*/ 2853 w 2853"/>
              <a:gd name="T55" fmla="*/ 8 h 1731"/>
              <a:gd name="T56" fmla="*/ 0 w 2853"/>
              <a:gd name="T57" fmla="*/ 8 h 1731"/>
              <a:gd name="T58" fmla="*/ 0 w 2853"/>
              <a:gd name="T59" fmla="*/ 0 h 17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853" h="1731">
                <a:moveTo>
                  <a:pt x="0" y="1723"/>
                </a:moveTo>
                <a:lnTo>
                  <a:pt x="2853" y="1723"/>
                </a:lnTo>
                <a:lnTo>
                  <a:pt x="2853" y="1731"/>
                </a:lnTo>
                <a:lnTo>
                  <a:pt x="0" y="1731"/>
                </a:lnTo>
                <a:lnTo>
                  <a:pt x="0" y="1723"/>
                </a:lnTo>
                <a:close/>
                <a:moveTo>
                  <a:pt x="0" y="1378"/>
                </a:moveTo>
                <a:lnTo>
                  <a:pt x="2853" y="1378"/>
                </a:lnTo>
                <a:lnTo>
                  <a:pt x="2853" y="1386"/>
                </a:lnTo>
                <a:lnTo>
                  <a:pt x="0" y="1386"/>
                </a:lnTo>
                <a:lnTo>
                  <a:pt x="0" y="1378"/>
                </a:lnTo>
                <a:close/>
                <a:moveTo>
                  <a:pt x="0" y="1033"/>
                </a:moveTo>
                <a:lnTo>
                  <a:pt x="2853" y="1033"/>
                </a:lnTo>
                <a:lnTo>
                  <a:pt x="2853" y="1041"/>
                </a:lnTo>
                <a:lnTo>
                  <a:pt x="0" y="1041"/>
                </a:lnTo>
                <a:lnTo>
                  <a:pt x="0" y="1033"/>
                </a:lnTo>
                <a:close/>
                <a:moveTo>
                  <a:pt x="0" y="688"/>
                </a:moveTo>
                <a:lnTo>
                  <a:pt x="2853" y="688"/>
                </a:lnTo>
                <a:lnTo>
                  <a:pt x="2853" y="697"/>
                </a:lnTo>
                <a:lnTo>
                  <a:pt x="0" y="697"/>
                </a:lnTo>
                <a:lnTo>
                  <a:pt x="0" y="688"/>
                </a:lnTo>
                <a:close/>
                <a:moveTo>
                  <a:pt x="0" y="345"/>
                </a:moveTo>
                <a:lnTo>
                  <a:pt x="2853" y="345"/>
                </a:lnTo>
                <a:lnTo>
                  <a:pt x="2853" y="353"/>
                </a:lnTo>
                <a:lnTo>
                  <a:pt x="0" y="353"/>
                </a:lnTo>
                <a:lnTo>
                  <a:pt x="0" y="345"/>
                </a:lnTo>
                <a:close/>
                <a:moveTo>
                  <a:pt x="0" y="0"/>
                </a:moveTo>
                <a:lnTo>
                  <a:pt x="2853" y="0"/>
                </a:lnTo>
                <a:lnTo>
                  <a:pt x="2853" y="8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rgbClr val="868686"/>
          </a:solidFill>
          <a:ln w="3175" cap="flat">
            <a:solidFill>
              <a:srgbClr val="868686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Rectangle 57"/>
          <p:cNvSpPr>
            <a:spLocks noChangeArrowheads="1"/>
          </p:cNvSpPr>
          <p:nvPr/>
        </p:nvSpPr>
        <p:spPr bwMode="auto">
          <a:xfrm>
            <a:off x="2773364" y="581025"/>
            <a:ext cx="19050" cy="3282949"/>
          </a:xfrm>
          <a:prstGeom prst="rect">
            <a:avLst/>
          </a:prstGeom>
          <a:solidFill>
            <a:srgbClr val="868686"/>
          </a:solidFill>
          <a:ln w="3175" cap="flat">
            <a:solidFill>
              <a:srgbClr val="868686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Freeform 58"/>
          <p:cNvSpPr>
            <a:spLocks noEditPoints="1"/>
          </p:cNvSpPr>
          <p:nvPr/>
        </p:nvSpPr>
        <p:spPr bwMode="auto">
          <a:xfrm>
            <a:off x="2698751" y="574675"/>
            <a:ext cx="84138" cy="3295649"/>
          </a:xfrm>
          <a:custGeom>
            <a:avLst/>
            <a:gdLst>
              <a:gd name="T0" fmla="*/ 0 w 53"/>
              <a:gd name="T1" fmla="*/ 2068 h 2076"/>
              <a:gd name="T2" fmla="*/ 53 w 53"/>
              <a:gd name="T3" fmla="*/ 2068 h 2076"/>
              <a:gd name="T4" fmla="*/ 53 w 53"/>
              <a:gd name="T5" fmla="*/ 2076 h 2076"/>
              <a:gd name="T6" fmla="*/ 0 w 53"/>
              <a:gd name="T7" fmla="*/ 2076 h 2076"/>
              <a:gd name="T8" fmla="*/ 0 w 53"/>
              <a:gd name="T9" fmla="*/ 2068 h 2076"/>
              <a:gd name="T10" fmla="*/ 0 w 53"/>
              <a:gd name="T11" fmla="*/ 1723 h 2076"/>
              <a:gd name="T12" fmla="*/ 53 w 53"/>
              <a:gd name="T13" fmla="*/ 1723 h 2076"/>
              <a:gd name="T14" fmla="*/ 53 w 53"/>
              <a:gd name="T15" fmla="*/ 1731 h 2076"/>
              <a:gd name="T16" fmla="*/ 0 w 53"/>
              <a:gd name="T17" fmla="*/ 1731 h 2076"/>
              <a:gd name="T18" fmla="*/ 0 w 53"/>
              <a:gd name="T19" fmla="*/ 1723 h 2076"/>
              <a:gd name="T20" fmla="*/ 0 w 53"/>
              <a:gd name="T21" fmla="*/ 1378 h 2076"/>
              <a:gd name="T22" fmla="*/ 53 w 53"/>
              <a:gd name="T23" fmla="*/ 1378 h 2076"/>
              <a:gd name="T24" fmla="*/ 53 w 53"/>
              <a:gd name="T25" fmla="*/ 1386 h 2076"/>
              <a:gd name="T26" fmla="*/ 0 w 53"/>
              <a:gd name="T27" fmla="*/ 1386 h 2076"/>
              <a:gd name="T28" fmla="*/ 0 w 53"/>
              <a:gd name="T29" fmla="*/ 1378 h 2076"/>
              <a:gd name="T30" fmla="*/ 0 w 53"/>
              <a:gd name="T31" fmla="*/ 1033 h 2076"/>
              <a:gd name="T32" fmla="*/ 53 w 53"/>
              <a:gd name="T33" fmla="*/ 1033 h 2076"/>
              <a:gd name="T34" fmla="*/ 53 w 53"/>
              <a:gd name="T35" fmla="*/ 1041 h 2076"/>
              <a:gd name="T36" fmla="*/ 0 w 53"/>
              <a:gd name="T37" fmla="*/ 1041 h 2076"/>
              <a:gd name="T38" fmla="*/ 0 w 53"/>
              <a:gd name="T39" fmla="*/ 1033 h 2076"/>
              <a:gd name="T40" fmla="*/ 0 w 53"/>
              <a:gd name="T41" fmla="*/ 688 h 2076"/>
              <a:gd name="T42" fmla="*/ 53 w 53"/>
              <a:gd name="T43" fmla="*/ 688 h 2076"/>
              <a:gd name="T44" fmla="*/ 53 w 53"/>
              <a:gd name="T45" fmla="*/ 697 h 2076"/>
              <a:gd name="T46" fmla="*/ 0 w 53"/>
              <a:gd name="T47" fmla="*/ 697 h 2076"/>
              <a:gd name="T48" fmla="*/ 0 w 53"/>
              <a:gd name="T49" fmla="*/ 688 h 2076"/>
              <a:gd name="T50" fmla="*/ 0 w 53"/>
              <a:gd name="T51" fmla="*/ 345 h 2076"/>
              <a:gd name="T52" fmla="*/ 53 w 53"/>
              <a:gd name="T53" fmla="*/ 345 h 2076"/>
              <a:gd name="T54" fmla="*/ 53 w 53"/>
              <a:gd name="T55" fmla="*/ 353 h 2076"/>
              <a:gd name="T56" fmla="*/ 0 w 53"/>
              <a:gd name="T57" fmla="*/ 353 h 2076"/>
              <a:gd name="T58" fmla="*/ 0 w 53"/>
              <a:gd name="T59" fmla="*/ 345 h 2076"/>
              <a:gd name="T60" fmla="*/ 0 w 53"/>
              <a:gd name="T61" fmla="*/ 0 h 2076"/>
              <a:gd name="T62" fmla="*/ 53 w 53"/>
              <a:gd name="T63" fmla="*/ 0 h 2076"/>
              <a:gd name="T64" fmla="*/ 53 w 53"/>
              <a:gd name="T65" fmla="*/ 8 h 2076"/>
              <a:gd name="T66" fmla="*/ 0 w 53"/>
              <a:gd name="T67" fmla="*/ 8 h 2076"/>
              <a:gd name="T68" fmla="*/ 0 w 53"/>
              <a:gd name="T69" fmla="*/ 0 h 20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3" h="2076">
                <a:moveTo>
                  <a:pt x="0" y="2068"/>
                </a:moveTo>
                <a:lnTo>
                  <a:pt x="53" y="2068"/>
                </a:lnTo>
                <a:lnTo>
                  <a:pt x="53" y="2076"/>
                </a:lnTo>
                <a:lnTo>
                  <a:pt x="0" y="2076"/>
                </a:lnTo>
                <a:lnTo>
                  <a:pt x="0" y="2068"/>
                </a:lnTo>
                <a:close/>
                <a:moveTo>
                  <a:pt x="0" y="1723"/>
                </a:moveTo>
                <a:lnTo>
                  <a:pt x="53" y="1723"/>
                </a:lnTo>
                <a:lnTo>
                  <a:pt x="53" y="1731"/>
                </a:lnTo>
                <a:lnTo>
                  <a:pt x="0" y="1731"/>
                </a:lnTo>
                <a:lnTo>
                  <a:pt x="0" y="1723"/>
                </a:lnTo>
                <a:close/>
                <a:moveTo>
                  <a:pt x="0" y="1378"/>
                </a:moveTo>
                <a:lnTo>
                  <a:pt x="53" y="1378"/>
                </a:lnTo>
                <a:lnTo>
                  <a:pt x="53" y="1386"/>
                </a:lnTo>
                <a:lnTo>
                  <a:pt x="0" y="1386"/>
                </a:lnTo>
                <a:lnTo>
                  <a:pt x="0" y="1378"/>
                </a:lnTo>
                <a:close/>
                <a:moveTo>
                  <a:pt x="0" y="1033"/>
                </a:moveTo>
                <a:lnTo>
                  <a:pt x="53" y="1033"/>
                </a:lnTo>
                <a:lnTo>
                  <a:pt x="53" y="1041"/>
                </a:lnTo>
                <a:lnTo>
                  <a:pt x="0" y="1041"/>
                </a:lnTo>
                <a:lnTo>
                  <a:pt x="0" y="1033"/>
                </a:lnTo>
                <a:close/>
                <a:moveTo>
                  <a:pt x="0" y="688"/>
                </a:moveTo>
                <a:lnTo>
                  <a:pt x="53" y="688"/>
                </a:lnTo>
                <a:lnTo>
                  <a:pt x="53" y="697"/>
                </a:lnTo>
                <a:lnTo>
                  <a:pt x="0" y="697"/>
                </a:lnTo>
                <a:lnTo>
                  <a:pt x="0" y="688"/>
                </a:lnTo>
                <a:close/>
                <a:moveTo>
                  <a:pt x="0" y="345"/>
                </a:moveTo>
                <a:lnTo>
                  <a:pt x="53" y="345"/>
                </a:lnTo>
                <a:lnTo>
                  <a:pt x="53" y="353"/>
                </a:lnTo>
                <a:lnTo>
                  <a:pt x="0" y="353"/>
                </a:lnTo>
                <a:lnTo>
                  <a:pt x="0" y="345"/>
                </a:lnTo>
                <a:close/>
                <a:moveTo>
                  <a:pt x="0" y="0"/>
                </a:moveTo>
                <a:lnTo>
                  <a:pt x="53" y="0"/>
                </a:lnTo>
                <a:lnTo>
                  <a:pt x="53" y="8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rgbClr val="868686"/>
          </a:solidFill>
          <a:ln w="3175" cap="flat">
            <a:solidFill>
              <a:srgbClr val="868686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Rectangle 59"/>
          <p:cNvSpPr>
            <a:spLocks noChangeArrowheads="1"/>
          </p:cNvSpPr>
          <p:nvPr/>
        </p:nvSpPr>
        <p:spPr bwMode="auto">
          <a:xfrm>
            <a:off x="2782889" y="3857624"/>
            <a:ext cx="4529138" cy="12700"/>
          </a:xfrm>
          <a:prstGeom prst="rect">
            <a:avLst/>
          </a:prstGeom>
          <a:solidFill>
            <a:srgbClr val="868686"/>
          </a:solidFill>
          <a:ln w="3175" cap="flat">
            <a:solidFill>
              <a:srgbClr val="868686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Freeform 60"/>
          <p:cNvSpPr>
            <a:spLocks noEditPoints="1"/>
          </p:cNvSpPr>
          <p:nvPr/>
        </p:nvSpPr>
        <p:spPr bwMode="auto">
          <a:xfrm>
            <a:off x="2773364" y="3822699"/>
            <a:ext cx="4548188" cy="100012"/>
          </a:xfrm>
          <a:custGeom>
            <a:avLst/>
            <a:gdLst>
              <a:gd name="T0" fmla="*/ 0 w 2865"/>
              <a:gd name="T1" fmla="*/ 26 h 63"/>
              <a:gd name="T2" fmla="*/ 155 w 2865"/>
              <a:gd name="T3" fmla="*/ 0 h 63"/>
              <a:gd name="T4" fmla="*/ 143 w 2865"/>
              <a:gd name="T5" fmla="*/ 0 h 63"/>
              <a:gd name="T6" fmla="*/ 298 w 2865"/>
              <a:gd name="T7" fmla="*/ 26 h 63"/>
              <a:gd name="T8" fmla="*/ 298 w 2865"/>
              <a:gd name="T9" fmla="*/ 0 h 63"/>
              <a:gd name="T10" fmla="*/ 428 w 2865"/>
              <a:gd name="T11" fmla="*/ 26 h 63"/>
              <a:gd name="T12" fmla="*/ 583 w 2865"/>
              <a:gd name="T13" fmla="*/ 0 h 63"/>
              <a:gd name="T14" fmla="*/ 571 w 2865"/>
              <a:gd name="T15" fmla="*/ 0 h 63"/>
              <a:gd name="T16" fmla="*/ 726 w 2865"/>
              <a:gd name="T17" fmla="*/ 26 h 63"/>
              <a:gd name="T18" fmla="*/ 726 w 2865"/>
              <a:gd name="T19" fmla="*/ 0 h 63"/>
              <a:gd name="T20" fmla="*/ 856 w 2865"/>
              <a:gd name="T21" fmla="*/ 26 h 63"/>
              <a:gd name="T22" fmla="*/ 1011 w 2865"/>
              <a:gd name="T23" fmla="*/ 0 h 63"/>
              <a:gd name="T24" fmla="*/ 999 w 2865"/>
              <a:gd name="T25" fmla="*/ 0 h 63"/>
              <a:gd name="T26" fmla="*/ 1154 w 2865"/>
              <a:gd name="T27" fmla="*/ 26 h 63"/>
              <a:gd name="T28" fmla="*/ 1154 w 2865"/>
              <a:gd name="T29" fmla="*/ 0 h 63"/>
              <a:gd name="T30" fmla="*/ 1284 w 2865"/>
              <a:gd name="T31" fmla="*/ 26 h 63"/>
              <a:gd name="T32" fmla="*/ 1439 w 2865"/>
              <a:gd name="T33" fmla="*/ 0 h 63"/>
              <a:gd name="T34" fmla="*/ 1427 w 2865"/>
              <a:gd name="T35" fmla="*/ 0 h 63"/>
              <a:gd name="T36" fmla="*/ 1582 w 2865"/>
              <a:gd name="T37" fmla="*/ 26 h 63"/>
              <a:gd name="T38" fmla="*/ 1582 w 2865"/>
              <a:gd name="T39" fmla="*/ 0 h 63"/>
              <a:gd name="T40" fmla="*/ 1712 w 2865"/>
              <a:gd name="T41" fmla="*/ 26 h 63"/>
              <a:gd name="T42" fmla="*/ 1867 w 2865"/>
              <a:gd name="T43" fmla="*/ 0 h 63"/>
              <a:gd name="T44" fmla="*/ 1854 w 2865"/>
              <a:gd name="T45" fmla="*/ 0 h 63"/>
              <a:gd name="T46" fmla="*/ 2010 w 2865"/>
              <a:gd name="T47" fmla="*/ 26 h 63"/>
              <a:gd name="T48" fmla="*/ 2010 w 2865"/>
              <a:gd name="T49" fmla="*/ 0 h 63"/>
              <a:gd name="T50" fmla="*/ 2140 w 2865"/>
              <a:gd name="T51" fmla="*/ 26 h 63"/>
              <a:gd name="T52" fmla="*/ 2295 w 2865"/>
              <a:gd name="T53" fmla="*/ 0 h 63"/>
              <a:gd name="T54" fmla="*/ 2282 w 2865"/>
              <a:gd name="T55" fmla="*/ 0 h 63"/>
              <a:gd name="T56" fmla="*/ 2437 w 2865"/>
              <a:gd name="T57" fmla="*/ 26 h 63"/>
              <a:gd name="T58" fmla="*/ 2437 w 2865"/>
              <a:gd name="T59" fmla="*/ 0 h 63"/>
              <a:gd name="T60" fmla="*/ 2568 w 2865"/>
              <a:gd name="T61" fmla="*/ 26 h 63"/>
              <a:gd name="T62" fmla="*/ 2723 w 2865"/>
              <a:gd name="T63" fmla="*/ 0 h 63"/>
              <a:gd name="T64" fmla="*/ 2710 w 2865"/>
              <a:gd name="T65" fmla="*/ 0 h 63"/>
              <a:gd name="T66" fmla="*/ 2865 w 2865"/>
              <a:gd name="T67" fmla="*/ 26 h 63"/>
              <a:gd name="T68" fmla="*/ 2865 w 2865"/>
              <a:gd name="T69" fmla="*/ 0 h 63"/>
              <a:gd name="T70" fmla="*/ 0 w 2865"/>
              <a:gd name="T71" fmla="*/ 63 h 63"/>
              <a:gd name="T72" fmla="*/ 726 w 2865"/>
              <a:gd name="T73" fmla="*/ 26 h 63"/>
              <a:gd name="T74" fmla="*/ 713 w 2865"/>
              <a:gd name="T75" fmla="*/ 26 h 63"/>
              <a:gd name="T76" fmla="*/ 1439 w 2865"/>
              <a:gd name="T77" fmla="*/ 63 h 63"/>
              <a:gd name="T78" fmla="*/ 1439 w 2865"/>
              <a:gd name="T79" fmla="*/ 26 h 63"/>
              <a:gd name="T80" fmla="*/ 2140 w 2865"/>
              <a:gd name="T81" fmla="*/ 63 h 63"/>
              <a:gd name="T82" fmla="*/ 2865 w 2865"/>
              <a:gd name="T83" fmla="*/ 26 h 63"/>
              <a:gd name="T84" fmla="*/ 2853 w 2865"/>
              <a:gd name="T85" fmla="*/ 26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865" h="63">
                <a:moveTo>
                  <a:pt x="12" y="0"/>
                </a:moveTo>
                <a:lnTo>
                  <a:pt x="12" y="26"/>
                </a:lnTo>
                <a:lnTo>
                  <a:pt x="0" y="26"/>
                </a:lnTo>
                <a:lnTo>
                  <a:pt x="0" y="0"/>
                </a:lnTo>
                <a:lnTo>
                  <a:pt x="12" y="0"/>
                </a:lnTo>
                <a:close/>
                <a:moveTo>
                  <a:pt x="155" y="0"/>
                </a:moveTo>
                <a:lnTo>
                  <a:pt x="155" y="26"/>
                </a:lnTo>
                <a:lnTo>
                  <a:pt x="143" y="26"/>
                </a:lnTo>
                <a:lnTo>
                  <a:pt x="143" y="0"/>
                </a:lnTo>
                <a:lnTo>
                  <a:pt x="155" y="0"/>
                </a:lnTo>
                <a:close/>
                <a:moveTo>
                  <a:pt x="298" y="0"/>
                </a:moveTo>
                <a:lnTo>
                  <a:pt x="298" y="26"/>
                </a:lnTo>
                <a:lnTo>
                  <a:pt x="285" y="26"/>
                </a:lnTo>
                <a:lnTo>
                  <a:pt x="285" y="0"/>
                </a:lnTo>
                <a:lnTo>
                  <a:pt x="298" y="0"/>
                </a:lnTo>
                <a:close/>
                <a:moveTo>
                  <a:pt x="440" y="0"/>
                </a:moveTo>
                <a:lnTo>
                  <a:pt x="440" y="26"/>
                </a:lnTo>
                <a:lnTo>
                  <a:pt x="428" y="26"/>
                </a:lnTo>
                <a:lnTo>
                  <a:pt x="428" y="0"/>
                </a:lnTo>
                <a:lnTo>
                  <a:pt x="440" y="0"/>
                </a:lnTo>
                <a:close/>
                <a:moveTo>
                  <a:pt x="583" y="0"/>
                </a:moveTo>
                <a:lnTo>
                  <a:pt x="583" y="26"/>
                </a:lnTo>
                <a:lnTo>
                  <a:pt x="571" y="26"/>
                </a:lnTo>
                <a:lnTo>
                  <a:pt x="571" y="0"/>
                </a:lnTo>
                <a:lnTo>
                  <a:pt x="583" y="0"/>
                </a:lnTo>
                <a:close/>
                <a:moveTo>
                  <a:pt x="726" y="0"/>
                </a:moveTo>
                <a:lnTo>
                  <a:pt x="726" y="26"/>
                </a:lnTo>
                <a:lnTo>
                  <a:pt x="713" y="26"/>
                </a:lnTo>
                <a:lnTo>
                  <a:pt x="713" y="0"/>
                </a:lnTo>
                <a:lnTo>
                  <a:pt x="726" y="0"/>
                </a:lnTo>
                <a:close/>
                <a:moveTo>
                  <a:pt x="868" y="0"/>
                </a:moveTo>
                <a:lnTo>
                  <a:pt x="868" y="26"/>
                </a:lnTo>
                <a:lnTo>
                  <a:pt x="856" y="26"/>
                </a:lnTo>
                <a:lnTo>
                  <a:pt x="856" y="0"/>
                </a:lnTo>
                <a:lnTo>
                  <a:pt x="868" y="0"/>
                </a:lnTo>
                <a:close/>
                <a:moveTo>
                  <a:pt x="1011" y="0"/>
                </a:moveTo>
                <a:lnTo>
                  <a:pt x="1011" y="26"/>
                </a:lnTo>
                <a:lnTo>
                  <a:pt x="999" y="26"/>
                </a:lnTo>
                <a:lnTo>
                  <a:pt x="999" y="0"/>
                </a:lnTo>
                <a:lnTo>
                  <a:pt x="1011" y="0"/>
                </a:lnTo>
                <a:close/>
                <a:moveTo>
                  <a:pt x="1154" y="0"/>
                </a:moveTo>
                <a:lnTo>
                  <a:pt x="1154" y="26"/>
                </a:lnTo>
                <a:lnTo>
                  <a:pt x="1141" y="26"/>
                </a:lnTo>
                <a:lnTo>
                  <a:pt x="1141" y="0"/>
                </a:lnTo>
                <a:lnTo>
                  <a:pt x="1154" y="0"/>
                </a:lnTo>
                <a:close/>
                <a:moveTo>
                  <a:pt x="1296" y="0"/>
                </a:moveTo>
                <a:lnTo>
                  <a:pt x="1296" y="26"/>
                </a:lnTo>
                <a:lnTo>
                  <a:pt x="1284" y="26"/>
                </a:lnTo>
                <a:lnTo>
                  <a:pt x="1284" y="0"/>
                </a:lnTo>
                <a:lnTo>
                  <a:pt x="1296" y="0"/>
                </a:lnTo>
                <a:close/>
                <a:moveTo>
                  <a:pt x="1439" y="0"/>
                </a:moveTo>
                <a:lnTo>
                  <a:pt x="1439" y="26"/>
                </a:lnTo>
                <a:lnTo>
                  <a:pt x="1427" y="26"/>
                </a:lnTo>
                <a:lnTo>
                  <a:pt x="1427" y="0"/>
                </a:lnTo>
                <a:lnTo>
                  <a:pt x="1439" y="0"/>
                </a:lnTo>
                <a:close/>
                <a:moveTo>
                  <a:pt x="1582" y="0"/>
                </a:moveTo>
                <a:lnTo>
                  <a:pt x="1582" y="26"/>
                </a:lnTo>
                <a:lnTo>
                  <a:pt x="1569" y="26"/>
                </a:lnTo>
                <a:lnTo>
                  <a:pt x="1569" y="0"/>
                </a:lnTo>
                <a:lnTo>
                  <a:pt x="1582" y="0"/>
                </a:lnTo>
                <a:close/>
                <a:moveTo>
                  <a:pt x="1724" y="0"/>
                </a:moveTo>
                <a:lnTo>
                  <a:pt x="1724" y="26"/>
                </a:lnTo>
                <a:lnTo>
                  <a:pt x="1712" y="26"/>
                </a:lnTo>
                <a:lnTo>
                  <a:pt x="1712" y="0"/>
                </a:lnTo>
                <a:lnTo>
                  <a:pt x="1724" y="0"/>
                </a:lnTo>
                <a:close/>
                <a:moveTo>
                  <a:pt x="1867" y="0"/>
                </a:moveTo>
                <a:lnTo>
                  <a:pt x="1867" y="26"/>
                </a:lnTo>
                <a:lnTo>
                  <a:pt x="1854" y="26"/>
                </a:lnTo>
                <a:lnTo>
                  <a:pt x="1854" y="0"/>
                </a:lnTo>
                <a:lnTo>
                  <a:pt x="1867" y="0"/>
                </a:lnTo>
                <a:close/>
                <a:moveTo>
                  <a:pt x="2010" y="0"/>
                </a:moveTo>
                <a:lnTo>
                  <a:pt x="2010" y="26"/>
                </a:lnTo>
                <a:lnTo>
                  <a:pt x="1997" y="26"/>
                </a:lnTo>
                <a:lnTo>
                  <a:pt x="1997" y="0"/>
                </a:lnTo>
                <a:lnTo>
                  <a:pt x="2010" y="0"/>
                </a:lnTo>
                <a:close/>
                <a:moveTo>
                  <a:pt x="2152" y="0"/>
                </a:moveTo>
                <a:lnTo>
                  <a:pt x="2152" y="26"/>
                </a:lnTo>
                <a:lnTo>
                  <a:pt x="2140" y="26"/>
                </a:lnTo>
                <a:lnTo>
                  <a:pt x="2140" y="0"/>
                </a:lnTo>
                <a:lnTo>
                  <a:pt x="2152" y="0"/>
                </a:lnTo>
                <a:close/>
                <a:moveTo>
                  <a:pt x="2295" y="0"/>
                </a:moveTo>
                <a:lnTo>
                  <a:pt x="2295" y="26"/>
                </a:lnTo>
                <a:lnTo>
                  <a:pt x="2282" y="26"/>
                </a:lnTo>
                <a:lnTo>
                  <a:pt x="2282" y="0"/>
                </a:lnTo>
                <a:lnTo>
                  <a:pt x="2295" y="0"/>
                </a:lnTo>
                <a:close/>
                <a:moveTo>
                  <a:pt x="2437" y="0"/>
                </a:moveTo>
                <a:lnTo>
                  <a:pt x="2437" y="26"/>
                </a:lnTo>
                <a:lnTo>
                  <a:pt x="2425" y="26"/>
                </a:lnTo>
                <a:lnTo>
                  <a:pt x="2425" y="0"/>
                </a:lnTo>
                <a:lnTo>
                  <a:pt x="2437" y="0"/>
                </a:lnTo>
                <a:close/>
                <a:moveTo>
                  <a:pt x="2580" y="0"/>
                </a:moveTo>
                <a:lnTo>
                  <a:pt x="2580" y="26"/>
                </a:lnTo>
                <a:lnTo>
                  <a:pt x="2568" y="26"/>
                </a:lnTo>
                <a:lnTo>
                  <a:pt x="2568" y="0"/>
                </a:lnTo>
                <a:lnTo>
                  <a:pt x="2580" y="0"/>
                </a:lnTo>
                <a:close/>
                <a:moveTo>
                  <a:pt x="2723" y="0"/>
                </a:moveTo>
                <a:lnTo>
                  <a:pt x="2723" y="26"/>
                </a:lnTo>
                <a:lnTo>
                  <a:pt x="2710" y="26"/>
                </a:lnTo>
                <a:lnTo>
                  <a:pt x="2710" y="0"/>
                </a:lnTo>
                <a:lnTo>
                  <a:pt x="2723" y="0"/>
                </a:lnTo>
                <a:close/>
                <a:moveTo>
                  <a:pt x="2865" y="0"/>
                </a:moveTo>
                <a:lnTo>
                  <a:pt x="2865" y="26"/>
                </a:lnTo>
                <a:lnTo>
                  <a:pt x="2853" y="26"/>
                </a:lnTo>
                <a:lnTo>
                  <a:pt x="2853" y="0"/>
                </a:lnTo>
                <a:lnTo>
                  <a:pt x="2865" y="0"/>
                </a:lnTo>
                <a:close/>
                <a:moveTo>
                  <a:pt x="12" y="26"/>
                </a:moveTo>
                <a:lnTo>
                  <a:pt x="12" y="63"/>
                </a:lnTo>
                <a:lnTo>
                  <a:pt x="0" y="63"/>
                </a:lnTo>
                <a:lnTo>
                  <a:pt x="0" y="26"/>
                </a:lnTo>
                <a:lnTo>
                  <a:pt x="12" y="26"/>
                </a:lnTo>
                <a:close/>
                <a:moveTo>
                  <a:pt x="726" y="26"/>
                </a:moveTo>
                <a:lnTo>
                  <a:pt x="726" y="63"/>
                </a:lnTo>
                <a:lnTo>
                  <a:pt x="713" y="63"/>
                </a:lnTo>
                <a:lnTo>
                  <a:pt x="713" y="26"/>
                </a:lnTo>
                <a:lnTo>
                  <a:pt x="726" y="26"/>
                </a:lnTo>
                <a:close/>
                <a:moveTo>
                  <a:pt x="1439" y="26"/>
                </a:moveTo>
                <a:lnTo>
                  <a:pt x="1439" y="63"/>
                </a:lnTo>
                <a:lnTo>
                  <a:pt x="1427" y="63"/>
                </a:lnTo>
                <a:lnTo>
                  <a:pt x="1427" y="26"/>
                </a:lnTo>
                <a:lnTo>
                  <a:pt x="1439" y="26"/>
                </a:lnTo>
                <a:close/>
                <a:moveTo>
                  <a:pt x="2152" y="26"/>
                </a:moveTo>
                <a:lnTo>
                  <a:pt x="2152" y="63"/>
                </a:lnTo>
                <a:lnTo>
                  <a:pt x="2140" y="63"/>
                </a:lnTo>
                <a:lnTo>
                  <a:pt x="2140" y="26"/>
                </a:lnTo>
                <a:lnTo>
                  <a:pt x="2152" y="26"/>
                </a:lnTo>
                <a:close/>
                <a:moveTo>
                  <a:pt x="2865" y="26"/>
                </a:moveTo>
                <a:lnTo>
                  <a:pt x="2865" y="63"/>
                </a:lnTo>
                <a:lnTo>
                  <a:pt x="2853" y="63"/>
                </a:lnTo>
                <a:lnTo>
                  <a:pt x="2853" y="26"/>
                </a:lnTo>
                <a:lnTo>
                  <a:pt x="2865" y="26"/>
                </a:lnTo>
                <a:close/>
              </a:path>
            </a:pathLst>
          </a:custGeom>
          <a:solidFill>
            <a:srgbClr val="868686"/>
          </a:solidFill>
          <a:ln w="3175" cap="flat">
            <a:solidFill>
              <a:srgbClr val="868686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 61"/>
          <p:cNvSpPr>
            <a:spLocks/>
          </p:cNvSpPr>
          <p:nvPr/>
        </p:nvSpPr>
        <p:spPr bwMode="auto">
          <a:xfrm>
            <a:off x="2979739" y="820738"/>
            <a:ext cx="4140200" cy="2547937"/>
          </a:xfrm>
          <a:custGeom>
            <a:avLst/>
            <a:gdLst>
              <a:gd name="T0" fmla="*/ 398 w 20186"/>
              <a:gd name="T1" fmla="*/ 1256 h 18990"/>
              <a:gd name="T2" fmla="*/ 639 w 20186"/>
              <a:gd name="T3" fmla="*/ 4028 h 18990"/>
              <a:gd name="T4" fmla="*/ 915 w 20186"/>
              <a:gd name="T5" fmla="*/ 7209 h 18990"/>
              <a:gd name="T6" fmla="*/ 1053 w 20186"/>
              <a:gd name="T7" fmla="*/ 8696 h 18990"/>
              <a:gd name="T8" fmla="*/ 1191 w 20186"/>
              <a:gd name="T9" fmla="*/ 10051 h 18990"/>
              <a:gd name="T10" fmla="*/ 1328 w 20186"/>
              <a:gd name="T11" fmla="*/ 11230 h 18990"/>
              <a:gd name="T12" fmla="*/ 1512 w 20186"/>
              <a:gd name="T13" fmla="*/ 12424 h 18990"/>
              <a:gd name="T14" fmla="*/ 1792 w 20186"/>
              <a:gd name="T15" fmla="*/ 13583 h 18990"/>
              <a:gd name="T16" fmla="*/ 2096 w 20186"/>
              <a:gd name="T17" fmla="*/ 14492 h 18990"/>
              <a:gd name="T18" fmla="*/ 2376 w 20186"/>
              <a:gd name="T19" fmla="*/ 15191 h 18990"/>
              <a:gd name="T20" fmla="*/ 2629 w 20186"/>
              <a:gd name="T21" fmla="*/ 15793 h 18990"/>
              <a:gd name="T22" fmla="*/ 2898 w 20186"/>
              <a:gd name="T23" fmla="*/ 16303 h 18990"/>
              <a:gd name="T24" fmla="*/ 3301 w 20186"/>
              <a:gd name="T25" fmla="*/ 16871 h 18990"/>
              <a:gd name="T26" fmla="*/ 3842 w 20186"/>
              <a:gd name="T27" fmla="*/ 17493 h 18990"/>
              <a:gd name="T28" fmla="*/ 4374 w 20186"/>
              <a:gd name="T29" fmla="*/ 17917 h 18990"/>
              <a:gd name="T30" fmla="*/ 5043 w 20186"/>
              <a:gd name="T31" fmla="*/ 18302 h 18990"/>
              <a:gd name="T32" fmla="*/ 5981 w 20186"/>
              <a:gd name="T33" fmla="*/ 18602 h 18990"/>
              <a:gd name="T34" fmla="*/ 7055 w 20186"/>
              <a:gd name="T35" fmla="*/ 18703 h 18990"/>
              <a:gd name="T36" fmla="*/ 8135 w 20186"/>
              <a:gd name="T37" fmla="*/ 18609 h 18990"/>
              <a:gd name="T38" fmla="*/ 9220 w 20186"/>
              <a:gd name="T39" fmla="*/ 18356 h 18990"/>
              <a:gd name="T40" fmla="*/ 10310 w 20186"/>
              <a:gd name="T41" fmla="*/ 17965 h 18990"/>
              <a:gd name="T42" fmla="*/ 11402 w 20186"/>
              <a:gd name="T43" fmla="*/ 17449 h 18990"/>
              <a:gd name="T44" fmla="*/ 12496 w 20186"/>
              <a:gd name="T45" fmla="*/ 16818 h 18990"/>
              <a:gd name="T46" fmla="*/ 13593 w 20186"/>
              <a:gd name="T47" fmla="*/ 16075 h 18990"/>
              <a:gd name="T48" fmla="*/ 14690 w 20186"/>
              <a:gd name="T49" fmla="*/ 15227 h 18990"/>
              <a:gd name="T50" fmla="*/ 15788 w 20186"/>
              <a:gd name="T51" fmla="*/ 14276 h 18990"/>
              <a:gd name="T52" fmla="*/ 16887 w 20186"/>
              <a:gd name="T53" fmla="*/ 13223 h 18990"/>
              <a:gd name="T54" fmla="*/ 17987 w 20186"/>
              <a:gd name="T55" fmla="*/ 12069 h 18990"/>
              <a:gd name="T56" fmla="*/ 19087 w 20186"/>
              <a:gd name="T57" fmla="*/ 10813 h 18990"/>
              <a:gd name="T58" fmla="*/ 20116 w 20186"/>
              <a:gd name="T59" fmla="*/ 9789 h 18990"/>
              <a:gd name="T60" fmla="*/ 19306 w 20186"/>
              <a:gd name="T61" fmla="*/ 11000 h 18990"/>
              <a:gd name="T62" fmla="*/ 18198 w 20186"/>
              <a:gd name="T63" fmla="*/ 12264 h 18990"/>
              <a:gd name="T64" fmla="*/ 17090 w 20186"/>
              <a:gd name="T65" fmla="*/ 13428 h 18990"/>
              <a:gd name="T66" fmla="*/ 15981 w 20186"/>
              <a:gd name="T67" fmla="*/ 14491 h 18990"/>
              <a:gd name="T68" fmla="*/ 14871 w 20186"/>
              <a:gd name="T69" fmla="*/ 15451 h 18990"/>
              <a:gd name="T70" fmla="*/ 13760 w 20186"/>
              <a:gd name="T71" fmla="*/ 16310 h 18990"/>
              <a:gd name="T72" fmla="*/ 12647 w 20186"/>
              <a:gd name="T73" fmla="*/ 17063 h 18990"/>
              <a:gd name="T74" fmla="*/ 11533 w 20186"/>
              <a:gd name="T75" fmla="*/ 17706 h 18990"/>
              <a:gd name="T76" fmla="*/ 10417 w 20186"/>
              <a:gd name="T77" fmla="*/ 18232 h 18990"/>
              <a:gd name="T78" fmla="*/ 9299 w 20186"/>
              <a:gd name="T79" fmla="*/ 18633 h 18990"/>
              <a:gd name="T80" fmla="*/ 8176 w 20186"/>
              <a:gd name="T81" fmla="*/ 18894 h 18990"/>
              <a:gd name="T82" fmla="*/ 7048 w 20186"/>
              <a:gd name="T83" fmla="*/ 18990 h 18990"/>
              <a:gd name="T84" fmla="*/ 5913 w 20186"/>
              <a:gd name="T85" fmla="*/ 18881 h 18990"/>
              <a:gd name="T86" fmla="*/ 4920 w 20186"/>
              <a:gd name="T87" fmla="*/ 18563 h 18990"/>
              <a:gd name="T88" fmla="*/ 4209 w 20186"/>
              <a:gd name="T89" fmla="*/ 18154 h 18990"/>
              <a:gd name="T90" fmla="*/ 3637 w 20186"/>
              <a:gd name="T91" fmla="*/ 17694 h 18990"/>
              <a:gd name="T92" fmla="*/ 3074 w 20186"/>
              <a:gd name="T93" fmla="*/ 17048 h 18990"/>
              <a:gd name="T94" fmla="*/ 2649 w 20186"/>
              <a:gd name="T95" fmla="*/ 16448 h 18990"/>
              <a:gd name="T96" fmla="*/ 2366 w 20186"/>
              <a:gd name="T97" fmla="*/ 15910 h 18990"/>
              <a:gd name="T98" fmla="*/ 2111 w 20186"/>
              <a:gd name="T99" fmla="*/ 15302 h 18990"/>
              <a:gd name="T100" fmla="*/ 1825 w 20186"/>
              <a:gd name="T101" fmla="*/ 14591 h 18990"/>
              <a:gd name="T102" fmla="*/ 1515 w 20186"/>
              <a:gd name="T103" fmla="*/ 13660 h 18990"/>
              <a:gd name="T104" fmla="*/ 1229 w 20186"/>
              <a:gd name="T105" fmla="*/ 12475 h 18990"/>
              <a:gd name="T106" fmla="*/ 1043 w 20186"/>
              <a:gd name="T107" fmla="*/ 11265 h 18990"/>
              <a:gd name="T108" fmla="*/ 904 w 20186"/>
              <a:gd name="T109" fmla="*/ 10081 h 18990"/>
              <a:gd name="T110" fmla="*/ 766 w 20186"/>
              <a:gd name="T111" fmla="*/ 8723 h 18990"/>
              <a:gd name="T112" fmla="*/ 628 w 20186"/>
              <a:gd name="T113" fmla="*/ 7234 h 18990"/>
              <a:gd name="T114" fmla="*/ 352 w 20186"/>
              <a:gd name="T115" fmla="*/ 4053 h 18990"/>
              <a:gd name="T116" fmla="*/ 111 w 20186"/>
              <a:gd name="T117" fmla="*/ 1283 h 18990"/>
              <a:gd name="T118" fmla="*/ 137 w 20186"/>
              <a:gd name="T119" fmla="*/ 7 h 189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0186" h="18990">
                <a:moveTo>
                  <a:pt x="294" y="137"/>
                </a:moveTo>
                <a:lnTo>
                  <a:pt x="329" y="503"/>
                </a:lnTo>
                <a:lnTo>
                  <a:pt x="363" y="877"/>
                </a:lnTo>
                <a:lnTo>
                  <a:pt x="398" y="1256"/>
                </a:lnTo>
                <a:lnTo>
                  <a:pt x="432" y="1642"/>
                </a:lnTo>
                <a:lnTo>
                  <a:pt x="501" y="2426"/>
                </a:lnTo>
                <a:lnTo>
                  <a:pt x="570" y="3223"/>
                </a:lnTo>
                <a:lnTo>
                  <a:pt x="639" y="4028"/>
                </a:lnTo>
                <a:lnTo>
                  <a:pt x="708" y="4835"/>
                </a:lnTo>
                <a:lnTo>
                  <a:pt x="777" y="5638"/>
                </a:lnTo>
                <a:lnTo>
                  <a:pt x="846" y="6431"/>
                </a:lnTo>
                <a:lnTo>
                  <a:pt x="915" y="7209"/>
                </a:lnTo>
                <a:lnTo>
                  <a:pt x="950" y="7590"/>
                </a:lnTo>
                <a:lnTo>
                  <a:pt x="984" y="7965"/>
                </a:lnTo>
                <a:lnTo>
                  <a:pt x="1019" y="8334"/>
                </a:lnTo>
                <a:lnTo>
                  <a:pt x="1053" y="8696"/>
                </a:lnTo>
                <a:lnTo>
                  <a:pt x="1088" y="9048"/>
                </a:lnTo>
                <a:lnTo>
                  <a:pt x="1122" y="9392"/>
                </a:lnTo>
                <a:lnTo>
                  <a:pt x="1157" y="9727"/>
                </a:lnTo>
                <a:lnTo>
                  <a:pt x="1191" y="10051"/>
                </a:lnTo>
                <a:lnTo>
                  <a:pt x="1226" y="10363"/>
                </a:lnTo>
                <a:lnTo>
                  <a:pt x="1260" y="10665"/>
                </a:lnTo>
                <a:lnTo>
                  <a:pt x="1294" y="10953"/>
                </a:lnTo>
                <a:lnTo>
                  <a:pt x="1328" y="11230"/>
                </a:lnTo>
                <a:lnTo>
                  <a:pt x="1363" y="11490"/>
                </a:lnTo>
                <a:lnTo>
                  <a:pt x="1397" y="11738"/>
                </a:lnTo>
                <a:lnTo>
                  <a:pt x="1452" y="12090"/>
                </a:lnTo>
                <a:lnTo>
                  <a:pt x="1512" y="12424"/>
                </a:lnTo>
                <a:lnTo>
                  <a:pt x="1577" y="12738"/>
                </a:lnTo>
                <a:lnTo>
                  <a:pt x="1646" y="13036"/>
                </a:lnTo>
                <a:lnTo>
                  <a:pt x="1718" y="13318"/>
                </a:lnTo>
                <a:lnTo>
                  <a:pt x="1792" y="13583"/>
                </a:lnTo>
                <a:lnTo>
                  <a:pt x="1867" y="13832"/>
                </a:lnTo>
                <a:lnTo>
                  <a:pt x="1943" y="14066"/>
                </a:lnTo>
                <a:lnTo>
                  <a:pt x="2020" y="14285"/>
                </a:lnTo>
                <a:lnTo>
                  <a:pt x="2096" y="14492"/>
                </a:lnTo>
                <a:lnTo>
                  <a:pt x="2170" y="14685"/>
                </a:lnTo>
                <a:lnTo>
                  <a:pt x="2242" y="14865"/>
                </a:lnTo>
                <a:lnTo>
                  <a:pt x="2311" y="15034"/>
                </a:lnTo>
                <a:lnTo>
                  <a:pt x="2376" y="15191"/>
                </a:lnTo>
                <a:lnTo>
                  <a:pt x="2437" y="15338"/>
                </a:lnTo>
                <a:lnTo>
                  <a:pt x="2493" y="15475"/>
                </a:lnTo>
                <a:lnTo>
                  <a:pt x="2562" y="15641"/>
                </a:lnTo>
                <a:lnTo>
                  <a:pt x="2629" y="15793"/>
                </a:lnTo>
                <a:lnTo>
                  <a:pt x="2696" y="15935"/>
                </a:lnTo>
                <a:lnTo>
                  <a:pt x="2764" y="16066"/>
                </a:lnTo>
                <a:lnTo>
                  <a:pt x="2831" y="16188"/>
                </a:lnTo>
                <a:lnTo>
                  <a:pt x="2898" y="16303"/>
                </a:lnTo>
                <a:lnTo>
                  <a:pt x="2964" y="16409"/>
                </a:lnTo>
                <a:lnTo>
                  <a:pt x="3031" y="16510"/>
                </a:lnTo>
                <a:lnTo>
                  <a:pt x="3167" y="16699"/>
                </a:lnTo>
                <a:lnTo>
                  <a:pt x="3301" y="16871"/>
                </a:lnTo>
                <a:lnTo>
                  <a:pt x="3437" y="17036"/>
                </a:lnTo>
                <a:lnTo>
                  <a:pt x="3574" y="17201"/>
                </a:lnTo>
                <a:lnTo>
                  <a:pt x="3710" y="17358"/>
                </a:lnTo>
                <a:lnTo>
                  <a:pt x="3842" y="17493"/>
                </a:lnTo>
                <a:lnTo>
                  <a:pt x="3975" y="17615"/>
                </a:lnTo>
                <a:lnTo>
                  <a:pt x="4108" y="17725"/>
                </a:lnTo>
                <a:lnTo>
                  <a:pt x="4240" y="17824"/>
                </a:lnTo>
                <a:lnTo>
                  <a:pt x="4374" y="17917"/>
                </a:lnTo>
                <a:lnTo>
                  <a:pt x="4646" y="18092"/>
                </a:lnTo>
                <a:lnTo>
                  <a:pt x="4779" y="18172"/>
                </a:lnTo>
                <a:lnTo>
                  <a:pt x="4910" y="18240"/>
                </a:lnTo>
                <a:lnTo>
                  <a:pt x="5043" y="18302"/>
                </a:lnTo>
                <a:lnTo>
                  <a:pt x="5175" y="18358"/>
                </a:lnTo>
                <a:lnTo>
                  <a:pt x="5445" y="18455"/>
                </a:lnTo>
                <a:lnTo>
                  <a:pt x="5713" y="18537"/>
                </a:lnTo>
                <a:lnTo>
                  <a:pt x="5981" y="18602"/>
                </a:lnTo>
                <a:lnTo>
                  <a:pt x="6248" y="18647"/>
                </a:lnTo>
                <a:lnTo>
                  <a:pt x="6516" y="18677"/>
                </a:lnTo>
                <a:lnTo>
                  <a:pt x="6785" y="18696"/>
                </a:lnTo>
                <a:lnTo>
                  <a:pt x="7055" y="18703"/>
                </a:lnTo>
                <a:lnTo>
                  <a:pt x="7324" y="18696"/>
                </a:lnTo>
                <a:lnTo>
                  <a:pt x="7593" y="18676"/>
                </a:lnTo>
                <a:lnTo>
                  <a:pt x="7864" y="18647"/>
                </a:lnTo>
                <a:lnTo>
                  <a:pt x="8135" y="18609"/>
                </a:lnTo>
                <a:lnTo>
                  <a:pt x="8406" y="18560"/>
                </a:lnTo>
                <a:lnTo>
                  <a:pt x="8677" y="18501"/>
                </a:lnTo>
                <a:lnTo>
                  <a:pt x="8949" y="18433"/>
                </a:lnTo>
                <a:lnTo>
                  <a:pt x="9220" y="18356"/>
                </a:lnTo>
                <a:lnTo>
                  <a:pt x="9492" y="18270"/>
                </a:lnTo>
                <a:lnTo>
                  <a:pt x="9765" y="18176"/>
                </a:lnTo>
                <a:lnTo>
                  <a:pt x="10037" y="18075"/>
                </a:lnTo>
                <a:lnTo>
                  <a:pt x="10310" y="17965"/>
                </a:lnTo>
                <a:lnTo>
                  <a:pt x="10582" y="17847"/>
                </a:lnTo>
                <a:lnTo>
                  <a:pt x="10855" y="17722"/>
                </a:lnTo>
                <a:lnTo>
                  <a:pt x="11129" y="17589"/>
                </a:lnTo>
                <a:lnTo>
                  <a:pt x="11402" y="17449"/>
                </a:lnTo>
                <a:lnTo>
                  <a:pt x="11675" y="17302"/>
                </a:lnTo>
                <a:lnTo>
                  <a:pt x="11949" y="17147"/>
                </a:lnTo>
                <a:lnTo>
                  <a:pt x="12222" y="16985"/>
                </a:lnTo>
                <a:lnTo>
                  <a:pt x="12496" y="16818"/>
                </a:lnTo>
                <a:lnTo>
                  <a:pt x="12770" y="16642"/>
                </a:lnTo>
                <a:lnTo>
                  <a:pt x="13044" y="16460"/>
                </a:lnTo>
                <a:lnTo>
                  <a:pt x="13319" y="16271"/>
                </a:lnTo>
                <a:lnTo>
                  <a:pt x="13593" y="16075"/>
                </a:lnTo>
                <a:lnTo>
                  <a:pt x="13867" y="15873"/>
                </a:lnTo>
                <a:lnTo>
                  <a:pt x="14141" y="15665"/>
                </a:lnTo>
                <a:lnTo>
                  <a:pt x="14415" y="15449"/>
                </a:lnTo>
                <a:lnTo>
                  <a:pt x="14690" y="15227"/>
                </a:lnTo>
                <a:lnTo>
                  <a:pt x="14965" y="15000"/>
                </a:lnTo>
                <a:lnTo>
                  <a:pt x="15239" y="14765"/>
                </a:lnTo>
                <a:lnTo>
                  <a:pt x="15513" y="14523"/>
                </a:lnTo>
                <a:lnTo>
                  <a:pt x="15788" y="14276"/>
                </a:lnTo>
                <a:lnTo>
                  <a:pt x="16063" y="14023"/>
                </a:lnTo>
                <a:lnTo>
                  <a:pt x="16338" y="13763"/>
                </a:lnTo>
                <a:lnTo>
                  <a:pt x="16612" y="13496"/>
                </a:lnTo>
                <a:lnTo>
                  <a:pt x="16887" y="13223"/>
                </a:lnTo>
                <a:lnTo>
                  <a:pt x="17162" y="12944"/>
                </a:lnTo>
                <a:lnTo>
                  <a:pt x="17437" y="12659"/>
                </a:lnTo>
                <a:lnTo>
                  <a:pt x="17712" y="12367"/>
                </a:lnTo>
                <a:lnTo>
                  <a:pt x="17987" y="12069"/>
                </a:lnTo>
                <a:lnTo>
                  <a:pt x="18262" y="11765"/>
                </a:lnTo>
                <a:lnTo>
                  <a:pt x="18537" y="11455"/>
                </a:lnTo>
                <a:lnTo>
                  <a:pt x="18812" y="11138"/>
                </a:lnTo>
                <a:lnTo>
                  <a:pt x="19087" y="10813"/>
                </a:lnTo>
                <a:lnTo>
                  <a:pt x="19361" y="10481"/>
                </a:lnTo>
                <a:lnTo>
                  <a:pt x="19637" y="10144"/>
                </a:lnTo>
                <a:lnTo>
                  <a:pt x="19913" y="9809"/>
                </a:lnTo>
                <a:cubicBezTo>
                  <a:pt x="19964" y="9748"/>
                  <a:pt x="20055" y="9739"/>
                  <a:pt x="20116" y="9789"/>
                </a:cubicBezTo>
                <a:cubicBezTo>
                  <a:pt x="20177" y="9840"/>
                  <a:pt x="20186" y="9931"/>
                  <a:pt x="20136" y="9992"/>
                </a:cubicBezTo>
                <a:lnTo>
                  <a:pt x="19860" y="10327"/>
                </a:lnTo>
                <a:lnTo>
                  <a:pt x="19583" y="10664"/>
                </a:lnTo>
                <a:lnTo>
                  <a:pt x="19306" y="11000"/>
                </a:lnTo>
                <a:lnTo>
                  <a:pt x="19029" y="11327"/>
                </a:lnTo>
                <a:lnTo>
                  <a:pt x="18752" y="11646"/>
                </a:lnTo>
                <a:lnTo>
                  <a:pt x="18475" y="11958"/>
                </a:lnTo>
                <a:lnTo>
                  <a:pt x="18198" y="12264"/>
                </a:lnTo>
                <a:lnTo>
                  <a:pt x="17921" y="12564"/>
                </a:lnTo>
                <a:lnTo>
                  <a:pt x="17644" y="12858"/>
                </a:lnTo>
                <a:lnTo>
                  <a:pt x="17367" y="13147"/>
                </a:lnTo>
                <a:lnTo>
                  <a:pt x="17090" y="13428"/>
                </a:lnTo>
                <a:lnTo>
                  <a:pt x="16813" y="13703"/>
                </a:lnTo>
                <a:lnTo>
                  <a:pt x="16535" y="13972"/>
                </a:lnTo>
                <a:lnTo>
                  <a:pt x="16258" y="14234"/>
                </a:lnTo>
                <a:lnTo>
                  <a:pt x="15981" y="14491"/>
                </a:lnTo>
                <a:lnTo>
                  <a:pt x="15704" y="14740"/>
                </a:lnTo>
                <a:lnTo>
                  <a:pt x="15426" y="14984"/>
                </a:lnTo>
                <a:lnTo>
                  <a:pt x="15148" y="15221"/>
                </a:lnTo>
                <a:lnTo>
                  <a:pt x="14871" y="15451"/>
                </a:lnTo>
                <a:lnTo>
                  <a:pt x="14593" y="15676"/>
                </a:lnTo>
                <a:lnTo>
                  <a:pt x="14316" y="15894"/>
                </a:lnTo>
                <a:lnTo>
                  <a:pt x="14038" y="16105"/>
                </a:lnTo>
                <a:lnTo>
                  <a:pt x="13760" y="16310"/>
                </a:lnTo>
                <a:lnTo>
                  <a:pt x="13482" y="16508"/>
                </a:lnTo>
                <a:lnTo>
                  <a:pt x="13203" y="16699"/>
                </a:lnTo>
                <a:lnTo>
                  <a:pt x="12925" y="16885"/>
                </a:lnTo>
                <a:lnTo>
                  <a:pt x="12647" y="17063"/>
                </a:lnTo>
                <a:lnTo>
                  <a:pt x="12369" y="17233"/>
                </a:lnTo>
                <a:lnTo>
                  <a:pt x="12090" y="17398"/>
                </a:lnTo>
                <a:lnTo>
                  <a:pt x="11812" y="17555"/>
                </a:lnTo>
                <a:lnTo>
                  <a:pt x="11533" y="17706"/>
                </a:lnTo>
                <a:lnTo>
                  <a:pt x="11254" y="17848"/>
                </a:lnTo>
                <a:lnTo>
                  <a:pt x="10976" y="17983"/>
                </a:lnTo>
                <a:lnTo>
                  <a:pt x="10696" y="18112"/>
                </a:lnTo>
                <a:lnTo>
                  <a:pt x="10417" y="18232"/>
                </a:lnTo>
                <a:lnTo>
                  <a:pt x="10138" y="18344"/>
                </a:lnTo>
                <a:lnTo>
                  <a:pt x="9858" y="18449"/>
                </a:lnTo>
                <a:lnTo>
                  <a:pt x="9579" y="18545"/>
                </a:lnTo>
                <a:lnTo>
                  <a:pt x="9299" y="18633"/>
                </a:lnTo>
                <a:lnTo>
                  <a:pt x="9018" y="18712"/>
                </a:lnTo>
                <a:lnTo>
                  <a:pt x="8738" y="18782"/>
                </a:lnTo>
                <a:lnTo>
                  <a:pt x="8457" y="18843"/>
                </a:lnTo>
                <a:lnTo>
                  <a:pt x="8176" y="18894"/>
                </a:lnTo>
                <a:lnTo>
                  <a:pt x="7895" y="18934"/>
                </a:lnTo>
                <a:lnTo>
                  <a:pt x="7614" y="18963"/>
                </a:lnTo>
                <a:lnTo>
                  <a:pt x="7331" y="18983"/>
                </a:lnTo>
                <a:lnTo>
                  <a:pt x="7048" y="18990"/>
                </a:lnTo>
                <a:lnTo>
                  <a:pt x="6766" y="18983"/>
                </a:lnTo>
                <a:lnTo>
                  <a:pt x="6483" y="18964"/>
                </a:lnTo>
                <a:lnTo>
                  <a:pt x="6199" y="18930"/>
                </a:lnTo>
                <a:lnTo>
                  <a:pt x="5913" y="18881"/>
                </a:lnTo>
                <a:lnTo>
                  <a:pt x="5630" y="18812"/>
                </a:lnTo>
                <a:lnTo>
                  <a:pt x="5346" y="18726"/>
                </a:lnTo>
                <a:lnTo>
                  <a:pt x="5064" y="18623"/>
                </a:lnTo>
                <a:lnTo>
                  <a:pt x="4920" y="18563"/>
                </a:lnTo>
                <a:lnTo>
                  <a:pt x="4777" y="18495"/>
                </a:lnTo>
                <a:lnTo>
                  <a:pt x="4632" y="18419"/>
                </a:lnTo>
                <a:lnTo>
                  <a:pt x="4489" y="18334"/>
                </a:lnTo>
                <a:lnTo>
                  <a:pt x="4209" y="18154"/>
                </a:lnTo>
                <a:lnTo>
                  <a:pt x="4067" y="18054"/>
                </a:lnTo>
                <a:lnTo>
                  <a:pt x="3923" y="17946"/>
                </a:lnTo>
                <a:lnTo>
                  <a:pt x="3780" y="17826"/>
                </a:lnTo>
                <a:lnTo>
                  <a:pt x="3637" y="17694"/>
                </a:lnTo>
                <a:lnTo>
                  <a:pt x="3493" y="17547"/>
                </a:lnTo>
                <a:lnTo>
                  <a:pt x="3353" y="17386"/>
                </a:lnTo>
                <a:lnTo>
                  <a:pt x="3214" y="17219"/>
                </a:lnTo>
                <a:lnTo>
                  <a:pt x="3074" y="17048"/>
                </a:lnTo>
                <a:lnTo>
                  <a:pt x="2932" y="16866"/>
                </a:lnTo>
                <a:lnTo>
                  <a:pt x="2791" y="16669"/>
                </a:lnTo>
                <a:lnTo>
                  <a:pt x="2720" y="16562"/>
                </a:lnTo>
                <a:lnTo>
                  <a:pt x="2649" y="16448"/>
                </a:lnTo>
                <a:lnTo>
                  <a:pt x="2578" y="16327"/>
                </a:lnTo>
                <a:lnTo>
                  <a:pt x="2507" y="16197"/>
                </a:lnTo>
                <a:lnTo>
                  <a:pt x="2436" y="16058"/>
                </a:lnTo>
                <a:lnTo>
                  <a:pt x="2366" y="15910"/>
                </a:lnTo>
                <a:lnTo>
                  <a:pt x="2295" y="15751"/>
                </a:lnTo>
                <a:lnTo>
                  <a:pt x="2226" y="15583"/>
                </a:lnTo>
                <a:lnTo>
                  <a:pt x="2171" y="15449"/>
                </a:lnTo>
                <a:lnTo>
                  <a:pt x="2111" y="15302"/>
                </a:lnTo>
                <a:lnTo>
                  <a:pt x="2044" y="15143"/>
                </a:lnTo>
                <a:lnTo>
                  <a:pt x="1975" y="14972"/>
                </a:lnTo>
                <a:lnTo>
                  <a:pt x="1901" y="14788"/>
                </a:lnTo>
                <a:lnTo>
                  <a:pt x="1825" y="14591"/>
                </a:lnTo>
                <a:lnTo>
                  <a:pt x="1749" y="14380"/>
                </a:lnTo>
                <a:lnTo>
                  <a:pt x="1670" y="14155"/>
                </a:lnTo>
                <a:lnTo>
                  <a:pt x="1592" y="13915"/>
                </a:lnTo>
                <a:lnTo>
                  <a:pt x="1515" y="13660"/>
                </a:lnTo>
                <a:lnTo>
                  <a:pt x="1439" y="13389"/>
                </a:lnTo>
                <a:lnTo>
                  <a:pt x="1365" y="13101"/>
                </a:lnTo>
                <a:lnTo>
                  <a:pt x="1295" y="12797"/>
                </a:lnTo>
                <a:lnTo>
                  <a:pt x="1229" y="12475"/>
                </a:lnTo>
                <a:lnTo>
                  <a:pt x="1167" y="12135"/>
                </a:lnTo>
                <a:lnTo>
                  <a:pt x="1112" y="11777"/>
                </a:lnTo>
                <a:lnTo>
                  <a:pt x="1078" y="11529"/>
                </a:lnTo>
                <a:lnTo>
                  <a:pt x="1043" y="11265"/>
                </a:lnTo>
                <a:lnTo>
                  <a:pt x="1009" y="10988"/>
                </a:lnTo>
                <a:lnTo>
                  <a:pt x="973" y="10698"/>
                </a:lnTo>
                <a:lnTo>
                  <a:pt x="939" y="10395"/>
                </a:lnTo>
                <a:lnTo>
                  <a:pt x="904" y="10081"/>
                </a:lnTo>
                <a:lnTo>
                  <a:pt x="870" y="9756"/>
                </a:lnTo>
                <a:lnTo>
                  <a:pt x="835" y="9421"/>
                </a:lnTo>
                <a:lnTo>
                  <a:pt x="801" y="9077"/>
                </a:lnTo>
                <a:lnTo>
                  <a:pt x="766" y="8723"/>
                </a:lnTo>
                <a:lnTo>
                  <a:pt x="732" y="8361"/>
                </a:lnTo>
                <a:lnTo>
                  <a:pt x="697" y="7991"/>
                </a:lnTo>
                <a:lnTo>
                  <a:pt x="663" y="7617"/>
                </a:lnTo>
                <a:lnTo>
                  <a:pt x="628" y="7234"/>
                </a:lnTo>
                <a:lnTo>
                  <a:pt x="559" y="6456"/>
                </a:lnTo>
                <a:lnTo>
                  <a:pt x="490" y="5663"/>
                </a:lnTo>
                <a:lnTo>
                  <a:pt x="421" y="4860"/>
                </a:lnTo>
                <a:lnTo>
                  <a:pt x="352" y="4053"/>
                </a:lnTo>
                <a:lnTo>
                  <a:pt x="283" y="3248"/>
                </a:lnTo>
                <a:lnTo>
                  <a:pt x="214" y="2451"/>
                </a:lnTo>
                <a:lnTo>
                  <a:pt x="145" y="1667"/>
                </a:lnTo>
                <a:lnTo>
                  <a:pt x="111" y="1283"/>
                </a:lnTo>
                <a:lnTo>
                  <a:pt x="76" y="904"/>
                </a:lnTo>
                <a:lnTo>
                  <a:pt x="42" y="530"/>
                </a:lnTo>
                <a:lnTo>
                  <a:pt x="7" y="164"/>
                </a:lnTo>
                <a:cubicBezTo>
                  <a:pt x="0" y="85"/>
                  <a:pt x="58" y="15"/>
                  <a:pt x="137" y="7"/>
                </a:cubicBezTo>
                <a:cubicBezTo>
                  <a:pt x="216" y="0"/>
                  <a:pt x="286" y="58"/>
                  <a:pt x="294" y="137"/>
                </a:cubicBezTo>
                <a:close/>
              </a:path>
            </a:pathLst>
          </a:custGeom>
          <a:solidFill>
            <a:srgbClr val="00B0F0"/>
          </a:solidFill>
          <a:ln w="3175" cap="flat">
            <a:solidFill>
              <a:srgbClr val="00B0F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Freeform 67"/>
          <p:cNvSpPr>
            <a:spLocks/>
          </p:cNvSpPr>
          <p:nvPr/>
        </p:nvSpPr>
        <p:spPr bwMode="auto">
          <a:xfrm>
            <a:off x="2979739" y="822325"/>
            <a:ext cx="4140200" cy="2771774"/>
          </a:xfrm>
          <a:custGeom>
            <a:avLst/>
            <a:gdLst>
              <a:gd name="T0" fmla="*/ 398 w 20183"/>
              <a:gd name="T1" fmla="*/ 1261 h 20661"/>
              <a:gd name="T2" fmla="*/ 639 w 20183"/>
              <a:gd name="T3" fmla="*/ 4042 h 20661"/>
              <a:gd name="T4" fmla="*/ 915 w 20183"/>
              <a:gd name="T5" fmla="*/ 7233 h 20661"/>
              <a:gd name="T6" fmla="*/ 1053 w 20183"/>
              <a:gd name="T7" fmla="*/ 8725 h 20661"/>
              <a:gd name="T8" fmla="*/ 1191 w 20183"/>
              <a:gd name="T9" fmla="*/ 10088 h 20661"/>
              <a:gd name="T10" fmla="*/ 1328 w 20183"/>
              <a:gd name="T11" fmla="*/ 11273 h 20661"/>
              <a:gd name="T12" fmla="*/ 1513 w 20183"/>
              <a:gd name="T13" fmla="*/ 12487 h 20661"/>
              <a:gd name="T14" fmla="*/ 1792 w 20183"/>
              <a:gd name="T15" fmla="*/ 13669 h 20661"/>
              <a:gd name="T16" fmla="*/ 2095 w 20183"/>
              <a:gd name="T17" fmla="*/ 14598 h 20661"/>
              <a:gd name="T18" fmla="*/ 2376 w 20183"/>
              <a:gd name="T19" fmla="*/ 15318 h 20661"/>
              <a:gd name="T20" fmla="*/ 2630 w 20183"/>
              <a:gd name="T21" fmla="*/ 15950 h 20661"/>
              <a:gd name="T22" fmla="*/ 2900 w 20183"/>
              <a:gd name="T23" fmla="*/ 16493 h 20661"/>
              <a:gd name="T24" fmla="*/ 3305 w 20183"/>
              <a:gd name="T25" fmla="*/ 17116 h 20661"/>
              <a:gd name="T26" fmla="*/ 3849 w 20183"/>
              <a:gd name="T27" fmla="*/ 17824 h 20661"/>
              <a:gd name="T28" fmla="*/ 4386 w 20183"/>
              <a:gd name="T29" fmla="*/ 18346 h 20661"/>
              <a:gd name="T30" fmla="*/ 5063 w 20183"/>
              <a:gd name="T31" fmla="*/ 18870 h 20661"/>
              <a:gd name="T32" fmla="*/ 6011 w 20183"/>
              <a:gd name="T33" fmla="*/ 19397 h 20661"/>
              <a:gd name="T34" fmla="*/ 7097 w 20183"/>
              <a:gd name="T35" fmla="*/ 19809 h 20661"/>
              <a:gd name="T36" fmla="*/ 8186 w 20183"/>
              <a:gd name="T37" fmla="*/ 20081 h 20661"/>
              <a:gd name="T38" fmla="*/ 9278 w 20183"/>
              <a:gd name="T39" fmla="*/ 20252 h 20661"/>
              <a:gd name="T40" fmla="*/ 11195 w 20183"/>
              <a:gd name="T41" fmla="*/ 20373 h 20661"/>
              <a:gd name="T42" fmla="*/ 13392 w 20183"/>
              <a:gd name="T43" fmla="*/ 20306 h 20661"/>
              <a:gd name="T44" fmla="*/ 15589 w 20183"/>
              <a:gd name="T45" fmla="*/ 20069 h 20661"/>
              <a:gd name="T46" fmla="*/ 17789 w 20183"/>
              <a:gd name="T47" fmla="*/ 19690 h 20661"/>
              <a:gd name="T48" fmla="*/ 19990 w 20183"/>
              <a:gd name="T49" fmla="*/ 19186 h 20661"/>
              <a:gd name="T50" fmla="*/ 18952 w 20183"/>
              <a:gd name="T51" fmla="*/ 19734 h 20661"/>
              <a:gd name="T52" fmla="*/ 16736 w 20183"/>
              <a:gd name="T53" fmla="*/ 20180 h 20661"/>
              <a:gd name="T54" fmla="*/ 14519 w 20183"/>
              <a:gd name="T55" fmla="*/ 20493 h 20661"/>
              <a:gd name="T56" fmla="*/ 12298 w 20183"/>
              <a:gd name="T57" fmla="*/ 20650 h 20661"/>
              <a:gd name="T58" fmla="*/ 10075 w 20183"/>
              <a:gd name="T59" fmla="*/ 20615 h 20661"/>
              <a:gd name="T60" fmla="*/ 8684 w 20183"/>
              <a:gd name="T61" fmla="*/ 20461 h 20661"/>
              <a:gd name="T62" fmla="*/ 7567 w 20183"/>
              <a:gd name="T63" fmla="*/ 20237 h 20661"/>
              <a:gd name="T64" fmla="*/ 6447 w 20183"/>
              <a:gd name="T65" fmla="*/ 19890 h 20661"/>
              <a:gd name="T66" fmla="*/ 5323 w 20183"/>
              <a:gd name="T67" fmla="*/ 19364 h 20661"/>
              <a:gd name="T68" fmla="*/ 4616 w 20183"/>
              <a:gd name="T69" fmla="*/ 18907 h 20661"/>
              <a:gd name="T70" fmla="*/ 3914 w 20183"/>
              <a:gd name="T71" fmla="*/ 18307 h 20661"/>
              <a:gd name="T72" fmla="*/ 3348 w 20183"/>
              <a:gd name="T73" fmla="*/ 17660 h 20661"/>
              <a:gd name="T74" fmla="*/ 2789 w 20183"/>
              <a:gd name="T75" fmla="*/ 16870 h 20661"/>
              <a:gd name="T76" fmla="*/ 2506 w 20183"/>
              <a:gd name="T77" fmla="*/ 16365 h 20661"/>
              <a:gd name="T78" fmla="*/ 2225 w 20183"/>
              <a:gd name="T79" fmla="*/ 15722 h 20661"/>
              <a:gd name="T80" fmla="*/ 1972 w 20183"/>
              <a:gd name="T81" fmla="*/ 15085 h 20661"/>
              <a:gd name="T82" fmla="*/ 1669 w 20183"/>
              <a:gd name="T83" fmla="*/ 14250 h 20661"/>
              <a:gd name="T84" fmla="*/ 1366 w 20183"/>
              <a:gd name="T85" fmla="*/ 13176 h 20661"/>
              <a:gd name="T86" fmla="*/ 1112 w 20183"/>
              <a:gd name="T87" fmla="*/ 11825 h 20661"/>
              <a:gd name="T88" fmla="*/ 973 w 20183"/>
              <a:gd name="T89" fmla="*/ 10737 h 20661"/>
              <a:gd name="T90" fmla="*/ 835 w 20183"/>
              <a:gd name="T91" fmla="*/ 9454 h 20661"/>
              <a:gd name="T92" fmla="*/ 697 w 20183"/>
              <a:gd name="T93" fmla="*/ 8018 h 20661"/>
              <a:gd name="T94" fmla="*/ 490 w 20183"/>
              <a:gd name="T95" fmla="*/ 5682 h 20661"/>
              <a:gd name="T96" fmla="*/ 214 w 20183"/>
              <a:gd name="T97" fmla="*/ 2460 h 20661"/>
              <a:gd name="T98" fmla="*/ 42 w 20183"/>
              <a:gd name="T99" fmla="*/ 532 h 206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0183" h="20661">
                <a:moveTo>
                  <a:pt x="294" y="137"/>
                </a:moveTo>
                <a:lnTo>
                  <a:pt x="329" y="505"/>
                </a:lnTo>
                <a:lnTo>
                  <a:pt x="363" y="880"/>
                </a:lnTo>
                <a:lnTo>
                  <a:pt x="398" y="1261"/>
                </a:lnTo>
                <a:lnTo>
                  <a:pt x="432" y="1648"/>
                </a:lnTo>
                <a:lnTo>
                  <a:pt x="501" y="2435"/>
                </a:lnTo>
                <a:lnTo>
                  <a:pt x="570" y="3234"/>
                </a:lnTo>
                <a:lnTo>
                  <a:pt x="639" y="4042"/>
                </a:lnTo>
                <a:lnTo>
                  <a:pt x="708" y="4851"/>
                </a:lnTo>
                <a:lnTo>
                  <a:pt x="777" y="5657"/>
                </a:lnTo>
                <a:lnTo>
                  <a:pt x="846" y="6453"/>
                </a:lnTo>
                <a:lnTo>
                  <a:pt x="915" y="7233"/>
                </a:lnTo>
                <a:lnTo>
                  <a:pt x="950" y="7615"/>
                </a:lnTo>
                <a:lnTo>
                  <a:pt x="984" y="7993"/>
                </a:lnTo>
                <a:lnTo>
                  <a:pt x="1019" y="8362"/>
                </a:lnTo>
                <a:lnTo>
                  <a:pt x="1053" y="8725"/>
                </a:lnTo>
                <a:lnTo>
                  <a:pt x="1088" y="9079"/>
                </a:lnTo>
                <a:lnTo>
                  <a:pt x="1122" y="9425"/>
                </a:lnTo>
                <a:lnTo>
                  <a:pt x="1157" y="9762"/>
                </a:lnTo>
                <a:lnTo>
                  <a:pt x="1191" y="10088"/>
                </a:lnTo>
                <a:lnTo>
                  <a:pt x="1226" y="10402"/>
                </a:lnTo>
                <a:lnTo>
                  <a:pt x="1260" y="10705"/>
                </a:lnTo>
                <a:lnTo>
                  <a:pt x="1294" y="10995"/>
                </a:lnTo>
                <a:lnTo>
                  <a:pt x="1328" y="11273"/>
                </a:lnTo>
                <a:lnTo>
                  <a:pt x="1363" y="11537"/>
                </a:lnTo>
                <a:lnTo>
                  <a:pt x="1397" y="11786"/>
                </a:lnTo>
                <a:lnTo>
                  <a:pt x="1453" y="12147"/>
                </a:lnTo>
                <a:lnTo>
                  <a:pt x="1513" y="12487"/>
                </a:lnTo>
                <a:lnTo>
                  <a:pt x="1579" y="12809"/>
                </a:lnTo>
                <a:lnTo>
                  <a:pt x="1647" y="13113"/>
                </a:lnTo>
                <a:lnTo>
                  <a:pt x="1718" y="13400"/>
                </a:lnTo>
                <a:lnTo>
                  <a:pt x="1792" y="13669"/>
                </a:lnTo>
                <a:lnTo>
                  <a:pt x="1868" y="13924"/>
                </a:lnTo>
                <a:lnTo>
                  <a:pt x="1944" y="14163"/>
                </a:lnTo>
                <a:lnTo>
                  <a:pt x="2020" y="14387"/>
                </a:lnTo>
                <a:lnTo>
                  <a:pt x="2095" y="14598"/>
                </a:lnTo>
                <a:lnTo>
                  <a:pt x="2169" y="14796"/>
                </a:lnTo>
                <a:lnTo>
                  <a:pt x="2241" y="14982"/>
                </a:lnTo>
                <a:lnTo>
                  <a:pt x="2310" y="15156"/>
                </a:lnTo>
                <a:lnTo>
                  <a:pt x="2376" y="15318"/>
                </a:lnTo>
                <a:lnTo>
                  <a:pt x="2437" y="15473"/>
                </a:lnTo>
                <a:lnTo>
                  <a:pt x="2494" y="15617"/>
                </a:lnTo>
                <a:lnTo>
                  <a:pt x="2562" y="15790"/>
                </a:lnTo>
                <a:lnTo>
                  <a:pt x="2630" y="15950"/>
                </a:lnTo>
                <a:lnTo>
                  <a:pt x="2698" y="16100"/>
                </a:lnTo>
                <a:lnTo>
                  <a:pt x="2765" y="16240"/>
                </a:lnTo>
                <a:lnTo>
                  <a:pt x="2832" y="16371"/>
                </a:lnTo>
                <a:lnTo>
                  <a:pt x="2900" y="16493"/>
                </a:lnTo>
                <a:lnTo>
                  <a:pt x="2967" y="16609"/>
                </a:lnTo>
                <a:lnTo>
                  <a:pt x="3034" y="16719"/>
                </a:lnTo>
                <a:lnTo>
                  <a:pt x="3170" y="16925"/>
                </a:lnTo>
                <a:lnTo>
                  <a:pt x="3305" y="17116"/>
                </a:lnTo>
                <a:lnTo>
                  <a:pt x="3442" y="17302"/>
                </a:lnTo>
                <a:lnTo>
                  <a:pt x="3579" y="17489"/>
                </a:lnTo>
                <a:lnTo>
                  <a:pt x="3716" y="17667"/>
                </a:lnTo>
                <a:lnTo>
                  <a:pt x="3849" y="17824"/>
                </a:lnTo>
                <a:lnTo>
                  <a:pt x="3983" y="17970"/>
                </a:lnTo>
                <a:lnTo>
                  <a:pt x="4117" y="18104"/>
                </a:lnTo>
                <a:lnTo>
                  <a:pt x="4251" y="18228"/>
                </a:lnTo>
                <a:lnTo>
                  <a:pt x="4386" y="18346"/>
                </a:lnTo>
                <a:lnTo>
                  <a:pt x="4660" y="18575"/>
                </a:lnTo>
                <a:lnTo>
                  <a:pt x="4795" y="18681"/>
                </a:lnTo>
                <a:lnTo>
                  <a:pt x="4929" y="18779"/>
                </a:lnTo>
                <a:lnTo>
                  <a:pt x="5063" y="18870"/>
                </a:lnTo>
                <a:lnTo>
                  <a:pt x="5197" y="18956"/>
                </a:lnTo>
                <a:lnTo>
                  <a:pt x="5468" y="19115"/>
                </a:lnTo>
                <a:lnTo>
                  <a:pt x="5740" y="19263"/>
                </a:lnTo>
                <a:lnTo>
                  <a:pt x="6011" y="19397"/>
                </a:lnTo>
                <a:lnTo>
                  <a:pt x="6281" y="19516"/>
                </a:lnTo>
                <a:lnTo>
                  <a:pt x="6552" y="19621"/>
                </a:lnTo>
                <a:lnTo>
                  <a:pt x="6824" y="19719"/>
                </a:lnTo>
                <a:lnTo>
                  <a:pt x="7097" y="19809"/>
                </a:lnTo>
                <a:lnTo>
                  <a:pt x="7368" y="19887"/>
                </a:lnTo>
                <a:lnTo>
                  <a:pt x="7640" y="19958"/>
                </a:lnTo>
                <a:lnTo>
                  <a:pt x="7912" y="20022"/>
                </a:lnTo>
                <a:lnTo>
                  <a:pt x="8186" y="20081"/>
                </a:lnTo>
                <a:lnTo>
                  <a:pt x="8458" y="20131"/>
                </a:lnTo>
                <a:lnTo>
                  <a:pt x="8731" y="20176"/>
                </a:lnTo>
                <a:lnTo>
                  <a:pt x="9004" y="20216"/>
                </a:lnTo>
                <a:lnTo>
                  <a:pt x="9278" y="20252"/>
                </a:lnTo>
                <a:lnTo>
                  <a:pt x="9551" y="20281"/>
                </a:lnTo>
                <a:lnTo>
                  <a:pt x="10100" y="20328"/>
                </a:lnTo>
                <a:lnTo>
                  <a:pt x="10647" y="20358"/>
                </a:lnTo>
                <a:lnTo>
                  <a:pt x="11195" y="20373"/>
                </a:lnTo>
                <a:lnTo>
                  <a:pt x="11744" y="20373"/>
                </a:lnTo>
                <a:lnTo>
                  <a:pt x="12293" y="20362"/>
                </a:lnTo>
                <a:lnTo>
                  <a:pt x="12841" y="20340"/>
                </a:lnTo>
                <a:lnTo>
                  <a:pt x="13392" y="20306"/>
                </a:lnTo>
                <a:lnTo>
                  <a:pt x="13941" y="20261"/>
                </a:lnTo>
                <a:lnTo>
                  <a:pt x="14490" y="20206"/>
                </a:lnTo>
                <a:lnTo>
                  <a:pt x="15040" y="20142"/>
                </a:lnTo>
                <a:lnTo>
                  <a:pt x="15589" y="20069"/>
                </a:lnTo>
                <a:lnTo>
                  <a:pt x="16139" y="19987"/>
                </a:lnTo>
                <a:lnTo>
                  <a:pt x="16689" y="19895"/>
                </a:lnTo>
                <a:lnTo>
                  <a:pt x="17239" y="19797"/>
                </a:lnTo>
                <a:lnTo>
                  <a:pt x="17789" y="19690"/>
                </a:lnTo>
                <a:lnTo>
                  <a:pt x="18339" y="19575"/>
                </a:lnTo>
                <a:lnTo>
                  <a:pt x="18889" y="19453"/>
                </a:lnTo>
                <a:lnTo>
                  <a:pt x="19439" y="19321"/>
                </a:lnTo>
                <a:lnTo>
                  <a:pt x="19990" y="19186"/>
                </a:lnTo>
                <a:cubicBezTo>
                  <a:pt x="20067" y="19167"/>
                  <a:pt x="20145" y="19214"/>
                  <a:pt x="20164" y="19291"/>
                </a:cubicBezTo>
                <a:cubicBezTo>
                  <a:pt x="20183" y="19368"/>
                  <a:pt x="20136" y="19446"/>
                  <a:pt x="20059" y="19465"/>
                </a:cubicBezTo>
                <a:lnTo>
                  <a:pt x="19506" y="19602"/>
                </a:lnTo>
                <a:lnTo>
                  <a:pt x="18952" y="19734"/>
                </a:lnTo>
                <a:lnTo>
                  <a:pt x="18398" y="19857"/>
                </a:lnTo>
                <a:lnTo>
                  <a:pt x="17844" y="19973"/>
                </a:lnTo>
                <a:lnTo>
                  <a:pt x="17290" y="20080"/>
                </a:lnTo>
                <a:lnTo>
                  <a:pt x="16736" y="20180"/>
                </a:lnTo>
                <a:lnTo>
                  <a:pt x="16182" y="20272"/>
                </a:lnTo>
                <a:lnTo>
                  <a:pt x="15628" y="20354"/>
                </a:lnTo>
                <a:lnTo>
                  <a:pt x="15073" y="20429"/>
                </a:lnTo>
                <a:lnTo>
                  <a:pt x="14519" y="20493"/>
                </a:lnTo>
                <a:lnTo>
                  <a:pt x="13964" y="20548"/>
                </a:lnTo>
                <a:lnTo>
                  <a:pt x="13409" y="20593"/>
                </a:lnTo>
                <a:lnTo>
                  <a:pt x="12853" y="20627"/>
                </a:lnTo>
                <a:lnTo>
                  <a:pt x="12298" y="20650"/>
                </a:lnTo>
                <a:lnTo>
                  <a:pt x="11743" y="20661"/>
                </a:lnTo>
                <a:lnTo>
                  <a:pt x="11188" y="20660"/>
                </a:lnTo>
                <a:lnTo>
                  <a:pt x="10632" y="20645"/>
                </a:lnTo>
                <a:lnTo>
                  <a:pt x="10075" y="20615"/>
                </a:lnTo>
                <a:lnTo>
                  <a:pt x="9520" y="20568"/>
                </a:lnTo>
                <a:lnTo>
                  <a:pt x="9241" y="20537"/>
                </a:lnTo>
                <a:lnTo>
                  <a:pt x="8963" y="20501"/>
                </a:lnTo>
                <a:lnTo>
                  <a:pt x="8684" y="20461"/>
                </a:lnTo>
                <a:lnTo>
                  <a:pt x="8405" y="20414"/>
                </a:lnTo>
                <a:lnTo>
                  <a:pt x="8125" y="20362"/>
                </a:lnTo>
                <a:lnTo>
                  <a:pt x="7846" y="20303"/>
                </a:lnTo>
                <a:lnTo>
                  <a:pt x="7567" y="20237"/>
                </a:lnTo>
                <a:lnTo>
                  <a:pt x="7287" y="20164"/>
                </a:lnTo>
                <a:lnTo>
                  <a:pt x="7006" y="20082"/>
                </a:lnTo>
                <a:lnTo>
                  <a:pt x="6727" y="19990"/>
                </a:lnTo>
                <a:lnTo>
                  <a:pt x="6447" y="19890"/>
                </a:lnTo>
                <a:lnTo>
                  <a:pt x="6166" y="19779"/>
                </a:lnTo>
                <a:lnTo>
                  <a:pt x="5883" y="19655"/>
                </a:lnTo>
                <a:lnTo>
                  <a:pt x="5603" y="19516"/>
                </a:lnTo>
                <a:lnTo>
                  <a:pt x="5323" y="19364"/>
                </a:lnTo>
                <a:lnTo>
                  <a:pt x="5042" y="19199"/>
                </a:lnTo>
                <a:lnTo>
                  <a:pt x="4900" y="19108"/>
                </a:lnTo>
                <a:lnTo>
                  <a:pt x="4758" y="19012"/>
                </a:lnTo>
                <a:lnTo>
                  <a:pt x="4616" y="18907"/>
                </a:lnTo>
                <a:lnTo>
                  <a:pt x="4475" y="18796"/>
                </a:lnTo>
                <a:lnTo>
                  <a:pt x="4197" y="18563"/>
                </a:lnTo>
                <a:lnTo>
                  <a:pt x="4056" y="18439"/>
                </a:lnTo>
                <a:lnTo>
                  <a:pt x="3914" y="18307"/>
                </a:lnTo>
                <a:lnTo>
                  <a:pt x="3771" y="18165"/>
                </a:lnTo>
                <a:lnTo>
                  <a:pt x="3630" y="18011"/>
                </a:lnTo>
                <a:lnTo>
                  <a:pt x="3487" y="17842"/>
                </a:lnTo>
                <a:lnTo>
                  <a:pt x="3348" y="17660"/>
                </a:lnTo>
                <a:lnTo>
                  <a:pt x="3209" y="17473"/>
                </a:lnTo>
                <a:lnTo>
                  <a:pt x="3070" y="17283"/>
                </a:lnTo>
                <a:lnTo>
                  <a:pt x="2929" y="17084"/>
                </a:lnTo>
                <a:lnTo>
                  <a:pt x="2789" y="16870"/>
                </a:lnTo>
                <a:lnTo>
                  <a:pt x="2718" y="16754"/>
                </a:lnTo>
                <a:lnTo>
                  <a:pt x="2647" y="16632"/>
                </a:lnTo>
                <a:lnTo>
                  <a:pt x="2576" y="16502"/>
                </a:lnTo>
                <a:lnTo>
                  <a:pt x="2506" y="16365"/>
                </a:lnTo>
                <a:lnTo>
                  <a:pt x="2435" y="16219"/>
                </a:lnTo>
                <a:lnTo>
                  <a:pt x="2365" y="16063"/>
                </a:lnTo>
                <a:lnTo>
                  <a:pt x="2295" y="15897"/>
                </a:lnTo>
                <a:lnTo>
                  <a:pt x="2225" y="15722"/>
                </a:lnTo>
                <a:lnTo>
                  <a:pt x="2170" y="15579"/>
                </a:lnTo>
                <a:lnTo>
                  <a:pt x="2109" y="15427"/>
                </a:lnTo>
                <a:lnTo>
                  <a:pt x="2043" y="15263"/>
                </a:lnTo>
                <a:lnTo>
                  <a:pt x="1972" y="15085"/>
                </a:lnTo>
                <a:lnTo>
                  <a:pt x="1900" y="14897"/>
                </a:lnTo>
                <a:lnTo>
                  <a:pt x="1824" y="14695"/>
                </a:lnTo>
                <a:lnTo>
                  <a:pt x="1747" y="14480"/>
                </a:lnTo>
                <a:lnTo>
                  <a:pt x="1669" y="14250"/>
                </a:lnTo>
                <a:lnTo>
                  <a:pt x="1591" y="14005"/>
                </a:lnTo>
                <a:lnTo>
                  <a:pt x="1515" y="13746"/>
                </a:lnTo>
                <a:lnTo>
                  <a:pt x="1439" y="13469"/>
                </a:lnTo>
                <a:lnTo>
                  <a:pt x="1366" y="13176"/>
                </a:lnTo>
                <a:lnTo>
                  <a:pt x="1296" y="12866"/>
                </a:lnTo>
                <a:lnTo>
                  <a:pt x="1230" y="12538"/>
                </a:lnTo>
                <a:lnTo>
                  <a:pt x="1168" y="12190"/>
                </a:lnTo>
                <a:lnTo>
                  <a:pt x="1112" y="11825"/>
                </a:lnTo>
                <a:lnTo>
                  <a:pt x="1078" y="11574"/>
                </a:lnTo>
                <a:lnTo>
                  <a:pt x="1043" y="11308"/>
                </a:lnTo>
                <a:lnTo>
                  <a:pt x="1008" y="11030"/>
                </a:lnTo>
                <a:lnTo>
                  <a:pt x="973" y="10737"/>
                </a:lnTo>
                <a:lnTo>
                  <a:pt x="939" y="10433"/>
                </a:lnTo>
                <a:lnTo>
                  <a:pt x="904" y="10117"/>
                </a:lnTo>
                <a:lnTo>
                  <a:pt x="870" y="9791"/>
                </a:lnTo>
                <a:lnTo>
                  <a:pt x="835" y="9454"/>
                </a:lnTo>
                <a:lnTo>
                  <a:pt x="801" y="9108"/>
                </a:lnTo>
                <a:lnTo>
                  <a:pt x="766" y="8752"/>
                </a:lnTo>
                <a:lnTo>
                  <a:pt x="732" y="8389"/>
                </a:lnTo>
                <a:lnTo>
                  <a:pt x="697" y="8018"/>
                </a:lnTo>
                <a:lnTo>
                  <a:pt x="663" y="7642"/>
                </a:lnTo>
                <a:lnTo>
                  <a:pt x="628" y="7258"/>
                </a:lnTo>
                <a:lnTo>
                  <a:pt x="559" y="6478"/>
                </a:lnTo>
                <a:lnTo>
                  <a:pt x="490" y="5682"/>
                </a:lnTo>
                <a:lnTo>
                  <a:pt x="421" y="4876"/>
                </a:lnTo>
                <a:lnTo>
                  <a:pt x="352" y="4067"/>
                </a:lnTo>
                <a:lnTo>
                  <a:pt x="283" y="3259"/>
                </a:lnTo>
                <a:lnTo>
                  <a:pt x="214" y="2460"/>
                </a:lnTo>
                <a:lnTo>
                  <a:pt x="145" y="1673"/>
                </a:lnTo>
                <a:lnTo>
                  <a:pt x="111" y="1288"/>
                </a:lnTo>
                <a:lnTo>
                  <a:pt x="76" y="906"/>
                </a:lnTo>
                <a:lnTo>
                  <a:pt x="42" y="532"/>
                </a:lnTo>
                <a:lnTo>
                  <a:pt x="7" y="164"/>
                </a:lnTo>
                <a:cubicBezTo>
                  <a:pt x="0" y="85"/>
                  <a:pt x="58" y="15"/>
                  <a:pt x="137" y="7"/>
                </a:cubicBezTo>
                <a:cubicBezTo>
                  <a:pt x="216" y="0"/>
                  <a:pt x="286" y="58"/>
                  <a:pt x="294" y="137"/>
                </a:cubicBezTo>
                <a:close/>
              </a:path>
            </a:pathLst>
          </a:custGeom>
          <a:solidFill>
            <a:srgbClr val="FF0000"/>
          </a:solidFill>
          <a:ln w="3175" cap="flat">
            <a:solidFill>
              <a:srgbClr val="FF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Rectangle 73"/>
          <p:cNvSpPr>
            <a:spLocks noChangeArrowheads="1"/>
          </p:cNvSpPr>
          <p:nvPr/>
        </p:nvSpPr>
        <p:spPr bwMode="auto">
          <a:xfrm>
            <a:off x="2392364" y="3746499"/>
            <a:ext cx="27940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0" name="Rectangle 74"/>
          <p:cNvSpPr>
            <a:spLocks noChangeArrowheads="1"/>
          </p:cNvSpPr>
          <p:nvPr/>
        </p:nvSpPr>
        <p:spPr bwMode="auto">
          <a:xfrm>
            <a:off x="2116139" y="3198812"/>
            <a:ext cx="554038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500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1" name="Rectangle 75"/>
          <p:cNvSpPr>
            <a:spLocks noChangeArrowheads="1"/>
          </p:cNvSpPr>
          <p:nvPr/>
        </p:nvSpPr>
        <p:spPr bwMode="auto">
          <a:xfrm>
            <a:off x="1976439" y="2651125"/>
            <a:ext cx="69215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1000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2" name="Rectangle 76"/>
          <p:cNvSpPr>
            <a:spLocks noChangeArrowheads="1"/>
          </p:cNvSpPr>
          <p:nvPr/>
        </p:nvSpPr>
        <p:spPr bwMode="auto">
          <a:xfrm>
            <a:off x="1976439" y="2103437"/>
            <a:ext cx="69215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1500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3" name="Rectangle 77"/>
          <p:cNvSpPr>
            <a:spLocks noChangeArrowheads="1"/>
          </p:cNvSpPr>
          <p:nvPr/>
        </p:nvSpPr>
        <p:spPr bwMode="auto">
          <a:xfrm>
            <a:off x="1976439" y="1555750"/>
            <a:ext cx="74136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2000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4" name="Rectangle 78"/>
          <p:cNvSpPr>
            <a:spLocks noChangeArrowheads="1"/>
          </p:cNvSpPr>
          <p:nvPr/>
        </p:nvSpPr>
        <p:spPr bwMode="auto">
          <a:xfrm>
            <a:off x="1976439" y="1008062"/>
            <a:ext cx="74136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2500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5" name="Rectangle 79"/>
          <p:cNvSpPr>
            <a:spLocks noChangeArrowheads="1"/>
          </p:cNvSpPr>
          <p:nvPr/>
        </p:nvSpPr>
        <p:spPr bwMode="auto">
          <a:xfrm>
            <a:off x="1976439" y="461963"/>
            <a:ext cx="69215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3000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6" name="Rectangle 80"/>
          <p:cNvSpPr>
            <a:spLocks noChangeArrowheads="1"/>
          </p:cNvSpPr>
          <p:nvPr/>
        </p:nvSpPr>
        <p:spPr bwMode="auto">
          <a:xfrm>
            <a:off x="2716214" y="3978274"/>
            <a:ext cx="277813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7" name="Rectangle 81"/>
          <p:cNvSpPr>
            <a:spLocks noChangeArrowheads="1"/>
          </p:cNvSpPr>
          <p:nvPr/>
        </p:nvSpPr>
        <p:spPr bwMode="auto">
          <a:xfrm>
            <a:off x="3778251" y="3978274"/>
            <a:ext cx="417513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50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8" name="Rectangle 82"/>
          <p:cNvSpPr>
            <a:spLocks noChangeArrowheads="1"/>
          </p:cNvSpPr>
          <p:nvPr/>
        </p:nvSpPr>
        <p:spPr bwMode="auto">
          <a:xfrm>
            <a:off x="4841876" y="3978274"/>
            <a:ext cx="554038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100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9" name="Rectangle 83"/>
          <p:cNvSpPr>
            <a:spLocks noChangeArrowheads="1"/>
          </p:cNvSpPr>
          <p:nvPr/>
        </p:nvSpPr>
        <p:spPr bwMode="auto">
          <a:xfrm>
            <a:off x="5973764" y="3978274"/>
            <a:ext cx="555625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150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0" name="Rectangle 84"/>
          <p:cNvSpPr>
            <a:spLocks noChangeArrowheads="1"/>
          </p:cNvSpPr>
          <p:nvPr/>
        </p:nvSpPr>
        <p:spPr bwMode="auto">
          <a:xfrm>
            <a:off x="7107239" y="3978274"/>
            <a:ext cx="554038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200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1" name="Rectangle 85"/>
          <p:cNvSpPr>
            <a:spLocks noChangeArrowheads="1"/>
          </p:cNvSpPr>
          <p:nvPr/>
        </p:nvSpPr>
        <p:spPr bwMode="auto">
          <a:xfrm rot="16200000">
            <a:off x="-46036" y="2170112"/>
            <a:ext cx="3394074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Total power to refrigerator [W/m per beam]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4" name="Rectangle 88"/>
          <p:cNvSpPr>
            <a:spLocks noChangeArrowheads="1"/>
          </p:cNvSpPr>
          <p:nvPr/>
        </p:nvSpPr>
        <p:spPr bwMode="auto">
          <a:xfrm>
            <a:off x="3722689" y="4246562"/>
            <a:ext cx="24368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Beam-screen temperature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</a:t>
            </a:r>
            <a:r>
              <a:rPr kumimoji="0" lang="en-US" altLang="en-US" sz="1400" b="1" i="0" u="none" strike="noStrike" cap="none" normalizeH="0" baseline="-25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bs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[K]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7" name="Freeform 91"/>
          <p:cNvSpPr>
            <a:spLocks/>
          </p:cNvSpPr>
          <p:nvPr/>
        </p:nvSpPr>
        <p:spPr bwMode="auto">
          <a:xfrm>
            <a:off x="4151314" y="835025"/>
            <a:ext cx="584200" cy="38100"/>
          </a:xfrm>
          <a:custGeom>
            <a:avLst/>
            <a:gdLst>
              <a:gd name="T0" fmla="*/ 144 w 2848"/>
              <a:gd name="T1" fmla="*/ 0 h 288"/>
              <a:gd name="T2" fmla="*/ 2704 w 2848"/>
              <a:gd name="T3" fmla="*/ 0 h 288"/>
              <a:gd name="T4" fmla="*/ 2848 w 2848"/>
              <a:gd name="T5" fmla="*/ 144 h 288"/>
              <a:gd name="T6" fmla="*/ 2704 w 2848"/>
              <a:gd name="T7" fmla="*/ 288 h 288"/>
              <a:gd name="T8" fmla="*/ 144 w 2848"/>
              <a:gd name="T9" fmla="*/ 288 h 288"/>
              <a:gd name="T10" fmla="*/ 0 w 2848"/>
              <a:gd name="T11" fmla="*/ 144 h 288"/>
              <a:gd name="T12" fmla="*/ 144 w 2848"/>
              <a:gd name="T13" fmla="*/ 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48" h="288">
                <a:moveTo>
                  <a:pt x="144" y="0"/>
                </a:moveTo>
                <a:lnTo>
                  <a:pt x="2704" y="0"/>
                </a:lnTo>
                <a:cubicBezTo>
                  <a:pt x="2784" y="0"/>
                  <a:pt x="2848" y="65"/>
                  <a:pt x="2848" y="144"/>
                </a:cubicBezTo>
                <a:cubicBezTo>
                  <a:pt x="2848" y="224"/>
                  <a:pt x="2784" y="288"/>
                  <a:pt x="2704" y="288"/>
                </a:cubicBezTo>
                <a:lnTo>
                  <a:pt x="144" y="288"/>
                </a:lnTo>
                <a:cubicBezTo>
                  <a:pt x="65" y="288"/>
                  <a:pt x="0" y="224"/>
                  <a:pt x="0" y="144"/>
                </a:cubicBezTo>
                <a:cubicBezTo>
                  <a:pt x="0" y="65"/>
                  <a:pt x="65" y="0"/>
                  <a:pt x="144" y="0"/>
                </a:cubicBezTo>
                <a:close/>
              </a:path>
            </a:pathLst>
          </a:custGeom>
          <a:solidFill>
            <a:srgbClr val="00B0F0"/>
          </a:solidFill>
          <a:ln w="3175" cap="flat">
            <a:solidFill>
              <a:srgbClr val="00B0F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" name="Rectangle 92"/>
          <p:cNvSpPr>
            <a:spLocks noChangeArrowheads="1"/>
          </p:cNvSpPr>
          <p:nvPr/>
        </p:nvSpPr>
        <p:spPr bwMode="auto">
          <a:xfrm>
            <a:off x="4762501" y="735013"/>
            <a:ext cx="183659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</a:t>
            </a:r>
            <a:r>
              <a:rPr kumimoji="0" lang="en-US" altLang="en-US" sz="1400" b="0" i="0" u="none" strike="noStrike" cap="none" normalizeH="0" baseline="-25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cold</a:t>
            </a:r>
            <a:r>
              <a:rPr kumimoji="0" lang="en-US" altLang="en-US" sz="1400" b="0" i="0" u="none" strike="noStrike" cap="none" normalizeH="0" baseline="-2500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mass 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= 1.9 K, </a:t>
            </a:r>
            <a:r>
              <a:rPr lang="en-US" alt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~30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W/m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1" name="Freeform 95"/>
          <p:cNvSpPr>
            <a:spLocks/>
          </p:cNvSpPr>
          <p:nvPr/>
        </p:nvSpPr>
        <p:spPr bwMode="auto">
          <a:xfrm>
            <a:off x="4151314" y="1303611"/>
            <a:ext cx="584200" cy="38100"/>
          </a:xfrm>
          <a:custGeom>
            <a:avLst/>
            <a:gdLst>
              <a:gd name="T0" fmla="*/ 144 w 2848"/>
              <a:gd name="T1" fmla="*/ 0 h 288"/>
              <a:gd name="T2" fmla="*/ 2704 w 2848"/>
              <a:gd name="T3" fmla="*/ 0 h 288"/>
              <a:gd name="T4" fmla="*/ 2848 w 2848"/>
              <a:gd name="T5" fmla="*/ 144 h 288"/>
              <a:gd name="T6" fmla="*/ 2704 w 2848"/>
              <a:gd name="T7" fmla="*/ 288 h 288"/>
              <a:gd name="T8" fmla="*/ 144 w 2848"/>
              <a:gd name="T9" fmla="*/ 288 h 288"/>
              <a:gd name="T10" fmla="*/ 0 w 2848"/>
              <a:gd name="T11" fmla="*/ 144 h 288"/>
              <a:gd name="T12" fmla="*/ 144 w 2848"/>
              <a:gd name="T13" fmla="*/ 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48" h="288">
                <a:moveTo>
                  <a:pt x="144" y="0"/>
                </a:moveTo>
                <a:lnTo>
                  <a:pt x="2704" y="0"/>
                </a:lnTo>
                <a:cubicBezTo>
                  <a:pt x="2784" y="0"/>
                  <a:pt x="2848" y="65"/>
                  <a:pt x="2848" y="144"/>
                </a:cubicBezTo>
                <a:cubicBezTo>
                  <a:pt x="2848" y="224"/>
                  <a:pt x="2784" y="288"/>
                  <a:pt x="2704" y="288"/>
                </a:cubicBezTo>
                <a:lnTo>
                  <a:pt x="144" y="288"/>
                </a:lnTo>
                <a:cubicBezTo>
                  <a:pt x="65" y="288"/>
                  <a:pt x="0" y="224"/>
                  <a:pt x="0" y="144"/>
                </a:cubicBezTo>
                <a:cubicBezTo>
                  <a:pt x="0" y="65"/>
                  <a:pt x="65" y="0"/>
                  <a:pt x="144" y="0"/>
                </a:cubicBezTo>
                <a:close/>
              </a:path>
            </a:pathLst>
          </a:custGeom>
          <a:solidFill>
            <a:srgbClr val="FF0000"/>
          </a:solidFill>
          <a:ln w="3175" cap="flat">
            <a:solidFill>
              <a:srgbClr val="FF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" name="Rectangle 96"/>
          <p:cNvSpPr>
            <a:spLocks noChangeArrowheads="1"/>
          </p:cNvSpPr>
          <p:nvPr/>
        </p:nvSpPr>
        <p:spPr bwMode="auto">
          <a:xfrm>
            <a:off x="4762501" y="1203598"/>
            <a:ext cx="183659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</a:t>
            </a:r>
            <a:r>
              <a:rPr lang="en-US" altLang="en-US" sz="1400" baseline="-25000" dirty="0" err="1">
                <a:solidFill>
                  <a:srgbClr val="000000"/>
                </a:solidFill>
                <a:latin typeface="Calibri" panose="020F0502020204030204" pitchFamily="34" charset="0"/>
              </a:rPr>
              <a:t>cold</a:t>
            </a:r>
            <a:r>
              <a:rPr lang="en-US" altLang="en-US" sz="1400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400" baseline="-25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mass 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= 4.5 K, ~30 W/m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6" name="Rectangle 57"/>
          <p:cNvSpPr>
            <a:spLocks noChangeArrowheads="1"/>
          </p:cNvSpPr>
          <p:nvPr/>
        </p:nvSpPr>
        <p:spPr bwMode="auto">
          <a:xfrm>
            <a:off x="7299552" y="572356"/>
            <a:ext cx="19050" cy="3282949"/>
          </a:xfrm>
          <a:prstGeom prst="rect">
            <a:avLst/>
          </a:prstGeom>
          <a:solidFill>
            <a:srgbClr val="868686"/>
          </a:solidFill>
          <a:ln w="3175" cap="flat">
            <a:solidFill>
              <a:srgbClr val="868686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209744" y="3229318"/>
            <a:ext cx="6785324" cy="0"/>
          </a:xfrm>
          <a:prstGeom prst="line">
            <a:avLst/>
          </a:prstGeom>
          <a:ln>
            <a:solidFill>
              <a:schemeClr val="accent4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22444" y="2542486"/>
            <a:ext cx="6785324" cy="0"/>
          </a:xfrm>
          <a:prstGeom prst="line">
            <a:avLst/>
          </a:prstGeom>
          <a:ln>
            <a:solidFill>
              <a:schemeClr val="accent4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222444" y="1860793"/>
            <a:ext cx="6785324" cy="0"/>
          </a:xfrm>
          <a:prstGeom prst="line">
            <a:avLst/>
          </a:prstGeom>
          <a:ln>
            <a:solidFill>
              <a:schemeClr val="accent4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 flipH="1" flipV="1">
            <a:off x="4998662" y="3830360"/>
            <a:ext cx="533400" cy="1588"/>
          </a:xfrm>
          <a:prstGeom prst="straightConnector1">
            <a:avLst/>
          </a:prstGeom>
          <a:ln w="41275">
            <a:solidFill>
              <a:srgbClr val="7F1C8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 flipH="1" flipV="1">
            <a:off x="3543722" y="3758724"/>
            <a:ext cx="762000" cy="1588"/>
          </a:xfrm>
          <a:prstGeom prst="straightConnector1">
            <a:avLst/>
          </a:prstGeom>
          <a:ln w="41275">
            <a:solidFill>
              <a:srgbClr val="7F1C8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04863" y="4176029"/>
            <a:ext cx="7164288" cy="338554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C377B"/>
                </a:solidFill>
              </a:rPr>
              <a:t>Multi-bunch instability growth time:  </a:t>
            </a:r>
            <a:r>
              <a:rPr lang="en-US" sz="1600" dirty="0" smtClean="0">
                <a:solidFill>
                  <a:srgbClr val="7F1C80"/>
                </a:solidFill>
              </a:rPr>
              <a:t>25 turns        9 turns     </a:t>
            </a:r>
            <a:r>
              <a:rPr lang="en-US" sz="1600" dirty="0" smtClean="0">
                <a:solidFill>
                  <a:srgbClr val="0C377B"/>
                </a:solidFill>
                <a:latin typeface="Symbol" charset="2"/>
                <a:cs typeface="Symbol" charset="2"/>
              </a:rPr>
              <a:t>(D</a:t>
            </a:r>
            <a:r>
              <a:rPr lang="en-US" sz="1600" dirty="0" smtClean="0">
                <a:solidFill>
                  <a:srgbClr val="0C377B"/>
                </a:solidFill>
                <a:cs typeface="Symbol" charset="2"/>
              </a:rPr>
              <a:t>Q=0.5)</a:t>
            </a:r>
            <a:endParaRPr lang="en-US" sz="1600" dirty="0">
              <a:solidFill>
                <a:srgbClr val="0C377B"/>
              </a:solidFill>
              <a:latin typeface="Symbol" charset="2"/>
              <a:cs typeface="Symbol" charset="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18568" y="2214054"/>
            <a:ext cx="1587500" cy="165384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66018" y="2214054"/>
            <a:ext cx="895350" cy="165384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32568" y="581025"/>
            <a:ext cx="444500" cy="3286869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</a:t>
            </a:r>
            <a:r>
              <a:rPr lang="en-GB" dirty="0" smtClean="0"/>
              <a:t>ptimisation </a:t>
            </a:r>
            <a:r>
              <a:rPr lang="en-GB" dirty="0"/>
              <a:t>of cryo-power, vacuum and </a:t>
            </a:r>
            <a:r>
              <a:rPr lang="en-GB" dirty="0" smtClean="0"/>
              <a:t>impedance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04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6" grpId="0" animBg="1"/>
      <p:bldP spid="9" grpId="0" animBg="1"/>
      <p:bldP spid="8" grpId="0" animBg="1"/>
      <p:bldP spid="7" grpId="0" animBg="1"/>
    </p:bldLst>
  </p:timing>
</p:sld>
</file>

<file path=ppt/theme/theme1.xml><?xml version="1.0" encoding="utf-8"?>
<a:theme xmlns:a="http://schemas.openxmlformats.org/drawingml/2006/main" name="CERNCorporate16-9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Tema di 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ma di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CERNCorporate16-9.potx</Template>
  <TotalTime>1451</TotalTime>
  <Words>2884</Words>
  <Application>Microsoft Office PowerPoint</Application>
  <PresentationFormat>On-screen Show (16:9)</PresentationFormat>
  <Paragraphs>596</Paragraphs>
  <Slides>51</Slides>
  <Notes>3</Notes>
  <HiddenSlides>7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51</vt:i4>
      </vt:variant>
    </vt:vector>
  </HeadingPairs>
  <TitlesOfParts>
    <vt:vector size="70" baseType="lpstr">
      <vt:lpstr>Arial</vt:lpstr>
      <vt:lpstr>Arial Narrow</vt:lpstr>
      <vt:lpstr>Arial Unicode MS</vt:lpstr>
      <vt:lpstr>Calibri</vt:lpstr>
      <vt:lpstr>Cambria Math</vt:lpstr>
      <vt:lpstr>Comic Sans MS</vt:lpstr>
      <vt:lpstr>Courier New</vt:lpstr>
      <vt:lpstr>MS Mincho</vt:lpstr>
      <vt:lpstr>Optima</vt:lpstr>
      <vt:lpstr>黑体</vt:lpstr>
      <vt:lpstr>Symbol</vt:lpstr>
      <vt:lpstr>Times</vt:lpstr>
      <vt:lpstr>Times New Roman</vt:lpstr>
      <vt:lpstr>Unicode MS</vt:lpstr>
      <vt:lpstr>Wingdings</vt:lpstr>
      <vt:lpstr>CERNCorporate16-9</vt:lpstr>
      <vt:lpstr>Equation</vt:lpstr>
      <vt:lpstr>Graph</vt:lpstr>
      <vt:lpstr>Equazione</vt:lpstr>
      <vt:lpstr>PowerPoint Presentation</vt:lpstr>
      <vt:lpstr>HTS superconducting thin films for beam impedance mitigation in the Future Circular Collider</vt:lpstr>
      <vt:lpstr>Outline</vt:lpstr>
      <vt:lpstr>Circular Colliders Timeline</vt:lpstr>
      <vt:lpstr>The Future Circular Collider Study</vt:lpstr>
      <vt:lpstr>The Future Circular Collider(s)</vt:lpstr>
      <vt:lpstr>The FCC-hh: pushing the energy frontier</vt:lpstr>
      <vt:lpstr>Need for a beam screen in a p-p collider</vt:lpstr>
      <vt:lpstr>Optimisation of cryo-power, vacuum and impedance</vt:lpstr>
      <vt:lpstr>Beam instabilities in particle accelerators (in 1 slide)</vt:lpstr>
      <vt:lpstr>Surface impedance: the key </vt:lpstr>
      <vt:lpstr>Current density and frequency spectrum</vt:lpstr>
      <vt:lpstr>Choice of HTS</vt:lpstr>
      <vt:lpstr>Expected performance</vt:lpstr>
      <vt:lpstr>Fluxon motion in RF</vt:lpstr>
      <vt:lpstr>Predicted surface resistance of HTS in 16 T field</vt:lpstr>
      <vt:lpstr>How to make it in practice ?</vt:lpstr>
      <vt:lpstr>ReBCO tapes: ALBA, ICMAB-CSIC, IFAE, UPC</vt:lpstr>
      <vt:lpstr>Collaboration program</vt:lpstr>
      <vt:lpstr>Transport measurements (ICMAB)</vt:lpstr>
      <vt:lpstr>Validation of RF performance (UPC - ICMAB)</vt:lpstr>
      <vt:lpstr>Prediction vs. experiment</vt:lpstr>
      <vt:lpstr>Development of soldering technology (IFAE)</vt:lpstr>
      <vt:lpstr>Synchrotron irradiation</vt:lpstr>
      <vt:lpstr>Synchrotron irradiation: first results</vt:lpstr>
      <vt:lpstr>Cryogenic irradiation tests (ALBA)</vt:lpstr>
      <vt:lpstr>Tl-1223 tapes: CNR-SPIN, TU-Wien</vt:lpstr>
      <vt:lpstr>Collaboration program</vt:lpstr>
      <vt:lpstr>Sample preparation (CNR-SPIN)</vt:lpstr>
      <vt:lpstr>Sample preparation (CNR-SPIN)</vt:lpstr>
      <vt:lpstr>SQUID measurements (Atominstitut)</vt:lpstr>
      <vt:lpstr>Scanning Hall Probe Microscopy (Atominstitut)</vt:lpstr>
      <vt:lpstr>SEM – EDX elemental mapping (USTEM)</vt:lpstr>
      <vt:lpstr>SEM, TEM (USTEM)</vt:lpstr>
      <vt:lpstr>Tl-1223: Iteration (All)</vt:lpstr>
      <vt:lpstr>Tl-1223: Iteration (All)</vt:lpstr>
      <vt:lpstr>Other requirements</vt:lpstr>
      <vt:lpstr>Striated configuration to minimize trapped fields</vt:lpstr>
      <vt:lpstr>Accelerator compatibility: SEY</vt:lpstr>
      <vt:lpstr>a-C coating: RF compatibility</vt:lpstr>
      <vt:lpstr>Summary and outlook</vt:lpstr>
      <vt:lpstr>Acknowledgements</vt:lpstr>
      <vt:lpstr>PowerPoint Presentation</vt:lpstr>
      <vt:lpstr> Technical Schedule for each of the 3 options</vt:lpstr>
      <vt:lpstr>Transverse impedance</vt:lpstr>
      <vt:lpstr>Betatron motion – simplified model</vt:lpstr>
      <vt:lpstr>Comparison: Y-123, Bi-2223, Tl-1223</vt:lpstr>
      <vt:lpstr>Comparison: Tl-1223 and Tl-2212</vt:lpstr>
      <vt:lpstr>PowerPoint Presentation</vt:lpstr>
      <vt:lpstr>Surface impedance: effect of magnetic flux</vt:lpstr>
      <vt:lpstr>Conductivity: two-fluids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CERN User</dc:creator>
  <cp:lastModifiedBy>Sergio Calatroni</cp:lastModifiedBy>
  <cp:revision>122</cp:revision>
  <dcterms:created xsi:type="dcterms:W3CDTF">2012-11-30T11:04:26Z</dcterms:created>
  <dcterms:modified xsi:type="dcterms:W3CDTF">2018-10-10T05:43:38Z</dcterms:modified>
</cp:coreProperties>
</file>