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258" r:id="rId4"/>
    <p:sldId id="303" r:id="rId5"/>
    <p:sldId id="291" r:id="rId6"/>
    <p:sldId id="355" r:id="rId7"/>
    <p:sldId id="356" r:id="rId8"/>
    <p:sldId id="357" r:id="rId9"/>
    <p:sldId id="300" r:id="rId10"/>
    <p:sldId id="359" r:id="rId11"/>
    <p:sldId id="308" r:id="rId12"/>
    <p:sldId id="361" r:id="rId13"/>
    <p:sldId id="315" r:id="rId14"/>
    <p:sldId id="363" r:id="rId15"/>
    <p:sldId id="364" r:id="rId16"/>
    <p:sldId id="365" r:id="rId17"/>
    <p:sldId id="366" r:id="rId18"/>
    <p:sldId id="367" r:id="rId19"/>
    <p:sldId id="302" r:id="rId20"/>
    <p:sldId id="369" r:id="rId21"/>
    <p:sldId id="370" r:id="rId22"/>
    <p:sldId id="371" r:id="rId23"/>
    <p:sldId id="304" r:id="rId24"/>
    <p:sldId id="349" r:id="rId25"/>
    <p:sldId id="352" r:id="rId26"/>
    <p:sldId id="353" r:id="rId27"/>
    <p:sldId id="350" r:id="rId28"/>
    <p:sldId id="373" r:id="rId29"/>
    <p:sldId id="374" r:id="rId30"/>
    <p:sldId id="305" r:id="rId31"/>
    <p:sldId id="276" r:id="rId32"/>
    <p:sldId id="376" r:id="rId33"/>
    <p:sldId id="377" r:id="rId34"/>
    <p:sldId id="317" r:id="rId35"/>
    <p:sldId id="295" r:id="rId36"/>
    <p:sldId id="379" r:id="rId37"/>
    <p:sldId id="268" r:id="rId38"/>
    <p:sldId id="381" r:id="rId39"/>
    <p:sldId id="382" r:id="rId40"/>
    <p:sldId id="279" r:id="rId41"/>
    <p:sldId id="384" r:id="rId42"/>
    <p:sldId id="282" r:id="rId43"/>
    <p:sldId id="332" r:id="rId44"/>
    <p:sldId id="386" r:id="rId45"/>
    <p:sldId id="387" r:id="rId46"/>
    <p:sldId id="346" r:id="rId47"/>
    <p:sldId id="348" r:id="rId48"/>
    <p:sldId id="389" r:id="rId49"/>
    <p:sldId id="347" r:id="rId50"/>
    <p:sldId id="391" r:id="rId51"/>
    <p:sldId id="278" r:id="rId52"/>
    <p:sldId id="393" r:id="rId53"/>
    <p:sldId id="287" r:id="rId54"/>
    <p:sldId id="334" r:id="rId55"/>
    <p:sldId id="339" r:id="rId56"/>
    <p:sldId id="395" r:id="rId57"/>
    <p:sldId id="396" r:id="rId58"/>
    <p:sldId id="333" r:id="rId59"/>
    <p:sldId id="277" r:id="rId60"/>
    <p:sldId id="288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0"/>
    <a:srgbClr val="0938FF"/>
    <a:srgbClr val="CC3300"/>
    <a:srgbClr val="D17E05"/>
    <a:srgbClr val="FA9E16"/>
    <a:srgbClr val="104282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0" autoAdjust="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5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E17C0-A898-4EFB-8F62-A8B34F5A4060}" type="datetimeFigureOut">
              <a:rPr lang="en-GB" smtClean="0"/>
              <a:t>07/10/2018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1A540-DB92-4386-B067-5ED4022698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07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EA153-49D9-4A99-AFA9-431E803A8ACB}" type="datetimeFigureOut">
              <a:rPr lang="en-GB" smtClean="0"/>
              <a:t>07/10/2018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DF79E-CD95-4C44-B3BB-E377A8A4B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0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7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43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468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00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50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84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1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66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18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5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427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4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132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F79E-CD95-4C44-B3BB-E377A8A4BF2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79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4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A487-67BF-4328-B97A-99E9D558CABD}" type="datetimeFigureOut">
              <a:rPr lang="en-GB" smtClean="0"/>
              <a:t>07/10/2018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FA42D-357F-4597-A4D2-88C8B04176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4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1/10/2018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TFSRF 2018 - </a:t>
            </a:r>
            <a:r>
              <a:rPr lang="en-US" dirty="0" err="1" smtClean="0"/>
              <a:t>Legnaro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9" descr="bande-02.eps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6150798"/>
            <a:ext cx="946458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  <p:sldLayoutId id="2147483682" r:id="rId14"/>
    <p:sldLayoutId id="2147483683" r:id="rId1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3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7.ti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" y="657318"/>
            <a:ext cx="1736816" cy="873399"/>
          </a:xfrm>
          <a:prstGeom prst="rect">
            <a:avLst/>
          </a:prstGeom>
        </p:spPr>
      </p:pic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989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cavity R&amp;D</a:t>
            </a:r>
            <a:endParaRPr lang="en-GB" sz="4000" dirty="0"/>
          </a:p>
        </p:txBody>
      </p:sp>
      <p:sp>
        <p:nvSpPr>
          <p:cNvPr id="25" name="Slide Number Placeholder 5" descr=" 2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4</a:t>
            </a:r>
            <a:endParaRPr lang="en-US" dirty="0"/>
          </a:p>
        </p:txBody>
      </p:sp>
      <p:pic>
        <p:nvPicPr>
          <p:cNvPr id="10" name="Picture 9" descr="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72" y="2609183"/>
            <a:ext cx="5148586" cy="3861440"/>
          </a:xfrm>
          <a:prstGeom prst="rect">
            <a:avLst/>
          </a:prstGeom>
        </p:spPr>
      </p:pic>
      <p:cxnSp>
        <p:nvCxnSpPr>
          <p:cNvPr id="11" name="Straight Arrow Connector 10" descr=" 16"/>
          <p:cNvCxnSpPr/>
          <p:nvPr/>
        </p:nvCxnSpPr>
        <p:spPr>
          <a:xfrm>
            <a:off x="2936790" y="5440358"/>
            <a:ext cx="3597802" cy="0"/>
          </a:xfrm>
          <a:prstGeom prst="straightConnector1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 descr=" 17"/>
          <p:cNvSpPr txBox="1"/>
          <p:nvPr/>
        </p:nvSpPr>
        <p:spPr>
          <a:xfrm>
            <a:off x="4297509" y="5427895"/>
            <a:ext cx="9361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1.4 m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Rectangle 3" descr=" 4"/>
          <p:cNvSpPr/>
          <p:nvPr/>
        </p:nvSpPr>
        <p:spPr>
          <a:xfrm>
            <a:off x="1618979" y="930552"/>
            <a:ext cx="7548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 </a:t>
            </a:r>
            <a:r>
              <a:rPr lang="en-GB" b="1" dirty="0" smtClean="0"/>
              <a:t>bulk </a:t>
            </a:r>
            <a:r>
              <a:rPr lang="en-GB" b="1" dirty="0" err="1" smtClean="0"/>
              <a:t>Nb</a:t>
            </a:r>
            <a:r>
              <a:rPr lang="en-GB" b="1" dirty="0" smtClean="0"/>
              <a:t> </a:t>
            </a:r>
            <a:r>
              <a:rPr lang="en-GB" dirty="0" smtClean="0"/>
              <a:t>CRAB cavity for </a:t>
            </a:r>
            <a:r>
              <a:rPr lang="en-GB" b="1" dirty="0" smtClean="0"/>
              <a:t>HL-LHC completed</a:t>
            </a:r>
            <a:r>
              <a:rPr lang="en-GB" dirty="0" smtClean="0"/>
              <a:t> and </a:t>
            </a:r>
            <a:r>
              <a:rPr lang="en-GB" b="1" dirty="0" smtClean="0"/>
              <a:t>under test </a:t>
            </a:r>
            <a:r>
              <a:rPr lang="en-GB" dirty="0" smtClean="0"/>
              <a:t>in SPS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  <a:p>
            <a:pPr marL="400050" indent="-400050">
              <a:buFont typeface="+mj-lt"/>
              <a:buAutoNum type="romanUcPeriod"/>
            </a:pPr>
            <a:endParaRPr lang="en-GB" b="1" dirty="0" smtClean="0"/>
          </a:p>
          <a:p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R&amp;D in the </a:t>
            </a:r>
            <a:r>
              <a:rPr lang="en-GB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FCC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framework for alternative </a:t>
            </a:r>
            <a:r>
              <a:rPr lang="en-GB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Nb/Cu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WOW CRAB cavities</a:t>
            </a:r>
            <a:endParaRPr lang="en-GB" dirty="0"/>
          </a:p>
        </p:txBody>
      </p:sp>
      <p:sp>
        <p:nvSpPr>
          <p:cNvPr id="13" name="Rectangle 12" descr=" 8"/>
          <p:cNvSpPr/>
          <p:nvPr/>
        </p:nvSpPr>
        <p:spPr>
          <a:xfrm>
            <a:off x="2279522" y="6050266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290 kg</a:t>
            </a:r>
          </a:p>
        </p:txBody>
      </p:sp>
      <p:sp>
        <p:nvSpPr>
          <p:cNvPr id="14" name="Rectangle 13" descr=" 2"/>
          <p:cNvSpPr/>
          <p:nvPr/>
        </p:nvSpPr>
        <p:spPr>
          <a:xfrm>
            <a:off x="1933235" y="2171282"/>
            <a:ext cx="566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1</a:t>
            </a:r>
            <a:r>
              <a:rPr lang="en-GB" baseline="30000" dirty="0">
                <a:solidFill>
                  <a:schemeClr val="accent6"/>
                </a:solidFill>
              </a:rPr>
              <a:t>st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b="1" dirty="0" smtClean="0">
                <a:solidFill>
                  <a:schemeClr val="accent6"/>
                </a:solidFill>
              </a:rPr>
              <a:t>Cu WOW </a:t>
            </a:r>
            <a:r>
              <a:rPr lang="en-GB" dirty="0" smtClean="0">
                <a:solidFill>
                  <a:schemeClr val="accent6"/>
                </a:solidFill>
              </a:rPr>
              <a:t>CRAB cavity prototype </a:t>
            </a:r>
            <a:r>
              <a:rPr lang="en-GB" b="1" dirty="0">
                <a:solidFill>
                  <a:schemeClr val="accent6"/>
                </a:solidFill>
              </a:rPr>
              <a:t>to be </a:t>
            </a:r>
            <a:r>
              <a:rPr lang="en-GB" b="1" dirty="0" err="1" smtClean="0">
                <a:solidFill>
                  <a:schemeClr val="accent6"/>
                </a:solidFill>
              </a:rPr>
              <a:t>Nb</a:t>
            </a:r>
            <a:r>
              <a:rPr lang="en-GB" b="1" dirty="0" smtClean="0">
                <a:solidFill>
                  <a:schemeClr val="accent6"/>
                </a:solidFill>
              </a:rPr>
              <a:t> coated 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15" name="Picture 14" descr="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0" y="1702032"/>
            <a:ext cx="1585353" cy="7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989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Cu cavity</a:t>
            </a:r>
            <a:endParaRPr lang="en-GB" sz="4000" dirty="0"/>
          </a:p>
        </p:txBody>
      </p:sp>
      <p:sp>
        <p:nvSpPr>
          <p:cNvPr id="18" name="Rectangle 17" descr=" 18"/>
          <p:cNvSpPr/>
          <p:nvPr/>
        </p:nvSpPr>
        <p:spPr>
          <a:xfrm>
            <a:off x="457200" y="3587438"/>
            <a:ext cx="43554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/>
            <a:r>
              <a:rPr lang="en-GB" sz="2000" dirty="0" smtClean="0">
                <a:solidFill>
                  <a:srgbClr val="FF0000"/>
                </a:solidFill>
              </a:rPr>
              <a:t>CHALLENGES:</a:t>
            </a:r>
          </a:p>
          <a:p>
            <a:pPr marL="36576"/>
            <a:endParaRPr lang="en-GB" sz="2000" dirty="0" smtClean="0"/>
          </a:p>
          <a:p>
            <a:pPr marL="493776" indent="-457200">
              <a:buFont typeface="+mj-lt"/>
              <a:buAutoNum type="arabicPeriod"/>
            </a:pPr>
            <a:r>
              <a:rPr lang="en-GB" sz="2000" dirty="0" smtClean="0"/>
              <a:t>Superconducting cavities require </a:t>
            </a:r>
            <a:r>
              <a:rPr lang="en-GB" sz="2000" dirty="0" smtClean="0">
                <a:solidFill>
                  <a:srgbClr val="FF0000"/>
                </a:solidFill>
              </a:rPr>
              <a:t>high purity </a:t>
            </a:r>
            <a:r>
              <a:rPr lang="en-GB" sz="2000" dirty="0" smtClean="0"/>
              <a:t>and </a:t>
            </a:r>
            <a:r>
              <a:rPr lang="en-GB" sz="2000" dirty="0" smtClean="0">
                <a:solidFill>
                  <a:srgbClr val="FF0000"/>
                </a:solidFill>
              </a:rPr>
              <a:t>defect-free</a:t>
            </a:r>
            <a:r>
              <a:rPr lang="en-GB" sz="2000" dirty="0" smtClean="0"/>
              <a:t> coatings</a:t>
            </a:r>
            <a:br>
              <a:rPr lang="en-GB" sz="2000" dirty="0" smtClean="0"/>
            </a:br>
            <a:endParaRPr lang="en-GB" sz="2000" dirty="0" smtClean="0"/>
          </a:p>
          <a:p>
            <a:pPr marL="493776" indent="-457200">
              <a:buFont typeface="+mj-lt"/>
              <a:buAutoNum type="arabicPeriod"/>
            </a:pPr>
            <a:r>
              <a:rPr lang="en-GB" sz="2000" dirty="0" smtClean="0"/>
              <a:t>Complex shape: avoid shadowing / </a:t>
            </a:r>
            <a:r>
              <a:rPr lang="en-GB" sz="2000" dirty="0" smtClean="0">
                <a:solidFill>
                  <a:srgbClr val="FF0000"/>
                </a:solidFill>
              </a:rPr>
              <a:t>uniform growth</a:t>
            </a:r>
          </a:p>
          <a:p>
            <a:pPr marL="36576" indent="0" algn="ctr">
              <a:buNone/>
            </a:pPr>
            <a:endParaRPr lang="en-GB" sz="2000" dirty="0" smtClean="0"/>
          </a:p>
          <a:p>
            <a:pPr marL="36576" indent="0" algn="ctr">
              <a:buNone/>
            </a:pPr>
            <a:endParaRPr lang="en-GB" sz="2000" dirty="0"/>
          </a:p>
          <a:p>
            <a:pPr marL="36576" indent="0" algn="ctr">
              <a:buNone/>
            </a:pPr>
            <a:endParaRPr lang="en-GB" sz="2000" dirty="0"/>
          </a:p>
        </p:txBody>
      </p:sp>
      <p:pic>
        <p:nvPicPr>
          <p:cNvPr id="10" name="Picture 9" descr="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0" y="1209453"/>
            <a:ext cx="2663387" cy="1775591"/>
          </a:xfrm>
          <a:prstGeom prst="rect">
            <a:avLst/>
          </a:prstGeom>
        </p:spPr>
      </p:pic>
      <p:sp>
        <p:nvSpPr>
          <p:cNvPr id="15" name="Slide Number Placeholder 5" descr=" 1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5</a:t>
            </a:r>
            <a:endParaRPr lang="en-US" dirty="0"/>
          </a:p>
        </p:txBody>
      </p:sp>
      <p:pic>
        <p:nvPicPr>
          <p:cNvPr id="22" name="Picture 21" descr="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717" y="839402"/>
            <a:ext cx="3733518" cy="25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989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Cu cavity</a:t>
            </a:r>
            <a:endParaRPr lang="en-GB" sz="4000" dirty="0"/>
          </a:p>
        </p:txBody>
      </p:sp>
      <p:sp>
        <p:nvSpPr>
          <p:cNvPr id="18" name="Rectangle 17" descr=" 18"/>
          <p:cNvSpPr/>
          <p:nvPr/>
        </p:nvSpPr>
        <p:spPr>
          <a:xfrm>
            <a:off x="457200" y="3587438"/>
            <a:ext cx="435543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/>
            <a:r>
              <a:rPr lang="en-GB" sz="2000" dirty="0" smtClean="0">
                <a:solidFill>
                  <a:srgbClr val="FF0000"/>
                </a:solidFill>
              </a:rPr>
              <a:t>CHALLENGES:</a:t>
            </a:r>
          </a:p>
          <a:p>
            <a:pPr marL="36576"/>
            <a:endParaRPr lang="en-GB" sz="2000" dirty="0" smtClean="0"/>
          </a:p>
          <a:p>
            <a:pPr marL="493776" indent="-457200">
              <a:buFont typeface="+mj-lt"/>
              <a:buAutoNum type="arabicPeriod"/>
            </a:pPr>
            <a:r>
              <a:rPr lang="en-GB" sz="2000" dirty="0" smtClean="0"/>
              <a:t>Superconducting cavities require </a:t>
            </a:r>
            <a:r>
              <a:rPr lang="en-GB" sz="2000" dirty="0" smtClean="0">
                <a:solidFill>
                  <a:srgbClr val="FF0000"/>
                </a:solidFill>
              </a:rPr>
              <a:t>high purity </a:t>
            </a:r>
            <a:r>
              <a:rPr lang="en-GB" sz="2000" dirty="0" smtClean="0"/>
              <a:t>and </a:t>
            </a:r>
            <a:r>
              <a:rPr lang="en-GB" sz="2000" dirty="0" smtClean="0">
                <a:solidFill>
                  <a:srgbClr val="FF0000"/>
                </a:solidFill>
              </a:rPr>
              <a:t>defect-free</a:t>
            </a:r>
            <a:r>
              <a:rPr lang="en-GB" sz="2000" dirty="0" smtClean="0"/>
              <a:t> coatings</a:t>
            </a:r>
            <a:br>
              <a:rPr lang="en-GB" sz="2000" dirty="0" smtClean="0"/>
            </a:br>
            <a:endParaRPr lang="en-GB" sz="2000" dirty="0" smtClean="0"/>
          </a:p>
          <a:p>
            <a:pPr marL="493776" indent="-457200">
              <a:buFont typeface="+mj-lt"/>
              <a:buAutoNum type="arabicPeriod"/>
            </a:pPr>
            <a:r>
              <a:rPr lang="en-GB" sz="2000" dirty="0" smtClean="0"/>
              <a:t>Complex shape: avoid shadowing / </a:t>
            </a:r>
            <a:r>
              <a:rPr lang="en-GB" sz="2000" dirty="0" smtClean="0">
                <a:solidFill>
                  <a:srgbClr val="FF0000"/>
                </a:solidFill>
              </a:rPr>
              <a:t>uniform growth</a:t>
            </a:r>
          </a:p>
          <a:p>
            <a:pPr marL="36576" indent="0" algn="ctr">
              <a:buNone/>
            </a:pPr>
            <a:endParaRPr lang="en-GB" sz="2000" dirty="0" smtClean="0"/>
          </a:p>
          <a:p>
            <a:pPr marL="36576" indent="0" algn="ctr">
              <a:buNone/>
            </a:pPr>
            <a:endParaRPr lang="en-GB" sz="2000" dirty="0"/>
          </a:p>
          <a:p>
            <a:pPr marL="36576" indent="0" algn="ctr">
              <a:buNone/>
            </a:pPr>
            <a:endParaRPr lang="en-GB" sz="2000" dirty="0"/>
          </a:p>
        </p:txBody>
      </p:sp>
      <p:pic>
        <p:nvPicPr>
          <p:cNvPr id="10" name="Picture 9" descr="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0" y="1209453"/>
            <a:ext cx="2663387" cy="1775591"/>
          </a:xfrm>
          <a:prstGeom prst="rect">
            <a:avLst/>
          </a:prstGeom>
        </p:spPr>
      </p:pic>
      <p:sp>
        <p:nvSpPr>
          <p:cNvPr id="15" name="Slide Number Placeholder 5" descr=" 1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5</a:t>
            </a:r>
            <a:endParaRPr lang="en-US" dirty="0"/>
          </a:p>
        </p:txBody>
      </p:sp>
      <p:pic>
        <p:nvPicPr>
          <p:cNvPr id="22" name="Picture 21" descr="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717" y="839402"/>
            <a:ext cx="3733518" cy="2561457"/>
          </a:xfrm>
          <a:prstGeom prst="rect">
            <a:avLst/>
          </a:prstGeom>
        </p:spPr>
      </p:pic>
      <p:grpSp>
        <p:nvGrpSpPr>
          <p:cNvPr id="8" name="Group 7" descr=" 23"/>
          <p:cNvGrpSpPr/>
          <p:nvPr/>
        </p:nvGrpSpPr>
        <p:grpSpPr>
          <a:xfrm>
            <a:off x="4592773" y="3833028"/>
            <a:ext cx="3812462" cy="2556734"/>
            <a:chOff x="5147309" y="1463654"/>
            <a:chExt cx="3890228" cy="2974564"/>
          </a:xfrm>
        </p:grpSpPr>
        <p:sp>
          <p:nvSpPr>
            <p:cNvPr id="9" name="TextBox 8"/>
            <p:cNvSpPr txBox="1"/>
            <p:nvPr/>
          </p:nvSpPr>
          <p:spPr>
            <a:xfrm>
              <a:off x="5375273" y="3930387"/>
              <a:ext cx="267525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Total power </a:t>
              </a:r>
              <a:r>
                <a:rPr lang="en-GB" sz="1350" dirty="0" smtClean="0"/>
                <a:t>loss ~ 60W</a:t>
              </a:r>
            </a:p>
            <a:p>
              <a:pPr algn="ctr"/>
              <a:r>
                <a:rPr lang="en-GB" sz="1350" dirty="0" smtClean="0"/>
                <a:t>@ Q</a:t>
              </a:r>
              <a:r>
                <a:rPr lang="en-GB" sz="1350" baseline="-25000" dirty="0" smtClean="0"/>
                <a:t>0</a:t>
              </a:r>
              <a:r>
                <a:rPr lang="en-GB" sz="1350" dirty="0" smtClean="0"/>
                <a:t> = 4x10</a:t>
              </a:r>
              <a:r>
                <a:rPr lang="en-GB" sz="1350" baseline="30000" dirty="0" smtClean="0"/>
                <a:t>8</a:t>
              </a:r>
              <a:r>
                <a:rPr lang="en-GB" sz="1350" dirty="0" smtClean="0"/>
                <a:t> / 3 MV deflection</a:t>
              </a:r>
              <a:endParaRPr lang="en-GB" sz="135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416234">
              <a:off x="5147309" y="2359610"/>
              <a:ext cx="3520199" cy="1795644"/>
            </a:xfrm>
            <a:prstGeom prst="snip2DiagRect">
              <a:avLst>
                <a:gd name="adj1" fmla="val 50000"/>
                <a:gd name="adj2" fmla="val 47082"/>
              </a:avLst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8198165" y="1463654"/>
              <a:ext cx="839372" cy="2961137"/>
              <a:chOff x="8133005" y="1462070"/>
              <a:chExt cx="839372" cy="2961137"/>
            </a:xfrm>
            <a:solidFill>
              <a:schemeClr val="bg1"/>
            </a:solidFill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33005" y="1462070"/>
                <a:ext cx="602658" cy="2961137"/>
              </a:xfrm>
              <a:prstGeom prst="rect">
                <a:avLst/>
              </a:prstGeom>
              <a:grpFill/>
            </p:spPr>
          </p:pic>
          <p:sp>
            <p:nvSpPr>
              <p:cNvPr id="14" name="TextBox 13"/>
              <p:cNvSpPr txBox="1"/>
              <p:nvPr/>
            </p:nvSpPr>
            <p:spPr>
              <a:xfrm rot="16200000">
                <a:off x="7707757" y="2769495"/>
                <a:ext cx="2229158" cy="30008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GB" sz="135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Dissipated </a:t>
                </a:r>
                <a:r>
                  <a:rPr lang="en-GB" sz="1350" dirty="0" err="1" smtClean="0">
                    <a:solidFill>
                      <a:schemeClr val="accent6">
                        <a:lumMod val="50000"/>
                      </a:schemeClr>
                    </a:solidFill>
                  </a:rPr>
                  <a:t>P</a:t>
                </a:r>
                <a:r>
                  <a:rPr lang="en-GB" sz="1350" baseline="-25000" dirty="0" err="1" smtClean="0">
                    <a:solidFill>
                      <a:schemeClr val="accent6">
                        <a:lumMod val="50000"/>
                      </a:schemeClr>
                    </a:solidFill>
                  </a:rPr>
                  <a:t>surf</a:t>
                </a:r>
                <a:r>
                  <a:rPr lang="en-GB" sz="135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en-GB" sz="1350" dirty="0">
                    <a:solidFill>
                      <a:schemeClr val="accent6">
                        <a:lumMod val="50000"/>
                      </a:schemeClr>
                    </a:solidFill>
                  </a:rPr>
                  <a:t>[</a:t>
                </a:r>
                <a:r>
                  <a:rPr lang="en-GB" sz="135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W/m</a:t>
                </a:r>
                <a:r>
                  <a:rPr lang="en-GB" sz="1350" baseline="30000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r>
                  <a:rPr lang="en-GB" sz="1350" dirty="0">
                    <a:solidFill>
                      <a:schemeClr val="accent6">
                        <a:lumMod val="50000"/>
                      </a:schemeClr>
                    </a:solidFill>
                  </a:rPr>
                  <a:t>]</a:t>
                </a:r>
              </a:p>
            </p:txBody>
          </p:sp>
        </p:grpSp>
      </p:grpSp>
      <p:grpSp>
        <p:nvGrpSpPr>
          <p:cNvPr id="16" name="Group 15" descr=" 29"/>
          <p:cNvGrpSpPr/>
          <p:nvPr/>
        </p:nvGrpSpPr>
        <p:grpSpPr>
          <a:xfrm>
            <a:off x="6318880" y="2160573"/>
            <a:ext cx="1038722" cy="2681480"/>
            <a:chOff x="1604963" y="3592752"/>
            <a:chExt cx="948805" cy="2275920"/>
          </a:xfrm>
        </p:grpSpPr>
        <p:sp>
          <p:nvSpPr>
            <p:cNvPr id="17" name="Parallelogram 16"/>
            <p:cNvSpPr/>
            <p:nvPr/>
          </p:nvSpPr>
          <p:spPr>
            <a:xfrm rot="5400000">
              <a:off x="1922732" y="3404663"/>
              <a:ext cx="442947" cy="819125"/>
            </a:xfrm>
            <a:prstGeom prst="parallelogram">
              <a:avLst>
                <a:gd name="adj" fmla="val 12458"/>
              </a:avLst>
            </a:prstGeom>
            <a:solidFill>
              <a:srgbClr val="FF0000">
                <a:alpha val="32000"/>
              </a:srgbClr>
            </a:solidFill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604963" y="3984558"/>
              <a:ext cx="129680" cy="188411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53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5" y="1378840"/>
            <a:ext cx="5344381" cy="3562920"/>
          </a:xfrm>
          <a:prstGeom prst="rect">
            <a:avLst/>
          </a:prstGeom>
        </p:spPr>
      </p:pic>
      <p:sp>
        <p:nvSpPr>
          <p:cNvPr id="59" name="Title 1" descr=" 5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07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CRAB cavity coating challenge</a:t>
            </a:r>
            <a:endParaRPr lang="en-GB" sz="4000" dirty="0"/>
          </a:p>
        </p:txBody>
      </p:sp>
      <p:sp>
        <p:nvSpPr>
          <p:cNvPr id="4" name="Slide Number Placeholder 5" descr="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6</a:t>
            </a:r>
            <a:endParaRPr lang="en-US" dirty="0"/>
          </a:p>
        </p:txBody>
      </p:sp>
      <p:sp>
        <p:nvSpPr>
          <p:cNvPr id="12" name="Rectangle 11" descr=" 12"/>
          <p:cNvSpPr/>
          <p:nvPr/>
        </p:nvSpPr>
        <p:spPr>
          <a:xfrm>
            <a:off x="757646" y="50401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har char=" "/>
            </a:pPr>
            <a:r>
              <a:rPr lang="en-GB" sz="2000" smtClean="0"/>
              <a:t>                    </a:t>
            </a:r>
            <a:r>
              <a:rPr lang="en-GB" sz="2000" smtClean="0">
                <a:solidFill>
                  <a:srgbClr val="FF0000"/>
                </a:solidFill>
              </a:rPr>
              <a:t>         </a:t>
            </a:r>
            <a:r>
              <a:rPr lang="en-GB" sz="2000" smtClean="0"/>
              <a:t> </a:t>
            </a:r>
            <a:endParaRPr lang="en-GB" sz="2000" dirty="0" smtClean="0"/>
          </a:p>
          <a:p>
            <a:pPr lvl="1"/>
            <a:endParaRPr lang="en-GB" sz="20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 "/>
            </a:pPr>
            <a:r>
              <a:rPr lang="en-GB" sz="2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</a:t>
            </a:r>
            <a:r>
              <a:rPr lang="en-GB" sz="2000" smtClean="0"/>
              <a:t>              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 "/>
            </a:pPr>
            <a:r>
              <a:rPr lang="en-GB" sz="2000" smtClean="0"/>
              <a:t>         </a:t>
            </a:r>
            <a:r>
              <a:rPr lang="en-GB" sz="200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GB" sz="2000" smtClean="0"/>
              <a:t>            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9644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5" y="1378840"/>
            <a:ext cx="5344381" cy="3562920"/>
          </a:xfrm>
          <a:prstGeom prst="rect">
            <a:avLst/>
          </a:prstGeom>
        </p:spPr>
      </p:pic>
      <p:sp>
        <p:nvSpPr>
          <p:cNvPr id="59" name="Title 1" descr=" 5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07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CRAB cavity coating challenge</a:t>
            </a:r>
            <a:endParaRPr lang="en-GB" sz="4000" dirty="0"/>
          </a:p>
        </p:txBody>
      </p:sp>
      <p:sp>
        <p:nvSpPr>
          <p:cNvPr id="4" name="Slide Number Placeholder 5" descr="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Oval 5" descr=" 6"/>
          <p:cNvSpPr/>
          <p:nvPr/>
        </p:nvSpPr>
        <p:spPr>
          <a:xfrm>
            <a:off x="4246331" y="1923718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descr=" 9"/>
          <p:cNvSpPr/>
          <p:nvPr/>
        </p:nvSpPr>
        <p:spPr>
          <a:xfrm>
            <a:off x="4380411" y="87426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Cylindrical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 descr=" 10"/>
          <p:cNvCxnSpPr/>
          <p:nvPr/>
        </p:nvCxnSpPr>
        <p:spPr>
          <a:xfrm flipH="1">
            <a:off x="4612091" y="1243594"/>
            <a:ext cx="386760" cy="680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 descr=" 12"/>
          <p:cNvSpPr/>
          <p:nvPr/>
        </p:nvSpPr>
        <p:spPr>
          <a:xfrm>
            <a:off x="757646" y="50401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har char=" "/>
            </a:pPr>
            <a:r>
              <a:rPr lang="en-GB" sz="2000" smtClean="0"/>
              <a:t>                    </a:t>
            </a:r>
            <a:r>
              <a:rPr lang="en-GB" sz="2000" smtClean="0">
                <a:solidFill>
                  <a:srgbClr val="FF0000"/>
                </a:solidFill>
              </a:rPr>
              <a:t>         </a:t>
            </a:r>
            <a:r>
              <a:rPr lang="en-GB" sz="2000" smtClean="0"/>
              <a:t> </a:t>
            </a:r>
            <a:endParaRPr lang="en-GB" sz="2000" dirty="0" smtClean="0"/>
          </a:p>
          <a:p>
            <a:pPr lvl="1"/>
            <a:endParaRPr lang="en-GB" sz="20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 "/>
            </a:pPr>
            <a:r>
              <a:rPr lang="en-GB" sz="20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</a:t>
            </a:r>
            <a:r>
              <a:rPr lang="en-GB" sz="2000" smtClean="0"/>
              <a:t>              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 "/>
            </a:pPr>
            <a:r>
              <a:rPr lang="en-GB" sz="2000" smtClean="0"/>
              <a:t>         </a:t>
            </a:r>
            <a:r>
              <a:rPr lang="en-GB" sz="200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GB" sz="2000" smtClean="0"/>
              <a:t>            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9235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5" y="1378840"/>
            <a:ext cx="5344381" cy="3562920"/>
          </a:xfrm>
          <a:prstGeom prst="rect">
            <a:avLst/>
          </a:prstGeom>
        </p:spPr>
      </p:pic>
      <p:sp>
        <p:nvSpPr>
          <p:cNvPr id="59" name="Title 1" descr=" 5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07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CRAB cavity coating challenge</a:t>
            </a:r>
            <a:endParaRPr lang="en-GB" sz="4000" dirty="0"/>
          </a:p>
        </p:txBody>
      </p:sp>
      <p:sp>
        <p:nvSpPr>
          <p:cNvPr id="4" name="Slide Number Placeholder 5" descr="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Oval 5" descr=" 6"/>
          <p:cNvSpPr/>
          <p:nvPr/>
        </p:nvSpPr>
        <p:spPr>
          <a:xfrm>
            <a:off x="4246331" y="1923718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descr=" 9"/>
          <p:cNvSpPr/>
          <p:nvPr/>
        </p:nvSpPr>
        <p:spPr>
          <a:xfrm>
            <a:off x="4380411" y="87426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Cylindrical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 descr=" 10"/>
          <p:cNvCxnSpPr/>
          <p:nvPr/>
        </p:nvCxnSpPr>
        <p:spPr>
          <a:xfrm flipH="1">
            <a:off x="4612091" y="1243594"/>
            <a:ext cx="386760" cy="680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 descr=" 12"/>
          <p:cNvSpPr/>
          <p:nvPr/>
        </p:nvSpPr>
        <p:spPr>
          <a:xfrm>
            <a:off x="757646" y="50401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surfaces at </a:t>
            </a:r>
            <a:r>
              <a:rPr lang="en-GB" sz="2000" smtClean="0">
                <a:solidFill>
                  <a:srgbClr val="FF0000"/>
                </a:solidFill>
                <a:latin typeface="Arial" panose="020B0604020202020204" pitchFamily="34" charset="0"/>
              </a:rPr>
              <a:t>different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endParaRPr lang="en-GB" sz="20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distances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(50 – 150 mm)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 "/>
            </a:pPr>
            <a:r>
              <a:rPr lang="en-GB" sz="2000" smtClean="0"/>
              <a:t>         </a:t>
            </a:r>
            <a:r>
              <a:rPr lang="en-GB" sz="200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GB" sz="2000" smtClean="0"/>
              <a:t>            </a:t>
            </a:r>
            <a:endParaRPr lang="en-GB" sz="2000" dirty="0" smtClean="0"/>
          </a:p>
          <a:p>
            <a:pPr lvl="1"/>
            <a:endParaRPr lang="en-GB" sz="2000" dirty="0" smtClean="0"/>
          </a:p>
          <a:p>
            <a:pPr lvl="1"/>
            <a:endParaRPr lang="en-GB" sz="2400" dirty="0"/>
          </a:p>
        </p:txBody>
      </p:sp>
      <p:cxnSp>
        <p:nvCxnSpPr>
          <p:cNvPr id="13" name="Straight Connector 12" descr=" 13"/>
          <p:cNvCxnSpPr/>
          <p:nvPr/>
        </p:nvCxnSpPr>
        <p:spPr>
          <a:xfrm flipH="1">
            <a:off x="4161664" y="2235015"/>
            <a:ext cx="84667" cy="112097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 14"/>
          <p:cNvCxnSpPr/>
          <p:nvPr/>
        </p:nvCxnSpPr>
        <p:spPr>
          <a:xfrm flipH="1">
            <a:off x="3349869" y="2162908"/>
            <a:ext cx="896463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 15"/>
          <p:cNvCxnSpPr/>
          <p:nvPr/>
        </p:nvCxnSpPr>
        <p:spPr>
          <a:xfrm>
            <a:off x="4567754" y="2221615"/>
            <a:ext cx="86680" cy="125588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 16"/>
          <p:cNvCxnSpPr/>
          <p:nvPr/>
        </p:nvCxnSpPr>
        <p:spPr>
          <a:xfrm flipH="1">
            <a:off x="4612091" y="2162908"/>
            <a:ext cx="81716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37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5" y="1378840"/>
            <a:ext cx="5344381" cy="3562920"/>
          </a:xfrm>
          <a:prstGeom prst="rect">
            <a:avLst/>
          </a:prstGeom>
        </p:spPr>
      </p:pic>
      <p:sp>
        <p:nvSpPr>
          <p:cNvPr id="59" name="Title 1" descr=" 5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07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CRAB cavity coating challenge</a:t>
            </a:r>
            <a:endParaRPr lang="en-GB" sz="4000" dirty="0"/>
          </a:p>
        </p:txBody>
      </p:sp>
      <p:sp>
        <p:nvSpPr>
          <p:cNvPr id="4" name="Slide Number Placeholder 5" descr="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Oval 5" descr=" 6"/>
          <p:cNvSpPr/>
          <p:nvPr/>
        </p:nvSpPr>
        <p:spPr>
          <a:xfrm>
            <a:off x="4246331" y="1923718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descr=" 9"/>
          <p:cNvSpPr/>
          <p:nvPr/>
        </p:nvSpPr>
        <p:spPr>
          <a:xfrm>
            <a:off x="4380411" y="87426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Cylindrical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 descr=" 10"/>
          <p:cNvCxnSpPr/>
          <p:nvPr/>
        </p:nvCxnSpPr>
        <p:spPr>
          <a:xfrm flipH="1">
            <a:off x="4612091" y="1243594"/>
            <a:ext cx="386760" cy="680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 descr=" 12"/>
          <p:cNvSpPr/>
          <p:nvPr/>
        </p:nvSpPr>
        <p:spPr>
          <a:xfrm>
            <a:off x="757646" y="50401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surfaces at </a:t>
            </a:r>
            <a:r>
              <a:rPr lang="en-GB" sz="2000" smtClean="0">
                <a:solidFill>
                  <a:srgbClr val="FF0000"/>
                </a:solidFill>
                <a:latin typeface="Arial" panose="020B0604020202020204" pitchFamily="34" charset="0"/>
              </a:rPr>
              <a:t>different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endParaRPr lang="en-GB" sz="20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distances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(50 – 150 mm)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incident </a:t>
            </a:r>
            <a:r>
              <a:rPr lang="en-GB" sz="200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angles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(0  – 90 °)</a:t>
            </a:r>
          </a:p>
          <a:p>
            <a:pPr lvl="1"/>
            <a:endParaRPr lang="en-GB" sz="2000" dirty="0" smtClean="0"/>
          </a:p>
          <a:p>
            <a:pPr lvl="1"/>
            <a:endParaRPr lang="en-GB" sz="2400" dirty="0"/>
          </a:p>
        </p:txBody>
      </p:sp>
      <p:sp>
        <p:nvSpPr>
          <p:cNvPr id="16" name="Arc 15" descr=" 18"/>
          <p:cNvSpPr/>
          <p:nvPr/>
        </p:nvSpPr>
        <p:spPr>
          <a:xfrm>
            <a:off x="3863214" y="2347112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 descr=" 19"/>
          <p:cNvSpPr/>
          <p:nvPr/>
        </p:nvSpPr>
        <p:spPr>
          <a:xfrm rot="6694282">
            <a:off x="3692391" y="2251561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 descr=" 20"/>
          <p:cNvSpPr/>
          <p:nvPr/>
        </p:nvSpPr>
        <p:spPr>
          <a:xfrm rot="10462334">
            <a:off x="4849626" y="2281276"/>
            <a:ext cx="298450" cy="249382"/>
          </a:xfrm>
          <a:prstGeom prst="arc">
            <a:avLst>
              <a:gd name="adj1" fmla="val 16200000"/>
              <a:gd name="adj2" fmla="val 135254"/>
            </a:avLst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 descr=" 21"/>
          <p:cNvSpPr/>
          <p:nvPr/>
        </p:nvSpPr>
        <p:spPr>
          <a:xfrm rot="16200000">
            <a:off x="4629900" y="2371738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 descr=" 13"/>
          <p:cNvCxnSpPr/>
          <p:nvPr/>
        </p:nvCxnSpPr>
        <p:spPr>
          <a:xfrm flipH="1">
            <a:off x="4161664" y="2235015"/>
            <a:ext cx="84667" cy="112097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 14"/>
          <p:cNvCxnSpPr/>
          <p:nvPr/>
        </p:nvCxnSpPr>
        <p:spPr>
          <a:xfrm flipH="1">
            <a:off x="3349869" y="2162908"/>
            <a:ext cx="896463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 15"/>
          <p:cNvCxnSpPr/>
          <p:nvPr/>
        </p:nvCxnSpPr>
        <p:spPr>
          <a:xfrm>
            <a:off x="4567754" y="2221615"/>
            <a:ext cx="86680" cy="125588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 16"/>
          <p:cNvCxnSpPr/>
          <p:nvPr/>
        </p:nvCxnSpPr>
        <p:spPr>
          <a:xfrm flipH="1">
            <a:off x="4612091" y="2162908"/>
            <a:ext cx="81716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8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5" y="1378840"/>
            <a:ext cx="5344381" cy="3562920"/>
          </a:xfrm>
          <a:prstGeom prst="rect">
            <a:avLst/>
          </a:prstGeom>
        </p:spPr>
      </p:pic>
      <p:sp>
        <p:nvSpPr>
          <p:cNvPr id="59" name="Title 1" descr=" 5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07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CRAB cavity coating challenge</a:t>
            </a:r>
            <a:endParaRPr lang="en-GB" sz="4000" dirty="0"/>
          </a:p>
        </p:txBody>
      </p:sp>
      <p:sp>
        <p:nvSpPr>
          <p:cNvPr id="4" name="Slide Number Placeholder 5" descr="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Oval 5" descr=" 6"/>
          <p:cNvSpPr/>
          <p:nvPr/>
        </p:nvSpPr>
        <p:spPr>
          <a:xfrm>
            <a:off x="4246331" y="1923718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descr=" 9"/>
          <p:cNvSpPr/>
          <p:nvPr/>
        </p:nvSpPr>
        <p:spPr>
          <a:xfrm>
            <a:off x="4380411" y="87426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Cylindrical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 descr=" 10"/>
          <p:cNvCxnSpPr/>
          <p:nvPr/>
        </p:nvCxnSpPr>
        <p:spPr>
          <a:xfrm flipH="1">
            <a:off x="4612091" y="1243594"/>
            <a:ext cx="386760" cy="680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 descr=" 12"/>
          <p:cNvSpPr/>
          <p:nvPr/>
        </p:nvSpPr>
        <p:spPr>
          <a:xfrm>
            <a:off x="757646" y="50401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surfaces at </a:t>
            </a:r>
            <a:r>
              <a:rPr lang="en-GB" sz="2000" smtClean="0">
                <a:solidFill>
                  <a:srgbClr val="FF0000"/>
                </a:solidFill>
                <a:latin typeface="Arial" panose="020B0604020202020204" pitchFamily="34" charset="0"/>
              </a:rPr>
              <a:t>different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endParaRPr lang="en-GB" sz="20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distances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(50 – 150 mm)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incident </a:t>
            </a:r>
            <a:r>
              <a:rPr lang="en-GB" sz="200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angles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(0  – 90 °)</a:t>
            </a:r>
          </a:p>
          <a:p>
            <a:pPr lvl="1"/>
            <a:endParaRPr lang="en-GB" sz="2000" dirty="0" smtClean="0"/>
          </a:p>
          <a:p>
            <a:pPr lvl="1"/>
            <a:endParaRPr lang="en-GB" sz="2400" dirty="0"/>
          </a:p>
        </p:txBody>
      </p:sp>
      <p:sp>
        <p:nvSpPr>
          <p:cNvPr id="16" name="Arc 15" descr=" 18"/>
          <p:cNvSpPr/>
          <p:nvPr/>
        </p:nvSpPr>
        <p:spPr>
          <a:xfrm>
            <a:off x="3863214" y="2347112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 descr=" 19"/>
          <p:cNvSpPr/>
          <p:nvPr/>
        </p:nvSpPr>
        <p:spPr>
          <a:xfrm rot="6694282">
            <a:off x="3692391" y="2251561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 descr=" 20"/>
          <p:cNvSpPr/>
          <p:nvPr/>
        </p:nvSpPr>
        <p:spPr>
          <a:xfrm rot="10462334">
            <a:off x="4849626" y="2281276"/>
            <a:ext cx="298450" cy="249382"/>
          </a:xfrm>
          <a:prstGeom prst="arc">
            <a:avLst>
              <a:gd name="adj1" fmla="val 16200000"/>
              <a:gd name="adj2" fmla="val 135254"/>
            </a:avLst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 descr=" 21"/>
          <p:cNvSpPr/>
          <p:nvPr/>
        </p:nvSpPr>
        <p:spPr>
          <a:xfrm rot="16200000">
            <a:off x="4629900" y="2371738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 descr=" 13"/>
          <p:cNvCxnSpPr/>
          <p:nvPr/>
        </p:nvCxnSpPr>
        <p:spPr>
          <a:xfrm flipH="1">
            <a:off x="4161664" y="2235015"/>
            <a:ext cx="84667" cy="112097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 14"/>
          <p:cNvCxnSpPr/>
          <p:nvPr/>
        </p:nvCxnSpPr>
        <p:spPr>
          <a:xfrm flipH="1">
            <a:off x="3349869" y="2162908"/>
            <a:ext cx="896463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 15"/>
          <p:cNvCxnSpPr/>
          <p:nvPr/>
        </p:nvCxnSpPr>
        <p:spPr>
          <a:xfrm>
            <a:off x="4567754" y="2221615"/>
            <a:ext cx="86680" cy="125588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 16"/>
          <p:cNvCxnSpPr/>
          <p:nvPr/>
        </p:nvCxnSpPr>
        <p:spPr>
          <a:xfrm flipH="1">
            <a:off x="4612091" y="2162908"/>
            <a:ext cx="81716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65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35" y="1378840"/>
            <a:ext cx="5344381" cy="3562920"/>
          </a:xfrm>
          <a:prstGeom prst="rect">
            <a:avLst/>
          </a:prstGeom>
        </p:spPr>
      </p:pic>
      <p:sp>
        <p:nvSpPr>
          <p:cNvPr id="59" name="Title 1" descr=" 5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80766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CRAB cavity coating challenge</a:t>
            </a:r>
            <a:endParaRPr lang="en-GB" sz="4000" dirty="0"/>
          </a:p>
        </p:txBody>
      </p:sp>
      <p:sp>
        <p:nvSpPr>
          <p:cNvPr id="4" name="Slide Number Placeholder 5" descr=" 4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6</a:t>
            </a:r>
            <a:endParaRPr lang="en-US" dirty="0"/>
          </a:p>
        </p:txBody>
      </p:sp>
      <p:sp>
        <p:nvSpPr>
          <p:cNvPr id="6" name="Oval 5" descr=" 6"/>
          <p:cNvSpPr/>
          <p:nvPr/>
        </p:nvSpPr>
        <p:spPr>
          <a:xfrm>
            <a:off x="4246331" y="1923718"/>
            <a:ext cx="365760" cy="3657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 descr=" 9"/>
          <p:cNvSpPr/>
          <p:nvPr/>
        </p:nvSpPr>
        <p:spPr>
          <a:xfrm>
            <a:off x="4380411" y="874262"/>
            <a:ext cx="381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Cylindrical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 descr=" 10"/>
          <p:cNvCxnSpPr/>
          <p:nvPr/>
        </p:nvCxnSpPr>
        <p:spPr>
          <a:xfrm flipH="1">
            <a:off x="4612091" y="1243594"/>
            <a:ext cx="386760" cy="68012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 descr=" 12"/>
          <p:cNvSpPr/>
          <p:nvPr/>
        </p:nvSpPr>
        <p:spPr>
          <a:xfrm>
            <a:off x="757646" y="50401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surfaces at </a:t>
            </a:r>
            <a:r>
              <a:rPr lang="en-GB" sz="2000" smtClean="0">
                <a:solidFill>
                  <a:srgbClr val="FF0000"/>
                </a:solidFill>
                <a:latin typeface="Arial" panose="020B0604020202020204" pitchFamily="34" charset="0"/>
              </a:rPr>
              <a:t>different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endParaRPr lang="en-GB" sz="20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distances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(50 – 150 mm)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incident </a:t>
            </a:r>
            <a:r>
              <a:rPr lang="en-GB" sz="200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angles</a:t>
            </a:r>
            <a:r>
              <a:rPr lang="en-GB" sz="200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(0  – 90 °)</a:t>
            </a:r>
          </a:p>
          <a:p>
            <a:pPr lvl="1"/>
            <a:endParaRPr lang="en-GB" sz="2000" dirty="0" smtClean="0"/>
          </a:p>
          <a:p>
            <a:pPr lvl="1"/>
            <a:endParaRPr lang="en-GB" sz="2400" dirty="0"/>
          </a:p>
        </p:txBody>
      </p:sp>
      <p:sp>
        <p:nvSpPr>
          <p:cNvPr id="16" name="Arc 15" descr=" 18"/>
          <p:cNvSpPr/>
          <p:nvPr/>
        </p:nvSpPr>
        <p:spPr>
          <a:xfrm>
            <a:off x="3863214" y="2347112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c 16" descr=" 19"/>
          <p:cNvSpPr/>
          <p:nvPr/>
        </p:nvSpPr>
        <p:spPr>
          <a:xfrm rot="6694282">
            <a:off x="3692391" y="2251561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c 14" descr=" 20"/>
          <p:cNvSpPr/>
          <p:nvPr/>
        </p:nvSpPr>
        <p:spPr>
          <a:xfrm rot="10462334">
            <a:off x="4849626" y="2281276"/>
            <a:ext cx="298450" cy="249382"/>
          </a:xfrm>
          <a:prstGeom prst="arc">
            <a:avLst>
              <a:gd name="adj1" fmla="val 16200000"/>
              <a:gd name="adj2" fmla="val 135254"/>
            </a:avLst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c 13" descr=" 21"/>
          <p:cNvSpPr/>
          <p:nvPr/>
        </p:nvSpPr>
        <p:spPr>
          <a:xfrm rot="16200000">
            <a:off x="4629900" y="2371738"/>
            <a:ext cx="298450" cy="249382"/>
          </a:xfrm>
          <a:prstGeom prst="arc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 descr=" 13"/>
          <p:cNvCxnSpPr/>
          <p:nvPr/>
        </p:nvCxnSpPr>
        <p:spPr>
          <a:xfrm flipH="1">
            <a:off x="4161664" y="2235015"/>
            <a:ext cx="84667" cy="112097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 14"/>
          <p:cNvCxnSpPr/>
          <p:nvPr/>
        </p:nvCxnSpPr>
        <p:spPr>
          <a:xfrm flipH="1">
            <a:off x="3349869" y="2162908"/>
            <a:ext cx="896463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descr=" 15"/>
          <p:cNvCxnSpPr/>
          <p:nvPr/>
        </p:nvCxnSpPr>
        <p:spPr>
          <a:xfrm>
            <a:off x="4567754" y="2221615"/>
            <a:ext cx="86680" cy="125588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 16"/>
          <p:cNvCxnSpPr/>
          <p:nvPr/>
        </p:nvCxnSpPr>
        <p:spPr>
          <a:xfrm flipH="1">
            <a:off x="4612091" y="2162908"/>
            <a:ext cx="817160" cy="0"/>
          </a:xfrm>
          <a:prstGeom prst="line">
            <a:avLst/>
          </a:prstGeom>
          <a:ln w="254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8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7" name="Title 1" descr=" 7"/>
          <p:cNvSpPr txBox="1">
            <a:spLocks/>
          </p:cNvSpPr>
          <p:nvPr/>
        </p:nvSpPr>
        <p:spPr>
          <a:xfrm>
            <a:off x="443150" y="206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From R&amp;D to scale-1 cavity</a:t>
            </a:r>
            <a:endParaRPr lang="fr-FR" sz="4000" dirty="0"/>
          </a:p>
        </p:txBody>
      </p:sp>
      <p:sp>
        <p:nvSpPr>
          <p:cNvPr id="8" name="Rectangle 7" descr=" 8"/>
          <p:cNvSpPr/>
          <p:nvPr/>
        </p:nvSpPr>
        <p:spPr>
          <a:xfrm>
            <a:off x="554844" y="1087220"/>
            <a:ext cx="80034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Basic tests in a R&amp;D experimental setup:</a:t>
            </a:r>
            <a:r>
              <a:rPr lang="en-GB" sz="2400" dirty="0" smtClean="0"/>
              <a:t>	</a:t>
            </a:r>
          </a:p>
          <a:p>
            <a:pPr marL="379476" indent="-342900">
              <a:buFont typeface="+mj-lt"/>
              <a:buAutoNum type="arabicPeriod"/>
            </a:pP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plasma physics </a:t>
            </a:r>
            <a:r>
              <a:rPr lang="en-GB" dirty="0"/>
              <a:t>in </a:t>
            </a:r>
            <a:r>
              <a:rPr lang="en-GB" dirty="0" err="1" smtClean="0"/>
              <a:t>HiPIMS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Optimization of </a:t>
            </a:r>
            <a:r>
              <a:rPr lang="en-GB" dirty="0" err="1" smtClean="0"/>
              <a:t>HiPIMS</a:t>
            </a:r>
            <a:r>
              <a:rPr lang="en-GB" dirty="0" smtClean="0"/>
              <a:t> parameters</a:t>
            </a:r>
            <a:endParaRPr lang="en-GB" sz="2400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79476" indent="-342900">
              <a:buFont typeface="+mj-lt"/>
              <a:buChar char=" "/>
            </a:pPr>
            <a:r>
              <a:rPr lang="en-GB" sz="2400" b="1" smtClean="0"/>
              <a:t>                                           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endParaRPr lang="en-GB" sz="2400" b="1" dirty="0" smtClean="0"/>
          </a:p>
          <a:p>
            <a:pPr marL="379476" indent="-342900">
              <a:buFont typeface="+mj-lt"/>
              <a:buChar char=" "/>
            </a:pPr>
            <a:r>
              <a:rPr lang="en-GB" sz="2400" b="1" smtClean="0"/>
              <a:t>                                             </a:t>
            </a:r>
            <a:endParaRPr lang="en-GB" sz="2000" b="1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6576"/>
            <a:endParaRPr lang="en-GB" sz="2400" dirty="0" smtClean="0"/>
          </a:p>
        </p:txBody>
      </p:sp>
      <p:sp>
        <p:nvSpPr>
          <p:cNvPr id="2" name="Rectangle 1" descr=" 2"/>
          <p:cNvSpPr/>
          <p:nvPr/>
        </p:nvSpPr>
        <p:spPr>
          <a:xfrm>
            <a:off x="554843" y="3207974"/>
            <a:ext cx="711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76" lvl="1" indent="-342900">
              <a:buFont typeface="Arial" panose="020B0604020202020204" pitchFamily="34" charset="0"/>
              <a:buChar char=" "/>
            </a:pPr>
            <a:r>
              <a:rPr lang="en-GB" smtClean="0"/>
              <a:t>                                                   </a:t>
            </a:r>
            <a:endParaRPr lang="en-GB" dirty="0"/>
          </a:p>
          <a:p>
            <a:pPr marL="836676" lvl="1" indent="-342900">
              <a:buFont typeface="Arial" panose="020B0604020202020204" pitchFamily="34" charset="0"/>
              <a:buChar char=" "/>
            </a:pPr>
            <a:r>
              <a:rPr lang="en-GB" smtClean="0"/>
              <a:t>                                             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 "/>
            </a:pPr>
            <a:r>
              <a:rPr lang="en-GB" smtClean="0"/>
              <a:t>                                 </a:t>
            </a:r>
            <a:endParaRPr lang="en-GB" dirty="0" smtClean="0"/>
          </a:p>
          <a:p>
            <a:pPr marL="493776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02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43" y="1552695"/>
            <a:ext cx="8226854" cy="234973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/>
              <a:t>Ar-Nb</a:t>
            </a:r>
            <a:r>
              <a:rPr lang="en-US" sz="3200" b="1" dirty="0"/>
              <a:t> ion energy distribution and thin film properties in </a:t>
            </a:r>
            <a:r>
              <a:rPr lang="en-US" sz="3200" b="1" dirty="0" err="1"/>
              <a:t>HiPIMS</a:t>
            </a:r>
            <a:r>
              <a:rPr lang="en-US" sz="3200" b="1" dirty="0"/>
              <a:t> with a positive voltage </a:t>
            </a:r>
            <a:r>
              <a:rPr lang="en-US" sz="3200" b="1" dirty="0" smtClean="0"/>
              <a:t>pulse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08/10/2018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TFSRF 2018 – Legnaro - Italy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422643" y="4273158"/>
            <a:ext cx="8295968" cy="1871610"/>
          </a:xfrm>
        </p:spPr>
        <p:txBody>
          <a:bodyPr>
            <a:normAutofit/>
          </a:bodyPr>
          <a:lstStyle/>
          <a:p>
            <a:r>
              <a:rPr lang="en-GB" u="sng" dirty="0" smtClean="0"/>
              <a:t>Fabio AVINO</a:t>
            </a:r>
            <a:r>
              <a:rPr lang="en-GB" u="sng" baseline="30000" dirty="0" smtClean="0"/>
              <a:t>1</a:t>
            </a:r>
            <a:r>
              <a:rPr lang="en-GB" dirty="0" smtClean="0"/>
              <a:t>, </a:t>
            </a:r>
            <a:r>
              <a:rPr lang="en-US" dirty="0" smtClean="0"/>
              <a:t>A. Sublet</a:t>
            </a:r>
            <a:r>
              <a:rPr lang="en-GB" baseline="30000" dirty="0" smtClean="0"/>
              <a:t>1</a:t>
            </a:r>
            <a:r>
              <a:rPr lang="en-US" dirty="0" smtClean="0"/>
              <a:t>, S. Calatroni</a:t>
            </a:r>
            <a:r>
              <a:rPr lang="en-GB" baseline="30000" dirty="0" smtClean="0"/>
              <a:t>2</a:t>
            </a:r>
            <a:r>
              <a:rPr lang="en-US" dirty="0" smtClean="0"/>
              <a:t>, P. Costa Pinto</a:t>
            </a:r>
            <a:r>
              <a:rPr lang="en-GB" baseline="30000" dirty="0" smtClean="0"/>
              <a:t>1</a:t>
            </a:r>
            <a:r>
              <a:rPr lang="en-US" dirty="0" smtClean="0"/>
              <a:t>, T. Richard</a:t>
            </a:r>
            <a:r>
              <a:rPr lang="en-GB" baseline="30000" dirty="0" smtClean="0"/>
              <a:t>1</a:t>
            </a:r>
            <a:r>
              <a:rPr lang="en-US" dirty="0" smtClean="0"/>
              <a:t>, G. Rosaz</a:t>
            </a:r>
            <a:r>
              <a:rPr lang="en-GB" baseline="30000" dirty="0" smtClean="0"/>
              <a:t>1</a:t>
            </a:r>
            <a:r>
              <a:rPr lang="en-US" dirty="0" smtClean="0"/>
              <a:t>, M. Taborelli</a:t>
            </a:r>
            <a:r>
              <a:rPr lang="en-GB" baseline="30000" dirty="0" smtClean="0"/>
              <a:t>1</a:t>
            </a:r>
            <a:r>
              <a:rPr lang="en-US" dirty="0" smtClean="0"/>
              <a:t>, W. Vollenberg</a:t>
            </a:r>
            <a:r>
              <a:rPr lang="en-GB" baseline="30000" dirty="0" smtClean="0"/>
              <a:t>1</a:t>
            </a:r>
            <a:r>
              <a:rPr lang="en-US" dirty="0" smtClean="0"/>
              <a:t>, A. Grudiev</a:t>
            </a:r>
            <a:r>
              <a:rPr lang="en-GB" baseline="30000" dirty="0"/>
              <a:t>3</a:t>
            </a:r>
            <a:r>
              <a:rPr lang="en-US" dirty="0" smtClean="0"/>
              <a:t>, A. Lunt</a:t>
            </a:r>
            <a:r>
              <a:rPr lang="en-GB" baseline="30000" dirty="0" smtClean="0"/>
              <a:t>4</a:t>
            </a:r>
            <a:r>
              <a:rPr lang="en-US" dirty="0" smtClean="0"/>
              <a:t>.</a:t>
            </a:r>
          </a:p>
          <a:p>
            <a:endParaRPr lang="en-GB" dirty="0" smtClean="0"/>
          </a:p>
          <a:p>
            <a:endParaRPr lang="en-GB" baseline="30000" dirty="0" smtClean="0"/>
          </a:p>
          <a:p>
            <a:endParaRPr lang="en-GB" baseline="30000" dirty="0" smtClean="0"/>
          </a:p>
          <a:p>
            <a:r>
              <a:rPr lang="en-GB" baseline="30000" dirty="0" smtClean="0"/>
              <a:t>1 </a:t>
            </a:r>
            <a:r>
              <a:rPr lang="en-GB" sz="1050" dirty="0" smtClean="0"/>
              <a:t>CERN, TE/VSC-SCC</a:t>
            </a:r>
          </a:p>
          <a:p>
            <a:r>
              <a:rPr lang="en-GB" baseline="30000" dirty="0" smtClean="0"/>
              <a:t>2 </a:t>
            </a:r>
            <a:r>
              <a:rPr lang="en-GB" sz="1050" dirty="0"/>
              <a:t>CERN, </a:t>
            </a:r>
            <a:r>
              <a:rPr lang="en-GB" sz="1050" dirty="0" smtClean="0"/>
              <a:t>TE/VSC-VSM</a:t>
            </a:r>
          </a:p>
          <a:p>
            <a:r>
              <a:rPr lang="en-GB" baseline="30000" dirty="0" smtClean="0"/>
              <a:t>3</a:t>
            </a:r>
            <a:r>
              <a:rPr lang="en-GB" sz="1050" baseline="30000" dirty="0" smtClean="0"/>
              <a:t> </a:t>
            </a:r>
            <a:r>
              <a:rPr lang="en-GB" sz="1050" dirty="0"/>
              <a:t>CERN, </a:t>
            </a:r>
            <a:r>
              <a:rPr lang="en-GB" sz="1050" dirty="0" smtClean="0"/>
              <a:t>BE/RF-LRF</a:t>
            </a:r>
            <a:br>
              <a:rPr lang="en-GB" sz="1050" dirty="0" smtClean="0"/>
            </a:br>
            <a:r>
              <a:rPr lang="en-GB" sz="1200" baseline="30000" dirty="0" smtClean="0"/>
              <a:t>4</a:t>
            </a:r>
            <a:r>
              <a:rPr lang="en-GB" sz="1200" dirty="0" smtClean="0"/>
              <a:t> </a:t>
            </a:r>
            <a:r>
              <a:rPr lang="en-GB" sz="1050" dirty="0" smtClean="0"/>
              <a:t>CERN</a:t>
            </a:r>
            <a:r>
              <a:rPr lang="en-GB" sz="1050" dirty="0"/>
              <a:t>, </a:t>
            </a:r>
            <a:r>
              <a:rPr lang="en-GB" sz="1050" dirty="0" smtClean="0"/>
              <a:t>EN/MME</a:t>
            </a:r>
            <a:r>
              <a:rPr lang="en-GB" dirty="0" smtClean="0"/>
              <a:t> </a:t>
            </a:r>
            <a:endParaRPr lang="en-GB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3391"/>
            <a:ext cx="1585353" cy="7020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95" y="333391"/>
            <a:ext cx="3333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7" name="Title 1" descr=" 7"/>
          <p:cNvSpPr txBox="1">
            <a:spLocks/>
          </p:cNvSpPr>
          <p:nvPr/>
        </p:nvSpPr>
        <p:spPr>
          <a:xfrm>
            <a:off x="443150" y="206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From R&amp;D to scale-1 cavity</a:t>
            </a:r>
            <a:endParaRPr lang="fr-FR" sz="4000" dirty="0"/>
          </a:p>
        </p:txBody>
      </p:sp>
      <p:sp>
        <p:nvSpPr>
          <p:cNvPr id="8" name="Rectangle 7" descr=" 8"/>
          <p:cNvSpPr/>
          <p:nvPr/>
        </p:nvSpPr>
        <p:spPr>
          <a:xfrm>
            <a:off x="554844" y="1087220"/>
            <a:ext cx="80034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Basic tests in a R&amp;D experimental setup:</a:t>
            </a:r>
            <a:r>
              <a:rPr lang="en-GB" sz="2400" dirty="0" smtClean="0"/>
              <a:t>	</a:t>
            </a:r>
          </a:p>
          <a:p>
            <a:pPr marL="379476" indent="-342900">
              <a:buFont typeface="+mj-lt"/>
              <a:buAutoNum type="arabicPeriod"/>
            </a:pP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plasma physics </a:t>
            </a:r>
            <a:r>
              <a:rPr lang="en-GB" dirty="0"/>
              <a:t>in </a:t>
            </a:r>
            <a:r>
              <a:rPr lang="en-GB" dirty="0" err="1" smtClean="0"/>
              <a:t>HiPIMS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Optimization of </a:t>
            </a:r>
            <a:r>
              <a:rPr lang="en-GB" dirty="0" err="1" smtClean="0"/>
              <a:t>HiPIMS</a:t>
            </a:r>
            <a:r>
              <a:rPr lang="en-GB" dirty="0" smtClean="0"/>
              <a:t> parameters</a:t>
            </a:r>
            <a:endParaRPr lang="en-GB" sz="2400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samples reproducing cavity shape</a:t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endParaRPr lang="en-GB" sz="2400" b="1" smtClean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  <a:p>
            <a:pPr marL="379476" indent="-342900">
              <a:buFont typeface="+mj-lt"/>
              <a:buAutoNum type="arabicPeriod"/>
            </a:pPr>
            <a:endParaRPr lang="en-GB" sz="2400" b="1" dirty="0" smtClean="0"/>
          </a:p>
          <a:p>
            <a:pPr marL="379476" indent="-342900">
              <a:buFont typeface="+mj-lt"/>
              <a:buChar char=" "/>
            </a:pPr>
            <a:r>
              <a:rPr lang="en-GB" sz="2400" b="1" smtClean="0"/>
              <a:t>                                             </a:t>
            </a:r>
            <a:endParaRPr lang="en-GB" sz="2000" b="1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6576"/>
            <a:endParaRPr lang="en-GB" sz="2400" dirty="0" smtClean="0"/>
          </a:p>
        </p:txBody>
      </p:sp>
      <p:sp>
        <p:nvSpPr>
          <p:cNvPr id="2" name="Rectangle 1" descr=" 2"/>
          <p:cNvSpPr/>
          <p:nvPr/>
        </p:nvSpPr>
        <p:spPr>
          <a:xfrm>
            <a:off x="554843" y="3207974"/>
            <a:ext cx="711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copper strips with the CRAB cavity shape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Parallel implementation of plasma diagnostics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New sputtering source development</a:t>
            </a:r>
          </a:p>
          <a:p>
            <a:pPr marL="493776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88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7" name="Title 1" descr=" 7"/>
          <p:cNvSpPr txBox="1">
            <a:spLocks/>
          </p:cNvSpPr>
          <p:nvPr/>
        </p:nvSpPr>
        <p:spPr>
          <a:xfrm>
            <a:off x="443150" y="206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From R&amp;D to scale-1 cavity</a:t>
            </a:r>
            <a:endParaRPr lang="fr-FR" sz="4000" dirty="0"/>
          </a:p>
        </p:txBody>
      </p:sp>
      <p:sp>
        <p:nvSpPr>
          <p:cNvPr id="8" name="Rectangle 7" descr=" 8"/>
          <p:cNvSpPr/>
          <p:nvPr/>
        </p:nvSpPr>
        <p:spPr>
          <a:xfrm>
            <a:off x="554844" y="1087220"/>
            <a:ext cx="80034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Basic tests in a R&amp;D experimental setup:</a:t>
            </a:r>
            <a:r>
              <a:rPr lang="en-GB" sz="2400" dirty="0" smtClean="0"/>
              <a:t>	</a:t>
            </a:r>
          </a:p>
          <a:p>
            <a:pPr marL="379476" indent="-342900">
              <a:buFont typeface="+mj-lt"/>
              <a:buAutoNum type="arabicPeriod"/>
            </a:pP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plasma physics </a:t>
            </a:r>
            <a:r>
              <a:rPr lang="en-GB" dirty="0"/>
              <a:t>in </a:t>
            </a:r>
            <a:r>
              <a:rPr lang="en-GB" dirty="0" err="1" smtClean="0"/>
              <a:t>HiPIMS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Optimization of </a:t>
            </a:r>
            <a:r>
              <a:rPr lang="en-GB" dirty="0" err="1" smtClean="0"/>
              <a:t>HiPIMS</a:t>
            </a:r>
            <a:r>
              <a:rPr lang="en-GB" dirty="0" smtClean="0"/>
              <a:t> parameters</a:t>
            </a:r>
            <a:endParaRPr lang="en-GB" sz="2400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samples reproducing cavity shape</a:t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endParaRPr lang="en-GB" sz="2400" b="1" smtClean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  <a:p>
            <a:pPr marL="379476" indent="-342900">
              <a:buFont typeface="+mj-lt"/>
              <a:buAutoNum type="arabicPeriod"/>
            </a:pP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the first scale-1 cavity prototype</a:t>
            </a:r>
            <a:endParaRPr lang="en-GB" sz="2000" b="1" smtClean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6576"/>
            <a:endParaRPr lang="en-GB" sz="2400" dirty="0" smtClean="0"/>
          </a:p>
        </p:txBody>
      </p:sp>
      <p:sp>
        <p:nvSpPr>
          <p:cNvPr id="2" name="Rectangle 1" descr=" 2"/>
          <p:cNvSpPr/>
          <p:nvPr/>
        </p:nvSpPr>
        <p:spPr>
          <a:xfrm>
            <a:off x="554843" y="3207974"/>
            <a:ext cx="711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copper strips with the CRAB cavity shape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Parallel implementation of plasma diagnostics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New sputtering source development</a:t>
            </a:r>
          </a:p>
          <a:p>
            <a:pPr marL="493776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 3"/>
          <p:cNvSpPr/>
          <p:nvPr/>
        </p:nvSpPr>
        <p:spPr>
          <a:xfrm>
            <a:off x="554843" y="1087220"/>
            <a:ext cx="7117407" cy="14185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7" name="Title 1" descr=" 7"/>
          <p:cNvSpPr txBox="1">
            <a:spLocks/>
          </p:cNvSpPr>
          <p:nvPr/>
        </p:nvSpPr>
        <p:spPr>
          <a:xfrm>
            <a:off x="443150" y="206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From R&amp;D to scale-1 cavity</a:t>
            </a:r>
            <a:endParaRPr lang="fr-FR" sz="4000" dirty="0"/>
          </a:p>
        </p:txBody>
      </p:sp>
      <p:sp>
        <p:nvSpPr>
          <p:cNvPr id="8" name="Rectangle 7" descr=" 8"/>
          <p:cNvSpPr/>
          <p:nvPr/>
        </p:nvSpPr>
        <p:spPr>
          <a:xfrm>
            <a:off x="554844" y="1087220"/>
            <a:ext cx="80034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Basic tests in a R&amp;D experimental setup:</a:t>
            </a:r>
            <a:r>
              <a:rPr lang="en-GB" sz="2400" dirty="0" smtClean="0"/>
              <a:t>	</a:t>
            </a:r>
          </a:p>
          <a:p>
            <a:pPr marL="379476" indent="-342900">
              <a:buFont typeface="+mj-lt"/>
              <a:buAutoNum type="arabicPeriod"/>
            </a:pP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plasma physics </a:t>
            </a:r>
            <a:r>
              <a:rPr lang="en-GB" dirty="0"/>
              <a:t>in </a:t>
            </a:r>
            <a:r>
              <a:rPr lang="en-GB" dirty="0" err="1" smtClean="0"/>
              <a:t>HiPIMS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Optimization of </a:t>
            </a:r>
            <a:r>
              <a:rPr lang="en-GB" dirty="0" err="1" smtClean="0"/>
              <a:t>HiPIMS</a:t>
            </a:r>
            <a:r>
              <a:rPr lang="en-GB" dirty="0" smtClean="0"/>
              <a:t> parameters</a:t>
            </a:r>
            <a:endParaRPr lang="en-GB" sz="2400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samples reproducing cavity shape</a:t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/>
            </a:r>
            <a:b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</a:br>
            <a:endParaRPr lang="en-GB" sz="2400" b="1" smtClean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  <a:p>
            <a:pPr marL="379476" indent="-342900">
              <a:buFont typeface="+mj-lt"/>
              <a:buAutoNum type="arabicPeriod"/>
            </a:pP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the first scale-1 cavity prototype</a:t>
            </a:r>
            <a:endParaRPr lang="en-GB" sz="2000" b="1" smtClean="0">
              <a:solidFill>
                <a:schemeClr val="tx1">
                  <a:lumMod val="100000"/>
                </a:schemeClr>
              </a:solidFill>
              <a:latin typeface="Arial" panose="020B0604020202020204" pitchFamily="34" charset="0"/>
            </a:endParaRPr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6576"/>
            <a:endParaRPr lang="en-GB" sz="2400" dirty="0" smtClean="0"/>
          </a:p>
        </p:txBody>
      </p:sp>
      <p:sp>
        <p:nvSpPr>
          <p:cNvPr id="2" name="Rectangle 1" descr=" 2"/>
          <p:cNvSpPr/>
          <p:nvPr/>
        </p:nvSpPr>
        <p:spPr>
          <a:xfrm>
            <a:off x="554843" y="3207974"/>
            <a:ext cx="711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Coating of copper strips with the CRAB cavity shape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Parallel implementation of plasma diagnostics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New sputtering source development</a:t>
            </a:r>
          </a:p>
          <a:p>
            <a:pPr marL="493776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89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Outline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940443"/>
            <a:ext cx="8686800" cy="512822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r>
              <a:rPr lang="en-GB" dirty="0" smtClean="0"/>
              <a:t>R&amp;D simulations</a:t>
            </a:r>
          </a:p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R&amp;D </a:t>
            </a:r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experiments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Next steps</a:t>
            </a: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Conclusions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53692" y="3344092"/>
            <a:ext cx="3974494" cy="278702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64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 descr=" 30"/>
          <p:cNvSpPr txBox="1"/>
          <p:nvPr/>
        </p:nvSpPr>
        <p:spPr>
          <a:xfrm>
            <a:off x="457200" y="4629139"/>
            <a:ext cx="35151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Side view of the </a:t>
            </a:r>
            <a:r>
              <a:rPr lang="en-GB" sz="1600" dirty="0" err="1">
                <a:solidFill>
                  <a:srgbClr val="FF0000"/>
                </a:solidFill>
                <a:latin typeface="Arial"/>
                <a:cs typeface="Arial"/>
              </a:rPr>
              <a:t>cylndrical</a:t>
            </a: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 cathode (permanent magnet inside)</a:t>
            </a:r>
            <a:endParaRPr lang="fr-FR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 dirty="0"/>
          </a:p>
        </p:txBody>
      </p:sp>
      <p:sp>
        <p:nvSpPr>
          <p:cNvPr id="8" name="Title 1" descr=" 8"/>
          <p:cNvSpPr>
            <a:spLocks noGrp="1"/>
          </p:cNvSpPr>
          <p:nvPr>
            <p:ph type="title"/>
          </p:nvPr>
        </p:nvSpPr>
        <p:spPr>
          <a:xfrm>
            <a:off x="22330" y="7025"/>
            <a:ext cx="9144000" cy="1257659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Plasma </a:t>
            </a:r>
            <a:r>
              <a:rPr lang="en-GB" sz="4000" dirty="0"/>
              <a:t>simulation of 60 mm long cylindrical cathode</a:t>
            </a:r>
          </a:p>
        </p:txBody>
      </p:sp>
      <p:pic>
        <p:nvPicPr>
          <p:cNvPr id="15" name="Picture 14" descr="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50" y="2476554"/>
            <a:ext cx="2973951" cy="218102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</p:pic>
      <p:sp>
        <p:nvSpPr>
          <p:cNvPr id="31" name="TextBox 30" descr=" 31"/>
          <p:cNvSpPr txBox="1"/>
          <p:nvPr/>
        </p:nvSpPr>
        <p:spPr>
          <a:xfrm>
            <a:off x="733082" y="1734969"/>
            <a:ext cx="135852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Experiment</a:t>
            </a:r>
            <a:endParaRPr lang="en-GB" sz="1200" dirty="0"/>
          </a:p>
          <a:p>
            <a:pPr algn="ctr"/>
            <a:r>
              <a:rPr lang="en-GB" sz="1200" dirty="0"/>
              <a:t>P = 5.10</a:t>
            </a:r>
            <a:r>
              <a:rPr lang="en-GB" sz="1200" baseline="30000" dirty="0"/>
              <a:t>-3</a:t>
            </a:r>
            <a:r>
              <a:rPr lang="en-GB" sz="1200" dirty="0"/>
              <a:t> mbar / </a:t>
            </a:r>
            <a:r>
              <a:rPr lang="en-GB" sz="1200" dirty="0" err="1"/>
              <a:t>Ar</a:t>
            </a:r>
            <a:r>
              <a:rPr lang="en-GB" sz="1200" dirty="0"/>
              <a:t> / </a:t>
            </a:r>
            <a:r>
              <a:rPr lang="en-GB" sz="1200" u="sng" dirty="0"/>
              <a:t>1kW</a:t>
            </a:r>
            <a:r>
              <a:rPr lang="en-GB" sz="1200" dirty="0"/>
              <a:t> / DCMS </a:t>
            </a:r>
            <a:endParaRPr lang="fr-FR" sz="1200" dirty="0"/>
          </a:p>
        </p:txBody>
      </p:sp>
      <p:cxnSp>
        <p:nvCxnSpPr>
          <p:cNvPr id="5" name="Straight Arrow Connector 4" descr=" 5"/>
          <p:cNvCxnSpPr/>
          <p:nvPr/>
        </p:nvCxnSpPr>
        <p:spPr>
          <a:xfrm>
            <a:off x="617900" y="3269997"/>
            <a:ext cx="0" cy="78000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 descr=" 14"/>
          <p:cNvSpPr txBox="1"/>
          <p:nvPr/>
        </p:nvSpPr>
        <p:spPr>
          <a:xfrm rot="16200000">
            <a:off x="-219498" y="3309635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60 mm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31094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 descr=" 30"/>
          <p:cNvSpPr txBox="1"/>
          <p:nvPr/>
        </p:nvSpPr>
        <p:spPr>
          <a:xfrm>
            <a:off x="457200" y="4629139"/>
            <a:ext cx="35151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Side view of the </a:t>
            </a:r>
            <a:r>
              <a:rPr lang="en-GB" sz="1600" dirty="0" err="1">
                <a:solidFill>
                  <a:srgbClr val="FF0000"/>
                </a:solidFill>
                <a:latin typeface="Arial"/>
                <a:cs typeface="Arial"/>
              </a:rPr>
              <a:t>cylndrical</a:t>
            </a: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 cathode (permanent magnet inside)</a:t>
            </a:r>
            <a:endParaRPr lang="fr-FR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 dirty="0"/>
          </a:p>
        </p:txBody>
      </p:sp>
      <p:sp>
        <p:nvSpPr>
          <p:cNvPr id="8" name="Title 1" descr=" 8"/>
          <p:cNvSpPr>
            <a:spLocks noGrp="1"/>
          </p:cNvSpPr>
          <p:nvPr>
            <p:ph type="title"/>
          </p:nvPr>
        </p:nvSpPr>
        <p:spPr>
          <a:xfrm>
            <a:off x="22330" y="7025"/>
            <a:ext cx="9144000" cy="1257659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Plasma </a:t>
            </a:r>
            <a:r>
              <a:rPr lang="en-GB" sz="4000" dirty="0"/>
              <a:t>simulation of 60 mm long cylindrical cathode</a:t>
            </a:r>
          </a:p>
        </p:txBody>
      </p:sp>
      <p:pic>
        <p:nvPicPr>
          <p:cNvPr id="15" name="Picture 14" descr="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50" y="2476554"/>
            <a:ext cx="2973951" cy="218102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</p:pic>
      <p:grpSp>
        <p:nvGrpSpPr>
          <p:cNvPr id="12" name="Group 11" descr=" 4"/>
          <p:cNvGrpSpPr/>
          <p:nvPr/>
        </p:nvGrpSpPr>
        <p:grpSpPr>
          <a:xfrm>
            <a:off x="0" y="1678601"/>
            <a:ext cx="4289154" cy="3501644"/>
            <a:chOff x="0" y="821351"/>
            <a:chExt cx="4289154" cy="3501644"/>
          </a:xfrm>
        </p:grpSpPr>
        <p:sp>
          <p:nvSpPr>
            <p:cNvPr id="13" name="Rectangle 12"/>
            <p:cNvSpPr/>
            <p:nvPr/>
          </p:nvSpPr>
          <p:spPr>
            <a:xfrm>
              <a:off x="0" y="3869683"/>
              <a:ext cx="4289154" cy="44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5750" y="821351"/>
              <a:ext cx="4273404" cy="3501644"/>
              <a:chOff x="237145" y="821351"/>
              <a:chExt cx="4273404" cy="350164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324"/>
              <a:stretch/>
            </p:blipFill>
            <p:spPr>
              <a:xfrm>
                <a:off x="237145" y="3897091"/>
                <a:ext cx="4273404" cy="4259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530972" y="877716"/>
                <a:ext cx="1572068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Plasma simulation</a:t>
                </a:r>
                <a:endParaRPr lang="en-GB" sz="1200" dirty="0"/>
              </a:p>
              <a:p>
                <a:pPr algn="ctr"/>
                <a:r>
                  <a:rPr lang="en-GB" sz="1200" dirty="0"/>
                  <a:t>P = 5.10</a:t>
                </a:r>
                <a:r>
                  <a:rPr lang="en-GB" sz="1200" baseline="30000" dirty="0"/>
                  <a:t>-3</a:t>
                </a:r>
                <a:r>
                  <a:rPr lang="en-GB" sz="1200" dirty="0"/>
                  <a:t> mbar / </a:t>
                </a:r>
                <a:r>
                  <a:rPr lang="en-GB" sz="1200" dirty="0" err="1"/>
                  <a:t>Ar</a:t>
                </a:r>
                <a:r>
                  <a:rPr lang="en-GB" sz="1200" dirty="0"/>
                  <a:t> / </a:t>
                </a:r>
                <a:r>
                  <a:rPr lang="en-GB" sz="1200" u="sng" dirty="0"/>
                  <a:t>10W</a:t>
                </a:r>
                <a:r>
                  <a:rPr lang="en-GB" sz="1200" dirty="0"/>
                  <a:t> / DCMS </a:t>
                </a:r>
                <a:endParaRPr lang="fr-FR" sz="1200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2412696" y="1937964"/>
                <a:ext cx="1499458" cy="1692234"/>
                <a:chOff x="2412696" y="1937964"/>
                <a:chExt cx="1499458" cy="1692234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37402" y="1937964"/>
                  <a:ext cx="1474752" cy="1692234"/>
                </a:xfrm>
                <a:prstGeom prst="rect">
                  <a:avLst/>
                </a:prstGeom>
              </p:spPr>
            </p:pic>
            <p:grpSp>
              <p:nvGrpSpPr>
                <p:cNvPr id="22" name="Group 21"/>
                <p:cNvGrpSpPr/>
                <p:nvPr/>
              </p:nvGrpSpPr>
              <p:grpSpPr>
                <a:xfrm>
                  <a:off x="2412696" y="2513940"/>
                  <a:ext cx="300501" cy="537965"/>
                  <a:chOff x="2412696" y="2513940"/>
                  <a:chExt cx="300501" cy="537965"/>
                </a:xfrm>
              </p:grpSpPr>
              <p:sp>
                <p:nvSpPr>
                  <p:cNvPr id="23" name="Rectangle 22"/>
                  <p:cNvSpPr/>
                  <p:nvPr/>
                </p:nvSpPr>
                <p:spPr>
                  <a:xfrm rot="5400000">
                    <a:off x="2433897" y="2543221"/>
                    <a:ext cx="258102" cy="24168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 rot="5400000">
                    <a:off x="2433897" y="2800072"/>
                    <a:ext cx="258102" cy="2416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412696" y="2513940"/>
                    <a:ext cx="300501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423015" y="2790295"/>
                    <a:ext cx="24240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S</a:t>
                    </a:r>
                  </a:p>
                </p:txBody>
              </p:sp>
            </p:grpSp>
          </p:grpSp>
          <p:cxnSp>
            <p:nvCxnSpPr>
              <p:cNvPr id="20" name="Straight Connector 19"/>
              <p:cNvCxnSpPr/>
              <p:nvPr/>
            </p:nvCxnSpPr>
            <p:spPr>
              <a:xfrm flipH="1">
                <a:off x="2436090" y="821351"/>
                <a:ext cx="14386" cy="297897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ight Arrow 8" descr=" 29"/>
          <p:cNvSpPr/>
          <p:nvPr/>
        </p:nvSpPr>
        <p:spPr>
          <a:xfrm>
            <a:off x="3972334" y="3410596"/>
            <a:ext cx="316820" cy="312938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TextBox 30" descr=" 31"/>
          <p:cNvSpPr txBox="1"/>
          <p:nvPr/>
        </p:nvSpPr>
        <p:spPr>
          <a:xfrm>
            <a:off x="733082" y="1734969"/>
            <a:ext cx="135852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Experiment</a:t>
            </a:r>
            <a:endParaRPr lang="en-GB" sz="1200" dirty="0"/>
          </a:p>
          <a:p>
            <a:pPr algn="ctr"/>
            <a:r>
              <a:rPr lang="en-GB" sz="1200" dirty="0"/>
              <a:t>P = 5.10</a:t>
            </a:r>
            <a:r>
              <a:rPr lang="en-GB" sz="1200" baseline="30000" dirty="0"/>
              <a:t>-3</a:t>
            </a:r>
            <a:r>
              <a:rPr lang="en-GB" sz="1200" dirty="0"/>
              <a:t> mbar / </a:t>
            </a:r>
            <a:r>
              <a:rPr lang="en-GB" sz="1200" dirty="0" err="1"/>
              <a:t>Ar</a:t>
            </a:r>
            <a:r>
              <a:rPr lang="en-GB" sz="1200" dirty="0"/>
              <a:t> / </a:t>
            </a:r>
            <a:r>
              <a:rPr lang="en-GB" sz="1200" u="sng" dirty="0"/>
              <a:t>1kW</a:t>
            </a:r>
            <a:r>
              <a:rPr lang="en-GB" sz="1200" dirty="0"/>
              <a:t> / DCMS </a:t>
            </a:r>
            <a:endParaRPr lang="fr-FR" sz="1200" dirty="0"/>
          </a:p>
        </p:txBody>
      </p:sp>
      <p:sp>
        <p:nvSpPr>
          <p:cNvPr id="11" name="TextBox 10" descr=" 2051"/>
          <p:cNvSpPr txBox="1"/>
          <p:nvPr/>
        </p:nvSpPr>
        <p:spPr>
          <a:xfrm>
            <a:off x="3979791" y="1692255"/>
            <a:ext cx="204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Output: </a:t>
            </a:r>
            <a:r>
              <a:rPr lang="en-GB" dirty="0" err="1"/>
              <a:t>Nb</a:t>
            </a:r>
            <a:r>
              <a:rPr lang="en-GB" dirty="0"/>
              <a:t> sputtering profile</a:t>
            </a:r>
          </a:p>
        </p:txBody>
      </p:sp>
      <p:pic>
        <p:nvPicPr>
          <p:cNvPr id="10" name="Picture 9" descr="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72447">
            <a:off x="4329028" y="3014281"/>
            <a:ext cx="1523442" cy="1019185"/>
          </a:xfrm>
          <a:prstGeom prst="rect">
            <a:avLst/>
          </a:prstGeom>
        </p:spPr>
      </p:pic>
      <p:cxnSp>
        <p:nvCxnSpPr>
          <p:cNvPr id="5" name="Straight Arrow Connector 4" descr=" 5"/>
          <p:cNvCxnSpPr/>
          <p:nvPr/>
        </p:nvCxnSpPr>
        <p:spPr>
          <a:xfrm>
            <a:off x="617900" y="3269997"/>
            <a:ext cx="0" cy="78000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 descr=" 14"/>
          <p:cNvSpPr txBox="1"/>
          <p:nvPr/>
        </p:nvSpPr>
        <p:spPr>
          <a:xfrm rot="16200000">
            <a:off x="-219498" y="3309635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60 mm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cathode</a:t>
            </a:r>
          </a:p>
        </p:txBody>
      </p:sp>
    </p:spTree>
    <p:extLst>
      <p:ext uri="{BB962C8B-B14F-4D97-AF65-F5344CB8AC3E}">
        <p14:creationId xmlns:p14="http://schemas.microsoft.com/office/powerpoint/2010/main" val="338786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 descr=" 30"/>
          <p:cNvSpPr txBox="1"/>
          <p:nvPr/>
        </p:nvSpPr>
        <p:spPr>
          <a:xfrm>
            <a:off x="457200" y="4629139"/>
            <a:ext cx="35151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Side view of the </a:t>
            </a:r>
            <a:r>
              <a:rPr lang="en-GB" sz="1600" dirty="0" err="1">
                <a:solidFill>
                  <a:srgbClr val="FF0000"/>
                </a:solidFill>
                <a:latin typeface="Arial"/>
                <a:cs typeface="Arial"/>
              </a:rPr>
              <a:t>cylndrical</a:t>
            </a:r>
            <a:r>
              <a:rPr lang="en-GB" sz="1600" dirty="0">
                <a:solidFill>
                  <a:srgbClr val="FF0000"/>
                </a:solidFill>
                <a:latin typeface="Arial"/>
                <a:cs typeface="Arial"/>
              </a:rPr>
              <a:t> cathode (permanent magnet inside)</a:t>
            </a:r>
            <a:endParaRPr lang="fr-FR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 dirty="0"/>
          </a:p>
        </p:txBody>
      </p:sp>
      <p:sp>
        <p:nvSpPr>
          <p:cNvPr id="8" name="Title 1" descr=" 8"/>
          <p:cNvSpPr>
            <a:spLocks noGrp="1"/>
          </p:cNvSpPr>
          <p:nvPr>
            <p:ph type="title"/>
          </p:nvPr>
        </p:nvSpPr>
        <p:spPr>
          <a:xfrm>
            <a:off x="22330" y="7025"/>
            <a:ext cx="9144000" cy="1257659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Plasma </a:t>
            </a:r>
            <a:r>
              <a:rPr lang="en-GB" sz="4000" dirty="0"/>
              <a:t>simulation of 60 mm long cylindrical cathode</a:t>
            </a:r>
          </a:p>
        </p:txBody>
      </p:sp>
      <p:pic>
        <p:nvPicPr>
          <p:cNvPr id="15" name="Picture 14" descr="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50" y="2476554"/>
            <a:ext cx="2973951" cy="218102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</p:pic>
      <p:grpSp>
        <p:nvGrpSpPr>
          <p:cNvPr id="12" name="Group 11" descr=" 4"/>
          <p:cNvGrpSpPr/>
          <p:nvPr/>
        </p:nvGrpSpPr>
        <p:grpSpPr>
          <a:xfrm>
            <a:off x="0" y="1678601"/>
            <a:ext cx="4289154" cy="3501644"/>
            <a:chOff x="0" y="821351"/>
            <a:chExt cx="4289154" cy="3501644"/>
          </a:xfrm>
        </p:grpSpPr>
        <p:sp>
          <p:nvSpPr>
            <p:cNvPr id="13" name="Rectangle 12"/>
            <p:cNvSpPr/>
            <p:nvPr/>
          </p:nvSpPr>
          <p:spPr>
            <a:xfrm>
              <a:off x="0" y="3869683"/>
              <a:ext cx="4289154" cy="44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5750" y="821351"/>
              <a:ext cx="4273404" cy="3501644"/>
              <a:chOff x="237145" y="821351"/>
              <a:chExt cx="4273404" cy="350164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324"/>
              <a:stretch/>
            </p:blipFill>
            <p:spPr>
              <a:xfrm>
                <a:off x="237145" y="3897091"/>
                <a:ext cx="4273404" cy="42590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530972" y="877716"/>
                <a:ext cx="1572068" cy="64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/>
                  <a:t>Plasma simulation</a:t>
                </a:r>
                <a:endParaRPr lang="en-GB" sz="1200" dirty="0"/>
              </a:p>
              <a:p>
                <a:pPr algn="ctr"/>
                <a:r>
                  <a:rPr lang="en-GB" sz="1200" dirty="0"/>
                  <a:t>P = 5.10</a:t>
                </a:r>
                <a:r>
                  <a:rPr lang="en-GB" sz="1200" baseline="30000" dirty="0"/>
                  <a:t>-3</a:t>
                </a:r>
                <a:r>
                  <a:rPr lang="en-GB" sz="1200" dirty="0"/>
                  <a:t> mbar / </a:t>
                </a:r>
                <a:r>
                  <a:rPr lang="en-GB" sz="1200" dirty="0" err="1"/>
                  <a:t>Ar</a:t>
                </a:r>
                <a:r>
                  <a:rPr lang="en-GB" sz="1200" dirty="0"/>
                  <a:t> / </a:t>
                </a:r>
                <a:r>
                  <a:rPr lang="en-GB" sz="1200" u="sng" dirty="0"/>
                  <a:t>10W</a:t>
                </a:r>
                <a:r>
                  <a:rPr lang="en-GB" sz="1200" dirty="0"/>
                  <a:t> / DCMS </a:t>
                </a:r>
                <a:endParaRPr lang="fr-FR" sz="1200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2412696" y="1937964"/>
                <a:ext cx="1499458" cy="1692234"/>
                <a:chOff x="2412696" y="1937964"/>
                <a:chExt cx="1499458" cy="1692234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437402" y="1937964"/>
                  <a:ext cx="1474752" cy="1692234"/>
                </a:xfrm>
                <a:prstGeom prst="rect">
                  <a:avLst/>
                </a:prstGeom>
              </p:spPr>
            </p:pic>
            <p:grpSp>
              <p:nvGrpSpPr>
                <p:cNvPr id="22" name="Group 21"/>
                <p:cNvGrpSpPr/>
                <p:nvPr/>
              </p:nvGrpSpPr>
              <p:grpSpPr>
                <a:xfrm>
                  <a:off x="2412696" y="2513940"/>
                  <a:ext cx="300501" cy="537965"/>
                  <a:chOff x="2412696" y="2513940"/>
                  <a:chExt cx="300501" cy="537965"/>
                </a:xfrm>
              </p:grpSpPr>
              <p:sp>
                <p:nvSpPr>
                  <p:cNvPr id="23" name="Rectangle 22"/>
                  <p:cNvSpPr/>
                  <p:nvPr/>
                </p:nvSpPr>
                <p:spPr>
                  <a:xfrm rot="5400000">
                    <a:off x="2433897" y="2543221"/>
                    <a:ext cx="258102" cy="241688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 rot="5400000">
                    <a:off x="2433897" y="2800072"/>
                    <a:ext cx="258102" cy="241688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2412696" y="2513940"/>
                    <a:ext cx="300501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N</a:t>
                    </a: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2423015" y="2790295"/>
                    <a:ext cx="24240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>
                        <a:solidFill>
                          <a:schemeClr val="bg1"/>
                        </a:solidFill>
                      </a:rPr>
                      <a:t>S</a:t>
                    </a:r>
                  </a:p>
                </p:txBody>
              </p:sp>
            </p:grpSp>
          </p:grpSp>
          <p:cxnSp>
            <p:nvCxnSpPr>
              <p:cNvPr id="20" name="Straight Connector 19"/>
              <p:cNvCxnSpPr/>
              <p:nvPr/>
            </p:nvCxnSpPr>
            <p:spPr>
              <a:xfrm flipH="1">
                <a:off x="2436090" y="821351"/>
                <a:ext cx="14386" cy="297897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lg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ight Arrow 8" descr=" 29"/>
          <p:cNvSpPr/>
          <p:nvPr/>
        </p:nvSpPr>
        <p:spPr>
          <a:xfrm>
            <a:off x="3972334" y="3410596"/>
            <a:ext cx="316820" cy="312938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TextBox 30" descr=" 31"/>
          <p:cNvSpPr txBox="1"/>
          <p:nvPr/>
        </p:nvSpPr>
        <p:spPr>
          <a:xfrm>
            <a:off x="733082" y="1734969"/>
            <a:ext cx="135852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Experiment</a:t>
            </a:r>
            <a:endParaRPr lang="en-GB" sz="1200" dirty="0"/>
          </a:p>
          <a:p>
            <a:pPr algn="ctr"/>
            <a:r>
              <a:rPr lang="en-GB" sz="1200" dirty="0"/>
              <a:t>P = 5.10</a:t>
            </a:r>
            <a:r>
              <a:rPr lang="en-GB" sz="1200" baseline="30000" dirty="0"/>
              <a:t>-3</a:t>
            </a:r>
            <a:r>
              <a:rPr lang="en-GB" sz="1200" dirty="0"/>
              <a:t> mbar / </a:t>
            </a:r>
            <a:r>
              <a:rPr lang="en-GB" sz="1200" dirty="0" err="1"/>
              <a:t>Ar</a:t>
            </a:r>
            <a:r>
              <a:rPr lang="en-GB" sz="1200" dirty="0"/>
              <a:t> / </a:t>
            </a:r>
            <a:r>
              <a:rPr lang="en-GB" sz="1200" u="sng" dirty="0"/>
              <a:t>1kW</a:t>
            </a:r>
            <a:r>
              <a:rPr lang="en-GB" sz="1200" dirty="0"/>
              <a:t> / DCMS </a:t>
            </a:r>
            <a:endParaRPr lang="fr-FR" sz="1200" dirty="0"/>
          </a:p>
        </p:txBody>
      </p:sp>
      <p:sp>
        <p:nvSpPr>
          <p:cNvPr id="28" name="Right Arrow 27" descr=" 38"/>
          <p:cNvSpPr/>
          <p:nvPr/>
        </p:nvSpPr>
        <p:spPr>
          <a:xfrm>
            <a:off x="5711630" y="3410596"/>
            <a:ext cx="316820" cy="312938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TextBox 10" descr=" 2051"/>
          <p:cNvSpPr txBox="1"/>
          <p:nvPr/>
        </p:nvSpPr>
        <p:spPr>
          <a:xfrm>
            <a:off x="3979791" y="1692255"/>
            <a:ext cx="204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Output: </a:t>
            </a:r>
            <a:r>
              <a:rPr lang="en-GB" dirty="0" err="1"/>
              <a:t>Nb</a:t>
            </a:r>
            <a:r>
              <a:rPr lang="en-GB" dirty="0"/>
              <a:t> sputtering profile</a:t>
            </a:r>
          </a:p>
        </p:txBody>
      </p:sp>
      <p:sp>
        <p:nvSpPr>
          <p:cNvPr id="27" name="TextBox 26" descr=" 40"/>
          <p:cNvSpPr txBox="1"/>
          <p:nvPr/>
        </p:nvSpPr>
        <p:spPr>
          <a:xfrm>
            <a:off x="6504548" y="1749046"/>
            <a:ext cx="261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x5 cathodes in </a:t>
            </a:r>
            <a:r>
              <a:rPr lang="en-GB" dirty="0"/>
              <a:t>WOW</a:t>
            </a:r>
          </a:p>
        </p:txBody>
      </p:sp>
      <p:pic>
        <p:nvPicPr>
          <p:cNvPr id="29" name="Picture 28" descr=" 20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273" y="2247042"/>
            <a:ext cx="1441284" cy="1438606"/>
          </a:xfrm>
          <a:prstGeom prst="rect">
            <a:avLst/>
          </a:prstGeom>
        </p:spPr>
      </p:pic>
      <p:pic>
        <p:nvPicPr>
          <p:cNvPr id="33" name="Picture 32" descr=" 20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774" y="5791576"/>
            <a:ext cx="2737748" cy="504062"/>
          </a:xfrm>
          <a:prstGeom prst="rect">
            <a:avLst/>
          </a:prstGeom>
        </p:spPr>
      </p:pic>
      <p:pic>
        <p:nvPicPr>
          <p:cNvPr id="10" name="Picture 9" descr="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72447">
            <a:off x="4329028" y="3014281"/>
            <a:ext cx="1523442" cy="1019185"/>
          </a:xfrm>
          <a:prstGeom prst="rect">
            <a:avLst/>
          </a:prstGeom>
        </p:spPr>
      </p:pic>
      <p:cxnSp>
        <p:nvCxnSpPr>
          <p:cNvPr id="5" name="Straight Arrow Connector 4" descr=" 5"/>
          <p:cNvCxnSpPr/>
          <p:nvPr/>
        </p:nvCxnSpPr>
        <p:spPr>
          <a:xfrm>
            <a:off x="617900" y="3269997"/>
            <a:ext cx="0" cy="78000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 descr=" 14"/>
          <p:cNvSpPr txBox="1"/>
          <p:nvPr/>
        </p:nvSpPr>
        <p:spPr>
          <a:xfrm rot="16200000">
            <a:off x="-219498" y="3309635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60 mm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cathode</a:t>
            </a:r>
          </a:p>
        </p:txBody>
      </p:sp>
      <p:pic>
        <p:nvPicPr>
          <p:cNvPr id="32" name="Picture 31" descr="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30" y="4134919"/>
            <a:ext cx="3187994" cy="162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 dirty="0"/>
          </a:p>
        </p:txBody>
      </p:sp>
      <p:grpSp>
        <p:nvGrpSpPr>
          <p:cNvPr id="27" name="Group 26" descr=" 27"/>
          <p:cNvGrpSpPr/>
          <p:nvPr/>
        </p:nvGrpSpPr>
        <p:grpSpPr>
          <a:xfrm>
            <a:off x="-70782" y="1812054"/>
            <a:ext cx="3962975" cy="2396017"/>
            <a:chOff x="641336" y="991183"/>
            <a:chExt cx="4053029" cy="245046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36" y="991183"/>
              <a:ext cx="4053029" cy="184373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065" y="2963016"/>
              <a:ext cx="3811181" cy="478634"/>
            </a:xfrm>
            <a:prstGeom prst="rect">
              <a:avLst/>
            </a:prstGeom>
          </p:spPr>
        </p:pic>
      </p:grpSp>
      <p:sp>
        <p:nvSpPr>
          <p:cNvPr id="17" name="Title 1" descr=" 17"/>
          <p:cNvSpPr>
            <a:spLocks noGrp="1"/>
          </p:cNvSpPr>
          <p:nvPr>
            <p:ph type="title"/>
          </p:nvPr>
        </p:nvSpPr>
        <p:spPr>
          <a:xfrm>
            <a:off x="-4411" y="11135"/>
            <a:ext cx="9151471" cy="1388611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Transport </a:t>
            </a:r>
            <a:r>
              <a:rPr lang="en-GB" sz="4000" dirty="0"/>
              <a:t>simulation and thickness profile</a:t>
            </a:r>
          </a:p>
        </p:txBody>
      </p:sp>
      <p:sp>
        <p:nvSpPr>
          <p:cNvPr id="18" name="TextBox 17" descr=" 18"/>
          <p:cNvSpPr txBox="1"/>
          <p:nvPr/>
        </p:nvSpPr>
        <p:spPr>
          <a:xfrm>
            <a:off x="370220" y="4378023"/>
            <a:ext cx="8605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dirty="0" err="1"/>
              <a:t>Nb</a:t>
            </a:r>
            <a:r>
              <a:rPr lang="en-GB" dirty="0"/>
              <a:t> thickness profile, scaled to an equivalent 15’ coating at 1kW/cathode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 "/>
            </a:pPr>
            <a:r>
              <a:rPr lang="en-GB" smtClean="0"/>
              <a:t>                                                  </a:t>
            </a:r>
            <a:r>
              <a:rPr lang="en-GB" smtClean="0">
                <a:sym typeface="Wingdings"/>
              </a:rPr>
              <a:t>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5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641" y="1707421"/>
            <a:ext cx="2940141" cy="2564018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 dirty="0"/>
          </a:p>
        </p:txBody>
      </p:sp>
      <p:grpSp>
        <p:nvGrpSpPr>
          <p:cNvPr id="27" name="Group 26" descr=" 27"/>
          <p:cNvGrpSpPr/>
          <p:nvPr/>
        </p:nvGrpSpPr>
        <p:grpSpPr>
          <a:xfrm>
            <a:off x="-70782" y="1812054"/>
            <a:ext cx="3962975" cy="2396017"/>
            <a:chOff x="641336" y="991183"/>
            <a:chExt cx="4053029" cy="245046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36" y="991183"/>
              <a:ext cx="4053029" cy="184373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065" y="2963016"/>
              <a:ext cx="3811181" cy="478634"/>
            </a:xfrm>
            <a:prstGeom prst="rect">
              <a:avLst/>
            </a:prstGeom>
          </p:spPr>
        </p:pic>
      </p:grpSp>
      <p:grpSp>
        <p:nvGrpSpPr>
          <p:cNvPr id="8" name="Group 7" descr=" 2"/>
          <p:cNvGrpSpPr/>
          <p:nvPr/>
        </p:nvGrpSpPr>
        <p:grpSpPr>
          <a:xfrm>
            <a:off x="1310296" y="1840723"/>
            <a:ext cx="2563621" cy="903377"/>
            <a:chOff x="1392525" y="983470"/>
            <a:chExt cx="2563621" cy="903377"/>
          </a:xfrm>
        </p:grpSpPr>
        <p:sp>
          <p:nvSpPr>
            <p:cNvPr id="9" name="Parallelogram 8"/>
            <p:cNvSpPr/>
            <p:nvPr/>
          </p:nvSpPr>
          <p:spPr>
            <a:xfrm rot="5400000">
              <a:off x="1216498" y="1159497"/>
              <a:ext cx="903377" cy="551323"/>
            </a:xfrm>
            <a:prstGeom prst="parallelogram">
              <a:avLst>
                <a:gd name="adj" fmla="val 22321"/>
              </a:avLst>
            </a:prstGeom>
            <a:solidFill>
              <a:srgbClr val="FF0000">
                <a:alpha val="32000"/>
              </a:srgbClr>
            </a:solidFill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943847" y="1321774"/>
              <a:ext cx="2012299" cy="22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Title 1" descr=" 17"/>
          <p:cNvSpPr>
            <a:spLocks noGrp="1"/>
          </p:cNvSpPr>
          <p:nvPr>
            <p:ph type="title"/>
          </p:nvPr>
        </p:nvSpPr>
        <p:spPr>
          <a:xfrm>
            <a:off x="-4411" y="11135"/>
            <a:ext cx="9151471" cy="1388611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Transport </a:t>
            </a:r>
            <a:r>
              <a:rPr lang="en-GB" sz="4000" dirty="0"/>
              <a:t>simulation and thickness profile</a:t>
            </a:r>
          </a:p>
        </p:txBody>
      </p:sp>
      <p:sp>
        <p:nvSpPr>
          <p:cNvPr id="18" name="TextBox 17" descr=" 18"/>
          <p:cNvSpPr txBox="1"/>
          <p:nvPr/>
        </p:nvSpPr>
        <p:spPr>
          <a:xfrm>
            <a:off x="370220" y="4378023"/>
            <a:ext cx="8605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dirty="0" err="1"/>
              <a:t>Nb</a:t>
            </a:r>
            <a:r>
              <a:rPr lang="en-GB" dirty="0"/>
              <a:t> thickness profile, scaled to an equivalent 15’ coating at 1kW/cathode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 "/>
            </a:pPr>
            <a:r>
              <a:rPr lang="en-GB" smtClean="0"/>
              <a:t>                                                  </a:t>
            </a:r>
            <a:r>
              <a:rPr lang="en-GB" smtClean="0">
                <a:sym typeface="Wingdings"/>
              </a:rPr>
              <a:t>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641" y="1707421"/>
            <a:ext cx="2940141" cy="2564018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14</a:t>
            </a:r>
            <a:endParaRPr lang="en-US" dirty="0"/>
          </a:p>
        </p:txBody>
      </p:sp>
      <p:grpSp>
        <p:nvGrpSpPr>
          <p:cNvPr id="27" name="Group 26" descr=" 27"/>
          <p:cNvGrpSpPr/>
          <p:nvPr/>
        </p:nvGrpSpPr>
        <p:grpSpPr>
          <a:xfrm>
            <a:off x="-70782" y="1812054"/>
            <a:ext cx="3962975" cy="2396017"/>
            <a:chOff x="641336" y="991183"/>
            <a:chExt cx="4053029" cy="245046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336" y="991183"/>
              <a:ext cx="4053029" cy="184373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065" y="2963016"/>
              <a:ext cx="3811181" cy="478634"/>
            </a:xfrm>
            <a:prstGeom prst="rect">
              <a:avLst/>
            </a:prstGeom>
          </p:spPr>
        </p:pic>
      </p:grpSp>
      <p:grpSp>
        <p:nvGrpSpPr>
          <p:cNvPr id="8" name="Group 7" descr=" 2"/>
          <p:cNvGrpSpPr/>
          <p:nvPr/>
        </p:nvGrpSpPr>
        <p:grpSpPr>
          <a:xfrm>
            <a:off x="1310296" y="1840723"/>
            <a:ext cx="2563621" cy="903377"/>
            <a:chOff x="1392525" y="983470"/>
            <a:chExt cx="2563621" cy="903377"/>
          </a:xfrm>
        </p:grpSpPr>
        <p:sp>
          <p:nvSpPr>
            <p:cNvPr id="9" name="Parallelogram 8"/>
            <p:cNvSpPr/>
            <p:nvPr/>
          </p:nvSpPr>
          <p:spPr>
            <a:xfrm rot="5400000">
              <a:off x="1216498" y="1159497"/>
              <a:ext cx="903377" cy="551323"/>
            </a:xfrm>
            <a:prstGeom prst="parallelogram">
              <a:avLst>
                <a:gd name="adj" fmla="val 22321"/>
              </a:avLst>
            </a:prstGeom>
            <a:solidFill>
              <a:srgbClr val="FF0000">
                <a:alpha val="32000"/>
              </a:srgbClr>
            </a:solidFill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943847" y="1321774"/>
              <a:ext cx="2012299" cy="22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" name="Group 11" descr=" 4"/>
          <p:cNvGrpSpPr/>
          <p:nvPr/>
        </p:nvGrpSpPr>
        <p:grpSpPr>
          <a:xfrm>
            <a:off x="6623605" y="1560552"/>
            <a:ext cx="2523456" cy="2600833"/>
            <a:chOff x="6623604" y="703299"/>
            <a:chExt cx="2523456" cy="2600833"/>
          </a:xfrm>
        </p:grpSpPr>
        <p:grpSp>
          <p:nvGrpSpPr>
            <p:cNvPr id="13" name="Group 12"/>
            <p:cNvGrpSpPr/>
            <p:nvPr/>
          </p:nvGrpSpPr>
          <p:grpSpPr>
            <a:xfrm>
              <a:off x="8372547" y="703299"/>
              <a:ext cx="774513" cy="2600833"/>
              <a:chOff x="8192531" y="1462071"/>
              <a:chExt cx="698843" cy="2668658"/>
            </a:xfrm>
          </p:grpSpPr>
          <p:sp>
            <p:nvSpPr>
              <p:cNvPr id="15" name="TextBox 14"/>
              <p:cNvSpPr txBox="1"/>
              <p:nvPr/>
            </p:nvSpPr>
            <p:spPr>
              <a:xfrm rot="16200000">
                <a:off x="7581688" y="2651693"/>
                <a:ext cx="2348608" cy="270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50" dirty="0">
                    <a:solidFill>
                      <a:schemeClr val="accent6">
                        <a:lumMod val="50000"/>
                      </a:schemeClr>
                    </a:solidFill>
                  </a:rPr>
                  <a:t>Dissipated </a:t>
                </a:r>
                <a:r>
                  <a:rPr lang="en-GB" sz="1350" dirty="0" err="1">
                    <a:solidFill>
                      <a:schemeClr val="accent6">
                        <a:lumMod val="50000"/>
                      </a:schemeClr>
                    </a:solidFill>
                  </a:rPr>
                  <a:t>P</a:t>
                </a:r>
                <a:r>
                  <a:rPr lang="en-GB" sz="1350" baseline="-25000" dirty="0" err="1">
                    <a:solidFill>
                      <a:schemeClr val="accent6">
                        <a:lumMod val="50000"/>
                      </a:schemeClr>
                    </a:solidFill>
                  </a:rPr>
                  <a:t>surf</a:t>
                </a:r>
                <a:r>
                  <a:rPr lang="en-GB" sz="1350" dirty="0">
                    <a:solidFill>
                      <a:schemeClr val="accent6">
                        <a:lumMod val="50000"/>
                      </a:schemeClr>
                    </a:solidFill>
                  </a:rPr>
                  <a:t> [W/m</a:t>
                </a:r>
                <a:r>
                  <a:rPr lang="en-GB" sz="1350" baseline="30000" dirty="0">
                    <a:solidFill>
                      <a:schemeClr val="accent6">
                        <a:lumMod val="50000"/>
                      </a:schemeClr>
                    </a:solidFill>
                  </a:rPr>
                  <a:t>2</a:t>
                </a:r>
                <a:r>
                  <a:rPr lang="en-GB" sz="1350" dirty="0">
                    <a:solidFill>
                      <a:schemeClr val="accent6">
                        <a:lumMod val="50000"/>
                      </a:schemeClr>
                    </a:solidFill>
                  </a:rPr>
                  <a:t>]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92531" y="1462071"/>
                <a:ext cx="543132" cy="2668658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623604" y="954801"/>
              <a:ext cx="1826225" cy="2341990"/>
            </a:xfrm>
            <a:prstGeom prst="rect">
              <a:avLst/>
            </a:prstGeom>
          </p:spPr>
        </p:pic>
      </p:grpSp>
      <p:sp>
        <p:nvSpPr>
          <p:cNvPr id="17" name="Title 1" descr=" 17"/>
          <p:cNvSpPr>
            <a:spLocks noGrp="1"/>
          </p:cNvSpPr>
          <p:nvPr>
            <p:ph type="title"/>
          </p:nvPr>
        </p:nvSpPr>
        <p:spPr>
          <a:xfrm>
            <a:off x="-4411" y="11135"/>
            <a:ext cx="9151471" cy="1388611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Transport </a:t>
            </a:r>
            <a:r>
              <a:rPr lang="en-GB" sz="4000" dirty="0"/>
              <a:t>simulation and thickness profile</a:t>
            </a:r>
          </a:p>
        </p:txBody>
      </p:sp>
      <p:sp>
        <p:nvSpPr>
          <p:cNvPr id="18" name="TextBox 17" descr=" 18"/>
          <p:cNvSpPr txBox="1"/>
          <p:nvPr/>
        </p:nvSpPr>
        <p:spPr>
          <a:xfrm>
            <a:off x="370220" y="4378023"/>
            <a:ext cx="860554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dirty="0" err="1"/>
              <a:t>Nb</a:t>
            </a:r>
            <a:r>
              <a:rPr lang="en-GB" dirty="0"/>
              <a:t> thickness profile, scaled to an equivalent 15’ coating at 1kW/cathode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Uniformity copes with peak power density position 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  <a:sym typeface="Wingdings"/>
              </a:rPr>
              <a:t> layer morphology?</a:t>
            </a:r>
            <a:endParaRPr lang="en-GB" dirty="0"/>
          </a:p>
        </p:txBody>
      </p:sp>
      <p:sp>
        <p:nvSpPr>
          <p:cNvPr id="19" name="Rectangle 18" descr=" 23"/>
          <p:cNvSpPr/>
          <p:nvPr/>
        </p:nvSpPr>
        <p:spPr>
          <a:xfrm>
            <a:off x="1237673" y="5578601"/>
            <a:ext cx="6243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 algn="ctr">
              <a:buNone/>
            </a:pPr>
            <a:r>
              <a:rPr lang="en-GB" sz="2800" dirty="0" smtClean="0">
                <a:solidFill>
                  <a:srgbClr val="FF0000"/>
                </a:solidFill>
              </a:rPr>
              <a:t>Could </a:t>
            </a:r>
            <a:r>
              <a:rPr lang="en-GB" sz="2800" dirty="0" err="1" smtClean="0">
                <a:solidFill>
                  <a:srgbClr val="FF0000"/>
                </a:solidFill>
              </a:rPr>
              <a:t>HiPIMS</a:t>
            </a:r>
            <a:r>
              <a:rPr lang="en-GB" sz="2800" dirty="0" smtClean="0">
                <a:solidFill>
                  <a:srgbClr val="FF0000"/>
                </a:solidFill>
              </a:rPr>
              <a:t> ?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8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Outline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940443"/>
            <a:ext cx="8686800" cy="5128225"/>
          </a:xfrm>
        </p:spPr>
        <p:txBody>
          <a:bodyPr>
            <a:normAutofit/>
          </a:bodyPr>
          <a:lstStyle/>
          <a:p>
            <a:r>
              <a:rPr lang="en-GB" dirty="0"/>
              <a:t>Framework</a:t>
            </a:r>
          </a:p>
          <a:p>
            <a:r>
              <a:rPr lang="en-GB" dirty="0" smtClean="0"/>
              <a:t>R&amp;D simulations</a:t>
            </a:r>
          </a:p>
          <a:p>
            <a:r>
              <a:rPr lang="en-GB" dirty="0"/>
              <a:t>R&amp;D </a:t>
            </a:r>
            <a:r>
              <a:rPr lang="en-GB" dirty="0" smtClean="0"/>
              <a:t>experiments</a:t>
            </a:r>
            <a:endParaRPr lang="en-GB" dirty="0"/>
          </a:p>
          <a:p>
            <a:r>
              <a:rPr lang="en-GB" dirty="0" smtClean="0"/>
              <a:t>Next steps</a:t>
            </a:r>
          </a:p>
          <a:p>
            <a:r>
              <a:rPr lang="en-GB" dirty="0" smtClean="0"/>
              <a:t>Conclusions</a:t>
            </a:r>
            <a:endParaRPr lang="en-GB" dirty="0"/>
          </a:p>
          <a:p>
            <a:pPr marL="36576" indent="0">
              <a:buNone/>
            </a:pP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3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Outline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940443"/>
            <a:ext cx="8686800" cy="512822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R&amp;D simulations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R&amp;D experiments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Next steps</a:t>
            </a: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Conclusions</a:t>
            </a:r>
          </a:p>
          <a:p>
            <a:pPr marL="36576" indent="0">
              <a:buNone/>
            </a:pP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 descr=" 20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R&amp;D </a:t>
            </a:r>
            <a:r>
              <a:rPr lang="en-GB" sz="4000" dirty="0"/>
              <a:t>e</a:t>
            </a:r>
            <a:r>
              <a:rPr lang="en-GB" sz="4000" dirty="0" smtClean="0"/>
              <a:t>xperimental </a:t>
            </a:r>
            <a:r>
              <a:rPr lang="en-GB" sz="4000" dirty="0"/>
              <a:t>setup</a:t>
            </a:r>
          </a:p>
        </p:txBody>
      </p:sp>
      <p:sp>
        <p:nvSpPr>
          <p:cNvPr id="4" name="Rectangle 3" descr=" 4"/>
          <p:cNvSpPr/>
          <p:nvPr/>
        </p:nvSpPr>
        <p:spPr>
          <a:xfrm>
            <a:off x="457200" y="936480"/>
            <a:ext cx="43652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43 cm high DN150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vacuum chamber </a:t>
            </a:r>
          </a:p>
          <a:p>
            <a:pPr marL="285750" indent="-285750">
              <a:buFont typeface="Arial" panose="020B0604020202020204" pitchFamily="34" charset="0"/>
              <a:buChar char=" "/>
            </a:pPr>
            <a:r>
              <a:rPr lang="en-GB" smtClean="0">
                <a:solidFill>
                  <a:schemeClr val="tx2"/>
                </a:solidFill>
              </a:rPr>
              <a:t>    </a:t>
            </a:r>
            <a:r>
              <a:rPr lang="en-GB" smtClean="0">
                <a:solidFill>
                  <a:srgbClr val="00B050"/>
                </a:solidFill>
              </a:rPr>
              <a:t>                </a:t>
            </a:r>
            <a:r>
              <a:rPr lang="en-GB" smtClean="0">
                <a:solidFill>
                  <a:schemeClr val="tx2"/>
                </a:solidFill>
              </a:rPr>
              <a:t>            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 "/>
            </a:pPr>
            <a:r>
              <a:rPr lang="en-GB" smtClean="0">
                <a:solidFill>
                  <a:srgbClr val="FF0000"/>
                </a:solidFill>
              </a:rPr>
              <a:t>                              </a:t>
            </a:r>
            <a:r>
              <a:rPr lang="en-GB" smtClean="0">
                <a:solidFill>
                  <a:schemeClr val="tx2"/>
                </a:solidFill>
              </a:rPr>
              <a:t> 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Char char=" "/>
            </a:pPr>
            <a:r>
              <a:rPr lang="en-GB" smtClean="0">
                <a:solidFill>
                  <a:srgbClr val="FF0000"/>
                </a:solidFill>
              </a:rPr>
              <a:t> </a:t>
            </a:r>
            <a:r>
              <a:rPr lang="en-GB" smtClean="0">
                <a:solidFill>
                  <a:schemeClr val="tx2"/>
                </a:solidFill>
              </a:rPr>
              <a:t>                                                          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5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57" y="2157821"/>
            <a:ext cx="7924800" cy="4457700"/>
          </a:xfrm>
          <a:prstGeom prst="rect">
            <a:avLst/>
          </a:prstGeom>
        </p:spPr>
      </p:pic>
      <p:pic>
        <p:nvPicPr>
          <p:cNvPr id="7" name="Picture 6" descr="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" y="2486584"/>
            <a:ext cx="2863126" cy="3535085"/>
          </a:xfrm>
          <a:prstGeom prst="rect">
            <a:avLst/>
          </a:prstGeom>
        </p:spPr>
      </p:pic>
      <p:sp>
        <p:nvSpPr>
          <p:cNvPr id="13" name="Slide Number Placeholder 5" descr=" 13"/>
          <p:cNvSpPr>
            <a:spLocks noGrp="1"/>
          </p:cNvSpPr>
          <p:nvPr>
            <p:ph type="sldNum" sz="quarter" idx="4294967295"/>
          </p:nvPr>
        </p:nvSpPr>
        <p:spPr>
          <a:xfrm>
            <a:off x="8182630" y="6316937"/>
            <a:ext cx="5014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78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 descr=" 20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R&amp;D </a:t>
            </a:r>
            <a:r>
              <a:rPr lang="en-GB" sz="4000" dirty="0"/>
              <a:t>e</a:t>
            </a:r>
            <a:r>
              <a:rPr lang="en-GB" sz="4000" dirty="0" smtClean="0"/>
              <a:t>xperimental </a:t>
            </a:r>
            <a:r>
              <a:rPr lang="en-GB" sz="4000" dirty="0"/>
              <a:t>setup</a:t>
            </a:r>
          </a:p>
        </p:txBody>
      </p:sp>
      <p:sp>
        <p:nvSpPr>
          <p:cNvPr id="4" name="Rectangle 3" descr=" 4"/>
          <p:cNvSpPr/>
          <p:nvPr/>
        </p:nvSpPr>
        <p:spPr>
          <a:xfrm>
            <a:off x="457200" y="936480"/>
            <a:ext cx="71545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43 cm high DN150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vacuum chamber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rPr>
              <a:t>2’’ </a:t>
            </a:r>
            <a:r>
              <a:rPr lang="en-GB" smtClean="0">
                <a:solidFill>
                  <a:srgbClr val="00B050"/>
                </a:solidFill>
                <a:latin typeface="Arial" panose="020B0604020202020204" pitchFamily="34" charset="0"/>
              </a:rPr>
              <a:t>magnetron source</a:t>
            </a:r>
            <a:r>
              <a:rPr lang="en-GB" smtClean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rPr>
              <a:t>, 15° tilted</a:t>
            </a:r>
          </a:p>
          <a:p>
            <a:pPr marL="285750" indent="-285750">
              <a:buFont typeface="Arial" panose="020B0604020202020204" pitchFamily="34" charset="0"/>
              <a:buChar char=" "/>
            </a:pPr>
            <a:r>
              <a:rPr lang="en-GB" smtClean="0">
                <a:solidFill>
                  <a:srgbClr val="FF0000"/>
                </a:solidFill>
              </a:rPr>
              <a:t>                              </a:t>
            </a:r>
            <a:r>
              <a:rPr lang="en-GB" smtClean="0">
                <a:solidFill>
                  <a:schemeClr val="tx2"/>
                </a:solidFill>
              </a:rPr>
              <a:t> </a:t>
            </a:r>
            <a:endParaRPr lang="en-GB" dirty="0" smtClean="0">
              <a:solidFill>
                <a:schemeClr val="tx2"/>
              </a:solidFill>
            </a:endParaRPr>
          </a:p>
          <a:p>
            <a:pPr marL="285750" indent="-285750">
              <a:buChar char=" "/>
            </a:pPr>
            <a:r>
              <a:rPr lang="en-GB" smtClean="0">
                <a:solidFill>
                  <a:srgbClr val="FF0000"/>
                </a:solidFill>
              </a:rPr>
              <a:t> </a:t>
            </a:r>
            <a:r>
              <a:rPr lang="en-GB" smtClean="0">
                <a:solidFill>
                  <a:schemeClr val="tx2"/>
                </a:solidFill>
              </a:rPr>
              <a:t>                                                          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5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57" y="2157821"/>
            <a:ext cx="7924800" cy="4457700"/>
          </a:xfrm>
          <a:prstGeom prst="rect">
            <a:avLst/>
          </a:prstGeom>
        </p:spPr>
      </p:pic>
      <p:pic>
        <p:nvPicPr>
          <p:cNvPr id="9" name="Picture 8" descr="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r="4729"/>
          <a:stretch/>
        </p:blipFill>
        <p:spPr>
          <a:xfrm rot="5400000">
            <a:off x="6244869" y="4748689"/>
            <a:ext cx="1680514" cy="1693702"/>
          </a:xfrm>
          <a:prstGeom prst="rect">
            <a:avLst/>
          </a:prstGeom>
        </p:spPr>
      </p:pic>
      <p:cxnSp>
        <p:nvCxnSpPr>
          <p:cNvPr id="8" name="Straight Arrow Connector 7" descr=" 11"/>
          <p:cNvCxnSpPr/>
          <p:nvPr/>
        </p:nvCxnSpPr>
        <p:spPr>
          <a:xfrm flipH="1">
            <a:off x="4638235" y="5372100"/>
            <a:ext cx="2052711" cy="190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" y="2486584"/>
            <a:ext cx="2863126" cy="3535085"/>
          </a:xfrm>
          <a:prstGeom prst="rect">
            <a:avLst/>
          </a:prstGeom>
        </p:spPr>
      </p:pic>
      <p:sp>
        <p:nvSpPr>
          <p:cNvPr id="13" name="Slide Number Placeholder 5" descr=" 13"/>
          <p:cNvSpPr>
            <a:spLocks noGrp="1"/>
          </p:cNvSpPr>
          <p:nvPr>
            <p:ph type="sldNum" sz="quarter" idx="4294967295"/>
          </p:nvPr>
        </p:nvSpPr>
        <p:spPr>
          <a:xfrm>
            <a:off x="8182630" y="6316937"/>
            <a:ext cx="5014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25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 descr=" 20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R&amp;D </a:t>
            </a:r>
            <a:r>
              <a:rPr lang="en-GB" sz="4000" dirty="0"/>
              <a:t>e</a:t>
            </a:r>
            <a:r>
              <a:rPr lang="en-GB" sz="4000" dirty="0" smtClean="0"/>
              <a:t>xperimental </a:t>
            </a:r>
            <a:r>
              <a:rPr lang="en-GB" sz="4000" dirty="0"/>
              <a:t>setup</a:t>
            </a:r>
          </a:p>
        </p:txBody>
      </p:sp>
      <p:sp>
        <p:nvSpPr>
          <p:cNvPr id="4" name="Rectangle 3" descr=" 4"/>
          <p:cNvSpPr/>
          <p:nvPr/>
        </p:nvSpPr>
        <p:spPr>
          <a:xfrm>
            <a:off x="457200" y="936479"/>
            <a:ext cx="715452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/>
                </a:solidFill>
              </a:rPr>
              <a:t>43 cm high DN150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vacuum chamber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rPr>
              <a:t>2’’ </a:t>
            </a:r>
            <a:r>
              <a:rPr lang="en-GB" smtClean="0">
                <a:solidFill>
                  <a:srgbClr val="00B050"/>
                </a:solidFill>
                <a:latin typeface="Arial" panose="020B0604020202020204" pitchFamily="34" charset="0"/>
              </a:rPr>
              <a:t>magnetron source</a:t>
            </a:r>
            <a:r>
              <a:rPr lang="en-GB" smtClean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rPr>
              <a:t>, 15° tilted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rgbClr val="FF0000"/>
                </a:solidFill>
                <a:latin typeface="Arial" panose="020B0604020202020204" pitchFamily="34" charset="0"/>
              </a:rPr>
              <a:t>Mass and energy analyser (MEA)</a:t>
            </a:r>
            <a:r>
              <a:rPr lang="en-GB" smtClean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GB" smtClean="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en-GB" smtClean="0">
                <a:solidFill>
                  <a:schemeClr val="tx2">
                    <a:lumMod val="100000"/>
                  </a:schemeClr>
                </a:solidFill>
                <a:latin typeface="Arial" panose="020B0604020202020204" pitchFamily="34" charset="0"/>
              </a:rPr>
              <a:t>time integrated + time resolved measurements of ion fluxes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5" descr="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57" y="2157821"/>
            <a:ext cx="7924800" cy="4457700"/>
          </a:xfrm>
          <a:prstGeom prst="rect">
            <a:avLst/>
          </a:prstGeom>
        </p:spPr>
      </p:pic>
      <p:pic>
        <p:nvPicPr>
          <p:cNvPr id="9" name="Picture 8" descr="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5" r="4729"/>
          <a:stretch/>
        </p:blipFill>
        <p:spPr>
          <a:xfrm rot="5400000">
            <a:off x="6244869" y="4748689"/>
            <a:ext cx="1680514" cy="1693702"/>
          </a:xfrm>
          <a:prstGeom prst="rect">
            <a:avLst/>
          </a:prstGeom>
        </p:spPr>
      </p:pic>
      <p:cxnSp>
        <p:nvCxnSpPr>
          <p:cNvPr id="8" name="Straight Arrow Connector 7" descr=" 11"/>
          <p:cNvCxnSpPr/>
          <p:nvPr/>
        </p:nvCxnSpPr>
        <p:spPr>
          <a:xfrm flipH="1">
            <a:off x="4638235" y="5372100"/>
            <a:ext cx="2052711" cy="1900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9312" y="2559297"/>
            <a:ext cx="2258273" cy="1693705"/>
          </a:xfrm>
          <a:prstGeom prst="rect">
            <a:avLst/>
          </a:prstGeom>
        </p:spPr>
      </p:pic>
      <p:cxnSp>
        <p:nvCxnSpPr>
          <p:cNvPr id="10" name="Straight Arrow Connector 9" descr=" 12"/>
          <p:cNvCxnSpPr/>
          <p:nvPr/>
        </p:nvCxnSpPr>
        <p:spPr>
          <a:xfrm flipH="1">
            <a:off x="4790635" y="3199966"/>
            <a:ext cx="2052712" cy="16930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8" y="2486584"/>
            <a:ext cx="2863126" cy="3535085"/>
          </a:xfrm>
          <a:prstGeom prst="rect">
            <a:avLst/>
          </a:prstGeom>
        </p:spPr>
      </p:pic>
      <p:sp>
        <p:nvSpPr>
          <p:cNvPr id="13" name="Slide Number Placeholder 5" descr=" 13"/>
          <p:cNvSpPr>
            <a:spLocks noGrp="1"/>
          </p:cNvSpPr>
          <p:nvPr>
            <p:ph type="sldNum" sz="quarter" idx="4294967295"/>
          </p:nvPr>
        </p:nvSpPr>
        <p:spPr>
          <a:xfrm>
            <a:off x="8182630" y="6316937"/>
            <a:ext cx="50142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693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28" y="1475028"/>
            <a:ext cx="2374406" cy="158293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Samples and holder</a:t>
            </a:r>
            <a:endParaRPr lang="fr-FR" sz="4000" dirty="0"/>
          </a:p>
        </p:txBody>
      </p:sp>
      <p:sp>
        <p:nvSpPr>
          <p:cNvPr id="8" name="Rectangle 7"/>
          <p:cNvSpPr/>
          <p:nvPr/>
        </p:nvSpPr>
        <p:spPr>
          <a:xfrm>
            <a:off x="286391" y="845143"/>
            <a:ext cx="481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View from bottom </a:t>
            </a:r>
            <a:r>
              <a:rPr lang="en-GB" dirty="0" smtClean="0">
                <a:solidFill>
                  <a:schemeClr val="tx2"/>
                </a:solidFill>
              </a:rPr>
              <a:t>of the MEA entrance orifice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6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descr="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 dirty="0"/>
          </a:p>
        </p:txBody>
      </p:sp>
      <p:pic>
        <p:nvPicPr>
          <p:cNvPr id="57" name="Picture 56" descr=" 5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605" y1="78287" x2="12605" y2="78287"/>
                        <a14:backgroundMark x1="8908" y1="32869" x2="8908" y2="32869"/>
                        <a14:backgroundMark x1="17563" y1="16932" x2="17647" y2="16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7608" y="5187572"/>
            <a:ext cx="3042449" cy="1283453"/>
          </a:xfrm>
          <a:prstGeom prst="rect">
            <a:avLst/>
          </a:prstGeom>
        </p:spPr>
      </p:pic>
      <p:grpSp>
        <p:nvGrpSpPr>
          <p:cNvPr id="58" name="Group 57" descr=" 58"/>
          <p:cNvGrpSpPr/>
          <p:nvPr/>
        </p:nvGrpSpPr>
        <p:grpSpPr>
          <a:xfrm>
            <a:off x="5352049" y="968973"/>
            <a:ext cx="2901684" cy="5093917"/>
            <a:chOff x="6331700" y="164916"/>
            <a:chExt cx="3841481" cy="6743733"/>
          </a:xfrm>
        </p:grpSpPr>
        <p:grpSp>
          <p:nvGrpSpPr>
            <p:cNvPr id="68" name="Group 67"/>
            <p:cNvGrpSpPr/>
            <p:nvPr/>
          </p:nvGrpSpPr>
          <p:grpSpPr>
            <a:xfrm rot="16200000" flipV="1">
              <a:off x="4880574" y="1616042"/>
              <a:ext cx="6743733" cy="3841481"/>
              <a:chOff x="-1467870" y="408597"/>
              <a:chExt cx="10924855" cy="6223198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50" b="100000" l="35000" r="90313">
                            <a14:foregroundMark x1="50469" y1="25625" x2="50469" y2="25625"/>
                            <a14:foregroundMark x1="52031" y1="27083" x2="52031" y2="27083"/>
                            <a14:foregroundMark x1="54219" y1="28125" x2="54219" y2="28125"/>
                            <a14:foregroundMark x1="55156" y1="29583" x2="55156" y2="29583"/>
                            <a14:backgroundMark x1="53281" y1="87708" x2="53281" y2="87708"/>
                            <a14:backgroundMark x1="78438" y1="92083" x2="78438" y2="92083"/>
                            <a14:backgroundMark x1="60938" y1="96667" x2="60938" y2="96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19" t="452" r="8181" b="-2539"/>
              <a:stretch/>
            </p:blipFill>
            <p:spPr>
              <a:xfrm rot="60000">
                <a:off x="4580185" y="408597"/>
                <a:ext cx="4876800" cy="6223198"/>
              </a:xfrm>
              <a:prstGeom prst="rect">
                <a:avLst/>
              </a:prstGeom>
            </p:spPr>
          </p:pic>
          <p:cxnSp>
            <p:nvCxnSpPr>
              <p:cNvPr id="73" name="Straight Connector 72"/>
              <p:cNvCxnSpPr/>
              <p:nvPr/>
            </p:nvCxnSpPr>
            <p:spPr>
              <a:xfrm>
                <a:off x="7127630" y="1672493"/>
                <a:ext cx="0" cy="435316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20700000">
                <a:off x="6840108" y="1427731"/>
                <a:ext cx="0" cy="435316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15300000">
                <a:off x="2760333" y="171597"/>
                <a:ext cx="0" cy="845640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rot="6300000" flipV="1">
              <a:off x="8569007" y="1349265"/>
              <a:ext cx="0" cy="1044000"/>
            </a:xfrm>
            <a:prstGeom prst="line">
              <a:avLst/>
            </a:prstGeom>
            <a:ln w="5715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900000" flipV="1">
              <a:off x="8307425" y="1734980"/>
              <a:ext cx="0" cy="1188000"/>
            </a:xfrm>
            <a:prstGeom prst="line">
              <a:avLst/>
            </a:prstGeom>
            <a:ln w="5715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 descr=" 59"/>
          <p:cNvGrpSpPr/>
          <p:nvPr/>
        </p:nvGrpSpPr>
        <p:grpSpPr>
          <a:xfrm rot="17100000">
            <a:off x="5411604" y="5242850"/>
            <a:ext cx="111262" cy="1359640"/>
            <a:chOff x="2465057" y="2675629"/>
            <a:chExt cx="147297" cy="1800000"/>
          </a:xfrm>
        </p:grpSpPr>
        <p:sp>
          <p:nvSpPr>
            <p:cNvPr id="66" name="Rectangle 65"/>
            <p:cNvSpPr/>
            <p:nvPr/>
          </p:nvSpPr>
          <p:spPr>
            <a:xfrm>
              <a:off x="2465057" y="2675629"/>
              <a:ext cx="108000" cy="180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67" name="Straight Connector 66"/>
            <p:cNvCxnSpPr/>
            <p:nvPr/>
          </p:nvCxnSpPr>
          <p:spPr>
            <a:xfrm rot="4500000">
              <a:off x="2612354" y="359462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 descr=" 60"/>
          <p:cNvCxnSpPr/>
          <p:nvPr/>
        </p:nvCxnSpPr>
        <p:spPr>
          <a:xfrm rot="17100000">
            <a:off x="3971928" y="3910478"/>
            <a:ext cx="4078921" cy="10878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 descr=" 61"/>
          <p:cNvSpPr/>
          <p:nvPr/>
        </p:nvSpPr>
        <p:spPr>
          <a:xfrm>
            <a:off x="4421690" y="991474"/>
            <a:ext cx="4214885" cy="5161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2" name="TextBox 61" descr=" 62"/>
          <p:cNvSpPr txBox="1"/>
          <p:nvPr/>
        </p:nvSpPr>
        <p:spPr>
          <a:xfrm rot="900000">
            <a:off x="4880140" y="5639237"/>
            <a:ext cx="1873906" cy="49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2’’ </a:t>
            </a:r>
            <a:r>
              <a:rPr lang="en-GB" sz="1600" dirty="0" err="1" smtClean="0"/>
              <a:t>Nb</a:t>
            </a:r>
            <a:r>
              <a:rPr lang="en-GB" sz="1600" dirty="0" smtClean="0"/>
              <a:t> target</a:t>
            </a:r>
            <a:endParaRPr lang="en-GB" sz="1600" dirty="0"/>
          </a:p>
        </p:txBody>
      </p:sp>
      <p:sp>
        <p:nvSpPr>
          <p:cNvPr id="63" name="TextBox 62" descr=" 63"/>
          <p:cNvSpPr txBox="1"/>
          <p:nvPr/>
        </p:nvSpPr>
        <p:spPr>
          <a:xfrm rot="6306527">
            <a:off x="6455784" y="2395302"/>
            <a:ext cx="75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90°</a:t>
            </a:r>
          </a:p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sample</a:t>
            </a:r>
            <a:endParaRPr lang="en-GB" sz="1200" b="1" dirty="0">
              <a:solidFill>
                <a:srgbClr val="CC3300"/>
              </a:solidFill>
            </a:endParaRPr>
          </a:p>
        </p:txBody>
      </p:sp>
      <p:sp>
        <p:nvSpPr>
          <p:cNvPr id="64" name="TextBox 63" descr=" 64"/>
          <p:cNvSpPr txBox="1"/>
          <p:nvPr/>
        </p:nvSpPr>
        <p:spPr>
          <a:xfrm rot="900000">
            <a:off x="6738570" y="2057770"/>
            <a:ext cx="92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0°</a:t>
            </a:r>
          </a:p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  sample</a:t>
            </a:r>
            <a:endParaRPr lang="en-GB" sz="1200" b="1" dirty="0">
              <a:solidFill>
                <a:srgbClr val="CC3300"/>
              </a:solidFill>
            </a:endParaRPr>
          </a:p>
        </p:txBody>
      </p:sp>
      <p:sp>
        <p:nvSpPr>
          <p:cNvPr id="56" name="TextBox 55" descr=" 56"/>
          <p:cNvSpPr txBox="1"/>
          <p:nvPr/>
        </p:nvSpPr>
        <p:spPr>
          <a:xfrm rot="17100000">
            <a:off x="5163308" y="3364692"/>
            <a:ext cx="1776449" cy="451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~ 14.5 cm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77" name="Picture 76" descr="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61" y="1213939"/>
            <a:ext cx="2783823" cy="2087867"/>
          </a:xfrm>
          <a:prstGeom prst="rect">
            <a:avLst/>
          </a:prstGeom>
        </p:spPr>
      </p:pic>
      <p:sp>
        <p:nvSpPr>
          <p:cNvPr id="79" name="Title 1" descr=" 79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Samples and holder</a:t>
            </a:r>
            <a:endParaRPr lang="fr-FR" sz="4000" dirty="0"/>
          </a:p>
        </p:txBody>
      </p:sp>
      <p:cxnSp>
        <p:nvCxnSpPr>
          <p:cNvPr id="97" name="Straight Arrow Connector 96" descr=" 97"/>
          <p:cNvCxnSpPr/>
          <p:nvPr/>
        </p:nvCxnSpPr>
        <p:spPr>
          <a:xfrm flipH="1">
            <a:off x="3170913" y="1830352"/>
            <a:ext cx="2324578" cy="11493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 descr=" 84"/>
          <p:cNvSpPr/>
          <p:nvPr/>
        </p:nvSpPr>
        <p:spPr>
          <a:xfrm>
            <a:off x="286391" y="845143"/>
            <a:ext cx="3963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View from bottom </a:t>
            </a:r>
            <a:r>
              <a:rPr lang="en-GB" dirty="0" smtClean="0">
                <a:solidFill>
                  <a:srgbClr val="FF0000"/>
                </a:solidFill>
              </a:rPr>
              <a:t>with</a:t>
            </a:r>
            <a:r>
              <a:rPr lang="en-GB" dirty="0" smtClean="0"/>
              <a:t> sample 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2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descr="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11</a:t>
            </a:r>
            <a:endParaRPr lang="en-US" dirty="0"/>
          </a:p>
        </p:txBody>
      </p:sp>
      <p:grpSp>
        <p:nvGrpSpPr>
          <p:cNvPr id="25" name="Group 24" descr=" 43"/>
          <p:cNvGrpSpPr/>
          <p:nvPr/>
        </p:nvGrpSpPr>
        <p:grpSpPr>
          <a:xfrm>
            <a:off x="740001" y="3775047"/>
            <a:ext cx="3024264" cy="1516500"/>
            <a:chOff x="9570300" y="3650364"/>
            <a:chExt cx="1940202" cy="944055"/>
          </a:xfrm>
        </p:grpSpPr>
        <p:grpSp>
          <p:nvGrpSpPr>
            <p:cNvPr id="26" name="Group 25"/>
            <p:cNvGrpSpPr/>
            <p:nvPr/>
          </p:nvGrpSpPr>
          <p:grpSpPr>
            <a:xfrm rot="5400000">
              <a:off x="9935143" y="3699262"/>
              <a:ext cx="530314" cy="1260000"/>
              <a:chOff x="5552065" y="1809750"/>
              <a:chExt cx="1056722" cy="2510713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5552065" y="1809750"/>
                <a:ext cx="717347" cy="2510713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fr-FR" sz="1100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5978116" y="2856313"/>
                <a:ext cx="630671" cy="1469"/>
              </a:xfrm>
              <a:prstGeom prst="line">
                <a:avLst/>
              </a:prstGeom>
              <a:ln>
                <a:noFill/>
                <a:head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5930494" y="2784919"/>
                <a:ext cx="0" cy="143469"/>
              </a:xfrm>
              <a:prstGeom prst="line">
                <a:avLst/>
              </a:prstGeom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5833583" y="1869472"/>
                <a:ext cx="286939" cy="286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GB" sz="1100"/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10271281" y="4001474"/>
              <a:ext cx="540000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10791002" y="4153874"/>
              <a:ext cx="180000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151272" y="3786666"/>
              <a:ext cx="469156" cy="1915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15 mm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894792" y="4072719"/>
              <a:ext cx="615710" cy="1915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5 mm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765203" y="3650364"/>
              <a:ext cx="482525" cy="19159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bg2">
                      <a:lumMod val="10000"/>
                    </a:schemeClr>
                  </a:solidFill>
                </a:rPr>
                <a:t>FIB cut</a:t>
              </a:r>
              <a:endParaRPr lang="en-GB" sz="14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57" name="Picture 56" descr=" 5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605" y1="78287" x2="12605" y2="78287"/>
                        <a14:backgroundMark x1="8908" y1="32869" x2="8908" y2="32869"/>
                        <a14:backgroundMark x1="17563" y1="16932" x2="17647" y2="16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7608" y="5187572"/>
            <a:ext cx="3042449" cy="1283453"/>
          </a:xfrm>
          <a:prstGeom prst="rect">
            <a:avLst/>
          </a:prstGeom>
        </p:spPr>
      </p:pic>
      <p:grpSp>
        <p:nvGrpSpPr>
          <p:cNvPr id="58" name="Group 57" descr=" 58"/>
          <p:cNvGrpSpPr/>
          <p:nvPr/>
        </p:nvGrpSpPr>
        <p:grpSpPr>
          <a:xfrm>
            <a:off x="5352049" y="968973"/>
            <a:ext cx="2901684" cy="5093917"/>
            <a:chOff x="6331700" y="164916"/>
            <a:chExt cx="3841481" cy="6743733"/>
          </a:xfrm>
        </p:grpSpPr>
        <p:grpSp>
          <p:nvGrpSpPr>
            <p:cNvPr id="68" name="Group 67"/>
            <p:cNvGrpSpPr/>
            <p:nvPr/>
          </p:nvGrpSpPr>
          <p:grpSpPr>
            <a:xfrm rot="16200000" flipV="1">
              <a:off x="4880574" y="1616042"/>
              <a:ext cx="6743733" cy="3841481"/>
              <a:chOff x="-1467870" y="408597"/>
              <a:chExt cx="10924855" cy="6223198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50" b="100000" l="35000" r="90313">
                            <a14:foregroundMark x1="50469" y1="25625" x2="50469" y2="25625"/>
                            <a14:foregroundMark x1="52031" y1="27083" x2="52031" y2="27083"/>
                            <a14:foregroundMark x1="54219" y1="28125" x2="54219" y2="28125"/>
                            <a14:foregroundMark x1="55156" y1="29583" x2="55156" y2="29583"/>
                            <a14:backgroundMark x1="53281" y1="87708" x2="53281" y2="87708"/>
                            <a14:backgroundMark x1="78438" y1="92083" x2="78438" y2="92083"/>
                            <a14:backgroundMark x1="60938" y1="96667" x2="60938" y2="966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19" t="452" r="8181" b="-2539"/>
              <a:stretch/>
            </p:blipFill>
            <p:spPr>
              <a:xfrm rot="60000">
                <a:off x="4580185" y="408597"/>
                <a:ext cx="4876800" cy="6223198"/>
              </a:xfrm>
              <a:prstGeom prst="rect">
                <a:avLst/>
              </a:prstGeom>
            </p:spPr>
          </p:pic>
          <p:cxnSp>
            <p:nvCxnSpPr>
              <p:cNvPr id="73" name="Straight Connector 72"/>
              <p:cNvCxnSpPr/>
              <p:nvPr/>
            </p:nvCxnSpPr>
            <p:spPr>
              <a:xfrm>
                <a:off x="7127630" y="1672493"/>
                <a:ext cx="0" cy="435316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20700000">
                <a:off x="6840108" y="1427731"/>
                <a:ext cx="0" cy="435316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15300000">
                <a:off x="2760333" y="171597"/>
                <a:ext cx="0" cy="8456406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rot="6300000" flipV="1">
              <a:off x="8569007" y="1349265"/>
              <a:ext cx="0" cy="1044000"/>
            </a:xfrm>
            <a:prstGeom prst="line">
              <a:avLst/>
            </a:prstGeom>
            <a:ln w="5715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900000" flipV="1">
              <a:off x="8307425" y="1734980"/>
              <a:ext cx="0" cy="1188000"/>
            </a:xfrm>
            <a:prstGeom prst="line">
              <a:avLst/>
            </a:prstGeom>
            <a:ln w="57150">
              <a:solidFill>
                <a:srgbClr val="CC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 descr=" 59"/>
          <p:cNvGrpSpPr/>
          <p:nvPr/>
        </p:nvGrpSpPr>
        <p:grpSpPr>
          <a:xfrm rot="17100000">
            <a:off x="5411604" y="5242850"/>
            <a:ext cx="111262" cy="1359640"/>
            <a:chOff x="2465057" y="2675629"/>
            <a:chExt cx="147297" cy="1800000"/>
          </a:xfrm>
        </p:grpSpPr>
        <p:sp>
          <p:nvSpPr>
            <p:cNvPr id="66" name="Rectangle 65"/>
            <p:cNvSpPr/>
            <p:nvPr/>
          </p:nvSpPr>
          <p:spPr>
            <a:xfrm>
              <a:off x="2465057" y="2675629"/>
              <a:ext cx="108000" cy="18000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cxnSp>
          <p:nvCxnSpPr>
            <p:cNvPr id="67" name="Straight Connector 66"/>
            <p:cNvCxnSpPr/>
            <p:nvPr/>
          </p:nvCxnSpPr>
          <p:spPr>
            <a:xfrm rot="4500000">
              <a:off x="2612354" y="3594622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 descr=" 60"/>
          <p:cNvCxnSpPr/>
          <p:nvPr/>
        </p:nvCxnSpPr>
        <p:spPr>
          <a:xfrm rot="17100000">
            <a:off x="3971928" y="3910478"/>
            <a:ext cx="4078921" cy="10878"/>
          </a:xfrm>
          <a:prstGeom prst="line">
            <a:avLst/>
          </a:prstGeom>
          <a:ln w="12700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 descr=" 61"/>
          <p:cNvSpPr/>
          <p:nvPr/>
        </p:nvSpPr>
        <p:spPr>
          <a:xfrm>
            <a:off x="4421690" y="991474"/>
            <a:ext cx="4214885" cy="5161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2" name="TextBox 61" descr=" 62"/>
          <p:cNvSpPr txBox="1"/>
          <p:nvPr/>
        </p:nvSpPr>
        <p:spPr>
          <a:xfrm rot="900000">
            <a:off x="4880140" y="5639237"/>
            <a:ext cx="1873906" cy="49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2’’ </a:t>
            </a:r>
            <a:r>
              <a:rPr lang="en-GB" sz="1600" dirty="0" err="1" smtClean="0"/>
              <a:t>Nb</a:t>
            </a:r>
            <a:r>
              <a:rPr lang="en-GB" sz="1600" dirty="0" smtClean="0"/>
              <a:t> target</a:t>
            </a:r>
            <a:endParaRPr lang="en-GB" sz="1600" dirty="0"/>
          </a:p>
        </p:txBody>
      </p:sp>
      <p:sp>
        <p:nvSpPr>
          <p:cNvPr id="63" name="TextBox 62" descr=" 63"/>
          <p:cNvSpPr txBox="1"/>
          <p:nvPr/>
        </p:nvSpPr>
        <p:spPr>
          <a:xfrm rot="6306527">
            <a:off x="6455784" y="2395302"/>
            <a:ext cx="751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90°</a:t>
            </a:r>
          </a:p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sample</a:t>
            </a:r>
            <a:endParaRPr lang="en-GB" sz="1200" b="1" dirty="0">
              <a:solidFill>
                <a:srgbClr val="CC3300"/>
              </a:solidFill>
            </a:endParaRPr>
          </a:p>
        </p:txBody>
      </p:sp>
      <p:sp>
        <p:nvSpPr>
          <p:cNvPr id="64" name="TextBox 63" descr=" 64"/>
          <p:cNvSpPr txBox="1"/>
          <p:nvPr/>
        </p:nvSpPr>
        <p:spPr>
          <a:xfrm rot="900000">
            <a:off x="6738570" y="2057770"/>
            <a:ext cx="92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0°</a:t>
            </a:r>
          </a:p>
          <a:p>
            <a:pPr algn="ctr"/>
            <a:r>
              <a:rPr lang="en-GB" sz="1200" b="1" dirty="0" smtClean="0">
                <a:solidFill>
                  <a:srgbClr val="CC3300"/>
                </a:solidFill>
              </a:rPr>
              <a:t>  sample</a:t>
            </a:r>
            <a:endParaRPr lang="en-GB" sz="1200" b="1" dirty="0">
              <a:solidFill>
                <a:srgbClr val="CC3300"/>
              </a:solidFill>
            </a:endParaRPr>
          </a:p>
        </p:txBody>
      </p:sp>
      <p:sp>
        <p:nvSpPr>
          <p:cNvPr id="56" name="TextBox 55" descr=" 56"/>
          <p:cNvSpPr txBox="1"/>
          <p:nvPr/>
        </p:nvSpPr>
        <p:spPr>
          <a:xfrm rot="17100000">
            <a:off x="5163308" y="3364692"/>
            <a:ext cx="1776449" cy="451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~ 14.5 cm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77" name="Picture 76" descr="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61" y="1213939"/>
            <a:ext cx="2783823" cy="2087867"/>
          </a:xfrm>
          <a:prstGeom prst="rect">
            <a:avLst/>
          </a:prstGeom>
        </p:spPr>
      </p:pic>
      <p:sp>
        <p:nvSpPr>
          <p:cNvPr id="79" name="Title 1" descr=" 79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Samples and holder</a:t>
            </a:r>
            <a:endParaRPr lang="fr-FR" sz="4000" dirty="0"/>
          </a:p>
        </p:txBody>
      </p:sp>
      <p:cxnSp>
        <p:nvCxnSpPr>
          <p:cNvPr id="36" name="Straight Connector 35" descr=" 81"/>
          <p:cNvCxnSpPr/>
          <p:nvPr/>
        </p:nvCxnSpPr>
        <p:spPr>
          <a:xfrm>
            <a:off x="1363980" y="4339061"/>
            <a:ext cx="1318845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 descr=" 82"/>
          <p:cNvCxnSpPr/>
          <p:nvPr/>
        </p:nvCxnSpPr>
        <p:spPr>
          <a:xfrm flipV="1">
            <a:off x="2783042" y="4441247"/>
            <a:ext cx="0" cy="289146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 descr=" 93"/>
          <p:cNvCxnSpPr/>
          <p:nvPr/>
        </p:nvCxnSpPr>
        <p:spPr>
          <a:xfrm flipH="1">
            <a:off x="1362240" y="4723114"/>
            <a:ext cx="179883" cy="0"/>
          </a:xfrm>
          <a:prstGeom prst="line">
            <a:avLst/>
          </a:prstGeom>
          <a:ln w="254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 descr=" 95"/>
          <p:cNvCxnSpPr/>
          <p:nvPr/>
        </p:nvCxnSpPr>
        <p:spPr>
          <a:xfrm flipV="1">
            <a:off x="1440553" y="4091412"/>
            <a:ext cx="5908" cy="575202"/>
          </a:xfrm>
          <a:prstGeom prst="line">
            <a:avLst/>
          </a:prstGeom>
          <a:ln>
            <a:solidFill>
              <a:sysClr val="windowText" lastClr="000000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 descr=" 97"/>
          <p:cNvCxnSpPr/>
          <p:nvPr/>
        </p:nvCxnSpPr>
        <p:spPr>
          <a:xfrm flipH="1">
            <a:off x="3170913" y="1830352"/>
            <a:ext cx="2324578" cy="114936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 descr=" 102"/>
          <p:cNvCxnSpPr/>
          <p:nvPr/>
        </p:nvCxnSpPr>
        <p:spPr>
          <a:xfrm flipH="1">
            <a:off x="2362614" y="1868934"/>
            <a:ext cx="652345" cy="2727065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 descr=" 83"/>
          <p:cNvCxnSpPr/>
          <p:nvPr/>
        </p:nvCxnSpPr>
        <p:spPr>
          <a:xfrm>
            <a:off x="727603" y="5124073"/>
            <a:ext cx="195522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 descr=" 85"/>
          <p:cNvSpPr txBox="1"/>
          <p:nvPr/>
        </p:nvSpPr>
        <p:spPr>
          <a:xfrm>
            <a:off x="1362240" y="5184026"/>
            <a:ext cx="73129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smtClean="0"/>
              <a:t>20 mm</a:t>
            </a:r>
            <a:endParaRPr lang="en-GB" sz="1400" dirty="0"/>
          </a:p>
        </p:txBody>
      </p:sp>
      <p:sp>
        <p:nvSpPr>
          <p:cNvPr id="42" name="TextBox 41" descr=" 86"/>
          <p:cNvSpPr txBox="1"/>
          <p:nvPr/>
        </p:nvSpPr>
        <p:spPr>
          <a:xfrm>
            <a:off x="-59174" y="4507586"/>
            <a:ext cx="73129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 mm</a:t>
            </a:r>
            <a:endParaRPr lang="en-GB" sz="1400" dirty="0"/>
          </a:p>
        </p:txBody>
      </p:sp>
      <p:cxnSp>
        <p:nvCxnSpPr>
          <p:cNvPr id="43" name="Straight Connector 42" descr=" 87"/>
          <p:cNvCxnSpPr/>
          <p:nvPr/>
        </p:nvCxnSpPr>
        <p:spPr>
          <a:xfrm flipV="1">
            <a:off x="645088" y="4433968"/>
            <a:ext cx="0" cy="58399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Rectangle 83" descr=" 84"/>
          <p:cNvSpPr/>
          <p:nvPr/>
        </p:nvSpPr>
        <p:spPr>
          <a:xfrm>
            <a:off x="286391" y="845143"/>
            <a:ext cx="3963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View from bottom </a:t>
            </a:r>
            <a:r>
              <a:rPr lang="en-GB" dirty="0" smtClean="0">
                <a:solidFill>
                  <a:srgbClr val="FF0000"/>
                </a:solidFill>
              </a:rPr>
              <a:t>with</a:t>
            </a:r>
            <a:r>
              <a:rPr lang="en-GB" dirty="0" smtClean="0"/>
              <a:t> sample holder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5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2" y="2321575"/>
            <a:ext cx="6990595" cy="4477747"/>
          </a:xfrm>
          <a:prstGeom prst="rect">
            <a:avLst/>
          </a:prstGeom>
        </p:spPr>
      </p:pic>
      <p:sp>
        <p:nvSpPr>
          <p:cNvPr id="4" name="Title 1" descr="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err="1" smtClean="0"/>
              <a:t>HiPIMS</a:t>
            </a:r>
            <a:r>
              <a:rPr lang="en-GB" sz="4000" dirty="0" smtClean="0"/>
              <a:t> configurations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0" y="755155"/>
            <a:ext cx="8953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Duty </a:t>
            </a:r>
            <a:r>
              <a:rPr lang="en-GB" dirty="0"/>
              <a:t>cycle : 1 </a:t>
            </a:r>
            <a:r>
              <a:rPr lang="en-GB" dirty="0" smtClean="0"/>
              <a:t>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 pulse (</a:t>
            </a:r>
            <a:r>
              <a:rPr lang="en-GB" b="1" dirty="0"/>
              <a:t>MP</a:t>
            </a:r>
            <a:r>
              <a:rPr lang="en-GB" dirty="0"/>
              <a:t>) : 30 </a:t>
            </a:r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s</a:t>
            </a:r>
            <a:r>
              <a:rPr lang="en-GB" dirty="0"/>
              <a:t>   </a:t>
            </a:r>
          </a:p>
          <a:p>
            <a:pPr marL="742950" lvl="1" indent="-285750">
              <a:buFont typeface="Arial" panose="020B0604020202020204" pitchFamily="34" charset="0"/>
              <a:buChar char=" "/>
            </a:pPr>
            <a:r>
              <a:rPr lang="en-GB" smtClean="0"/>
              <a:t>       </a:t>
            </a:r>
            <a:r>
              <a:rPr lang="en-GB" b="1" smtClean="0">
                <a:solidFill>
                  <a:srgbClr val="7030A0"/>
                </a:solidFill>
              </a:rPr>
              <a:t> </a:t>
            </a:r>
            <a:r>
              <a:rPr lang="en-GB" smtClean="0"/>
              <a:t>      </a:t>
            </a:r>
            <a:r>
              <a:rPr lang="en-GB" smtClean="0">
                <a:latin typeface="Symbol" panose="05050102010706020507" pitchFamily="18" charset="2"/>
              </a:rPr>
              <a:t> </a:t>
            </a:r>
            <a:r>
              <a:rPr lang="en-GB" smtClean="0"/>
              <a:t>  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 "/>
            </a:pPr>
            <a:r>
              <a:rPr lang="en-GB" smtClean="0"/>
              <a:t>             </a:t>
            </a:r>
            <a:r>
              <a:rPr lang="en-GB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GB" smtClean="0"/>
              <a:t>             </a:t>
            </a:r>
            <a:r>
              <a:rPr lang="en-GB" smtClean="0">
                <a:latin typeface="Symbol" panose="05050102010706020507" pitchFamily="18" charset="2"/>
              </a:rPr>
              <a:t> </a:t>
            </a:r>
            <a:r>
              <a:rPr lang="en-GB" smtClean="0"/>
              <a:t>   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8" name="Rectangle 7" descr=" 8"/>
          <p:cNvSpPr/>
          <p:nvPr/>
        </p:nvSpPr>
        <p:spPr>
          <a:xfrm>
            <a:off x="2840808" y="557364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938FF"/>
                </a:solidFill>
              </a:rPr>
              <a:t>-550 V</a:t>
            </a:r>
            <a:endParaRPr lang="en-GB" dirty="0">
              <a:solidFill>
                <a:srgbClr val="0938FF"/>
              </a:solidFill>
            </a:endParaRPr>
          </a:p>
        </p:txBody>
      </p:sp>
      <p:sp>
        <p:nvSpPr>
          <p:cNvPr id="6" name="Rectangle 5" descr=" 6"/>
          <p:cNvSpPr/>
          <p:nvPr/>
        </p:nvSpPr>
        <p:spPr>
          <a:xfrm>
            <a:off x="2882454" y="5019871"/>
            <a:ext cx="78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~20 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Rectangle 13" descr=" 14"/>
          <p:cNvSpPr/>
          <p:nvPr/>
        </p:nvSpPr>
        <p:spPr>
          <a:xfrm>
            <a:off x="5253518" y="2585588"/>
            <a:ext cx="829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938FF"/>
                </a:solidFill>
              </a:rPr>
              <a:t>+50 V</a:t>
            </a:r>
            <a:endParaRPr lang="en-GB" dirty="0">
              <a:solidFill>
                <a:srgbClr val="0938FF"/>
              </a:solidFill>
            </a:endParaRPr>
          </a:p>
        </p:txBody>
      </p:sp>
      <p:cxnSp>
        <p:nvCxnSpPr>
          <p:cNvPr id="17" name="Straight Arrow Connector 16" descr=" 17"/>
          <p:cNvCxnSpPr/>
          <p:nvPr/>
        </p:nvCxnSpPr>
        <p:spPr>
          <a:xfrm>
            <a:off x="2217392" y="2540259"/>
            <a:ext cx="623416" cy="10867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 descr=" 27"/>
          <p:cNvSpPr/>
          <p:nvPr/>
        </p:nvSpPr>
        <p:spPr>
          <a:xfrm>
            <a:off x="2263642" y="2155525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55A0"/>
                </a:solidFill>
              </a:rPr>
              <a:t>MP</a:t>
            </a:r>
            <a:endParaRPr lang="en-GB" b="1" dirty="0">
              <a:solidFill>
                <a:srgbClr val="0055A0"/>
              </a:solidFill>
            </a:endParaRPr>
          </a:p>
        </p:txBody>
      </p:sp>
      <p:sp>
        <p:nvSpPr>
          <p:cNvPr id="28" name="Slide Number Placeholder 5" descr=" 28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13</a:t>
            </a:r>
            <a:endParaRPr lang="en-US" dirty="0"/>
          </a:p>
        </p:txBody>
      </p:sp>
      <p:cxnSp>
        <p:nvCxnSpPr>
          <p:cNvPr id="5" name="Straight Connector 4" descr=" 5"/>
          <p:cNvCxnSpPr/>
          <p:nvPr/>
        </p:nvCxnSpPr>
        <p:spPr>
          <a:xfrm flipV="1">
            <a:off x="6334125" y="1343025"/>
            <a:ext cx="1038225" cy="952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descr=" 21"/>
          <p:cNvCxnSpPr/>
          <p:nvPr/>
        </p:nvCxnSpPr>
        <p:spPr>
          <a:xfrm flipV="1">
            <a:off x="6334124" y="1745607"/>
            <a:ext cx="1038225" cy="952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 descr=" 10"/>
          <p:cNvSpPr txBox="1"/>
          <p:nvPr/>
        </p:nvSpPr>
        <p:spPr>
          <a:xfrm>
            <a:off x="7516505" y="116788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+50V PP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 descr=" 22"/>
          <p:cNvSpPr txBox="1"/>
          <p:nvPr/>
        </p:nvSpPr>
        <p:spPr>
          <a:xfrm>
            <a:off x="7766030" y="156006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0V PP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2" y="2321575"/>
            <a:ext cx="6990595" cy="4477747"/>
          </a:xfrm>
          <a:prstGeom prst="rect">
            <a:avLst/>
          </a:prstGeom>
        </p:spPr>
      </p:pic>
      <p:sp>
        <p:nvSpPr>
          <p:cNvPr id="4" name="Title 1" descr="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err="1" smtClean="0"/>
              <a:t>HiPIMS</a:t>
            </a:r>
            <a:r>
              <a:rPr lang="en-GB" sz="4000" dirty="0" smtClean="0"/>
              <a:t> configurations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0" y="755155"/>
            <a:ext cx="8953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Duty </a:t>
            </a:r>
            <a:r>
              <a:rPr lang="en-GB" dirty="0"/>
              <a:t>cycle : 1 </a:t>
            </a:r>
            <a:r>
              <a:rPr lang="en-GB" dirty="0" smtClean="0"/>
              <a:t>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 pulse (</a:t>
            </a:r>
            <a:r>
              <a:rPr lang="en-GB" b="1" dirty="0"/>
              <a:t>MP</a:t>
            </a:r>
            <a:r>
              <a:rPr lang="en-GB" dirty="0"/>
              <a:t>) : 30 </a:t>
            </a:r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s</a:t>
            </a:r>
            <a:r>
              <a:rPr lang="en-GB" dirty="0"/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Delay (</a:t>
            </a:r>
            <a:r>
              <a:rPr lang="en-GB" b="1" smtClean="0">
                <a:solidFill>
                  <a:srgbClr val="7030A0"/>
                </a:solidFill>
                <a:latin typeface="Arial" panose="020B0604020202020204" pitchFamily="34" charset="0"/>
              </a:rPr>
              <a:t>D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) : 4 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s </a:t>
            </a:r>
          </a:p>
          <a:p>
            <a:pPr marL="742950" lvl="1" indent="-285750">
              <a:buFont typeface="Arial" panose="020B0604020202020204" pitchFamily="34" charset="0"/>
              <a:buChar char=" "/>
            </a:pPr>
            <a:r>
              <a:rPr lang="en-GB" smtClean="0"/>
              <a:t>             </a:t>
            </a:r>
            <a:r>
              <a:rPr lang="en-GB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GB" smtClean="0"/>
              <a:t>             </a:t>
            </a:r>
            <a:r>
              <a:rPr lang="en-GB" smtClean="0">
                <a:latin typeface="Symbol" panose="05050102010706020507" pitchFamily="18" charset="2"/>
              </a:rPr>
              <a:t> </a:t>
            </a:r>
            <a:r>
              <a:rPr lang="en-GB" smtClean="0"/>
              <a:t>   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8" name="Rectangle 7" descr=" 8"/>
          <p:cNvSpPr/>
          <p:nvPr/>
        </p:nvSpPr>
        <p:spPr>
          <a:xfrm>
            <a:off x="2840808" y="557364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938FF"/>
                </a:solidFill>
              </a:rPr>
              <a:t>-550 V</a:t>
            </a:r>
            <a:endParaRPr lang="en-GB" dirty="0">
              <a:solidFill>
                <a:srgbClr val="0938FF"/>
              </a:solidFill>
            </a:endParaRPr>
          </a:p>
        </p:txBody>
      </p:sp>
      <p:sp>
        <p:nvSpPr>
          <p:cNvPr id="6" name="Rectangle 5" descr=" 6"/>
          <p:cNvSpPr/>
          <p:nvPr/>
        </p:nvSpPr>
        <p:spPr>
          <a:xfrm>
            <a:off x="2882454" y="5019871"/>
            <a:ext cx="78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~20 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Rectangle 13" descr=" 14"/>
          <p:cNvSpPr/>
          <p:nvPr/>
        </p:nvSpPr>
        <p:spPr>
          <a:xfrm>
            <a:off x="5253518" y="2585588"/>
            <a:ext cx="829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938FF"/>
                </a:solidFill>
              </a:rPr>
              <a:t>+50 V</a:t>
            </a:r>
            <a:endParaRPr lang="en-GB" dirty="0">
              <a:solidFill>
                <a:srgbClr val="0938FF"/>
              </a:solidFill>
            </a:endParaRPr>
          </a:p>
        </p:txBody>
      </p:sp>
      <p:cxnSp>
        <p:nvCxnSpPr>
          <p:cNvPr id="17" name="Straight Arrow Connector 16" descr=" 17"/>
          <p:cNvCxnSpPr/>
          <p:nvPr/>
        </p:nvCxnSpPr>
        <p:spPr>
          <a:xfrm>
            <a:off x="2217392" y="2540259"/>
            <a:ext cx="623416" cy="10867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 descr=" 27"/>
          <p:cNvSpPr/>
          <p:nvPr/>
        </p:nvSpPr>
        <p:spPr>
          <a:xfrm>
            <a:off x="2263642" y="2155525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55A0"/>
                </a:solidFill>
              </a:rPr>
              <a:t>MP</a:t>
            </a:r>
            <a:endParaRPr lang="en-GB" b="1" dirty="0">
              <a:solidFill>
                <a:srgbClr val="0055A0"/>
              </a:solidFill>
            </a:endParaRPr>
          </a:p>
        </p:txBody>
      </p:sp>
      <p:sp>
        <p:nvSpPr>
          <p:cNvPr id="28" name="Slide Number Placeholder 5" descr=" 28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13</a:t>
            </a:r>
            <a:endParaRPr lang="en-US" dirty="0"/>
          </a:p>
        </p:txBody>
      </p:sp>
      <p:cxnSp>
        <p:nvCxnSpPr>
          <p:cNvPr id="16" name="Straight Arrow Connector 15" descr=" 16"/>
          <p:cNvCxnSpPr/>
          <p:nvPr/>
        </p:nvCxnSpPr>
        <p:spPr>
          <a:xfrm flipV="1">
            <a:off x="2840808" y="2545913"/>
            <a:ext cx="261505" cy="1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 descr=" 19"/>
          <p:cNvSpPr/>
          <p:nvPr/>
        </p:nvSpPr>
        <p:spPr>
          <a:xfrm>
            <a:off x="2810497" y="2163226"/>
            <a:ext cx="505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D</a:t>
            </a:r>
            <a:endParaRPr lang="en-GB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 descr=" 5"/>
          <p:cNvCxnSpPr/>
          <p:nvPr/>
        </p:nvCxnSpPr>
        <p:spPr>
          <a:xfrm flipV="1">
            <a:off x="6334125" y="1343025"/>
            <a:ext cx="1038225" cy="952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descr=" 21"/>
          <p:cNvCxnSpPr/>
          <p:nvPr/>
        </p:nvCxnSpPr>
        <p:spPr>
          <a:xfrm flipV="1">
            <a:off x="6334124" y="1745607"/>
            <a:ext cx="1038225" cy="952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 descr=" 10"/>
          <p:cNvSpPr txBox="1"/>
          <p:nvPr/>
        </p:nvSpPr>
        <p:spPr>
          <a:xfrm>
            <a:off x="7516505" y="116788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+50V PP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 descr=" 22"/>
          <p:cNvSpPr txBox="1"/>
          <p:nvPr/>
        </p:nvSpPr>
        <p:spPr>
          <a:xfrm>
            <a:off x="7766030" y="156006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0V PP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02" y="2321575"/>
            <a:ext cx="6990595" cy="4477747"/>
          </a:xfrm>
          <a:prstGeom prst="rect">
            <a:avLst/>
          </a:prstGeom>
        </p:spPr>
      </p:pic>
      <p:sp>
        <p:nvSpPr>
          <p:cNvPr id="4" name="Title 1" descr="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err="1" smtClean="0"/>
              <a:t>HiPIMS</a:t>
            </a:r>
            <a:r>
              <a:rPr lang="en-GB" sz="4000" dirty="0" smtClean="0"/>
              <a:t> configurations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0" y="755155"/>
            <a:ext cx="8953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Duty </a:t>
            </a:r>
            <a:r>
              <a:rPr lang="en-GB" dirty="0"/>
              <a:t>cycle : 1 </a:t>
            </a:r>
            <a:r>
              <a:rPr lang="en-GB" dirty="0" smtClean="0"/>
              <a:t>kHz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Main pulse (</a:t>
            </a:r>
            <a:r>
              <a:rPr lang="en-GB" b="1" dirty="0"/>
              <a:t>MP</a:t>
            </a:r>
            <a:r>
              <a:rPr lang="en-GB" dirty="0"/>
              <a:t>) : 30 </a:t>
            </a:r>
            <a:r>
              <a:rPr lang="en-GB" dirty="0" err="1">
                <a:latin typeface="Symbol" panose="05050102010706020507" pitchFamily="18" charset="2"/>
              </a:rPr>
              <a:t>m</a:t>
            </a:r>
            <a:r>
              <a:rPr lang="en-GB" dirty="0" err="1"/>
              <a:t>s</a:t>
            </a:r>
            <a:r>
              <a:rPr lang="en-GB" dirty="0"/>
              <a:t>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Delay (</a:t>
            </a:r>
            <a:r>
              <a:rPr lang="en-GB" b="1" smtClean="0">
                <a:solidFill>
                  <a:srgbClr val="7030A0"/>
                </a:solidFill>
                <a:latin typeface="Arial" panose="020B0604020202020204" pitchFamily="34" charset="0"/>
              </a:rPr>
              <a:t>D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) : 4 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PP duration (</a:t>
            </a:r>
            <a:r>
              <a:rPr lang="en-GB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PP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) : 20 – 250 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8" name="Rectangle 7" descr=" 8"/>
          <p:cNvSpPr/>
          <p:nvPr/>
        </p:nvSpPr>
        <p:spPr>
          <a:xfrm>
            <a:off x="2840808" y="557364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938FF"/>
                </a:solidFill>
              </a:rPr>
              <a:t>-550 V</a:t>
            </a:r>
            <a:endParaRPr lang="en-GB" dirty="0">
              <a:solidFill>
                <a:srgbClr val="0938FF"/>
              </a:solidFill>
            </a:endParaRPr>
          </a:p>
        </p:txBody>
      </p:sp>
      <p:sp>
        <p:nvSpPr>
          <p:cNvPr id="6" name="Rectangle 5" descr=" 6"/>
          <p:cNvSpPr/>
          <p:nvPr/>
        </p:nvSpPr>
        <p:spPr>
          <a:xfrm>
            <a:off x="2882454" y="5019871"/>
            <a:ext cx="78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~20 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Rectangle 13" descr=" 14"/>
          <p:cNvSpPr/>
          <p:nvPr/>
        </p:nvSpPr>
        <p:spPr>
          <a:xfrm>
            <a:off x="5253518" y="2585588"/>
            <a:ext cx="829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938FF"/>
                </a:solidFill>
              </a:rPr>
              <a:t>+50 V</a:t>
            </a:r>
            <a:endParaRPr lang="en-GB" dirty="0">
              <a:solidFill>
                <a:srgbClr val="0938FF"/>
              </a:solidFill>
            </a:endParaRPr>
          </a:p>
        </p:txBody>
      </p:sp>
      <p:cxnSp>
        <p:nvCxnSpPr>
          <p:cNvPr id="17" name="Straight Arrow Connector 16" descr=" 17"/>
          <p:cNvCxnSpPr/>
          <p:nvPr/>
        </p:nvCxnSpPr>
        <p:spPr>
          <a:xfrm>
            <a:off x="2217392" y="2540259"/>
            <a:ext cx="623416" cy="10867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 descr=" 18"/>
          <p:cNvCxnSpPr/>
          <p:nvPr/>
        </p:nvCxnSpPr>
        <p:spPr>
          <a:xfrm flipV="1">
            <a:off x="3123855" y="2545914"/>
            <a:ext cx="4007195" cy="1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 descr=" 25"/>
          <p:cNvSpPr/>
          <p:nvPr/>
        </p:nvSpPr>
        <p:spPr>
          <a:xfrm>
            <a:off x="4735427" y="2155525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</a:rPr>
              <a:t>PP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27" name="Rectangle 26" descr=" 27"/>
          <p:cNvSpPr/>
          <p:nvPr/>
        </p:nvSpPr>
        <p:spPr>
          <a:xfrm>
            <a:off x="2263642" y="2155525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55A0"/>
                </a:solidFill>
              </a:rPr>
              <a:t>MP</a:t>
            </a:r>
            <a:endParaRPr lang="en-GB" b="1" dirty="0">
              <a:solidFill>
                <a:srgbClr val="0055A0"/>
              </a:solidFill>
            </a:endParaRPr>
          </a:p>
        </p:txBody>
      </p:sp>
      <p:sp>
        <p:nvSpPr>
          <p:cNvPr id="28" name="Slide Number Placeholder 5" descr=" 28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13</a:t>
            </a:r>
            <a:endParaRPr lang="en-US" dirty="0"/>
          </a:p>
        </p:txBody>
      </p:sp>
      <p:cxnSp>
        <p:nvCxnSpPr>
          <p:cNvPr id="16" name="Straight Arrow Connector 15" descr=" 16"/>
          <p:cNvCxnSpPr/>
          <p:nvPr/>
        </p:nvCxnSpPr>
        <p:spPr>
          <a:xfrm flipV="1">
            <a:off x="2840808" y="2545913"/>
            <a:ext cx="261505" cy="1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 descr=" 19"/>
          <p:cNvSpPr/>
          <p:nvPr/>
        </p:nvSpPr>
        <p:spPr>
          <a:xfrm>
            <a:off x="2810497" y="2163226"/>
            <a:ext cx="505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</a:rPr>
              <a:t>D</a:t>
            </a:r>
            <a:endParaRPr lang="en-GB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 descr=" 5"/>
          <p:cNvCxnSpPr/>
          <p:nvPr/>
        </p:nvCxnSpPr>
        <p:spPr>
          <a:xfrm flipV="1">
            <a:off x="6334125" y="1343025"/>
            <a:ext cx="1038225" cy="952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descr=" 21"/>
          <p:cNvCxnSpPr/>
          <p:nvPr/>
        </p:nvCxnSpPr>
        <p:spPr>
          <a:xfrm flipV="1">
            <a:off x="6334124" y="1745607"/>
            <a:ext cx="1038225" cy="9526"/>
          </a:xfrm>
          <a:prstGeom prst="line">
            <a:avLst/>
          </a:prstGeom>
          <a:ln w="38100">
            <a:solidFill>
              <a:schemeClr val="accent1">
                <a:lumMod val="1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 descr=" 10"/>
          <p:cNvSpPr txBox="1"/>
          <p:nvPr/>
        </p:nvSpPr>
        <p:spPr>
          <a:xfrm>
            <a:off x="7516505" y="1167885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+50V PP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 descr=" 22"/>
          <p:cNvSpPr txBox="1"/>
          <p:nvPr/>
        </p:nvSpPr>
        <p:spPr>
          <a:xfrm>
            <a:off x="7766030" y="156006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no PP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Outline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940443"/>
            <a:ext cx="8686800" cy="5128225"/>
          </a:xfrm>
        </p:spPr>
        <p:txBody>
          <a:bodyPr>
            <a:normAutofit/>
          </a:bodyPr>
          <a:lstStyle/>
          <a:p>
            <a:r>
              <a:rPr lang="en-GB" dirty="0"/>
              <a:t>Framework</a:t>
            </a: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R&amp;D simulations</a:t>
            </a:r>
          </a:p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R&amp;D </a:t>
            </a:r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experiments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Next </a:t>
            </a:r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steps</a:t>
            </a: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Conclusions</a:t>
            </a:r>
            <a:endParaRPr lang="en-GB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pPr marL="36576" indent="0">
              <a:buNone/>
            </a:pP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Time-integrated IEDF</a:t>
            </a:r>
            <a:endParaRPr lang="fr-FR" sz="4000" dirty="0"/>
          </a:p>
        </p:txBody>
      </p:sp>
      <p:sp>
        <p:nvSpPr>
          <p:cNvPr id="5" name="Slide Number Placeholder 5" descr=" 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14</a:t>
            </a:r>
            <a:endParaRPr lang="en-US" dirty="0"/>
          </a:p>
        </p:txBody>
      </p:sp>
      <p:sp>
        <p:nvSpPr>
          <p:cNvPr id="3" name="Rectangle 2" descr=" 3"/>
          <p:cNvSpPr/>
          <p:nvPr/>
        </p:nvSpPr>
        <p:spPr>
          <a:xfrm>
            <a:off x="77653" y="992882"/>
            <a:ext cx="2683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2000" dirty="0" smtClean="0"/>
              <a:t>By using the MEA</a:t>
            </a:r>
            <a:endParaRPr lang="en-GB" sz="2000" dirty="0"/>
          </a:p>
        </p:txBody>
      </p:sp>
      <p:pic>
        <p:nvPicPr>
          <p:cNvPr id="2" name="Picture 1" descr="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4" y="1392992"/>
            <a:ext cx="8151892" cy="4498857"/>
          </a:xfrm>
          <a:prstGeom prst="rect">
            <a:avLst/>
          </a:prstGeom>
        </p:spPr>
      </p:pic>
      <p:sp>
        <p:nvSpPr>
          <p:cNvPr id="6" name="Rectangle 5" descr=" 6"/>
          <p:cNvSpPr/>
          <p:nvPr/>
        </p:nvSpPr>
        <p:spPr>
          <a:xfrm>
            <a:off x="7300911" y="1854926"/>
            <a:ext cx="3143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descr=" 9"/>
          <p:cNvSpPr/>
          <p:nvPr/>
        </p:nvSpPr>
        <p:spPr>
          <a:xfrm>
            <a:off x="7362825" y="2324160"/>
            <a:ext cx="3143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 descr=" 7"/>
          <p:cNvSpPr txBox="1"/>
          <p:nvPr/>
        </p:nvSpPr>
        <p:spPr>
          <a:xfrm>
            <a:off x="7205046" y="1791544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smtClean="0">
                <a:solidFill>
                  <a:schemeClr val="accent6">
                    <a:lumMod val="50000"/>
                  </a:schemeClr>
                </a:solidFill>
              </a:rPr>
              <a:t>PP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 descr=" 10"/>
          <p:cNvSpPr txBox="1"/>
          <p:nvPr/>
        </p:nvSpPr>
        <p:spPr>
          <a:xfrm>
            <a:off x="7250291" y="2293833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smtClean="0">
                <a:solidFill>
                  <a:schemeClr val="accent6">
                    <a:lumMod val="50000"/>
                  </a:schemeClr>
                </a:solidFill>
              </a:rPr>
              <a:t>PP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4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Time-integrated IEDF</a:t>
            </a:r>
            <a:endParaRPr lang="fr-FR" sz="4000" dirty="0"/>
          </a:p>
        </p:txBody>
      </p:sp>
      <p:sp>
        <p:nvSpPr>
          <p:cNvPr id="5" name="Slide Number Placeholder 5" descr=" 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14</a:t>
            </a:r>
            <a:endParaRPr lang="en-US" dirty="0"/>
          </a:p>
        </p:txBody>
      </p:sp>
      <p:sp>
        <p:nvSpPr>
          <p:cNvPr id="3" name="Rectangle 2" descr=" 3"/>
          <p:cNvSpPr/>
          <p:nvPr/>
        </p:nvSpPr>
        <p:spPr>
          <a:xfrm>
            <a:off x="77653" y="992882"/>
            <a:ext cx="2683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GB" sz="2000" dirty="0" smtClean="0"/>
              <a:t>By using the MEA</a:t>
            </a:r>
            <a:endParaRPr lang="en-GB" sz="2000" dirty="0"/>
          </a:p>
        </p:txBody>
      </p:sp>
      <p:pic>
        <p:nvPicPr>
          <p:cNvPr id="2" name="Picture 1" descr="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4" y="1392992"/>
            <a:ext cx="8151892" cy="4498857"/>
          </a:xfrm>
          <a:prstGeom prst="rect">
            <a:avLst/>
          </a:prstGeom>
        </p:spPr>
      </p:pic>
      <p:sp>
        <p:nvSpPr>
          <p:cNvPr id="11" name="Rectangle 10" descr=" 8"/>
          <p:cNvSpPr/>
          <p:nvPr/>
        </p:nvSpPr>
        <p:spPr>
          <a:xfrm>
            <a:off x="565527" y="6125517"/>
            <a:ext cx="7835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dirty="0" smtClean="0">
                <a:solidFill>
                  <a:srgbClr val="FF0000"/>
                </a:solidFill>
              </a:rPr>
              <a:t>Evidence of a dominant high energy ion population!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Rectangle 5" descr=" 6"/>
          <p:cNvSpPr/>
          <p:nvPr/>
        </p:nvSpPr>
        <p:spPr>
          <a:xfrm>
            <a:off x="7300911" y="1854926"/>
            <a:ext cx="3143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 descr=" 9"/>
          <p:cNvSpPr/>
          <p:nvPr/>
        </p:nvSpPr>
        <p:spPr>
          <a:xfrm>
            <a:off x="7362825" y="2324160"/>
            <a:ext cx="314325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70000">
              <a:schemeClr val="accent1">
                <a:tint val="30000"/>
                <a:shade val="95000"/>
                <a:satMod val="300000"/>
                <a:alpha val="5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 descr=" 7"/>
          <p:cNvSpPr txBox="1"/>
          <p:nvPr/>
        </p:nvSpPr>
        <p:spPr>
          <a:xfrm>
            <a:off x="7205046" y="1791544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smtClean="0">
                <a:solidFill>
                  <a:schemeClr val="accent6">
                    <a:lumMod val="50000"/>
                  </a:schemeClr>
                </a:solidFill>
              </a:rPr>
              <a:t>PP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 descr=" 10"/>
          <p:cNvSpPr txBox="1"/>
          <p:nvPr/>
        </p:nvSpPr>
        <p:spPr>
          <a:xfrm>
            <a:off x="7250291" y="2293833"/>
            <a:ext cx="4411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smtClean="0">
                <a:solidFill>
                  <a:schemeClr val="accent6">
                    <a:lumMod val="50000"/>
                  </a:schemeClr>
                </a:solidFill>
              </a:rPr>
              <a:t>PP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5" y="4289927"/>
            <a:ext cx="2708703" cy="2030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5" y="2155255"/>
            <a:ext cx="2697064" cy="20220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8" y="4289926"/>
            <a:ext cx="2708703" cy="2030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7" y="2161282"/>
            <a:ext cx="2697064" cy="202207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15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DCMS coatings</a:t>
            </a:r>
            <a:endParaRPr lang="fr-FR" sz="4000" dirty="0"/>
          </a:p>
        </p:txBody>
      </p:sp>
      <p:sp>
        <p:nvSpPr>
          <p:cNvPr id="8" name="Rectangle 7"/>
          <p:cNvSpPr/>
          <p:nvPr/>
        </p:nvSpPr>
        <p:spPr>
          <a:xfrm>
            <a:off x="335279" y="804001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/>
              <a:t>Experimental parameters: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Argon </a:t>
            </a:r>
            <a:r>
              <a:rPr lang="en-GB" dirty="0" smtClean="0"/>
              <a:t>pressure : 8x10</a:t>
            </a:r>
            <a:r>
              <a:rPr lang="en-GB" baseline="30000" dirty="0" smtClean="0"/>
              <a:t>-3 </a:t>
            </a:r>
            <a:r>
              <a:rPr lang="en-GB" dirty="0"/>
              <a:t>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Niobium </a:t>
            </a:r>
            <a:r>
              <a:rPr lang="en-GB" dirty="0" smtClean="0"/>
              <a:t>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Power : 250 W (1.5 hours)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58429" y="2025421"/>
            <a:ext cx="378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DCMS with grounded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0678" y="2004330"/>
            <a:ext cx="379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DCMS with -50V bias on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465" y="5120659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1586" y="2981624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4346741" y="2210666"/>
            <a:ext cx="1" cy="415852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91586" y="4290496"/>
            <a:ext cx="8244502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1514446"/>
            <a:ext cx="2697064" cy="2022071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 dirty="0"/>
          </a:p>
        </p:txBody>
      </p:sp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</a:t>
            </a:r>
            <a:r>
              <a:rPr lang="en-GB" sz="4000" dirty="0" err="1" smtClean="0"/>
              <a:t>HiPIMS</a:t>
            </a:r>
            <a:r>
              <a:rPr lang="en-GB" sz="4000" dirty="0" smtClean="0"/>
              <a:t> coatings</a:t>
            </a:r>
            <a:endParaRPr lang="fr-FR" sz="4000" dirty="0"/>
          </a:p>
        </p:txBody>
      </p:sp>
      <p:sp>
        <p:nvSpPr>
          <p:cNvPr id="20" name="Rectangle 19" descr=" 20"/>
          <p:cNvSpPr/>
          <p:nvPr/>
        </p:nvSpPr>
        <p:spPr>
          <a:xfrm>
            <a:off x="-25094" y="45283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 descr=" 21"/>
          <p:cNvSpPr/>
          <p:nvPr/>
        </p:nvSpPr>
        <p:spPr>
          <a:xfrm>
            <a:off x="39027" y="238935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16" name="Straight Connector 15" descr=" 16"/>
          <p:cNvCxnSpPr/>
          <p:nvPr/>
        </p:nvCxnSpPr>
        <p:spPr>
          <a:xfrm flipV="1">
            <a:off x="3288059" y="1659511"/>
            <a:ext cx="0" cy="424012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 18"/>
          <p:cNvCxnSpPr/>
          <p:nvPr/>
        </p:nvCxnSpPr>
        <p:spPr>
          <a:xfrm flipH="1">
            <a:off x="191585" y="3636265"/>
            <a:ext cx="8884144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 25"/>
          <p:cNvCxnSpPr/>
          <p:nvPr/>
        </p:nvCxnSpPr>
        <p:spPr>
          <a:xfrm flipV="1">
            <a:off x="6262696" y="1679447"/>
            <a:ext cx="907" cy="422019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 descr=" 26"/>
          <p:cNvSpPr txBox="1"/>
          <p:nvPr/>
        </p:nvSpPr>
        <p:spPr>
          <a:xfrm>
            <a:off x="262850" y="940443"/>
            <a:ext cx="277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, no PP,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grounded substrate</a:t>
            </a:r>
          </a:p>
        </p:txBody>
      </p:sp>
      <p:pic>
        <p:nvPicPr>
          <p:cNvPr id="33" name="Picture 32" descr="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3749543"/>
            <a:ext cx="2708703" cy="2030799"/>
          </a:xfrm>
          <a:prstGeom prst="rect">
            <a:avLst/>
          </a:prstGeom>
        </p:spPr>
      </p:pic>
      <p:sp>
        <p:nvSpPr>
          <p:cNvPr id="22" name="TextBox 21" descr=" 22"/>
          <p:cNvSpPr txBox="1"/>
          <p:nvPr/>
        </p:nvSpPr>
        <p:spPr>
          <a:xfrm>
            <a:off x="3264223" y="976811"/>
            <a:ext cx="29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har char=" "/>
            </a:pPr>
            <a:r>
              <a:rPr lang="en-GB" smtClean="0">
                <a:solidFill>
                  <a:schemeClr val="accent6">
                    <a:lumMod val="50000"/>
                  </a:schemeClr>
                </a:solidFill>
              </a:rPr>
              <a:t>                          </a:t>
            </a:r>
            <a:br>
              <a:rPr lang="en-GB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smtClean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 descr=" 19"/>
          <p:cNvSpPr txBox="1"/>
          <p:nvPr/>
        </p:nvSpPr>
        <p:spPr>
          <a:xfrm>
            <a:off x="6319447" y="976811"/>
            <a:ext cx="282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har char=" "/>
            </a:pPr>
            <a:r>
              <a:rPr lang="en-GB" smtClean="0">
                <a:solidFill>
                  <a:srgbClr val="FF0000"/>
                </a:solidFill>
              </a:rPr>
              <a:t>                     </a:t>
            </a:r>
            <a:br>
              <a:rPr lang="en-GB" smtClean="0">
                <a:solidFill>
                  <a:srgbClr val="FF0000"/>
                </a:solidFill>
              </a:rPr>
            </a:br>
            <a:r>
              <a:rPr lang="en-GB" smtClean="0">
                <a:solidFill>
                  <a:srgbClr val="FF0000"/>
                </a:solidFill>
              </a:rPr>
              <a:t>              </a:t>
            </a:r>
            <a:endParaRPr lang="en-GB" dirty="0" smtClean="0">
              <a:solidFill>
                <a:srgbClr val="FF0000"/>
              </a:solidFill>
            </a:endParaRPr>
          </a:p>
          <a:p>
            <a:pPr marL="285750" indent="-285750" algn="ctr">
              <a:buChar char=" "/>
            </a:pPr>
            <a:r>
              <a:rPr lang="en-GB" smtClean="0">
                <a:solidFill>
                  <a:srgbClr val="FF0000"/>
                </a:solidFill>
              </a:rPr>
              <a:t>                   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1514446"/>
            <a:ext cx="2697064" cy="2022071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 dirty="0"/>
          </a:p>
        </p:txBody>
      </p:sp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</a:t>
            </a:r>
            <a:r>
              <a:rPr lang="en-GB" sz="4000" dirty="0" err="1" smtClean="0"/>
              <a:t>HiPIMS</a:t>
            </a:r>
            <a:r>
              <a:rPr lang="en-GB" sz="4000" dirty="0" smtClean="0"/>
              <a:t> coatings</a:t>
            </a:r>
            <a:endParaRPr lang="fr-FR" sz="4000" dirty="0"/>
          </a:p>
        </p:txBody>
      </p:sp>
      <p:sp>
        <p:nvSpPr>
          <p:cNvPr id="20" name="Rectangle 19" descr=" 20"/>
          <p:cNvSpPr/>
          <p:nvPr/>
        </p:nvSpPr>
        <p:spPr>
          <a:xfrm>
            <a:off x="-25094" y="45283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 descr=" 21"/>
          <p:cNvSpPr/>
          <p:nvPr/>
        </p:nvSpPr>
        <p:spPr>
          <a:xfrm>
            <a:off x="39027" y="238935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16" name="Straight Connector 15" descr=" 16"/>
          <p:cNvCxnSpPr/>
          <p:nvPr/>
        </p:nvCxnSpPr>
        <p:spPr>
          <a:xfrm flipV="1">
            <a:off x="3288059" y="1659511"/>
            <a:ext cx="0" cy="424012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 18"/>
          <p:cNvCxnSpPr/>
          <p:nvPr/>
        </p:nvCxnSpPr>
        <p:spPr>
          <a:xfrm flipH="1">
            <a:off x="191585" y="3636265"/>
            <a:ext cx="8884144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 25"/>
          <p:cNvCxnSpPr/>
          <p:nvPr/>
        </p:nvCxnSpPr>
        <p:spPr>
          <a:xfrm flipV="1">
            <a:off x="6262696" y="1679447"/>
            <a:ext cx="907" cy="422019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 descr=" 26"/>
          <p:cNvSpPr txBox="1"/>
          <p:nvPr/>
        </p:nvSpPr>
        <p:spPr>
          <a:xfrm>
            <a:off x="262850" y="940443"/>
            <a:ext cx="277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no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PP,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grounded substrate</a:t>
            </a:r>
          </a:p>
        </p:txBody>
      </p:sp>
      <p:pic>
        <p:nvPicPr>
          <p:cNvPr id="33" name="Picture 32" descr="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3749543"/>
            <a:ext cx="2708703" cy="2030799"/>
          </a:xfrm>
          <a:prstGeom prst="rect">
            <a:avLst/>
          </a:prstGeom>
        </p:spPr>
      </p:pic>
      <p:pic>
        <p:nvPicPr>
          <p:cNvPr id="14" name="Picture 13" descr="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50" y="1469467"/>
            <a:ext cx="2697064" cy="2022071"/>
          </a:xfrm>
          <a:prstGeom prst="rect">
            <a:avLst/>
          </a:prstGeom>
        </p:spPr>
      </p:pic>
      <p:pic>
        <p:nvPicPr>
          <p:cNvPr id="15" name="Picture 14" descr="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26" y="3739425"/>
            <a:ext cx="2708703" cy="2030799"/>
          </a:xfrm>
          <a:prstGeom prst="rect">
            <a:avLst/>
          </a:prstGeom>
        </p:spPr>
      </p:pic>
      <p:sp>
        <p:nvSpPr>
          <p:cNvPr id="22" name="TextBox 21" descr=" 22"/>
          <p:cNvSpPr txBox="1"/>
          <p:nvPr/>
        </p:nvSpPr>
        <p:spPr>
          <a:xfrm>
            <a:off x="3264223" y="976810"/>
            <a:ext cx="29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b) </a:t>
            </a:r>
            <a:r>
              <a:rPr lang="en-GB" dirty="0" err="1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no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PP,</a:t>
            </a:r>
            <a:endParaRPr lang="en-GB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algn="ctr"/>
            <a:r>
              <a:rPr lang="en-GB" dirty="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-50 V bias on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 descr=" 19"/>
          <p:cNvSpPr txBox="1"/>
          <p:nvPr/>
        </p:nvSpPr>
        <p:spPr>
          <a:xfrm>
            <a:off x="6319447" y="976811"/>
            <a:ext cx="282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har char=" "/>
            </a:pPr>
            <a:r>
              <a:rPr lang="en-GB" smtClean="0">
                <a:solidFill>
                  <a:srgbClr val="FF0000"/>
                </a:solidFill>
              </a:rPr>
              <a:t>                     </a:t>
            </a:r>
            <a:br>
              <a:rPr lang="en-GB" smtClean="0">
                <a:solidFill>
                  <a:srgbClr val="FF0000"/>
                </a:solidFill>
              </a:rPr>
            </a:br>
            <a:r>
              <a:rPr lang="en-GB" smtClean="0">
                <a:solidFill>
                  <a:srgbClr val="FF0000"/>
                </a:solidFill>
              </a:rPr>
              <a:t>              </a:t>
            </a:r>
            <a:endParaRPr lang="en-GB" dirty="0" smtClean="0">
              <a:solidFill>
                <a:srgbClr val="FF0000"/>
              </a:solidFill>
            </a:endParaRPr>
          </a:p>
          <a:p>
            <a:pPr marL="285750" indent="-285750" algn="ctr">
              <a:buChar char=" "/>
            </a:pPr>
            <a:r>
              <a:rPr lang="en-GB" smtClean="0">
                <a:solidFill>
                  <a:srgbClr val="FF0000"/>
                </a:solidFill>
              </a:rPr>
              <a:t>                   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747" y="1574725"/>
            <a:ext cx="2535349" cy="1901512"/>
          </a:xfrm>
          <a:prstGeom prst="rect">
            <a:avLst/>
          </a:prstGeom>
        </p:spPr>
      </p:pic>
      <p:pic>
        <p:nvPicPr>
          <p:cNvPr id="29" name="Picture 28" descr="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1514446"/>
            <a:ext cx="2697064" cy="2022071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16</a:t>
            </a:r>
            <a:endParaRPr lang="en-US" dirty="0"/>
          </a:p>
        </p:txBody>
      </p:sp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</a:t>
            </a:r>
            <a:r>
              <a:rPr lang="en-GB" sz="4000" dirty="0" err="1" smtClean="0"/>
              <a:t>HiPIMS</a:t>
            </a:r>
            <a:r>
              <a:rPr lang="en-GB" sz="4000" dirty="0" smtClean="0"/>
              <a:t> coatings</a:t>
            </a:r>
            <a:endParaRPr lang="fr-FR" sz="4000" dirty="0"/>
          </a:p>
        </p:txBody>
      </p:sp>
      <p:sp>
        <p:nvSpPr>
          <p:cNvPr id="20" name="Rectangle 19" descr=" 20"/>
          <p:cNvSpPr/>
          <p:nvPr/>
        </p:nvSpPr>
        <p:spPr>
          <a:xfrm>
            <a:off x="-25094" y="45283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 descr=" 21"/>
          <p:cNvSpPr/>
          <p:nvPr/>
        </p:nvSpPr>
        <p:spPr>
          <a:xfrm>
            <a:off x="39027" y="238935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16" name="Straight Connector 15" descr=" 16"/>
          <p:cNvCxnSpPr/>
          <p:nvPr/>
        </p:nvCxnSpPr>
        <p:spPr>
          <a:xfrm flipV="1">
            <a:off x="3288059" y="1659511"/>
            <a:ext cx="0" cy="424012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 18"/>
          <p:cNvCxnSpPr/>
          <p:nvPr/>
        </p:nvCxnSpPr>
        <p:spPr>
          <a:xfrm flipH="1">
            <a:off x="191585" y="3636265"/>
            <a:ext cx="8884144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 25"/>
          <p:cNvCxnSpPr/>
          <p:nvPr/>
        </p:nvCxnSpPr>
        <p:spPr>
          <a:xfrm flipV="1">
            <a:off x="6262696" y="1679447"/>
            <a:ext cx="907" cy="422019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 descr=" 26"/>
          <p:cNvSpPr txBox="1"/>
          <p:nvPr/>
        </p:nvSpPr>
        <p:spPr>
          <a:xfrm>
            <a:off x="262850" y="940443"/>
            <a:ext cx="277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no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PP,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grounded substrate</a:t>
            </a:r>
          </a:p>
        </p:txBody>
      </p:sp>
      <p:pic>
        <p:nvPicPr>
          <p:cNvPr id="33" name="Picture 32" descr="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3749543"/>
            <a:ext cx="2708703" cy="2030799"/>
          </a:xfrm>
          <a:prstGeom prst="rect">
            <a:avLst/>
          </a:prstGeom>
        </p:spPr>
      </p:pic>
      <p:pic>
        <p:nvPicPr>
          <p:cNvPr id="14" name="Picture 13" descr="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50" y="1469467"/>
            <a:ext cx="2697064" cy="2022071"/>
          </a:xfrm>
          <a:prstGeom prst="rect">
            <a:avLst/>
          </a:prstGeom>
        </p:spPr>
      </p:pic>
      <p:pic>
        <p:nvPicPr>
          <p:cNvPr id="15" name="Picture 14" descr="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26" y="3739425"/>
            <a:ext cx="2708703" cy="2030799"/>
          </a:xfrm>
          <a:prstGeom prst="rect">
            <a:avLst/>
          </a:prstGeom>
        </p:spPr>
      </p:pic>
      <p:sp>
        <p:nvSpPr>
          <p:cNvPr id="22" name="TextBox 21" descr=" 22"/>
          <p:cNvSpPr txBox="1"/>
          <p:nvPr/>
        </p:nvSpPr>
        <p:spPr>
          <a:xfrm>
            <a:off x="3264223" y="976810"/>
            <a:ext cx="29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b) </a:t>
            </a:r>
            <a:r>
              <a:rPr lang="en-GB" dirty="0" err="1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GB">
                <a:solidFill>
                  <a:schemeClr val="accent6">
                    <a:lumMod val="50000"/>
                  </a:schemeClr>
                </a:solidFill>
              </a:rPr>
              <a:t>no </a:t>
            </a:r>
            <a:r>
              <a:rPr lang="en-GB" smtClean="0">
                <a:solidFill>
                  <a:schemeClr val="accent6">
                    <a:lumMod val="50000"/>
                  </a:schemeClr>
                </a:solidFill>
              </a:rPr>
              <a:t>PP,</a:t>
            </a:r>
            <a:endParaRPr lang="en-GB" dirty="0">
              <a:solidFill>
                <a:srgbClr val="4D4D4D">
                  <a:lumMod val="50000"/>
                </a:srgbClr>
              </a:solidFill>
              <a:latin typeface="Arial" panose="020B0604020202020204" pitchFamily="34" charset="0"/>
            </a:endParaRPr>
          </a:p>
          <a:p>
            <a:pPr algn="ctr"/>
            <a:r>
              <a:rPr lang="en-GB" dirty="0" smtClean="0">
                <a:solidFill>
                  <a:srgbClr val="4D4D4D">
                    <a:lumMod val="50000"/>
                  </a:srgbClr>
                </a:solidFill>
                <a:latin typeface="Arial" panose="020B0604020202020204" pitchFamily="34" charset="0"/>
              </a:rPr>
              <a:t>-50 V bias on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 descr=" 19"/>
          <p:cNvSpPr txBox="1"/>
          <p:nvPr/>
        </p:nvSpPr>
        <p:spPr>
          <a:xfrm>
            <a:off x="6319447" y="976811"/>
            <a:ext cx="282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c)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HiPIMS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, +50 V PP,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</a:rPr>
              <a:t>grounded substrate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Rectangle 23" descr=" 8"/>
          <p:cNvSpPr/>
          <p:nvPr/>
        </p:nvSpPr>
        <p:spPr>
          <a:xfrm>
            <a:off x="722966" y="6132776"/>
            <a:ext cx="7698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000" b="1" u="sng" dirty="0">
                <a:solidFill>
                  <a:srgbClr val="FF0000"/>
                </a:solidFill>
              </a:rPr>
              <a:t>Biased-like </a:t>
            </a:r>
            <a:r>
              <a:rPr lang="en-GB" sz="2000" b="1" u="sng" dirty="0" smtClean="0">
                <a:solidFill>
                  <a:srgbClr val="FF0000"/>
                </a:solidFill>
              </a:rPr>
              <a:t>effect with a positive pulse! </a:t>
            </a:r>
            <a:br>
              <a:rPr lang="en-GB" sz="2000" b="1" u="sng" dirty="0" smtClean="0">
                <a:solidFill>
                  <a:srgbClr val="FF0000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90</a:t>
            </a:r>
            <a:r>
              <a:rPr lang="en-GB" sz="2000" dirty="0">
                <a:solidFill>
                  <a:srgbClr val="FF0000"/>
                </a:solidFill>
              </a:rPr>
              <a:t>° </a:t>
            </a:r>
            <a:r>
              <a:rPr lang="en-GB" sz="2000" dirty="0" smtClean="0">
                <a:solidFill>
                  <a:srgbClr val="FF0000"/>
                </a:solidFill>
              </a:rPr>
              <a:t>sample gets densified with 200</a:t>
            </a:r>
            <a:r>
              <a:rPr lang="en-GB" sz="2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sz="2000" dirty="0" err="1" smtClean="0">
                <a:solidFill>
                  <a:srgbClr val="FF0000"/>
                </a:solidFill>
              </a:rPr>
              <a:t>s</a:t>
            </a:r>
            <a:r>
              <a:rPr lang="en-GB" sz="2000" dirty="0" smtClean="0">
                <a:solidFill>
                  <a:srgbClr val="FF0000"/>
                </a:solidFill>
              </a:rPr>
              <a:t> positive pulse at +</a:t>
            </a:r>
            <a:r>
              <a:rPr lang="en-GB" sz="2000" dirty="0">
                <a:solidFill>
                  <a:srgbClr val="FF0000"/>
                </a:solidFill>
              </a:rPr>
              <a:t>5</a:t>
            </a:r>
            <a:r>
              <a:rPr lang="en-GB" sz="2000" dirty="0" smtClean="0">
                <a:solidFill>
                  <a:srgbClr val="FF0000"/>
                </a:solidFill>
              </a:rPr>
              <a:t>0V 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23" name="Picture 22" descr="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71" y="3839330"/>
            <a:ext cx="2574525" cy="19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854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Outline</a:t>
            </a:r>
            <a:endParaRPr lang="fr-FR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" y="940443"/>
            <a:ext cx="8686800" cy="512822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Framework</a:t>
            </a:r>
          </a:p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R&amp;D simulations</a:t>
            </a:r>
          </a:p>
          <a:p>
            <a:r>
              <a:rPr lang="en-GB" dirty="0">
                <a:solidFill>
                  <a:schemeClr val="tx1">
                    <a:lumMod val="40000"/>
                    <a:lumOff val="60000"/>
                  </a:schemeClr>
                </a:solidFill>
              </a:rPr>
              <a:t>R&amp;D experiments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Next steps</a:t>
            </a:r>
          </a:p>
          <a:p>
            <a:r>
              <a:rPr lang="en-GB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Conclusions</a:t>
            </a:r>
          </a:p>
          <a:p>
            <a:pPr marL="36576" indent="0">
              <a:buNone/>
            </a:pPr>
            <a:endParaRPr lang="en-GB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 10"/>
          <p:cNvSpPr/>
          <p:nvPr/>
        </p:nvSpPr>
        <p:spPr>
          <a:xfrm>
            <a:off x="554844" y="1087220"/>
            <a:ext cx="80034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Basic tests in a R&amp;D experimental setup:</a:t>
            </a:r>
            <a:r>
              <a:rPr lang="en-GB" sz="2400" dirty="0" smtClean="0"/>
              <a:t>	</a:t>
            </a:r>
          </a:p>
          <a:p>
            <a:pPr marL="379476" indent="-342900">
              <a:buFont typeface="+mj-lt"/>
              <a:buAutoNum type="arabicPeriod"/>
            </a:pP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plasma physics </a:t>
            </a:r>
            <a:r>
              <a:rPr lang="en-GB" dirty="0"/>
              <a:t>in </a:t>
            </a:r>
            <a:r>
              <a:rPr lang="en-GB" dirty="0" err="1" smtClean="0"/>
              <a:t>HiPIMS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Optimization of </a:t>
            </a:r>
            <a:r>
              <a:rPr lang="en-GB" dirty="0" err="1" smtClean="0"/>
              <a:t>HiPIMS</a:t>
            </a:r>
            <a:r>
              <a:rPr lang="en-GB" dirty="0" smtClean="0"/>
              <a:t> parameters</a:t>
            </a:r>
            <a:endParaRPr lang="en-GB" sz="2400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Coating of samples reproducing cavity shape</a:t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Coating </a:t>
            </a:r>
            <a:r>
              <a:rPr lang="en-GB" sz="2400" b="1" dirty="0"/>
              <a:t>of the first scale-1 cavity prototype</a:t>
            </a:r>
            <a:endParaRPr lang="en-GB" sz="2000" b="1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6576"/>
            <a:endParaRPr lang="en-GB" sz="2400" dirty="0" smtClean="0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7" name="Title 1" descr=" 7"/>
          <p:cNvSpPr txBox="1">
            <a:spLocks/>
          </p:cNvSpPr>
          <p:nvPr/>
        </p:nvSpPr>
        <p:spPr>
          <a:xfrm>
            <a:off x="443150" y="206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From R&amp;D to scale-1 cavity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554843" y="3207974"/>
            <a:ext cx="711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/>
              <a:t>Coating of copper strips with the CRAB cavity shape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/>
              <a:t>Parallel implementation of </a:t>
            </a:r>
            <a:r>
              <a:rPr lang="en-GB" dirty="0" smtClean="0"/>
              <a:t>plasma diagnostics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New sputtering source development</a:t>
            </a:r>
          </a:p>
          <a:p>
            <a:pPr marL="493776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5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 3"/>
          <p:cNvSpPr/>
          <p:nvPr/>
        </p:nvSpPr>
        <p:spPr>
          <a:xfrm>
            <a:off x="554844" y="2686250"/>
            <a:ext cx="7117407" cy="14185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 descr=" 10"/>
          <p:cNvSpPr/>
          <p:nvPr/>
        </p:nvSpPr>
        <p:spPr>
          <a:xfrm>
            <a:off x="554844" y="1087220"/>
            <a:ext cx="8003465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Basic tests in a R&amp;D experimental setup:</a:t>
            </a:r>
            <a:r>
              <a:rPr lang="en-GB" sz="2400" dirty="0" smtClean="0"/>
              <a:t>	</a:t>
            </a:r>
          </a:p>
          <a:p>
            <a:pPr marL="379476" indent="-342900">
              <a:buFont typeface="+mj-lt"/>
              <a:buAutoNum type="arabicPeriod"/>
            </a:pP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Basic plasma physics </a:t>
            </a:r>
            <a:r>
              <a:rPr lang="en-GB" dirty="0"/>
              <a:t>in </a:t>
            </a:r>
            <a:r>
              <a:rPr lang="en-GB" dirty="0" err="1" smtClean="0"/>
              <a:t>HiPIMS</a:t>
            </a:r>
            <a:endParaRPr lang="en-GB" dirty="0" smtClean="0"/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Optimization of </a:t>
            </a:r>
            <a:r>
              <a:rPr lang="en-GB" dirty="0" err="1" smtClean="0"/>
              <a:t>HiPIMS</a:t>
            </a:r>
            <a:r>
              <a:rPr lang="en-GB" dirty="0" smtClean="0"/>
              <a:t> parameters</a:t>
            </a:r>
            <a:endParaRPr lang="en-GB" sz="2400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Coating of samples reproducing cavity shape</a:t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/>
            </a:r>
            <a:br>
              <a:rPr lang="en-GB" sz="2400" b="1" dirty="0" smtClean="0"/>
            </a:b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endParaRPr lang="en-GB" sz="2400" b="1" dirty="0" smtClean="0"/>
          </a:p>
          <a:p>
            <a:pPr marL="379476" indent="-342900">
              <a:buFont typeface="+mj-lt"/>
              <a:buAutoNum type="arabicPeriod"/>
            </a:pPr>
            <a:r>
              <a:rPr lang="en-GB" sz="2400" b="1" dirty="0" smtClean="0"/>
              <a:t>Coating </a:t>
            </a:r>
            <a:r>
              <a:rPr lang="en-GB" sz="2400" b="1" dirty="0"/>
              <a:t>of the first scale-1 cavity prototype</a:t>
            </a:r>
            <a:endParaRPr lang="en-GB" sz="2000" b="1" dirty="0"/>
          </a:p>
          <a:p>
            <a:pPr marL="379476" indent="-342900">
              <a:buFont typeface="+mj-lt"/>
              <a:buAutoNum type="arabicPeriod"/>
            </a:pPr>
            <a:endParaRPr lang="en-GB" sz="2400" dirty="0" smtClean="0"/>
          </a:p>
          <a:p>
            <a:pPr marL="36576"/>
            <a:endParaRPr lang="en-GB" sz="2400" dirty="0" smtClean="0"/>
          </a:p>
        </p:txBody>
      </p:sp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7</a:t>
            </a:r>
            <a:endParaRPr lang="en-US" dirty="0"/>
          </a:p>
        </p:txBody>
      </p:sp>
      <p:sp>
        <p:nvSpPr>
          <p:cNvPr id="7" name="Title 1" descr=" 7"/>
          <p:cNvSpPr txBox="1">
            <a:spLocks/>
          </p:cNvSpPr>
          <p:nvPr/>
        </p:nvSpPr>
        <p:spPr>
          <a:xfrm>
            <a:off x="443150" y="20696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/>
              <a:t>From R&amp;D to scale-1 cavity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554843" y="3207974"/>
            <a:ext cx="7117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/>
              <a:t>Coating of copper strips with the CRAB cavity shape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/>
              <a:t>Parallel implementation of </a:t>
            </a:r>
            <a:r>
              <a:rPr lang="en-GB" dirty="0" smtClean="0"/>
              <a:t>plasma diagnostics</a:t>
            </a:r>
          </a:p>
          <a:p>
            <a:pPr marL="836676" lvl="1" indent="-342900">
              <a:buFont typeface="Arial" panose="020B0604020202020204" pitchFamily="34" charset="0"/>
              <a:buChar char="•"/>
            </a:pPr>
            <a:r>
              <a:rPr lang="en-GB" dirty="0" smtClean="0"/>
              <a:t>New sputtering source development</a:t>
            </a:r>
          </a:p>
          <a:p>
            <a:pPr marL="493776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5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0" r="34859" b="13059"/>
          <a:stretch/>
        </p:blipFill>
        <p:spPr>
          <a:xfrm>
            <a:off x="1305056" y="1683667"/>
            <a:ext cx="3848774" cy="2886117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sp>
        <p:nvSpPr>
          <p:cNvPr id="8" name="Title 1" descr=" 8"/>
          <p:cNvSpPr>
            <a:spLocks noGrp="1"/>
          </p:cNvSpPr>
          <p:nvPr>
            <p:ph type="title"/>
          </p:nvPr>
        </p:nvSpPr>
        <p:spPr>
          <a:xfrm>
            <a:off x="474148" y="191575"/>
            <a:ext cx="8362896" cy="1260344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Validation </a:t>
            </a:r>
            <a:r>
              <a:rPr lang="en-GB" sz="4000" dirty="0" smtClean="0">
                <a:sym typeface="Wingdings" panose="05000000000000000000" pitchFamily="2" charset="2"/>
              </a:rPr>
              <a:t>of </a:t>
            </a:r>
            <a:r>
              <a:rPr lang="en-GB" sz="4000" dirty="0">
                <a:sym typeface="Wingdings" panose="05000000000000000000" pitchFamily="2" charset="2"/>
              </a:rPr>
              <a:t>coating setup with </a:t>
            </a:r>
            <a:r>
              <a:rPr lang="en-GB" sz="4000" b="1" dirty="0" err="1">
                <a:sym typeface="Wingdings" panose="05000000000000000000" pitchFamily="2" charset="2"/>
              </a:rPr>
              <a:t>mockup</a:t>
            </a:r>
            <a:r>
              <a:rPr lang="en-GB" sz="4000" dirty="0">
                <a:sym typeface="Wingdings" panose="05000000000000000000" pitchFamily="2" charset="2"/>
              </a:rPr>
              <a:t> samples</a:t>
            </a:r>
            <a:endParaRPr lang="en-GB" sz="4000" dirty="0"/>
          </a:p>
        </p:txBody>
      </p:sp>
      <p:sp>
        <p:nvSpPr>
          <p:cNvPr id="9" name="Rectangle 8" descr=" 9"/>
          <p:cNvSpPr/>
          <p:nvPr/>
        </p:nvSpPr>
        <p:spPr>
          <a:xfrm>
            <a:off x="784226" y="2888615"/>
            <a:ext cx="1982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Mass &amp; Energy Analyser</a:t>
            </a:r>
            <a:endParaRPr lang="en-GB" dirty="0"/>
          </a:p>
        </p:txBody>
      </p:sp>
      <p:sp>
        <p:nvSpPr>
          <p:cNvPr id="10" name="Rectangle 9" descr=" 10"/>
          <p:cNvSpPr/>
          <p:nvPr/>
        </p:nvSpPr>
        <p:spPr>
          <a:xfrm>
            <a:off x="1967188" y="4296976"/>
            <a:ext cx="1711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 mm stroke</a:t>
            </a:r>
          </a:p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bellow</a:t>
            </a:r>
          </a:p>
        </p:txBody>
      </p:sp>
      <p:sp>
        <p:nvSpPr>
          <p:cNvPr id="11" name="Rectangle 10" descr=" 11"/>
          <p:cNvSpPr/>
          <p:nvPr/>
        </p:nvSpPr>
        <p:spPr>
          <a:xfrm>
            <a:off x="4362878" y="1806817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Sputtering 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source</a:t>
            </a:r>
          </a:p>
        </p:txBody>
      </p:sp>
      <p:sp>
        <p:nvSpPr>
          <p:cNvPr id="26" name="TextBox 25" descr=" 26"/>
          <p:cNvSpPr txBox="1"/>
          <p:nvPr/>
        </p:nvSpPr>
        <p:spPr>
          <a:xfrm>
            <a:off x="387197" y="5181731"/>
            <a:ext cx="844984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/>
              <a:t>Time- and</a:t>
            </a:r>
            <a:r>
              <a:rPr lang="en-GB" dirty="0">
                <a:solidFill>
                  <a:srgbClr val="FF0000"/>
                </a:solidFill>
              </a:rPr>
              <a:t> spatially-resolved</a:t>
            </a:r>
            <a:r>
              <a:rPr lang="en-GB" dirty="0"/>
              <a:t> (substrate-cathode distance) </a:t>
            </a:r>
            <a:r>
              <a:rPr lang="en-GB" dirty="0" smtClean="0"/>
              <a:t>IEDF measurements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/>
              <a:t>Deposition on </a:t>
            </a:r>
            <a:r>
              <a:rPr lang="en-GB" dirty="0">
                <a:solidFill>
                  <a:srgbClr val="FF0000"/>
                </a:solidFill>
              </a:rPr>
              <a:t>samples reproducing the CRAB cavity </a:t>
            </a:r>
            <a:r>
              <a:rPr lang="en-GB" dirty="0" smtClean="0">
                <a:solidFill>
                  <a:srgbClr val="FF0000"/>
                </a:solidFill>
              </a:rPr>
              <a:t>shape</a:t>
            </a:r>
            <a:endParaRPr lang="en-GB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 smtClean="0"/>
              <a:t>Assess </a:t>
            </a:r>
            <a:r>
              <a:rPr lang="en-GB" dirty="0"/>
              <a:t>layer uniformity and SC properties with </a:t>
            </a:r>
            <a:r>
              <a:rPr lang="en-GB" dirty="0">
                <a:solidFill>
                  <a:srgbClr val="FF0000"/>
                </a:solidFill>
              </a:rPr>
              <a:t>different coating </a:t>
            </a:r>
            <a:r>
              <a:rPr lang="en-GB" dirty="0" smtClean="0">
                <a:solidFill>
                  <a:srgbClr val="FF0000"/>
                </a:solidFill>
              </a:rPr>
              <a:t>configurations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25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353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cavity: what for?</a:t>
            </a:r>
            <a:endParaRPr lang="en-GB" sz="4000" dirty="0"/>
          </a:p>
        </p:txBody>
      </p:sp>
      <p:sp>
        <p:nvSpPr>
          <p:cNvPr id="25" name="Rectangle 24" descr=" 25"/>
          <p:cNvSpPr/>
          <p:nvPr/>
        </p:nvSpPr>
        <p:spPr>
          <a:xfrm>
            <a:off x="1044848" y="1962682"/>
            <a:ext cx="156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Why CRAB?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Rectangle 22" descr=" 23"/>
          <p:cNvSpPr/>
          <p:nvPr/>
        </p:nvSpPr>
        <p:spPr>
          <a:xfrm>
            <a:off x="156755" y="856435"/>
            <a:ext cx="8882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/>
              <a:t>HL-LHC</a:t>
            </a:r>
            <a:r>
              <a:rPr lang="en-GB" dirty="0" smtClean="0"/>
              <a:t> upgrade (</a:t>
            </a:r>
            <a:r>
              <a:rPr lang="en-GB" b="1" dirty="0" smtClean="0"/>
              <a:t>by 2025</a:t>
            </a:r>
            <a:r>
              <a:rPr lang="en-GB" dirty="0" smtClean="0"/>
              <a:t>) aim at increasing luminosity by a factor of 5.</a:t>
            </a:r>
          </a:p>
          <a:p>
            <a:pPr marL="36576" indent="0">
              <a:buNone/>
            </a:pPr>
            <a:r>
              <a:rPr lang="en-GB" b="1" dirty="0" smtClean="0"/>
              <a:t>16 CRAB cavities </a:t>
            </a:r>
            <a:r>
              <a:rPr lang="en-GB" dirty="0" smtClean="0"/>
              <a:t>will be mounted around the two main experiments (CMS-ATLAS).</a:t>
            </a:r>
            <a:endParaRPr lang="en-GB" dirty="0"/>
          </a:p>
        </p:txBody>
      </p:sp>
      <p:sp>
        <p:nvSpPr>
          <p:cNvPr id="9" name="Slide Number Placeholder 5" descr=" 9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3</a:t>
            </a:r>
            <a:endParaRPr lang="en-US" dirty="0"/>
          </a:p>
        </p:txBody>
      </p:sp>
      <p:pic>
        <p:nvPicPr>
          <p:cNvPr id="4" name="Picture 3" descr="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1" y="2898647"/>
            <a:ext cx="8435357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0" r="34859" b="13059"/>
          <a:stretch/>
        </p:blipFill>
        <p:spPr>
          <a:xfrm>
            <a:off x="1305056" y="1683667"/>
            <a:ext cx="3848774" cy="2886117"/>
          </a:xfrm>
          <a:prstGeom prst="rect">
            <a:avLst/>
          </a:prstGeom>
        </p:spPr>
      </p:pic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sp>
        <p:nvSpPr>
          <p:cNvPr id="8" name="Title 1" descr=" 8"/>
          <p:cNvSpPr>
            <a:spLocks noGrp="1"/>
          </p:cNvSpPr>
          <p:nvPr>
            <p:ph type="title"/>
          </p:nvPr>
        </p:nvSpPr>
        <p:spPr>
          <a:xfrm>
            <a:off x="474148" y="191575"/>
            <a:ext cx="8362896" cy="1260344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Validation </a:t>
            </a:r>
            <a:r>
              <a:rPr lang="en-GB" sz="4000" dirty="0" smtClean="0">
                <a:sym typeface="Wingdings" panose="05000000000000000000" pitchFamily="2" charset="2"/>
              </a:rPr>
              <a:t>of </a:t>
            </a:r>
            <a:r>
              <a:rPr lang="en-GB" sz="4000" dirty="0">
                <a:sym typeface="Wingdings" panose="05000000000000000000" pitchFamily="2" charset="2"/>
              </a:rPr>
              <a:t>coating setup with </a:t>
            </a:r>
            <a:r>
              <a:rPr lang="en-GB" sz="4000" b="1" dirty="0" err="1">
                <a:sym typeface="Wingdings" panose="05000000000000000000" pitchFamily="2" charset="2"/>
              </a:rPr>
              <a:t>mockup</a:t>
            </a:r>
            <a:r>
              <a:rPr lang="en-GB" sz="4000" dirty="0">
                <a:sym typeface="Wingdings" panose="05000000000000000000" pitchFamily="2" charset="2"/>
              </a:rPr>
              <a:t> samples</a:t>
            </a:r>
            <a:endParaRPr lang="en-GB" sz="4000" dirty="0"/>
          </a:p>
        </p:txBody>
      </p:sp>
      <p:sp>
        <p:nvSpPr>
          <p:cNvPr id="9" name="Rectangle 8" descr=" 9"/>
          <p:cNvSpPr/>
          <p:nvPr/>
        </p:nvSpPr>
        <p:spPr>
          <a:xfrm>
            <a:off x="784226" y="2888615"/>
            <a:ext cx="1982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Mass &amp; Energy Analyser</a:t>
            </a:r>
            <a:endParaRPr lang="en-GB" dirty="0"/>
          </a:p>
        </p:txBody>
      </p:sp>
      <p:sp>
        <p:nvSpPr>
          <p:cNvPr id="10" name="Rectangle 9" descr=" 10"/>
          <p:cNvSpPr/>
          <p:nvPr/>
        </p:nvSpPr>
        <p:spPr>
          <a:xfrm>
            <a:off x="1967188" y="4296976"/>
            <a:ext cx="1711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 mm stroke</a:t>
            </a:r>
          </a:p>
          <a:p>
            <a:pPr algn="ctr"/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bellow</a:t>
            </a:r>
          </a:p>
        </p:txBody>
      </p:sp>
      <p:sp>
        <p:nvSpPr>
          <p:cNvPr id="11" name="Rectangle 10" descr=" 11"/>
          <p:cNvSpPr/>
          <p:nvPr/>
        </p:nvSpPr>
        <p:spPr>
          <a:xfrm>
            <a:off x="4362878" y="1806817"/>
            <a:ext cx="13003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Sputtering </a:t>
            </a:r>
          </a:p>
          <a:p>
            <a:pPr algn="ctr"/>
            <a:r>
              <a:rPr lang="en-GB" dirty="0">
                <a:solidFill>
                  <a:srgbClr val="00B050"/>
                </a:solidFill>
              </a:rPr>
              <a:t>source</a:t>
            </a:r>
          </a:p>
        </p:txBody>
      </p:sp>
      <p:grpSp>
        <p:nvGrpSpPr>
          <p:cNvPr id="12" name="Group 11" descr=" 2"/>
          <p:cNvGrpSpPr/>
          <p:nvPr/>
        </p:nvGrpSpPr>
        <p:grpSpPr>
          <a:xfrm>
            <a:off x="4516582" y="2181101"/>
            <a:ext cx="3668794" cy="2925152"/>
            <a:chOff x="4344882" y="1075135"/>
            <a:chExt cx="3668794" cy="29251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0428" t="18028" r="17899" b="23190"/>
            <a:stretch/>
          </p:blipFill>
          <p:spPr>
            <a:xfrm rot="17371544" flipV="1">
              <a:off x="5594737" y="1581347"/>
              <a:ext cx="2925152" cy="1912727"/>
            </a:xfrm>
            <a:prstGeom prst="parallelogram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4595174" y="2855117"/>
              <a:ext cx="1680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D17E05"/>
                  </a:solidFill>
                </a:rPr>
                <a:t>WOW-</a:t>
              </a:r>
              <a:r>
                <a:rPr lang="en-GB" dirty="0" err="1">
                  <a:solidFill>
                    <a:srgbClr val="D17E05"/>
                  </a:solidFill>
                </a:rPr>
                <a:t>mockup</a:t>
              </a:r>
              <a:endParaRPr lang="en-GB" dirty="0">
                <a:solidFill>
                  <a:srgbClr val="D17E05"/>
                </a:solidFill>
              </a:endParaRPr>
            </a:p>
            <a:p>
              <a:pPr algn="ctr"/>
              <a:r>
                <a:rPr lang="en-GB" dirty="0">
                  <a:solidFill>
                    <a:srgbClr val="D17E05"/>
                  </a:solidFill>
                </a:rPr>
                <a:t>samples</a:t>
              </a:r>
            </a:p>
          </p:txBody>
        </p:sp>
        <p:sp>
          <p:nvSpPr>
            <p:cNvPr id="15" name="Rectangle 14"/>
            <p:cNvSpPr/>
            <p:nvPr/>
          </p:nvSpPr>
          <p:spPr>
            <a:xfrm rot="169282">
              <a:off x="6592049" y="2212159"/>
              <a:ext cx="611842" cy="2234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6" name="Straight Arrow Connector 15"/>
            <p:cNvCxnSpPr>
              <a:stCxn id="17" idx="1"/>
            </p:cNvCxnSpPr>
            <p:nvPr/>
          </p:nvCxnSpPr>
          <p:spPr>
            <a:xfrm flipH="1">
              <a:off x="4344882" y="2318732"/>
              <a:ext cx="1864294" cy="2563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Left Brace 16"/>
            <p:cNvSpPr/>
            <p:nvPr/>
          </p:nvSpPr>
          <p:spPr>
            <a:xfrm>
              <a:off x="6209176" y="1940939"/>
              <a:ext cx="147918" cy="755586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 rot="169282">
              <a:off x="6577509" y="2477508"/>
              <a:ext cx="611842" cy="17882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rot="169282">
              <a:off x="6601372" y="1975882"/>
              <a:ext cx="611842" cy="1943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 descr=" 26"/>
          <p:cNvSpPr txBox="1"/>
          <p:nvPr/>
        </p:nvSpPr>
        <p:spPr>
          <a:xfrm>
            <a:off x="387197" y="5181731"/>
            <a:ext cx="8449847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/>
              <a:t>Time- and</a:t>
            </a:r>
            <a:r>
              <a:rPr lang="en-GB" dirty="0">
                <a:solidFill>
                  <a:srgbClr val="FF0000"/>
                </a:solidFill>
              </a:rPr>
              <a:t> spatially-resolved</a:t>
            </a:r>
            <a:r>
              <a:rPr lang="en-GB" dirty="0"/>
              <a:t> (substrate-cathode distance) </a:t>
            </a:r>
            <a:r>
              <a:rPr lang="en-GB" dirty="0" smtClean="0"/>
              <a:t>IEDF measurements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/>
              <a:t>Deposition on </a:t>
            </a:r>
            <a:r>
              <a:rPr lang="en-GB" dirty="0">
                <a:solidFill>
                  <a:srgbClr val="FF0000"/>
                </a:solidFill>
              </a:rPr>
              <a:t>samples reproducing the CRAB cavity </a:t>
            </a:r>
            <a:r>
              <a:rPr lang="en-GB" dirty="0" smtClean="0">
                <a:solidFill>
                  <a:srgbClr val="FF0000"/>
                </a:solidFill>
              </a:rPr>
              <a:t>shape</a:t>
            </a:r>
            <a:endParaRPr lang="en-GB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en-GB" dirty="0" smtClean="0"/>
              <a:t>Assess </a:t>
            </a:r>
            <a:r>
              <a:rPr lang="en-GB" dirty="0"/>
              <a:t>layer uniformity and SC properties with </a:t>
            </a:r>
            <a:r>
              <a:rPr lang="en-GB" dirty="0">
                <a:solidFill>
                  <a:srgbClr val="FF0000"/>
                </a:solidFill>
              </a:rPr>
              <a:t>different coating </a:t>
            </a:r>
            <a:r>
              <a:rPr lang="en-GB" dirty="0" smtClean="0">
                <a:solidFill>
                  <a:srgbClr val="FF0000"/>
                </a:solidFill>
              </a:rPr>
              <a:t>configurations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7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17</a:t>
            </a:r>
            <a:endParaRPr lang="en-US" dirty="0"/>
          </a:p>
        </p:txBody>
      </p:sp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257707" y="-3132"/>
            <a:ext cx="8625840" cy="940443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Conclusions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257707" y="1705407"/>
            <a:ext cx="87719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First indication of coating uniformity with simulations in DCMS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Measured </a:t>
            </a:r>
            <a:r>
              <a:rPr lang="en-GB" sz="2000" dirty="0"/>
              <a:t>mass-, energy-resolved ion </a:t>
            </a:r>
            <a:r>
              <a:rPr lang="en-GB" sz="2000" dirty="0" smtClean="0"/>
              <a:t>fluxes (</a:t>
            </a:r>
            <a:r>
              <a:rPr lang="en-GB" sz="2000" dirty="0" err="1"/>
              <a:t>Ar</a:t>
            </a:r>
            <a:r>
              <a:rPr lang="en-GB" sz="2000" baseline="30000" dirty="0"/>
              <a:t>+</a:t>
            </a:r>
            <a:r>
              <a:rPr lang="en-GB" sz="2000" dirty="0"/>
              <a:t>, </a:t>
            </a:r>
            <a:r>
              <a:rPr lang="en-GB" sz="2000" dirty="0" err="1"/>
              <a:t>Nb</a:t>
            </a:r>
            <a:r>
              <a:rPr lang="en-GB" sz="2000" baseline="30000" dirty="0"/>
              <a:t>+</a:t>
            </a:r>
            <a:r>
              <a:rPr lang="en-GB" sz="2000" dirty="0"/>
              <a:t>)</a:t>
            </a:r>
            <a:br>
              <a:rPr lang="en-GB" sz="2000" dirty="0"/>
            </a:br>
            <a:r>
              <a:rPr lang="en-GB" sz="2000" u="sng" dirty="0" smtClean="0">
                <a:solidFill>
                  <a:srgbClr val="FF0000"/>
                </a:solidFill>
              </a:rPr>
              <a:t>Evidence </a:t>
            </a:r>
            <a:r>
              <a:rPr lang="en-GB" sz="2000" u="sng" dirty="0">
                <a:solidFill>
                  <a:srgbClr val="FF0000"/>
                </a:solidFill>
              </a:rPr>
              <a:t>of a dominant high energy ion population with </a:t>
            </a:r>
            <a:r>
              <a:rPr lang="en-GB" sz="2000" u="sng" dirty="0" smtClean="0">
                <a:solidFill>
                  <a:srgbClr val="FF0000"/>
                </a:solidFill>
              </a:rPr>
              <a:t>positive pulse</a:t>
            </a:r>
            <a:endParaRPr lang="en-GB" sz="2000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 "/>
            </a:pPr>
            <a:r>
              <a:rPr lang="en-GB" sz="2000" dirty="0" smtClean="0"/>
              <a:t>                                                             </a:t>
            </a:r>
            <a:endParaRPr lang="en-GB" sz="2000" dirty="0"/>
          </a:p>
          <a:p>
            <a:pPr marL="800100" lvl="1" indent="-342900" algn="ctr">
              <a:buChar char=" "/>
            </a:pPr>
            <a:r>
              <a:rPr lang="en-GB" sz="2000" b="1" u="sng" dirty="0" smtClean="0">
                <a:solidFill>
                  <a:srgbClr val="FF0000"/>
                </a:solidFill>
              </a:rPr>
              <a:t>                                          </a:t>
            </a:r>
            <a:r>
              <a:rPr lang="en-GB" sz="2000" b="1" u="sng" dirty="0">
                <a:solidFill>
                  <a:srgbClr val="FF0000"/>
                </a:solidFill>
              </a:rPr>
              <a:t/>
            </a:r>
            <a:br>
              <a:rPr lang="en-GB" sz="2000" b="1" u="sng" dirty="0">
                <a:solidFill>
                  <a:srgbClr val="FF0000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                                  </a:t>
            </a:r>
            <a:r>
              <a:rPr lang="en-GB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 </a:t>
            </a:r>
            <a:r>
              <a:rPr lang="en-GB" sz="2000" dirty="0" smtClean="0">
                <a:solidFill>
                  <a:srgbClr val="FF0000"/>
                </a:solidFill>
              </a:rPr>
              <a:t>                      </a:t>
            </a: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 smtClean="0"/>
          </a:p>
          <a:p>
            <a:endParaRPr lang="en-GB" sz="2000" dirty="0"/>
          </a:p>
          <a:p>
            <a:pPr algn="ctr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4681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17</a:t>
            </a:r>
            <a:endParaRPr lang="en-US" dirty="0"/>
          </a:p>
        </p:txBody>
      </p:sp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257707" y="-3132"/>
            <a:ext cx="8625840" cy="940443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Conclusions</a:t>
            </a:r>
            <a:endParaRPr lang="fr-FR" sz="4000" dirty="0"/>
          </a:p>
        </p:txBody>
      </p:sp>
      <p:sp>
        <p:nvSpPr>
          <p:cNvPr id="2" name="Rectangle 1" descr=" 2"/>
          <p:cNvSpPr/>
          <p:nvPr/>
        </p:nvSpPr>
        <p:spPr>
          <a:xfrm>
            <a:off x="257707" y="1705407"/>
            <a:ext cx="87719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First indication of coating uniformity with simulations in DCMS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Measured </a:t>
            </a:r>
            <a:r>
              <a:rPr lang="en-GB" sz="2000" dirty="0"/>
              <a:t>mass-, energy-resolved ion </a:t>
            </a:r>
            <a:r>
              <a:rPr lang="en-GB" sz="2000" dirty="0" smtClean="0"/>
              <a:t>fluxes (</a:t>
            </a:r>
            <a:r>
              <a:rPr lang="en-GB" sz="2000" dirty="0" err="1"/>
              <a:t>Ar</a:t>
            </a:r>
            <a:r>
              <a:rPr lang="en-GB" sz="2000" baseline="30000" dirty="0"/>
              <a:t>+</a:t>
            </a:r>
            <a:r>
              <a:rPr lang="en-GB" sz="2000" dirty="0"/>
              <a:t>, </a:t>
            </a:r>
            <a:r>
              <a:rPr lang="en-GB" sz="2000" dirty="0" err="1"/>
              <a:t>Nb</a:t>
            </a:r>
            <a:r>
              <a:rPr lang="en-GB" sz="2000" baseline="30000" dirty="0"/>
              <a:t>+</a:t>
            </a:r>
            <a:r>
              <a:rPr lang="en-GB" sz="2000" dirty="0"/>
              <a:t>)</a:t>
            </a:r>
            <a:br>
              <a:rPr lang="en-GB" sz="2000" dirty="0"/>
            </a:br>
            <a:r>
              <a:rPr lang="en-GB" sz="2000" u="sng" dirty="0" smtClean="0">
                <a:solidFill>
                  <a:srgbClr val="FF0000"/>
                </a:solidFill>
              </a:rPr>
              <a:t>Evidence </a:t>
            </a:r>
            <a:r>
              <a:rPr lang="en-GB" sz="2000" u="sng" dirty="0">
                <a:solidFill>
                  <a:srgbClr val="FF0000"/>
                </a:solidFill>
              </a:rPr>
              <a:t>of a dominant high energy ion population with </a:t>
            </a:r>
            <a:r>
              <a:rPr lang="en-GB" sz="2000" u="sng" dirty="0" smtClean="0">
                <a:solidFill>
                  <a:srgbClr val="FF0000"/>
                </a:solidFill>
              </a:rPr>
              <a:t>positive pulse</a:t>
            </a:r>
            <a:endParaRPr lang="en-GB" sz="2000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Performed sample coatings in different </a:t>
            </a:r>
            <a:r>
              <a:rPr lang="en-GB" sz="2000" dirty="0" err="1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HiPIMS</a:t>
            </a:r>
            <a:r>
              <a:rPr lang="en-GB" sz="2000" dirty="0" smtClean="0">
                <a:solidFill>
                  <a:schemeClr val="tx1">
                    <a:lumMod val="100000"/>
                  </a:schemeClr>
                </a:solidFill>
                <a:latin typeface="Arial" panose="020B0604020202020204" pitchFamily="34" charset="0"/>
              </a:rPr>
              <a:t> configurations:</a:t>
            </a:r>
          </a:p>
          <a:p>
            <a:pPr lvl="1" algn="ctr"/>
            <a:r>
              <a:rPr lang="en-GB" sz="20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  <a:t>FIB analysis indicates a biased-like effect with a positive pulse! </a:t>
            </a:r>
            <a:br>
              <a:rPr lang="en-GB" sz="2000" b="1" u="sng" dirty="0" smtClean="0">
                <a:solidFill>
                  <a:srgbClr val="FF0000"/>
                </a:solidFill>
                <a:latin typeface="Arial" panose="020B0604020202020204" pitchFamily="34" charset="0"/>
              </a:rPr>
            </a:br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90° sample gets densified with 200</a:t>
            </a:r>
            <a:r>
              <a:rPr lang="en-GB" sz="20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GB" sz="2000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sz="20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GB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, +50V positive pulse</a:t>
            </a:r>
          </a:p>
          <a:p>
            <a:endParaRPr lang="en-GB" sz="2000" dirty="0" smtClean="0"/>
          </a:p>
          <a:p>
            <a:endParaRPr lang="en-GB" sz="2000" dirty="0"/>
          </a:p>
          <a:p>
            <a:pPr algn="ctr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8174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7707" y="2522353"/>
            <a:ext cx="8625840" cy="940443"/>
          </a:xfrm>
        </p:spPr>
        <p:txBody>
          <a:bodyPr>
            <a:noAutofit/>
          </a:bodyPr>
          <a:lstStyle/>
          <a:p>
            <a:pPr algn="ctr"/>
            <a:r>
              <a:rPr lang="en-GB" sz="4000" dirty="0" smtClean="0"/>
              <a:t>Backup Slides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4698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398295"/>
              </p:ext>
            </p:extLst>
          </p:nvPr>
        </p:nvGraphicFramePr>
        <p:xfrm>
          <a:off x="1123827" y="2128083"/>
          <a:ext cx="6388099" cy="2162175"/>
        </p:xfrm>
        <a:graphic>
          <a:graphicData uri="http://schemas.openxmlformats.org/drawingml/2006/table">
            <a:tbl>
              <a:tblPr/>
              <a:tblGrid>
                <a:gridCol w="3872825">
                  <a:extLst>
                    <a:ext uri="{9D8B030D-6E8A-4147-A177-3AD203B41FA5}">
                      <a16:colId xmlns:a16="http://schemas.microsoft.com/office/drawing/2014/main" val="3859724657"/>
                    </a:ext>
                  </a:extLst>
                </a:gridCol>
                <a:gridCol w="507496">
                  <a:extLst>
                    <a:ext uri="{9D8B030D-6E8A-4147-A177-3AD203B41FA5}">
                      <a16:colId xmlns:a16="http://schemas.microsoft.com/office/drawing/2014/main" val="1404099874"/>
                    </a:ext>
                  </a:extLst>
                </a:gridCol>
                <a:gridCol w="637541">
                  <a:extLst>
                    <a:ext uri="{9D8B030D-6E8A-4147-A177-3AD203B41FA5}">
                      <a16:colId xmlns:a16="http://schemas.microsoft.com/office/drawing/2014/main" val="992141665"/>
                    </a:ext>
                  </a:extLst>
                </a:gridCol>
                <a:gridCol w="570932">
                  <a:extLst>
                    <a:ext uri="{9D8B030D-6E8A-4147-A177-3AD203B41FA5}">
                      <a16:colId xmlns:a16="http://schemas.microsoft.com/office/drawing/2014/main" val="2890008888"/>
                    </a:ext>
                  </a:extLst>
                </a:gridCol>
                <a:gridCol w="799305">
                  <a:extLst>
                    <a:ext uri="{9D8B030D-6E8A-4147-A177-3AD203B41FA5}">
                      <a16:colId xmlns:a16="http://schemas.microsoft.com/office/drawing/2014/main" val="400860138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XRF 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FIB 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 [nm/min]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2767752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DCMS (1.5 h / 250W)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0879111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488834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DCMS and -50V bias on samples (1.5h / 250W)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9463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36182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HiPIMS 30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pulse (4h / 250W)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444338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740926"/>
                  </a:ext>
                </a:extLst>
              </a:tr>
              <a:tr h="1905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HiPIMS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30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pulse and -50 V bias on samples (4h / 250W)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648699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17598"/>
                  </a:ext>
                </a:extLst>
              </a:tr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HiPIMS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38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pulse and +50V / 200 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reverse kick  (4h / 250W)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193161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247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8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1514446"/>
            <a:ext cx="2697064" cy="2022071"/>
          </a:xfrm>
          <a:prstGeom prst="rect">
            <a:avLst/>
          </a:prstGeom>
        </p:spPr>
      </p:pic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</a:t>
            </a:r>
            <a:r>
              <a:rPr lang="en-GB" sz="4000" dirty="0" err="1" smtClean="0"/>
              <a:t>HiPIMS</a:t>
            </a:r>
            <a:r>
              <a:rPr lang="en-GB" sz="4000" dirty="0" smtClean="0"/>
              <a:t> coatings</a:t>
            </a:r>
            <a:endParaRPr lang="fr-FR" sz="4000" dirty="0"/>
          </a:p>
        </p:txBody>
      </p:sp>
      <p:sp>
        <p:nvSpPr>
          <p:cNvPr id="20" name="Rectangle 19" descr=" 20"/>
          <p:cNvSpPr/>
          <p:nvPr/>
        </p:nvSpPr>
        <p:spPr>
          <a:xfrm>
            <a:off x="-25094" y="45283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 descr=" 21"/>
          <p:cNvSpPr/>
          <p:nvPr/>
        </p:nvSpPr>
        <p:spPr>
          <a:xfrm>
            <a:off x="39027" y="238935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16" name="Straight Connector 15" descr=" 16"/>
          <p:cNvCxnSpPr/>
          <p:nvPr/>
        </p:nvCxnSpPr>
        <p:spPr>
          <a:xfrm flipV="1">
            <a:off x="3288059" y="1659511"/>
            <a:ext cx="0" cy="424012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 18"/>
          <p:cNvCxnSpPr/>
          <p:nvPr/>
        </p:nvCxnSpPr>
        <p:spPr>
          <a:xfrm flipH="1">
            <a:off x="191585" y="3636265"/>
            <a:ext cx="8884144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 25"/>
          <p:cNvCxnSpPr/>
          <p:nvPr/>
        </p:nvCxnSpPr>
        <p:spPr>
          <a:xfrm flipV="1">
            <a:off x="6262696" y="1679447"/>
            <a:ext cx="907" cy="422019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 descr=" 26"/>
          <p:cNvSpPr txBox="1"/>
          <p:nvPr/>
        </p:nvSpPr>
        <p:spPr>
          <a:xfrm>
            <a:off x="262850" y="940443"/>
            <a:ext cx="277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(grounded substrate)</a:t>
            </a:r>
          </a:p>
        </p:txBody>
      </p:sp>
      <p:pic>
        <p:nvPicPr>
          <p:cNvPr id="33" name="Picture 32" descr="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3749543"/>
            <a:ext cx="2708703" cy="2030799"/>
          </a:xfrm>
          <a:prstGeom prst="rect">
            <a:avLst/>
          </a:prstGeom>
        </p:spPr>
      </p:pic>
      <p:sp>
        <p:nvSpPr>
          <p:cNvPr id="22" name="TextBox 21" descr=" 22"/>
          <p:cNvSpPr txBox="1"/>
          <p:nvPr/>
        </p:nvSpPr>
        <p:spPr>
          <a:xfrm>
            <a:off x="3264223" y="976811"/>
            <a:ext cx="29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with -50 V bias on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 descr=" 19"/>
          <p:cNvSpPr txBox="1"/>
          <p:nvPr/>
        </p:nvSpPr>
        <p:spPr>
          <a:xfrm>
            <a:off x="6319447" y="976811"/>
            <a:ext cx="282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c) </a:t>
            </a:r>
            <a:r>
              <a:rPr lang="en-GB" dirty="0" err="1" smtClean="0">
                <a:solidFill>
                  <a:srgbClr val="FF0000"/>
                </a:solidFill>
              </a:rPr>
              <a:t>HiPIMS</a:t>
            </a:r>
            <a:r>
              <a:rPr lang="en-GB" dirty="0" smtClean="0">
                <a:solidFill>
                  <a:srgbClr val="FF0000"/>
                </a:solidFill>
              </a:rPr>
              <a:t> with +100 V positive pulse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(grounded substrate)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1514446"/>
            <a:ext cx="2697064" cy="2022071"/>
          </a:xfrm>
          <a:prstGeom prst="rect">
            <a:avLst/>
          </a:prstGeom>
        </p:spPr>
      </p:pic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</a:t>
            </a:r>
            <a:r>
              <a:rPr lang="en-GB" sz="4000" dirty="0" err="1" smtClean="0"/>
              <a:t>HiPIMS</a:t>
            </a:r>
            <a:r>
              <a:rPr lang="en-GB" sz="4000" dirty="0" smtClean="0"/>
              <a:t> coatings</a:t>
            </a:r>
            <a:endParaRPr lang="fr-FR" sz="4000" dirty="0"/>
          </a:p>
        </p:txBody>
      </p:sp>
      <p:sp>
        <p:nvSpPr>
          <p:cNvPr id="20" name="Rectangle 19" descr=" 20"/>
          <p:cNvSpPr/>
          <p:nvPr/>
        </p:nvSpPr>
        <p:spPr>
          <a:xfrm>
            <a:off x="-25094" y="45283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 descr=" 21"/>
          <p:cNvSpPr/>
          <p:nvPr/>
        </p:nvSpPr>
        <p:spPr>
          <a:xfrm>
            <a:off x="39027" y="238935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16" name="Straight Connector 15" descr=" 16"/>
          <p:cNvCxnSpPr/>
          <p:nvPr/>
        </p:nvCxnSpPr>
        <p:spPr>
          <a:xfrm flipV="1">
            <a:off x="3288059" y="1659511"/>
            <a:ext cx="0" cy="424012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 18"/>
          <p:cNvCxnSpPr/>
          <p:nvPr/>
        </p:nvCxnSpPr>
        <p:spPr>
          <a:xfrm flipH="1">
            <a:off x="191585" y="3636265"/>
            <a:ext cx="8884144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 25"/>
          <p:cNvCxnSpPr/>
          <p:nvPr/>
        </p:nvCxnSpPr>
        <p:spPr>
          <a:xfrm flipV="1">
            <a:off x="6262696" y="1679447"/>
            <a:ext cx="907" cy="422019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 descr=" 26"/>
          <p:cNvSpPr txBox="1"/>
          <p:nvPr/>
        </p:nvSpPr>
        <p:spPr>
          <a:xfrm>
            <a:off x="262850" y="940443"/>
            <a:ext cx="277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(grounded substrate)</a:t>
            </a:r>
          </a:p>
        </p:txBody>
      </p:sp>
      <p:pic>
        <p:nvPicPr>
          <p:cNvPr id="33" name="Picture 32" descr="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3749543"/>
            <a:ext cx="2708703" cy="2030799"/>
          </a:xfrm>
          <a:prstGeom prst="rect">
            <a:avLst/>
          </a:prstGeom>
        </p:spPr>
      </p:pic>
      <p:pic>
        <p:nvPicPr>
          <p:cNvPr id="13" name="Picture 12" descr="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50" y="1469467"/>
            <a:ext cx="2697064" cy="2022071"/>
          </a:xfrm>
          <a:prstGeom prst="rect">
            <a:avLst/>
          </a:prstGeom>
        </p:spPr>
      </p:pic>
      <p:pic>
        <p:nvPicPr>
          <p:cNvPr id="14" name="Picture 13" descr="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26" y="3739425"/>
            <a:ext cx="2708703" cy="2030799"/>
          </a:xfrm>
          <a:prstGeom prst="rect">
            <a:avLst/>
          </a:prstGeom>
        </p:spPr>
      </p:pic>
      <p:sp>
        <p:nvSpPr>
          <p:cNvPr id="22" name="TextBox 21" descr=" 22"/>
          <p:cNvSpPr txBox="1"/>
          <p:nvPr/>
        </p:nvSpPr>
        <p:spPr>
          <a:xfrm>
            <a:off x="3264223" y="976811"/>
            <a:ext cx="29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with -50 V bias on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 descr=" 19"/>
          <p:cNvSpPr txBox="1"/>
          <p:nvPr/>
        </p:nvSpPr>
        <p:spPr>
          <a:xfrm>
            <a:off x="6319447" y="976811"/>
            <a:ext cx="282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c) </a:t>
            </a:r>
            <a:r>
              <a:rPr lang="en-GB" dirty="0" err="1" smtClean="0">
                <a:solidFill>
                  <a:srgbClr val="FF0000"/>
                </a:solidFill>
              </a:rPr>
              <a:t>HiPIMS</a:t>
            </a:r>
            <a:r>
              <a:rPr lang="en-GB" dirty="0" smtClean="0">
                <a:solidFill>
                  <a:srgbClr val="FF0000"/>
                </a:solidFill>
              </a:rPr>
              <a:t> with +100 V positive pulse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(grounded substrate)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65" y="1469467"/>
            <a:ext cx="2697064" cy="2022798"/>
          </a:xfrm>
          <a:prstGeom prst="rect">
            <a:avLst/>
          </a:prstGeom>
        </p:spPr>
      </p:pic>
      <p:pic>
        <p:nvPicPr>
          <p:cNvPr id="29" name="Picture 28" descr="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1514446"/>
            <a:ext cx="2697064" cy="2022071"/>
          </a:xfrm>
          <a:prstGeom prst="rect">
            <a:avLst/>
          </a:prstGeom>
        </p:spPr>
      </p:pic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FIB on </a:t>
            </a:r>
            <a:r>
              <a:rPr lang="en-GB" sz="4000" dirty="0" err="1" smtClean="0"/>
              <a:t>HiPIMS</a:t>
            </a:r>
            <a:r>
              <a:rPr lang="en-GB" sz="4000" dirty="0" smtClean="0"/>
              <a:t> coatings</a:t>
            </a:r>
            <a:endParaRPr lang="fr-FR" sz="4000" dirty="0"/>
          </a:p>
        </p:txBody>
      </p:sp>
      <p:sp>
        <p:nvSpPr>
          <p:cNvPr id="20" name="Rectangle 19" descr=" 20"/>
          <p:cNvSpPr/>
          <p:nvPr/>
        </p:nvSpPr>
        <p:spPr>
          <a:xfrm>
            <a:off x="-25094" y="4528393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90° </a:t>
            </a:r>
          </a:p>
        </p:txBody>
      </p:sp>
      <p:sp>
        <p:nvSpPr>
          <p:cNvPr id="21" name="Rectangle 20" descr=" 21"/>
          <p:cNvSpPr/>
          <p:nvPr/>
        </p:nvSpPr>
        <p:spPr>
          <a:xfrm>
            <a:off x="39027" y="2389358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0</a:t>
            </a:r>
            <a:r>
              <a:rPr lang="en-GB" dirty="0"/>
              <a:t>° </a:t>
            </a:r>
          </a:p>
        </p:txBody>
      </p:sp>
      <p:cxnSp>
        <p:nvCxnSpPr>
          <p:cNvPr id="16" name="Straight Connector 15" descr=" 16"/>
          <p:cNvCxnSpPr/>
          <p:nvPr/>
        </p:nvCxnSpPr>
        <p:spPr>
          <a:xfrm flipV="1">
            <a:off x="3288059" y="1659511"/>
            <a:ext cx="0" cy="424012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 descr=" 18"/>
          <p:cNvCxnSpPr/>
          <p:nvPr/>
        </p:nvCxnSpPr>
        <p:spPr>
          <a:xfrm flipH="1">
            <a:off x="191585" y="3636265"/>
            <a:ext cx="8884144" cy="0"/>
          </a:xfrm>
          <a:prstGeom prst="line">
            <a:avLst/>
          </a:prstGeom>
          <a:ln w="254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 descr=" 25"/>
          <p:cNvCxnSpPr/>
          <p:nvPr/>
        </p:nvCxnSpPr>
        <p:spPr>
          <a:xfrm flipV="1">
            <a:off x="6262696" y="1679447"/>
            <a:ext cx="907" cy="422019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 descr=" 26"/>
          <p:cNvSpPr txBox="1"/>
          <p:nvPr/>
        </p:nvSpPr>
        <p:spPr>
          <a:xfrm>
            <a:off x="262850" y="940443"/>
            <a:ext cx="277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(grounded substrate)</a:t>
            </a:r>
          </a:p>
        </p:txBody>
      </p:sp>
      <p:pic>
        <p:nvPicPr>
          <p:cNvPr id="33" name="Picture 32" descr="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8" y="3749543"/>
            <a:ext cx="2708703" cy="2030799"/>
          </a:xfrm>
          <a:prstGeom prst="rect">
            <a:avLst/>
          </a:prstGeom>
        </p:spPr>
      </p:pic>
      <p:pic>
        <p:nvPicPr>
          <p:cNvPr id="13" name="Picture 12" descr="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50" y="1469467"/>
            <a:ext cx="2697064" cy="2022071"/>
          </a:xfrm>
          <a:prstGeom prst="rect">
            <a:avLst/>
          </a:prstGeom>
        </p:spPr>
      </p:pic>
      <p:pic>
        <p:nvPicPr>
          <p:cNvPr id="14" name="Picture 13" descr="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26" y="3739425"/>
            <a:ext cx="2708703" cy="2030799"/>
          </a:xfrm>
          <a:prstGeom prst="rect">
            <a:avLst/>
          </a:prstGeom>
        </p:spPr>
      </p:pic>
      <p:sp>
        <p:nvSpPr>
          <p:cNvPr id="22" name="TextBox 21" descr=" 22"/>
          <p:cNvSpPr txBox="1"/>
          <p:nvPr/>
        </p:nvSpPr>
        <p:spPr>
          <a:xfrm>
            <a:off x="3264223" y="976811"/>
            <a:ext cx="291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HiPIMS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with -50 V bias on substrate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 descr=" 19"/>
          <p:cNvSpPr txBox="1"/>
          <p:nvPr/>
        </p:nvSpPr>
        <p:spPr>
          <a:xfrm>
            <a:off x="6319447" y="976811"/>
            <a:ext cx="2824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c) </a:t>
            </a:r>
            <a:r>
              <a:rPr lang="en-GB" dirty="0" err="1" smtClean="0">
                <a:solidFill>
                  <a:srgbClr val="FF0000"/>
                </a:solidFill>
              </a:rPr>
              <a:t>HiPIMS</a:t>
            </a:r>
            <a:r>
              <a:rPr lang="en-GB" dirty="0" smtClean="0">
                <a:solidFill>
                  <a:srgbClr val="FF0000"/>
                </a:solidFill>
              </a:rPr>
              <a:t> with +100 V positive pulse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(grounded substrate)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7" name="Picture 16" descr="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65" y="3738697"/>
            <a:ext cx="2708703" cy="2031527"/>
          </a:xfrm>
          <a:prstGeom prst="rect">
            <a:avLst/>
          </a:prstGeom>
        </p:spPr>
      </p:pic>
      <p:sp>
        <p:nvSpPr>
          <p:cNvPr id="23" name="Rectangle 22" descr=" 8"/>
          <p:cNvSpPr/>
          <p:nvPr/>
        </p:nvSpPr>
        <p:spPr>
          <a:xfrm>
            <a:off x="722966" y="6132776"/>
            <a:ext cx="76980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2000" b="1" u="sng" dirty="0">
                <a:solidFill>
                  <a:srgbClr val="FF0000"/>
                </a:solidFill>
              </a:rPr>
              <a:t>Biased-like </a:t>
            </a:r>
            <a:r>
              <a:rPr lang="en-GB" sz="2000" b="1" u="sng" dirty="0" smtClean="0">
                <a:solidFill>
                  <a:srgbClr val="FF0000"/>
                </a:solidFill>
              </a:rPr>
              <a:t>effect with a positive pulse! </a:t>
            </a:r>
            <a:br>
              <a:rPr lang="en-GB" sz="2000" b="1" u="sng" dirty="0" smtClean="0">
                <a:solidFill>
                  <a:srgbClr val="FF0000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90</a:t>
            </a:r>
            <a:r>
              <a:rPr lang="en-GB" sz="2000" dirty="0">
                <a:solidFill>
                  <a:srgbClr val="FF0000"/>
                </a:solidFill>
              </a:rPr>
              <a:t>° </a:t>
            </a:r>
            <a:r>
              <a:rPr lang="en-GB" sz="2000" dirty="0" smtClean="0">
                <a:solidFill>
                  <a:srgbClr val="FF0000"/>
                </a:solidFill>
              </a:rPr>
              <a:t>sample gets densified with 200</a:t>
            </a:r>
            <a:r>
              <a:rPr lang="en-GB" sz="2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sz="2000" dirty="0" err="1">
                <a:solidFill>
                  <a:srgbClr val="FF0000"/>
                </a:solidFill>
              </a:rPr>
              <a:t>s</a:t>
            </a:r>
            <a:r>
              <a:rPr lang="en-GB" sz="2000" dirty="0" smtClean="0">
                <a:solidFill>
                  <a:srgbClr val="FF0000"/>
                </a:solidFill>
              </a:rPr>
              <a:t>, +100V positive pulse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33492"/>
            <a:ext cx="8423031" cy="94044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30us MP – 4us D </a:t>
            </a:r>
            <a:r>
              <a:rPr lang="en-GB" dirty="0"/>
              <a:t>–</a:t>
            </a:r>
            <a:r>
              <a:rPr lang="en-GB" dirty="0" smtClean="0"/>
              <a:t> 200us RK 100V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2" y="1325563"/>
            <a:ext cx="6223000" cy="46672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10/4/2018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smtClean="0"/>
              <a:t>How to measure time-resolved ion fluxes</a:t>
            </a:r>
            <a:endParaRPr lang="fr-FR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583474" y="1358537"/>
            <a:ext cx="7513864" cy="3673508"/>
            <a:chOff x="583474" y="1358537"/>
            <a:chExt cx="7513864" cy="3673508"/>
          </a:xfrm>
        </p:grpSpPr>
        <p:sp>
          <p:nvSpPr>
            <p:cNvPr id="2" name="Rectangle 1"/>
            <p:cNvSpPr/>
            <p:nvPr/>
          </p:nvSpPr>
          <p:spPr>
            <a:xfrm>
              <a:off x="583474" y="1358537"/>
              <a:ext cx="1436915" cy="984069"/>
            </a:xfrm>
            <a:prstGeom prst="rect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32517" y="1527405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6">
                      <a:lumMod val="50000"/>
                    </a:schemeClr>
                  </a:solidFill>
                </a:rPr>
                <a:t>CP400</a:t>
              </a:r>
            </a:p>
            <a:p>
              <a:pPr algn="ctr"/>
              <a:r>
                <a:rPr lang="en-GB" dirty="0" smtClean="0">
                  <a:solidFill>
                    <a:schemeClr val="accent6">
                      <a:lumMod val="50000"/>
                    </a:schemeClr>
                  </a:solidFill>
                </a:rPr>
                <a:t>Ion counter</a:t>
              </a:r>
              <a:endParaRPr lang="en-GB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57304" y="1358537"/>
              <a:ext cx="1436915" cy="984069"/>
            </a:xfrm>
            <a:prstGeom prst="rect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02530" y="1527405"/>
              <a:ext cx="11464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6">
                      <a:lumMod val="50000"/>
                    </a:schemeClr>
                  </a:solidFill>
                </a:rPr>
                <a:t>ECL-TTL</a:t>
              </a:r>
            </a:p>
            <a:p>
              <a:pPr algn="ctr"/>
              <a:r>
                <a:rPr lang="en-GB" dirty="0" smtClean="0">
                  <a:solidFill>
                    <a:schemeClr val="accent6">
                      <a:lumMod val="50000"/>
                    </a:schemeClr>
                  </a:solidFill>
                </a:rPr>
                <a:t>converter</a:t>
              </a:r>
              <a:endParaRPr lang="en-GB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0239" y="3351097"/>
              <a:ext cx="1436915" cy="984069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01343" y="3519965"/>
              <a:ext cx="127470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tx1">
                      <a:lumMod val="75000"/>
                    </a:schemeClr>
                  </a:solidFill>
                </a:rPr>
                <a:t>PPM422</a:t>
              </a:r>
            </a:p>
            <a:p>
              <a:pPr algn="ctr"/>
              <a:r>
                <a:rPr lang="en-GB" dirty="0" smtClean="0">
                  <a:solidFill>
                    <a:schemeClr val="tx1">
                      <a:lumMod val="75000"/>
                    </a:schemeClr>
                  </a:solidFill>
                </a:rPr>
                <a:t>acquisition</a:t>
              </a:r>
              <a:endParaRPr lang="en-GB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87144" y="1358537"/>
              <a:ext cx="1894113" cy="98406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23721" y="1527405"/>
              <a:ext cx="16209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Multi-channel </a:t>
              </a:r>
            </a:p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Scaler MCS4</a:t>
              </a:r>
            </a:p>
          </p:txBody>
        </p:sp>
        <p:cxnSp>
          <p:nvCxnSpPr>
            <p:cNvPr id="5" name="Straight Connector 4"/>
            <p:cNvCxnSpPr>
              <a:stCxn id="2" idx="3"/>
            </p:cNvCxnSpPr>
            <p:nvPr/>
          </p:nvCxnSpPr>
          <p:spPr>
            <a:xfrm flipV="1">
              <a:off x="2020389" y="1850570"/>
              <a:ext cx="618308" cy="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38697" y="1850570"/>
              <a:ext cx="0" cy="1500527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6" idx="1"/>
            </p:cNvCxnSpPr>
            <p:nvPr/>
          </p:nvCxnSpPr>
          <p:spPr>
            <a:xfrm>
              <a:off x="2638696" y="1850570"/>
              <a:ext cx="818608" cy="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10" idx="1"/>
            </p:cNvCxnSpPr>
            <p:nvPr/>
          </p:nvCxnSpPr>
          <p:spPr>
            <a:xfrm>
              <a:off x="4885576" y="1849621"/>
              <a:ext cx="1101568" cy="951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785257" y="4385714"/>
              <a:ext cx="1868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Time-Integrated </a:t>
              </a:r>
            </a:p>
            <a:p>
              <a:r>
                <a:rPr lang="en-GB" dirty="0" smtClean="0"/>
                <a:t>Measurements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33953" y="2423038"/>
              <a:ext cx="20633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Time-resolved </a:t>
              </a:r>
            </a:p>
            <a:p>
              <a:r>
                <a:rPr lang="en-GB" dirty="0" smtClean="0">
                  <a:solidFill>
                    <a:srgbClr val="FF0000"/>
                  </a:solidFill>
                </a:rPr>
                <a:t>Measurements: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FF0000"/>
                  </a:solidFill>
                </a:rPr>
                <a:t>50ns dwell time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02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353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cavity: what for?</a:t>
            </a:r>
            <a:endParaRPr lang="en-GB" sz="4000" dirty="0"/>
          </a:p>
        </p:txBody>
      </p:sp>
      <p:sp>
        <p:nvSpPr>
          <p:cNvPr id="25" name="Rectangle 24" descr=" 25"/>
          <p:cNvSpPr/>
          <p:nvPr/>
        </p:nvSpPr>
        <p:spPr>
          <a:xfrm>
            <a:off x="1044848" y="1962682"/>
            <a:ext cx="156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Why CRAB?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Rectangle 22" descr=" 23"/>
          <p:cNvSpPr/>
          <p:nvPr/>
        </p:nvSpPr>
        <p:spPr>
          <a:xfrm>
            <a:off x="156755" y="856435"/>
            <a:ext cx="8882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/>
              <a:t>HL-LHC</a:t>
            </a:r>
            <a:r>
              <a:rPr lang="en-GB" dirty="0" smtClean="0"/>
              <a:t> upgrade (</a:t>
            </a:r>
            <a:r>
              <a:rPr lang="en-GB" b="1" dirty="0" smtClean="0"/>
              <a:t>by 2025</a:t>
            </a:r>
            <a:r>
              <a:rPr lang="en-GB" dirty="0" smtClean="0"/>
              <a:t>) aim at increasing luminosity by a factor of 5.</a:t>
            </a:r>
          </a:p>
          <a:p>
            <a:pPr marL="36576" indent="0">
              <a:buNone/>
            </a:pPr>
            <a:r>
              <a:rPr lang="en-GB" b="1" dirty="0" smtClean="0"/>
              <a:t>16 CRAB cavities </a:t>
            </a:r>
            <a:r>
              <a:rPr lang="en-GB" dirty="0" smtClean="0"/>
              <a:t>will be mounted around the two main experiments (CMS-ATLAS).</a:t>
            </a:r>
            <a:endParaRPr lang="en-GB" dirty="0"/>
          </a:p>
        </p:txBody>
      </p:sp>
      <p:sp>
        <p:nvSpPr>
          <p:cNvPr id="9" name="Slide Number Placeholder 5" descr=" 9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3</a:t>
            </a:r>
            <a:endParaRPr lang="en-US" dirty="0"/>
          </a:p>
        </p:txBody>
      </p:sp>
      <p:pic>
        <p:nvPicPr>
          <p:cNvPr id="4" name="Picture 3" descr="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1" y="2898647"/>
            <a:ext cx="8435357" cy="1060706"/>
          </a:xfrm>
          <a:prstGeom prst="rect">
            <a:avLst/>
          </a:prstGeom>
        </p:spPr>
      </p:pic>
      <p:pic>
        <p:nvPicPr>
          <p:cNvPr id="8" name="Picture 7" descr="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6" y="2909463"/>
            <a:ext cx="8074168" cy="517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9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0443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Time-resolved </a:t>
            </a:r>
            <a:r>
              <a:rPr lang="en-GB" sz="4000" dirty="0" err="1" smtClean="0"/>
              <a:t>Ar</a:t>
            </a:r>
            <a:r>
              <a:rPr lang="en-GB" sz="4000" baseline="30000" dirty="0" smtClean="0"/>
              <a:t>+</a:t>
            </a:r>
            <a:r>
              <a:rPr lang="en-GB" sz="4000" dirty="0" smtClean="0"/>
              <a:t> fluxes</a:t>
            </a:r>
            <a:endParaRPr lang="fr-FR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067"/>
            <a:ext cx="9144000" cy="50978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8217" y="1002295"/>
            <a:ext cx="1224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30 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MP 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28217" y="1375005"/>
            <a:ext cx="3490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30 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 err="1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 MP – 25 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 err="1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 D – 35 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 err="1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 RK 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353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cavity: what for?</a:t>
            </a:r>
            <a:endParaRPr lang="en-GB" sz="4000" dirty="0"/>
          </a:p>
        </p:txBody>
      </p:sp>
      <p:sp>
        <p:nvSpPr>
          <p:cNvPr id="25" name="Rectangle 24" descr=" 25"/>
          <p:cNvSpPr/>
          <p:nvPr/>
        </p:nvSpPr>
        <p:spPr>
          <a:xfrm>
            <a:off x="1044848" y="1962682"/>
            <a:ext cx="156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Why CRAB?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Rectangle 22" descr=" 23"/>
          <p:cNvSpPr/>
          <p:nvPr/>
        </p:nvSpPr>
        <p:spPr>
          <a:xfrm>
            <a:off x="156755" y="856435"/>
            <a:ext cx="8882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/>
              <a:t>HL-LHC</a:t>
            </a:r>
            <a:r>
              <a:rPr lang="en-GB" dirty="0" smtClean="0"/>
              <a:t> upgrade (</a:t>
            </a:r>
            <a:r>
              <a:rPr lang="en-GB" b="1" dirty="0" smtClean="0"/>
              <a:t>by 2025</a:t>
            </a:r>
            <a:r>
              <a:rPr lang="en-GB" dirty="0" smtClean="0"/>
              <a:t>) aim at increasing luminosity by a factor of 5.</a:t>
            </a:r>
          </a:p>
          <a:p>
            <a:pPr marL="36576" indent="0">
              <a:buNone/>
            </a:pPr>
            <a:r>
              <a:rPr lang="en-GB" b="1" dirty="0" smtClean="0"/>
              <a:t>16 CRAB cavities </a:t>
            </a:r>
            <a:r>
              <a:rPr lang="en-GB" dirty="0" smtClean="0"/>
              <a:t>will be mounted around the two main experiments (CMS-ATLAS).</a:t>
            </a:r>
            <a:endParaRPr lang="en-GB" dirty="0"/>
          </a:p>
        </p:txBody>
      </p:sp>
      <p:sp>
        <p:nvSpPr>
          <p:cNvPr id="9" name="Slide Number Placeholder 5" descr=" 9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3</a:t>
            </a:r>
            <a:endParaRPr lang="en-US" dirty="0"/>
          </a:p>
        </p:txBody>
      </p:sp>
      <p:pic>
        <p:nvPicPr>
          <p:cNvPr id="4" name="Picture 3" descr="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1" y="2898647"/>
            <a:ext cx="8435357" cy="1060706"/>
          </a:xfrm>
          <a:prstGeom prst="rect">
            <a:avLst/>
          </a:prstGeom>
        </p:spPr>
      </p:pic>
      <p:pic>
        <p:nvPicPr>
          <p:cNvPr id="10" name="Picture 9" descr="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4" y="2467608"/>
            <a:ext cx="8289052" cy="21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353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cavity: what for?</a:t>
            </a:r>
            <a:endParaRPr lang="en-GB" sz="4000" dirty="0"/>
          </a:p>
        </p:txBody>
      </p:sp>
      <p:sp>
        <p:nvSpPr>
          <p:cNvPr id="25" name="Rectangle 24" descr=" 25"/>
          <p:cNvSpPr/>
          <p:nvPr/>
        </p:nvSpPr>
        <p:spPr>
          <a:xfrm>
            <a:off x="1044848" y="1962682"/>
            <a:ext cx="1567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>
                <a:solidFill>
                  <a:srgbClr val="FF0000"/>
                </a:solidFill>
              </a:rPr>
              <a:t>Why CRAB?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Rectangle 22" descr=" 23"/>
          <p:cNvSpPr/>
          <p:nvPr/>
        </p:nvSpPr>
        <p:spPr>
          <a:xfrm>
            <a:off x="156755" y="856435"/>
            <a:ext cx="8882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GB" b="1" dirty="0" smtClean="0"/>
              <a:t>HL-LHC</a:t>
            </a:r>
            <a:r>
              <a:rPr lang="en-GB" dirty="0" smtClean="0"/>
              <a:t> upgrade (</a:t>
            </a:r>
            <a:r>
              <a:rPr lang="en-GB" b="1" dirty="0" smtClean="0"/>
              <a:t>by 2025</a:t>
            </a:r>
            <a:r>
              <a:rPr lang="en-GB" dirty="0" smtClean="0"/>
              <a:t>) aim at increasing luminosity by a factor of 5.</a:t>
            </a:r>
          </a:p>
          <a:p>
            <a:pPr marL="36576" indent="0">
              <a:buNone/>
            </a:pPr>
            <a:r>
              <a:rPr lang="en-GB" b="1" dirty="0" smtClean="0"/>
              <a:t>16 CRAB cavities </a:t>
            </a:r>
            <a:r>
              <a:rPr lang="en-GB" dirty="0" smtClean="0"/>
              <a:t>will be mounted around the two main experiments (CMS-ATLAS).</a:t>
            </a:r>
            <a:endParaRPr lang="en-GB" dirty="0"/>
          </a:p>
        </p:txBody>
      </p:sp>
      <p:sp>
        <p:nvSpPr>
          <p:cNvPr id="9" name="Slide Number Placeholder 5" descr=" 9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3</a:t>
            </a:r>
            <a:endParaRPr lang="en-US" dirty="0"/>
          </a:p>
        </p:txBody>
      </p:sp>
      <p:pic>
        <p:nvPicPr>
          <p:cNvPr id="4" name="Picture 3" descr="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1" y="2898647"/>
            <a:ext cx="8435357" cy="1060706"/>
          </a:xfrm>
          <a:prstGeom prst="rect">
            <a:avLst/>
          </a:prstGeom>
        </p:spPr>
      </p:pic>
      <p:pic>
        <p:nvPicPr>
          <p:cNvPr id="10" name="Picture 9" descr="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4" y="2467608"/>
            <a:ext cx="8289052" cy="2125984"/>
          </a:xfrm>
          <a:prstGeom prst="rect">
            <a:avLst/>
          </a:prstGeom>
        </p:spPr>
      </p:pic>
      <p:pic>
        <p:nvPicPr>
          <p:cNvPr id="8" name="Picture 7" descr="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6" y="2467608"/>
            <a:ext cx="7927864" cy="2427737"/>
          </a:xfrm>
          <a:prstGeom prst="rect">
            <a:avLst/>
          </a:prstGeom>
        </p:spPr>
      </p:pic>
      <p:pic>
        <p:nvPicPr>
          <p:cNvPr id="11" name="Picture 10" descr="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648" y="1773230"/>
            <a:ext cx="1800643" cy="1011320"/>
          </a:xfrm>
          <a:prstGeom prst="rect">
            <a:avLst/>
          </a:prstGeom>
        </p:spPr>
      </p:pic>
      <p:cxnSp>
        <p:nvCxnSpPr>
          <p:cNvPr id="13" name="Straight Connector 12" descr=" 31"/>
          <p:cNvCxnSpPr/>
          <p:nvPr/>
        </p:nvCxnSpPr>
        <p:spPr>
          <a:xfrm flipH="1">
            <a:off x="3605568" y="2582920"/>
            <a:ext cx="139262" cy="1752994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 descr=" 32"/>
          <p:cNvCxnSpPr/>
          <p:nvPr/>
        </p:nvCxnSpPr>
        <p:spPr>
          <a:xfrm>
            <a:off x="5533344" y="2555956"/>
            <a:ext cx="115008" cy="1779958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7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" y="657318"/>
            <a:ext cx="1736816" cy="873399"/>
          </a:xfrm>
          <a:prstGeom prst="rect">
            <a:avLst/>
          </a:prstGeom>
        </p:spPr>
      </p:pic>
      <p:sp>
        <p:nvSpPr>
          <p:cNvPr id="7" name="Title 1" descr=" 7"/>
          <p:cNvSpPr>
            <a:spLocks noGrp="1"/>
          </p:cNvSpPr>
          <p:nvPr>
            <p:ph type="title"/>
          </p:nvPr>
        </p:nvSpPr>
        <p:spPr>
          <a:xfrm>
            <a:off x="457200" y="-9890"/>
            <a:ext cx="8226854" cy="940443"/>
          </a:xfrm>
        </p:spPr>
        <p:txBody>
          <a:bodyPr>
            <a:normAutofit/>
          </a:bodyPr>
          <a:lstStyle/>
          <a:p>
            <a:pPr marL="36576" algn="ctr"/>
            <a:r>
              <a:rPr lang="en-GB" sz="4000" dirty="0" smtClean="0"/>
              <a:t>The CRAB cavity R&amp;D</a:t>
            </a:r>
            <a:endParaRPr lang="en-GB" sz="4000" dirty="0"/>
          </a:p>
        </p:txBody>
      </p:sp>
      <p:sp>
        <p:nvSpPr>
          <p:cNvPr id="25" name="Slide Number Placeholder 5" descr=" 25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</p:spPr>
        <p:txBody>
          <a:bodyPr/>
          <a:lstStyle/>
          <a:p>
            <a:r>
              <a:rPr lang="en-US" smtClean="0"/>
              <a:t>4</a:t>
            </a:r>
            <a:endParaRPr lang="en-US" dirty="0"/>
          </a:p>
        </p:txBody>
      </p:sp>
      <p:sp>
        <p:nvSpPr>
          <p:cNvPr id="4" name="Rectangle 3" descr=" 4"/>
          <p:cNvSpPr/>
          <p:nvPr/>
        </p:nvSpPr>
        <p:spPr>
          <a:xfrm>
            <a:off x="1618979" y="930553"/>
            <a:ext cx="7548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 </a:t>
            </a:r>
            <a:r>
              <a:rPr lang="en-GB" b="1" dirty="0" smtClean="0"/>
              <a:t>bulk </a:t>
            </a:r>
            <a:r>
              <a:rPr lang="en-GB" b="1" dirty="0" err="1" smtClean="0"/>
              <a:t>Nb</a:t>
            </a:r>
            <a:r>
              <a:rPr lang="en-GB" b="1" dirty="0" smtClean="0"/>
              <a:t> </a:t>
            </a:r>
            <a:r>
              <a:rPr lang="en-GB" dirty="0" smtClean="0"/>
              <a:t>CRAB cavity for </a:t>
            </a:r>
            <a:r>
              <a:rPr lang="en-GB" b="1" dirty="0" smtClean="0"/>
              <a:t>HL-LHC completed</a:t>
            </a:r>
            <a:r>
              <a:rPr lang="en-GB" dirty="0" smtClean="0"/>
              <a:t> and </a:t>
            </a:r>
            <a:r>
              <a:rPr lang="en-GB" b="1" dirty="0" smtClean="0"/>
              <a:t>under test </a:t>
            </a:r>
            <a:r>
              <a:rPr lang="en-GB" dirty="0" smtClean="0"/>
              <a:t>in SPS</a:t>
            </a:r>
            <a:r>
              <a:rPr lang="en-GB" b="1" dirty="0" smtClean="0"/>
              <a:t/>
            </a:r>
            <a:br>
              <a:rPr lang="en-GB" b="1" dirty="0" smtClean="0"/>
            </a:br>
            <a:endParaRPr lang="en-GB" b="1" dirty="0"/>
          </a:p>
          <a:p>
            <a:pPr marL="400050" indent="-400050">
              <a:buFont typeface="+mj-lt"/>
              <a:buAutoNum type="romanUcPeriod"/>
            </a:pPr>
            <a:endParaRPr lang="en-GB" b="1" dirty="0" smtClean="0"/>
          </a:p>
          <a:p>
            <a:pPr marL="285750" indent="-285750">
              <a:buChar char=" "/>
            </a:pPr>
            <a:r>
              <a:rPr lang="en-GB" smtClean="0"/>
              <a:t>           </a:t>
            </a:r>
            <a:r>
              <a:rPr lang="en-GB" b="1" smtClean="0"/>
              <a:t>   </a:t>
            </a:r>
            <a:r>
              <a:rPr lang="en-GB" smtClean="0"/>
              <a:t>                           </a:t>
            </a:r>
            <a:r>
              <a:rPr lang="en-GB" b="1" smtClean="0"/>
              <a:t>     </a:t>
            </a:r>
            <a:r>
              <a:rPr lang="en-GB" smtClean="0"/>
              <a:t>                  </a:t>
            </a:r>
            <a:endParaRPr lang="en-GB" dirty="0"/>
          </a:p>
        </p:txBody>
      </p:sp>
      <p:grpSp>
        <p:nvGrpSpPr>
          <p:cNvPr id="20" name="Group 19" descr=" 20"/>
          <p:cNvGrpSpPr/>
          <p:nvPr/>
        </p:nvGrpSpPr>
        <p:grpSpPr>
          <a:xfrm>
            <a:off x="2768650" y="2402026"/>
            <a:ext cx="4000341" cy="3648240"/>
            <a:chOff x="5388688" y="331780"/>
            <a:chExt cx="3051461" cy="266521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" t="5348" r="17165"/>
            <a:stretch/>
          </p:blipFill>
          <p:spPr>
            <a:xfrm flipH="1">
              <a:off x="5388688" y="813600"/>
              <a:ext cx="3051461" cy="2183399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5388688" y="638032"/>
              <a:ext cx="2923204" cy="0"/>
            </a:xfrm>
            <a:prstGeom prst="straightConnector1">
              <a:avLst/>
            </a:prstGeom>
            <a:ln w="38100">
              <a:solidFill>
                <a:schemeClr val="tx2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222580" y="331780"/>
              <a:ext cx="1383675" cy="24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0.66 m</a:t>
              </a:r>
              <a:endParaRPr lang="fr-FR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965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branding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CERNCobranding4-3</Template>
  <TotalTime>22273</TotalTime>
  <Words>1756</Words>
  <Application>Microsoft Office PowerPoint</Application>
  <PresentationFormat>On-screen Show (4:3)</PresentationFormat>
  <Paragraphs>552</Paragraphs>
  <Slides>60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Symbol</vt:lpstr>
      <vt:lpstr>Wingdings</vt:lpstr>
      <vt:lpstr>CERNCobranding4-3</vt:lpstr>
      <vt:lpstr>PowerPoint Presentation</vt:lpstr>
      <vt:lpstr>Ar-Nb ion energy distribution and thin film properties in HiPIMS with a positive voltage pulse</vt:lpstr>
      <vt:lpstr>Outline</vt:lpstr>
      <vt:lpstr>Outline</vt:lpstr>
      <vt:lpstr>The CRAB cavity: what for?</vt:lpstr>
      <vt:lpstr>The CRAB cavity: what for?</vt:lpstr>
      <vt:lpstr>The CRAB cavity: what for?</vt:lpstr>
      <vt:lpstr>The CRAB cavity: what for?</vt:lpstr>
      <vt:lpstr>The CRAB cavity R&amp;D</vt:lpstr>
      <vt:lpstr>The CRAB cavity R&amp;D</vt:lpstr>
      <vt:lpstr>The CRAB Cu cavity</vt:lpstr>
      <vt:lpstr>The CRAB Cu cavity</vt:lpstr>
      <vt:lpstr>CRAB cavity coating challenge</vt:lpstr>
      <vt:lpstr>CRAB cavity coating challenge</vt:lpstr>
      <vt:lpstr>CRAB cavity coating challenge</vt:lpstr>
      <vt:lpstr>CRAB cavity coating challenge</vt:lpstr>
      <vt:lpstr>CRAB cavity coating challenge</vt:lpstr>
      <vt:lpstr>CRAB cavity coating challenge</vt:lpstr>
      <vt:lpstr>PowerPoint Presentation</vt:lpstr>
      <vt:lpstr>PowerPoint Presentation</vt:lpstr>
      <vt:lpstr>PowerPoint Presentation</vt:lpstr>
      <vt:lpstr>PowerPoint Presentation</vt:lpstr>
      <vt:lpstr>Outline</vt:lpstr>
      <vt:lpstr>Plasma simulation of 60 mm long cylindrical cathode</vt:lpstr>
      <vt:lpstr>Plasma simulation of 60 mm long cylindrical cathode</vt:lpstr>
      <vt:lpstr>Plasma simulation of 60 mm long cylindrical cathode</vt:lpstr>
      <vt:lpstr>Transport simulation and thickness profile</vt:lpstr>
      <vt:lpstr>Transport simulation and thickness profile</vt:lpstr>
      <vt:lpstr>Transport simulation and thickness profile</vt:lpstr>
      <vt:lpstr>Outline</vt:lpstr>
      <vt:lpstr>R&amp;D experimental setup</vt:lpstr>
      <vt:lpstr>R&amp;D experimental setup</vt:lpstr>
      <vt:lpstr>R&amp;D experimental setup</vt:lpstr>
      <vt:lpstr>Samples and holder</vt:lpstr>
      <vt:lpstr>Samples and holder</vt:lpstr>
      <vt:lpstr>Samples and holder</vt:lpstr>
      <vt:lpstr>HiPIMS configurations</vt:lpstr>
      <vt:lpstr>HiPIMS configurations</vt:lpstr>
      <vt:lpstr>HiPIMS configurations</vt:lpstr>
      <vt:lpstr>Time-integrated IEDF</vt:lpstr>
      <vt:lpstr>Time-integrated IEDF</vt:lpstr>
      <vt:lpstr>FIB on DCMS coatings</vt:lpstr>
      <vt:lpstr>FIB on HiPIMS coatings</vt:lpstr>
      <vt:lpstr>FIB on HiPIMS coatings</vt:lpstr>
      <vt:lpstr>FIB on HiPIMS coatings</vt:lpstr>
      <vt:lpstr>Outline</vt:lpstr>
      <vt:lpstr>PowerPoint Presentation</vt:lpstr>
      <vt:lpstr>PowerPoint Presentation</vt:lpstr>
      <vt:lpstr>Validation of coating setup with mockup samples</vt:lpstr>
      <vt:lpstr>Validation of coating setup with mockup samples</vt:lpstr>
      <vt:lpstr>Conclusions</vt:lpstr>
      <vt:lpstr>Conclusions</vt:lpstr>
      <vt:lpstr>Backup Slides</vt:lpstr>
      <vt:lpstr>PowerPoint Presentation</vt:lpstr>
      <vt:lpstr>FIB on HiPIMS coatings</vt:lpstr>
      <vt:lpstr>FIB on HiPIMS coatings</vt:lpstr>
      <vt:lpstr>FIB on HiPIMS coatings</vt:lpstr>
      <vt:lpstr>30us MP – 4us D – 200us RK 100V</vt:lpstr>
      <vt:lpstr>How to measure time-resolved ion fluxes</vt:lpstr>
      <vt:lpstr>Time-resolved Ar+ fluxes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Guillaume Jonathan Rosaz</dc:creator>
  <cp:lastModifiedBy>Fabio Avino</cp:lastModifiedBy>
  <cp:revision>605</cp:revision>
  <dcterms:created xsi:type="dcterms:W3CDTF">2014-11-10T14:08:46Z</dcterms:created>
  <dcterms:modified xsi:type="dcterms:W3CDTF">2018-10-07T20:51:52Z</dcterms:modified>
</cp:coreProperties>
</file>