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69"/>
  </p:notesMasterIdLst>
  <p:handoutMasterIdLst>
    <p:handoutMasterId r:id="rId70"/>
  </p:handoutMasterIdLst>
  <p:sldIdLst>
    <p:sldId id="256" r:id="rId2"/>
    <p:sldId id="361" r:id="rId3"/>
    <p:sldId id="356" r:id="rId4"/>
    <p:sldId id="357" r:id="rId5"/>
    <p:sldId id="397" r:id="rId6"/>
    <p:sldId id="408" r:id="rId7"/>
    <p:sldId id="412" r:id="rId8"/>
    <p:sldId id="413" r:id="rId9"/>
    <p:sldId id="411" r:id="rId10"/>
    <p:sldId id="415" r:id="rId11"/>
    <p:sldId id="410" r:id="rId12"/>
    <p:sldId id="417" r:id="rId13"/>
    <p:sldId id="418" r:id="rId14"/>
    <p:sldId id="433" r:id="rId15"/>
    <p:sldId id="359" r:id="rId16"/>
    <p:sldId id="389" r:id="rId17"/>
    <p:sldId id="363" r:id="rId18"/>
    <p:sldId id="434" r:id="rId19"/>
    <p:sldId id="358" r:id="rId20"/>
    <p:sldId id="388" r:id="rId21"/>
    <p:sldId id="394" r:id="rId22"/>
    <p:sldId id="365" r:id="rId23"/>
    <p:sldId id="369" r:id="rId24"/>
    <p:sldId id="370" r:id="rId25"/>
    <p:sldId id="373" r:id="rId26"/>
    <p:sldId id="372" r:id="rId27"/>
    <p:sldId id="371" r:id="rId28"/>
    <p:sldId id="374" r:id="rId29"/>
    <p:sldId id="375" r:id="rId30"/>
    <p:sldId id="376" r:id="rId31"/>
    <p:sldId id="380" r:id="rId32"/>
    <p:sldId id="379" r:id="rId33"/>
    <p:sldId id="378" r:id="rId34"/>
    <p:sldId id="382" r:id="rId35"/>
    <p:sldId id="383" r:id="rId36"/>
    <p:sldId id="395" r:id="rId37"/>
    <p:sldId id="446" r:id="rId38"/>
    <p:sldId id="384" r:id="rId39"/>
    <p:sldId id="386" r:id="rId40"/>
    <p:sldId id="387" r:id="rId41"/>
    <p:sldId id="400" r:id="rId42"/>
    <p:sldId id="385" r:id="rId43"/>
    <p:sldId id="404" r:id="rId44"/>
    <p:sldId id="401" r:id="rId45"/>
    <p:sldId id="391" r:id="rId46"/>
    <p:sldId id="407" r:id="rId47"/>
    <p:sldId id="405" r:id="rId48"/>
    <p:sldId id="392" r:id="rId49"/>
    <p:sldId id="399" r:id="rId50"/>
    <p:sldId id="435" r:id="rId51"/>
    <p:sldId id="419" r:id="rId52"/>
    <p:sldId id="420" r:id="rId53"/>
    <p:sldId id="423" r:id="rId54"/>
    <p:sldId id="438" r:id="rId55"/>
    <p:sldId id="443" r:id="rId56"/>
    <p:sldId id="442" r:id="rId57"/>
    <p:sldId id="445" r:id="rId58"/>
    <p:sldId id="425" r:id="rId59"/>
    <p:sldId id="444" r:id="rId60"/>
    <p:sldId id="421" r:id="rId61"/>
    <p:sldId id="431" r:id="rId62"/>
    <p:sldId id="437" r:id="rId63"/>
    <p:sldId id="427" r:id="rId64"/>
    <p:sldId id="432" r:id="rId65"/>
    <p:sldId id="441" r:id="rId66"/>
    <p:sldId id="393" r:id="rId67"/>
    <p:sldId id="447" r:id="rId68"/>
  </p:sldIdLst>
  <p:sldSz cx="12192000" cy="6858000"/>
  <p:notesSz cx="6858000" cy="9144000"/>
  <p:embeddedFontLst>
    <p:embeddedFont>
      <p:font typeface="Oswald" panose="02000503000000000000" pitchFamily="2" charset="0"/>
      <p:regular r:id="rId71"/>
      <p:bold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C55A11"/>
    <a:srgbClr val="000000"/>
    <a:srgbClr val="4472C4"/>
    <a:srgbClr val="666699"/>
    <a:srgbClr val="00CC00"/>
    <a:srgbClr val="FF0000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55628" autoAdjust="0"/>
  </p:normalViewPr>
  <p:slideViewPr>
    <p:cSldViewPr snapToGrid="0">
      <p:cViewPr>
        <p:scale>
          <a:sx n="25" d="100"/>
          <a:sy n="25" d="100"/>
        </p:scale>
        <p:origin x="1916" y="24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kries\Desktop\IEE\SUMM%20ALL%20ARIE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kries\Desktop\IEE\SUMM%20ALL%20ARIE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kries\Desktop\IEE\SUMM%20ALL%20ARIE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63126772717018"/>
          <c:y val="2.2969618117356171E-2"/>
          <c:w val="0.8630131109472976"/>
          <c:h val="0.83176619779564864"/>
        </c:manualLayout>
      </c:layout>
      <c:scatterChart>
        <c:scatterStyle val="lineMarker"/>
        <c:varyColors val="0"/>
        <c:ser>
          <c:idx val="1"/>
          <c:order val="0"/>
          <c:tx>
            <c:v>C10 (L) CERN subu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30202594819508"/>
                  <c:y val="0.14124246316694344"/>
                </c:manualLayout>
              </c:layout>
              <c:tx>
                <c:rich>
                  <a:bodyPr/>
                  <a:lstStyle/>
                  <a:p>
                    <a:fld id="{71EA3765-7D97-4FD6-A9A2-CA60F8CBF255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DCDE9731-31AF-4AD2-9057-A4CA9456F8AF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3A-44C1-AF60-12D4A702FB91}"/>
                </c:ext>
              </c:extLst>
            </c:dLbl>
            <c:dLbl>
              <c:idx val="1"/>
              <c:layout>
                <c:manualLayout>
                  <c:x val="-2.6617866356452292E-2"/>
                  <c:y val="1.64286988085008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53A-44C1-AF60-12D4A702FB91}"/>
                </c:ext>
              </c:extLst>
            </c:dLbl>
            <c:dLbl>
              <c:idx val="2"/>
              <c:layout>
                <c:manualLayout>
                  <c:x val="-2.2134516251190638E-2"/>
                  <c:y val="1.40960942105706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53A-44C1-AF60-12D4A702FB9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3A-44C1-AF60-12D4A702FB9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dat_Legnaro!$J$13:$J$17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dat_Legnaro!$K$13:$K$17</c:f>
              <c:numCache>
                <c:formatCode>General</c:formatCode>
                <c:ptCount val="5"/>
                <c:pt idx="0">
                  <c:v>120</c:v>
                </c:pt>
                <c:pt idx="1">
                  <c:v>105</c:v>
                </c:pt>
                <c:pt idx="2">
                  <c:v>80</c:v>
                </c:pt>
                <c:pt idx="3">
                  <c:v>65</c:v>
                </c:pt>
                <c:pt idx="4">
                  <c:v>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53A-44C1-AF60-12D4A702FB91}"/>
            </c:ext>
          </c:extLst>
        </c:ser>
        <c:ser>
          <c:idx val="0"/>
          <c:order val="1"/>
          <c:tx>
            <c:v>L8 (L) Tumbling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.1018908742192213"/>
                  <c:y val="-9.0997184030439424E-2"/>
                </c:manualLayout>
              </c:layout>
              <c:tx>
                <c:rich>
                  <a:bodyPr/>
                  <a:lstStyle/>
                  <a:p>
                    <a:fld id="{8D57615B-7479-4D34-8A2A-0977BDFF7AAF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2D86DD1E-395F-4A0D-A697-767CFF802E2C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53A-44C1-AF60-12D4A702FB91}"/>
                </c:ext>
              </c:extLst>
            </c:dLbl>
            <c:dLbl>
              <c:idx val="1"/>
              <c:layout>
                <c:manualLayout>
                  <c:x val="-2.8156334330408078E-2"/>
                  <c:y val="9.430739199582784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53A-44C1-AF60-12D4A702FB91}"/>
                </c:ext>
              </c:extLst>
            </c:dLbl>
            <c:dLbl>
              <c:idx val="2"/>
              <c:layout>
                <c:manualLayout>
                  <c:x val="-3.1985086972034305E-3"/>
                  <c:y val="-1.030473854876738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53A-44C1-AF60-12D4A702FB91}"/>
                </c:ext>
              </c:extLst>
            </c:dLbl>
            <c:dLbl>
              <c:idx val="3"/>
              <c:layout>
                <c:manualLayout>
                  <c:x val="-5.5495492780538152E-3"/>
                  <c:y val="-1.7768466445679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53A-44C1-AF60-12D4A702FB91}"/>
                </c:ext>
              </c:extLst>
            </c:dLbl>
            <c:dLbl>
              <c:idx val="4"/>
              <c:layout>
                <c:manualLayout>
                  <c:x val="-2.8157811607860263E-3"/>
                  <c:y val="-5.214972002577255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dat_Legnaro!$B$13:$B$17</c:f>
              <c:numCache>
                <c:formatCode>General</c:formatCode>
                <c:ptCount val="5"/>
                <c:pt idx="0">
                  <c:v>4.2039999999999997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dat_Legnaro!$C$13:$C$17</c:f>
              <c:numCache>
                <c:formatCode>General</c:formatCode>
                <c:ptCount val="5"/>
                <c:pt idx="0">
                  <c:v>180</c:v>
                </c:pt>
                <c:pt idx="1">
                  <c:v>150</c:v>
                </c:pt>
                <c:pt idx="2">
                  <c:v>120</c:v>
                </c:pt>
                <c:pt idx="3">
                  <c:v>80</c:v>
                </c:pt>
                <c:pt idx="4">
                  <c:v>45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B-153A-44C1-AF60-12D4A702FB91}"/>
            </c:ext>
          </c:extLst>
        </c:ser>
        <c:ser>
          <c:idx val="2"/>
          <c:order val="2"/>
          <c:tx>
            <c:v>L16 (L) EP+SUBU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429640719368478"/>
                  <c:y val="0.166349452053147"/>
                </c:manualLayout>
              </c:layout>
              <c:tx>
                <c:rich>
                  <a:bodyPr/>
                  <a:lstStyle/>
                  <a:p>
                    <a:fld id="{6D07613D-3DA6-4DE0-A357-CE4D6927EA7A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E7474564-E2FD-49B6-9AC3-D9DF7A2F51A0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153A-44C1-AF60-12D4A702FB91}"/>
                </c:ext>
              </c:extLst>
            </c:dLbl>
            <c:dLbl>
              <c:idx val="1"/>
              <c:layout>
                <c:manualLayout>
                  <c:x val="-3.0404119947844484E-2"/>
                  <c:y val="4.765530003722659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53A-44C1-AF60-12D4A702FB9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53A-44C1-AF60-12D4A702FB9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3A-44C1-AF60-12D4A702FB9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dat_Legnaro!$R$13:$R$17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dat_Legnaro!$S$13:$S$17</c:f>
              <c:numCache>
                <c:formatCode>General</c:formatCode>
                <c:ptCount val="5"/>
                <c:pt idx="0">
                  <c:v>140</c:v>
                </c:pt>
                <c:pt idx="1">
                  <c:v>115</c:v>
                </c:pt>
                <c:pt idx="2">
                  <c:v>95</c:v>
                </c:pt>
                <c:pt idx="3">
                  <c:v>65</c:v>
                </c:pt>
                <c:pt idx="4">
                  <c:v>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153A-44C1-AF60-12D4A702FB91}"/>
            </c:ext>
          </c:extLst>
        </c:ser>
        <c:ser>
          <c:idx val="9"/>
          <c:order val="3"/>
          <c:tx>
            <c:v>L21 (L) EP</c:v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9.9515940074511325E-2"/>
                  <c:y val="-4.2875455331882598E-2"/>
                </c:manualLayout>
              </c:layout>
              <c:tx>
                <c:rich>
                  <a:bodyPr/>
                  <a:lstStyle/>
                  <a:p>
                    <a:fld id="{7CB7A4B1-0294-4095-AD8B-BEF85676EB00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9D3708D9-DC4E-4BE0-BF0C-570B94C004C5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153A-44C1-AF60-12D4A702FB91}"/>
                </c:ext>
              </c:extLst>
            </c:dLbl>
            <c:dLbl>
              <c:idx val="1"/>
              <c:layout>
                <c:manualLayout>
                  <c:x val="-9.3165197930216367E-3"/>
                  <c:y val="-1.454549643416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(dat_Legnaro!$AG$13,dat_Legnaro!$AG$15)</c:f>
              <c:numCache>
                <c:formatCode>General</c:formatCode>
                <c:ptCount val="2"/>
                <c:pt idx="0">
                  <c:v>4.22</c:v>
                </c:pt>
                <c:pt idx="1">
                  <c:v>6</c:v>
                </c:pt>
              </c:numCache>
            </c:numRef>
          </c:xVal>
          <c:yVal>
            <c:numRef>
              <c:f>(dat_Legnaro!$AH$13,dat_Legnaro!$AH$15)</c:f>
              <c:numCache>
                <c:formatCode>General</c:formatCode>
                <c:ptCount val="2"/>
                <c:pt idx="0">
                  <c:v>180</c:v>
                </c:pt>
                <c:pt idx="1">
                  <c:v>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153A-44C1-AF60-12D4A702FB91}"/>
            </c:ext>
          </c:extLst>
        </c:ser>
        <c:ser>
          <c:idx val="7"/>
          <c:order val="4"/>
          <c:tx>
            <c:v>L20 (L) 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9.9833767525310133E-2"/>
                  <c:y val="-6.7982444218086163E-2"/>
                </c:manualLayout>
              </c:layout>
              <c:tx>
                <c:rich>
                  <a:bodyPr/>
                  <a:lstStyle/>
                  <a:p>
                    <a:fld id="{3A80DBCE-B757-4905-87B9-C26188FC9745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5C7E86ED-9A1B-48E3-8B48-A6E119AC9D35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dat_Legnaro!$Z$13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dat_Legnaro!$AA$13</c:f>
              <c:numCache>
                <c:formatCode>General</c:formatCode>
                <c:ptCount val="1"/>
                <c:pt idx="0">
                  <c:v>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153A-44C1-AF60-12D4A702FB91}"/>
            </c:ext>
          </c:extLst>
        </c:ser>
        <c:ser>
          <c:idx val="3"/>
          <c:order val="5"/>
          <c:tx>
            <c:v>C1 (S) CERN subu</c:v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452533336633947"/>
                  <c:y val="2.6168764105177197E-2"/>
                </c:manualLayout>
              </c:layout>
              <c:tx>
                <c:rich>
                  <a:bodyPr/>
                  <a:lstStyle/>
                  <a:p>
                    <a:fld id="{316B0174-9D78-458F-8FDF-574BEB4B9FA4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E8D35E5F-B495-48E6-9A0C-D7926E73B182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153A-44C1-AF60-12D4A702FB91}"/>
                </c:ext>
              </c:extLst>
            </c:dLbl>
            <c:dLbl>
              <c:idx val="1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153A-44C1-AF60-12D4A702FB91}"/>
                </c:ext>
              </c:extLst>
            </c:dLbl>
            <c:dLbl>
              <c:idx val="2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153A-44C1-AF60-12D4A702FB91}"/>
                </c:ext>
              </c:extLst>
            </c:dLbl>
            <c:dLbl>
              <c:idx val="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153A-44C1-AF60-12D4A702FB91}"/>
                </c:ext>
              </c:extLst>
            </c:dLbl>
            <c:dLbl>
              <c:idx val="4"/>
              <c:layout>
                <c:manualLayout>
                  <c:x val="-4.182665219420071E-3"/>
                  <c:y val="3.154024292823931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dat_Siegen!$B$13:$B$17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dat_Siegen!$C$13:$C$17</c:f>
              <c:numCache>
                <c:formatCode>General</c:formatCode>
                <c:ptCount val="5"/>
                <c:pt idx="0">
                  <c:v>155</c:v>
                </c:pt>
                <c:pt idx="1">
                  <c:v>125</c:v>
                </c:pt>
                <c:pt idx="2">
                  <c:v>95</c:v>
                </c:pt>
                <c:pt idx="3">
                  <c:v>45</c:v>
                </c:pt>
                <c:pt idx="4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153A-44C1-AF60-12D4A702FB91}"/>
            </c:ext>
          </c:extLst>
        </c:ser>
        <c:ser>
          <c:idx val="4"/>
          <c:order val="6"/>
          <c:tx>
            <c:v>L1 (S) SUBU</c:v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240321895814376"/>
                  <c:y val="8.4751738172985508E-2"/>
                </c:manualLayout>
              </c:layout>
              <c:tx>
                <c:rich>
                  <a:bodyPr/>
                  <a:lstStyle/>
                  <a:p>
                    <a:fld id="{E0986A92-EB34-431A-AF3C-6132454F0FCA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39857AC0-D3F9-41C2-BC13-B41497F683E0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153A-44C1-AF60-12D4A702FB9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53A-44C1-AF60-12D4A702FB9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53A-44C1-AF60-12D4A702FB91}"/>
                </c:ext>
              </c:extLst>
            </c:dLbl>
            <c:dLbl>
              <c:idx val="3"/>
              <c:layout>
                <c:manualLayout>
                  <c:x val="-1.6484621747125373E-2"/>
                  <c:y val="-2.404521366723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0-153A-44C1-AF60-12D4A702FB91}"/>
                </c:ext>
              </c:extLst>
            </c:dLbl>
            <c:dLbl>
              <c:idx val="4"/>
              <c:layout>
                <c:manualLayout>
                  <c:x val="-2.8157811607860263E-3"/>
                  <c:y val="-3.122722928726958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1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dat_Siegen!$J$13:$J$17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dat_Siegen!$K$13:$K$17</c:f>
              <c:numCache>
                <c:formatCode>General</c:formatCode>
                <c:ptCount val="5"/>
                <c:pt idx="0">
                  <c:v>145</c:v>
                </c:pt>
                <c:pt idx="1">
                  <c:v>115</c:v>
                </c:pt>
                <c:pt idx="2">
                  <c:v>95</c:v>
                </c:pt>
                <c:pt idx="3">
                  <c:v>65</c:v>
                </c:pt>
                <c:pt idx="4">
                  <c:v>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153A-44C1-AF60-12D4A702FB91}"/>
            </c:ext>
          </c:extLst>
        </c:ser>
        <c:ser>
          <c:idx val="5"/>
          <c:order val="7"/>
          <c:tx>
            <c:v>L10 (S) EP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81110953853671"/>
                  <c:y val="-1.9860715519529334E-2"/>
                </c:manualLayout>
              </c:layout>
              <c:tx>
                <c:rich>
                  <a:bodyPr/>
                  <a:lstStyle/>
                  <a:p>
                    <a:fld id="{8520FADB-CA96-48E3-A02C-C70BE91650C4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5C4F575E-184D-432A-9924-CF4554078E71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dat_Siegen!$Q$13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dat_Siegen!$R$13</c:f>
              <c:numCache>
                <c:formatCode>General</c:formatCode>
                <c:ptCount val="1"/>
                <c:pt idx="0">
                  <c:v>155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153A-44C1-AF60-12D4A702FB91}"/>
            </c:ext>
          </c:extLst>
        </c:ser>
        <c:ser>
          <c:idx val="6"/>
          <c:order val="8"/>
          <c:tx>
            <c:v>L9 (S) Tumbling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416994351109464"/>
                  <c:y val="-4.2875455331882598E-2"/>
                </c:manualLayout>
              </c:layout>
              <c:tx>
                <c:rich>
                  <a:bodyPr/>
                  <a:lstStyle/>
                  <a:p>
                    <a:fld id="{73145847-78FD-453D-B25D-21FB82C8D5EA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8FB38729-F0A6-4E6C-B13D-C4E0FF70D402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dat_Siegen!$X$13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dat_Siegen!$Y$13</c:f>
              <c:numCache>
                <c:formatCode>General</c:formatCode>
                <c:ptCount val="1"/>
                <c:pt idx="0">
                  <c:v>160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153A-44C1-AF60-12D4A702FB91}"/>
            </c:ext>
          </c:extLst>
        </c:ser>
        <c:ser>
          <c:idx val="8"/>
          <c:order val="9"/>
          <c:tx>
            <c:v>L23 (S) EP+SUBU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77010301677771"/>
                  <c:y val="5.3368002065231054E-2"/>
                </c:manualLayout>
              </c:layout>
              <c:tx>
                <c:rich>
                  <a:bodyPr/>
                  <a:lstStyle/>
                  <a:p>
                    <a:fld id="{C09CFB3C-37CB-4496-8F18-8F4B1F5A3DB1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EB8C0751-910E-4F31-879C-6CE94DE284CE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7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dat_Siegen!$AE$13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dat_Siegen!$AF$13</c:f>
              <c:numCache>
                <c:formatCode>General</c:formatCode>
                <c:ptCount val="1"/>
                <c:pt idx="0">
                  <c:v>150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153A-44C1-AF60-12D4A702FB91}"/>
            </c:ext>
          </c:extLst>
        </c:ser>
        <c:ser>
          <c:idx val="10"/>
          <c:order val="10"/>
          <c:tx>
            <c:v>C7 (D) CERN 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179156524907156"/>
                  <c:y val="4.7805420177155838E-3"/>
                </c:manualLayout>
              </c:layout>
              <c:tx>
                <c:rich>
                  <a:bodyPr/>
                  <a:lstStyle/>
                  <a:p>
                    <a:fld id="{A0719741-DB7B-4E14-BDC9-21B569D86209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520DED2D-108F-495A-9DC1-72EC40E4A93D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9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data_Daresbury!$B$13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data_Daresbury!$C$13</c:f>
              <c:numCache>
                <c:formatCode>General</c:formatCode>
                <c:ptCount val="1"/>
                <c:pt idx="0">
                  <c:v>241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153A-44C1-AF60-12D4A702FB91}"/>
            </c:ext>
          </c:extLst>
        </c:ser>
        <c:ser>
          <c:idx val="11"/>
          <c:order val="11"/>
          <c:tx>
            <c:v>L13 (D) EP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044523826565015"/>
                  <c:y val="-2.6137462741080243E-2"/>
                </c:manualLayout>
              </c:layout>
              <c:tx>
                <c:rich>
                  <a:bodyPr/>
                  <a:lstStyle/>
                  <a:p>
                    <a:fld id="{076CF994-7CBC-4D4F-AAFC-35FDEEA7D874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545CFDB8-44D1-4B7F-AA94-7D222F0D8C53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B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data_Daresbury!$J$13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data_Daresbury!$K$13</c:f>
              <c:numCache>
                <c:formatCode>General</c:formatCode>
                <c:ptCount val="1"/>
                <c:pt idx="0">
                  <c:v>220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153A-44C1-AF60-12D4A702FB91}"/>
            </c:ext>
          </c:extLst>
        </c:ser>
        <c:ser>
          <c:idx val="12"/>
          <c:order val="12"/>
          <c:tx>
            <c:v>L18 (D) EP+SUBU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527033899262798"/>
                  <c:y val="-7.8443689587337648E-2"/>
                </c:manualLayout>
              </c:layout>
              <c:tx>
                <c:rich>
                  <a:bodyPr/>
                  <a:lstStyle/>
                  <a:p>
                    <a:fld id="{C63A8DC3-99AE-4A39-9594-F65C853E5659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AE41575C-AEB0-4960-AB31-A56639E7DAE5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D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data_Daresbury!$R$13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data_Daresbury!$S$13</c:f>
              <c:numCache>
                <c:formatCode>General</c:formatCode>
                <c:ptCount val="1"/>
                <c:pt idx="0">
                  <c:v>177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153A-44C1-AF60-12D4A702FB91}"/>
            </c:ext>
          </c:extLst>
        </c:ser>
        <c:ser>
          <c:idx val="13"/>
          <c:order val="13"/>
          <c:tx>
            <c:v>L19 (D) 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581709261608156"/>
                  <c:y val="-4.4967704405732896E-2"/>
                </c:manualLayout>
              </c:layout>
              <c:tx>
                <c:rich>
                  <a:bodyPr/>
                  <a:lstStyle/>
                  <a:p>
                    <a:fld id="{D4E7873D-74E1-4194-9506-1B44719DBB74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39CB7FE5-E499-4667-BBEE-0B5343336E11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F-153A-44C1-AF60-12D4A702F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data_Daresbury!$Z$13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data_Daresbury!$AA$13</c:f>
              <c:numCache>
                <c:formatCode>General</c:formatCode>
                <c:ptCount val="1"/>
                <c:pt idx="0">
                  <c:v>173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153A-44C1-AF60-12D4A702FB9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758603792"/>
        <c:axId val="811810560"/>
        <c:extLst/>
      </c:scatterChart>
      <c:valAx>
        <c:axId val="758603792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T [K]</a:t>
                </a:r>
              </a:p>
            </c:rich>
          </c:tx>
          <c:layout>
            <c:manualLayout>
              <c:xMode val="edge"/>
              <c:yMode val="edge"/>
              <c:x val="0.53513100451365825"/>
              <c:y val="0.95285237399219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1810560"/>
        <c:crosses val="autoZero"/>
        <c:crossBetween val="midCat"/>
      </c:valAx>
      <c:valAx>
        <c:axId val="811810560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Ben [Oe]</a:t>
                </a:r>
              </a:p>
            </c:rich>
          </c:tx>
          <c:layout>
            <c:manualLayout>
              <c:xMode val="edge"/>
              <c:yMode val="edge"/>
              <c:x val="9.5525731612666684E-3"/>
              <c:y val="0.414072664559556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5860379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7257853249754471"/>
          <c:y val="0.16771123681788747"/>
          <c:w val="0.20362260460928336"/>
          <c:h val="0.519708590155786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51098919979126"/>
          <c:y val="3.0520300129628634E-2"/>
          <c:w val="0.88386247773914473"/>
          <c:h val="0.86924412494527792"/>
        </c:manualLayout>
      </c:layout>
      <c:scatterChart>
        <c:scatterStyle val="lineMarker"/>
        <c:varyColors val="0"/>
        <c:ser>
          <c:idx val="1"/>
          <c:order val="0"/>
          <c:tx>
            <c:v>C10 (L) CERN subu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536903194888032"/>
                  <c:y val="6.5841477318555983E-2"/>
                </c:manualLayout>
              </c:layout>
              <c:tx>
                <c:rich>
                  <a:bodyPr/>
                  <a:lstStyle/>
                  <a:p>
                    <a:fld id="{7358EA8C-03CE-4532-81BA-7512EF6AE4AF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68125E57-7ED7-48DF-BF86-9FD19B049DD9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020079784005"/>
                      <c:h val="9.35771696644816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59-4506-B0A1-0B43A5B7500D}"/>
                </c:ext>
              </c:extLst>
            </c:dLbl>
            <c:dLbl>
              <c:idx val="1"/>
              <c:layout>
                <c:manualLayout>
                  <c:x val="-1.5805611532612493E-2"/>
                  <c:y val="-1.84424030329542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159-4506-B0A1-0B43A5B7500D}"/>
                </c:ext>
              </c:extLst>
            </c:dLbl>
            <c:dLbl>
              <c:idx val="2"/>
              <c:layout>
                <c:manualLayout>
                  <c:x val="-2.5027760608422239E-2"/>
                  <c:y val="1.9851730021997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159-4506-B0A1-0B43A5B7500D}"/>
                </c:ext>
              </c:extLst>
            </c:dLbl>
            <c:dLbl>
              <c:idx val="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159-4506-B0A1-0B43A5B7500D}"/>
                </c:ext>
              </c:extLst>
            </c:dLbl>
            <c:dLbl>
              <c:idx val="4"/>
              <c:layout>
                <c:manualLayout>
                  <c:x val="-1.6414071108005697E-2"/>
                  <c:y val="-1.9821796426882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dat_Legnaro!$J$22:$J$26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dat_Legnaro!$K$22:$K$26</c:f>
              <c:numCache>
                <c:formatCode>General</c:formatCode>
                <c:ptCount val="5"/>
                <c:pt idx="0">
                  <c:v>315</c:v>
                </c:pt>
                <c:pt idx="1">
                  <c:v>270</c:v>
                </c:pt>
                <c:pt idx="2">
                  <c:v>205</c:v>
                </c:pt>
                <c:pt idx="3">
                  <c:v>135</c:v>
                </c:pt>
                <c:pt idx="4">
                  <c:v>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159-4506-B0A1-0B43A5B7500D}"/>
            </c:ext>
          </c:extLst>
        </c:ser>
        <c:ser>
          <c:idx val="0"/>
          <c:order val="1"/>
          <c:tx>
            <c:v>L8 (L) Tumbling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088812447932062"/>
                  <c:y val="-6.3696223350671238E-2"/>
                </c:manualLayout>
              </c:layout>
              <c:tx>
                <c:rich>
                  <a:bodyPr/>
                  <a:lstStyle/>
                  <a:p>
                    <a:fld id="{DE0F6BF8-4DC8-4DCE-A1A3-E99B4E26246A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A3613A7C-1933-4397-B496-39A47A37FB7A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159-4506-B0A1-0B43A5B7500D}"/>
                </c:ext>
              </c:extLst>
            </c:dLbl>
            <c:dLbl>
              <c:idx val="4"/>
              <c:layout>
                <c:manualLayout>
                  <c:x val="-3.1945392491468578E-3"/>
                  <c:y val="-3.1175345901605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dat_Legnaro!$B$22:$B$26</c:f>
              <c:numCache>
                <c:formatCode>General</c:formatCode>
                <c:ptCount val="5"/>
                <c:pt idx="0">
                  <c:v>4.2039999999999997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dat_Legnaro!$C$22:$C$26</c:f>
              <c:numCache>
                <c:formatCode>General</c:formatCode>
                <c:ptCount val="5"/>
                <c:pt idx="0">
                  <c:v>465</c:v>
                </c:pt>
                <c:pt idx="1">
                  <c:v>395</c:v>
                </c:pt>
                <c:pt idx="2">
                  <c:v>295</c:v>
                </c:pt>
                <c:pt idx="3">
                  <c:v>210</c:v>
                </c:pt>
                <c:pt idx="4">
                  <c:v>110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0159-4506-B0A1-0B43A5B7500D}"/>
            </c:ext>
          </c:extLst>
        </c:ser>
        <c:ser>
          <c:idx val="2"/>
          <c:order val="2"/>
          <c:tx>
            <c:v>L16 (L) EP+SUBU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98697477883655"/>
                  <c:y val="2.4094966361741958E-2"/>
                </c:manualLayout>
              </c:layout>
              <c:tx>
                <c:rich>
                  <a:bodyPr/>
                  <a:lstStyle/>
                  <a:p>
                    <a:fld id="{463F3396-CA9A-4EFD-B58E-12059A843EB3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D9E90EE7-8058-46B2-8B17-1108EF8AA640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159-4506-B0A1-0B43A5B7500D}"/>
                </c:ext>
              </c:extLst>
            </c:dLbl>
            <c:dLbl>
              <c:idx val="1"/>
              <c:layout>
                <c:manualLayout>
                  <c:x val="-2.0933810772130225E-2"/>
                  <c:y val="1.638422280548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159-4506-B0A1-0B43A5B7500D}"/>
                </c:ext>
              </c:extLst>
            </c:dLbl>
            <c:dLbl>
              <c:idx val="3"/>
              <c:layout>
                <c:manualLayout>
                  <c:x val="-2.5959098116148452E-2"/>
                  <c:y val="1.9850578729877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159-4506-B0A1-0B43A5B7500D}"/>
                </c:ext>
              </c:extLst>
            </c:dLbl>
            <c:dLbl>
              <c:idx val="4"/>
              <c:layout>
                <c:manualLayout>
                  <c:x val="-1.9196151675579903E-2"/>
                  <c:y val="1.567665138463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dat_Legnaro!$R$22:$R$26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dat_Legnaro!$S$22:$S$26</c:f>
              <c:numCache>
                <c:formatCode>General</c:formatCode>
                <c:ptCount val="5"/>
                <c:pt idx="0">
                  <c:v>320</c:v>
                </c:pt>
                <c:pt idx="1">
                  <c:v>265</c:v>
                </c:pt>
                <c:pt idx="2">
                  <c:v>210</c:v>
                </c:pt>
                <c:pt idx="3">
                  <c:v>130</c:v>
                </c:pt>
                <c:pt idx="4">
                  <c:v>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0159-4506-B0A1-0B43A5B7500D}"/>
            </c:ext>
          </c:extLst>
        </c:ser>
        <c:ser>
          <c:idx val="7"/>
          <c:order val="3"/>
          <c:tx>
            <c:v>L20 (L) 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296202699219316"/>
                  <c:y val="5.7447887759239091E-2"/>
                </c:manualLayout>
              </c:layout>
              <c:tx>
                <c:rich>
                  <a:bodyPr/>
                  <a:lstStyle/>
                  <a:p>
                    <a:fld id="{8CE6D3A0-B7CE-40A6-A567-89FC70967612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B484F6A0-C9CD-4101-8E37-ADFED139143C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dat_Legnaro!$Z$22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dat_Legnaro!$AA$22</c:f>
              <c:numCache>
                <c:formatCode>General</c:formatCode>
                <c:ptCount val="1"/>
                <c:pt idx="0">
                  <c:v>825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0159-4506-B0A1-0B43A5B7500D}"/>
            </c:ext>
          </c:extLst>
        </c:ser>
        <c:ser>
          <c:idx val="9"/>
          <c:order val="4"/>
          <c:tx>
            <c:v>L21 (L) EP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194138435219112"/>
                  <c:y val="-3.6547472719625607E-2"/>
                </c:manualLayout>
              </c:layout>
              <c:tx>
                <c:rich>
                  <a:bodyPr/>
                  <a:lstStyle/>
                  <a:p>
                    <a:fld id="{361E4430-B0A9-4336-84F3-044CC3CDCEFA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98F76784-D606-46D9-8F45-20298B960C2E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(dat_Legnaro!$AG$22,dat_Legnaro!$AG$24)</c:f>
              <c:numCache>
                <c:formatCode>General</c:formatCode>
                <c:ptCount val="2"/>
                <c:pt idx="0">
                  <c:v>4.22</c:v>
                </c:pt>
                <c:pt idx="1">
                  <c:v>6</c:v>
                </c:pt>
              </c:numCache>
            </c:numRef>
          </c:xVal>
          <c:yVal>
            <c:numRef>
              <c:f>(dat_Legnaro!$AH$22,dat_Legnaro!$AH$24)</c:f>
              <c:numCache>
                <c:formatCode>General</c:formatCode>
                <c:ptCount val="2"/>
                <c:pt idx="0">
                  <c:v>445</c:v>
                </c:pt>
                <c:pt idx="1">
                  <c:v>295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0159-4506-B0A1-0B43A5B7500D}"/>
            </c:ext>
          </c:extLst>
        </c:ser>
        <c:ser>
          <c:idx val="3"/>
          <c:order val="5"/>
          <c:tx>
            <c:v>C1 (S) CERN subu</c:v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422186987718686"/>
                  <c:y val="2.4036512407228452E-2"/>
                </c:manualLayout>
              </c:layout>
              <c:tx>
                <c:rich>
                  <a:bodyPr/>
                  <a:lstStyle/>
                  <a:p>
                    <a:fld id="{3498F99E-1646-4223-8129-1925B7F969E2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F2E0F9BE-1DF6-4647-A32A-F58F577E4A9D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dat_Siegen!$B$22:$B$26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dat_Siegen!$C$22:$C$26</c:f>
              <c:numCache>
                <c:formatCode>General</c:formatCode>
                <c:ptCount val="5"/>
                <c:pt idx="0">
                  <c:v>850</c:v>
                </c:pt>
                <c:pt idx="1">
                  <c:v>725</c:v>
                </c:pt>
                <c:pt idx="2">
                  <c:v>530</c:v>
                </c:pt>
                <c:pt idx="3">
                  <c:v>355</c:v>
                </c:pt>
                <c:pt idx="4">
                  <c:v>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0159-4506-B0A1-0B43A5B7500D}"/>
            </c:ext>
          </c:extLst>
        </c:ser>
        <c:ser>
          <c:idx val="4"/>
          <c:order val="6"/>
          <c:tx>
            <c:v>L1 (S) SUBU</c:v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419900325092386"/>
                  <c:y val="9.2970982152785916E-2"/>
                </c:manualLayout>
              </c:layout>
              <c:tx>
                <c:rich>
                  <a:bodyPr/>
                  <a:lstStyle/>
                  <a:p>
                    <a:fld id="{8828F7A4-AF1E-41C5-9E76-F9EABD7B59DE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F8846C6D-8387-43D4-98BC-FB4833C7B637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0159-4506-B0A1-0B43A5B7500D}"/>
                </c:ext>
              </c:extLst>
            </c:dLbl>
            <c:dLbl>
              <c:idx val="1"/>
              <c:layout>
                <c:manualLayout>
                  <c:x val="-2.9121701608775818E-2"/>
                  <c:y val="1.9853017462993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159-4506-B0A1-0B43A5B7500D}"/>
                </c:ext>
              </c:extLst>
            </c:dLbl>
            <c:dLbl>
              <c:idx val="2"/>
              <c:layout>
                <c:manualLayout>
                  <c:x val="-2.8330300880109981E-2"/>
                  <c:y val="1.5676727909011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159-4506-B0A1-0B43A5B7500D}"/>
                </c:ext>
              </c:extLst>
            </c:dLbl>
            <c:dLbl>
              <c:idx val="3"/>
              <c:layout>
                <c:manualLayout>
                  <c:x val="-3.1851008226280578E-2"/>
                  <c:y val="1.15004290566820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0159-4506-B0A1-0B43A5B7500D}"/>
                </c:ext>
              </c:extLst>
            </c:dLbl>
            <c:dLbl>
              <c:idx val="4"/>
              <c:layout>
                <c:manualLayout>
                  <c:x val="-2.0944451909381635E-2"/>
                  <c:y val="1.7767397874221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dat_Siegen!$J$22:$J$26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dat_Siegen!$K$22:$K$26</c:f>
              <c:numCache>
                <c:formatCode>General</c:formatCode>
                <c:ptCount val="5"/>
                <c:pt idx="0">
                  <c:v>795</c:v>
                </c:pt>
                <c:pt idx="1">
                  <c:v>675</c:v>
                </c:pt>
                <c:pt idx="2">
                  <c:v>505</c:v>
                </c:pt>
                <c:pt idx="3">
                  <c:v>340</c:v>
                </c:pt>
                <c:pt idx="4">
                  <c:v>180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0159-4506-B0A1-0B43A5B7500D}"/>
            </c:ext>
          </c:extLst>
        </c:ser>
        <c:ser>
          <c:idx val="5"/>
          <c:order val="7"/>
          <c:tx>
            <c:v>L10 (S) EP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54031581479474"/>
                  <c:y val="-5.534493032398724E-2"/>
                </c:manualLayout>
              </c:layout>
              <c:tx>
                <c:rich>
                  <a:bodyPr/>
                  <a:lstStyle/>
                  <a:p>
                    <a:fld id="{1CD86E30-006A-43E5-9407-939BBE47104E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08EC0851-1ECD-44EC-976F-B1EBD2EC719F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dat_Siegen!$Q$22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dat_Siegen!$R$22</c:f>
              <c:numCache>
                <c:formatCode>General</c:formatCode>
                <c:ptCount val="1"/>
                <c:pt idx="0">
                  <c:v>910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0159-4506-B0A1-0B43A5B7500D}"/>
            </c:ext>
          </c:extLst>
        </c:ser>
        <c:ser>
          <c:idx val="6"/>
          <c:order val="8"/>
          <c:tx>
            <c:v>L9 (S) Tumbling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85394574761832"/>
                  <c:y val="-1.9842264189114285E-2"/>
                </c:manualLayout>
              </c:layout>
              <c:tx>
                <c:rich>
                  <a:bodyPr/>
                  <a:lstStyle/>
                  <a:p>
                    <a:fld id="{29777098-E739-4F88-B690-AB36AEEB677E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961D7A92-9C5E-4383-A0D0-B8B788064A67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dat_Siegen!$X$22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dat_Siegen!$Y$22</c:f>
              <c:numCache>
                <c:formatCode>General</c:formatCode>
                <c:ptCount val="1"/>
                <c:pt idx="0">
                  <c:v>900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0159-4506-B0A1-0B43A5B7500D}"/>
            </c:ext>
          </c:extLst>
        </c:ser>
        <c:ser>
          <c:idx val="8"/>
          <c:order val="9"/>
          <c:tx>
            <c:v>L23 (S) EP+SUBU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557697306215931"/>
                  <c:y val="1.0596335466933158E-3"/>
                </c:manualLayout>
              </c:layout>
              <c:tx>
                <c:rich>
                  <a:bodyPr/>
                  <a:lstStyle/>
                  <a:p>
                    <a:fld id="{53CB1F9D-BB84-44CC-A632-10348914BC6F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1187104E-9F65-4D7F-BD1D-2E8535FF376E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dat_Siegen!$AE$22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dat_Siegen!$AF$22</c:f>
              <c:numCache>
                <c:formatCode>General</c:formatCode>
                <c:ptCount val="1"/>
                <c:pt idx="0">
                  <c:v>870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0159-4506-B0A1-0B43A5B7500D}"/>
            </c:ext>
          </c:extLst>
        </c:ser>
        <c:ser>
          <c:idx val="13"/>
          <c:order val="10"/>
          <c:tx>
            <c:v>L19 (D) 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576109215017064"/>
                  <c:y val="3.0392467260129579E-3"/>
                </c:manualLayout>
              </c:layout>
              <c:tx>
                <c:rich>
                  <a:bodyPr/>
                  <a:lstStyle/>
                  <a:p>
                    <a:fld id="{EFADF9CE-C127-47DD-9C5F-9962F89945EA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CF068B81-E860-4846-BFB1-4AA024D268BD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data_Daresbury!$Z$22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data_Daresbury!$AA$22</c:f>
              <c:numCache>
                <c:formatCode>General</c:formatCode>
                <c:ptCount val="1"/>
                <c:pt idx="0">
                  <c:v>358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0159-4506-B0A1-0B43A5B7500D}"/>
            </c:ext>
          </c:extLst>
        </c:ser>
        <c:ser>
          <c:idx val="10"/>
          <c:order val="11"/>
          <c:tx>
            <c:v>C7 (D) CERN 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94098519255059"/>
                  <c:y val="-1.1409798318291154E-2"/>
                </c:manualLayout>
              </c:layout>
              <c:tx>
                <c:rich>
                  <a:bodyPr/>
                  <a:lstStyle/>
                  <a:p>
                    <a:fld id="{5F4545C4-A568-4B54-9CA4-6BADBFA11B36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1E41BACC-82F5-4AF3-96E8-F5AAF354D163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2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data_Daresbury!$B$22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data_Daresbury!$C$22</c:f>
              <c:numCache>
                <c:formatCode>General</c:formatCode>
                <c:ptCount val="1"/>
                <c:pt idx="0">
                  <c:v>620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0159-4506-B0A1-0B43A5B7500D}"/>
            </c:ext>
          </c:extLst>
        </c:ser>
        <c:ser>
          <c:idx val="11"/>
          <c:order val="12"/>
          <c:tx>
            <c:v>L13 (D) EP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291154914782312"/>
                  <c:y val="-5.5353167525065389E-2"/>
                </c:manualLayout>
              </c:layout>
              <c:tx>
                <c:rich>
                  <a:bodyPr/>
                  <a:lstStyle/>
                  <a:p>
                    <a:fld id="{72019F9C-5CDE-4D7D-95FC-CF5711256A1A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7C04BEB5-743E-4DC7-AA1B-7EF82834C656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4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data_Daresbury!$J$22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data_Daresbury!$K$22</c:f>
              <c:numCache>
                <c:formatCode>General</c:formatCode>
                <c:ptCount val="1"/>
                <c:pt idx="0">
                  <c:v>526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0159-4506-B0A1-0B43A5B7500D}"/>
            </c:ext>
          </c:extLst>
        </c:ser>
        <c:ser>
          <c:idx val="12"/>
          <c:order val="13"/>
          <c:tx>
            <c:v>L18 (D) EP+SUBU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631950322912904"/>
                  <c:y val="7.3693295725568092E-3"/>
                </c:manualLayout>
              </c:layout>
              <c:tx>
                <c:rich>
                  <a:bodyPr/>
                  <a:lstStyle/>
                  <a:p>
                    <a:fld id="{EE6253E0-D22F-48EA-B98F-2BFFE6A53880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77AEC31A-9865-4E5A-ABA9-FE00B3B1EC96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6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data_Daresbury!$R$22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data_Daresbury!$S$22</c:f>
              <c:numCache>
                <c:formatCode>General</c:formatCode>
                <c:ptCount val="1"/>
                <c:pt idx="0">
                  <c:v>412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0159-4506-B0A1-0B43A5B7500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758603792"/>
        <c:axId val="811810560"/>
        <c:extLst/>
      </c:scatterChart>
      <c:valAx>
        <c:axId val="758603792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T [K]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1810560"/>
        <c:crosses val="autoZero"/>
        <c:crossBetween val="midCat"/>
      </c:valAx>
      <c:valAx>
        <c:axId val="81181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Bp [Oe]</a:t>
                </a:r>
              </a:p>
            </c:rich>
          </c:tx>
          <c:layout>
            <c:manualLayout>
              <c:xMode val="edge"/>
              <c:yMode val="edge"/>
              <c:x val="9.5525731612666684E-3"/>
              <c:y val="0.414072664559556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5860379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8344878205001933"/>
          <c:y val="0.16948334635697163"/>
          <c:w val="0.1923123708274784"/>
          <c:h val="0.5303608654301774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51098919979126"/>
          <c:y val="3.0520300129628634E-2"/>
          <c:w val="0.88386247773914473"/>
          <c:h val="0.86924412494527792"/>
        </c:manualLayout>
      </c:layout>
      <c:scatterChart>
        <c:scatterStyle val="lineMarker"/>
        <c:varyColors val="0"/>
        <c:ser>
          <c:idx val="1"/>
          <c:order val="0"/>
          <c:tx>
            <c:v>C10 (L) CERN subu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536903194888032"/>
                  <c:y val="6.5841477318555983E-2"/>
                </c:manualLayout>
              </c:layout>
              <c:tx>
                <c:rich>
                  <a:bodyPr/>
                  <a:lstStyle/>
                  <a:p>
                    <a:fld id="{7358EA8C-03CE-4532-81BA-7512EF6AE4AF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68125E57-7ED7-48DF-BF86-9FD19B049DD9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020079784005"/>
                      <c:h val="9.35771696644816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59-4506-B0A1-0B43A5B7500D}"/>
                </c:ext>
              </c:extLst>
            </c:dLbl>
            <c:dLbl>
              <c:idx val="1"/>
              <c:layout>
                <c:manualLayout>
                  <c:x val="-1.5805611532612493E-2"/>
                  <c:y val="-1.84424030329542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159-4506-B0A1-0B43A5B7500D}"/>
                </c:ext>
              </c:extLst>
            </c:dLbl>
            <c:dLbl>
              <c:idx val="2"/>
              <c:layout>
                <c:manualLayout>
                  <c:x val="-2.5027760608422239E-2"/>
                  <c:y val="1.9851730021997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159-4506-B0A1-0B43A5B7500D}"/>
                </c:ext>
              </c:extLst>
            </c:dLbl>
            <c:dLbl>
              <c:idx val="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159-4506-B0A1-0B43A5B7500D}"/>
                </c:ext>
              </c:extLst>
            </c:dLbl>
            <c:dLbl>
              <c:idx val="4"/>
              <c:layout>
                <c:manualLayout>
                  <c:x val="-1.6414071108005697E-2"/>
                  <c:y val="-1.9821796426882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dat_Legnaro!$J$22:$J$26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dat_Legnaro!$K$22:$K$26</c:f>
              <c:numCache>
                <c:formatCode>General</c:formatCode>
                <c:ptCount val="5"/>
                <c:pt idx="0">
                  <c:v>315</c:v>
                </c:pt>
                <c:pt idx="1">
                  <c:v>270</c:v>
                </c:pt>
                <c:pt idx="2">
                  <c:v>205</c:v>
                </c:pt>
                <c:pt idx="3">
                  <c:v>135</c:v>
                </c:pt>
                <c:pt idx="4">
                  <c:v>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159-4506-B0A1-0B43A5B7500D}"/>
            </c:ext>
          </c:extLst>
        </c:ser>
        <c:ser>
          <c:idx val="0"/>
          <c:order val="1"/>
          <c:tx>
            <c:v>L8 (L) Tumbling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088812447932062"/>
                  <c:y val="-6.3696223350671238E-2"/>
                </c:manualLayout>
              </c:layout>
              <c:tx>
                <c:rich>
                  <a:bodyPr/>
                  <a:lstStyle/>
                  <a:p>
                    <a:fld id="{DE0F6BF8-4DC8-4DCE-A1A3-E99B4E26246A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A3613A7C-1933-4397-B496-39A47A37FB7A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159-4506-B0A1-0B43A5B7500D}"/>
                </c:ext>
              </c:extLst>
            </c:dLbl>
            <c:dLbl>
              <c:idx val="4"/>
              <c:layout>
                <c:manualLayout>
                  <c:x val="-3.1945392491468578E-3"/>
                  <c:y val="-3.1175345901605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dat_Legnaro!$B$22:$B$26</c:f>
              <c:numCache>
                <c:formatCode>General</c:formatCode>
                <c:ptCount val="5"/>
                <c:pt idx="0">
                  <c:v>4.2039999999999997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dat_Legnaro!$C$22:$C$26</c:f>
              <c:numCache>
                <c:formatCode>General</c:formatCode>
                <c:ptCount val="5"/>
                <c:pt idx="0">
                  <c:v>465</c:v>
                </c:pt>
                <c:pt idx="1">
                  <c:v>395</c:v>
                </c:pt>
                <c:pt idx="2">
                  <c:v>295</c:v>
                </c:pt>
                <c:pt idx="3">
                  <c:v>210</c:v>
                </c:pt>
                <c:pt idx="4">
                  <c:v>110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0159-4506-B0A1-0B43A5B7500D}"/>
            </c:ext>
          </c:extLst>
        </c:ser>
        <c:ser>
          <c:idx val="2"/>
          <c:order val="2"/>
          <c:tx>
            <c:v>L16 (L) EP+SUBU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98697477883655"/>
                  <c:y val="2.4094966361741958E-2"/>
                </c:manualLayout>
              </c:layout>
              <c:tx>
                <c:rich>
                  <a:bodyPr/>
                  <a:lstStyle/>
                  <a:p>
                    <a:fld id="{463F3396-CA9A-4EFD-B58E-12059A843EB3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D9E90EE7-8058-46B2-8B17-1108EF8AA640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159-4506-B0A1-0B43A5B7500D}"/>
                </c:ext>
              </c:extLst>
            </c:dLbl>
            <c:dLbl>
              <c:idx val="1"/>
              <c:layout>
                <c:manualLayout>
                  <c:x val="-2.0933810772130225E-2"/>
                  <c:y val="1.638422280548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159-4506-B0A1-0B43A5B7500D}"/>
                </c:ext>
              </c:extLst>
            </c:dLbl>
            <c:dLbl>
              <c:idx val="3"/>
              <c:layout>
                <c:manualLayout>
                  <c:x val="-2.5959098116148452E-2"/>
                  <c:y val="1.9850578729877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159-4506-B0A1-0B43A5B7500D}"/>
                </c:ext>
              </c:extLst>
            </c:dLbl>
            <c:dLbl>
              <c:idx val="4"/>
              <c:layout>
                <c:manualLayout>
                  <c:x val="-1.9196151675579903E-2"/>
                  <c:y val="1.567665138463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dat_Legnaro!$R$22:$R$26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dat_Legnaro!$S$22:$S$26</c:f>
              <c:numCache>
                <c:formatCode>General</c:formatCode>
                <c:ptCount val="5"/>
                <c:pt idx="0">
                  <c:v>320</c:v>
                </c:pt>
                <c:pt idx="1">
                  <c:v>265</c:v>
                </c:pt>
                <c:pt idx="2">
                  <c:v>210</c:v>
                </c:pt>
                <c:pt idx="3">
                  <c:v>130</c:v>
                </c:pt>
                <c:pt idx="4">
                  <c:v>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0159-4506-B0A1-0B43A5B7500D}"/>
            </c:ext>
          </c:extLst>
        </c:ser>
        <c:ser>
          <c:idx val="7"/>
          <c:order val="3"/>
          <c:tx>
            <c:v>L20 (L) 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296202699219316"/>
                  <c:y val="5.7447887759239091E-2"/>
                </c:manualLayout>
              </c:layout>
              <c:tx>
                <c:rich>
                  <a:bodyPr/>
                  <a:lstStyle/>
                  <a:p>
                    <a:fld id="{8CE6D3A0-B7CE-40A6-A567-89FC70967612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B484F6A0-C9CD-4101-8E37-ADFED139143C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dat_Legnaro!$Z$22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dat_Legnaro!$AA$22</c:f>
              <c:numCache>
                <c:formatCode>General</c:formatCode>
                <c:ptCount val="1"/>
                <c:pt idx="0">
                  <c:v>825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0159-4506-B0A1-0B43A5B7500D}"/>
            </c:ext>
          </c:extLst>
        </c:ser>
        <c:ser>
          <c:idx val="9"/>
          <c:order val="4"/>
          <c:tx>
            <c:v>L21 (L) EP</c:v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194138435219112"/>
                  <c:y val="-3.6547472719625607E-2"/>
                </c:manualLayout>
              </c:layout>
              <c:tx>
                <c:rich>
                  <a:bodyPr/>
                  <a:lstStyle/>
                  <a:p>
                    <a:fld id="{361E4430-B0A9-4336-84F3-044CC3CDCEFA}" type="SERIESNAME">
                      <a:rPr lang="en-US" sz="1400" b="1">
                        <a:solidFill>
                          <a:srgbClr val="00B0F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00B0F0"/>
                        </a:solidFill>
                      </a:rPr>
                      <a:t>; </a:t>
                    </a:r>
                    <a:fld id="{98F76784-D606-46D9-8F45-20298B960C2E}" type="YVALUE">
                      <a:rPr lang="en-US" sz="1400" b="1" baseline="0">
                        <a:solidFill>
                          <a:srgbClr val="00B0F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(dat_Legnaro!$AG$22,dat_Legnaro!$AG$24)</c:f>
              <c:numCache>
                <c:formatCode>General</c:formatCode>
                <c:ptCount val="2"/>
                <c:pt idx="0">
                  <c:v>4.22</c:v>
                </c:pt>
                <c:pt idx="1">
                  <c:v>6</c:v>
                </c:pt>
              </c:numCache>
            </c:numRef>
          </c:xVal>
          <c:yVal>
            <c:numRef>
              <c:f>(dat_Legnaro!$AH$22,dat_Legnaro!$AH$24)</c:f>
              <c:numCache>
                <c:formatCode>General</c:formatCode>
                <c:ptCount val="2"/>
                <c:pt idx="0">
                  <c:v>445</c:v>
                </c:pt>
                <c:pt idx="1">
                  <c:v>295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0159-4506-B0A1-0B43A5B7500D}"/>
            </c:ext>
          </c:extLst>
        </c:ser>
        <c:ser>
          <c:idx val="3"/>
          <c:order val="5"/>
          <c:tx>
            <c:v>C1 (S) CERN subu</c:v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422186987718686"/>
                  <c:y val="2.4036512407228452E-2"/>
                </c:manualLayout>
              </c:layout>
              <c:tx>
                <c:rich>
                  <a:bodyPr/>
                  <a:lstStyle/>
                  <a:p>
                    <a:fld id="{3498F99E-1646-4223-8129-1925B7F969E2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F2E0F9BE-1DF6-4647-A32A-F58F577E4A9D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dat_Siegen!$B$22:$B$26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dat_Siegen!$C$22:$C$26</c:f>
              <c:numCache>
                <c:formatCode>General</c:formatCode>
                <c:ptCount val="5"/>
                <c:pt idx="0">
                  <c:v>850</c:v>
                </c:pt>
                <c:pt idx="1">
                  <c:v>725</c:v>
                </c:pt>
                <c:pt idx="2">
                  <c:v>530</c:v>
                </c:pt>
                <c:pt idx="3">
                  <c:v>355</c:v>
                </c:pt>
                <c:pt idx="4">
                  <c:v>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0159-4506-B0A1-0B43A5B7500D}"/>
            </c:ext>
          </c:extLst>
        </c:ser>
        <c:ser>
          <c:idx val="4"/>
          <c:order val="6"/>
          <c:tx>
            <c:v>L1 (S) SUBU</c:v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419900325092386"/>
                  <c:y val="9.2970982152785916E-2"/>
                </c:manualLayout>
              </c:layout>
              <c:tx>
                <c:rich>
                  <a:bodyPr/>
                  <a:lstStyle/>
                  <a:p>
                    <a:fld id="{8828F7A4-AF1E-41C5-9E76-F9EABD7B59DE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F8846C6D-8387-43D4-98BC-FB4833C7B637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0159-4506-B0A1-0B43A5B7500D}"/>
                </c:ext>
              </c:extLst>
            </c:dLbl>
            <c:dLbl>
              <c:idx val="1"/>
              <c:layout>
                <c:manualLayout>
                  <c:x val="-2.9121701608775818E-2"/>
                  <c:y val="1.9853017462993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159-4506-B0A1-0B43A5B7500D}"/>
                </c:ext>
              </c:extLst>
            </c:dLbl>
            <c:dLbl>
              <c:idx val="2"/>
              <c:layout>
                <c:manualLayout>
                  <c:x val="-2.8330300880109981E-2"/>
                  <c:y val="1.5676727909011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159-4506-B0A1-0B43A5B7500D}"/>
                </c:ext>
              </c:extLst>
            </c:dLbl>
            <c:dLbl>
              <c:idx val="3"/>
              <c:layout>
                <c:manualLayout>
                  <c:x val="-3.1851008226280578E-2"/>
                  <c:y val="1.15004290566820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0159-4506-B0A1-0B43A5B7500D}"/>
                </c:ext>
              </c:extLst>
            </c:dLbl>
            <c:dLbl>
              <c:idx val="4"/>
              <c:layout>
                <c:manualLayout>
                  <c:x val="-2.0944451909381635E-2"/>
                  <c:y val="1.7767397874221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dat_Siegen!$J$22:$J$26</c:f>
              <c:numCache>
                <c:formatCode>General</c:formatCode>
                <c:ptCount val="5"/>
                <c:pt idx="0">
                  <c:v>4.22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dat_Siegen!$K$22:$K$26</c:f>
              <c:numCache>
                <c:formatCode>General</c:formatCode>
                <c:ptCount val="5"/>
                <c:pt idx="0">
                  <c:v>795</c:v>
                </c:pt>
                <c:pt idx="1">
                  <c:v>675</c:v>
                </c:pt>
                <c:pt idx="2">
                  <c:v>505</c:v>
                </c:pt>
                <c:pt idx="3">
                  <c:v>340</c:v>
                </c:pt>
                <c:pt idx="4">
                  <c:v>180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0159-4506-B0A1-0B43A5B7500D}"/>
            </c:ext>
          </c:extLst>
        </c:ser>
        <c:ser>
          <c:idx val="5"/>
          <c:order val="7"/>
          <c:tx>
            <c:v>L10 (S) EP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54031581479474"/>
                  <c:y val="-5.534493032398724E-2"/>
                </c:manualLayout>
              </c:layout>
              <c:tx>
                <c:rich>
                  <a:bodyPr/>
                  <a:lstStyle/>
                  <a:p>
                    <a:fld id="{1CD86E30-006A-43E5-9407-939BBE47104E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08EC0851-1ECD-44EC-976F-B1EBD2EC719F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dat_Siegen!$Q$22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dat_Siegen!$R$22</c:f>
              <c:numCache>
                <c:formatCode>General</c:formatCode>
                <c:ptCount val="1"/>
                <c:pt idx="0">
                  <c:v>910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0159-4506-B0A1-0B43A5B7500D}"/>
            </c:ext>
          </c:extLst>
        </c:ser>
        <c:ser>
          <c:idx val="6"/>
          <c:order val="8"/>
          <c:tx>
            <c:v>L9 (S) Tumbling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85394574761832"/>
                  <c:y val="-1.9842264189114285E-2"/>
                </c:manualLayout>
              </c:layout>
              <c:tx>
                <c:rich>
                  <a:bodyPr/>
                  <a:lstStyle/>
                  <a:p>
                    <a:fld id="{29777098-E739-4F88-B690-AB36AEEB677E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961D7A92-9C5E-4383-A0D0-B8B788064A67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dat_Siegen!$X$22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dat_Siegen!$Y$22</c:f>
              <c:numCache>
                <c:formatCode>General</c:formatCode>
                <c:ptCount val="1"/>
                <c:pt idx="0">
                  <c:v>900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0159-4506-B0A1-0B43A5B7500D}"/>
            </c:ext>
          </c:extLst>
        </c:ser>
        <c:ser>
          <c:idx val="8"/>
          <c:order val="9"/>
          <c:tx>
            <c:v>L23 (S) EP+SUBU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557697306215931"/>
                  <c:y val="1.0596335466933158E-3"/>
                </c:manualLayout>
              </c:layout>
              <c:tx>
                <c:rich>
                  <a:bodyPr/>
                  <a:lstStyle/>
                  <a:p>
                    <a:fld id="{53CB1F9D-BB84-44CC-A632-10348914BC6F}" type="SERIESNAME">
                      <a:rPr lang="en-US" sz="1400" b="1">
                        <a:solidFill>
                          <a:srgbClr val="FF000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; </a:t>
                    </a:r>
                    <a:fld id="{1187104E-9F65-4D7F-BD1D-2E8535FF376E}" type="YVALUE">
                      <a:rPr lang="en-US" sz="1400" b="1" baseline="0">
                        <a:solidFill>
                          <a:srgbClr val="FF000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dat_Siegen!$AE$22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dat_Siegen!$AF$22</c:f>
              <c:numCache>
                <c:formatCode>General</c:formatCode>
                <c:ptCount val="1"/>
                <c:pt idx="0">
                  <c:v>870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0159-4506-B0A1-0B43A5B7500D}"/>
            </c:ext>
          </c:extLst>
        </c:ser>
        <c:ser>
          <c:idx val="13"/>
          <c:order val="10"/>
          <c:tx>
            <c:v>L19 (D) 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576109215017064"/>
                  <c:y val="3.0392467260129579E-3"/>
                </c:manualLayout>
              </c:layout>
              <c:tx>
                <c:rich>
                  <a:bodyPr/>
                  <a:lstStyle/>
                  <a:p>
                    <a:fld id="{EFADF9CE-C127-47DD-9C5F-9962F89945EA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CF068B81-E860-4846-BFB1-4AA024D268BD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data_Daresbury!$Z$22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data_Daresbury!$AA$22</c:f>
              <c:numCache>
                <c:formatCode>General</c:formatCode>
                <c:ptCount val="1"/>
                <c:pt idx="0">
                  <c:v>358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0159-4506-B0A1-0B43A5B7500D}"/>
            </c:ext>
          </c:extLst>
        </c:ser>
        <c:ser>
          <c:idx val="10"/>
          <c:order val="11"/>
          <c:tx>
            <c:v>C7 (D) CERN 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394098519255059"/>
                  <c:y val="-1.1409798318291154E-2"/>
                </c:manualLayout>
              </c:layout>
              <c:tx>
                <c:rich>
                  <a:bodyPr/>
                  <a:lstStyle/>
                  <a:p>
                    <a:fld id="{5F4545C4-A568-4B54-9CA4-6BADBFA11B36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1E41BACC-82F5-4AF3-96E8-F5AAF354D163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2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data_Daresbury!$B$22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data_Daresbury!$C$22</c:f>
              <c:numCache>
                <c:formatCode>General</c:formatCode>
                <c:ptCount val="1"/>
                <c:pt idx="0">
                  <c:v>620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0159-4506-B0A1-0B43A5B7500D}"/>
            </c:ext>
          </c:extLst>
        </c:ser>
        <c:ser>
          <c:idx val="11"/>
          <c:order val="12"/>
          <c:tx>
            <c:v>L13 (D) EP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291154914782312"/>
                  <c:y val="-5.5353167525065389E-2"/>
                </c:manualLayout>
              </c:layout>
              <c:tx>
                <c:rich>
                  <a:bodyPr/>
                  <a:lstStyle/>
                  <a:p>
                    <a:fld id="{72019F9C-5CDE-4D7D-95FC-CF5711256A1A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7C04BEB5-743E-4DC7-AA1B-7EF82834C656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4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data_Daresbury!$J$22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data_Daresbury!$K$22</c:f>
              <c:numCache>
                <c:formatCode>General</c:formatCode>
                <c:ptCount val="1"/>
                <c:pt idx="0">
                  <c:v>526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0159-4506-B0A1-0B43A5B7500D}"/>
            </c:ext>
          </c:extLst>
        </c:ser>
        <c:ser>
          <c:idx val="12"/>
          <c:order val="13"/>
          <c:tx>
            <c:v>L18 (D) EP+SUBU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4631950322912904"/>
                  <c:y val="7.3693295725568092E-3"/>
                </c:manualLayout>
              </c:layout>
              <c:tx>
                <c:rich>
                  <a:bodyPr/>
                  <a:lstStyle/>
                  <a:p>
                    <a:fld id="{EE6253E0-D22F-48EA-B98F-2BFFE6A53880}" type="SERIESNAME">
                      <a:rPr lang="en-US" sz="1400" b="1">
                        <a:solidFill>
                          <a:srgbClr val="92D050"/>
                        </a:solidFill>
                      </a:rPr>
                      <a:pPr/>
                      <a:t>[NOME SERIE]</a:t>
                    </a:fld>
                    <a:r>
                      <a:rPr lang="en-US" sz="1400" b="1" baseline="0">
                        <a:solidFill>
                          <a:srgbClr val="92D050"/>
                        </a:solidFill>
                      </a:rPr>
                      <a:t>; </a:t>
                    </a:r>
                    <a:fld id="{77AEC31A-9865-4E5A-ABA9-FE00B3B1EC96}" type="YVALUE">
                      <a:rPr lang="en-US" sz="1400" b="1" baseline="0">
                        <a:solidFill>
                          <a:srgbClr val="92D050"/>
                        </a:solidFill>
                      </a:rPr>
                      <a:pPr/>
                      <a:t>[VALORE Y]</a:t>
                    </a:fld>
                    <a:endParaRPr lang="en-US" sz="1400" b="1" baseline="0">
                      <a:solidFill>
                        <a:srgbClr val="92D050"/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6-0159-4506-B0A1-0B43A5B750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data_Daresbury!$R$22</c:f>
              <c:numCache>
                <c:formatCode>General</c:formatCode>
                <c:ptCount val="1"/>
                <c:pt idx="0">
                  <c:v>4.22</c:v>
                </c:pt>
              </c:numCache>
            </c:numRef>
          </c:xVal>
          <c:yVal>
            <c:numRef>
              <c:f>data_Daresbury!$S$22</c:f>
              <c:numCache>
                <c:formatCode>General</c:formatCode>
                <c:ptCount val="1"/>
                <c:pt idx="0">
                  <c:v>412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0159-4506-B0A1-0B43A5B7500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758603792"/>
        <c:axId val="811810560"/>
        <c:extLst/>
      </c:scatterChart>
      <c:valAx>
        <c:axId val="758603792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T [K]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11810560"/>
        <c:crosses val="autoZero"/>
        <c:crossBetween val="midCat"/>
      </c:valAx>
      <c:valAx>
        <c:axId val="81181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Bp [Oe]</a:t>
                </a:r>
              </a:p>
            </c:rich>
          </c:tx>
          <c:layout>
            <c:manualLayout>
              <c:xMode val="edge"/>
              <c:yMode val="edge"/>
              <c:x val="9.5525731612666684E-3"/>
              <c:y val="0.414072664559556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5860379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8344878205001933"/>
          <c:y val="0.16948334635697163"/>
          <c:w val="0.1923123708274784"/>
          <c:h val="0.5303608654301774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0.12191</cdr:x>
      <cdr:y>0.68147</cdr:y>
    </cdr:from>
    <cdr:to>
      <cdr:x>0.34277</cdr:x>
      <cdr:y>0.84589</cdr:y>
    </cdr:to>
    <cdr:sp macro="" textlink="">
      <cdr:nvSpPr>
        <cdr:cNvPr id="3" name="TextBox 47"/>
        <cdr:cNvSpPr txBox="1"/>
      </cdr:nvSpPr>
      <cdr:spPr>
        <a:xfrm xmlns:a="http://schemas.openxmlformats.org/drawingml/2006/main">
          <a:off x="1196333" y="3444066"/>
          <a:ext cx="2167354" cy="830997"/>
        </a:xfrm>
        <a:prstGeom xmlns:a="http://schemas.openxmlformats.org/drawingml/2006/main" prst="rect">
          <a:avLst/>
        </a:prstGeom>
        <a:ln xmlns:a="http://schemas.openxmlformats.org/drawingml/2006/main" w="9525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l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1600" b="1" kern="1200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rPr>
            <a:t>L</a:t>
          </a:r>
          <a:r>
            <a:rPr lang="sk-SK" sz="1600" b="1" kern="1200" baseline="0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rPr>
            <a:t> = Legnaro INFN</a:t>
          </a:r>
          <a:endParaRPr lang="sk-SK" sz="1600" dirty="0">
            <a:solidFill>
              <a:srgbClr val="00B0F0"/>
            </a:solidFill>
            <a:effectLst/>
          </a:endParaRPr>
        </a:p>
        <a:p xmlns:a="http://schemas.openxmlformats.org/drawingml/2006/main">
          <a:r>
            <a:rPr lang="en-US" sz="1600" b="1" dirty="0">
              <a:solidFill>
                <a:srgbClr val="FF0000"/>
              </a:solidFill>
            </a:rPr>
            <a:t>S</a:t>
          </a:r>
          <a:r>
            <a:rPr lang="en-US" sz="1600" b="1" dirty="0" smtClean="0">
              <a:solidFill>
                <a:srgbClr val="FF0000"/>
              </a:solidFill>
            </a:rPr>
            <a:t> = Siegen </a:t>
          </a:r>
          <a:r>
            <a:rPr lang="sk-SK" sz="1600" b="1" dirty="0">
              <a:solidFill>
                <a:srgbClr val="FF0000"/>
              </a:solidFill>
            </a:rPr>
            <a:t>UNI</a:t>
          </a:r>
        </a:p>
        <a:p xmlns:a="http://schemas.openxmlformats.org/drawingml/2006/main">
          <a:r>
            <a:rPr lang="sk-SK" sz="1600" b="1" baseline="0" dirty="0">
              <a:solidFill>
                <a:srgbClr val="92D050"/>
              </a:solidFill>
            </a:rPr>
            <a:t>D = Daresbury STFC</a:t>
          </a:r>
          <a:endParaRPr lang="sk-SK" sz="1600" b="1" dirty="0" err="1" smtClean="0">
            <a:solidFill>
              <a:srgbClr val="92D05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0.11187</cdr:x>
      <cdr:y>0.72461</cdr:y>
    </cdr:from>
    <cdr:to>
      <cdr:x>0.31173</cdr:x>
      <cdr:y>0.871</cdr:y>
    </cdr:to>
    <cdr:sp macro="" textlink="">
      <cdr:nvSpPr>
        <cdr:cNvPr id="3" name="TextBox 47"/>
        <cdr:cNvSpPr txBox="1"/>
      </cdr:nvSpPr>
      <cdr:spPr>
        <a:xfrm xmlns:a="http://schemas.openxmlformats.org/drawingml/2006/main">
          <a:off x="976705" y="3656349"/>
          <a:ext cx="1744839" cy="738664"/>
        </a:xfrm>
        <a:prstGeom xmlns:a="http://schemas.openxmlformats.org/drawingml/2006/main" prst="rect">
          <a:avLst/>
        </a:prstGeom>
        <a:ln xmlns:a="http://schemas.openxmlformats.org/drawingml/2006/main" w="9525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1400" b="1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rPr>
            <a:t>L</a:t>
          </a:r>
          <a:r>
            <a:rPr lang="sk-SK" sz="1400" b="1" baseline="0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rPr>
            <a:t> = Legnaro INFN</a:t>
          </a:r>
          <a:endParaRPr lang="sk-SK" sz="2400" dirty="0">
            <a:solidFill>
              <a:srgbClr val="00B0F0"/>
            </a:solidFill>
            <a:effectLst/>
          </a:endParaRPr>
        </a:p>
        <a:p xmlns:a="http://schemas.openxmlformats.org/drawingml/2006/main">
          <a:r>
            <a:rPr lang="en-US" sz="1400" b="1" dirty="0">
              <a:solidFill>
                <a:srgbClr val="FF0000"/>
              </a:solidFill>
            </a:rPr>
            <a:t>S</a:t>
          </a:r>
          <a:r>
            <a:rPr lang="en-US" sz="1400" b="1" dirty="0" smtClean="0">
              <a:solidFill>
                <a:srgbClr val="FF0000"/>
              </a:solidFill>
            </a:rPr>
            <a:t> = Siegen </a:t>
          </a:r>
          <a:r>
            <a:rPr lang="sk-SK" sz="1400" b="1" dirty="0">
              <a:solidFill>
                <a:srgbClr val="FF0000"/>
              </a:solidFill>
            </a:rPr>
            <a:t>UNI</a:t>
          </a:r>
        </a:p>
        <a:p xmlns:a="http://schemas.openxmlformats.org/drawingml/2006/main">
          <a:r>
            <a:rPr lang="sk-SK" sz="1400" b="1" baseline="0" dirty="0">
              <a:solidFill>
                <a:srgbClr val="92D050"/>
              </a:solidFill>
            </a:rPr>
            <a:t>D = Daresbury STFC</a:t>
          </a:r>
          <a:endParaRPr lang="sk-SK" sz="1400" b="1" dirty="0" err="1" smtClean="0">
            <a:solidFill>
              <a:srgbClr val="92D05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0.11187</cdr:x>
      <cdr:y>0.72461</cdr:y>
    </cdr:from>
    <cdr:to>
      <cdr:x>0.31173</cdr:x>
      <cdr:y>0.871</cdr:y>
    </cdr:to>
    <cdr:sp macro="" textlink="">
      <cdr:nvSpPr>
        <cdr:cNvPr id="3" name="TextBox 47"/>
        <cdr:cNvSpPr txBox="1"/>
      </cdr:nvSpPr>
      <cdr:spPr>
        <a:xfrm xmlns:a="http://schemas.openxmlformats.org/drawingml/2006/main">
          <a:off x="976705" y="3656349"/>
          <a:ext cx="1744839" cy="738664"/>
        </a:xfrm>
        <a:prstGeom xmlns:a="http://schemas.openxmlformats.org/drawingml/2006/main" prst="rect">
          <a:avLst/>
        </a:prstGeom>
        <a:ln xmlns:a="http://schemas.openxmlformats.org/drawingml/2006/main" w="9525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1400" b="1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rPr>
            <a:t>L</a:t>
          </a:r>
          <a:r>
            <a:rPr lang="sk-SK" sz="1400" b="1" baseline="0" dirty="0">
              <a:solidFill>
                <a:srgbClr val="00B0F0"/>
              </a:solidFill>
              <a:effectLst/>
              <a:latin typeface="+mn-lt"/>
              <a:ea typeface="+mn-ea"/>
              <a:cs typeface="+mn-cs"/>
            </a:rPr>
            <a:t> = Legnaro INFN</a:t>
          </a:r>
          <a:endParaRPr lang="sk-SK" sz="2400" dirty="0">
            <a:solidFill>
              <a:srgbClr val="00B0F0"/>
            </a:solidFill>
            <a:effectLst/>
          </a:endParaRPr>
        </a:p>
        <a:p xmlns:a="http://schemas.openxmlformats.org/drawingml/2006/main">
          <a:r>
            <a:rPr lang="en-US" sz="1400" b="1" dirty="0">
              <a:solidFill>
                <a:srgbClr val="FF0000"/>
              </a:solidFill>
            </a:rPr>
            <a:t>S</a:t>
          </a:r>
          <a:r>
            <a:rPr lang="en-US" sz="1400" b="1" dirty="0" smtClean="0">
              <a:solidFill>
                <a:srgbClr val="FF0000"/>
              </a:solidFill>
            </a:rPr>
            <a:t> = Siegen </a:t>
          </a:r>
          <a:r>
            <a:rPr lang="sk-SK" sz="1400" b="1" dirty="0">
              <a:solidFill>
                <a:srgbClr val="FF0000"/>
              </a:solidFill>
            </a:rPr>
            <a:t>UNI</a:t>
          </a:r>
        </a:p>
        <a:p xmlns:a="http://schemas.openxmlformats.org/drawingml/2006/main">
          <a:r>
            <a:rPr lang="sk-SK" sz="1400" b="1" baseline="0" dirty="0">
              <a:solidFill>
                <a:srgbClr val="92D050"/>
              </a:solidFill>
            </a:rPr>
            <a:t>D = Daresbury STFC</a:t>
          </a:r>
          <a:endParaRPr lang="sk-SK" sz="1400" b="1" dirty="0" err="1" smtClean="0">
            <a:solidFill>
              <a:srgbClr val="92D05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F756D-5132-43A8-9880-E5AB74F784FB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E6220-00E8-4D42-818F-211C4DE62E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460D-043A-48B1-9FBB-2BADD19295DE}" type="datetimeFigureOut">
              <a:rPr lang="it-IT" smtClean="0"/>
              <a:t>09/10/2018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63A8D-3216-4EB9-8921-08BDB36F61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206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46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743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577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35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180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599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71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688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924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67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459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1578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026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524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104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978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193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617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941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499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97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876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764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126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3905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907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5168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4373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532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265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5666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162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7872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7055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7922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3183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6177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898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635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3984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6709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833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62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4032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547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458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4599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0791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solidFill>
                <a:srgbClr val="0000FF"/>
              </a:solidFill>
              <a:latin typeface="Oswald" panose="02000503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3441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100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8898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312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66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560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101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984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96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28B6-041C-4710-B5FC-16FA0ED9DE1A}" type="datetime1">
              <a:rPr lang="it-IT" smtClean="0"/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0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18B9-A3B2-454F-8C8D-1974FB827111}" type="datetime1">
              <a:rPr lang="it-IT" smtClean="0"/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0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7C941-69C9-4EE4-BC8D-6B7DA0243C26}" type="datetime1">
              <a:rPr lang="it-IT" smtClean="0"/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20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C3D4-51A9-4A39-AD1F-22A5C3F18DAC}" type="datetime1">
              <a:rPr lang="it-IT" smtClean="0"/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6219693"/>
            <a:ext cx="1262743" cy="774963"/>
          </a:xfrm>
          <a:prstGeom prst="rect">
            <a:avLst/>
          </a:prstGeom>
        </p:spPr>
      </p:pic>
      <p:sp>
        <p:nvSpPr>
          <p:cNvPr id="7" name="Rettangolo 6"/>
          <p:cNvSpPr/>
          <p:nvPr userDrawn="1"/>
        </p:nvSpPr>
        <p:spPr>
          <a:xfrm>
            <a:off x="3030196" y="6463564"/>
            <a:ext cx="8323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baseline="0" dirty="0" smtClean="0">
                <a:solidFill>
                  <a:schemeClr val="bg2">
                    <a:lumMod val="90000"/>
                  </a:schemeClr>
                </a:solidFill>
                <a:latin typeface="Oswald" panose="02000503000000000000" pitchFamily="2" charset="0"/>
              </a:rPr>
              <a:t>LNL 8-10 October 2018 			Evaluation of the Copper Polishing procedures		</a:t>
            </a:r>
            <a:r>
              <a:rPr lang="en-US" sz="1400" b="0" i="1" dirty="0" smtClean="0">
                <a:solidFill>
                  <a:schemeClr val="bg2">
                    <a:lumMod val="90000"/>
                  </a:schemeClr>
                </a:solidFill>
                <a:latin typeface="Oswald" panose="02000503000000000000" pitchFamily="2" charset="0"/>
              </a:rPr>
              <a:t>cristian.pira@lnl.infn.it</a:t>
            </a:r>
            <a:endParaRPr lang="en-US" sz="1400" b="0" i="1" dirty="0">
              <a:solidFill>
                <a:schemeClr val="bg2">
                  <a:lumMod val="90000"/>
                </a:schemeClr>
              </a:solidFill>
              <a:latin typeface="Oswald" panose="02000503000000000000" pitchFamily="2" charset="0"/>
            </a:endParaRPr>
          </a:p>
        </p:txBody>
      </p:sp>
      <p:pic>
        <p:nvPicPr>
          <p:cNvPr id="10" name="Image 10" descr="Aries-Logo-std-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5843" y="6266757"/>
            <a:ext cx="969745" cy="680830"/>
          </a:xfrm>
          <a:prstGeom prst="rect">
            <a:avLst/>
          </a:prstGeom>
        </p:spPr>
      </p:pic>
      <p:pic>
        <p:nvPicPr>
          <p:cNvPr id="11" name="Picture 6" descr="8th International Workshop on Thin Films and New Ideas for Pushing the Limits of RF Superconductivity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53" y="6371784"/>
            <a:ext cx="1497925" cy="47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1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453C-3F7A-4A8A-939E-F7C0E261AC68}" type="datetime1">
              <a:rPr lang="it-IT" smtClean="0"/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92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F3B1-D8E3-4B03-A8F3-504E70332FB4}" type="datetime1">
              <a:rPr lang="it-IT" smtClean="0"/>
              <a:t>09/10/2018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78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5C0F-14A8-4509-B325-A51BB3668D2A}" type="datetime1">
              <a:rPr lang="it-IT" smtClean="0"/>
              <a:t>09/10/2018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85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D87B-3CC6-4D5A-A524-698C6E674F22}" type="datetime1">
              <a:rPr lang="it-IT" smtClean="0"/>
              <a:t>09/10/2018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48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9016-1CF4-4490-9CEC-B2101172885C}" type="datetime1">
              <a:rPr lang="it-IT" smtClean="0"/>
              <a:t>09/10/2018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9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BD99-652E-43B7-A7EC-BF757704C3FA}" type="datetime1">
              <a:rPr lang="it-IT" smtClean="0"/>
              <a:t>09/10/2018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64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544F-CDF8-4249-A108-68C04E2E1591}" type="datetime1">
              <a:rPr lang="it-IT" smtClean="0"/>
              <a:t>09/10/2018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19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Modifica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81664-3378-43CA-B439-59E5459FF423}" type="datetime1">
              <a:rPr lang="it-IT" smtClean="0"/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8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44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microsoft.com/office/2007/relationships/hdphoto" Target="../media/hdphoto4.wdp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Relationship Id="rId9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7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10" Type="http://schemas.openxmlformats.org/officeDocument/2006/relationships/image" Target="../media/image12.png"/><Relationship Id="rId4" Type="http://schemas.microsoft.com/office/2007/relationships/hdphoto" Target="../media/hdphoto8.wdp"/><Relationship Id="rId9" Type="http://schemas.openxmlformats.org/officeDocument/2006/relationships/image" Target="../media/image64.tiff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10" Type="http://schemas.openxmlformats.org/officeDocument/2006/relationships/image" Target="../media/image12.png"/><Relationship Id="rId4" Type="http://schemas.microsoft.com/office/2007/relationships/hdphoto" Target="../media/hdphoto8.wdp"/><Relationship Id="rId9" Type="http://schemas.openxmlformats.org/officeDocument/2006/relationships/image" Target="../media/image64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67.tif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8.tif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8.tif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1" r="5156"/>
          <a:stretch/>
        </p:blipFill>
        <p:spPr>
          <a:xfrm>
            <a:off x="-18074" y="0"/>
            <a:ext cx="5495192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22999" y="3161853"/>
            <a:ext cx="7459218" cy="2001329"/>
          </a:xfrm>
        </p:spPr>
        <p:txBody>
          <a:bodyPr>
            <a:noAutofit/>
          </a:bodyPr>
          <a:lstStyle/>
          <a:p>
            <a:pPr algn="r"/>
            <a:r>
              <a:rPr lang="en-US" sz="4000" b="1" dirty="0"/>
              <a:t>Evaluation of </a:t>
            </a:r>
            <a:r>
              <a:rPr lang="en-US" sz="4000" b="1" dirty="0" smtClean="0"/>
              <a:t>the</a:t>
            </a:r>
            <a:br>
              <a:rPr lang="en-US" sz="4000" b="1" dirty="0" smtClean="0"/>
            </a:br>
            <a:r>
              <a:rPr lang="en-US" sz="4000" b="1" dirty="0" smtClean="0"/>
              <a:t>Copper </a:t>
            </a:r>
            <a:r>
              <a:rPr lang="en-US" sz="4000" b="1" dirty="0"/>
              <a:t>Polishing </a:t>
            </a:r>
            <a:r>
              <a:rPr lang="en-US" sz="4000" b="1" dirty="0" smtClean="0"/>
              <a:t>procedures</a:t>
            </a:r>
            <a:br>
              <a:rPr lang="en-US" sz="40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2400" b="1" dirty="0" smtClean="0"/>
              <a:t>in </a:t>
            </a:r>
            <a:r>
              <a:rPr lang="en-US" sz="2400" b="1" dirty="0"/>
              <a:t>the framework of ARIES H2020 </a:t>
            </a:r>
            <a:r>
              <a:rPr lang="en-US" sz="2400" b="1" dirty="0" smtClean="0"/>
              <a:t>Collaboration</a:t>
            </a:r>
            <a:endParaRPr lang="it-IT" sz="2400" b="1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740400" y="2000132"/>
            <a:ext cx="6141817" cy="967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70000"/>
              </a:lnSpc>
            </a:pPr>
            <a:r>
              <a:rPr lang="en-GB" sz="1600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C. </a:t>
            </a:r>
            <a:r>
              <a:rPr lang="en-GB" sz="1600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Pira</a:t>
            </a:r>
            <a:r>
              <a:rPr lang="en-GB" sz="1600" dirty="0" smtClean="0">
                <a:latin typeface="Oswald" panose="02000503000000000000" pitchFamily="2" charset="0"/>
              </a:rPr>
              <a:t>, C. </a:t>
            </a:r>
            <a:r>
              <a:rPr lang="en-US" sz="1600" dirty="0" smtClean="0">
                <a:latin typeface="Oswald" panose="02000503000000000000" pitchFamily="2" charset="0"/>
              </a:rPr>
              <a:t>Antoine, E. </a:t>
            </a:r>
            <a:r>
              <a:rPr lang="en-US" sz="1600" dirty="0" err="1" smtClean="0">
                <a:latin typeface="Oswald" panose="02000503000000000000" pitchFamily="2" charset="0"/>
              </a:rPr>
              <a:t>Chyhyrynets</a:t>
            </a:r>
            <a:r>
              <a:rPr lang="en-US" sz="1600" dirty="0" smtClean="0">
                <a:latin typeface="Oswald" panose="02000503000000000000" pitchFamily="2" charset="0"/>
              </a:rPr>
              <a:t>, A. </a:t>
            </a:r>
            <a:r>
              <a:rPr lang="en-US" sz="1600" dirty="0" err="1" smtClean="0">
                <a:latin typeface="Oswald" panose="02000503000000000000" pitchFamily="2" charset="0"/>
              </a:rPr>
              <a:t>Katashev</a:t>
            </a:r>
            <a:r>
              <a:rPr lang="en-US" sz="1600" dirty="0" smtClean="0">
                <a:latin typeface="Oswald" panose="02000503000000000000" pitchFamily="2" charset="0"/>
              </a:rPr>
              <a:t>, O. </a:t>
            </a:r>
            <a:r>
              <a:rPr lang="en-US" sz="1600" dirty="0" err="1" smtClean="0">
                <a:latin typeface="Oswald" panose="02000503000000000000" pitchFamily="2" charset="0"/>
              </a:rPr>
              <a:t>Kugeler</a:t>
            </a:r>
            <a:r>
              <a:rPr lang="en-US" sz="1600" dirty="0">
                <a:latin typeface="Oswald" panose="02000503000000000000" pitchFamily="2" charset="0"/>
              </a:rPr>
              <a:t>, O. </a:t>
            </a:r>
            <a:r>
              <a:rPr lang="en-US" sz="1600" dirty="0" err="1" smtClean="0">
                <a:latin typeface="Oswald" panose="02000503000000000000" pitchFamily="2" charset="0"/>
              </a:rPr>
              <a:t>Malyshev</a:t>
            </a:r>
            <a:r>
              <a:rPr lang="en-US" sz="1600" dirty="0" smtClean="0">
                <a:latin typeface="Oswald" panose="02000503000000000000" pitchFamily="2" charset="0"/>
              </a:rPr>
              <a:t>, A. </a:t>
            </a:r>
            <a:r>
              <a:rPr lang="en-US" sz="1600" dirty="0" err="1" smtClean="0">
                <a:latin typeface="Oswald" panose="02000503000000000000" pitchFamily="2" charset="0"/>
              </a:rPr>
              <a:t>Medvids</a:t>
            </a:r>
            <a:r>
              <a:rPr lang="en-US" sz="1600" dirty="0" smtClean="0">
                <a:latin typeface="Oswald" panose="02000503000000000000" pitchFamily="2" charset="0"/>
              </a:rPr>
              <a:t>, V</a:t>
            </a:r>
            <a:r>
              <a:rPr lang="en-US" sz="1600" dirty="0">
                <a:latin typeface="Oswald" panose="02000503000000000000" pitchFamily="2" charset="0"/>
              </a:rPr>
              <a:t>. </a:t>
            </a:r>
            <a:r>
              <a:rPr lang="en-US" sz="1600" dirty="0" smtClean="0">
                <a:latin typeface="Oswald" panose="02000503000000000000" pitchFamily="2" charset="0"/>
              </a:rPr>
              <a:t>Palmieri, E. Seiler, </a:t>
            </a:r>
            <a:r>
              <a:rPr lang="en-US" sz="1600" dirty="0">
                <a:latin typeface="Oswald" panose="02000503000000000000" pitchFamily="2" charset="0"/>
              </a:rPr>
              <a:t>F. </a:t>
            </a:r>
            <a:r>
              <a:rPr lang="en-US" sz="1600" dirty="0" err="1" smtClean="0">
                <a:latin typeface="Oswald" panose="02000503000000000000" pitchFamily="2" charset="0"/>
              </a:rPr>
              <a:t>Stivanello</a:t>
            </a:r>
            <a:r>
              <a:rPr lang="en-US" sz="1600" dirty="0" smtClean="0">
                <a:latin typeface="Oswald" panose="02000503000000000000" pitchFamily="2" charset="0"/>
              </a:rPr>
              <a:t>, </a:t>
            </a:r>
            <a:r>
              <a:rPr lang="en-US" sz="1600" dirty="0">
                <a:latin typeface="Oswald" panose="02000503000000000000" pitchFamily="2" charset="0"/>
              </a:rPr>
              <a:t>A. </a:t>
            </a:r>
            <a:r>
              <a:rPr lang="en-US" sz="1600" dirty="0" smtClean="0">
                <a:latin typeface="Oswald" panose="02000503000000000000" pitchFamily="2" charset="0"/>
              </a:rPr>
              <a:t>Sublet, R. </a:t>
            </a:r>
            <a:r>
              <a:rPr lang="en-US" sz="1600" dirty="0" err="1" smtClean="0">
                <a:latin typeface="Oswald" panose="02000503000000000000" pitchFamily="2" charset="0"/>
              </a:rPr>
              <a:t>Valizadeh</a:t>
            </a:r>
            <a:r>
              <a:rPr lang="en-US" sz="1600" dirty="0" smtClean="0">
                <a:latin typeface="Oswald" panose="02000503000000000000" pitchFamily="2" charset="0"/>
              </a:rPr>
              <a:t>, M. Vogel </a:t>
            </a:r>
            <a:endParaRPr lang="en-US" sz="1600" dirty="0">
              <a:latin typeface="Oswald" panose="02000503000000000000" pitchFamily="2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71" y="123926"/>
            <a:ext cx="412626" cy="275084"/>
          </a:xfrm>
          <a:prstGeom prst="rect">
            <a:avLst/>
          </a:prstGeom>
        </p:spPr>
      </p:pic>
      <p:sp>
        <p:nvSpPr>
          <p:cNvPr id="10" name="Rectangle 8"/>
          <p:cNvSpPr/>
          <p:nvPr/>
        </p:nvSpPr>
        <p:spPr>
          <a:xfrm>
            <a:off x="6920497" y="53719"/>
            <a:ext cx="437857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0" i="0" kern="1200" dirty="0" smtClean="0">
                <a:effectLst/>
                <a:latin typeface="+mj-lt"/>
                <a:cs typeface="Arial" panose="020B0604020202020204" pitchFamily="34" charset="0"/>
              </a:rPr>
              <a:t>This project has received funding from the European Union’s Horizon 2020 Research and Innovation programme under Grant Agreement No 730871.</a:t>
            </a:r>
            <a:endParaRPr lang="en-GB" sz="9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Image 10" descr="Aries-Logo-std-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9902" y="469217"/>
            <a:ext cx="1903384" cy="13363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40" y="5738880"/>
            <a:ext cx="1227904" cy="868682"/>
          </a:xfrm>
          <a:prstGeom prst="rect">
            <a:avLst/>
          </a:prstGeom>
        </p:spPr>
      </p:pic>
      <p:pic>
        <p:nvPicPr>
          <p:cNvPr id="13" name="Picture 6" descr="8th International Workshop on Thin Films and New Ideas for Pushing the Limits of RF Superconductivit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82" y="5736225"/>
            <a:ext cx="2772435" cy="8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91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ubo 35"/>
          <p:cNvSpPr/>
          <p:nvPr/>
        </p:nvSpPr>
        <p:spPr>
          <a:xfrm>
            <a:off x="7394285" y="529900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ubo 36"/>
          <p:cNvSpPr/>
          <p:nvPr/>
        </p:nvSpPr>
        <p:spPr>
          <a:xfrm>
            <a:off x="7394285" y="515458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ubo 37"/>
          <p:cNvSpPr/>
          <p:nvPr/>
        </p:nvSpPr>
        <p:spPr>
          <a:xfrm>
            <a:off x="7394286" y="501603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ubo 38"/>
          <p:cNvSpPr/>
          <p:nvPr/>
        </p:nvSpPr>
        <p:spPr>
          <a:xfrm>
            <a:off x="7423841" y="48657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ubo 39"/>
          <p:cNvSpPr/>
          <p:nvPr/>
        </p:nvSpPr>
        <p:spPr>
          <a:xfrm>
            <a:off x="7426399" y="472720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ubo 40"/>
          <p:cNvSpPr/>
          <p:nvPr/>
        </p:nvSpPr>
        <p:spPr>
          <a:xfrm>
            <a:off x="7423841" y="34841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>
            <a:off x="7423841" y="33694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ubo 42"/>
          <p:cNvSpPr/>
          <p:nvPr/>
        </p:nvSpPr>
        <p:spPr>
          <a:xfrm>
            <a:off x="7423842" y="325025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ubo 43"/>
          <p:cNvSpPr/>
          <p:nvPr/>
        </p:nvSpPr>
        <p:spPr>
          <a:xfrm>
            <a:off x="7423843" y="311097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ubo 44"/>
          <p:cNvSpPr/>
          <p:nvPr/>
        </p:nvSpPr>
        <p:spPr>
          <a:xfrm>
            <a:off x="7447674" y="29695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ubo 45"/>
          <p:cNvSpPr/>
          <p:nvPr/>
        </p:nvSpPr>
        <p:spPr>
          <a:xfrm>
            <a:off x="7423841" y="1878453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>
            <a:off x="7447674" y="172472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ubo 47"/>
          <p:cNvSpPr/>
          <p:nvPr/>
        </p:nvSpPr>
        <p:spPr>
          <a:xfrm>
            <a:off x="7490542" y="1583336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ubo 48"/>
          <p:cNvSpPr/>
          <p:nvPr/>
        </p:nvSpPr>
        <p:spPr>
          <a:xfrm>
            <a:off x="7490537" y="144822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ubo 49"/>
          <p:cNvSpPr/>
          <p:nvPr/>
        </p:nvSpPr>
        <p:spPr>
          <a:xfrm>
            <a:off x="7490537" y="131236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341924" y="595713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Oswald" panose="02000503000000000000" pitchFamily="2" charset="0"/>
              </a:rPr>
              <a:t>Nb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Coating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sp>
        <p:nvSpPr>
          <p:cNvPr id="93" name="Freccia in giù 92"/>
          <p:cNvSpPr/>
          <p:nvPr/>
        </p:nvSpPr>
        <p:spPr>
          <a:xfrm rot="8380707" flipV="1">
            <a:off x="6740126" y="1238216"/>
            <a:ext cx="347988" cy="1990201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Freccia in giù 93"/>
          <p:cNvSpPr/>
          <p:nvPr/>
        </p:nvSpPr>
        <p:spPr>
          <a:xfrm rot="5400000" flipV="1">
            <a:off x="6685055" y="851167"/>
            <a:ext cx="337930" cy="124894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Freccia in giù 94"/>
          <p:cNvSpPr/>
          <p:nvPr/>
        </p:nvSpPr>
        <p:spPr>
          <a:xfrm rot="9450930" flipV="1">
            <a:off x="6760761" y="1337031"/>
            <a:ext cx="336646" cy="3526584"/>
          </a:xfrm>
          <a:prstGeom prst="downArrow">
            <a:avLst>
              <a:gd name="adj1" fmla="val 23692"/>
              <a:gd name="adj2" fmla="val 46706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 rot="7873054" flipV="1">
            <a:off x="6642230" y="1777153"/>
            <a:ext cx="314740" cy="1768103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Freccia in giù 96"/>
          <p:cNvSpPr/>
          <p:nvPr/>
        </p:nvSpPr>
        <p:spPr>
          <a:xfrm rot="4308494" flipV="1">
            <a:off x="6598515" y="1191596"/>
            <a:ext cx="347086" cy="139597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ccia in giù 97"/>
          <p:cNvSpPr/>
          <p:nvPr/>
        </p:nvSpPr>
        <p:spPr>
          <a:xfrm rot="9319161" flipV="1">
            <a:off x="6652893" y="1981122"/>
            <a:ext cx="324144" cy="313754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Freccia in giù 100"/>
          <p:cNvSpPr/>
          <p:nvPr/>
        </p:nvSpPr>
        <p:spPr>
          <a:xfrm rot="8928321" flipV="1">
            <a:off x="6514083" y="2881263"/>
            <a:ext cx="316186" cy="2529022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Freccia in giù 101"/>
          <p:cNvSpPr/>
          <p:nvPr/>
        </p:nvSpPr>
        <p:spPr>
          <a:xfrm rot="6311816" flipV="1">
            <a:off x="6519053" y="2488553"/>
            <a:ext cx="316186" cy="1448111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Freccia in giù 102"/>
          <p:cNvSpPr/>
          <p:nvPr/>
        </p:nvSpPr>
        <p:spPr>
          <a:xfrm rot="2987661" flipV="1">
            <a:off x="6535109" y="1558091"/>
            <a:ext cx="316186" cy="1801935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Freccia in giù 103"/>
          <p:cNvSpPr/>
          <p:nvPr/>
        </p:nvSpPr>
        <p:spPr>
          <a:xfrm rot="8610428" flipV="1">
            <a:off x="6496178" y="3551415"/>
            <a:ext cx="316186" cy="2060046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Freccia in giù 104"/>
          <p:cNvSpPr/>
          <p:nvPr/>
        </p:nvSpPr>
        <p:spPr>
          <a:xfrm rot="4886675" flipV="1">
            <a:off x="6563739" y="3000969"/>
            <a:ext cx="316186" cy="1371973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Freccia in giù 105"/>
          <p:cNvSpPr/>
          <p:nvPr/>
        </p:nvSpPr>
        <p:spPr>
          <a:xfrm rot="2383154" flipV="1">
            <a:off x="6572760" y="1856983"/>
            <a:ext cx="314752" cy="2123529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Freccia in giù 111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Freccia in giù 112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1" name="Immagine 9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195139" y="5256156"/>
            <a:ext cx="839679" cy="418723"/>
          </a:xfrm>
          <a:prstGeom prst="rect">
            <a:avLst/>
          </a:prstGeom>
        </p:spPr>
      </p:pic>
      <p:pic>
        <p:nvPicPr>
          <p:cNvPr id="92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01" y="3897329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4" y="2245876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ttangolo 113"/>
          <p:cNvSpPr/>
          <p:nvPr/>
        </p:nvSpPr>
        <p:spPr>
          <a:xfrm>
            <a:off x="7621348" y="2660782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15" name="Rettangolo 114"/>
          <p:cNvSpPr/>
          <p:nvPr/>
        </p:nvSpPr>
        <p:spPr>
          <a:xfrm>
            <a:off x="7605384" y="4363065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16" name="Rettangolo 115"/>
          <p:cNvSpPr/>
          <p:nvPr/>
        </p:nvSpPr>
        <p:spPr>
          <a:xfrm>
            <a:off x="7341924" y="5643146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99" name="Freccia in giù 98"/>
          <p:cNvSpPr/>
          <p:nvPr/>
        </p:nvSpPr>
        <p:spPr>
          <a:xfrm rot="7894581" flipV="1">
            <a:off x="6524056" y="4262436"/>
            <a:ext cx="316186" cy="167220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Freccia in giù 99"/>
          <p:cNvSpPr/>
          <p:nvPr/>
        </p:nvSpPr>
        <p:spPr>
          <a:xfrm rot="3945065" flipV="1">
            <a:off x="6594324" y="3465344"/>
            <a:ext cx="326687" cy="1511384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Freccia in giù 106"/>
          <p:cNvSpPr/>
          <p:nvPr/>
        </p:nvSpPr>
        <p:spPr>
          <a:xfrm rot="2129410" flipV="1">
            <a:off x="6705979" y="2038060"/>
            <a:ext cx="314752" cy="277188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81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99" grpId="0" animBg="1"/>
      <p:bldP spid="100" grpId="0" animBg="1"/>
      <p:bldP spid="10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ubo 35"/>
          <p:cNvSpPr/>
          <p:nvPr/>
        </p:nvSpPr>
        <p:spPr>
          <a:xfrm>
            <a:off x="7394285" y="529900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ubo 36"/>
          <p:cNvSpPr/>
          <p:nvPr/>
        </p:nvSpPr>
        <p:spPr>
          <a:xfrm>
            <a:off x="7394285" y="515458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ubo 37"/>
          <p:cNvSpPr/>
          <p:nvPr/>
        </p:nvSpPr>
        <p:spPr>
          <a:xfrm>
            <a:off x="7394286" y="501603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ubo 38"/>
          <p:cNvSpPr/>
          <p:nvPr/>
        </p:nvSpPr>
        <p:spPr>
          <a:xfrm>
            <a:off x="7423841" y="48657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ubo 39"/>
          <p:cNvSpPr/>
          <p:nvPr/>
        </p:nvSpPr>
        <p:spPr>
          <a:xfrm>
            <a:off x="7426399" y="472720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ubo 40"/>
          <p:cNvSpPr/>
          <p:nvPr/>
        </p:nvSpPr>
        <p:spPr>
          <a:xfrm>
            <a:off x="7423841" y="34841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>
            <a:off x="7423841" y="33694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ubo 42"/>
          <p:cNvSpPr/>
          <p:nvPr/>
        </p:nvSpPr>
        <p:spPr>
          <a:xfrm>
            <a:off x="7423842" y="325025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ubo 43"/>
          <p:cNvSpPr/>
          <p:nvPr/>
        </p:nvSpPr>
        <p:spPr>
          <a:xfrm>
            <a:off x="7423843" y="311097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ubo 44"/>
          <p:cNvSpPr/>
          <p:nvPr/>
        </p:nvSpPr>
        <p:spPr>
          <a:xfrm>
            <a:off x="7447674" y="29695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ubo 45"/>
          <p:cNvSpPr/>
          <p:nvPr/>
        </p:nvSpPr>
        <p:spPr>
          <a:xfrm>
            <a:off x="7423841" y="1878453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>
            <a:off x="7447674" y="172472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ubo 47"/>
          <p:cNvSpPr/>
          <p:nvPr/>
        </p:nvSpPr>
        <p:spPr>
          <a:xfrm>
            <a:off x="7490542" y="1583336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ubo 48"/>
          <p:cNvSpPr/>
          <p:nvPr/>
        </p:nvSpPr>
        <p:spPr>
          <a:xfrm>
            <a:off x="7490537" y="144822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ubo 49"/>
          <p:cNvSpPr/>
          <p:nvPr/>
        </p:nvSpPr>
        <p:spPr>
          <a:xfrm>
            <a:off x="7490537" y="131236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ubo 50"/>
          <p:cNvSpPr/>
          <p:nvPr/>
        </p:nvSpPr>
        <p:spPr>
          <a:xfrm>
            <a:off x="10274893" y="268433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ubo 51"/>
          <p:cNvSpPr/>
          <p:nvPr/>
        </p:nvSpPr>
        <p:spPr>
          <a:xfrm>
            <a:off x="10270886" y="2955638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ubo 52"/>
          <p:cNvSpPr/>
          <p:nvPr/>
        </p:nvSpPr>
        <p:spPr>
          <a:xfrm>
            <a:off x="10266879" y="3235370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ubo 53"/>
          <p:cNvSpPr/>
          <p:nvPr/>
        </p:nvSpPr>
        <p:spPr>
          <a:xfrm>
            <a:off x="10261903" y="353279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ubo 54"/>
          <p:cNvSpPr/>
          <p:nvPr/>
        </p:nvSpPr>
        <p:spPr>
          <a:xfrm>
            <a:off x="10261902" y="38145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ubo 55"/>
          <p:cNvSpPr/>
          <p:nvPr/>
        </p:nvSpPr>
        <p:spPr>
          <a:xfrm>
            <a:off x="10270886" y="410491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Cubo 56"/>
          <p:cNvSpPr/>
          <p:nvPr/>
        </p:nvSpPr>
        <p:spPr>
          <a:xfrm>
            <a:off x="10270886" y="441594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ubo 57"/>
          <p:cNvSpPr/>
          <p:nvPr/>
        </p:nvSpPr>
        <p:spPr>
          <a:xfrm>
            <a:off x="10265911" y="47138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ubo 58"/>
          <p:cNvSpPr/>
          <p:nvPr/>
        </p:nvSpPr>
        <p:spPr>
          <a:xfrm>
            <a:off x="10277942" y="501190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341924" y="595713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Nb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Coating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9944941" y="5932029"/>
            <a:ext cx="1717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  <a:latin typeface="Oswald" panose="02000503000000000000" pitchFamily="2" charset="0"/>
              </a:rPr>
              <a:t>Characterization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  <a:p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sp>
        <p:nvSpPr>
          <p:cNvPr id="91" name="Freccia in giù 90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Freccia in giù 91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Freccia in giù 92"/>
          <p:cNvSpPr/>
          <p:nvPr/>
        </p:nvSpPr>
        <p:spPr>
          <a:xfrm rot="8380707" flipV="1">
            <a:off x="6740126" y="1238216"/>
            <a:ext cx="347988" cy="1990201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Freccia in giù 93"/>
          <p:cNvSpPr/>
          <p:nvPr/>
        </p:nvSpPr>
        <p:spPr>
          <a:xfrm rot="5400000" flipV="1">
            <a:off x="6685055" y="851167"/>
            <a:ext cx="337930" cy="124894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Freccia in giù 94"/>
          <p:cNvSpPr/>
          <p:nvPr/>
        </p:nvSpPr>
        <p:spPr>
          <a:xfrm rot="9450930" flipV="1">
            <a:off x="6760761" y="1337031"/>
            <a:ext cx="336646" cy="3526584"/>
          </a:xfrm>
          <a:prstGeom prst="downArrow">
            <a:avLst>
              <a:gd name="adj1" fmla="val 23692"/>
              <a:gd name="adj2" fmla="val 46706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 rot="7873054" flipV="1">
            <a:off x="6642230" y="1777153"/>
            <a:ext cx="314740" cy="1768103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Freccia in giù 96"/>
          <p:cNvSpPr/>
          <p:nvPr/>
        </p:nvSpPr>
        <p:spPr>
          <a:xfrm rot="4308494" flipV="1">
            <a:off x="6598515" y="1191596"/>
            <a:ext cx="347086" cy="139597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ccia in giù 97"/>
          <p:cNvSpPr/>
          <p:nvPr/>
        </p:nvSpPr>
        <p:spPr>
          <a:xfrm rot="9319161" flipV="1">
            <a:off x="6652893" y="1981122"/>
            <a:ext cx="324144" cy="313754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Freccia in giù 100"/>
          <p:cNvSpPr/>
          <p:nvPr/>
        </p:nvSpPr>
        <p:spPr>
          <a:xfrm rot="8928321" flipV="1">
            <a:off x="6514083" y="2881263"/>
            <a:ext cx="316186" cy="2529022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Freccia in giù 101"/>
          <p:cNvSpPr/>
          <p:nvPr/>
        </p:nvSpPr>
        <p:spPr>
          <a:xfrm rot="6311816" flipV="1">
            <a:off x="6519053" y="2488553"/>
            <a:ext cx="316186" cy="1448111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Freccia in giù 102"/>
          <p:cNvSpPr/>
          <p:nvPr/>
        </p:nvSpPr>
        <p:spPr>
          <a:xfrm rot="2987661" flipV="1">
            <a:off x="6535109" y="1558091"/>
            <a:ext cx="316186" cy="1801935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Freccia in giù 103"/>
          <p:cNvSpPr/>
          <p:nvPr/>
        </p:nvSpPr>
        <p:spPr>
          <a:xfrm rot="8610428" flipV="1">
            <a:off x="6496178" y="3551415"/>
            <a:ext cx="316186" cy="2060046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Freccia in giù 104"/>
          <p:cNvSpPr/>
          <p:nvPr/>
        </p:nvSpPr>
        <p:spPr>
          <a:xfrm rot="4886675" flipV="1">
            <a:off x="6563739" y="3000969"/>
            <a:ext cx="316186" cy="1371973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Freccia in giù 105"/>
          <p:cNvSpPr/>
          <p:nvPr/>
        </p:nvSpPr>
        <p:spPr>
          <a:xfrm rot="2383154" flipV="1">
            <a:off x="6572760" y="1856983"/>
            <a:ext cx="314752" cy="2123529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Freccia in giù 98"/>
          <p:cNvSpPr/>
          <p:nvPr/>
        </p:nvSpPr>
        <p:spPr>
          <a:xfrm rot="7894581" flipV="1">
            <a:off x="6524056" y="4262436"/>
            <a:ext cx="316186" cy="167220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Freccia in giù 99"/>
          <p:cNvSpPr/>
          <p:nvPr/>
        </p:nvSpPr>
        <p:spPr>
          <a:xfrm rot="3945065" flipV="1">
            <a:off x="6594324" y="3465344"/>
            <a:ext cx="326687" cy="1511384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Freccia in giù 106"/>
          <p:cNvSpPr/>
          <p:nvPr/>
        </p:nvSpPr>
        <p:spPr>
          <a:xfrm rot="2129410" flipV="1">
            <a:off x="6705979" y="2038060"/>
            <a:ext cx="314752" cy="277188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9" name="Immagine 10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195139" y="5256156"/>
            <a:ext cx="839679" cy="418723"/>
          </a:xfrm>
          <a:prstGeom prst="rect">
            <a:avLst/>
          </a:prstGeom>
        </p:spPr>
      </p:pic>
      <p:pic>
        <p:nvPicPr>
          <p:cNvPr id="110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01" y="3897329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4" y="2245876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Freccia in giù 111"/>
          <p:cNvSpPr/>
          <p:nvPr/>
        </p:nvSpPr>
        <p:spPr>
          <a:xfrm rot="5400000" flipV="1">
            <a:off x="9025312" y="2621984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Freccia in giù 112"/>
          <p:cNvSpPr/>
          <p:nvPr/>
        </p:nvSpPr>
        <p:spPr>
          <a:xfrm rot="4364739" flipV="1">
            <a:off x="9029075" y="4146819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Freccia in giù 113"/>
          <p:cNvSpPr/>
          <p:nvPr/>
        </p:nvSpPr>
        <p:spPr>
          <a:xfrm rot="6808415" flipV="1">
            <a:off x="9044048" y="1296868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6" name="Picture 11" descr="logo_ElU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67332" y="1142689"/>
            <a:ext cx="560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Cubo 119"/>
          <p:cNvSpPr/>
          <p:nvPr/>
        </p:nvSpPr>
        <p:spPr>
          <a:xfrm>
            <a:off x="10290933" y="1272153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Cubo 120"/>
          <p:cNvSpPr/>
          <p:nvPr/>
        </p:nvSpPr>
        <p:spPr>
          <a:xfrm>
            <a:off x="10286926" y="154345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Cubo 121"/>
          <p:cNvSpPr/>
          <p:nvPr/>
        </p:nvSpPr>
        <p:spPr>
          <a:xfrm>
            <a:off x="10282919" y="1799125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Cubo 122"/>
          <p:cNvSpPr/>
          <p:nvPr/>
        </p:nvSpPr>
        <p:spPr>
          <a:xfrm>
            <a:off x="10277943" y="2096549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Cubo 123"/>
          <p:cNvSpPr/>
          <p:nvPr/>
        </p:nvSpPr>
        <p:spPr>
          <a:xfrm>
            <a:off x="10277942" y="237833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Rettangolo 124"/>
          <p:cNvSpPr/>
          <p:nvPr/>
        </p:nvSpPr>
        <p:spPr>
          <a:xfrm>
            <a:off x="7621348" y="2660782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6" name="Rettangolo 125"/>
          <p:cNvSpPr/>
          <p:nvPr/>
        </p:nvSpPr>
        <p:spPr>
          <a:xfrm>
            <a:off x="7605384" y="4363065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7" name="Rettangolo 126"/>
          <p:cNvSpPr/>
          <p:nvPr/>
        </p:nvSpPr>
        <p:spPr>
          <a:xfrm>
            <a:off x="7341924" y="5643146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8" name="Rettangolo 127"/>
          <p:cNvSpPr/>
          <p:nvPr/>
        </p:nvSpPr>
        <p:spPr>
          <a:xfrm>
            <a:off x="10830439" y="1934260"/>
            <a:ext cx="585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PPMS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pic>
        <p:nvPicPr>
          <p:cNvPr id="134" name="Immagine 1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0708593" y="4864842"/>
            <a:ext cx="839679" cy="418723"/>
          </a:xfrm>
          <a:prstGeom prst="rect">
            <a:avLst/>
          </a:prstGeom>
        </p:spPr>
      </p:pic>
      <p:pic>
        <p:nvPicPr>
          <p:cNvPr id="135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921" y="4276990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603" y="3771412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ttangolo 136"/>
          <p:cNvSpPr/>
          <p:nvPr/>
        </p:nvSpPr>
        <p:spPr>
          <a:xfrm>
            <a:off x="10664572" y="5324617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latin typeface="Oswald" panose="02000503000000000000" pitchFamily="2" charset="0"/>
              </a:rPr>
              <a:t>Morphological</a:t>
            </a:r>
            <a:endParaRPr lang="it-IT" sz="1400" b="1" dirty="0">
              <a:latin typeface="Oswald" panose="02000503000000000000" pitchFamily="2" charset="0"/>
            </a:endParaRPr>
          </a:p>
          <a:p>
            <a:pPr algn="r"/>
            <a:r>
              <a:rPr lang="it-IT" sz="1400" b="1" dirty="0" err="1" smtClean="0">
                <a:latin typeface="Oswald" panose="02000503000000000000" pitchFamily="2" charset="0"/>
              </a:rPr>
              <a:t>characterization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pic>
        <p:nvPicPr>
          <p:cNvPr id="138" name="Picture 2" descr="http://www.rtu.lv/component/option,com_docman/task,doc_download/gid,1699/gerbonis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35" y="2514295"/>
            <a:ext cx="891146" cy="6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ttangolo 138"/>
          <p:cNvSpPr/>
          <p:nvPr/>
        </p:nvSpPr>
        <p:spPr>
          <a:xfrm>
            <a:off x="10708497" y="3110169"/>
            <a:ext cx="1088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err="1" smtClean="0">
                <a:latin typeface="Oswald" panose="02000503000000000000" pitchFamily="2" charset="0"/>
              </a:rPr>
              <a:t>Exoelectrons</a:t>
            </a:r>
            <a:endParaRPr lang="it-IT" sz="1400" b="1" dirty="0"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ubo 35"/>
          <p:cNvSpPr/>
          <p:nvPr/>
        </p:nvSpPr>
        <p:spPr>
          <a:xfrm>
            <a:off x="7394285" y="529900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ubo 36"/>
          <p:cNvSpPr/>
          <p:nvPr/>
        </p:nvSpPr>
        <p:spPr>
          <a:xfrm>
            <a:off x="7394285" y="515458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ubo 37"/>
          <p:cNvSpPr/>
          <p:nvPr/>
        </p:nvSpPr>
        <p:spPr>
          <a:xfrm>
            <a:off x="7394286" y="501603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ubo 38"/>
          <p:cNvSpPr/>
          <p:nvPr/>
        </p:nvSpPr>
        <p:spPr>
          <a:xfrm>
            <a:off x="7423841" y="48657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ubo 39"/>
          <p:cNvSpPr/>
          <p:nvPr/>
        </p:nvSpPr>
        <p:spPr>
          <a:xfrm>
            <a:off x="7426399" y="472720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ubo 40"/>
          <p:cNvSpPr/>
          <p:nvPr/>
        </p:nvSpPr>
        <p:spPr>
          <a:xfrm>
            <a:off x="7423841" y="34841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>
            <a:off x="7423841" y="33694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ubo 42"/>
          <p:cNvSpPr/>
          <p:nvPr/>
        </p:nvSpPr>
        <p:spPr>
          <a:xfrm>
            <a:off x="7423842" y="325025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ubo 43"/>
          <p:cNvSpPr/>
          <p:nvPr/>
        </p:nvSpPr>
        <p:spPr>
          <a:xfrm>
            <a:off x="7423843" y="311097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ubo 44"/>
          <p:cNvSpPr/>
          <p:nvPr/>
        </p:nvSpPr>
        <p:spPr>
          <a:xfrm>
            <a:off x="7447674" y="29695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ubo 45"/>
          <p:cNvSpPr/>
          <p:nvPr/>
        </p:nvSpPr>
        <p:spPr>
          <a:xfrm>
            <a:off x="7423841" y="1878453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>
            <a:off x="7447674" y="172472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ubo 47"/>
          <p:cNvSpPr/>
          <p:nvPr/>
        </p:nvSpPr>
        <p:spPr>
          <a:xfrm>
            <a:off x="7490542" y="1583336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ubo 48"/>
          <p:cNvSpPr/>
          <p:nvPr/>
        </p:nvSpPr>
        <p:spPr>
          <a:xfrm>
            <a:off x="7490537" y="144822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ubo 49"/>
          <p:cNvSpPr/>
          <p:nvPr/>
        </p:nvSpPr>
        <p:spPr>
          <a:xfrm>
            <a:off x="7490537" y="131236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ubo 50"/>
          <p:cNvSpPr/>
          <p:nvPr/>
        </p:nvSpPr>
        <p:spPr>
          <a:xfrm>
            <a:off x="10274893" y="268433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ubo 51"/>
          <p:cNvSpPr/>
          <p:nvPr/>
        </p:nvSpPr>
        <p:spPr>
          <a:xfrm>
            <a:off x="10270886" y="2955638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ubo 52"/>
          <p:cNvSpPr/>
          <p:nvPr/>
        </p:nvSpPr>
        <p:spPr>
          <a:xfrm>
            <a:off x="10266879" y="3235370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ubo 53"/>
          <p:cNvSpPr/>
          <p:nvPr/>
        </p:nvSpPr>
        <p:spPr>
          <a:xfrm>
            <a:off x="10261903" y="353279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ubo 54"/>
          <p:cNvSpPr/>
          <p:nvPr/>
        </p:nvSpPr>
        <p:spPr>
          <a:xfrm>
            <a:off x="10261902" y="38145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ubo 55"/>
          <p:cNvSpPr/>
          <p:nvPr/>
        </p:nvSpPr>
        <p:spPr>
          <a:xfrm>
            <a:off x="10270886" y="410491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Cubo 56"/>
          <p:cNvSpPr/>
          <p:nvPr/>
        </p:nvSpPr>
        <p:spPr>
          <a:xfrm>
            <a:off x="10270886" y="441594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ubo 57"/>
          <p:cNvSpPr/>
          <p:nvPr/>
        </p:nvSpPr>
        <p:spPr>
          <a:xfrm>
            <a:off x="10265911" y="47138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ubo 58"/>
          <p:cNvSpPr/>
          <p:nvPr/>
        </p:nvSpPr>
        <p:spPr>
          <a:xfrm>
            <a:off x="10277942" y="501190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341924" y="595713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Nb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Coating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9944941" y="5932029"/>
            <a:ext cx="1717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  <a:latin typeface="Oswald" panose="02000503000000000000" pitchFamily="2" charset="0"/>
              </a:rPr>
              <a:t>Characterization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  <a:p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sp>
        <p:nvSpPr>
          <p:cNvPr id="91" name="Freccia in giù 90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Freccia in giù 91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Freccia in giù 92"/>
          <p:cNvSpPr/>
          <p:nvPr/>
        </p:nvSpPr>
        <p:spPr>
          <a:xfrm rot="8380707" flipV="1">
            <a:off x="6740126" y="1238216"/>
            <a:ext cx="347988" cy="1990201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Freccia in giù 93"/>
          <p:cNvSpPr/>
          <p:nvPr/>
        </p:nvSpPr>
        <p:spPr>
          <a:xfrm rot="5400000" flipV="1">
            <a:off x="6685055" y="851167"/>
            <a:ext cx="337930" cy="124894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Freccia in giù 94"/>
          <p:cNvSpPr/>
          <p:nvPr/>
        </p:nvSpPr>
        <p:spPr>
          <a:xfrm rot="9450930" flipV="1">
            <a:off x="6760761" y="1337031"/>
            <a:ext cx="336646" cy="3526584"/>
          </a:xfrm>
          <a:prstGeom prst="downArrow">
            <a:avLst>
              <a:gd name="adj1" fmla="val 23692"/>
              <a:gd name="adj2" fmla="val 46706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 rot="7873054" flipV="1">
            <a:off x="6642230" y="1777153"/>
            <a:ext cx="314740" cy="1768103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Freccia in giù 96"/>
          <p:cNvSpPr/>
          <p:nvPr/>
        </p:nvSpPr>
        <p:spPr>
          <a:xfrm rot="4308494" flipV="1">
            <a:off x="6598515" y="1191596"/>
            <a:ext cx="347086" cy="139597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ccia in giù 97"/>
          <p:cNvSpPr/>
          <p:nvPr/>
        </p:nvSpPr>
        <p:spPr>
          <a:xfrm rot="9319161" flipV="1">
            <a:off x="6652893" y="1981122"/>
            <a:ext cx="324144" cy="313754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Freccia in giù 100"/>
          <p:cNvSpPr/>
          <p:nvPr/>
        </p:nvSpPr>
        <p:spPr>
          <a:xfrm rot="8928321" flipV="1">
            <a:off x="6514083" y="2881263"/>
            <a:ext cx="316186" cy="2529022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Freccia in giù 101"/>
          <p:cNvSpPr/>
          <p:nvPr/>
        </p:nvSpPr>
        <p:spPr>
          <a:xfrm rot="6311816" flipV="1">
            <a:off x="6519053" y="2488553"/>
            <a:ext cx="316186" cy="1448111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Freccia in giù 102"/>
          <p:cNvSpPr/>
          <p:nvPr/>
        </p:nvSpPr>
        <p:spPr>
          <a:xfrm rot="2987661" flipV="1">
            <a:off x="6535109" y="1558091"/>
            <a:ext cx="316186" cy="1801935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Freccia in giù 103"/>
          <p:cNvSpPr/>
          <p:nvPr/>
        </p:nvSpPr>
        <p:spPr>
          <a:xfrm rot="8610428" flipV="1">
            <a:off x="6496178" y="3551415"/>
            <a:ext cx="316186" cy="2060046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Freccia in giù 104"/>
          <p:cNvSpPr/>
          <p:nvPr/>
        </p:nvSpPr>
        <p:spPr>
          <a:xfrm rot="4886675" flipV="1">
            <a:off x="6563739" y="3000969"/>
            <a:ext cx="316186" cy="1371973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Freccia in giù 105"/>
          <p:cNvSpPr/>
          <p:nvPr/>
        </p:nvSpPr>
        <p:spPr>
          <a:xfrm rot="2383154" flipV="1">
            <a:off x="6572760" y="1856983"/>
            <a:ext cx="314752" cy="2123529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Freccia in giù 98"/>
          <p:cNvSpPr/>
          <p:nvPr/>
        </p:nvSpPr>
        <p:spPr>
          <a:xfrm rot="7894581" flipV="1">
            <a:off x="6524056" y="4262436"/>
            <a:ext cx="316186" cy="167220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Freccia in giù 99"/>
          <p:cNvSpPr/>
          <p:nvPr/>
        </p:nvSpPr>
        <p:spPr>
          <a:xfrm rot="3945065" flipV="1">
            <a:off x="6594324" y="3465344"/>
            <a:ext cx="326687" cy="1511384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Freccia in giù 106"/>
          <p:cNvSpPr/>
          <p:nvPr/>
        </p:nvSpPr>
        <p:spPr>
          <a:xfrm rot="2129410" flipV="1">
            <a:off x="6705979" y="2038060"/>
            <a:ext cx="314752" cy="277188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9" name="Immagine 10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195139" y="5256156"/>
            <a:ext cx="839679" cy="418723"/>
          </a:xfrm>
          <a:prstGeom prst="rect">
            <a:avLst/>
          </a:prstGeom>
        </p:spPr>
      </p:pic>
      <p:pic>
        <p:nvPicPr>
          <p:cNvPr id="110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01" y="3897329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4" y="2245876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Freccia in giù 111"/>
          <p:cNvSpPr/>
          <p:nvPr/>
        </p:nvSpPr>
        <p:spPr>
          <a:xfrm rot="5400000" flipV="1">
            <a:off x="9025312" y="2621984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Freccia in giù 112"/>
          <p:cNvSpPr/>
          <p:nvPr/>
        </p:nvSpPr>
        <p:spPr>
          <a:xfrm rot="4364739" flipV="1">
            <a:off x="9029075" y="4146819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Freccia in giù 113"/>
          <p:cNvSpPr/>
          <p:nvPr/>
        </p:nvSpPr>
        <p:spPr>
          <a:xfrm rot="6808415" flipV="1">
            <a:off x="9044048" y="1296868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6" name="Picture 11" descr="logo_ElU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67332" y="1142689"/>
            <a:ext cx="560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2" descr="http://www.rtu.lv/component/option,com_docman/task,doc_download/gid,1699/gerbonis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35" y="2514295"/>
            <a:ext cx="891146" cy="6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Cubo 119"/>
          <p:cNvSpPr/>
          <p:nvPr/>
        </p:nvSpPr>
        <p:spPr>
          <a:xfrm>
            <a:off x="10290933" y="1272153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Cubo 120"/>
          <p:cNvSpPr/>
          <p:nvPr/>
        </p:nvSpPr>
        <p:spPr>
          <a:xfrm>
            <a:off x="10286926" y="154345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Cubo 121"/>
          <p:cNvSpPr/>
          <p:nvPr/>
        </p:nvSpPr>
        <p:spPr>
          <a:xfrm>
            <a:off x="10282919" y="1799125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Cubo 122"/>
          <p:cNvSpPr/>
          <p:nvPr/>
        </p:nvSpPr>
        <p:spPr>
          <a:xfrm>
            <a:off x="10277943" y="2096549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Cubo 123"/>
          <p:cNvSpPr/>
          <p:nvPr/>
        </p:nvSpPr>
        <p:spPr>
          <a:xfrm>
            <a:off x="10277942" y="237833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Rettangolo 124"/>
          <p:cNvSpPr/>
          <p:nvPr/>
        </p:nvSpPr>
        <p:spPr>
          <a:xfrm>
            <a:off x="7621348" y="2660782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6" name="Rettangolo 125"/>
          <p:cNvSpPr/>
          <p:nvPr/>
        </p:nvSpPr>
        <p:spPr>
          <a:xfrm>
            <a:off x="7605384" y="4363065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7" name="Rettangolo 126"/>
          <p:cNvSpPr/>
          <p:nvPr/>
        </p:nvSpPr>
        <p:spPr>
          <a:xfrm>
            <a:off x="7341924" y="5643146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8" name="Rettangolo 127"/>
          <p:cNvSpPr/>
          <p:nvPr/>
        </p:nvSpPr>
        <p:spPr>
          <a:xfrm>
            <a:off x="10830439" y="1934260"/>
            <a:ext cx="585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PPMS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30" name="Rettangolo 129"/>
          <p:cNvSpPr/>
          <p:nvPr/>
        </p:nvSpPr>
        <p:spPr>
          <a:xfrm>
            <a:off x="10708497" y="3110169"/>
            <a:ext cx="1088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err="1" smtClean="0">
                <a:latin typeface="Oswald" panose="02000503000000000000" pitchFamily="2" charset="0"/>
              </a:rPr>
              <a:t>Exoelectrons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9" name="Rettangolo 128"/>
          <p:cNvSpPr/>
          <p:nvPr/>
        </p:nvSpPr>
        <p:spPr>
          <a:xfrm>
            <a:off x="10671933" y="2557306"/>
            <a:ext cx="1164876" cy="96831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Rettangolo 130"/>
          <p:cNvSpPr/>
          <p:nvPr/>
        </p:nvSpPr>
        <p:spPr>
          <a:xfrm>
            <a:off x="6437887" y="2514935"/>
            <a:ext cx="4228259" cy="1077218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Oswald" panose="02000503000000000000" pitchFamily="2" charset="0"/>
              </a:rPr>
              <a:t>T</a:t>
            </a:r>
            <a:r>
              <a:rPr lang="it-IT" sz="3200" b="1" dirty="0" smtClean="0">
                <a:solidFill>
                  <a:schemeClr val="bg1"/>
                </a:solidFill>
                <a:latin typeface="Oswald" panose="02000503000000000000" pitchFamily="2" charset="0"/>
              </a:rPr>
              <a:t>alk of Dr. </a:t>
            </a:r>
            <a:r>
              <a:rPr lang="it-IT" sz="3200" b="1" dirty="0" err="1" smtClean="0">
                <a:solidFill>
                  <a:schemeClr val="bg1"/>
                </a:solidFill>
                <a:latin typeface="Oswald" panose="02000503000000000000" pitchFamily="2" charset="0"/>
              </a:rPr>
              <a:t>Katashev</a:t>
            </a:r>
            <a:r>
              <a:rPr lang="it-IT" sz="3200" b="1" dirty="0" smtClean="0">
                <a:solidFill>
                  <a:schemeClr val="bg1"/>
                </a:solidFill>
                <a:latin typeface="Oswald" panose="02000503000000000000" pitchFamily="2" charset="0"/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  <a:latin typeface="Oswald" panose="02000503000000000000" pitchFamily="2" charset="0"/>
              </a:rPr>
              <a:t>tomorrow</a:t>
            </a:r>
            <a:r>
              <a:rPr lang="it-IT" sz="3200" b="1" dirty="0" smtClean="0">
                <a:solidFill>
                  <a:schemeClr val="bg1"/>
                </a:solidFill>
                <a:latin typeface="Oswald" panose="02000503000000000000" pitchFamily="2" charset="0"/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  <a:latin typeface="Oswald" panose="02000503000000000000" pitchFamily="2" charset="0"/>
              </a:rPr>
              <a:t>at</a:t>
            </a:r>
            <a:r>
              <a:rPr lang="it-IT" sz="3200" b="1" dirty="0" smtClean="0">
                <a:solidFill>
                  <a:schemeClr val="bg1"/>
                </a:solidFill>
                <a:latin typeface="Oswald" panose="02000503000000000000" pitchFamily="2" charset="0"/>
              </a:rPr>
              <a:t> 11:10</a:t>
            </a:r>
            <a:endParaRPr lang="it-IT" sz="3200" b="1" dirty="0">
              <a:solidFill>
                <a:schemeClr val="bg1"/>
              </a:solidFill>
              <a:latin typeface="Oswald" panose="02000503000000000000" pitchFamily="2" charset="0"/>
            </a:endParaRPr>
          </a:p>
        </p:txBody>
      </p:sp>
      <p:pic>
        <p:nvPicPr>
          <p:cNvPr id="132" name="Immagine 1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0708593" y="4864842"/>
            <a:ext cx="839679" cy="418723"/>
          </a:xfrm>
          <a:prstGeom prst="rect">
            <a:avLst/>
          </a:prstGeom>
        </p:spPr>
      </p:pic>
      <p:pic>
        <p:nvPicPr>
          <p:cNvPr id="133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921" y="4276990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603" y="3771412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ttangolo 134"/>
          <p:cNvSpPr/>
          <p:nvPr/>
        </p:nvSpPr>
        <p:spPr>
          <a:xfrm>
            <a:off x="10664572" y="5324617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latin typeface="Oswald" panose="02000503000000000000" pitchFamily="2" charset="0"/>
              </a:rPr>
              <a:t>Morphological</a:t>
            </a:r>
            <a:endParaRPr lang="it-IT" sz="1400" b="1" dirty="0">
              <a:latin typeface="Oswald" panose="02000503000000000000" pitchFamily="2" charset="0"/>
            </a:endParaRPr>
          </a:p>
          <a:p>
            <a:pPr algn="r"/>
            <a:r>
              <a:rPr lang="it-IT" sz="1400" b="1" dirty="0" err="1" smtClean="0">
                <a:latin typeface="Oswald" panose="02000503000000000000" pitchFamily="2" charset="0"/>
              </a:rPr>
              <a:t>characterization</a:t>
            </a:r>
            <a:endParaRPr lang="it-IT" sz="1400" b="1" dirty="0"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ubo 35"/>
          <p:cNvSpPr/>
          <p:nvPr/>
        </p:nvSpPr>
        <p:spPr>
          <a:xfrm>
            <a:off x="7394285" y="529900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ubo 36"/>
          <p:cNvSpPr/>
          <p:nvPr/>
        </p:nvSpPr>
        <p:spPr>
          <a:xfrm>
            <a:off x="7394285" y="515458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ubo 37"/>
          <p:cNvSpPr/>
          <p:nvPr/>
        </p:nvSpPr>
        <p:spPr>
          <a:xfrm>
            <a:off x="7394286" y="501603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ubo 38"/>
          <p:cNvSpPr/>
          <p:nvPr/>
        </p:nvSpPr>
        <p:spPr>
          <a:xfrm>
            <a:off x="7423841" y="48657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ubo 39"/>
          <p:cNvSpPr/>
          <p:nvPr/>
        </p:nvSpPr>
        <p:spPr>
          <a:xfrm>
            <a:off x="7426399" y="472720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ubo 40"/>
          <p:cNvSpPr/>
          <p:nvPr/>
        </p:nvSpPr>
        <p:spPr>
          <a:xfrm>
            <a:off x="7423841" y="34841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>
            <a:off x="7423841" y="33694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ubo 42"/>
          <p:cNvSpPr/>
          <p:nvPr/>
        </p:nvSpPr>
        <p:spPr>
          <a:xfrm>
            <a:off x="7423842" y="325025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ubo 43"/>
          <p:cNvSpPr/>
          <p:nvPr/>
        </p:nvSpPr>
        <p:spPr>
          <a:xfrm>
            <a:off x="7423843" y="311097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ubo 44"/>
          <p:cNvSpPr/>
          <p:nvPr/>
        </p:nvSpPr>
        <p:spPr>
          <a:xfrm>
            <a:off x="7447674" y="29695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ubo 45"/>
          <p:cNvSpPr/>
          <p:nvPr/>
        </p:nvSpPr>
        <p:spPr>
          <a:xfrm>
            <a:off x="7423841" y="1878453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>
            <a:off x="7447674" y="172472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ubo 47"/>
          <p:cNvSpPr/>
          <p:nvPr/>
        </p:nvSpPr>
        <p:spPr>
          <a:xfrm>
            <a:off x="7490542" y="1583336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ubo 48"/>
          <p:cNvSpPr/>
          <p:nvPr/>
        </p:nvSpPr>
        <p:spPr>
          <a:xfrm>
            <a:off x="7490537" y="144822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ubo 49"/>
          <p:cNvSpPr/>
          <p:nvPr/>
        </p:nvSpPr>
        <p:spPr>
          <a:xfrm>
            <a:off x="7490537" y="131236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ubo 50"/>
          <p:cNvSpPr/>
          <p:nvPr/>
        </p:nvSpPr>
        <p:spPr>
          <a:xfrm>
            <a:off x="10274893" y="268433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ubo 51"/>
          <p:cNvSpPr/>
          <p:nvPr/>
        </p:nvSpPr>
        <p:spPr>
          <a:xfrm>
            <a:off x="10270886" y="2955638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ubo 52"/>
          <p:cNvSpPr/>
          <p:nvPr/>
        </p:nvSpPr>
        <p:spPr>
          <a:xfrm>
            <a:off x="10266879" y="3235370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ubo 53"/>
          <p:cNvSpPr/>
          <p:nvPr/>
        </p:nvSpPr>
        <p:spPr>
          <a:xfrm>
            <a:off x="10261903" y="353279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ubo 54"/>
          <p:cNvSpPr/>
          <p:nvPr/>
        </p:nvSpPr>
        <p:spPr>
          <a:xfrm>
            <a:off x="10261902" y="38145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ubo 55"/>
          <p:cNvSpPr/>
          <p:nvPr/>
        </p:nvSpPr>
        <p:spPr>
          <a:xfrm>
            <a:off x="10270886" y="410491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Cubo 56"/>
          <p:cNvSpPr/>
          <p:nvPr/>
        </p:nvSpPr>
        <p:spPr>
          <a:xfrm>
            <a:off x="10270886" y="441594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ubo 57"/>
          <p:cNvSpPr/>
          <p:nvPr/>
        </p:nvSpPr>
        <p:spPr>
          <a:xfrm>
            <a:off x="10265911" y="47138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ubo 58"/>
          <p:cNvSpPr/>
          <p:nvPr/>
        </p:nvSpPr>
        <p:spPr>
          <a:xfrm>
            <a:off x="10277942" y="501190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341924" y="595713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Nb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Coating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9944941" y="5932029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Characterization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sp>
        <p:nvSpPr>
          <p:cNvPr id="91" name="Freccia in giù 90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Freccia in giù 91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Freccia in giù 92"/>
          <p:cNvSpPr/>
          <p:nvPr/>
        </p:nvSpPr>
        <p:spPr>
          <a:xfrm rot="8380707" flipV="1">
            <a:off x="6740126" y="1238216"/>
            <a:ext cx="347988" cy="1990201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Freccia in giù 93"/>
          <p:cNvSpPr/>
          <p:nvPr/>
        </p:nvSpPr>
        <p:spPr>
          <a:xfrm rot="5400000" flipV="1">
            <a:off x="6685055" y="851167"/>
            <a:ext cx="337930" cy="124894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Freccia in giù 94"/>
          <p:cNvSpPr/>
          <p:nvPr/>
        </p:nvSpPr>
        <p:spPr>
          <a:xfrm rot="9450930" flipV="1">
            <a:off x="6760761" y="1337031"/>
            <a:ext cx="336646" cy="3526584"/>
          </a:xfrm>
          <a:prstGeom prst="downArrow">
            <a:avLst>
              <a:gd name="adj1" fmla="val 23692"/>
              <a:gd name="adj2" fmla="val 46706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 rot="7873054" flipV="1">
            <a:off x="6642230" y="1777153"/>
            <a:ext cx="314740" cy="1768103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Freccia in giù 96"/>
          <p:cNvSpPr/>
          <p:nvPr/>
        </p:nvSpPr>
        <p:spPr>
          <a:xfrm rot="4308494" flipV="1">
            <a:off x="6598515" y="1191596"/>
            <a:ext cx="347086" cy="139597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ccia in giù 97"/>
          <p:cNvSpPr/>
          <p:nvPr/>
        </p:nvSpPr>
        <p:spPr>
          <a:xfrm rot="9319161" flipV="1">
            <a:off x="6652893" y="1981122"/>
            <a:ext cx="324144" cy="313754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Freccia in giù 100"/>
          <p:cNvSpPr/>
          <p:nvPr/>
        </p:nvSpPr>
        <p:spPr>
          <a:xfrm rot="8928321" flipV="1">
            <a:off x="6514083" y="2881263"/>
            <a:ext cx="316186" cy="2529022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Freccia in giù 101"/>
          <p:cNvSpPr/>
          <p:nvPr/>
        </p:nvSpPr>
        <p:spPr>
          <a:xfrm rot="6311816" flipV="1">
            <a:off x="6519053" y="2488553"/>
            <a:ext cx="316186" cy="1448111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Freccia in giù 102"/>
          <p:cNvSpPr/>
          <p:nvPr/>
        </p:nvSpPr>
        <p:spPr>
          <a:xfrm rot="2987661" flipV="1">
            <a:off x="6535109" y="1558091"/>
            <a:ext cx="316186" cy="1801935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Freccia in giù 103"/>
          <p:cNvSpPr/>
          <p:nvPr/>
        </p:nvSpPr>
        <p:spPr>
          <a:xfrm rot="8610428" flipV="1">
            <a:off x="6496178" y="3551415"/>
            <a:ext cx="316186" cy="2060046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Freccia in giù 104"/>
          <p:cNvSpPr/>
          <p:nvPr/>
        </p:nvSpPr>
        <p:spPr>
          <a:xfrm rot="4886675" flipV="1">
            <a:off x="6563739" y="3000969"/>
            <a:ext cx="316186" cy="1371973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Freccia in giù 105"/>
          <p:cNvSpPr/>
          <p:nvPr/>
        </p:nvSpPr>
        <p:spPr>
          <a:xfrm rot="2383154" flipV="1">
            <a:off x="6572760" y="1856983"/>
            <a:ext cx="314752" cy="2123529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Freccia in giù 98"/>
          <p:cNvSpPr/>
          <p:nvPr/>
        </p:nvSpPr>
        <p:spPr>
          <a:xfrm rot="7894581" flipV="1">
            <a:off x="6524056" y="4262436"/>
            <a:ext cx="316186" cy="167220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Freccia in giù 99"/>
          <p:cNvSpPr/>
          <p:nvPr/>
        </p:nvSpPr>
        <p:spPr>
          <a:xfrm rot="3945065" flipV="1">
            <a:off x="6594324" y="3465344"/>
            <a:ext cx="326687" cy="1511384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Freccia in giù 106"/>
          <p:cNvSpPr/>
          <p:nvPr/>
        </p:nvSpPr>
        <p:spPr>
          <a:xfrm rot="2129410" flipV="1">
            <a:off x="6705979" y="2038060"/>
            <a:ext cx="314752" cy="277188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9" name="Immagine 10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195139" y="5256156"/>
            <a:ext cx="839679" cy="418723"/>
          </a:xfrm>
          <a:prstGeom prst="rect">
            <a:avLst/>
          </a:prstGeom>
        </p:spPr>
      </p:pic>
      <p:pic>
        <p:nvPicPr>
          <p:cNvPr id="110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01" y="3897329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4" y="2245876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Freccia in giù 111"/>
          <p:cNvSpPr/>
          <p:nvPr/>
        </p:nvSpPr>
        <p:spPr>
          <a:xfrm rot="5400000" flipV="1">
            <a:off x="9025312" y="2621984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Freccia in giù 112"/>
          <p:cNvSpPr/>
          <p:nvPr/>
        </p:nvSpPr>
        <p:spPr>
          <a:xfrm rot="4364739" flipV="1">
            <a:off x="9029075" y="4146819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Freccia in giù 113"/>
          <p:cNvSpPr/>
          <p:nvPr/>
        </p:nvSpPr>
        <p:spPr>
          <a:xfrm rot="6808415" flipV="1">
            <a:off x="9044048" y="1296868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6" name="Picture 11" descr="logo_ElU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67332" y="1142689"/>
            <a:ext cx="560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Cubo 119"/>
          <p:cNvSpPr/>
          <p:nvPr/>
        </p:nvSpPr>
        <p:spPr>
          <a:xfrm>
            <a:off x="10290933" y="1272153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Cubo 120"/>
          <p:cNvSpPr/>
          <p:nvPr/>
        </p:nvSpPr>
        <p:spPr>
          <a:xfrm>
            <a:off x="10286926" y="154345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Cubo 121"/>
          <p:cNvSpPr/>
          <p:nvPr/>
        </p:nvSpPr>
        <p:spPr>
          <a:xfrm>
            <a:off x="10282919" y="1799125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Cubo 122"/>
          <p:cNvSpPr/>
          <p:nvPr/>
        </p:nvSpPr>
        <p:spPr>
          <a:xfrm>
            <a:off x="10277943" y="2096549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Cubo 123"/>
          <p:cNvSpPr/>
          <p:nvPr/>
        </p:nvSpPr>
        <p:spPr>
          <a:xfrm>
            <a:off x="10277942" y="237833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Rettangolo 124"/>
          <p:cNvSpPr/>
          <p:nvPr/>
        </p:nvSpPr>
        <p:spPr>
          <a:xfrm>
            <a:off x="7621348" y="2660782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6" name="Rettangolo 125"/>
          <p:cNvSpPr/>
          <p:nvPr/>
        </p:nvSpPr>
        <p:spPr>
          <a:xfrm>
            <a:off x="7605384" y="4363065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7" name="Rettangolo 126"/>
          <p:cNvSpPr/>
          <p:nvPr/>
        </p:nvSpPr>
        <p:spPr>
          <a:xfrm>
            <a:off x="7341924" y="5643146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8" name="Rettangolo 127"/>
          <p:cNvSpPr/>
          <p:nvPr/>
        </p:nvSpPr>
        <p:spPr>
          <a:xfrm>
            <a:off x="10830439" y="1934260"/>
            <a:ext cx="585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PPMS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pic>
        <p:nvPicPr>
          <p:cNvPr id="115" name="Immagine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0708593" y="4864842"/>
            <a:ext cx="839679" cy="418723"/>
          </a:xfrm>
          <a:prstGeom prst="rect">
            <a:avLst/>
          </a:prstGeom>
        </p:spPr>
      </p:pic>
      <p:pic>
        <p:nvPicPr>
          <p:cNvPr id="117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921" y="4276990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603" y="3771412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ttangolo 118"/>
          <p:cNvSpPr/>
          <p:nvPr/>
        </p:nvSpPr>
        <p:spPr>
          <a:xfrm>
            <a:off x="10664572" y="5324617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latin typeface="Oswald" panose="02000503000000000000" pitchFamily="2" charset="0"/>
              </a:rPr>
              <a:t>Morphological</a:t>
            </a:r>
            <a:endParaRPr lang="it-IT" sz="1400" b="1" dirty="0">
              <a:latin typeface="Oswald" panose="02000503000000000000" pitchFamily="2" charset="0"/>
            </a:endParaRPr>
          </a:p>
          <a:p>
            <a:pPr algn="r"/>
            <a:r>
              <a:rPr lang="it-IT" sz="1400" b="1" dirty="0" err="1" smtClean="0">
                <a:latin typeface="Oswald" panose="02000503000000000000" pitchFamily="2" charset="0"/>
              </a:rPr>
              <a:t>characterization</a:t>
            </a:r>
            <a:endParaRPr lang="it-IT" sz="1400" b="1" dirty="0"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5" name="Immagin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sp>
        <p:nvSpPr>
          <p:cNvPr id="107" name="Freccia in giù 106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2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Copper</a:t>
            </a:r>
            <a:r>
              <a:rPr lang="it-IT" dirty="0"/>
              <a:t> </a:t>
            </a:r>
            <a:r>
              <a:rPr lang="it-IT" dirty="0" err="1"/>
              <a:t>Samples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8118572" cy="4351338"/>
          </a:xfrm>
        </p:spPr>
        <p:txBody>
          <a:bodyPr/>
          <a:lstStyle/>
          <a:p>
            <a:endParaRPr lang="en-GB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838199" y="1626095"/>
            <a:ext cx="9349167" cy="4750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b="1" dirty="0"/>
              <a:t>50 samples produced from the same sheet of OFE </a:t>
            </a:r>
            <a:r>
              <a:rPr lang="en-GB" b="1" dirty="0" smtClean="0"/>
              <a:t>copper at CERN</a:t>
            </a:r>
          </a:p>
          <a:p>
            <a:pPr>
              <a:lnSpc>
                <a:spcPct val="150000"/>
              </a:lnSpc>
            </a:pPr>
            <a:endParaRPr lang="it-IT" sz="1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it-IT" sz="2000" b="1" dirty="0" err="1" smtClean="0"/>
              <a:t>Dimensions</a:t>
            </a:r>
            <a:r>
              <a:rPr lang="it-IT" sz="2000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53 x 53 mm x 1 mm </a:t>
            </a:r>
            <a:r>
              <a:rPr lang="it-IT" sz="2000" dirty="0" err="1" smtClean="0"/>
              <a:t>thick</a:t>
            </a:r>
            <a:endParaRPr lang="it-IT" sz="2000" dirty="0" smtClean="0"/>
          </a:p>
          <a:p>
            <a:pPr>
              <a:lnSpc>
                <a:spcPct val="150000"/>
              </a:lnSpc>
            </a:pPr>
            <a:r>
              <a:rPr lang="it-IT" sz="2000" dirty="0" smtClean="0"/>
              <a:t>3 mm </a:t>
            </a:r>
            <a:r>
              <a:rPr lang="it-IT" sz="2000" dirty="0" err="1" smtClean="0"/>
              <a:t>hole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/>
              <a:t>one</a:t>
            </a:r>
            <a:r>
              <a:rPr lang="it-IT" sz="2000" dirty="0" smtClean="0"/>
              <a:t> corner (≈ 2,5 mm from </a:t>
            </a:r>
            <a:r>
              <a:rPr lang="it-IT" sz="2000" dirty="0" err="1" smtClean="0"/>
              <a:t>edge</a:t>
            </a:r>
            <a:r>
              <a:rPr lang="it-IT" sz="2000" dirty="0" smtClean="0"/>
              <a:t>)</a:t>
            </a:r>
          </a:p>
          <a:p>
            <a:pPr>
              <a:lnSpc>
                <a:spcPct val="150000"/>
              </a:lnSpc>
            </a:pPr>
            <a:endParaRPr lang="it-IT" sz="3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it-IT" sz="2000" b="1" dirty="0" err="1" smtClean="0"/>
              <a:t>Marked</a:t>
            </a:r>
            <a:r>
              <a:rPr lang="it-IT" sz="2000" b="1" dirty="0" smtClean="0"/>
              <a:t> on the back side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CERN </a:t>
            </a:r>
            <a:r>
              <a:rPr lang="it-IT" sz="2000" dirty="0" err="1" smtClean="0"/>
              <a:t>Samples</a:t>
            </a:r>
            <a:r>
              <a:rPr lang="it-IT" sz="2000" dirty="0" smtClean="0"/>
              <a:t>: </a:t>
            </a:r>
            <a:r>
              <a:rPr lang="it-IT" sz="2000" b="1" dirty="0" smtClean="0"/>
              <a:t>C XX</a:t>
            </a:r>
            <a:r>
              <a:rPr lang="it-IT" sz="2000" dirty="0" smtClean="0"/>
              <a:t> 	(XX = 01-25)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LNL </a:t>
            </a:r>
            <a:r>
              <a:rPr lang="it-IT" sz="2000" dirty="0" err="1" smtClean="0"/>
              <a:t>Samples</a:t>
            </a:r>
            <a:r>
              <a:rPr lang="it-IT" sz="2000" dirty="0" smtClean="0"/>
              <a:t>: </a:t>
            </a:r>
            <a:r>
              <a:rPr lang="it-IT" sz="2000" b="1" dirty="0" smtClean="0"/>
              <a:t>L XX</a:t>
            </a:r>
            <a:r>
              <a:rPr lang="it-IT" sz="2000" dirty="0" smtClean="0"/>
              <a:t> 	(XX = 01-25)</a:t>
            </a:r>
          </a:p>
          <a:p>
            <a:pPr>
              <a:lnSpc>
                <a:spcPct val="150000"/>
              </a:lnSpc>
            </a:pPr>
            <a:endParaRPr lang="it-IT" sz="2000" dirty="0" smtClean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2" t="38277" r="28955" b="21699"/>
          <a:stretch/>
        </p:blipFill>
        <p:spPr>
          <a:xfrm>
            <a:off x="6718791" y="2498668"/>
            <a:ext cx="4635009" cy="355187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3027748">
            <a:off x="9219676" y="5061837"/>
            <a:ext cx="149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/>
              <a:t>53 mm</a:t>
            </a:r>
            <a:endParaRPr lang="it-IT" sz="2400" b="1" i="1" dirty="0"/>
          </a:p>
        </p:txBody>
      </p:sp>
      <p:sp>
        <p:nvSpPr>
          <p:cNvPr id="8" name="CasellaDiTesto 7"/>
          <p:cNvSpPr txBox="1"/>
          <p:nvPr/>
        </p:nvSpPr>
        <p:spPr>
          <a:xfrm rot="18030781">
            <a:off x="9997514" y="4320476"/>
            <a:ext cx="149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/>
              <a:t>53 mm</a:t>
            </a:r>
            <a:endParaRPr lang="it-IT" sz="2400" b="1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0708593" y="1358746"/>
            <a:ext cx="120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Oswald" panose="02000503000000000000" pitchFamily="2" charset="0"/>
              </a:rPr>
              <a:t>1 mm </a:t>
            </a:r>
            <a:r>
              <a:rPr lang="it-IT" b="1" i="1" dirty="0" err="1" smtClean="0">
                <a:latin typeface="Oswald" panose="02000503000000000000" pitchFamily="2" charset="0"/>
              </a:rPr>
              <a:t>thick</a:t>
            </a:r>
            <a:endParaRPr lang="it-IT" b="1" i="1" dirty="0">
              <a:latin typeface="Oswald" panose="02000503000000000000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946654" y="1989784"/>
            <a:ext cx="154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Oswald" panose="02000503000000000000" pitchFamily="2" charset="0"/>
              </a:rPr>
              <a:t>Ø </a:t>
            </a:r>
            <a:r>
              <a:rPr lang="it-IT" b="1" i="1" dirty="0">
                <a:latin typeface="Oswald" panose="02000503000000000000" pitchFamily="2" charset="0"/>
              </a:rPr>
              <a:t>3</a:t>
            </a:r>
            <a:r>
              <a:rPr lang="it-IT" b="1" i="1" dirty="0" smtClean="0">
                <a:latin typeface="Oswald" panose="02000503000000000000" pitchFamily="2" charset="0"/>
              </a:rPr>
              <a:t> mm</a:t>
            </a:r>
            <a:endParaRPr lang="it-IT" b="1" i="1" dirty="0">
              <a:latin typeface="Oswald" panose="02000503000000000000" pitchFamily="2" charset="0"/>
            </a:endParaRPr>
          </a:p>
        </p:txBody>
      </p:sp>
      <p:cxnSp>
        <p:nvCxnSpPr>
          <p:cNvPr id="11" name="Connettore diritto 10"/>
          <p:cNvCxnSpPr/>
          <p:nvPr/>
        </p:nvCxnSpPr>
        <p:spPr>
          <a:xfrm flipH="1">
            <a:off x="10187368" y="2172721"/>
            <a:ext cx="770638" cy="9997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diritto 11"/>
          <p:cNvCxnSpPr>
            <a:stCxn id="9" idx="1"/>
          </p:cNvCxnSpPr>
          <p:nvPr/>
        </p:nvCxnSpPr>
        <p:spPr>
          <a:xfrm flipH="1">
            <a:off x="9581848" y="1543412"/>
            <a:ext cx="1126745" cy="22446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5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Initial</a:t>
            </a:r>
            <a:r>
              <a:rPr lang="it-IT" dirty="0" smtClean="0"/>
              <a:t> Surface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04192"/>
            <a:ext cx="10515600" cy="4351338"/>
          </a:xfrm>
        </p:spPr>
        <p:txBody>
          <a:bodyPr/>
          <a:lstStyle/>
          <a:p>
            <a:r>
              <a:rPr lang="it-IT" dirty="0" err="1" smtClean="0"/>
              <a:t>Rolling</a:t>
            </a:r>
            <a:r>
              <a:rPr lang="it-IT" dirty="0" smtClean="0"/>
              <a:t> </a:t>
            </a:r>
            <a:r>
              <a:rPr lang="it-IT" dirty="0" err="1" smtClean="0"/>
              <a:t>texture</a:t>
            </a:r>
            <a:r>
              <a:rPr lang="it-IT" dirty="0" smtClean="0"/>
              <a:t> on the </a:t>
            </a:r>
            <a:r>
              <a:rPr lang="it-IT" dirty="0" err="1" smtClean="0"/>
              <a:t>surface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5" y="1762183"/>
            <a:ext cx="5428342" cy="407125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87" b="79213" l="141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63" t="12358" b="18537"/>
          <a:stretch/>
        </p:blipFill>
        <p:spPr>
          <a:xfrm rot="5400000">
            <a:off x="1470359" y="2125722"/>
            <a:ext cx="3541588" cy="38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Characterization</a:t>
            </a:r>
            <a:r>
              <a:rPr lang="it-IT" dirty="0" smtClean="0"/>
              <a:t> of the </a:t>
            </a:r>
            <a:r>
              <a:rPr lang="it-IT" dirty="0" err="1" smtClean="0"/>
              <a:t>initial</a:t>
            </a:r>
            <a:r>
              <a:rPr lang="it-IT" dirty="0" smtClean="0"/>
              <a:t> </a:t>
            </a:r>
            <a:r>
              <a:rPr lang="it-IT" dirty="0" err="1" smtClean="0"/>
              <a:t>surface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81980"/>
            <a:ext cx="9599762" cy="4351338"/>
          </a:xfrm>
        </p:spPr>
        <p:txBody>
          <a:bodyPr/>
          <a:lstStyle/>
          <a:p>
            <a:r>
              <a:rPr lang="it-IT" dirty="0" err="1" smtClean="0"/>
              <a:t>Roughness</a:t>
            </a:r>
            <a:r>
              <a:rPr lang="it-IT" b="1" dirty="0"/>
              <a:t> </a:t>
            </a:r>
            <a:r>
              <a:rPr lang="it-IT" b="1" dirty="0" err="1" smtClean="0"/>
              <a:t>Ra</a:t>
            </a:r>
            <a:r>
              <a:rPr lang="it-IT" b="1" dirty="0" smtClean="0"/>
              <a:t> = 130 ± 30 nm </a:t>
            </a:r>
            <a:r>
              <a:rPr lang="it-IT" dirty="0" smtClean="0"/>
              <a:t>(1 mm </a:t>
            </a:r>
            <a:r>
              <a:rPr lang="it-IT" dirty="0" err="1" smtClean="0"/>
              <a:t>scan</a:t>
            </a:r>
            <a:r>
              <a:rPr lang="it-IT" dirty="0" smtClean="0"/>
              <a:t> </a:t>
            </a:r>
            <a:r>
              <a:rPr lang="it-IT" dirty="0" err="1" smtClean="0"/>
              <a:t>length</a:t>
            </a:r>
            <a:r>
              <a:rPr lang="it-IT" dirty="0" smtClean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039" y="2572424"/>
            <a:ext cx="4711460" cy="3539635"/>
          </a:xfrm>
          <a:prstGeom prst="rect">
            <a:avLst/>
          </a:prstGeom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5772848" y="5688399"/>
            <a:ext cx="4818953" cy="544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err="1" smtClean="0"/>
              <a:t>Evaluated</a:t>
            </a:r>
            <a:r>
              <a:rPr lang="it-IT" sz="2000" dirty="0" smtClean="0"/>
              <a:t> with a </a:t>
            </a:r>
            <a:r>
              <a:rPr lang="it-IT" sz="2000" dirty="0" err="1" smtClean="0"/>
              <a:t>Veeco</a:t>
            </a:r>
            <a:r>
              <a:rPr lang="it-IT" sz="2000" dirty="0" smtClean="0"/>
              <a:t> </a:t>
            </a:r>
            <a:r>
              <a:rPr lang="it-IT" sz="2000" dirty="0" err="1" smtClean="0"/>
              <a:t>Dektat</a:t>
            </a:r>
            <a:r>
              <a:rPr lang="it-IT" sz="2000" dirty="0" smtClean="0"/>
              <a:t> 8 Profilometer</a:t>
            </a:r>
          </a:p>
          <a:p>
            <a:endParaRPr lang="it-IT" sz="2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168" y="1790938"/>
            <a:ext cx="3159187" cy="34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sp>
        <p:nvSpPr>
          <p:cNvPr id="57" name="Freccia in giù 56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Freccia in giù 57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/>
          <p:cNvSpPr/>
          <p:nvPr/>
        </p:nvSpPr>
        <p:spPr>
          <a:xfrm>
            <a:off x="97972" y="1055914"/>
            <a:ext cx="2654298" cy="523828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/>
          <p:cNvSpPr/>
          <p:nvPr/>
        </p:nvSpPr>
        <p:spPr>
          <a:xfrm>
            <a:off x="2752270" y="1104438"/>
            <a:ext cx="507551" cy="133116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0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4 </a:t>
            </a:r>
            <a:r>
              <a:rPr lang="it-IT" dirty="0" err="1"/>
              <a:t>Treatments</a:t>
            </a:r>
            <a:r>
              <a:rPr lang="it-IT" dirty="0"/>
              <a:t> </a:t>
            </a:r>
            <a:r>
              <a:rPr lang="it-IT" dirty="0" err="1"/>
              <a:t>investigated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781175"/>
            <a:ext cx="9677400" cy="45339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SUBU</a:t>
            </a:r>
            <a:r>
              <a:rPr lang="it-IT" dirty="0" smtClean="0"/>
              <a:t> (25 </a:t>
            </a:r>
            <a:r>
              <a:rPr lang="it-IT" dirty="0" err="1" smtClean="0"/>
              <a:t>samples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CERN + </a:t>
            </a:r>
            <a:r>
              <a:rPr lang="it-IT" dirty="0"/>
              <a:t>4</a:t>
            </a:r>
            <a:r>
              <a:rPr lang="it-IT" dirty="0" smtClean="0"/>
              <a:t> </a:t>
            </a:r>
            <a:r>
              <a:rPr lang="it-IT" dirty="0" err="1" smtClean="0"/>
              <a:t>samples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INFN)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/>
              <a:t>Electropolishing (EP) </a:t>
            </a:r>
            <a:r>
              <a:rPr lang="it-IT" dirty="0" smtClean="0"/>
              <a:t>(8 </a:t>
            </a:r>
            <a:r>
              <a:rPr lang="it-IT" dirty="0" err="1" smtClean="0"/>
              <a:t>samples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INFN)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EP+ SUBU </a:t>
            </a:r>
            <a:r>
              <a:rPr lang="it-IT" dirty="0"/>
              <a:t>(5 </a:t>
            </a:r>
            <a:r>
              <a:rPr lang="it-IT" dirty="0" err="1"/>
              <a:t>samples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INFN</a:t>
            </a:r>
            <a:r>
              <a:rPr lang="it-IT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 err="1" smtClean="0"/>
              <a:t>Tumbling</a:t>
            </a:r>
            <a:r>
              <a:rPr lang="it-IT" b="1" dirty="0" smtClean="0"/>
              <a:t> </a:t>
            </a:r>
            <a:r>
              <a:rPr lang="it-IT" dirty="0" smtClean="0"/>
              <a:t>(6 </a:t>
            </a:r>
            <a:r>
              <a:rPr lang="it-IT" dirty="0" err="1"/>
              <a:t>samples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INFN)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i="1" dirty="0" smtClean="0"/>
              <a:t>40 </a:t>
            </a:r>
            <a:r>
              <a:rPr lang="it-IT" i="1" dirty="0" err="1" smtClean="0"/>
              <a:t>microns</a:t>
            </a:r>
            <a:r>
              <a:rPr lang="it-IT" i="1" dirty="0" smtClean="0"/>
              <a:t> </a:t>
            </a:r>
            <a:r>
              <a:rPr lang="it-IT" i="1" dirty="0" err="1" smtClean="0"/>
              <a:t>removed</a:t>
            </a:r>
            <a:r>
              <a:rPr lang="it-IT" i="1" dirty="0" smtClean="0"/>
              <a:t> (</a:t>
            </a:r>
            <a:r>
              <a:rPr lang="it-IT" i="1" dirty="0" err="1" smtClean="0"/>
              <a:t>except</a:t>
            </a:r>
            <a:r>
              <a:rPr lang="it-IT" i="1" dirty="0" smtClean="0"/>
              <a:t> </a:t>
            </a:r>
            <a:r>
              <a:rPr lang="it-IT" i="1" dirty="0" err="1" smtClean="0"/>
              <a:t>tumbling</a:t>
            </a:r>
            <a:r>
              <a:rPr lang="it-IT" i="1" dirty="0" smtClean="0"/>
              <a:t>)</a:t>
            </a:r>
            <a:endParaRPr lang="it-IT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0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Importance</a:t>
            </a:r>
            <a:r>
              <a:rPr lang="it-IT" dirty="0"/>
              <a:t> of Surface </a:t>
            </a:r>
            <a:r>
              <a:rPr lang="it-IT" dirty="0" err="1"/>
              <a:t>Treatments</a:t>
            </a:r>
            <a:r>
              <a:rPr lang="it-IT" dirty="0"/>
              <a:t> in SRF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0716" y="1828710"/>
            <a:ext cx="11360989" cy="309697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it-IT" dirty="0" err="1" smtClean="0"/>
              <a:t>Used</a:t>
            </a:r>
            <a:r>
              <a:rPr lang="it-IT" dirty="0" smtClean="0"/>
              <a:t> to </a:t>
            </a:r>
            <a:r>
              <a:rPr lang="it-IT" dirty="0" err="1" smtClean="0"/>
              <a:t>remove</a:t>
            </a:r>
            <a:r>
              <a:rPr lang="it-IT" dirty="0" smtClean="0"/>
              <a:t>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surface damaged layer, due to cavity fabrication </a:t>
            </a:r>
            <a:r>
              <a:rPr lang="en-US" dirty="0" smtClean="0"/>
              <a:t>methods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To get </a:t>
            </a:r>
            <a:r>
              <a:rPr lang="en-US" dirty="0"/>
              <a:t>high gradient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&gt; 30 </a:t>
            </a:r>
            <a:r>
              <a:rPr lang="en-US" dirty="0" smtClean="0"/>
              <a:t>MV/m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surface roughness </a:t>
            </a:r>
            <a:r>
              <a:rPr lang="en-US" dirty="0" smtClean="0"/>
              <a:t>&lt; 2</a:t>
            </a:r>
            <a:r>
              <a:rPr lang="en-US" i="1" dirty="0" smtClean="0"/>
              <a:t> </a:t>
            </a:r>
            <a:r>
              <a:rPr lang="en-US" dirty="0" smtClean="0"/>
              <a:t>µm</a:t>
            </a:r>
            <a:r>
              <a:rPr lang="en-US" dirty="0"/>
              <a:t/>
            </a:r>
            <a:br>
              <a:rPr lang="en-US" dirty="0"/>
            </a:br>
            <a:r>
              <a:rPr lang="en-US" sz="1400" i="1" dirty="0" smtClean="0"/>
              <a:t>Saito K., </a:t>
            </a:r>
            <a:r>
              <a:rPr lang="en-US" sz="1400" i="1" dirty="0"/>
              <a:t>Proceedings of the 2003 Workshop on RF Superconductivity, Paris, </a:t>
            </a:r>
            <a:r>
              <a:rPr lang="en-US" sz="1400" i="1" dirty="0" smtClean="0"/>
              <a:t>France</a:t>
            </a:r>
            <a:endParaRPr lang="it-IT" sz="20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7787" y="4854807"/>
            <a:ext cx="8044114" cy="13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7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6300" y="2441575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sz="6000" dirty="0" smtClean="0"/>
              <a:t>Set Up of the 4</a:t>
            </a:r>
            <a:br>
              <a:rPr lang="it-IT" sz="6000" dirty="0" smtClean="0"/>
            </a:br>
            <a:r>
              <a:rPr lang="it-IT" sz="6000" dirty="0" err="1" smtClean="0"/>
              <a:t>polishing</a:t>
            </a:r>
            <a:r>
              <a:rPr lang="it-IT" sz="6000" dirty="0" smtClean="0"/>
              <a:t> </a:t>
            </a:r>
            <a:r>
              <a:rPr lang="it-IT" sz="6000" dirty="0" err="1" smtClean="0"/>
              <a:t>treatments</a:t>
            </a:r>
            <a:r>
              <a:rPr lang="it-IT" sz="6000" dirty="0" smtClean="0"/>
              <a:t> </a:t>
            </a:r>
            <a:r>
              <a:rPr lang="it-IT" sz="6000" dirty="0" err="1" smtClean="0"/>
              <a:t>investigated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111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0852" y="0"/>
            <a:ext cx="10515600" cy="1325563"/>
          </a:xfrm>
        </p:spPr>
        <p:txBody>
          <a:bodyPr/>
          <a:lstStyle/>
          <a:p>
            <a:pPr algn="ctr"/>
            <a:r>
              <a:rPr lang="it-IT" dirty="0" smtClean="0"/>
              <a:t>1. </a:t>
            </a:r>
            <a:r>
              <a:rPr lang="it-IT" dirty="0" err="1" smtClean="0"/>
              <a:t>Chemical</a:t>
            </a:r>
            <a:r>
              <a:rPr lang="it-IT" dirty="0" smtClean="0"/>
              <a:t> </a:t>
            </a:r>
            <a:r>
              <a:rPr lang="it-IT" dirty="0" err="1" smtClean="0"/>
              <a:t>Polishing</a:t>
            </a:r>
            <a:r>
              <a:rPr lang="it-IT" dirty="0" smtClean="0"/>
              <a:t>: SUBU5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18064"/>
            <a:ext cx="11171208" cy="48891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Developed for LEP2 at </a:t>
            </a:r>
            <a:r>
              <a:rPr lang="en-US" sz="2400" dirty="0" smtClean="0"/>
              <a:t>CERN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sz="2400" dirty="0" smtClean="0"/>
              <a:t>Working </a:t>
            </a:r>
            <a:r>
              <a:rPr lang="en-US" sz="2400" dirty="0"/>
              <a:t>temperature = 72° </a:t>
            </a:r>
            <a:r>
              <a:rPr lang="it-IT" sz="2400" dirty="0"/>
              <a:t>± </a:t>
            </a:r>
            <a:r>
              <a:rPr lang="it-IT" sz="2400" dirty="0" smtClean="0"/>
              <a:t>2</a:t>
            </a:r>
          </a:p>
          <a:p>
            <a:pPr>
              <a:lnSpc>
                <a:spcPct val="100000"/>
              </a:lnSpc>
            </a:pPr>
            <a:endParaRPr lang="it-IT" sz="800" dirty="0"/>
          </a:p>
          <a:p>
            <a:pPr>
              <a:lnSpc>
                <a:spcPct val="100000"/>
              </a:lnSpc>
            </a:pPr>
            <a:r>
              <a:rPr lang="en-US" sz="2400" dirty="0" smtClean="0"/>
              <a:t>Etching </a:t>
            </a:r>
            <a:r>
              <a:rPr lang="en-US" sz="2400" dirty="0"/>
              <a:t>rate: (</a:t>
            </a:r>
            <a:r>
              <a:rPr lang="en-US" sz="2400" dirty="0" smtClean="0"/>
              <a:t>depends </a:t>
            </a:r>
            <a:r>
              <a:rPr lang="en-US" sz="2400" dirty="0"/>
              <a:t>on the surface/solution </a:t>
            </a:r>
            <a:r>
              <a:rPr lang="en-US" sz="2400" dirty="0" smtClean="0"/>
              <a:t>ratio and aging)</a:t>
            </a:r>
            <a:endParaRPr lang="it-IT" sz="2400" dirty="0" smtClean="0"/>
          </a:p>
          <a:p>
            <a:pPr>
              <a:lnSpc>
                <a:spcPct val="100000"/>
              </a:lnSpc>
            </a:pPr>
            <a:endParaRPr lang="it-IT" sz="800" dirty="0"/>
          </a:p>
          <a:p>
            <a:pPr>
              <a:lnSpc>
                <a:spcPct val="100000"/>
              </a:lnSpc>
            </a:pPr>
            <a:r>
              <a:rPr lang="en-US" sz="2400" dirty="0"/>
              <a:t>SUBU5 composition</a:t>
            </a:r>
          </a:p>
          <a:p>
            <a:pPr>
              <a:lnSpc>
                <a:spcPct val="100000"/>
              </a:lnSpc>
            </a:pPr>
            <a:endParaRPr lang="en-US" sz="100" dirty="0" smtClean="0"/>
          </a:p>
          <a:p>
            <a:pPr marL="449263" lvl="1" indent="-182563">
              <a:lnSpc>
                <a:spcPct val="100000"/>
              </a:lnSpc>
            </a:pPr>
            <a:r>
              <a:rPr lang="en-US" sz="2000" dirty="0" smtClean="0"/>
              <a:t>sulfamic </a:t>
            </a:r>
            <a:r>
              <a:rPr lang="en-US" sz="2000" dirty="0"/>
              <a:t>acid (</a:t>
            </a:r>
            <a:r>
              <a:rPr lang="en-US" sz="2000" dirty="0" smtClean="0"/>
              <a:t>5g/l)</a:t>
            </a:r>
            <a:endParaRPr lang="en-US" sz="2000" dirty="0">
              <a:solidFill>
                <a:srgbClr val="0000FF"/>
              </a:solidFill>
            </a:endParaRPr>
          </a:p>
          <a:p>
            <a:pPr marL="449263" lvl="1" indent="-182563">
              <a:lnSpc>
                <a:spcPct val="100000"/>
              </a:lnSpc>
            </a:pPr>
            <a:r>
              <a:rPr lang="en-US" sz="2000" dirty="0" smtClean="0"/>
              <a:t>hydrogen </a:t>
            </a:r>
            <a:r>
              <a:rPr lang="en-US" sz="2000" dirty="0"/>
              <a:t>peroxide 32% (</a:t>
            </a:r>
            <a:r>
              <a:rPr lang="en-US" sz="2000" dirty="0" smtClean="0"/>
              <a:t>50ml/l) </a:t>
            </a:r>
          </a:p>
          <a:p>
            <a:pPr marL="449263" lvl="1" indent="-182563">
              <a:lnSpc>
                <a:spcPct val="100000"/>
              </a:lnSpc>
            </a:pPr>
            <a:r>
              <a:rPr lang="en-US" sz="2000" dirty="0" smtClean="0"/>
              <a:t>n-butanol </a:t>
            </a:r>
            <a:r>
              <a:rPr lang="en-US" sz="2000" dirty="0"/>
              <a:t>99% (</a:t>
            </a:r>
            <a:r>
              <a:rPr lang="en-US" sz="2000" dirty="0" smtClean="0"/>
              <a:t>50ml/l)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449263" lvl="1" indent="-182563">
              <a:lnSpc>
                <a:spcPct val="100000"/>
              </a:lnSpc>
            </a:pPr>
            <a:r>
              <a:rPr lang="en-US" sz="2000" dirty="0" smtClean="0"/>
              <a:t>ammonium </a:t>
            </a:r>
            <a:r>
              <a:rPr lang="en-US" sz="2000" dirty="0"/>
              <a:t>citrate (</a:t>
            </a:r>
            <a:r>
              <a:rPr lang="en-US" sz="2000" dirty="0" smtClean="0"/>
              <a:t>1g/l)</a:t>
            </a:r>
            <a:endParaRPr lang="en-US" sz="800" dirty="0">
              <a:solidFill>
                <a:srgbClr val="0000FF"/>
              </a:solidFill>
            </a:endParaRPr>
          </a:p>
          <a:p>
            <a:pPr marL="266700" lvl="1" indent="0">
              <a:lnSpc>
                <a:spcPct val="100000"/>
              </a:lnSpc>
              <a:buNone/>
            </a:pPr>
            <a:endParaRPr lang="en-US" sz="20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21</a:t>
            </a:fld>
            <a:endParaRPr lang="it-IT" dirty="0"/>
          </a:p>
        </p:txBody>
      </p:sp>
      <p:pic>
        <p:nvPicPr>
          <p:cNvPr id="8" name="Immagine 7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379" y="1325563"/>
            <a:ext cx="2544792" cy="35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6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0678" y="0"/>
            <a:ext cx="10515600" cy="1325563"/>
          </a:xfrm>
        </p:spPr>
        <p:txBody>
          <a:bodyPr/>
          <a:lstStyle/>
          <a:p>
            <a:pPr algn="ctr"/>
            <a:r>
              <a:rPr lang="it-IT" dirty="0" smtClean="0"/>
              <a:t>1. </a:t>
            </a:r>
            <a:r>
              <a:rPr lang="it-IT" dirty="0" err="1" smtClean="0"/>
              <a:t>Chemical</a:t>
            </a:r>
            <a:r>
              <a:rPr lang="it-IT" dirty="0" smtClean="0"/>
              <a:t> </a:t>
            </a:r>
            <a:r>
              <a:rPr lang="it-IT" dirty="0" err="1" smtClean="0"/>
              <a:t>Polishing</a:t>
            </a:r>
            <a:r>
              <a:rPr lang="it-IT" dirty="0" smtClean="0"/>
              <a:t>: SUBU5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18064"/>
            <a:ext cx="11171208" cy="48891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Developed for LEP2 at </a:t>
            </a:r>
            <a:r>
              <a:rPr lang="en-US" sz="2400" dirty="0" smtClean="0"/>
              <a:t>CERN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sz="2400" dirty="0" smtClean="0"/>
              <a:t>Working </a:t>
            </a:r>
            <a:r>
              <a:rPr lang="en-US" sz="2400" dirty="0"/>
              <a:t>temperature = 72° </a:t>
            </a:r>
            <a:r>
              <a:rPr lang="it-IT" sz="2400" dirty="0"/>
              <a:t>± </a:t>
            </a:r>
            <a:r>
              <a:rPr lang="it-IT" sz="2400" dirty="0" smtClean="0"/>
              <a:t>2</a:t>
            </a:r>
          </a:p>
          <a:p>
            <a:pPr>
              <a:lnSpc>
                <a:spcPct val="100000"/>
              </a:lnSpc>
            </a:pPr>
            <a:endParaRPr lang="it-IT" sz="800" dirty="0"/>
          </a:p>
          <a:p>
            <a:pPr>
              <a:lnSpc>
                <a:spcPct val="100000"/>
              </a:lnSpc>
            </a:pPr>
            <a:r>
              <a:rPr lang="en-US" sz="2400" dirty="0" smtClean="0"/>
              <a:t>Etching </a:t>
            </a:r>
            <a:r>
              <a:rPr lang="en-US" sz="2400" dirty="0"/>
              <a:t>rate: (depend on the surface/solution </a:t>
            </a:r>
            <a:r>
              <a:rPr lang="en-US" sz="2400" dirty="0" smtClean="0"/>
              <a:t>ratio and aging)</a:t>
            </a:r>
            <a:endParaRPr lang="it-IT" sz="2400" dirty="0" smtClean="0"/>
          </a:p>
          <a:p>
            <a:pPr>
              <a:lnSpc>
                <a:spcPct val="100000"/>
              </a:lnSpc>
            </a:pPr>
            <a:endParaRPr lang="it-IT" sz="800" dirty="0"/>
          </a:p>
          <a:p>
            <a:pPr>
              <a:lnSpc>
                <a:spcPct val="100000"/>
              </a:lnSpc>
            </a:pPr>
            <a:r>
              <a:rPr lang="en-US" sz="2400" dirty="0"/>
              <a:t>SUBU5 composition</a:t>
            </a:r>
          </a:p>
          <a:p>
            <a:pPr>
              <a:lnSpc>
                <a:spcPct val="100000"/>
              </a:lnSpc>
            </a:pPr>
            <a:endParaRPr lang="en-US" sz="100" dirty="0" smtClean="0"/>
          </a:p>
          <a:p>
            <a:pPr marL="449263" lvl="1" indent="-182563">
              <a:lnSpc>
                <a:spcPct val="100000"/>
              </a:lnSpc>
            </a:pPr>
            <a:r>
              <a:rPr lang="en-US" sz="2000" dirty="0" smtClean="0"/>
              <a:t>sulfamic </a:t>
            </a:r>
            <a:r>
              <a:rPr lang="en-US" sz="2000" dirty="0"/>
              <a:t>acid (</a:t>
            </a:r>
            <a:r>
              <a:rPr lang="en-US" sz="2000" dirty="0" smtClean="0"/>
              <a:t>5g/l) </a:t>
            </a:r>
            <a:r>
              <a:rPr lang="en-US" sz="2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it-IT" altLang="it-IT" sz="2000" dirty="0" err="1">
                <a:solidFill>
                  <a:srgbClr val="0000FF"/>
                </a:solidFill>
              </a:rPr>
              <a:t>corrodes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copper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forming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copper</a:t>
            </a:r>
            <a:r>
              <a:rPr lang="it-IT" altLang="it-IT" sz="2000" dirty="0">
                <a:solidFill>
                  <a:srgbClr val="0000FF"/>
                </a:solidFill>
              </a:rPr>
              <a:t> sulfamate </a:t>
            </a:r>
            <a:endParaRPr lang="en-US" sz="2000" dirty="0">
              <a:solidFill>
                <a:srgbClr val="0000FF"/>
              </a:solidFill>
            </a:endParaRPr>
          </a:p>
          <a:p>
            <a:pPr marL="449263" lvl="1" indent="-182563">
              <a:lnSpc>
                <a:spcPct val="100000"/>
              </a:lnSpc>
            </a:pPr>
            <a:r>
              <a:rPr lang="en-US" sz="2000" dirty="0" smtClean="0"/>
              <a:t>hydrogen </a:t>
            </a:r>
            <a:r>
              <a:rPr lang="en-US" sz="2000" dirty="0"/>
              <a:t>peroxide 32% (</a:t>
            </a:r>
            <a:r>
              <a:rPr lang="en-US" sz="2000" dirty="0" smtClean="0"/>
              <a:t>50ml/l) </a:t>
            </a:r>
            <a:r>
              <a:rPr lang="en-US" sz="200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00FF"/>
                </a:solidFill>
              </a:rPr>
              <a:t>dissolves the copper</a:t>
            </a:r>
          </a:p>
          <a:p>
            <a:pPr marL="449263" lvl="1" indent="-182563">
              <a:lnSpc>
                <a:spcPct val="100000"/>
              </a:lnSpc>
            </a:pPr>
            <a:r>
              <a:rPr lang="en-US" sz="2000" dirty="0" smtClean="0"/>
              <a:t>n-butanol </a:t>
            </a:r>
            <a:r>
              <a:rPr lang="en-US" sz="2000" dirty="0"/>
              <a:t>99% (</a:t>
            </a:r>
            <a:r>
              <a:rPr lang="en-US" sz="2000" dirty="0" smtClean="0"/>
              <a:t>50ml/l) </a:t>
            </a:r>
            <a:r>
              <a:rPr lang="en-US" sz="200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00FF"/>
                </a:solidFill>
              </a:rPr>
              <a:t>moderator of the </a:t>
            </a:r>
            <a:r>
              <a:rPr lang="en-US" sz="2000" dirty="0" smtClean="0">
                <a:solidFill>
                  <a:srgbClr val="0000FF"/>
                </a:solidFill>
              </a:rPr>
              <a:t>reaction (</a:t>
            </a:r>
            <a:r>
              <a:rPr lang="en-US" sz="2000" dirty="0">
                <a:solidFill>
                  <a:srgbClr val="0000FF"/>
                </a:solidFill>
              </a:rPr>
              <a:t>limits the pitting process on the </a:t>
            </a:r>
            <a:r>
              <a:rPr lang="en-US" sz="2000" dirty="0" smtClean="0">
                <a:solidFill>
                  <a:srgbClr val="0000FF"/>
                </a:solidFill>
              </a:rPr>
              <a:t>surface) </a:t>
            </a:r>
          </a:p>
          <a:p>
            <a:pPr marL="449263" lvl="1" indent="-182563">
              <a:lnSpc>
                <a:spcPct val="100000"/>
              </a:lnSpc>
            </a:pPr>
            <a:r>
              <a:rPr lang="en-US" sz="2000" dirty="0" smtClean="0"/>
              <a:t>ammonium </a:t>
            </a:r>
            <a:r>
              <a:rPr lang="en-US" sz="2000" dirty="0"/>
              <a:t>citrate (</a:t>
            </a:r>
            <a:r>
              <a:rPr lang="en-US" sz="2000" dirty="0" smtClean="0"/>
              <a:t>1g/l) </a:t>
            </a:r>
            <a:r>
              <a:rPr lang="en-US" sz="200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00FF"/>
                </a:solidFill>
              </a:rPr>
              <a:t>limits the bubble </a:t>
            </a:r>
            <a:r>
              <a:rPr lang="en-US" sz="2000" dirty="0" smtClean="0">
                <a:solidFill>
                  <a:srgbClr val="0000FF"/>
                </a:solidFill>
              </a:rPr>
              <a:t>production</a:t>
            </a:r>
          </a:p>
          <a:p>
            <a:pPr marL="449263" lvl="1" indent="-182563">
              <a:lnSpc>
                <a:spcPct val="100000"/>
              </a:lnSpc>
            </a:pPr>
            <a:endParaRPr lang="en-US" sz="800" dirty="0">
              <a:solidFill>
                <a:srgbClr val="0000FF"/>
              </a:solidFill>
            </a:endParaRPr>
          </a:p>
          <a:p>
            <a:pPr marL="266700" lvl="1" indent="0">
              <a:lnSpc>
                <a:spcPct val="100000"/>
              </a:lnSpc>
              <a:buNone/>
            </a:pPr>
            <a:endParaRPr lang="en-US" sz="20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7" name="Immagine 6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379" y="1325563"/>
            <a:ext cx="2544792" cy="35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1. SUBU5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516" y="1690688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85" y="2613805"/>
            <a:ext cx="4360036" cy="324353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834448" y="5725476"/>
            <a:ext cx="2770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dirty="0" err="1" smtClean="0"/>
              <a:t>Courtesy</a:t>
            </a:r>
            <a:r>
              <a:rPr lang="it-IT" dirty="0" smtClean="0"/>
              <a:t> of </a:t>
            </a:r>
            <a:r>
              <a:rPr lang="it-IT" dirty="0" err="1" smtClean="0"/>
              <a:t>Alban</a:t>
            </a:r>
            <a:r>
              <a:rPr lang="it-IT" dirty="0" smtClean="0"/>
              <a:t> </a:t>
            </a:r>
            <a:r>
              <a:rPr lang="it-IT" dirty="0" err="1" smtClean="0"/>
              <a:t>Sublet</a:t>
            </a:r>
            <a:endParaRPr lang="it-IT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720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1. SUBU5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516" y="1690688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Activation: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3' </a:t>
            </a:r>
            <a:endParaRPr lang="en-GB" sz="1800" dirty="0" smtClean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24</a:t>
            </a:fld>
            <a:endParaRPr lang="it-IT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13" y="2399455"/>
            <a:ext cx="2760642" cy="368085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915102" y="5937914"/>
            <a:ext cx="2770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dirty="0" err="1" smtClean="0"/>
              <a:t>Courtesy</a:t>
            </a:r>
            <a:r>
              <a:rPr lang="it-IT" dirty="0" smtClean="0"/>
              <a:t> of </a:t>
            </a:r>
            <a:r>
              <a:rPr lang="it-IT" dirty="0" err="1" smtClean="0"/>
              <a:t>Alban</a:t>
            </a:r>
            <a:r>
              <a:rPr lang="it-IT" dirty="0" smtClean="0"/>
              <a:t> </a:t>
            </a:r>
            <a:r>
              <a:rPr lang="it-IT" dirty="0" err="1" smtClean="0"/>
              <a:t>Sublet</a:t>
            </a:r>
            <a:endParaRPr lang="it-IT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9601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1. SUBU5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516" y="1690688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Activation: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3' </a:t>
            </a:r>
            <a:endParaRPr lang="en-GB" sz="1800" dirty="0" smtClean="0"/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Polishing</a:t>
            </a:r>
            <a:r>
              <a:rPr lang="en-GB" sz="1800" b="1" dirty="0"/>
              <a:t>: </a:t>
            </a:r>
            <a:r>
              <a:rPr lang="en-GB" sz="1800" dirty="0"/>
              <a:t>40' </a:t>
            </a:r>
            <a:r>
              <a:rPr lang="en-GB" sz="1800" dirty="0" smtClean="0"/>
              <a:t>SUBU5 with </a:t>
            </a:r>
            <a:r>
              <a:rPr lang="en-GB" sz="1800" dirty="0"/>
              <a:t>bath </a:t>
            </a:r>
            <a:r>
              <a:rPr lang="en-GB" sz="1800" dirty="0" smtClean="0"/>
              <a:t>agitation</a:t>
            </a:r>
            <a:endParaRPr lang="it-IT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25</a:t>
            </a:fld>
            <a:endParaRPr lang="it-IT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15" y="2211109"/>
            <a:ext cx="2968846" cy="391952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001952" y="5958739"/>
            <a:ext cx="2770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dirty="0" err="1" smtClean="0"/>
              <a:t>Courtesy</a:t>
            </a:r>
            <a:r>
              <a:rPr lang="it-IT" dirty="0" smtClean="0"/>
              <a:t> of </a:t>
            </a:r>
            <a:r>
              <a:rPr lang="it-IT" dirty="0" err="1" smtClean="0"/>
              <a:t>Alban</a:t>
            </a:r>
            <a:r>
              <a:rPr lang="it-IT" dirty="0" smtClean="0"/>
              <a:t> </a:t>
            </a:r>
            <a:r>
              <a:rPr lang="it-IT" dirty="0" err="1" smtClean="0"/>
              <a:t>Sublet</a:t>
            </a:r>
            <a:endParaRPr lang="it-IT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208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1. SUBU5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516" y="1690688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Activation: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3' </a:t>
            </a:r>
            <a:endParaRPr lang="en-GB" sz="1800" dirty="0" smtClean="0"/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Polishing</a:t>
            </a:r>
            <a:r>
              <a:rPr lang="en-GB" sz="1800" b="1" dirty="0"/>
              <a:t>: </a:t>
            </a:r>
            <a:r>
              <a:rPr lang="en-GB" sz="1800" dirty="0"/>
              <a:t>40' </a:t>
            </a:r>
            <a:r>
              <a:rPr lang="en-GB" sz="1800" dirty="0" smtClean="0"/>
              <a:t>SUBU5 with </a:t>
            </a:r>
            <a:r>
              <a:rPr lang="en-GB" sz="1800" dirty="0"/>
              <a:t>bath </a:t>
            </a:r>
            <a:r>
              <a:rPr lang="en-GB" sz="1800" dirty="0" smtClean="0"/>
              <a:t>agitation</a:t>
            </a:r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Passivation: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</a:t>
            </a:r>
            <a:r>
              <a:rPr lang="en-GB" sz="1800" dirty="0" smtClean="0"/>
              <a:t>1‘</a:t>
            </a:r>
            <a:endParaRPr lang="it-IT" sz="1400" dirty="0" smtClean="0"/>
          </a:p>
          <a:p>
            <a:pPr lvl="0">
              <a:lnSpc>
                <a:spcPct val="150000"/>
              </a:lnSpc>
            </a:pPr>
            <a:endParaRPr lang="it-IT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26</a:t>
            </a:fld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22" y="2784569"/>
            <a:ext cx="3959942" cy="294090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834448" y="5725476"/>
            <a:ext cx="2770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dirty="0" err="1" smtClean="0"/>
              <a:t>Courtesy</a:t>
            </a:r>
            <a:r>
              <a:rPr lang="it-IT" dirty="0" smtClean="0"/>
              <a:t> of </a:t>
            </a:r>
            <a:r>
              <a:rPr lang="it-IT" dirty="0" err="1" smtClean="0"/>
              <a:t>Alban</a:t>
            </a:r>
            <a:r>
              <a:rPr lang="it-IT" dirty="0" smtClean="0"/>
              <a:t> </a:t>
            </a:r>
            <a:r>
              <a:rPr lang="it-IT" dirty="0" err="1" smtClean="0"/>
              <a:t>Sublet</a:t>
            </a:r>
            <a:endParaRPr lang="it-IT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660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1. SUBU5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516" y="1690688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Activation: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3' </a:t>
            </a:r>
            <a:endParaRPr lang="en-GB" sz="1800" dirty="0" smtClean="0"/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Polishing</a:t>
            </a:r>
            <a:r>
              <a:rPr lang="en-GB" sz="1800" b="1" dirty="0"/>
              <a:t>: </a:t>
            </a:r>
            <a:r>
              <a:rPr lang="en-GB" sz="1800" dirty="0"/>
              <a:t>40' </a:t>
            </a:r>
            <a:r>
              <a:rPr lang="en-GB" sz="1800" dirty="0" smtClean="0"/>
              <a:t>SUBU5 with </a:t>
            </a:r>
            <a:r>
              <a:rPr lang="en-GB" sz="1800" dirty="0"/>
              <a:t>bath </a:t>
            </a:r>
            <a:r>
              <a:rPr lang="en-GB" sz="1800" dirty="0" smtClean="0"/>
              <a:t>agitation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Passivation: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1</a:t>
            </a:r>
            <a:r>
              <a:rPr lang="en-GB" sz="1800" dirty="0" smtClean="0"/>
              <a:t>'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Rinsing with water: </a:t>
            </a:r>
            <a:r>
              <a:rPr lang="en-GB" sz="1800" dirty="0"/>
              <a:t>demineralized water for about </a:t>
            </a:r>
            <a:r>
              <a:rPr lang="en-GB" sz="1800" dirty="0" smtClean="0"/>
              <a:t>30s</a:t>
            </a:r>
            <a:endParaRPr lang="it-IT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27</a:t>
            </a:fld>
            <a:endParaRPr lang="it-IT" dirty="0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263" y="3016251"/>
            <a:ext cx="2262651" cy="3020928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60" y="3016250"/>
            <a:ext cx="3243657" cy="243274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878926" y="5388744"/>
            <a:ext cx="2770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dirty="0" err="1" smtClean="0"/>
              <a:t>Courtesy</a:t>
            </a:r>
            <a:r>
              <a:rPr lang="it-IT" dirty="0" smtClean="0"/>
              <a:t> of </a:t>
            </a:r>
            <a:r>
              <a:rPr lang="it-IT" dirty="0" err="1" smtClean="0"/>
              <a:t>Alban</a:t>
            </a:r>
            <a:r>
              <a:rPr lang="it-IT" dirty="0" smtClean="0"/>
              <a:t> </a:t>
            </a:r>
            <a:r>
              <a:rPr lang="it-IT" dirty="0" err="1" smtClean="0"/>
              <a:t>Sublet</a:t>
            </a:r>
            <a:endParaRPr lang="it-IT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0154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1. SUBU5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516" y="1690688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Activation: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3' </a:t>
            </a:r>
            <a:endParaRPr lang="en-GB" sz="1800" dirty="0" smtClean="0"/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Polishing</a:t>
            </a:r>
            <a:r>
              <a:rPr lang="en-GB" sz="1800" b="1" dirty="0"/>
              <a:t>: </a:t>
            </a:r>
            <a:r>
              <a:rPr lang="en-GB" sz="1800" dirty="0"/>
              <a:t>40' </a:t>
            </a:r>
            <a:r>
              <a:rPr lang="en-GB" sz="1800" dirty="0" smtClean="0"/>
              <a:t>SUBU5 with </a:t>
            </a:r>
            <a:r>
              <a:rPr lang="en-GB" sz="1800" dirty="0"/>
              <a:t>bath agitation, 5 samples in a 10L </a:t>
            </a:r>
            <a:r>
              <a:rPr lang="en-GB" sz="1800" dirty="0" smtClean="0"/>
              <a:t>beaker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Passivation: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1</a:t>
            </a:r>
            <a:r>
              <a:rPr lang="en-GB" sz="1800" dirty="0" smtClean="0"/>
              <a:t>'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Rinsing with water: </a:t>
            </a:r>
            <a:r>
              <a:rPr lang="en-GB" sz="1800" dirty="0"/>
              <a:t>demineralized water for about </a:t>
            </a:r>
            <a:r>
              <a:rPr lang="en-GB" sz="1800" dirty="0" smtClean="0"/>
              <a:t>30s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Spaying with </a:t>
            </a:r>
            <a:r>
              <a:rPr lang="en-GB" sz="1800" b="1" dirty="0" smtClean="0"/>
              <a:t>alcohol: </a:t>
            </a:r>
            <a:r>
              <a:rPr lang="en-GB" sz="1800" dirty="0" smtClean="0"/>
              <a:t>ethyl </a:t>
            </a:r>
            <a:r>
              <a:rPr lang="en-GB" sz="1800" dirty="0"/>
              <a:t>alcohol to enhance </a:t>
            </a:r>
            <a:r>
              <a:rPr lang="en-GB" sz="1800" dirty="0" smtClean="0"/>
              <a:t>drying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Drying with </a:t>
            </a:r>
            <a:r>
              <a:rPr lang="en-GB" sz="1800" b="1" dirty="0" smtClean="0"/>
              <a:t>N</a:t>
            </a:r>
            <a:r>
              <a:rPr lang="en-GB" sz="1800" b="1" baseline="-25000" dirty="0" smtClean="0"/>
              <a:t>2</a:t>
            </a:r>
            <a:endParaRPr lang="it-IT" sz="1800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28</a:t>
            </a:fld>
            <a:endParaRPr lang="it-IT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68" y="3016251"/>
            <a:ext cx="3962399" cy="297179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582890" y="5811894"/>
            <a:ext cx="2770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dirty="0" err="1" smtClean="0"/>
              <a:t>Courtesy</a:t>
            </a:r>
            <a:r>
              <a:rPr lang="it-IT" dirty="0" smtClean="0"/>
              <a:t> of </a:t>
            </a:r>
            <a:r>
              <a:rPr lang="it-IT" dirty="0" err="1" smtClean="0"/>
              <a:t>Alban</a:t>
            </a:r>
            <a:r>
              <a:rPr lang="it-IT" dirty="0" smtClean="0"/>
              <a:t> </a:t>
            </a:r>
            <a:r>
              <a:rPr lang="it-IT" dirty="0" err="1" smtClean="0"/>
              <a:t>Sublet</a:t>
            </a:r>
            <a:endParaRPr lang="it-IT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3722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1. SUBU5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516" y="1690688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Activation: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3' </a:t>
            </a:r>
            <a:endParaRPr lang="en-GB" sz="1800" dirty="0" smtClean="0"/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Polishing</a:t>
            </a:r>
            <a:r>
              <a:rPr lang="en-GB" sz="1800" b="1" dirty="0"/>
              <a:t>: </a:t>
            </a:r>
            <a:r>
              <a:rPr lang="en-GB" sz="1800" dirty="0"/>
              <a:t>40' </a:t>
            </a:r>
            <a:r>
              <a:rPr lang="en-GB" sz="1800" dirty="0" smtClean="0"/>
              <a:t>SUBU5 with </a:t>
            </a:r>
            <a:r>
              <a:rPr lang="en-GB" sz="1800" dirty="0"/>
              <a:t>bath agitation, 5 samples in a 10L </a:t>
            </a:r>
            <a:r>
              <a:rPr lang="en-GB" sz="1800" dirty="0" smtClean="0"/>
              <a:t>beaker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Passivation: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1</a:t>
            </a:r>
            <a:r>
              <a:rPr lang="en-GB" sz="1800" dirty="0" smtClean="0"/>
              <a:t>'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Rinsing with water: </a:t>
            </a:r>
            <a:r>
              <a:rPr lang="en-GB" sz="1800" dirty="0"/>
              <a:t>demineralized water for about </a:t>
            </a:r>
            <a:r>
              <a:rPr lang="en-GB" sz="1800" dirty="0" smtClean="0"/>
              <a:t>30s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Spaying with </a:t>
            </a:r>
            <a:r>
              <a:rPr lang="en-GB" sz="1800" b="1" dirty="0" smtClean="0"/>
              <a:t>alcohol: </a:t>
            </a:r>
            <a:r>
              <a:rPr lang="en-GB" sz="1800" dirty="0" smtClean="0"/>
              <a:t>ethyl </a:t>
            </a:r>
            <a:r>
              <a:rPr lang="en-GB" sz="1800" dirty="0"/>
              <a:t>alcohol to enhance </a:t>
            </a:r>
            <a:r>
              <a:rPr lang="en-GB" sz="1800" dirty="0" smtClean="0"/>
              <a:t>drying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Drying with </a:t>
            </a:r>
            <a:r>
              <a:rPr lang="en-GB" sz="1800" b="1" dirty="0" smtClean="0"/>
              <a:t>N</a:t>
            </a:r>
            <a:r>
              <a:rPr lang="en-GB" sz="1800" b="1" baseline="-25000" dirty="0" smtClean="0"/>
              <a:t>2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Packing</a:t>
            </a:r>
            <a:r>
              <a:rPr lang="en-GB" sz="1800" dirty="0"/>
              <a:t> in wafer </a:t>
            </a:r>
            <a:r>
              <a:rPr lang="en-GB" sz="1800" dirty="0" smtClean="0"/>
              <a:t>box and then </a:t>
            </a:r>
            <a:r>
              <a:rPr lang="en-GB" sz="1800" dirty="0"/>
              <a:t>in plastic bag under </a:t>
            </a:r>
            <a:r>
              <a:rPr lang="en-GB" sz="1800" dirty="0" smtClean="0"/>
              <a:t>N</a:t>
            </a:r>
            <a:r>
              <a:rPr lang="en-GB" sz="1800" baseline="-25000" dirty="0" smtClean="0"/>
              <a:t>2</a:t>
            </a:r>
            <a:endParaRPr lang="it-IT" sz="1800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29</a:t>
            </a:fld>
            <a:endParaRPr lang="it-IT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32" y="2589215"/>
            <a:ext cx="4420615" cy="329364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485612" y="5776176"/>
            <a:ext cx="2770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t-IT" dirty="0" err="1" smtClean="0"/>
              <a:t>Courtesy</a:t>
            </a:r>
            <a:r>
              <a:rPr lang="it-IT" dirty="0" smtClean="0"/>
              <a:t> of </a:t>
            </a:r>
            <a:r>
              <a:rPr lang="it-IT" dirty="0" err="1" smtClean="0"/>
              <a:t>Alban</a:t>
            </a:r>
            <a:r>
              <a:rPr lang="it-IT" dirty="0" smtClean="0"/>
              <a:t> </a:t>
            </a:r>
            <a:r>
              <a:rPr lang="it-IT" dirty="0" err="1" smtClean="0"/>
              <a:t>Sublet</a:t>
            </a:r>
            <a:endParaRPr lang="it-IT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8663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Importance</a:t>
            </a:r>
            <a:r>
              <a:rPr lang="it-IT" dirty="0"/>
              <a:t> of Surface </a:t>
            </a:r>
            <a:r>
              <a:rPr lang="it-IT" dirty="0" err="1"/>
              <a:t>Treatments</a:t>
            </a:r>
            <a:r>
              <a:rPr lang="it-IT" dirty="0"/>
              <a:t> in SRF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103" y="1881980"/>
            <a:ext cx="11707090" cy="4351338"/>
          </a:xfrm>
        </p:spPr>
        <p:txBody>
          <a:bodyPr/>
          <a:lstStyle/>
          <a:p>
            <a:r>
              <a:rPr lang="it-IT" dirty="0"/>
              <a:t>On Nb-Cu </a:t>
            </a:r>
            <a:r>
              <a:rPr lang="it-IT" dirty="0" err="1"/>
              <a:t>cavities</a:t>
            </a:r>
            <a:r>
              <a:rPr lang="it-IT" dirty="0"/>
              <a:t> the </a:t>
            </a:r>
            <a:r>
              <a:rPr lang="it-IT" dirty="0" err="1"/>
              <a:t>thin</a:t>
            </a:r>
            <a:r>
              <a:rPr lang="it-IT" dirty="0"/>
              <a:t> film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chemical</a:t>
            </a:r>
            <a:r>
              <a:rPr lang="it-IT" dirty="0"/>
              <a:t> </a:t>
            </a:r>
            <a:r>
              <a:rPr lang="it-IT" dirty="0" err="1"/>
              <a:t>treated</a:t>
            </a:r>
            <a:endParaRPr lang="it-IT" dirty="0"/>
          </a:p>
          <a:p>
            <a:endParaRPr lang="it-IT" dirty="0"/>
          </a:p>
          <a:p>
            <a:r>
              <a:rPr lang="en-GB" dirty="0"/>
              <a:t>Different polishing treatments of Cu are used</a:t>
            </a:r>
          </a:p>
          <a:p>
            <a:pPr marL="0" indent="0">
              <a:buNone/>
            </a:pPr>
            <a:endParaRPr lang="it-IT" dirty="0"/>
          </a:p>
          <a:p>
            <a:r>
              <a:rPr lang="en-GB" dirty="0"/>
              <a:t>Morphology of Cu surface is replicated by the Nb film</a:t>
            </a:r>
          </a:p>
          <a:p>
            <a:endParaRPr lang="it-IT" dirty="0"/>
          </a:p>
          <a:p>
            <a:r>
              <a:rPr lang="en-GB" dirty="0"/>
              <a:t>Direct correlation between Cu surface preparation and Nb films SC </a:t>
            </a:r>
            <a:r>
              <a:rPr lang="en-GB" dirty="0" smtClean="0"/>
              <a:t>performances </a:t>
            </a:r>
            <a:endParaRPr lang="en-GB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lum bright="20000" contrast="20000"/>
          </a:blip>
          <a:stretch>
            <a:fillRect/>
          </a:stretch>
        </p:blipFill>
        <p:spPr>
          <a:xfrm>
            <a:off x="8999331" y="1881980"/>
            <a:ext cx="2697776" cy="26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1. SUBU5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516" y="1690688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Activation: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3' </a:t>
            </a:r>
            <a:endParaRPr lang="en-GB" sz="1800" dirty="0" smtClean="0"/>
          </a:p>
          <a:p>
            <a:pPr lvl="0">
              <a:lnSpc>
                <a:spcPct val="150000"/>
              </a:lnSpc>
            </a:pPr>
            <a:r>
              <a:rPr lang="en-GB" sz="1800" b="1" dirty="0" smtClean="0">
                <a:solidFill>
                  <a:srgbClr val="0000FF"/>
                </a:solidFill>
              </a:rPr>
              <a:t>Polishing</a:t>
            </a:r>
            <a:r>
              <a:rPr lang="en-GB" sz="1800" b="1" dirty="0">
                <a:solidFill>
                  <a:srgbClr val="0000FF"/>
                </a:solidFill>
              </a:rPr>
              <a:t>: </a:t>
            </a:r>
            <a:r>
              <a:rPr lang="en-GB" sz="1800" dirty="0">
                <a:solidFill>
                  <a:srgbClr val="0000FF"/>
                </a:solidFill>
              </a:rPr>
              <a:t>40' </a:t>
            </a:r>
            <a:r>
              <a:rPr lang="en-GB" sz="1800" dirty="0" smtClean="0">
                <a:solidFill>
                  <a:srgbClr val="0000FF"/>
                </a:solidFill>
              </a:rPr>
              <a:t>SUBU5 with </a:t>
            </a:r>
            <a:r>
              <a:rPr lang="en-GB" sz="1800" dirty="0">
                <a:solidFill>
                  <a:srgbClr val="0000FF"/>
                </a:solidFill>
              </a:rPr>
              <a:t>bath agitation, 5 samples in a 10L </a:t>
            </a:r>
            <a:r>
              <a:rPr lang="en-GB" sz="1800" dirty="0" smtClean="0">
                <a:solidFill>
                  <a:srgbClr val="0000FF"/>
                </a:solidFill>
              </a:rPr>
              <a:t>beaker</a:t>
            </a:r>
            <a:endParaRPr lang="it-IT" sz="1800" dirty="0">
              <a:solidFill>
                <a:srgbClr val="0000FF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Passivation: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1</a:t>
            </a:r>
            <a:r>
              <a:rPr lang="en-GB" sz="1800" dirty="0" smtClean="0"/>
              <a:t>'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Rinsing with water: </a:t>
            </a:r>
            <a:r>
              <a:rPr lang="en-GB" sz="1800" dirty="0"/>
              <a:t>demineralized water for about </a:t>
            </a:r>
            <a:r>
              <a:rPr lang="en-GB" sz="1800" dirty="0" smtClean="0"/>
              <a:t>30s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Spaying with </a:t>
            </a:r>
            <a:r>
              <a:rPr lang="en-GB" sz="1800" b="1" dirty="0" smtClean="0"/>
              <a:t>alcohol: </a:t>
            </a:r>
            <a:r>
              <a:rPr lang="en-GB" sz="1800" dirty="0" smtClean="0"/>
              <a:t>ethyl </a:t>
            </a:r>
            <a:r>
              <a:rPr lang="en-GB" sz="1800" dirty="0"/>
              <a:t>alcohol to enhance </a:t>
            </a:r>
            <a:r>
              <a:rPr lang="en-GB" sz="1800" dirty="0" smtClean="0"/>
              <a:t>drying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Drying with </a:t>
            </a:r>
            <a:r>
              <a:rPr lang="en-GB" sz="1800" b="1" dirty="0" smtClean="0"/>
              <a:t>N</a:t>
            </a:r>
            <a:r>
              <a:rPr lang="en-GB" sz="1800" b="1" baseline="-25000" dirty="0" smtClean="0"/>
              <a:t>2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Packing</a:t>
            </a:r>
            <a:r>
              <a:rPr lang="en-GB" sz="1800" dirty="0"/>
              <a:t> in wafer </a:t>
            </a:r>
            <a:r>
              <a:rPr lang="en-GB" sz="1800" dirty="0" smtClean="0"/>
              <a:t>box and then </a:t>
            </a:r>
            <a:r>
              <a:rPr lang="en-GB" sz="1800" dirty="0"/>
              <a:t>in plastic bag under </a:t>
            </a:r>
            <a:r>
              <a:rPr lang="en-GB" sz="1800" dirty="0" smtClean="0"/>
              <a:t>N</a:t>
            </a:r>
            <a:r>
              <a:rPr lang="en-GB" sz="1800" baseline="-25000" dirty="0" smtClean="0"/>
              <a:t>2</a:t>
            </a:r>
            <a:endParaRPr lang="it-IT" sz="1800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24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2. Electropolishing, </a:t>
            </a:r>
            <a:r>
              <a:rPr lang="it-IT" dirty="0" err="1" smtClean="0"/>
              <a:t>generalities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6575" y="1822449"/>
            <a:ext cx="6356015" cy="3801973"/>
          </a:xfrm>
        </p:spPr>
        <p:txBody>
          <a:bodyPr>
            <a:normAutofit fontScale="92500" lnSpcReduction="20000"/>
          </a:bodyPr>
          <a:lstStyle/>
          <a:p>
            <a:r>
              <a:rPr lang="it-IT" sz="2000" dirty="0" err="1" smtClean="0"/>
              <a:t>Process</a:t>
            </a:r>
            <a:r>
              <a:rPr lang="it-IT" sz="2000" dirty="0" smtClean="0"/>
              <a:t> inverse of </a:t>
            </a:r>
            <a:r>
              <a:rPr lang="it-IT" sz="2000" dirty="0" err="1" smtClean="0"/>
              <a:t>electroplating</a:t>
            </a:r>
            <a:endParaRPr lang="it-IT" sz="2000" dirty="0"/>
          </a:p>
          <a:p>
            <a:endParaRPr lang="it-IT" sz="2000" dirty="0" smtClean="0"/>
          </a:p>
          <a:p>
            <a:r>
              <a:rPr lang="it-IT" sz="2000" dirty="0" smtClean="0"/>
              <a:t>Sample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connected</a:t>
            </a:r>
            <a:r>
              <a:rPr lang="it-IT" sz="2000" dirty="0" smtClean="0"/>
              <a:t> to + terminal of a DC </a:t>
            </a:r>
            <a:r>
              <a:rPr lang="it-IT" sz="2000" dirty="0" err="1" smtClean="0"/>
              <a:t>Power</a:t>
            </a:r>
            <a:r>
              <a:rPr lang="it-IT" sz="2000" dirty="0" smtClean="0"/>
              <a:t> Supply</a:t>
            </a:r>
          </a:p>
          <a:p>
            <a:endParaRPr lang="it-IT" sz="2000" dirty="0"/>
          </a:p>
          <a:p>
            <a:r>
              <a:rPr lang="it-IT" sz="2000" dirty="0" smtClean="0"/>
              <a:t>Redox </a:t>
            </a:r>
            <a:r>
              <a:rPr lang="it-IT" sz="2000" dirty="0" err="1" smtClean="0"/>
              <a:t>reactions</a:t>
            </a:r>
            <a:r>
              <a:rPr lang="it-IT" sz="2000" dirty="0" smtClean="0"/>
              <a:t> </a:t>
            </a:r>
            <a:r>
              <a:rPr lang="it-IT" sz="2000" dirty="0" err="1" smtClean="0"/>
              <a:t>occur</a:t>
            </a:r>
            <a:endParaRPr lang="it-IT" sz="2000" dirty="0"/>
          </a:p>
          <a:p>
            <a:endParaRPr lang="it-IT" sz="2000" dirty="0" smtClean="0"/>
          </a:p>
          <a:p>
            <a:r>
              <a:rPr lang="it-IT" sz="2000" dirty="0" err="1" smtClean="0"/>
              <a:t>Current</a:t>
            </a:r>
            <a:r>
              <a:rPr lang="it-IT" sz="2000" dirty="0" smtClean="0"/>
              <a:t> flow </a:t>
            </a:r>
            <a:r>
              <a:rPr lang="it-IT" sz="2000" dirty="0" err="1" smtClean="0"/>
              <a:t>beetween</a:t>
            </a:r>
            <a:r>
              <a:rPr lang="it-IT" sz="2000" dirty="0" smtClean="0"/>
              <a:t>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electrodes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The sample </a:t>
            </a:r>
            <a:r>
              <a:rPr lang="it-IT" sz="2000" dirty="0" err="1" smtClean="0"/>
              <a:t>works</a:t>
            </a:r>
            <a:r>
              <a:rPr lang="it-IT" sz="2000" dirty="0" smtClean="0"/>
              <a:t> </a:t>
            </a:r>
            <a:r>
              <a:rPr lang="it-IT" sz="2000" dirty="0" err="1" smtClean="0"/>
              <a:t>as</a:t>
            </a:r>
            <a:r>
              <a:rPr lang="it-IT" sz="2000" dirty="0" smtClean="0"/>
              <a:t> the </a:t>
            </a:r>
            <a:r>
              <a:rPr lang="it-IT" sz="2000" dirty="0" err="1" smtClean="0"/>
              <a:t>anode</a:t>
            </a:r>
            <a:r>
              <a:rPr lang="it-IT" sz="2000" dirty="0" smtClean="0"/>
              <a:t> </a:t>
            </a:r>
            <a:r>
              <a:rPr lang="it-IT" sz="2000" dirty="0" smtClean="0">
                <a:sym typeface="Wingdings" panose="05000000000000000000" pitchFamily="2" charset="2"/>
              </a:rPr>
              <a:t> (</a:t>
            </a:r>
            <a:r>
              <a:rPr lang="it-IT" sz="2000" dirty="0" err="1" smtClean="0">
                <a:sym typeface="Wingdings" panose="05000000000000000000" pitchFamily="2" charset="2"/>
              </a:rPr>
              <a:t>oxidised</a:t>
            </a:r>
            <a:r>
              <a:rPr lang="it-IT" sz="2000" dirty="0" smtClean="0"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sym typeface="Wingdings" panose="05000000000000000000" pitchFamily="2" charset="2"/>
              </a:rPr>
              <a:t>reaction</a:t>
            </a:r>
            <a:r>
              <a:rPr lang="it-IT" sz="2000" dirty="0" smtClean="0">
                <a:sym typeface="Wingdings" panose="05000000000000000000" pitchFamily="2" charset="2"/>
              </a:rPr>
              <a:t>)</a:t>
            </a:r>
          </a:p>
          <a:p>
            <a:endParaRPr lang="it-IT" sz="2000" dirty="0">
              <a:sym typeface="Wingdings" panose="05000000000000000000" pitchFamily="2" charset="2"/>
            </a:endParaRPr>
          </a:p>
          <a:p>
            <a:r>
              <a:rPr lang="it-IT" sz="2000" dirty="0" smtClean="0">
                <a:sym typeface="Wingdings" panose="05000000000000000000" pitchFamily="2" charset="2"/>
              </a:rPr>
              <a:t>A </a:t>
            </a:r>
            <a:r>
              <a:rPr lang="it-IT" sz="2000" dirty="0" err="1" smtClean="0">
                <a:sym typeface="Wingdings" panose="05000000000000000000" pitchFamily="2" charset="2"/>
              </a:rPr>
              <a:t>viscous</a:t>
            </a:r>
            <a:r>
              <a:rPr lang="it-IT" sz="2000" dirty="0" smtClean="0"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sym typeface="Wingdings" panose="05000000000000000000" pitchFamily="2" charset="2"/>
              </a:rPr>
              <a:t>electrolyte</a:t>
            </a:r>
            <a:r>
              <a:rPr lang="it-IT" sz="2000" dirty="0" smtClean="0"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sym typeface="Wingdings" panose="05000000000000000000" pitchFamily="2" charset="2"/>
              </a:rPr>
              <a:t>is</a:t>
            </a:r>
            <a:r>
              <a:rPr lang="it-IT" sz="2000" dirty="0" smtClean="0"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sym typeface="Wingdings" panose="05000000000000000000" pitchFamily="2" charset="2"/>
              </a:rPr>
              <a:t>used</a:t>
            </a:r>
            <a:r>
              <a:rPr lang="it-IT" sz="2000" dirty="0" smtClean="0">
                <a:sym typeface="Wingdings" panose="05000000000000000000" pitchFamily="2" charset="2"/>
              </a:rPr>
              <a:t> to moderate the </a:t>
            </a:r>
            <a:r>
              <a:rPr lang="it-IT" sz="2000" dirty="0" err="1" smtClean="0">
                <a:sym typeface="Wingdings" panose="05000000000000000000" pitchFamily="2" charset="2"/>
              </a:rPr>
              <a:t>reaction</a:t>
            </a:r>
            <a:endParaRPr lang="it-IT" sz="2000" dirty="0" smtClean="0">
              <a:sym typeface="Wingdings" panose="05000000000000000000" pitchFamily="2" charset="2"/>
            </a:endParaRPr>
          </a:p>
          <a:p>
            <a:endParaRPr lang="it-IT" sz="2000" dirty="0">
              <a:sym typeface="Wingdings" panose="05000000000000000000" pitchFamily="2" charset="2"/>
            </a:endParaRPr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31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98" t="-573" r="-184" b="38686"/>
          <a:stretch/>
        </p:blipFill>
        <p:spPr>
          <a:xfrm>
            <a:off x="6489123" y="1077119"/>
            <a:ext cx="5168230" cy="513873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705725" y="3521076"/>
            <a:ext cx="2505075" cy="250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543800" y="3197910"/>
            <a:ext cx="126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a</a:t>
            </a:r>
            <a:r>
              <a:rPr lang="it-IT" dirty="0" err="1" smtClean="0"/>
              <a:t>node</a:t>
            </a:r>
            <a:endParaRPr lang="it-IT" dirty="0" smtClean="0"/>
          </a:p>
          <a:p>
            <a:pPr algn="ctr"/>
            <a:r>
              <a:rPr lang="it-IT" dirty="0" smtClean="0"/>
              <a:t>(</a:t>
            </a:r>
            <a:r>
              <a:rPr lang="it-IT" dirty="0" err="1" smtClean="0"/>
              <a:t>oxidation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239250" y="3197910"/>
            <a:ext cx="126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catode</a:t>
            </a:r>
            <a:endParaRPr lang="it-IT" dirty="0" smtClean="0"/>
          </a:p>
          <a:p>
            <a:pPr algn="ctr"/>
            <a:r>
              <a:rPr lang="it-IT" dirty="0" smtClean="0"/>
              <a:t>(</a:t>
            </a:r>
            <a:r>
              <a:rPr lang="it-IT" dirty="0" err="1" smtClean="0"/>
              <a:t>reduction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57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2. </a:t>
            </a:r>
            <a:r>
              <a:rPr lang="it-IT" dirty="0"/>
              <a:t>Electropolishing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5654" y="5070360"/>
            <a:ext cx="6356015" cy="1332707"/>
          </a:xfrm>
        </p:spPr>
        <p:txBody>
          <a:bodyPr>
            <a:normAutofit/>
          </a:bodyPr>
          <a:lstStyle/>
          <a:p>
            <a:r>
              <a:rPr lang="it-IT" sz="2000" dirty="0" err="1" smtClean="0">
                <a:sym typeface="Wingdings" panose="05000000000000000000" pitchFamily="2" charset="2"/>
              </a:rPr>
              <a:t>Key</a:t>
            </a:r>
            <a:r>
              <a:rPr lang="it-IT" sz="2000" dirty="0" smtClean="0"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sym typeface="Wingdings" panose="05000000000000000000" pitchFamily="2" charset="2"/>
              </a:rPr>
              <a:t>parameter</a:t>
            </a:r>
            <a:r>
              <a:rPr lang="it-IT" sz="2000" dirty="0" smtClean="0">
                <a:sym typeface="Wingdings" panose="05000000000000000000" pitchFamily="2" charset="2"/>
              </a:rPr>
              <a:t>: I-V </a:t>
            </a:r>
            <a:r>
              <a:rPr lang="it-IT" sz="2000" dirty="0" err="1" smtClean="0">
                <a:sym typeface="Wingdings" panose="05000000000000000000" pitchFamily="2" charset="2"/>
              </a:rPr>
              <a:t>characteristic</a:t>
            </a:r>
            <a:r>
              <a:rPr lang="it-IT" sz="2000" dirty="0" smtClean="0">
                <a:sym typeface="Wingdings" panose="05000000000000000000" pitchFamily="2" charset="2"/>
              </a:rPr>
              <a:t> curve</a:t>
            </a:r>
          </a:p>
          <a:p>
            <a:endParaRPr lang="it-IT" sz="2000" dirty="0">
              <a:sym typeface="Wingdings" panose="05000000000000000000" pitchFamily="2" charset="2"/>
            </a:endParaRPr>
          </a:p>
          <a:p>
            <a:r>
              <a:rPr lang="en-US" sz="2000" dirty="0" smtClean="0"/>
              <a:t>A </a:t>
            </a:r>
            <a:r>
              <a:rPr lang="en-US" sz="2000" dirty="0"/>
              <a:t>polishing effect is observed between C</a:t>
            </a:r>
            <a:r>
              <a:rPr lang="en-US" sz="2000" dirty="0" smtClean="0"/>
              <a:t> </a:t>
            </a:r>
            <a:r>
              <a:rPr lang="en-US" sz="2000" dirty="0"/>
              <a:t>and D</a:t>
            </a:r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32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98" t="-573" r="-184" b="38686"/>
          <a:stretch/>
        </p:blipFill>
        <p:spPr>
          <a:xfrm>
            <a:off x="6489123" y="1077119"/>
            <a:ext cx="5168230" cy="513873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705725" y="3521076"/>
            <a:ext cx="2505075" cy="250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543800" y="3197910"/>
            <a:ext cx="126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a</a:t>
            </a:r>
            <a:r>
              <a:rPr lang="it-IT" dirty="0" err="1" smtClean="0"/>
              <a:t>node</a:t>
            </a:r>
            <a:endParaRPr lang="it-IT" dirty="0" smtClean="0"/>
          </a:p>
          <a:p>
            <a:pPr algn="ctr"/>
            <a:r>
              <a:rPr lang="it-IT" dirty="0" smtClean="0"/>
              <a:t>(</a:t>
            </a:r>
            <a:r>
              <a:rPr lang="it-IT" dirty="0" err="1" smtClean="0"/>
              <a:t>oxidation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239250" y="3197910"/>
            <a:ext cx="126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catode</a:t>
            </a:r>
            <a:endParaRPr lang="it-IT" dirty="0" smtClean="0"/>
          </a:p>
          <a:p>
            <a:pPr algn="ctr"/>
            <a:r>
              <a:rPr lang="it-IT" dirty="0" smtClean="0"/>
              <a:t>(</a:t>
            </a:r>
            <a:r>
              <a:rPr lang="it-IT" dirty="0" err="1" smtClean="0"/>
              <a:t>reduction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026" name="Picture 2" descr="https://www.researchgate.net/publication/318656153/figure/fig1/AS:519640725504000@1500903411943/The-typical-relation-between-current-density-versus-voltage-for-electropolishing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9" y="1504715"/>
            <a:ext cx="5751041" cy="338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715993" y="1413689"/>
            <a:ext cx="53138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Vander </a:t>
            </a:r>
            <a:r>
              <a:rPr lang="en-US" sz="1100" dirty="0" err="1">
                <a:latin typeface="+mj-lt"/>
              </a:rPr>
              <a:t>Voort</a:t>
            </a:r>
            <a:r>
              <a:rPr lang="en-US" sz="1100" dirty="0">
                <a:latin typeface="+mj-lt"/>
              </a:rPr>
              <a:t> G.F. (1999). </a:t>
            </a:r>
            <a:r>
              <a:rPr lang="en-US" sz="1100" dirty="0" err="1" smtClean="0">
                <a:latin typeface="+mj-lt"/>
              </a:rPr>
              <a:t>Metalography</a:t>
            </a:r>
            <a:r>
              <a:rPr lang="en-US" sz="1100" dirty="0" smtClean="0">
                <a:latin typeface="+mj-lt"/>
              </a:rPr>
              <a:t> </a:t>
            </a:r>
            <a:r>
              <a:rPr lang="en-US" sz="1100" dirty="0">
                <a:latin typeface="+mj-lt"/>
              </a:rPr>
              <a:t>Principles and </a:t>
            </a:r>
            <a:r>
              <a:rPr lang="en-US" sz="1100" dirty="0" smtClean="0">
                <a:latin typeface="+mj-lt"/>
              </a:rPr>
              <a:t>Practice</a:t>
            </a:r>
            <a:r>
              <a:rPr lang="en-US" sz="1100" dirty="0">
                <a:latin typeface="+mj-lt"/>
              </a:rPr>
              <a:t>, ASM </a:t>
            </a:r>
            <a:r>
              <a:rPr lang="en-US" sz="1100" dirty="0" smtClean="0">
                <a:latin typeface="+mj-lt"/>
              </a:rPr>
              <a:t>International </a:t>
            </a:r>
            <a:endParaRPr lang="en-US" sz="1100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08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691990"/>
            <a:ext cx="9067800" cy="4351338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</a:pPr>
            <a:r>
              <a:rPr lang="en-US" sz="2400" dirty="0" smtClean="0"/>
              <a:t>Solution</a:t>
            </a:r>
            <a:r>
              <a:rPr lang="en-US" sz="2400" dirty="0"/>
              <a:t>: Phosphoric acid (85%) : </a:t>
            </a:r>
            <a:r>
              <a:rPr lang="en-US" sz="2400" dirty="0" err="1"/>
              <a:t>Buthanol</a:t>
            </a:r>
            <a:r>
              <a:rPr lang="en-US" sz="2400" dirty="0"/>
              <a:t> (99%), ratio 3:2</a:t>
            </a:r>
            <a:endParaRPr lang="it-IT" sz="2400" dirty="0"/>
          </a:p>
          <a:p>
            <a:pPr>
              <a:lnSpc>
                <a:spcPct val="150000"/>
              </a:lnSpc>
            </a:pPr>
            <a:r>
              <a:rPr lang="it-IT" sz="2400" dirty="0" err="1" smtClean="0"/>
              <a:t>Anode</a:t>
            </a:r>
            <a:r>
              <a:rPr lang="it-IT" sz="2400" dirty="0" smtClean="0"/>
              <a:t>: 8 </a:t>
            </a:r>
            <a:r>
              <a:rPr lang="it-IT" sz="2400" dirty="0" err="1"/>
              <a:t>samples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smtClean="0"/>
              <a:t>time</a:t>
            </a:r>
            <a:endParaRPr lang="en-US" sz="2400" dirty="0" smtClean="0"/>
          </a:p>
          <a:p>
            <a:pPr lvl="0">
              <a:lnSpc>
                <a:spcPct val="150000"/>
              </a:lnSpc>
            </a:pPr>
            <a:r>
              <a:rPr lang="en-US" sz="2400" dirty="0" smtClean="0"/>
              <a:t>Cathode </a:t>
            </a:r>
            <a:r>
              <a:rPr lang="en-US" sz="2400" dirty="0"/>
              <a:t>material: OFHC copper</a:t>
            </a:r>
            <a:endParaRPr lang="it-IT" sz="2400" dirty="0"/>
          </a:p>
          <a:p>
            <a:pPr lvl="0">
              <a:lnSpc>
                <a:spcPct val="150000"/>
              </a:lnSpc>
            </a:pPr>
            <a:r>
              <a:rPr lang="en-US" sz="2400" dirty="0"/>
              <a:t>Temperature: Room Temperature</a:t>
            </a:r>
            <a:endParaRPr lang="it-IT" sz="2400" dirty="0"/>
          </a:p>
          <a:p>
            <a:pPr lvl="0">
              <a:lnSpc>
                <a:spcPct val="150000"/>
              </a:lnSpc>
            </a:pPr>
            <a:r>
              <a:rPr lang="en-US" sz="2400" dirty="0" smtClean="0"/>
              <a:t>No agitation (could create anisotropy in the treatment)</a:t>
            </a:r>
            <a:endParaRPr lang="it-IT" sz="2400" dirty="0"/>
          </a:p>
          <a:p>
            <a:pPr lvl="0">
              <a:lnSpc>
                <a:spcPct val="150000"/>
              </a:lnSpc>
            </a:pPr>
            <a:r>
              <a:rPr lang="en-US" sz="2400" dirty="0"/>
              <a:t>P</a:t>
            </a:r>
            <a:r>
              <a:rPr lang="en-US" sz="2400" dirty="0" smtClean="0"/>
              <a:t>rocess </a:t>
            </a:r>
            <a:r>
              <a:rPr lang="en-US" sz="2400" dirty="0"/>
              <a:t>time ≈ </a:t>
            </a:r>
            <a:r>
              <a:rPr lang="en-US" sz="2400" dirty="0" smtClean="0"/>
              <a:t>5 </a:t>
            </a:r>
            <a:r>
              <a:rPr lang="en-US" sz="2400" dirty="0"/>
              <a:t>hours </a:t>
            </a:r>
            <a:r>
              <a:rPr lang="en-US" sz="2400" dirty="0" smtClean="0"/>
              <a:t>(2 </a:t>
            </a:r>
            <a:r>
              <a:rPr lang="en-US" sz="2400" dirty="0"/>
              <a:t>+ </a:t>
            </a:r>
            <a:r>
              <a:rPr lang="en-US" sz="2400" dirty="0" smtClean="0"/>
              <a:t>3)</a:t>
            </a:r>
            <a:endParaRPr lang="it-IT" sz="2400" dirty="0"/>
          </a:p>
          <a:p>
            <a:pPr lvl="0">
              <a:lnSpc>
                <a:spcPct val="150000"/>
              </a:lnSpc>
            </a:pPr>
            <a:r>
              <a:rPr lang="it-IT" sz="2400" dirty="0" err="1" smtClean="0"/>
              <a:t>Etching</a:t>
            </a:r>
            <a:r>
              <a:rPr lang="it-IT" sz="2400" dirty="0" smtClean="0"/>
              <a:t> rate </a:t>
            </a:r>
            <a:r>
              <a:rPr lang="en-US" sz="2400" dirty="0"/>
              <a:t>≈</a:t>
            </a:r>
            <a:r>
              <a:rPr lang="it-IT" sz="2400" dirty="0" smtClean="0"/>
              <a:t> 130 nm/</a:t>
            </a:r>
            <a:r>
              <a:rPr lang="it-IT" sz="2400" dirty="0" err="1" smtClean="0"/>
              <a:t>min</a:t>
            </a:r>
            <a:r>
              <a:rPr lang="it-IT" sz="2400" dirty="0" smtClean="0"/>
              <a:t> (</a:t>
            </a:r>
            <a:r>
              <a:rPr lang="it-IT" sz="2400" dirty="0" err="1" smtClean="0"/>
              <a:t>Could</a:t>
            </a:r>
            <a:r>
              <a:rPr lang="it-IT" sz="2400" dirty="0" smtClean="0"/>
              <a:t> be </a:t>
            </a:r>
            <a:r>
              <a:rPr lang="it-IT" sz="2400" dirty="0" err="1" smtClean="0"/>
              <a:t>higher</a:t>
            </a:r>
            <a:r>
              <a:rPr lang="it-IT" sz="2400" dirty="0" smtClean="0"/>
              <a:t>)</a:t>
            </a:r>
            <a:endParaRPr lang="it-IT" sz="2400" dirty="0"/>
          </a:p>
          <a:p>
            <a:pPr marL="0" indent="0">
              <a:lnSpc>
                <a:spcPct val="150000"/>
              </a:lnSpc>
              <a:buNone/>
            </a:pPr>
            <a:endParaRPr lang="it-IT" sz="24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33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5" y="2691076"/>
            <a:ext cx="3947118" cy="2970969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2. </a:t>
            </a:r>
            <a:r>
              <a:rPr lang="it-IT" dirty="0"/>
              <a:t>ARIES </a:t>
            </a:r>
            <a:r>
              <a:rPr lang="it-IT" dirty="0" err="1" smtClean="0"/>
              <a:t>Samples</a:t>
            </a:r>
            <a:r>
              <a:rPr lang="it-IT" dirty="0" smtClean="0"/>
              <a:t> EP Set up and </a:t>
            </a:r>
            <a:r>
              <a:rPr lang="it-IT" dirty="0" err="1" smtClean="0"/>
              <a:t>Parameters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12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2. </a:t>
            </a:r>
            <a:r>
              <a:rPr lang="it-IT" dirty="0"/>
              <a:t>EP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690688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Activation: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3' </a:t>
            </a:r>
            <a:endParaRPr lang="en-GB" sz="1800" dirty="0" smtClean="0"/>
          </a:p>
          <a:p>
            <a:pPr lvl="0">
              <a:lnSpc>
                <a:spcPct val="150000"/>
              </a:lnSpc>
            </a:pPr>
            <a:r>
              <a:rPr lang="en-GB" sz="1800" b="1" dirty="0" smtClean="0">
                <a:solidFill>
                  <a:srgbClr val="0000FF"/>
                </a:solidFill>
              </a:rPr>
              <a:t>Polishing</a:t>
            </a:r>
            <a:r>
              <a:rPr lang="en-GB" sz="1800" b="1" dirty="0">
                <a:solidFill>
                  <a:srgbClr val="0000FF"/>
                </a:solidFill>
              </a:rPr>
              <a:t>: </a:t>
            </a:r>
            <a:r>
              <a:rPr lang="en-GB" sz="1800" dirty="0" smtClean="0">
                <a:solidFill>
                  <a:srgbClr val="0000FF"/>
                </a:solidFill>
              </a:rPr>
              <a:t>5 h EP without </a:t>
            </a:r>
            <a:r>
              <a:rPr lang="en-GB" sz="1800" dirty="0">
                <a:solidFill>
                  <a:srgbClr val="0000FF"/>
                </a:solidFill>
              </a:rPr>
              <a:t>bath </a:t>
            </a:r>
            <a:r>
              <a:rPr lang="en-GB" sz="1800" dirty="0" smtClean="0">
                <a:solidFill>
                  <a:srgbClr val="0000FF"/>
                </a:solidFill>
              </a:rPr>
              <a:t>agitation</a:t>
            </a:r>
          </a:p>
          <a:p>
            <a:pPr lvl="0">
              <a:lnSpc>
                <a:spcPct val="150000"/>
              </a:lnSpc>
            </a:pPr>
            <a:r>
              <a:rPr lang="en-GB" sz="1800" b="1" dirty="0" smtClean="0"/>
              <a:t>Passivation: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1</a:t>
            </a:r>
            <a:r>
              <a:rPr lang="en-GB" sz="1800" dirty="0" smtClean="0"/>
              <a:t>'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Rinsing with water: </a:t>
            </a:r>
            <a:r>
              <a:rPr lang="en-GB" sz="1800" dirty="0"/>
              <a:t>demineralized water for about </a:t>
            </a:r>
            <a:r>
              <a:rPr lang="en-GB" sz="1800" dirty="0" smtClean="0"/>
              <a:t>30s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Spaying with </a:t>
            </a:r>
            <a:r>
              <a:rPr lang="en-GB" sz="1800" b="1" dirty="0" smtClean="0"/>
              <a:t>alcohol: </a:t>
            </a:r>
            <a:r>
              <a:rPr lang="en-GB" sz="1800" dirty="0" smtClean="0"/>
              <a:t>ethyl </a:t>
            </a:r>
            <a:r>
              <a:rPr lang="en-GB" sz="1800" dirty="0"/>
              <a:t>alcohol to enhance </a:t>
            </a:r>
            <a:r>
              <a:rPr lang="en-GB" sz="1800" dirty="0" smtClean="0"/>
              <a:t>drying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Drying with N</a:t>
            </a:r>
            <a:r>
              <a:rPr lang="en-GB" sz="1800" b="1" baseline="-25000" dirty="0"/>
              <a:t>2</a:t>
            </a:r>
            <a:r>
              <a:rPr lang="en-GB" sz="1800" dirty="0"/>
              <a:t>.</a:t>
            </a:r>
            <a:endParaRPr lang="it-IT" sz="1800" dirty="0"/>
          </a:p>
          <a:p>
            <a:pPr lvl="0">
              <a:lnSpc>
                <a:spcPct val="150000"/>
              </a:lnSpc>
            </a:pPr>
            <a:r>
              <a:rPr lang="en-GB" sz="1800" b="1" dirty="0"/>
              <a:t>Packing</a:t>
            </a:r>
            <a:r>
              <a:rPr lang="en-GB" sz="1800" dirty="0"/>
              <a:t> in wafer </a:t>
            </a:r>
            <a:r>
              <a:rPr lang="en-GB" sz="1800" dirty="0" smtClean="0"/>
              <a:t>box and then </a:t>
            </a:r>
            <a:r>
              <a:rPr lang="en-GB" sz="1800" dirty="0"/>
              <a:t>in plastic bag under </a:t>
            </a:r>
            <a:r>
              <a:rPr lang="en-GB" sz="1800" dirty="0" smtClean="0"/>
              <a:t>N</a:t>
            </a:r>
            <a:r>
              <a:rPr lang="en-GB" sz="1800" baseline="-25000" dirty="0" smtClean="0"/>
              <a:t>2</a:t>
            </a:r>
            <a:endParaRPr lang="it-IT" sz="1800" dirty="0"/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54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3. EP+SUBU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6323" y="1873250"/>
            <a:ext cx="11595677" cy="4733923"/>
          </a:xfrm>
        </p:spPr>
        <p:txBody>
          <a:bodyPr>
            <a:noAutofit/>
          </a:bodyPr>
          <a:lstStyle/>
          <a:p>
            <a:pPr lvl="0">
              <a:lnSpc>
                <a:spcPct val="200000"/>
              </a:lnSpc>
            </a:pPr>
            <a:r>
              <a:rPr lang="it-IT" dirty="0" smtClean="0"/>
              <a:t>EP </a:t>
            </a:r>
            <a:r>
              <a:rPr lang="it-IT" dirty="0" err="1" smtClean="0"/>
              <a:t>prevent</a:t>
            </a:r>
            <a:r>
              <a:rPr lang="it-IT" dirty="0" smtClean="0"/>
              <a:t> </a:t>
            </a:r>
            <a:r>
              <a:rPr lang="it-IT" dirty="0" err="1" smtClean="0"/>
              <a:t>pitting</a:t>
            </a:r>
            <a:endParaRPr lang="it-IT" dirty="0"/>
          </a:p>
          <a:p>
            <a:pPr lvl="0">
              <a:lnSpc>
                <a:spcPct val="200000"/>
              </a:lnSpc>
            </a:pPr>
            <a:r>
              <a:rPr lang="it-IT" dirty="0" smtClean="0"/>
              <a:t>SUBU </a:t>
            </a:r>
            <a:r>
              <a:rPr lang="it-IT" dirty="0" err="1" smtClean="0"/>
              <a:t>remove</a:t>
            </a:r>
            <a:r>
              <a:rPr lang="it-IT" dirty="0" smtClean="0"/>
              <a:t> EP </a:t>
            </a:r>
            <a:r>
              <a:rPr lang="it-IT" dirty="0" err="1" smtClean="0"/>
              <a:t>texture</a:t>
            </a:r>
            <a:endParaRPr lang="it-IT" dirty="0"/>
          </a:p>
          <a:p>
            <a:pPr lvl="0">
              <a:lnSpc>
                <a:spcPct val="200000"/>
              </a:lnSpc>
            </a:pPr>
            <a:r>
              <a:rPr lang="it-IT" dirty="0" smtClean="0"/>
              <a:t>SUBU </a:t>
            </a:r>
            <a:r>
              <a:rPr lang="en-US" dirty="0" smtClean="0"/>
              <a:t>also </a:t>
            </a:r>
            <a:r>
              <a:rPr lang="en-US" dirty="0"/>
              <a:t>acts on </a:t>
            </a:r>
            <a:r>
              <a:rPr lang="en-US" dirty="0" smtClean="0"/>
              <a:t>the </a:t>
            </a:r>
            <a:r>
              <a:rPr lang="en-US" dirty="0"/>
              <a:t>masked areas during the </a:t>
            </a:r>
            <a:r>
              <a:rPr lang="en-US" dirty="0" smtClean="0"/>
              <a:t>EP (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-US" dirty="0"/>
              <a:t>the electrical contacts)</a:t>
            </a:r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85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3. EP+SUBU </a:t>
            </a:r>
            <a:r>
              <a:rPr lang="it-IT" dirty="0" err="1" smtClean="0"/>
              <a:t>Cleaning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622425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 lvl="0">
              <a:lnSpc>
                <a:spcPct val="100000"/>
              </a:lnSpc>
            </a:pPr>
            <a:r>
              <a:rPr lang="en-GB" sz="1800" b="1" dirty="0"/>
              <a:t>Activation: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3' </a:t>
            </a:r>
            <a:endParaRPr lang="en-GB" sz="1800" dirty="0" smtClean="0"/>
          </a:p>
          <a:p>
            <a:pPr>
              <a:lnSpc>
                <a:spcPct val="100000"/>
              </a:lnSpc>
            </a:pPr>
            <a:r>
              <a:rPr lang="en-GB" sz="1800" b="1" dirty="0">
                <a:solidFill>
                  <a:srgbClr val="0000FF"/>
                </a:solidFill>
              </a:rPr>
              <a:t>Polishing: </a:t>
            </a:r>
            <a:r>
              <a:rPr lang="en-GB" sz="1800" dirty="0">
                <a:solidFill>
                  <a:srgbClr val="0000FF"/>
                </a:solidFill>
              </a:rPr>
              <a:t>5 h EP without bath </a:t>
            </a:r>
            <a:r>
              <a:rPr lang="en-GB" sz="1800" dirty="0" smtClean="0">
                <a:solidFill>
                  <a:srgbClr val="0000FF"/>
                </a:solidFill>
              </a:rPr>
              <a:t>agitation</a:t>
            </a:r>
            <a:endParaRPr lang="en-GB" sz="1800" dirty="0" smtClean="0"/>
          </a:p>
          <a:p>
            <a:pPr>
              <a:lnSpc>
                <a:spcPct val="100000"/>
              </a:lnSpc>
            </a:pPr>
            <a:r>
              <a:rPr lang="en-GB" sz="1800" b="1" dirty="0" smtClean="0"/>
              <a:t>Rinsing </a:t>
            </a:r>
            <a:r>
              <a:rPr lang="en-GB" sz="1800" b="1" dirty="0"/>
              <a:t>with water: </a:t>
            </a:r>
            <a:r>
              <a:rPr lang="en-GB" sz="1800" dirty="0"/>
              <a:t>demineralized water for about </a:t>
            </a:r>
            <a:r>
              <a:rPr lang="it-IT" sz="1800" dirty="0" smtClean="0"/>
              <a:t>1 </a:t>
            </a:r>
            <a:r>
              <a:rPr lang="it-IT" sz="1800" dirty="0" err="1" smtClean="0"/>
              <a:t>min</a:t>
            </a:r>
            <a:endParaRPr lang="it-IT" sz="1800" dirty="0"/>
          </a:p>
          <a:p>
            <a:pPr>
              <a:lnSpc>
                <a:spcPct val="100000"/>
              </a:lnSpc>
            </a:pPr>
            <a:r>
              <a:rPr lang="en-GB" sz="1800" b="1" dirty="0" smtClean="0">
                <a:solidFill>
                  <a:srgbClr val="0000FF"/>
                </a:solidFill>
              </a:rPr>
              <a:t>Polishing</a:t>
            </a:r>
            <a:r>
              <a:rPr lang="en-GB" sz="1800" b="1" dirty="0">
                <a:solidFill>
                  <a:srgbClr val="0000FF"/>
                </a:solidFill>
              </a:rPr>
              <a:t>: </a:t>
            </a:r>
            <a:r>
              <a:rPr lang="en-GB" sz="1800" dirty="0" smtClean="0">
                <a:solidFill>
                  <a:srgbClr val="0000FF"/>
                </a:solidFill>
              </a:rPr>
              <a:t>8’ </a:t>
            </a:r>
            <a:r>
              <a:rPr lang="en-GB" sz="1800" dirty="0">
                <a:solidFill>
                  <a:srgbClr val="0000FF"/>
                </a:solidFill>
              </a:rPr>
              <a:t>SUBU5 with bath agitation, 5 samples in a 10L </a:t>
            </a:r>
            <a:r>
              <a:rPr lang="en-GB" sz="1800" dirty="0" smtClean="0">
                <a:solidFill>
                  <a:srgbClr val="0000FF"/>
                </a:solidFill>
              </a:rPr>
              <a:t>beaker</a:t>
            </a:r>
          </a:p>
          <a:p>
            <a:pPr lvl="0">
              <a:lnSpc>
                <a:spcPct val="100000"/>
              </a:lnSpc>
            </a:pPr>
            <a:r>
              <a:rPr lang="en-GB" sz="1800" b="1" dirty="0" smtClean="0"/>
              <a:t>Passivation: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1</a:t>
            </a:r>
            <a:r>
              <a:rPr lang="en-GB" sz="1800" dirty="0" smtClean="0"/>
              <a:t>'</a:t>
            </a:r>
            <a:endParaRPr lang="it-IT" sz="1800" dirty="0"/>
          </a:p>
          <a:p>
            <a:pPr lvl="0">
              <a:lnSpc>
                <a:spcPct val="100000"/>
              </a:lnSpc>
            </a:pPr>
            <a:r>
              <a:rPr lang="en-GB" sz="1800" b="1" dirty="0"/>
              <a:t>Rinsing with water: </a:t>
            </a:r>
            <a:r>
              <a:rPr lang="en-GB" sz="1800" dirty="0"/>
              <a:t>demineralized water for about </a:t>
            </a:r>
            <a:r>
              <a:rPr lang="en-GB" sz="1800" dirty="0" smtClean="0"/>
              <a:t>30s</a:t>
            </a:r>
            <a:endParaRPr lang="it-IT" sz="1800" dirty="0"/>
          </a:p>
          <a:p>
            <a:pPr lvl="0">
              <a:lnSpc>
                <a:spcPct val="100000"/>
              </a:lnSpc>
            </a:pPr>
            <a:r>
              <a:rPr lang="en-GB" sz="1800" b="1" dirty="0"/>
              <a:t>Spaying with </a:t>
            </a:r>
            <a:r>
              <a:rPr lang="en-GB" sz="1800" b="1" dirty="0" smtClean="0"/>
              <a:t>alcohol: </a:t>
            </a:r>
            <a:r>
              <a:rPr lang="en-GB" sz="1800" dirty="0" smtClean="0"/>
              <a:t>ethyl </a:t>
            </a:r>
            <a:r>
              <a:rPr lang="en-GB" sz="1800" dirty="0"/>
              <a:t>alcohol to enhance </a:t>
            </a:r>
            <a:r>
              <a:rPr lang="en-GB" sz="1800" dirty="0" smtClean="0"/>
              <a:t>drying</a:t>
            </a:r>
            <a:endParaRPr lang="it-IT" sz="1800" dirty="0"/>
          </a:p>
          <a:p>
            <a:pPr lvl="0">
              <a:lnSpc>
                <a:spcPct val="100000"/>
              </a:lnSpc>
            </a:pPr>
            <a:r>
              <a:rPr lang="en-GB" sz="1800" b="1" dirty="0"/>
              <a:t>Drying with N</a:t>
            </a:r>
            <a:r>
              <a:rPr lang="en-GB" sz="1800" b="1" baseline="-25000" dirty="0"/>
              <a:t>2</a:t>
            </a:r>
            <a:r>
              <a:rPr lang="en-GB" sz="1800" dirty="0"/>
              <a:t>.</a:t>
            </a:r>
            <a:endParaRPr lang="it-IT" sz="1800" dirty="0"/>
          </a:p>
          <a:p>
            <a:pPr lvl="0">
              <a:lnSpc>
                <a:spcPct val="100000"/>
              </a:lnSpc>
            </a:pPr>
            <a:r>
              <a:rPr lang="en-GB" sz="1800" b="1" dirty="0"/>
              <a:t>Packing</a:t>
            </a:r>
            <a:r>
              <a:rPr lang="en-GB" sz="1800" dirty="0"/>
              <a:t> in wafer </a:t>
            </a:r>
            <a:r>
              <a:rPr lang="en-GB" sz="1800" dirty="0" smtClean="0"/>
              <a:t>box and then </a:t>
            </a:r>
            <a:r>
              <a:rPr lang="en-GB" sz="1800" dirty="0"/>
              <a:t>in plastic bag under </a:t>
            </a:r>
            <a:r>
              <a:rPr lang="en-GB" sz="1800" dirty="0" smtClean="0"/>
              <a:t>N</a:t>
            </a:r>
            <a:r>
              <a:rPr lang="en-GB" sz="1800" baseline="-25000" dirty="0" smtClean="0"/>
              <a:t>2</a:t>
            </a:r>
            <a:endParaRPr lang="it-IT" sz="1800" dirty="0"/>
          </a:p>
          <a:p>
            <a:pPr>
              <a:lnSpc>
                <a:spcPct val="100000"/>
              </a:lnSpc>
            </a:pP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083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4. </a:t>
            </a:r>
            <a:r>
              <a:rPr lang="it-IT" dirty="0" err="1" smtClean="0"/>
              <a:t>Tumbling</a:t>
            </a:r>
            <a:r>
              <a:rPr lang="it-IT" dirty="0" smtClean="0"/>
              <a:t>, </a:t>
            </a:r>
            <a:r>
              <a:rPr lang="it-IT" dirty="0" err="1" smtClean="0"/>
              <a:t>generalities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3875" y="1691480"/>
            <a:ext cx="11163300" cy="4351338"/>
          </a:xfrm>
        </p:spPr>
        <p:txBody>
          <a:bodyPr/>
          <a:lstStyle/>
          <a:p>
            <a:r>
              <a:rPr lang="it-IT" dirty="0" err="1" smtClean="0"/>
              <a:t>Mechanical</a:t>
            </a:r>
            <a:r>
              <a:rPr lang="it-IT" dirty="0" smtClean="0"/>
              <a:t> </a:t>
            </a:r>
            <a:r>
              <a:rPr lang="it-IT" dirty="0" err="1" smtClean="0"/>
              <a:t>polishing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to </a:t>
            </a:r>
            <a:r>
              <a:rPr lang="it-IT" dirty="0" err="1" smtClean="0"/>
              <a:t>prepare</a:t>
            </a:r>
            <a:r>
              <a:rPr lang="it-IT" dirty="0" smtClean="0"/>
              <a:t> the </a:t>
            </a:r>
            <a:r>
              <a:rPr lang="it-IT" dirty="0" err="1" smtClean="0"/>
              <a:t>cavity</a:t>
            </a:r>
            <a:r>
              <a:rPr lang="it-IT" dirty="0" smtClean="0"/>
              <a:t> </a:t>
            </a:r>
            <a:r>
              <a:rPr lang="it-IT" dirty="0" err="1" smtClean="0"/>
              <a:t>before</a:t>
            </a:r>
            <a:r>
              <a:rPr lang="it-IT" dirty="0" smtClean="0"/>
              <a:t> </a:t>
            </a:r>
            <a:r>
              <a:rPr lang="it-IT" dirty="0" err="1" smtClean="0"/>
              <a:t>chemistry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In ARIES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/>
              <a:t>to </a:t>
            </a:r>
            <a:r>
              <a:rPr lang="it-IT" dirty="0" err="1"/>
              <a:t>evaluate</a:t>
            </a:r>
            <a:r>
              <a:rPr lang="it-IT" dirty="0"/>
              <a:t> the </a:t>
            </a:r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mechanical</a:t>
            </a:r>
            <a:r>
              <a:rPr lang="it-IT" dirty="0"/>
              <a:t> treatment on Nb SC </a:t>
            </a:r>
            <a:r>
              <a:rPr lang="it-IT" dirty="0" smtClean="0"/>
              <a:t>film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37</a:t>
            </a:fld>
            <a:endParaRPr lang="it-IT" dirty="0"/>
          </a:p>
        </p:txBody>
      </p:sp>
      <p:pic>
        <p:nvPicPr>
          <p:cNvPr id="2050" name="Picture 2" descr="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/>
          <a:stretch/>
        </p:blipFill>
        <p:spPr bwMode="auto">
          <a:xfrm>
            <a:off x="8270193" y="3226279"/>
            <a:ext cx="3810000" cy="295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4. </a:t>
            </a:r>
            <a:r>
              <a:rPr lang="it-IT" dirty="0" err="1" smtClean="0"/>
              <a:t>Tumbling</a:t>
            </a:r>
            <a:r>
              <a:rPr lang="it-IT" dirty="0" smtClean="0"/>
              <a:t>, </a:t>
            </a:r>
            <a:r>
              <a:rPr lang="it-IT" dirty="0" err="1" smtClean="0"/>
              <a:t>generalities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3875" y="1691480"/>
            <a:ext cx="11163300" cy="4351338"/>
          </a:xfrm>
        </p:spPr>
        <p:txBody>
          <a:bodyPr/>
          <a:lstStyle/>
          <a:p>
            <a:r>
              <a:rPr lang="it-IT" dirty="0" err="1" smtClean="0"/>
              <a:t>Mechanical</a:t>
            </a:r>
            <a:r>
              <a:rPr lang="it-IT" dirty="0" smtClean="0"/>
              <a:t> </a:t>
            </a:r>
            <a:r>
              <a:rPr lang="it-IT" dirty="0" err="1" smtClean="0"/>
              <a:t>polishing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to </a:t>
            </a:r>
            <a:r>
              <a:rPr lang="it-IT" dirty="0" err="1" smtClean="0"/>
              <a:t>prepare</a:t>
            </a:r>
            <a:r>
              <a:rPr lang="it-IT" dirty="0" smtClean="0"/>
              <a:t> the </a:t>
            </a:r>
            <a:r>
              <a:rPr lang="it-IT" dirty="0" err="1" smtClean="0"/>
              <a:t>cavity</a:t>
            </a:r>
            <a:r>
              <a:rPr lang="it-IT" dirty="0" smtClean="0"/>
              <a:t> </a:t>
            </a:r>
            <a:r>
              <a:rPr lang="it-IT" dirty="0" err="1" smtClean="0"/>
              <a:t>before</a:t>
            </a:r>
            <a:r>
              <a:rPr lang="it-IT" dirty="0" smtClean="0"/>
              <a:t> </a:t>
            </a:r>
            <a:r>
              <a:rPr lang="it-IT" dirty="0" err="1" smtClean="0"/>
              <a:t>chemistry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In ARIES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/>
              <a:t>to </a:t>
            </a:r>
            <a:r>
              <a:rPr lang="it-IT" dirty="0" err="1"/>
              <a:t>evaluate</a:t>
            </a:r>
            <a:r>
              <a:rPr lang="it-IT" dirty="0"/>
              <a:t> the </a:t>
            </a:r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mechanical</a:t>
            </a:r>
            <a:r>
              <a:rPr lang="it-IT" dirty="0"/>
              <a:t> treatment on Nb SC </a:t>
            </a:r>
            <a:r>
              <a:rPr lang="it-IT" dirty="0" smtClean="0"/>
              <a:t>film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A </a:t>
            </a:r>
            <a:r>
              <a:rPr lang="it-IT" dirty="0" err="1" smtClean="0"/>
              <a:t>barrel</a:t>
            </a:r>
            <a:r>
              <a:rPr lang="it-IT" dirty="0" smtClean="0"/>
              <a:t>, </a:t>
            </a:r>
            <a:r>
              <a:rPr lang="it-IT" dirty="0" err="1" smtClean="0"/>
              <a:t>filled</a:t>
            </a:r>
            <a:r>
              <a:rPr lang="it-IT" dirty="0" smtClean="0"/>
              <a:t> </a:t>
            </a:r>
            <a:r>
              <a:rPr lang="en-US" dirty="0" err="1" smtClean="0"/>
              <a:t>whith</a:t>
            </a:r>
            <a:r>
              <a:rPr lang="en-US" dirty="0" smtClean="0"/>
              <a:t> the samples, </a:t>
            </a:r>
            <a:r>
              <a:rPr lang="en-US" dirty="0"/>
              <a:t>is then </a:t>
            </a:r>
            <a:r>
              <a:rPr lang="en-US" dirty="0" smtClean="0"/>
              <a:t>rotated</a:t>
            </a:r>
          </a:p>
          <a:p>
            <a:endParaRPr lang="en-US" dirty="0"/>
          </a:p>
          <a:p>
            <a:r>
              <a:rPr lang="en-US" dirty="0" smtClean="0"/>
              <a:t>Could be added media</a:t>
            </a:r>
            <a:r>
              <a:rPr lang="en-US" dirty="0"/>
              <a:t>, water, or other </a:t>
            </a:r>
            <a:r>
              <a:rPr lang="en-US" dirty="0" smtClean="0"/>
              <a:t>lubricants</a:t>
            </a:r>
            <a:r>
              <a:rPr lang="en-US" dirty="0"/>
              <a:t>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38</a:t>
            </a:fld>
            <a:endParaRPr lang="it-IT" dirty="0"/>
          </a:p>
        </p:txBody>
      </p:sp>
      <p:pic>
        <p:nvPicPr>
          <p:cNvPr id="2050" name="Picture 2" descr="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/>
          <a:stretch/>
        </p:blipFill>
        <p:spPr bwMode="auto">
          <a:xfrm>
            <a:off x="8270193" y="3226279"/>
            <a:ext cx="3810000" cy="295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4. ARIES </a:t>
            </a:r>
            <a:r>
              <a:rPr lang="it-IT" dirty="0" err="1" smtClean="0"/>
              <a:t>Samples</a:t>
            </a:r>
            <a:r>
              <a:rPr lang="it-IT" dirty="0" smtClean="0"/>
              <a:t> </a:t>
            </a:r>
            <a:r>
              <a:rPr lang="it-IT" dirty="0" err="1" smtClean="0"/>
              <a:t>Tumbling</a:t>
            </a:r>
            <a:r>
              <a:rPr lang="it-IT" dirty="0" smtClean="0"/>
              <a:t> Set Up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169080"/>
            <a:ext cx="10515600" cy="196910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it-IT" dirty="0" err="1" smtClean="0"/>
              <a:t>Samples</a:t>
            </a:r>
            <a:r>
              <a:rPr lang="it-IT" dirty="0" smtClean="0"/>
              <a:t> </a:t>
            </a:r>
            <a:r>
              <a:rPr lang="it-IT" dirty="0" err="1" smtClean="0"/>
              <a:t>keeped</a:t>
            </a:r>
            <a:r>
              <a:rPr lang="it-IT" dirty="0" smtClean="0"/>
              <a:t> in a sample </a:t>
            </a:r>
            <a:r>
              <a:rPr lang="it-IT" dirty="0" err="1" smtClean="0"/>
              <a:t>holder</a:t>
            </a:r>
            <a:r>
              <a:rPr lang="it-IT" dirty="0" smtClean="0"/>
              <a:t> to </a:t>
            </a:r>
            <a:r>
              <a:rPr lang="it-IT" dirty="0" err="1" smtClean="0"/>
              <a:t>prevent</a:t>
            </a:r>
            <a:r>
              <a:rPr lang="it-IT" dirty="0" smtClean="0"/>
              <a:t> bending</a:t>
            </a:r>
          </a:p>
          <a:p>
            <a:pPr>
              <a:lnSpc>
                <a:spcPct val="200000"/>
              </a:lnSpc>
            </a:pP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media </a:t>
            </a:r>
            <a:r>
              <a:rPr lang="it-IT" dirty="0" err="1" smtClean="0"/>
              <a:t>used</a:t>
            </a:r>
            <a:r>
              <a:rPr lang="it-IT" dirty="0" smtClean="0"/>
              <a:t>: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39</a:t>
            </a:fld>
            <a:endParaRPr lang="it-IT" dirty="0"/>
          </a:p>
        </p:txBody>
      </p:sp>
      <p:pic>
        <p:nvPicPr>
          <p:cNvPr id="8" name="Рисунок 67" descr="https://pp.userapi.com/c840323/v840323863/2cc95/xztboI0Fdk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6458" l="11875" r="95781">
                        <a14:foregroundMark x1="41641" y1="25104" x2="43672" y2="35208"/>
                        <a14:foregroundMark x1="80000" y1="76771" x2="80547" y2="73750"/>
                        <a14:backgroundMark x1="17422" y1="53438" x2="60000" y2="91042"/>
                        <a14:backgroundMark x1="74922" y1="76354" x2="80313" y2="8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11563" r="5461" b="5166"/>
          <a:stretch/>
        </p:blipFill>
        <p:spPr bwMode="auto">
          <a:xfrm>
            <a:off x="8903260" y="1368385"/>
            <a:ext cx="3007407" cy="2252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4" y="3477896"/>
            <a:ext cx="3256088" cy="244206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37" y="3478531"/>
            <a:ext cx="3255240" cy="244143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966954" y="5890341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Oswald" panose="02000503000000000000" pitchFamily="2" charset="0"/>
              </a:rPr>
              <a:t>1. </a:t>
            </a:r>
            <a:r>
              <a:rPr lang="en-US" dirty="0" smtClean="0">
                <a:latin typeface="Oswald" panose="02000503000000000000" pitchFamily="2" charset="0"/>
              </a:rPr>
              <a:t>Alumina </a:t>
            </a:r>
            <a:r>
              <a:rPr lang="en-US" dirty="0">
                <a:latin typeface="Oswald" panose="02000503000000000000" pitchFamily="2" charset="0"/>
              </a:rPr>
              <a:t>embedded in ureic resin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865399" y="5890341"/>
            <a:ext cx="194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Oswald" panose="02000503000000000000" pitchFamily="2" charset="0"/>
              </a:rPr>
              <a:t>2. </a:t>
            </a:r>
            <a:r>
              <a:rPr lang="it-IT" dirty="0" err="1" smtClean="0">
                <a:latin typeface="Oswald" panose="02000503000000000000" pitchFamily="2" charset="0"/>
              </a:rPr>
              <a:t>Coconut</a:t>
            </a:r>
            <a:r>
              <a:rPr lang="it-IT" dirty="0" smtClean="0">
                <a:latin typeface="Oswald" panose="02000503000000000000" pitchFamily="2" charset="0"/>
              </a:rPr>
              <a:t> </a:t>
            </a:r>
            <a:r>
              <a:rPr lang="it-IT" dirty="0" err="1">
                <a:latin typeface="Oswald" panose="02000503000000000000" pitchFamily="2" charset="0"/>
              </a:rPr>
              <a:t>powders</a:t>
            </a:r>
            <a:endParaRPr lang="it-IT" dirty="0"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Cu </a:t>
            </a:r>
            <a:r>
              <a:rPr lang="it-IT" dirty="0" err="1"/>
              <a:t>Treatments</a:t>
            </a:r>
            <a:r>
              <a:rPr lang="it-IT" dirty="0"/>
              <a:t> </a:t>
            </a:r>
            <a:r>
              <a:rPr lang="it-IT" dirty="0" smtClean="0"/>
              <a:t>in </a:t>
            </a:r>
            <a:r>
              <a:rPr lang="it-IT" dirty="0"/>
              <a:t>Accelerator </a:t>
            </a:r>
            <a:r>
              <a:rPr lang="it-IT" dirty="0" err="1"/>
              <a:t>Cavities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 smtClean="0"/>
              <a:t>LEP</a:t>
            </a:r>
            <a:r>
              <a:rPr lang="it-IT" dirty="0" smtClean="0"/>
              <a:t>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dirty="0" err="1" smtClean="0">
                <a:sym typeface="Wingdings" panose="05000000000000000000" pitchFamily="2" charset="2"/>
              </a:rPr>
              <a:t>Chemical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r>
              <a:rPr lang="it-IT" dirty="0" err="1" smtClean="0">
                <a:sym typeface="Wingdings" panose="05000000000000000000" pitchFamily="2" charset="2"/>
              </a:rPr>
              <a:t>Polishing</a:t>
            </a:r>
            <a:r>
              <a:rPr lang="it-IT" dirty="0" smtClean="0">
                <a:sym typeface="Wingdings" panose="05000000000000000000" pitchFamily="2" charset="2"/>
              </a:rPr>
              <a:t> (SUBU5)</a:t>
            </a:r>
            <a:endParaRPr lang="it-IT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400" i="1" dirty="0" err="1"/>
              <a:t>B</a:t>
            </a:r>
            <a:r>
              <a:rPr lang="en-US" sz="1400" i="1" dirty="0" err="1" smtClean="0"/>
              <a:t>envenuti</a:t>
            </a:r>
            <a:r>
              <a:rPr lang="en-US" sz="1400" i="1" dirty="0" smtClean="0"/>
              <a:t> et al., </a:t>
            </a:r>
            <a:r>
              <a:rPr lang="en-US" sz="1400" i="1" dirty="0"/>
              <a:t>P</a:t>
            </a:r>
            <a:r>
              <a:rPr lang="en-US" sz="1400" i="1" dirty="0" smtClean="0"/>
              <a:t>roceedings </a:t>
            </a:r>
            <a:r>
              <a:rPr lang="en-US" sz="1400" i="1" dirty="0"/>
              <a:t>of the </a:t>
            </a:r>
            <a:r>
              <a:rPr lang="en-US" sz="1400" i="1" dirty="0" smtClean="0"/>
              <a:t>1987 </a:t>
            </a:r>
            <a:r>
              <a:rPr lang="en-US" sz="1400" i="1" dirty="0"/>
              <a:t>Workshop on RF Superconductivity, </a:t>
            </a:r>
            <a:r>
              <a:rPr lang="en-US" sz="1400" i="1" dirty="0" smtClean="0"/>
              <a:t>Argonne National Laboratories, Illinois, </a:t>
            </a:r>
            <a:r>
              <a:rPr lang="en-US" sz="1400" i="1" dirty="0"/>
              <a:t>USA</a:t>
            </a:r>
            <a:endParaRPr lang="it-IT" sz="1400" i="1" dirty="0"/>
          </a:p>
          <a:p>
            <a:endParaRPr lang="it-IT" dirty="0"/>
          </a:p>
          <a:p>
            <a:r>
              <a:rPr lang="it-IT" b="1" dirty="0" smtClean="0"/>
              <a:t>ALPI</a:t>
            </a:r>
            <a:r>
              <a:rPr lang="it-IT" dirty="0" smtClean="0"/>
              <a:t>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dirty="0" err="1" smtClean="0">
                <a:sym typeface="Wingdings" panose="05000000000000000000" pitchFamily="2" charset="2"/>
              </a:rPr>
              <a:t>Tumbling</a:t>
            </a:r>
            <a:r>
              <a:rPr lang="it-IT" dirty="0" smtClean="0">
                <a:sym typeface="Wingdings" panose="05000000000000000000" pitchFamily="2" charset="2"/>
              </a:rPr>
              <a:t> + </a:t>
            </a:r>
            <a:r>
              <a:rPr lang="it-IT" dirty="0" err="1" smtClean="0">
                <a:sym typeface="Wingdings" panose="05000000000000000000" pitchFamily="2" charset="2"/>
              </a:rPr>
              <a:t>ElectroPolishing</a:t>
            </a:r>
            <a:r>
              <a:rPr lang="it-IT" dirty="0" smtClean="0">
                <a:sym typeface="Wingdings" panose="05000000000000000000" pitchFamily="2" charset="2"/>
              </a:rPr>
              <a:t> + SUBU5</a:t>
            </a:r>
            <a:endParaRPr lang="it-IT" dirty="0"/>
          </a:p>
          <a:p>
            <a:pPr marL="0" indent="0">
              <a:buNone/>
            </a:pPr>
            <a:r>
              <a:rPr lang="en-US" sz="1400" i="1" dirty="0" smtClean="0"/>
              <a:t>Palmieri et </a:t>
            </a:r>
            <a:r>
              <a:rPr lang="en-US" sz="1400" i="1" dirty="0"/>
              <a:t>al., Proceedings of the </a:t>
            </a:r>
            <a:r>
              <a:rPr lang="en-US" sz="1400" i="1" dirty="0" smtClean="0"/>
              <a:t>1997 </a:t>
            </a:r>
            <a:r>
              <a:rPr lang="en-US" sz="1400" i="1" dirty="0"/>
              <a:t>Workshop on RF Superconductivity, </a:t>
            </a:r>
            <a:r>
              <a:rPr lang="en-US" sz="1400" i="1" dirty="0" err="1" smtClean="0"/>
              <a:t>Abano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Terme</a:t>
            </a:r>
            <a:r>
              <a:rPr lang="en-US" sz="1400" i="1" dirty="0" smtClean="0"/>
              <a:t> (</a:t>
            </a:r>
            <a:r>
              <a:rPr lang="en-US" sz="1400" i="1" dirty="0" err="1" smtClean="0"/>
              <a:t>Padova</a:t>
            </a:r>
            <a:r>
              <a:rPr lang="en-US" sz="1400" i="1" dirty="0" smtClean="0"/>
              <a:t>), </a:t>
            </a:r>
            <a:r>
              <a:rPr lang="it-IT" sz="1400" i="1" dirty="0" err="1" smtClean="0"/>
              <a:t>Italy</a:t>
            </a:r>
            <a:endParaRPr lang="it-IT" sz="1400" i="1" dirty="0"/>
          </a:p>
          <a:p>
            <a:endParaRPr lang="it-IT" dirty="0"/>
          </a:p>
          <a:p>
            <a:r>
              <a:rPr lang="it-IT" b="1" dirty="0" smtClean="0"/>
              <a:t>LHC</a:t>
            </a:r>
            <a:r>
              <a:rPr lang="it-IT" dirty="0" smtClean="0"/>
              <a:t>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dirty="0" err="1" smtClean="0">
                <a:sym typeface="Wingdings" panose="05000000000000000000" pitchFamily="2" charset="2"/>
              </a:rPr>
              <a:t>ElectroPolishing</a:t>
            </a:r>
            <a:r>
              <a:rPr lang="it-IT" dirty="0" smtClean="0">
                <a:sym typeface="Wingdings" panose="05000000000000000000" pitchFamily="2" charset="2"/>
              </a:rPr>
              <a:t> + SUBU5</a:t>
            </a:r>
          </a:p>
          <a:p>
            <a:pPr marL="0" indent="0">
              <a:buNone/>
            </a:pPr>
            <a:r>
              <a:rPr lang="en-US" sz="1400" i="1" dirty="0" err="1" smtClean="0"/>
              <a:t>Calatroni</a:t>
            </a:r>
            <a:r>
              <a:rPr lang="en-US" sz="1400" i="1" dirty="0" smtClean="0"/>
              <a:t> et al., Proceedings </a:t>
            </a:r>
            <a:r>
              <a:rPr lang="en-US" sz="1400" i="1" dirty="0"/>
              <a:t>of the </a:t>
            </a:r>
            <a:r>
              <a:rPr lang="en-US" sz="1400" i="1" dirty="0" smtClean="0"/>
              <a:t>1999 Workshop </a:t>
            </a:r>
            <a:r>
              <a:rPr lang="en-US" sz="1400" i="1" dirty="0"/>
              <a:t>on RF Superconductivity, La Fonda Hotel, Santa Fe, New Mexico, USA</a:t>
            </a:r>
            <a:endParaRPr lang="it-IT" sz="1400" i="1" dirty="0"/>
          </a:p>
          <a:p>
            <a:endParaRPr lang="it-IT" dirty="0"/>
          </a:p>
          <a:p>
            <a:r>
              <a:rPr lang="it-IT" b="1" dirty="0"/>
              <a:t>HIE </a:t>
            </a:r>
            <a:r>
              <a:rPr lang="it-IT" b="1" dirty="0" smtClean="0"/>
              <a:t>Isolde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smtClean="0">
                <a:sym typeface="Wingdings" panose="05000000000000000000" pitchFamily="2" charset="2"/>
              </a:rPr>
              <a:t>SUBU5</a:t>
            </a:r>
          </a:p>
          <a:p>
            <a:pPr marL="0" indent="0">
              <a:buNone/>
            </a:pPr>
            <a:r>
              <a:rPr lang="en-US" sz="1400" i="1" dirty="0" err="1" smtClean="0"/>
              <a:t>Venturini</a:t>
            </a:r>
            <a:r>
              <a:rPr lang="en-US" sz="1400" i="1" dirty="0" smtClean="0"/>
              <a:t> </a:t>
            </a:r>
            <a:r>
              <a:rPr lang="en-US" sz="1400" i="1" dirty="0"/>
              <a:t>et al., Proceedings of the </a:t>
            </a:r>
            <a:r>
              <a:rPr lang="en-US" sz="1400" i="1" dirty="0" smtClean="0"/>
              <a:t>2003 </a:t>
            </a:r>
            <a:r>
              <a:rPr lang="en-US" sz="1400" i="1" dirty="0"/>
              <a:t>Workshop on RF Superconductivity, </a:t>
            </a:r>
            <a:r>
              <a:rPr lang="en-US" sz="1400" i="1" dirty="0" smtClean="0"/>
              <a:t>Paris, France</a:t>
            </a:r>
            <a:endParaRPr lang="it-IT" sz="1400" i="1" dirty="0"/>
          </a:p>
          <a:p>
            <a:endParaRPr lang="it-IT" dirty="0">
              <a:sym typeface="Wingdings" panose="05000000000000000000" pitchFamily="2" charset="2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303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4. ARIES </a:t>
            </a:r>
            <a:r>
              <a:rPr lang="it-IT" dirty="0" err="1" smtClean="0"/>
              <a:t>Samples</a:t>
            </a:r>
            <a:r>
              <a:rPr lang="it-IT" dirty="0" smtClean="0"/>
              <a:t> </a:t>
            </a:r>
            <a:r>
              <a:rPr lang="it-IT" dirty="0" err="1" smtClean="0"/>
              <a:t>Tumbling</a:t>
            </a:r>
            <a:r>
              <a:rPr lang="it-IT" dirty="0" smtClean="0"/>
              <a:t> Set Up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40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70" y="1573616"/>
            <a:ext cx="8117623" cy="457292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79" y="1573616"/>
            <a:ext cx="2750446" cy="239609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34" y="4057650"/>
            <a:ext cx="2785191" cy="20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0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3. </a:t>
            </a:r>
            <a:r>
              <a:rPr lang="it-IT" dirty="0" err="1" smtClean="0"/>
              <a:t>Tumbling</a:t>
            </a:r>
            <a:r>
              <a:rPr lang="it-IT" dirty="0" smtClean="0"/>
              <a:t> Procedure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441450"/>
            <a:ext cx="10515600" cy="473392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1800" b="1" dirty="0" smtClean="0"/>
              <a:t>Degreasing: </a:t>
            </a:r>
            <a:r>
              <a:rPr lang="en-GB" sz="1800" dirty="0" smtClean="0"/>
              <a:t>NGL </a:t>
            </a:r>
            <a:r>
              <a:rPr lang="en-GB" sz="1800" dirty="0"/>
              <a:t>1740 bath </a:t>
            </a:r>
            <a:r>
              <a:rPr lang="en-GB" sz="1800" dirty="0" smtClean="0"/>
              <a:t>2 hours</a:t>
            </a:r>
            <a:r>
              <a:rPr lang="en-GB" sz="1800" dirty="0"/>
              <a:t> </a:t>
            </a:r>
            <a:r>
              <a:rPr lang="en-GB" sz="1800" dirty="0" smtClean="0">
                <a:sym typeface="Wingdings" panose="05000000000000000000" pitchFamily="2" charset="2"/>
              </a:rPr>
              <a:t></a:t>
            </a:r>
            <a:r>
              <a:rPr lang="en-GB" sz="1800" dirty="0" smtClean="0"/>
              <a:t> 3' </a:t>
            </a:r>
            <a:r>
              <a:rPr lang="en-GB" sz="1800" dirty="0"/>
              <a:t>ultra-sonic ON at start and again </a:t>
            </a:r>
            <a:r>
              <a:rPr lang="en-GB" sz="1800" dirty="0" smtClean="0"/>
              <a:t>3’ </a:t>
            </a:r>
            <a:r>
              <a:rPr lang="en-GB" sz="1800" dirty="0"/>
              <a:t>min ultra-sonic ON before </a:t>
            </a:r>
            <a:r>
              <a:rPr lang="en-GB" sz="1800" dirty="0" smtClean="0"/>
              <a:t>end</a:t>
            </a:r>
            <a:endParaRPr lang="it-IT" sz="1800" dirty="0"/>
          </a:p>
          <a:p>
            <a:pPr>
              <a:lnSpc>
                <a:spcPct val="100000"/>
              </a:lnSpc>
            </a:pPr>
            <a:r>
              <a:rPr lang="en-GB" sz="1800" b="1" dirty="0" smtClean="0"/>
              <a:t>Rinsing </a:t>
            </a:r>
            <a:r>
              <a:rPr lang="en-GB" sz="1800" b="1" dirty="0"/>
              <a:t>with water: </a:t>
            </a:r>
            <a:r>
              <a:rPr lang="en-GB" sz="1800" dirty="0"/>
              <a:t>demineralized water for about </a:t>
            </a:r>
            <a:r>
              <a:rPr lang="it-IT" sz="1800" dirty="0" smtClean="0"/>
              <a:t>1 </a:t>
            </a:r>
            <a:r>
              <a:rPr lang="it-IT" sz="1800" dirty="0" err="1" smtClean="0"/>
              <a:t>min</a:t>
            </a:r>
            <a:endParaRPr lang="it-IT" sz="1800" dirty="0"/>
          </a:p>
          <a:p>
            <a:pPr>
              <a:lnSpc>
                <a:spcPct val="100000"/>
              </a:lnSpc>
            </a:pPr>
            <a:r>
              <a:rPr lang="en-GB" sz="1800" b="1" dirty="0">
                <a:solidFill>
                  <a:srgbClr val="0000FF"/>
                </a:solidFill>
              </a:rPr>
              <a:t>Polishing: </a:t>
            </a:r>
            <a:r>
              <a:rPr lang="en-GB" sz="1800" dirty="0" smtClean="0">
                <a:solidFill>
                  <a:srgbClr val="0000FF"/>
                </a:solidFill>
              </a:rPr>
              <a:t>Tumbling with Alumina embedded media and Roadastel30 bath</a:t>
            </a:r>
          </a:p>
          <a:p>
            <a:pPr>
              <a:lnSpc>
                <a:spcPct val="100000"/>
              </a:lnSpc>
            </a:pPr>
            <a:r>
              <a:rPr lang="en-GB" sz="1800" b="1" dirty="0"/>
              <a:t>Rinsing with water: </a:t>
            </a:r>
            <a:r>
              <a:rPr lang="en-GB" sz="1800" dirty="0"/>
              <a:t>demineralized water for about </a:t>
            </a:r>
            <a:r>
              <a:rPr lang="it-IT" sz="1800" dirty="0"/>
              <a:t>1 </a:t>
            </a:r>
            <a:r>
              <a:rPr lang="it-IT" sz="1800" dirty="0" err="1"/>
              <a:t>min</a:t>
            </a:r>
            <a:endParaRPr lang="it-IT" sz="1800" dirty="0"/>
          </a:p>
          <a:p>
            <a:pPr>
              <a:lnSpc>
                <a:spcPct val="100000"/>
              </a:lnSpc>
            </a:pPr>
            <a:r>
              <a:rPr lang="en-GB" sz="1800" b="1" dirty="0">
                <a:solidFill>
                  <a:srgbClr val="0000FF"/>
                </a:solidFill>
              </a:rPr>
              <a:t>Polishing: </a:t>
            </a:r>
            <a:r>
              <a:rPr lang="en-GB" sz="1800" dirty="0">
                <a:solidFill>
                  <a:srgbClr val="0000FF"/>
                </a:solidFill>
              </a:rPr>
              <a:t>Tumbling with </a:t>
            </a:r>
            <a:r>
              <a:rPr lang="en-GB" sz="1800" dirty="0" smtClean="0">
                <a:solidFill>
                  <a:srgbClr val="0000FF"/>
                </a:solidFill>
              </a:rPr>
              <a:t>Coconut powders </a:t>
            </a:r>
            <a:r>
              <a:rPr lang="en-GB" sz="1800" dirty="0">
                <a:solidFill>
                  <a:srgbClr val="0000FF"/>
                </a:solidFill>
              </a:rPr>
              <a:t>media</a:t>
            </a:r>
            <a:endParaRPr lang="en-GB" sz="1800" dirty="0" smtClean="0">
              <a:solidFill>
                <a:srgbClr val="0000FF"/>
              </a:solidFill>
            </a:endParaRPr>
          </a:p>
          <a:p>
            <a:pPr lvl="0">
              <a:lnSpc>
                <a:spcPct val="100000"/>
              </a:lnSpc>
            </a:pPr>
            <a:r>
              <a:rPr lang="en-GB" sz="1800" b="1" dirty="0"/>
              <a:t>Degreasing: </a:t>
            </a:r>
            <a:r>
              <a:rPr lang="en-GB" sz="1800" dirty="0" err="1" smtClean="0"/>
              <a:t>Rodastel</a:t>
            </a:r>
            <a:r>
              <a:rPr lang="en-GB" sz="1800" dirty="0" smtClean="0"/>
              <a:t> bath </a:t>
            </a:r>
            <a:r>
              <a:rPr lang="en-GB" sz="1800" dirty="0"/>
              <a:t>2 hours </a:t>
            </a:r>
            <a:r>
              <a:rPr lang="en-GB" sz="1800" dirty="0">
                <a:sym typeface="Wingdings" panose="05000000000000000000" pitchFamily="2" charset="2"/>
              </a:rPr>
              <a:t></a:t>
            </a:r>
            <a:r>
              <a:rPr lang="en-GB" sz="1800" dirty="0"/>
              <a:t> 3' ultra-sonic ON at start and again 3’ min ultra-sonic ON before end</a:t>
            </a:r>
            <a:endParaRPr lang="it-IT" sz="1800" dirty="0"/>
          </a:p>
          <a:p>
            <a:pPr>
              <a:lnSpc>
                <a:spcPct val="100000"/>
              </a:lnSpc>
            </a:pPr>
            <a:r>
              <a:rPr lang="en-GB" sz="1800" b="1" dirty="0"/>
              <a:t>Rinsing with water: </a:t>
            </a:r>
            <a:r>
              <a:rPr lang="en-GB" sz="1800" dirty="0"/>
              <a:t>demineralized water for about </a:t>
            </a:r>
            <a:r>
              <a:rPr lang="it-IT" sz="1800" dirty="0"/>
              <a:t>1 </a:t>
            </a:r>
            <a:r>
              <a:rPr lang="it-IT" sz="1800" dirty="0" err="1" smtClean="0"/>
              <a:t>min</a:t>
            </a:r>
            <a:endParaRPr lang="en-GB" sz="1800" b="1" dirty="0" smtClean="0"/>
          </a:p>
          <a:p>
            <a:pPr lvl="0">
              <a:lnSpc>
                <a:spcPct val="100000"/>
              </a:lnSpc>
            </a:pPr>
            <a:r>
              <a:rPr lang="en-GB" sz="1800" b="1" dirty="0" smtClean="0"/>
              <a:t>Passivation: </a:t>
            </a:r>
            <a:r>
              <a:rPr lang="en-GB" sz="1800" dirty="0"/>
              <a:t>sulfamic acid (H</a:t>
            </a:r>
            <a:r>
              <a:rPr lang="en-GB" sz="1800" baseline="-25000" dirty="0"/>
              <a:t>3</a:t>
            </a:r>
            <a:r>
              <a:rPr lang="en-GB" sz="1800" dirty="0"/>
              <a:t>NO</a:t>
            </a:r>
            <a:r>
              <a:rPr lang="en-GB" sz="1800" baseline="-25000" dirty="0"/>
              <a:t>3</a:t>
            </a:r>
            <a:r>
              <a:rPr lang="en-GB" sz="1800" dirty="0"/>
              <a:t>S, 5 g/l) for about 1</a:t>
            </a:r>
            <a:r>
              <a:rPr lang="en-GB" sz="1800" dirty="0" smtClean="0"/>
              <a:t>'</a:t>
            </a:r>
            <a:endParaRPr lang="it-IT" sz="1800" dirty="0"/>
          </a:p>
          <a:p>
            <a:pPr lvl="0">
              <a:lnSpc>
                <a:spcPct val="100000"/>
              </a:lnSpc>
            </a:pPr>
            <a:r>
              <a:rPr lang="en-GB" sz="1800" b="1" dirty="0"/>
              <a:t>Rinsing with water: </a:t>
            </a:r>
            <a:r>
              <a:rPr lang="en-GB" sz="1800" dirty="0"/>
              <a:t>demineralized water for about </a:t>
            </a:r>
            <a:r>
              <a:rPr lang="en-GB" sz="1800" dirty="0" smtClean="0"/>
              <a:t>30s</a:t>
            </a:r>
            <a:endParaRPr lang="it-IT" sz="1800" dirty="0"/>
          </a:p>
          <a:p>
            <a:pPr lvl="0">
              <a:lnSpc>
                <a:spcPct val="100000"/>
              </a:lnSpc>
            </a:pPr>
            <a:r>
              <a:rPr lang="en-GB" sz="1800" b="1" dirty="0"/>
              <a:t>Spaying with </a:t>
            </a:r>
            <a:r>
              <a:rPr lang="en-GB" sz="1800" b="1" dirty="0" smtClean="0"/>
              <a:t>alcohol: </a:t>
            </a:r>
            <a:r>
              <a:rPr lang="en-GB" sz="1800" dirty="0" smtClean="0"/>
              <a:t>ethyl </a:t>
            </a:r>
            <a:r>
              <a:rPr lang="en-GB" sz="1800" dirty="0"/>
              <a:t>alcohol to enhance </a:t>
            </a:r>
            <a:r>
              <a:rPr lang="en-GB" sz="1800" dirty="0" smtClean="0"/>
              <a:t>drying</a:t>
            </a:r>
            <a:endParaRPr lang="it-IT" sz="1800" dirty="0"/>
          </a:p>
          <a:p>
            <a:pPr lvl="0">
              <a:lnSpc>
                <a:spcPct val="100000"/>
              </a:lnSpc>
            </a:pPr>
            <a:r>
              <a:rPr lang="en-GB" sz="1800" b="1" dirty="0"/>
              <a:t>Drying with N</a:t>
            </a:r>
            <a:r>
              <a:rPr lang="en-GB" sz="1800" b="1" baseline="-25000" dirty="0"/>
              <a:t>2</a:t>
            </a:r>
            <a:r>
              <a:rPr lang="en-GB" sz="1800" dirty="0"/>
              <a:t>.</a:t>
            </a:r>
            <a:endParaRPr lang="it-IT" sz="1800" dirty="0"/>
          </a:p>
          <a:p>
            <a:pPr lvl="0">
              <a:lnSpc>
                <a:spcPct val="100000"/>
              </a:lnSpc>
            </a:pPr>
            <a:r>
              <a:rPr lang="en-GB" sz="1800" b="1" dirty="0"/>
              <a:t>Packing</a:t>
            </a:r>
            <a:r>
              <a:rPr lang="en-GB" sz="1800" dirty="0"/>
              <a:t> in wafer </a:t>
            </a:r>
            <a:r>
              <a:rPr lang="en-GB" sz="1800" dirty="0" smtClean="0"/>
              <a:t>box and then </a:t>
            </a:r>
            <a:r>
              <a:rPr lang="en-GB" sz="1800" dirty="0"/>
              <a:t>in plastic bag under </a:t>
            </a:r>
            <a:r>
              <a:rPr lang="en-GB" sz="1800" dirty="0" smtClean="0"/>
              <a:t>N</a:t>
            </a:r>
            <a:r>
              <a:rPr lang="en-GB" sz="1800" baseline="-25000" dirty="0" smtClean="0"/>
              <a:t>2</a:t>
            </a:r>
            <a:endParaRPr lang="it-IT" sz="1800" dirty="0"/>
          </a:p>
          <a:p>
            <a:pPr>
              <a:lnSpc>
                <a:spcPct val="100000"/>
              </a:lnSpc>
            </a:pPr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96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3450" y="2460625"/>
            <a:ext cx="10515600" cy="1325563"/>
          </a:xfrm>
        </p:spPr>
        <p:txBody>
          <a:bodyPr/>
          <a:lstStyle/>
          <a:p>
            <a:r>
              <a:rPr lang="it-IT" sz="6000" dirty="0" smtClean="0"/>
              <a:t>Surface </a:t>
            </a:r>
            <a:r>
              <a:rPr lang="it-IT" sz="6000" dirty="0" err="1" smtClean="0"/>
              <a:t>Characterization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8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Surface </a:t>
            </a:r>
            <a:r>
              <a:rPr lang="it-IT" dirty="0" err="1" smtClean="0"/>
              <a:t>Characterizations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/>
              <a:t>Optical </a:t>
            </a:r>
            <a:r>
              <a:rPr lang="it-IT" dirty="0" err="1" smtClean="0"/>
              <a:t>Inspection</a:t>
            </a:r>
            <a:endParaRPr lang="it-IT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dirty="0" err="1" smtClean="0"/>
              <a:t>Reflectivity</a:t>
            </a:r>
            <a:endParaRPr lang="it-IT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/>
              <a:t>SEM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/>
              <a:t>EDS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dirty="0" err="1" smtClean="0"/>
              <a:t>Roughness</a:t>
            </a:r>
            <a:endParaRPr lang="it-IT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6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Optical </a:t>
            </a:r>
            <a:r>
              <a:rPr lang="it-IT" dirty="0" err="1" smtClean="0"/>
              <a:t>inspection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44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3" t="12358" b="18537"/>
          <a:stretch/>
        </p:blipFill>
        <p:spPr>
          <a:xfrm>
            <a:off x="7288702" y="281526"/>
            <a:ext cx="1648202" cy="1802831"/>
          </a:xfrm>
          <a:prstGeom prst="rect">
            <a:avLst/>
          </a:prstGeom>
        </p:spPr>
      </p:pic>
      <p:sp>
        <p:nvSpPr>
          <p:cNvPr id="14" name="Segnaposto contenuto 2"/>
          <p:cNvSpPr txBox="1">
            <a:spLocks/>
          </p:cNvSpPr>
          <p:nvPr/>
        </p:nvSpPr>
        <p:spPr>
          <a:xfrm>
            <a:off x="580522" y="5241093"/>
            <a:ext cx="2181950" cy="74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 err="1" smtClean="0"/>
              <a:t>Mirror</a:t>
            </a:r>
            <a:r>
              <a:rPr lang="it-IT" sz="1400" dirty="0" smtClean="0"/>
              <a:t> </a:t>
            </a:r>
            <a:r>
              <a:rPr lang="it-IT" sz="1400" dirty="0" err="1" smtClean="0"/>
              <a:t>like</a:t>
            </a:r>
            <a:r>
              <a:rPr lang="it-IT" sz="1400" dirty="0" smtClean="0"/>
              <a:t> </a:t>
            </a:r>
            <a:r>
              <a:rPr lang="it-IT" sz="1400" dirty="0" err="1" smtClean="0"/>
              <a:t>surface</a:t>
            </a:r>
            <a:endParaRPr lang="it-IT" sz="1400" dirty="0"/>
          </a:p>
          <a:p>
            <a:r>
              <a:rPr lang="it-IT" sz="1400" dirty="0" err="1" smtClean="0"/>
              <a:t>Reflectivity</a:t>
            </a:r>
            <a:r>
              <a:rPr lang="it-IT" sz="1400" dirty="0" smtClean="0"/>
              <a:t> 65 ± 1 %</a:t>
            </a:r>
            <a:endParaRPr lang="it-IT" sz="1400" dirty="0"/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3240037" y="5285216"/>
            <a:ext cx="2602518" cy="9171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 err="1" smtClean="0"/>
              <a:t>Mirror</a:t>
            </a:r>
            <a:r>
              <a:rPr lang="it-IT" sz="1400" dirty="0" smtClean="0"/>
              <a:t> </a:t>
            </a:r>
            <a:r>
              <a:rPr lang="it-IT" sz="1400" dirty="0" err="1" smtClean="0"/>
              <a:t>like</a:t>
            </a:r>
            <a:r>
              <a:rPr lang="it-IT" sz="1400" dirty="0" smtClean="0"/>
              <a:t> </a:t>
            </a:r>
            <a:r>
              <a:rPr lang="it-IT" sz="1400" dirty="0" err="1" smtClean="0"/>
              <a:t>surface</a:t>
            </a:r>
            <a:endParaRPr lang="it-IT" sz="1400" dirty="0" smtClean="0"/>
          </a:p>
          <a:p>
            <a:r>
              <a:rPr lang="it-IT" sz="1400" dirty="0" err="1" smtClean="0"/>
              <a:t>Texture</a:t>
            </a:r>
            <a:r>
              <a:rPr lang="it-IT" sz="1400" dirty="0" smtClean="0"/>
              <a:t> due to </a:t>
            </a:r>
            <a:r>
              <a:rPr lang="it-IT" sz="1400" dirty="0" err="1" smtClean="0"/>
              <a:t>oxygen</a:t>
            </a:r>
            <a:r>
              <a:rPr lang="it-IT" sz="1400" dirty="0" smtClean="0"/>
              <a:t> </a:t>
            </a:r>
            <a:r>
              <a:rPr lang="it-IT" sz="1400" dirty="0" err="1" smtClean="0"/>
              <a:t>evolution</a:t>
            </a:r>
            <a:endParaRPr lang="it-IT" sz="1400" dirty="0" smtClean="0"/>
          </a:p>
          <a:p>
            <a:r>
              <a:rPr lang="it-IT" sz="1400" dirty="0" err="1" smtClean="0"/>
              <a:t>Reflectivity</a:t>
            </a:r>
            <a:r>
              <a:rPr lang="it-IT" sz="1400" dirty="0" smtClean="0"/>
              <a:t> 64 </a:t>
            </a:r>
            <a:r>
              <a:rPr lang="it-IT" sz="1400" dirty="0"/>
              <a:t>± 1 %</a:t>
            </a:r>
          </a:p>
          <a:p>
            <a:endParaRPr lang="it-IT" sz="1400" dirty="0"/>
          </a:p>
          <a:p>
            <a:endParaRPr lang="it-IT" sz="1400" dirty="0" smtClean="0"/>
          </a:p>
          <a:p>
            <a:endParaRPr lang="it-IT" sz="1400" dirty="0"/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>
            <a:off x="6015557" y="5173227"/>
            <a:ext cx="2698352" cy="12513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it-IT" sz="1400" dirty="0" err="1" smtClean="0"/>
              <a:t>Mirror</a:t>
            </a:r>
            <a:r>
              <a:rPr lang="it-IT" sz="1400" dirty="0" smtClean="0"/>
              <a:t> </a:t>
            </a:r>
            <a:r>
              <a:rPr lang="it-IT" sz="1400" dirty="0" err="1" smtClean="0"/>
              <a:t>like</a:t>
            </a:r>
            <a:r>
              <a:rPr lang="it-IT" sz="1400" dirty="0" smtClean="0"/>
              <a:t> </a:t>
            </a:r>
            <a:r>
              <a:rPr lang="it-IT" sz="1400" dirty="0" err="1" smtClean="0"/>
              <a:t>surface</a:t>
            </a:r>
            <a:endParaRPr lang="it-IT" sz="1400" dirty="0" smtClean="0"/>
          </a:p>
          <a:p>
            <a:pPr>
              <a:lnSpc>
                <a:spcPct val="110000"/>
              </a:lnSpc>
            </a:pPr>
            <a:r>
              <a:rPr lang="it-IT" sz="1400" dirty="0" err="1" smtClean="0"/>
              <a:t>Texture</a:t>
            </a:r>
            <a:r>
              <a:rPr lang="it-IT" sz="1400" dirty="0" smtClean="0"/>
              <a:t> due to </a:t>
            </a:r>
            <a:r>
              <a:rPr lang="it-IT" sz="1400" dirty="0" err="1" smtClean="0"/>
              <a:t>oxygen</a:t>
            </a:r>
            <a:r>
              <a:rPr lang="it-IT" sz="1400" dirty="0" smtClean="0"/>
              <a:t> </a:t>
            </a:r>
            <a:r>
              <a:rPr lang="it-IT" sz="1400" dirty="0" err="1" smtClean="0"/>
              <a:t>evolution</a:t>
            </a:r>
            <a:r>
              <a:rPr lang="it-IT" sz="1400" dirty="0"/>
              <a:t> </a:t>
            </a:r>
            <a:r>
              <a:rPr lang="it-IT" sz="1400" dirty="0" err="1" smtClean="0"/>
              <a:t>reduced</a:t>
            </a:r>
            <a:r>
              <a:rPr lang="it-IT" sz="1400" dirty="0" smtClean="0"/>
              <a:t> by SUBU</a:t>
            </a:r>
          </a:p>
          <a:p>
            <a:pPr>
              <a:lnSpc>
                <a:spcPct val="110000"/>
              </a:lnSpc>
            </a:pPr>
            <a:r>
              <a:rPr lang="it-IT" sz="1400" dirty="0" err="1" smtClean="0"/>
              <a:t>Reflectivity</a:t>
            </a:r>
            <a:r>
              <a:rPr lang="it-IT" sz="1400" dirty="0" smtClean="0"/>
              <a:t> 66 </a:t>
            </a:r>
            <a:r>
              <a:rPr lang="it-IT" sz="1400" dirty="0"/>
              <a:t>± 1 </a:t>
            </a:r>
            <a:r>
              <a:rPr lang="it-IT" sz="1400" dirty="0" smtClean="0"/>
              <a:t>%</a:t>
            </a:r>
          </a:p>
          <a:p>
            <a:pPr>
              <a:lnSpc>
                <a:spcPct val="110000"/>
              </a:lnSpc>
            </a:pPr>
            <a:endParaRPr lang="it-IT" sz="1400" dirty="0"/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8888357" y="5153783"/>
            <a:ext cx="2880604" cy="1592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1400" dirty="0" err="1" smtClean="0"/>
              <a:t>Shining</a:t>
            </a:r>
            <a:r>
              <a:rPr lang="it-IT" sz="1400" dirty="0" smtClean="0"/>
              <a:t> </a:t>
            </a:r>
            <a:r>
              <a:rPr lang="it-IT" sz="1400" dirty="0" err="1" smtClean="0"/>
              <a:t>surface</a:t>
            </a:r>
            <a:endParaRPr lang="it-IT" sz="1400" dirty="0" smtClean="0"/>
          </a:p>
          <a:p>
            <a:pPr>
              <a:lnSpc>
                <a:spcPct val="100000"/>
              </a:lnSpc>
            </a:pPr>
            <a:r>
              <a:rPr lang="it-IT" sz="1400" dirty="0" smtClean="0"/>
              <a:t>Small </a:t>
            </a:r>
            <a:r>
              <a:rPr lang="it-IT" sz="1400" dirty="0" err="1" smtClean="0"/>
              <a:t>visible</a:t>
            </a:r>
            <a:r>
              <a:rPr lang="it-IT" sz="1400" dirty="0" smtClean="0"/>
              <a:t> scratches on </a:t>
            </a:r>
            <a:r>
              <a:rPr lang="it-IT" sz="1400" dirty="0" err="1" smtClean="0"/>
              <a:t>surface</a:t>
            </a:r>
            <a:endParaRPr lang="it-IT" sz="1400" dirty="0" smtClean="0"/>
          </a:p>
          <a:p>
            <a:pPr>
              <a:lnSpc>
                <a:spcPct val="100000"/>
              </a:lnSpc>
            </a:pPr>
            <a:r>
              <a:rPr lang="it-IT" sz="1400" dirty="0" err="1" smtClean="0"/>
              <a:t>Reflectivity</a:t>
            </a:r>
            <a:r>
              <a:rPr lang="it-IT" sz="1400" dirty="0" smtClean="0"/>
              <a:t> 52 </a:t>
            </a:r>
            <a:r>
              <a:rPr lang="it-IT" sz="1400" dirty="0"/>
              <a:t>± 1 %</a:t>
            </a:r>
          </a:p>
          <a:p>
            <a:pPr>
              <a:lnSpc>
                <a:spcPct val="100000"/>
              </a:lnSpc>
            </a:pPr>
            <a:endParaRPr lang="it-IT" sz="1400" dirty="0"/>
          </a:p>
          <a:p>
            <a:pPr>
              <a:lnSpc>
                <a:spcPct val="100000"/>
              </a:lnSpc>
            </a:pPr>
            <a:endParaRPr lang="it-IT" sz="1400" dirty="0"/>
          </a:p>
        </p:txBody>
      </p:sp>
      <p:sp>
        <p:nvSpPr>
          <p:cNvPr id="18" name="Segnaposto contenuto 2"/>
          <p:cNvSpPr txBox="1">
            <a:spLocks/>
          </p:cNvSpPr>
          <p:nvPr/>
        </p:nvSpPr>
        <p:spPr>
          <a:xfrm>
            <a:off x="251996" y="2153461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SUBU</a:t>
            </a:r>
          </a:p>
        </p:txBody>
      </p:sp>
      <p:sp>
        <p:nvSpPr>
          <p:cNvPr id="19" name="Segnaposto contenuto 2"/>
          <p:cNvSpPr txBox="1">
            <a:spLocks/>
          </p:cNvSpPr>
          <p:nvPr/>
        </p:nvSpPr>
        <p:spPr>
          <a:xfrm>
            <a:off x="3090447" y="2153461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EP</a:t>
            </a:r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5928896" y="2153461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EP + SUBU</a:t>
            </a:r>
          </a:p>
        </p:txBody>
      </p:sp>
      <p:sp>
        <p:nvSpPr>
          <p:cNvPr id="21" name="Segnaposto contenuto 2"/>
          <p:cNvSpPr txBox="1">
            <a:spLocks/>
          </p:cNvSpPr>
          <p:nvPr/>
        </p:nvSpPr>
        <p:spPr>
          <a:xfrm>
            <a:off x="8771601" y="2158324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err="1" smtClean="0">
                <a:solidFill>
                  <a:schemeClr val="bg1"/>
                </a:solidFill>
              </a:rPr>
              <a:t>Tumbling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  <p:sp>
        <p:nvSpPr>
          <p:cNvPr id="22" name="Segnaposto contenuto 2"/>
          <p:cNvSpPr txBox="1">
            <a:spLocks/>
          </p:cNvSpPr>
          <p:nvPr/>
        </p:nvSpPr>
        <p:spPr>
          <a:xfrm rot="16200000">
            <a:off x="6296490" y="960879"/>
            <a:ext cx="1651986" cy="40477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err="1" smtClean="0">
                <a:solidFill>
                  <a:schemeClr val="bg1"/>
                </a:solidFill>
              </a:rPr>
              <a:t>Initial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surface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9009256" y="522881"/>
            <a:ext cx="1499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 smtClean="0">
                <a:latin typeface="Oswald" panose="02000503000000000000" pitchFamily="2" charset="0"/>
              </a:rPr>
              <a:t>Rolling</a:t>
            </a:r>
            <a:r>
              <a:rPr lang="it-IT" sz="1400" dirty="0" smtClean="0">
                <a:latin typeface="Oswald" panose="02000503000000000000" pitchFamily="2" charset="0"/>
              </a:rPr>
              <a:t> </a:t>
            </a:r>
            <a:r>
              <a:rPr lang="it-IT" sz="1400" dirty="0" err="1" smtClean="0">
                <a:latin typeface="Oswald" panose="02000503000000000000" pitchFamily="2" charset="0"/>
              </a:rPr>
              <a:t>texture</a:t>
            </a:r>
            <a:endParaRPr lang="it-IT" sz="1400" dirty="0" smtClean="0">
              <a:latin typeface="Oswald" panose="02000503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t="5755" r="6285" b="28915"/>
          <a:stretch/>
        </p:blipFill>
        <p:spPr>
          <a:xfrm>
            <a:off x="5928896" y="2554998"/>
            <a:ext cx="2589609" cy="158172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5261" r="12827" b="35188"/>
          <a:stretch/>
        </p:blipFill>
        <p:spPr>
          <a:xfrm>
            <a:off x="3090445" y="2547018"/>
            <a:ext cx="2586652" cy="15818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3484" r="2526" b="44353"/>
          <a:stretch/>
        </p:blipFill>
        <p:spPr>
          <a:xfrm>
            <a:off x="251996" y="2547018"/>
            <a:ext cx="2595975" cy="158183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 b="28721"/>
          <a:stretch/>
        </p:blipFill>
        <p:spPr>
          <a:xfrm>
            <a:off x="8776670" y="2539787"/>
            <a:ext cx="2590906" cy="159693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6" t="25912" r="34969" b="39748"/>
          <a:stretch/>
        </p:blipFill>
        <p:spPr>
          <a:xfrm>
            <a:off x="1699403" y="4017936"/>
            <a:ext cx="1343401" cy="1156936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8" t="32578" r="65440" b="32831"/>
          <a:stretch/>
        </p:blipFill>
        <p:spPr>
          <a:xfrm>
            <a:off x="4537010" y="4042874"/>
            <a:ext cx="1305545" cy="1137902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5" t="37861" r="13836" b="11573"/>
          <a:stretch/>
        </p:blipFill>
        <p:spPr>
          <a:xfrm>
            <a:off x="10369211" y="3982645"/>
            <a:ext cx="1254118" cy="112284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7" t="61608" r="47724"/>
          <a:stretch/>
        </p:blipFill>
        <p:spPr>
          <a:xfrm>
            <a:off x="7374627" y="4042873"/>
            <a:ext cx="1305545" cy="1107255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1353799" y="5909793"/>
            <a:ext cx="726394" cy="3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3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SEM </a:t>
            </a:r>
            <a:r>
              <a:rPr lang="it-IT" dirty="0" err="1" smtClean="0"/>
              <a:t>Characterization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45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916" y="3316508"/>
            <a:ext cx="2595975" cy="19526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12" y="3318897"/>
            <a:ext cx="2595975" cy="194698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63" y="3322152"/>
            <a:ext cx="2595975" cy="194698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21" y="509201"/>
            <a:ext cx="2415000" cy="1811250"/>
          </a:xfrm>
          <a:prstGeom prst="rect">
            <a:avLst/>
          </a:prstGeom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486312" y="2911280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SUBU</a:t>
            </a: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3324763" y="2911280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EP</a:t>
            </a: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6163212" y="2911280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EP + SUBU</a:t>
            </a:r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9005916" y="2898190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err="1" smtClean="0">
                <a:solidFill>
                  <a:schemeClr val="bg1"/>
                </a:solidFill>
              </a:rPr>
              <a:t>Tumbling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 rot="16200000">
            <a:off x="6556354" y="1207984"/>
            <a:ext cx="1811250" cy="41368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err="1" smtClean="0">
                <a:solidFill>
                  <a:schemeClr val="bg1"/>
                </a:solidFill>
              </a:rPr>
              <a:t>Initial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surface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  <p:pic>
        <p:nvPicPr>
          <p:cNvPr id="21" name="Immagine 20" descr="D:\CloudStation\LNL\Lavori\WP15\Eduard\SEM\SEM\L20_SUBU_20um.TIF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3" y="3316509"/>
            <a:ext cx="2591722" cy="194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1353799" y="5909793"/>
            <a:ext cx="726394" cy="3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5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SEM </a:t>
            </a:r>
            <a:r>
              <a:rPr lang="it-IT" dirty="0" err="1" smtClean="0"/>
              <a:t>Characterization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46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916" y="3316508"/>
            <a:ext cx="2595975" cy="19526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12" y="3318897"/>
            <a:ext cx="2595975" cy="194698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63" y="3322152"/>
            <a:ext cx="2595975" cy="194698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21" y="509201"/>
            <a:ext cx="2415000" cy="1811250"/>
          </a:xfrm>
          <a:prstGeom prst="rect">
            <a:avLst/>
          </a:prstGeom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486312" y="2911280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SUBU</a:t>
            </a: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3324763" y="2911280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EP</a:t>
            </a: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6163212" y="2911280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EP + SUBU</a:t>
            </a:r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9005916" y="2898190"/>
            <a:ext cx="2595975" cy="3952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err="1" smtClean="0">
                <a:solidFill>
                  <a:schemeClr val="bg1"/>
                </a:solidFill>
              </a:rPr>
              <a:t>Tumbling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 rot="16200000">
            <a:off x="6556354" y="1207984"/>
            <a:ext cx="1811250" cy="41368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err="1" smtClean="0">
                <a:solidFill>
                  <a:schemeClr val="bg1"/>
                </a:solidFill>
              </a:rPr>
              <a:t>Initial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surface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083821" y="870944"/>
            <a:ext cx="1499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Rolling</a:t>
            </a:r>
            <a:r>
              <a:rPr lang="it-IT" sz="1400" dirty="0" smtClean="0">
                <a:solidFill>
                  <a:srgbClr val="0000FF"/>
                </a:solidFill>
                <a:latin typeface="Oswald" panose="02000503000000000000" pitchFamily="2" charset="0"/>
              </a:rPr>
              <a:t> </a:t>
            </a:r>
            <a:r>
              <a:rPr lang="it-IT" sz="1400" dirty="0" err="1">
                <a:solidFill>
                  <a:srgbClr val="0000FF"/>
                </a:solidFill>
                <a:latin typeface="Oswald" panose="02000503000000000000" pitchFamily="2" charset="0"/>
              </a:rPr>
              <a:t>texture</a:t>
            </a:r>
            <a:endParaRPr lang="it-IT" sz="1400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486312" y="5365213"/>
            <a:ext cx="2423788" cy="74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 err="1" smtClean="0">
                <a:solidFill>
                  <a:srgbClr val="0000FF"/>
                </a:solidFill>
              </a:rPr>
              <a:t>Presence</a:t>
            </a:r>
            <a:r>
              <a:rPr lang="it-IT" sz="1400" dirty="0" smtClean="0">
                <a:solidFill>
                  <a:srgbClr val="0000FF"/>
                </a:solidFill>
              </a:rPr>
              <a:t> of </a:t>
            </a:r>
            <a:r>
              <a:rPr lang="it-IT" sz="1400" dirty="0" err="1" smtClean="0">
                <a:solidFill>
                  <a:srgbClr val="0000FF"/>
                </a:solidFill>
              </a:rPr>
              <a:t>pitting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8" name="Segnaposto contenuto 2"/>
          <p:cNvSpPr txBox="1">
            <a:spLocks/>
          </p:cNvSpPr>
          <p:nvPr/>
        </p:nvSpPr>
        <p:spPr>
          <a:xfrm>
            <a:off x="3324763" y="5365213"/>
            <a:ext cx="2423788" cy="74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 smtClean="0">
                <a:solidFill>
                  <a:srgbClr val="0000FF"/>
                </a:solidFill>
              </a:rPr>
              <a:t>No </a:t>
            </a:r>
            <a:r>
              <a:rPr lang="it-IT" sz="1400" dirty="0" err="1" smtClean="0">
                <a:solidFill>
                  <a:srgbClr val="0000FF"/>
                </a:solidFill>
              </a:rPr>
              <a:t>pitting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9" name="Segnaposto contenuto 2"/>
          <p:cNvSpPr txBox="1">
            <a:spLocks/>
          </p:cNvSpPr>
          <p:nvPr/>
        </p:nvSpPr>
        <p:spPr>
          <a:xfrm>
            <a:off x="6163212" y="5365213"/>
            <a:ext cx="2423788" cy="74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 err="1" smtClean="0">
                <a:solidFill>
                  <a:srgbClr val="0000FF"/>
                </a:solidFill>
              </a:rPr>
              <a:t>Presence</a:t>
            </a:r>
            <a:r>
              <a:rPr lang="it-IT" sz="1400" dirty="0" smtClean="0">
                <a:solidFill>
                  <a:srgbClr val="0000FF"/>
                </a:solidFill>
              </a:rPr>
              <a:t> of </a:t>
            </a:r>
            <a:r>
              <a:rPr lang="it-IT" sz="1400" dirty="0" err="1" smtClean="0">
                <a:solidFill>
                  <a:srgbClr val="0000FF"/>
                </a:solidFill>
              </a:rPr>
              <a:t>pitting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8930012" y="5380056"/>
            <a:ext cx="2423788" cy="74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 err="1" smtClean="0">
                <a:solidFill>
                  <a:srgbClr val="0000FF"/>
                </a:solidFill>
              </a:rPr>
              <a:t>Presence</a:t>
            </a:r>
            <a:r>
              <a:rPr lang="it-IT" sz="1400" dirty="0" smtClean="0">
                <a:solidFill>
                  <a:srgbClr val="0000FF"/>
                </a:solidFill>
              </a:rPr>
              <a:t> of scratches</a:t>
            </a:r>
          </a:p>
          <a:p>
            <a:r>
              <a:rPr lang="it-IT" sz="1400" dirty="0" err="1" smtClean="0">
                <a:solidFill>
                  <a:srgbClr val="0000FF"/>
                </a:solidFill>
              </a:rPr>
              <a:t>Possible</a:t>
            </a:r>
            <a:r>
              <a:rPr lang="it-IT" sz="1400" dirty="0" smtClean="0">
                <a:solidFill>
                  <a:srgbClr val="0000FF"/>
                </a:solidFill>
              </a:rPr>
              <a:t> </a:t>
            </a:r>
            <a:r>
              <a:rPr lang="it-IT" sz="1400" dirty="0" err="1" smtClean="0">
                <a:solidFill>
                  <a:srgbClr val="0000FF"/>
                </a:solidFill>
              </a:rPr>
              <a:t>inclusion</a:t>
            </a:r>
            <a:r>
              <a:rPr lang="it-IT" sz="1400" dirty="0" smtClean="0">
                <a:solidFill>
                  <a:srgbClr val="0000FF"/>
                </a:solidFill>
              </a:rPr>
              <a:t> of media</a:t>
            </a:r>
            <a:endParaRPr lang="it-IT" sz="1400" dirty="0">
              <a:solidFill>
                <a:srgbClr val="0000FF"/>
              </a:solidFill>
            </a:endParaRPr>
          </a:p>
        </p:txBody>
      </p:sp>
      <p:pic>
        <p:nvPicPr>
          <p:cNvPr id="21" name="Immagine 20" descr="D:\CloudStation\LNL\Lavori\WP15\Eduard\SEM\SEM\L20_SUBU_20um.TIF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3" y="3316509"/>
            <a:ext cx="2591722" cy="19493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Ovale 21"/>
          <p:cNvSpPr/>
          <p:nvPr/>
        </p:nvSpPr>
        <p:spPr>
          <a:xfrm>
            <a:off x="2136617" y="3634061"/>
            <a:ext cx="606583" cy="512054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/>
          <p:cNvSpPr/>
          <p:nvPr/>
        </p:nvSpPr>
        <p:spPr>
          <a:xfrm>
            <a:off x="685686" y="4265268"/>
            <a:ext cx="516814" cy="356836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/>
          <p:cNvSpPr/>
          <p:nvPr/>
        </p:nvSpPr>
        <p:spPr>
          <a:xfrm>
            <a:off x="7400159" y="4661770"/>
            <a:ext cx="516814" cy="356836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/>
              <a:t>E</a:t>
            </a:r>
            <a:r>
              <a:rPr lang="en-US" dirty="0" err="1"/>
              <a:t>nergy</a:t>
            </a:r>
            <a:r>
              <a:rPr lang="en-US" dirty="0"/>
              <a:t> Dispersive </a:t>
            </a:r>
            <a:r>
              <a:rPr lang="en-US" dirty="0" smtClean="0"/>
              <a:t>Spectroscopy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5649238"/>
            <a:ext cx="10515600" cy="565302"/>
          </a:xfrm>
        </p:spPr>
        <p:txBody>
          <a:bodyPr/>
          <a:lstStyle/>
          <a:p>
            <a:r>
              <a:rPr lang="it-IT" dirty="0"/>
              <a:t>No </a:t>
            </a:r>
            <a:r>
              <a:rPr lang="it-IT" dirty="0" err="1"/>
              <a:t>visible</a:t>
            </a:r>
            <a:r>
              <a:rPr lang="it-IT" dirty="0"/>
              <a:t> </a:t>
            </a:r>
            <a:r>
              <a:rPr lang="it-IT" dirty="0" err="1" smtClean="0"/>
              <a:t>contaminations</a:t>
            </a:r>
            <a:r>
              <a:rPr lang="it-IT" dirty="0" smtClean="0"/>
              <a:t> </a:t>
            </a:r>
            <a:r>
              <a:rPr lang="it-IT" dirty="0"/>
              <a:t>are </a:t>
            </a:r>
            <a:r>
              <a:rPr lang="it-IT" dirty="0" err="1"/>
              <a:t>revealed</a:t>
            </a:r>
            <a:r>
              <a:rPr lang="it-IT" dirty="0"/>
              <a:t> with EDS </a:t>
            </a:r>
            <a:r>
              <a:rPr lang="it-IT" dirty="0" err="1"/>
              <a:t>technique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47</a:t>
            </a:fld>
            <a:endParaRPr lang="it-IT" dirty="0"/>
          </a:p>
        </p:txBody>
      </p:sp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45" y="1170478"/>
            <a:ext cx="5434890" cy="355183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  <p:pic>
        <p:nvPicPr>
          <p:cNvPr id="6" name="Immagin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4" y="1170478"/>
            <a:ext cx="5664536" cy="355183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431464" y="4878195"/>
            <a:ext cx="5664536" cy="47041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UNTREATED SAMPLE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6325645" y="4878195"/>
            <a:ext cx="5434890" cy="47041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800" dirty="0" smtClean="0">
                <a:solidFill>
                  <a:schemeClr val="bg1"/>
                </a:solidFill>
              </a:rPr>
              <a:t>POLISHED SAMPLE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1353799" y="5909793"/>
            <a:ext cx="726394" cy="3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Roughness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48</a:t>
            </a:fld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649793"/>
              </p:ext>
            </p:extLst>
          </p:nvPr>
        </p:nvGraphicFramePr>
        <p:xfrm>
          <a:off x="838200" y="1739706"/>
          <a:ext cx="5743755" cy="3383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2705">
                  <a:extLst>
                    <a:ext uri="{9D8B030D-6E8A-4147-A177-3AD203B41FA5}">
                      <a16:colId xmlns:a16="http://schemas.microsoft.com/office/drawing/2014/main" val="769992317"/>
                    </a:ext>
                  </a:extLst>
                </a:gridCol>
                <a:gridCol w="2511050">
                  <a:extLst>
                    <a:ext uri="{9D8B030D-6E8A-4147-A177-3AD203B41FA5}">
                      <a16:colId xmlns:a16="http://schemas.microsoft.com/office/drawing/2014/main" val="1120585434"/>
                    </a:ext>
                  </a:extLst>
                </a:gridCol>
              </a:tblGrid>
              <a:tr h="568211">
                <a:tc>
                  <a:txBody>
                    <a:bodyPr/>
                    <a:lstStyle/>
                    <a:p>
                      <a:r>
                        <a:rPr lang="it-IT" sz="2800" dirty="0" err="1" smtClean="0">
                          <a:latin typeface="Oswald" panose="02000503000000000000" pitchFamily="2" charset="0"/>
                        </a:rPr>
                        <a:t>Polishing</a:t>
                      </a:r>
                      <a:r>
                        <a:rPr lang="it-IT" sz="2800" baseline="0" dirty="0" smtClean="0">
                          <a:latin typeface="Oswald" panose="02000503000000000000" pitchFamily="2" charset="0"/>
                        </a:rPr>
                        <a:t> Treatment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 smtClean="0">
                          <a:latin typeface="Oswald" panose="02000503000000000000" pitchFamily="2" charset="0"/>
                        </a:rPr>
                        <a:t>Ra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96848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i="1" dirty="0" err="1" smtClean="0">
                          <a:latin typeface="Oswald" panose="02000503000000000000" pitchFamily="2" charset="0"/>
                        </a:rPr>
                        <a:t>Initial</a:t>
                      </a:r>
                      <a:r>
                        <a:rPr lang="it-IT" sz="2800" i="1" baseline="0" dirty="0" smtClean="0">
                          <a:latin typeface="Oswald" panose="02000503000000000000" pitchFamily="2" charset="0"/>
                        </a:rPr>
                        <a:t> </a:t>
                      </a:r>
                      <a:r>
                        <a:rPr lang="it-IT" sz="2800" i="1" baseline="0" dirty="0" err="1" smtClean="0">
                          <a:latin typeface="Oswald" panose="02000503000000000000" pitchFamily="2" charset="0"/>
                        </a:rPr>
                        <a:t>surface</a:t>
                      </a:r>
                      <a:endParaRPr lang="it-IT" sz="2800" i="1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i="1" dirty="0" smtClean="0">
                          <a:latin typeface="Oswald" panose="02000503000000000000" pitchFamily="2" charset="0"/>
                        </a:rPr>
                        <a:t>127 ± 26 nm</a:t>
                      </a:r>
                      <a:endParaRPr lang="it-IT" sz="2800" i="1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783347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SUBU5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48 ± 7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398252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EP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225</a:t>
                      </a:r>
                      <a:r>
                        <a:rPr lang="it-IT" sz="2800" baseline="0" dirty="0" smtClean="0">
                          <a:latin typeface="Oswald" panose="02000503000000000000" pitchFamily="2" charset="0"/>
                        </a:rPr>
                        <a:t> </a:t>
                      </a: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± 80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362411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EP+SUBU5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115</a:t>
                      </a:r>
                      <a:r>
                        <a:rPr lang="it-IT" sz="2800" baseline="0" dirty="0" smtClean="0">
                          <a:latin typeface="Oswald" panose="02000503000000000000" pitchFamily="2" charset="0"/>
                        </a:rPr>
                        <a:t> </a:t>
                      </a: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± 80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149771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dirty="0" err="1" smtClean="0">
                          <a:latin typeface="Oswald" panose="02000503000000000000" pitchFamily="2" charset="0"/>
                        </a:rPr>
                        <a:t>Tumbling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48 ± 13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382571"/>
                  </a:ext>
                </a:extLst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838200" y="5714517"/>
            <a:ext cx="1970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latin typeface="Oswald" panose="02000503000000000000" pitchFamily="2" charset="0"/>
              </a:rPr>
              <a:t>Scan</a:t>
            </a:r>
            <a:r>
              <a:rPr lang="it-IT" dirty="0" smtClean="0">
                <a:latin typeface="Oswald" panose="02000503000000000000" pitchFamily="2" charset="0"/>
              </a:rPr>
              <a:t> </a:t>
            </a:r>
            <a:r>
              <a:rPr lang="it-IT" dirty="0" err="1" smtClean="0">
                <a:latin typeface="Oswald" panose="02000503000000000000" pitchFamily="2" charset="0"/>
              </a:rPr>
              <a:t>length</a:t>
            </a:r>
            <a:r>
              <a:rPr lang="it-IT" dirty="0" smtClean="0">
                <a:latin typeface="Oswald" panose="02000503000000000000" pitchFamily="2" charset="0"/>
              </a:rPr>
              <a:t> of 1 mm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242" y="243255"/>
            <a:ext cx="3159187" cy="343208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6" t="19759" r="1115"/>
          <a:stretch/>
        </p:blipFill>
        <p:spPr>
          <a:xfrm>
            <a:off x="9233451" y="3918595"/>
            <a:ext cx="2690340" cy="2011436"/>
          </a:xfrm>
          <a:prstGeom prst="rect">
            <a:avLst/>
          </a:prstGeom>
        </p:spPr>
      </p:pic>
      <p:cxnSp>
        <p:nvCxnSpPr>
          <p:cNvPr id="14" name="Connettore 2 13"/>
          <p:cNvCxnSpPr/>
          <p:nvPr/>
        </p:nvCxnSpPr>
        <p:spPr>
          <a:xfrm>
            <a:off x="10069655" y="4302733"/>
            <a:ext cx="7016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9758131" y="4452288"/>
            <a:ext cx="121356" cy="6818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1353799" y="5996205"/>
            <a:ext cx="726394" cy="3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Roughness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49</a:t>
            </a:fld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429908"/>
              </p:ext>
            </p:extLst>
          </p:nvPr>
        </p:nvGraphicFramePr>
        <p:xfrm>
          <a:off x="838200" y="1739706"/>
          <a:ext cx="8254042" cy="3383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2705">
                  <a:extLst>
                    <a:ext uri="{9D8B030D-6E8A-4147-A177-3AD203B41FA5}">
                      <a16:colId xmlns:a16="http://schemas.microsoft.com/office/drawing/2014/main" val="769992317"/>
                    </a:ext>
                  </a:extLst>
                </a:gridCol>
                <a:gridCol w="2511050">
                  <a:extLst>
                    <a:ext uri="{9D8B030D-6E8A-4147-A177-3AD203B41FA5}">
                      <a16:colId xmlns:a16="http://schemas.microsoft.com/office/drawing/2014/main" val="1120585434"/>
                    </a:ext>
                  </a:extLst>
                </a:gridCol>
                <a:gridCol w="2510287">
                  <a:extLst>
                    <a:ext uri="{9D8B030D-6E8A-4147-A177-3AD203B41FA5}">
                      <a16:colId xmlns:a16="http://schemas.microsoft.com/office/drawing/2014/main" val="3055370810"/>
                    </a:ext>
                  </a:extLst>
                </a:gridCol>
              </a:tblGrid>
              <a:tr h="568211">
                <a:tc>
                  <a:txBody>
                    <a:bodyPr/>
                    <a:lstStyle/>
                    <a:p>
                      <a:r>
                        <a:rPr lang="it-IT" sz="2800" dirty="0" err="1" smtClean="0">
                          <a:latin typeface="Oswald" panose="02000503000000000000" pitchFamily="2" charset="0"/>
                        </a:rPr>
                        <a:t>Polishing</a:t>
                      </a:r>
                      <a:r>
                        <a:rPr lang="it-IT" sz="2800" baseline="0" dirty="0" smtClean="0">
                          <a:latin typeface="Oswald" panose="02000503000000000000" pitchFamily="2" charset="0"/>
                        </a:rPr>
                        <a:t> Treatment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 smtClean="0">
                          <a:latin typeface="Oswald" panose="02000503000000000000" pitchFamily="2" charset="0"/>
                        </a:rPr>
                        <a:t>Ra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 smtClean="0">
                          <a:latin typeface="Oswald" panose="02000503000000000000" pitchFamily="2" charset="0"/>
                        </a:rPr>
                        <a:t>Ra</a:t>
                      </a: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 </a:t>
                      </a:r>
                      <a:r>
                        <a:rPr lang="it-IT" sz="2800" dirty="0" err="1" smtClean="0">
                          <a:latin typeface="Oswald" panose="02000503000000000000" pitchFamily="2" charset="0"/>
                        </a:rPr>
                        <a:t>diagonal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96848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i="1" dirty="0" err="1" smtClean="0">
                          <a:latin typeface="Oswald" panose="02000503000000000000" pitchFamily="2" charset="0"/>
                        </a:rPr>
                        <a:t>Initial</a:t>
                      </a:r>
                      <a:r>
                        <a:rPr lang="it-IT" sz="2800" i="1" baseline="0" dirty="0" smtClean="0">
                          <a:latin typeface="Oswald" panose="02000503000000000000" pitchFamily="2" charset="0"/>
                        </a:rPr>
                        <a:t> </a:t>
                      </a:r>
                      <a:r>
                        <a:rPr lang="it-IT" sz="2800" i="1" baseline="0" dirty="0" err="1" smtClean="0">
                          <a:latin typeface="Oswald" panose="02000503000000000000" pitchFamily="2" charset="0"/>
                        </a:rPr>
                        <a:t>surface</a:t>
                      </a:r>
                      <a:endParaRPr lang="it-IT" sz="2800" i="1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i="1" dirty="0" smtClean="0">
                          <a:latin typeface="Oswald" panose="02000503000000000000" pitchFamily="2" charset="0"/>
                        </a:rPr>
                        <a:t>127 ± 26 nm</a:t>
                      </a:r>
                      <a:endParaRPr lang="it-IT" sz="2800" i="1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800" i="1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783347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SUBU5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48 ± 7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800" dirty="0" smtClean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398252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EP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225</a:t>
                      </a:r>
                      <a:r>
                        <a:rPr lang="it-IT" sz="2800" baseline="0" dirty="0" smtClean="0">
                          <a:latin typeface="Oswald" panose="02000503000000000000" pitchFamily="2" charset="0"/>
                        </a:rPr>
                        <a:t> </a:t>
                      </a: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± 80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solidFill>
                            <a:srgbClr val="0000FF"/>
                          </a:solidFill>
                          <a:latin typeface="Oswald" panose="02000503000000000000" pitchFamily="2" charset="0"/>
                        </a:rPr>
                        <a:t>86 ± 14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362411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EP+SUBU5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115</a:t>
                      </a:r>
                      <a:r>
                        <a:rPr lang="it-IT" sz="2800" baseline="0" dirty="0" smtClean="0">
                          <a:latin typeface="Oswald" panose="02000503000000000000" pitchFamily="2" charset="0"/>
                        </a:rPr>
                        <a:t> </a:t>
                      </a: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± 80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solidFill>
                            <a:srgbClr val="0000FF"/>
                          </a:solidFill>
                          <a:latin typeface="Oswald" panose="02000503000000000000" pitchFamily="2" charset="0"/>
                        </a:rPr>
                        <a:t>59 ± 9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149771"/>
                  </a:ext>
                </a:extLst>
              </a:tr>
              <a:tr h="562971">
                <a:tc>
                  <a:txBody>
                    <a:bodyPr/>
                    <a:lstStyle/>
                    <a:p>
                      <a:r>
                        <a:rPr lang="it-IT" sz="2800" dirty="0" err="1" smtClean="0">
                          <a:latin typeface="Oswald" panose="02000503000000000000" pitchFamily="2" charset="0"/>
                        </a:rPr>
                        <a:t>Tumbling</a:t>
                      </a:r>
                      <a:endParaRPr lang="it-IT" sz="2800" dirty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latin typeface="Oswald" panose="02000503000000000000" pitchFamily="2" charset="0"/>
                        </a:rPr>
                        <a:t>48 ± 13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800" dirty="0" smtClean="0">
                        <a:latin typeface="Oswald" panose="020005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382571"/>
                  </a:ext>
                </a:extLst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242" y="243255"/>
            <a:ext cx="3159187" cy="343208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38200" y="5714517"/>
            <a:ext cx="1970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latin typeface="Oswald" panose="02000503000000000000" pitchFamily="2" charset="0"/>
              </a:rPr>
              <a:t>Scan</a:t>
            </a:r>
            <a:r>
              <a:rPr lang="it-IT" dirty="0" smtClean="0">
                <a:latin typeface="Oswald" panose="02000503000000000000" pitchFamily="2" charset="0"/>
              </a:rPr>
              <a:t> </a:t>
            </a:r>
            <a:r>
              <a:rPr lang="it-IT" dirty="0" err="1" smtClean="0">
                <a:latin typeface="Oswald" panose="02000503000000000000" pitchFamily="2" charset="0"/>
              </a:rPr>
              <a:t>length</a:t>
            </a:r>
            <a:r>
              <a:rPr lang="it-IT" dirty="0" smtClean="0">
                <a:latin typeface="Oswald" panose="02000503000000000000" pitchFamily="2" charset="0"/>
              </a:rPr>
              <a:t> of 1 mm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6" t="19759" r="1115"/>
          <a:stretch/>
        </p:blipFill>
        <p:spPr>
          <a:xfrm>
            <a:off x="9233451" y="3918595"/>
            <a:ext cx="2690340" cy="2011436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>
            <a:off x="10069655" y="4302733"/>
            <a:ext cx="7016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9758131" y="4452288"/>
            <a:ext cx="121356" cy="6818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9919235" y="4342020"/>
            <a:ext cx="567371" cy="49761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1353799" y="5996205"/>
            <a:ext cx="726394" cy="3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6814" y="2408918"/>
            <a:ext cx="10825843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sz="6000" dirty="0" smtClean="0"/>
              <a:t>ARIES Surface </a:t>
            </a:r>
            <a:r>
              <a:rPr lang="it-IT" sz="6000" dirty="0" err="1" smtClean="0"/>
              <a:t>polishing</a:t>
            </a:r>
            <a:r>
              <a:rPr lang="it-IT" sz="6000" dirty="0" smtClean="0"/>
              <a:t> </a:t>
            </a:r>
            <a:r>
              <a:rPr lang="it-IT" sz="6000" dirty="0" err="1" smtClean="0"/>
              <a:t>treatments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234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50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ubo 35"/>
          <p:cNvSpPr/>
          <p:nvPr/>
        </p:nvSpPr>
        <p:spPr>
          <a:xfrm>
            <a:off x="7492255" y="529900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ubo 36"/>
          <p:cNvSpPr/>
          <p:nvPr/>
        </p:nvSpPr>
        <p:spPr>
          <a:xfrm>
            <a:off x="7492255" y="515458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ubo 37"/>
          <p:cNvSpPr/>
          <p:nvPr/>
        </p:nvSpPr>
        <p:spPr>
          <a:xfrm>
            <a:off x="7492256" y="501603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ubo 38"/>
          <p:cNvSpPr/>
          <p:nvPr/>
        </p:nvSpPr>
        <p:spPr>
          <a:xfrm>
            <a:off x="7521811" y="48657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ubo 39"/>
          <p:cNvSpPr/>
          <p:nvPr/>
        </p:nvSpPr>
        <p:spPr>
          <a:xfrm>
            <a:off x="7524369" y="472720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ubo 40"/>
          <p:cNvSpPr/>
          <p:nvPr/>
        </p:nvSpPr>
        <p:spPr>
          <a:xfrm>
            <a:off x="7521811" y="34841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>
            <a:off x="7521811" y="33694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ubo 42"/>
          <p:cNvSpPr/>
          <p:nvPr/>
        </p:nvSpPr>
        <p:spPr>
          <a:xfrm>
            <a:off x="7521812" y="325025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ubo 43"/>
          <p:cNvSpPr/>
          <p:nvPr/>
        </p:nvSpPr>
        <p:spPr>
          <a:xfrm>
            <a:off x="7521813" y="311097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ubo 44"/>
          <p:cNvSpPr/>
          <p:nvPr/>
        </p:nvSpPr>
        <p:spPr>
          <a:xfrm>
            <a:off x="7545644" y="29695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ubo 45"/>
          <p:cNvSpPr/>
          <p:nvPr/>
        </p:nvSpPr>
        <p:spPr>
          <a:xfrm>
            <a:off x="7521811" y="1878453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>
            <a:off x="7545644" y="172472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ubo 47"/>
          <p:cNvSpPr/>
          <p:nvPr/>
        </p:nvSpPr>
        <p:spPr>
          <a:xfrm>
            <a:off x="7588512" y="1583336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ubo 48"/>
          <p:cNvSpPr/>
          <p:nvPr/>
        </p:nvSpPr>
        <p:spPr>
          <a:xfrm>
            <a:off x="7588507" y="144822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ubo 49"/>
          <p:cNvSpPr/>
          <p:nvPr/>
        </p:nvSpPr>
        <p:spPr>
          <a:xfrm>
            <a:off x="7588507" y="131236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439894" y="595713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Oswald" panose="02000503000000000000" pitchFamily="2" charset="0"/>
              </a:rPr>
              <a:t>Nb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Coating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sp>
        <p:nvSpPr>
          <p:cNvPr id="93" name="Freccia in giù 92"/>
          <p:cNvSpPr/>
          <p:nvPr/>
        </p:nvSpPr>
        <p:spPr>
          <a:xfrm rot="8380707" flipV="1">
            <a:off x="6838096" y="1238216"/>
            <a:ext cx="347988" cy="1990201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Freccia in giù 93"/>
          <p:cNvSpPr/>
          <p:nvPr/>
        </p:nvSpPr>
        <p:spPr>
          <a:xfrm rot="5400000" flipV="1">
            <a:off x="6783025" y="851167"/>
            <a:ext cx="337930" cy="124894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Freccia in giù 94"/>
          <p:cNvSpPr/>
          <p:nvPr/>
        </p:nvSpPr>
        <p:spPr>
          <a:xfrm rot="9450930" flipV="1">
            <a:off x="6858731" y="1337031"/>
            <a:ext cx="336646" cy="3526584"/>
          </a:xfrm>
          <a:prstGeom prst="downArrow">
            <a:avLst>
              <a:gd name="adj1" fmla="val 23692"/>
              <a:gd name="adj2" fmla="val 46706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 rot="7873054" flipV="1">
            <a:off x="6740200" y="1777153"/>
            <a:ext cx="314740" cy="1768103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Freccia in giù 96"/>
          <p:cNvSpPr/>
          <p:nvPr/>
        </p:nvSpPr>
        <p:spPr>
          <a:xfrm rot="4308494" flipV="1">
            <a:off x="6696485" y="1191596"/>
            <a:ext cx="347086" cy="139597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ccia in giù 97"/>
          <p:cNvSpPr/>
          <p:nvPr/>
        </p:nvSpPr>
        <p:spPr>
          <a:xfrm rot="9319161" flipV="1">
            <a:off x="6750863" y="1981122"/>
            <a:ext cx="324144" cy="313754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Freccia in giù 100"/>
          <p:cNvSpPr/>
          <p:nvPr/>
        </p:nvSpPr>
        <p:spPr>
          <a:xfrm rot="8928321" flipV="1">
            <a:off x="6612053" y="2881263"/>
            <a:ext cx="316186" cy="2529022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Freccia in giù 101"/>
          <p:cNvSpPr/>
          <p:nvPr/>
        </p:nvSpPr>
        <p:spPr>
          <a:xfrm rot="6311816" flipV="1">
            <a:off x="6617023" y="2488553"/>
            <a:ext cx="316186" cy="1448111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Freccia in giù 102"/>
          <p:cNvSpPr/>
          <p:nvPr/>
        </p:nvSpPr>
        <p:spPr>
          <a:xfrm rot="2987661" flipV="1">
            <a:off x="6633079" y="1558091"/>
            <a:ext cx="316186" cy="1801935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Freccia in giù 103"/>
          <p:cNvSpPr/>
          <p:nvPr/>
        </p:nvSpPr>
        <p:spPr>
          <a:xfrm rot="8610428" flipV="1">
            <a:off x="6594148" y="3551415"/>
            <a:ext cx="316186" cy="2060046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Freccia in giù 104"/>
          <p:cNvSpPr/>
          <p:nvPr/>
        </p:nvSpPr>
        <p:spPr>
          <a:xfrm rot="4886675" flipV="1">
            <a:off x="6661709" y="3000969"/>
            <a:ext cx="316186" cy="1371973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Freccia in giù 105"/>
          <p:cNvSpPr/>
          <p:nvPr/>
        </p:nvSpPr>
        <p:spPr>
          <a:xfrm rot="2383154" flipV="1">
            <a:off x="6670730" y="1856983"/>
            <a:ext cx="314752" cy="2123529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Freccia in giù 98"/>
          <p:cNvSpPr/>
          <p:nvPr/>
        </p:nvSpPr>
        <p:spPr>
          <a:xfrm rot="7894581" flipV="1">
            <a:off x="6622026" y="4262436"/>
            <a:ext cx="316186" cy="167220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Freccia in giù 99"/>
          <p:cNvSpPr/>
          <p:nvPr/>
        </p:nvSpPr>
        <p:spPr>
          <a:xfrm rot="3945065" flipV="1">
            <a:off x="6692294" y="3465344"/>
            <a:ext cx="326687" cy="1511384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Freccia in giù 106"/>
          <p:cNvSpPr/>
          <p:nvPr/>
        </p:nvSpPr>
        <p:spPr>
          <a:xfrm rot="2129410" flipV="1">
            <a:off x="6803949" y="2038060"/>
            <a:ext cx="314752" cy="277188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Freccia in giù 111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Freccia in giù 112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4" name="Immagine 1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293109" y="5256156"/>
            <a:ext cx="839679" cy="418723"/>
          </a:xfrm>
          <a:prstGeom prst="rect">
            <a:avLst/>
          </a:prstGeom>
        </p:spPr>
      </p:pic>
      <p:pic>
        <p:nvPicPr>
          <p:cNvPr id="115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971" y="3897329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24" y="2245876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Rettangolo 116"/>
          <p:cNvSpPr/>
          <p:nvPr/>
        </p:nvSpPr>
        <p:spPr>
          <a:xfrm>
            <a:off x="7719318" y="2660782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18" name="Rettangolo 117"/>
          <p:cNvSpPr/>
          <p:nvPr/>
        </p:nvSpPr>
        <p:spPr>
          <a:xfrm>
            <a:off x="7703354" y="4363065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19" name="Rettangolo 118"/>
          <p:cNvSpPr/>
          <p:nvPr/>
        </p:nvSpPr>
        <p:spPr>
          <a:xfrm>
            <a:off x="7439894" y="5643146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7972" y="1055914"/>
            <a:ext cx="5956464" cy="523828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50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Nb </a:t>
            </a:r>
            <a:r>
              <a:rPr lang="it-IT" dirty="0" err="1" smtClean="0"/>
              <a:t>coating</a:t>
            </a:r>
            <a:r>
              <a:rPr lang="it-IT" dirty="0" smtClean="0"/>
              <a:t> </a:t>
            </a:r>
            <a:r>
              <a:rPr lang="it-IT" dirty="0" err="1" smtClean="0"/>
              <a:t>facilities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51</a:t>
            </a:fld>
            <a:endParaRPr lang="it-IT" dirty="0"/>
          </a:p>
        </p:txBody>
      </p:sp>
      <p:pic>
        <p:nvPicPr>
          <p:cNvPr id="5" name="Picture 14" descr="D:\ASTeC\Annual Reports\2017-2018\20180426_1214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19" y="1325562"/>
            <a:ext cx="2696571" cy="262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42" y="3096994"/>
            <a:ext cx="4534379" cy="29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4"/>
          <a:stretch/>
        </p:blipFill>
        <p:spPr>
          <a:xfrm rot="10800000">
            <a:off x="8065973" y="1325563"/>
            <a:ext cx="3709508" cy="245342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9200515" y="3971183"/>
            <a:ext cx="1666973" cy="831270"/>
          </a:xfrm>
          <a:prstGeom prst="rect">
            <a:avLst/>
          </a:prstGeom>
        </p:spPr>
      </p:pic>
      <p:pic>
        <p:nvPicPr>
          <p:cNvPr id="10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079416"/>
            <a:ext cx="1403136" cy="90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07" y="2156345"/>
            <a:ext cx="2840804" cy="80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5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/>
              <a:t>Sputtering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52</a:t>
            </a:fld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605061"/>
              </p:ext>
            </p:extLst>
          </p:nvPr>
        </p:nvGraphicFramePr>
        <p:xfrm>
          <a:off x="838199" y="1282262"/>
          <a:ext cx="10515601" cy="478849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061347">
                  <a:extLst>
                    <a:ext uri="{9D8B030D-6E8A-4147-A177-3AD203B41FA5}">
                      <a16:colId xmlns:a16="http://schemas.microsoft.com/office/drawing/2014/main" val="529871162"/>
                    </a:ext>
                  </a:extLst>
                </a:gridCol>
                <a:gridCol w="2151418">
                  <a:extLst>
                    <a:ext uri="{9D8B030D-6E8A-4147-A177-3AD203B41FA5}">
                      <a16:colId xmlns:a16="http://schemas.microsoft.com/office/drawing/2014/main" val="2089610013"/>
                    </a:ext>
                  </a:extLst>
                </a:gridCol>
                <a:gridCol w="2151418">
                  <a:extLst>
                    <a:ext uri="{9D8B030D-6E8A-4147-A177-3AD203B41FA5}">
                      <a16:colId xmlns:a16="http://schemas.microsoft.com/office/drawing/2014/main" val="3302034625"/>
                    </a:ext>
                  </a:extLst>
                </a:gridCol>
                <a:gridCol w="2151418">
                  <a:extLst>
                    <a:ext uri="{9D8B030D-6E8A-4147-A177-3AD203B41FA5}">
                      <a16:colId xmlns:a16="http://schemas.microsoft.com/office/drawing/2014/main" val="1130833358"/>
                    </a:ext>
                  </a:extLst>
                </a:gridCol>
              </a:tblGrid>
              <a:tr h="16198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Parameter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STFC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 err="1">
                          <a:effectLst/>
                        </a:rPr>
                        <a:t>Uni</a:t>
                      </a:r>
                      <a:r>
                        <a:rPr lang="en-GB" sz="1600" dirty="0">
                          <a:effectLst/>
                        </a:rPr>
                        <a:t> Siegen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INFN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958680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Substrate heated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</a:t>
                      </a: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GB" sz="1600">
                          <a:effectLst/>
                        </a:rPr>
                        <a:t>C for 12 h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</a:t>
                      </a: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GB" sz="1600">
                          <a:effectLst/>
                        </a:rPr>
                        <a:t>C for 1.25 h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650° for &gt;40 h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2795214786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Base pressure </a:t>
                      </a:r>
                      <a:r>
                        <a:rPr lang="en-GB" sz="1600" b="0" dirty="0" smtClean="0">
                          <a:effectLst/>
                        </a:rPr>
                        <a:t>@ </a:t>
                      </a:r>
                      <a:r>
                        <a:rPr lang="en-GB" sz="1600" b="0" dirty="0">
                          <a:effectLst/>
                        </a:rPr>
                        <a:t>650 °C on a substrate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&lt;10</a:t>
                      </a:r>
                      <a:r>
                        <a:rPr lang="en-GB" sz="1600" baseline="30000" dirty="0">
                          <a:effectLst/>
                        </a:rPr>
                        <a:t>-9</a:t>
                      </a:r>
                      <a:r>
                        <a:rPr lang="en-GB" sz="1600" dirty="0">
                          <a:effectLst/>
                        </a:rPr>
                        <a:t> mbar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1.22x10</a:t>
                      </a:r>
                      <a:r>
                        <a:rPr lang="en-GB" sz="1600" baseline="30000" dirty="0">
                          <a:effectLst/>
                        </a:rPr>
                        <a:t>-5</a:t>
                      </a:r>
                      <a:r>
                        <a:rPr lang="en-GB" sz="1600" dirty="0">
                          <a:effectLst/>
                        </a:rPr>
                        <a:t> mbar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&lt; 9x10</a:t>
                      </a:r>
                      <a:r>
                        <a:rPr lang="en-GB" sz="1600" baseline="30000" dirty="0">
                          <a:effectLst/>
                        </a:rPr>
                        <a:t>-8 </a:t>
                      </a:r>
                      <a:r>
                        <a:rPr lang="en-GB" sz="1600" dirty="0">
                          <a:effectLst/>
                        </a:rPr>
                        <a:t>mbar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/>
                </a:tc>
                <a:extLst>
                  <a:ext uri="{0D108BD9-81ED-4DB2-BD59-A6C34878D82A}">
                    <a16:rowId xmlns:a16="http://schemas.microsoft.com/office/drawing/2014/main" val="1718511253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Deposition temperature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°C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°C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°C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158168143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Power supply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DC MS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DC MS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DC MS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032331347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Current 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0.97</a:t>
                      </a:r>
                      <a:r>
                        <a:rPr lang="en-GB" sz="1600" u="sng">
                          <a:effectLst/>
                        </a:rPr>
                        <a:t> </a:t>
                      </a:r>
                      <a:r>
                        <a:rPr lang="en-GB" sz="1600">
                          <a:effectLst/>
                        </a:rPr>
                        <a:t>A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1.34 A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2.1 A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267571457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Current density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22 mA/cm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15 mA/cm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27 mA/cm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46659972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Voltage 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u="none" dirty="0" smtClean="0">
                          <a:effectLst/>
                        </a:rPr>
                        <a:t>411</a:t>
                      </a:r>
                      <a:r>
                        <a:rPr lang="en-GB" sz="1600" u="none" baseline="0" dirty="0">
                          <a:effectLst/>
                        </a:rPr>
                        <a:t> </a:t>
                      </a:r>
                      <a:r>
                        <a:rPr lang="en-GB" sz="1600" u="none" dirty="0" smtClean="0">
                          <a:effectLst/>
                        </a:rPr>
                        <a:t>V</a:t>
                      </a:r>
                      <a:endParaRPr lang="it-IT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298 V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≈ 350 V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747107980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Target power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400 W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400 W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≈ 750 W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45902710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Discharge gas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Kr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Ar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Ar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2822775205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Discharge gas pressure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1.5x10</a:t>
                      </a:r>
                      <a:r>
                        <a:rPr lang="en-GB" sz="1600" baseline="30000">
                          <a:effectLst/>
                        </a:rPr>
                        <a:t>-3</a:t>
                      </a:r>
                      <a:r>
                        <a:rPr lang="en-GB" sz="1600">
                          <a:effectLst/>
                        </a:rPr>
                        <a:t> mbar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1.5x10</a:t>
                      </a:r>
                      <a:r>
                        <a:rPr lang="en-GB" sz="1600" baseline="30000">
                          <a:effectLst/>
                        </a:rPr>
                        <a:t>-2</a:t>
                      </a:r>
                      <a:r>
                        <a:rPr lang="en-GB" sz="1600">
                          <a:effectLst/>
                        </a:rPr>
                        <a:t> mbar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5x10</a:t>
                      </a:r>
                      <a:r>
                        <a:rPr lang="en-GB" sz="1600" baseline="30000">
                          <a:effectLst/>
                        </a:rPr>
                        <a:t>-3 </a:t>
                      </a:r>
                      <a:r>
                        <a:rPr lang="en-GB" sz="1600">
                          <a:effectLst/>
                        </a:rPr>
                        <a:t>mbar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260973324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Target-substrate distance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10 cm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 cm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10 cm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778458202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Substrate rotation 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4 rpm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no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no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55467180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Deposition time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480 min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20 min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20 min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2302995835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Deposition rate 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7 nm/min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150 nm/min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150 nm/min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39210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1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/>
              <a:t>Sputtering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53</a:t>
            </a:fld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265932"/>
              </p:ext>
            </p:extLst>
          </p:nvPr>
        </p:nvGraphicFramePr>
        <p:xfrm>
          <a:off x="838199" y="1282262"/>
          <a:ext cx="10515601" cy="478849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061347">
                  <a:extLst>
                    <a:ext uri="{9D8B030D-6E8A-4147-A177-3AD203B41FA5}">
                      <a16:colId xmlns:a16="http://schemas.microsoft.com/office/drawing/2014/main" val="529871162"/>
                    </a:ext>
                  </a:extLst>
                </a:gridCol>
                <a:gridCol w="2151418">
                  <a:extLst>
                    <a:ext uri="{9D8B030D-6E8A-4147-A177-3AD203B41FA5}">
                      <a16:colId xmlns:a16="http://schemas.microsoft.com/office/drawing/2014/main" val="2089610013"/>
                    </a:ext>
                  </a:extLst>
                </a:gridCol>
                <a:gridCol w="2151418">
                  <a:extLst>
                    <a:ext uri="{9D8B030D-6E8A-4147-A177-3AD203B41FA5}">
                      <a16:colId xmlns:a16="http://schemas.microsoft.com/office/drawing/2014/main" val="3302034625"/>
                    </a:ext>
                  </a:extLst>
                </a:gridCol>
                <a:gridCol w="2151418">
                  <a:extLst>
                    <a:ext uri="{9D8B030D-6E8A-4147-A177-3AD203B41FA5}">
                      <a16:colId xmlns:a16="http://schemas.microsoft.com/office/drawing/2014/main" val="1130833358"/>
                    </a:ext>
                  </a:extLst>
                </a:gridCol>
              </a:tblGrid>
              <a:tr h="16198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Parameter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STFC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 err="1">
                          <a:effectLst/>
                        </a:rPr>
                        <a:t>Uni</a:t>
                      </a:r>
                      <a:r>
                        <a:rPr lang="en-GB" sz="1600" dirty="0">
                          <a:effectLst/>
                        </a:rPr>
                        <a:t> Siegen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INFN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958680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Substrate heated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</a:t>
                      </a: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GB" sz="1600">
                          <a:effectLst/>
                        </a:rPr>
                        <a:t>C for 12 h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</a:t>
                      </a: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GB" sz="1600">
                          <a:effectLst/>
                        </a:rPr>
                        <a:t>C for 1.25 h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650° for &gt;40 h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2795214786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Base pressure </a:t>
                      </a:r>
                      <a:r>
                        <a:rPr lang="en-GB" sz="1600" b="0" dirty="0" smtClean="0">
                          <a:effectLst/>
                        </a:rPr>
                        <a:t>@ </a:t>
                      </a:r>
                      <a:r>
                        <a:rPr lang="en-GB" sz="1600" b="0" dirty="0">
                          <a:effectLst/>
                        </a:rPr>
                        <a:t>650 °C on a substrate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&lt;10</a:t>
                      </a:r>
                      <a:r>
                        <a:rPr lang="en-GB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-9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 mbar</a:t>
                      </a:r>
                      <a:endParaRPr lang="it-IT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1.22x10</a:t>
                      </a:r>
                      <a:r>
                        <a:rPr lang="en-GB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-5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 mbar</a:t>
                      </a:r>
                      <a:endParaRPr lang="it-IT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&lt; 9x10</a:t>
                      </a:r>
                      <a:r>
                        <a:rPr lang="en-GB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-8 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mbar</a:t>
                      </a:r>
                      <a:endParaRPr lang="it-IT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11253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Deposition temperature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°C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°C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650 °C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158168143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Power supply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DC MS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DC MS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DC MS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032331347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Current 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0.97</a:t>
                      </a:r>
                      <a:r>
                        <a:rPr lang="en-GB" sz="1600" u="sng">
                          <a:effectLst/>
                        </a:rPr>
                        <a:t> </a:t>
                      </a:r>
                      <a:r>
                        <a:rPr lang="en-GB" sz="1600">
                          <a:effectLst/>
                        </a:rPr>
                        <a:t>A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1.34 A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2.1 A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267571457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Current density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22 mA/cm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15 mA/cm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27 mA/cm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46659972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Voltage 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411</a:t>
                      </a:r>
                      <a:r>
                        <a:rPr lang="en-GB" sz="1600" u="sng">
                          <a:effectLst/>
                        </a:rPr>
                        <a:t> </a:t>
                      </a:r>
                      <a:r>
                        <a:rPr lang="en-GB" sz="1600">
                          <a:effectLst/>
                        </a:rPr>
                        <a:t>V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298 V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≈ 350 V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747107980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Target power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400 W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400 W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≈ 750 W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45902710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Discharge gas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Kr</a:t>
                      </a:r>
                      <a:endParaRPr lang="it-IT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 err="1">
                          <a:solidFill>
                            <a:schemeClr val="bg1"/>
                          </a:solidFill>
                          <a:effectLst/>
                        </a:rPr>
                        <a:t>Ar</a:t>
                      </a:r>
                      <a:endParaRPr lang="it-IT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 err="1">
                          <a:solidFill>
                            <a:schemeClr val="bg1"/>
                          </a:solidFill>
                          <a:effectLst/>
                        </a:rPr>
                        <a:t>Ar</a:t>
                      </a:r>
                      <a:endParaRPr lang="it-IT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75205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Discharge gas pressure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</a:rPr>
                        <a:t>1.5x10</a:t>
                      </a:r>
                      <a:r>
                        <a:rPr lang="en-GB" sz="1600" b="1" baseline="30000">
                          <a:solidFill>
                            <a:schemeClr val="bg1"/>
                          </a:solidFill>
                          <a:effectLst/>
                        </a:rPr>
                        <a:t>-3</a:t>
                      </a: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</a:rPr>
                        <a:t> mbar</a:t>
                      </a:r>
                      <a:endParaRPr lang="it-IT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</a:rPr>
                        <a:t>1.5x10</a:t>
                      </a:r>
                      <a:r>
                        <a:rPr lang="en-GB" sz="1600" b="1" baseline="30000">
                          <a:solidFill>
                            <a:schemeClr val="bg1"/>
                          </a:solidFill>
                          <a:effectLst/>
                        </a:rPr>
                        <a:t>-2</a:t>
                      </a: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</a:rPr>
                        <a:t> mbar</a:t>
                      </a:r>
                      <a:endParaRPr lang="it-IT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5x10</a:t>
                      </a:r>
                      <a:r>
                        <a:rPr lang="en-GB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-3 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mbar</a:t>
                      </a:r>
                      <a:endParaRPr lang="it-IT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973324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Target-substrate distance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10 cm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6 cm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10 cm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778458202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Substrate rotation 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4 rpm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no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no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55467180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Deposition time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480 min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20 min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>
                          <a:effectLst/>
                        </a:rPr>
                        <a:t>20 min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2302995835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0" dirty="0">
                          <a:effectLst/>
                        </a:rPr>
                        <a:t>Deposition rate </a:t>
                      </a:r>
                      <a:endParaRPr lang="it-IT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20 nm/min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150 nm/min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effectLst/>
                        </a:rPr>
                        <a:t>150 nm/min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/>
                </a:tc>
                <a:extLst>
                  <a:ext uri="{0D108BD9-81ED-4DB2-BD59-A6C34878D82A}">
                    <a16:rowId xmlns:a16="http://schemas.microsoft.com/office/drawing/2014/main" val="139210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46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54</a:t>
            </a:fld>
            <a:endParaRPr lang="it-IT" dirty="0"/>
          </a:p>
        </p:txBody>
      </p:sp>
      <p:sp>
        <p:nvSpPr>
          <p:cNvPr id="36" name="Cubo 35"/>
          <p:cNvSpPr/>
          <p:nvPr/>
        </p:nvSpPr>
        <p:spPr>
          <a:xfrm>
            <a:off x="7394285" y="529900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ubo 36"/>
          <p:cNvSpPr/>
          <p:nvPr/>
        </p:nvSpPr>
        <p:spPr>
          <a:xfrm>
            <a:off x="7394285" y="515458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ubo 37"/>
          <p:cNvSpPr/>
          <p:nvPr/>
        </p:nvSpPr>
        <p:spPr>
          <a:xfrm>
            <a:off x="7394286" y="501603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ubo 38"/>
          <p:cNvSpPr/>
          <p:nvPr/>
        </p:nvSpPr>
        <p:spPr>
          <a:xfrm>
            <a:off x="7423841" y="48657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ubo 39"/>
          <p:cNvSpPr/>
          <p:nvPr/>
        </p:nvSpPr>
        <p:spPr>
          <a:xfrm>
            <a:off x="7426399" y="472720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ubo 40"/>
          <p:cNvSpPr/>
          <p:nvPr/>
        </p:nvSpPr>
        <p:spPr>
          <a:xfrm>
            <a:off x="7423841" y="34841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>
            <a:off x="7423841" y="33694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ubo 42"/>
          <p:cNvSpPr/>
          <p:nvPr/>
        </p:nvSpPr>
        <p:spPr>
          <a:xfrm>
            <a:off x="7423842" y="325025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ubo 43"/>
          <p:cNvSpPr/>
          <p:nvPr/>
        </p:nvSpPr>
        <p:spPr>
          <a:xfrm>
            <a:off x="7423843" y="311097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ubo 44"/>
          <p:cNvSpPr/>
          <p:nvPr/>
        </p:nvSpPr>
        <p:spPr>
          <a:xfrm>
            <a:off x="7447674" y="29695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ubo 45"/>
          <p:cNvSpPr/>
          <p:nvPr/>
        </p:nvSpPr>
        <p:spPr>
          <a:xfrm>
            <a:off x="7423841" y="1878453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>
            <a:off x="7447674" y="172472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ubo 47"/>
          <p:cNvSpPr/>
          <p:nvPr/>
        </p:nvSpPr>
        <p:spPr>
          <a:xfrm>
            <a:off x="7490542" y="1583336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ubo 48"/>
          <p:cNvSpPr/>
          <p:nvPr/>
        </p:nvSpPr>
        <p:spPr>
          <a:xfrm>
            <a:off x="7490537" y="144822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ubo 49"/>
          <p:cNvSpPr/>
          <p:nvPr/>
        </p:nvSpPr>
        <p:spPr>
          <a:xfrm>
            <a:off x="7490537" y="131236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ubo 50"/>
          <p:cNvSpPr/>
          <p:nvPr/>
        </p:nvSpPr>
        <p:spPr>
          <a:xfrm>
            <a:off x="10274893" y="268433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ubo 51"/>
          <p:cNvSpPr/>
          <p:nvPr/>
        </p:nvSpPr>
        <p:spPr>
          <a:xfrm>
            <a:off x="10270886" y="2955638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ubo 52"/>
          <p:cNvSpPr/>
          <p:nvPr/>
        </p:nvSpPr>
        <p:spPr>
          <a:xfrm>
            <a:off x="10266879" y="3235370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ubo 53"/>
          <p:cNvSpPr/>
          <p:nvPr/>
        </p:nvSpPr>
        <p:spPr>
          <a:xfrm>
            <a:off x="10261903" y="353279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ubo 54"/>
          <p:cNvSpPr/>
          <p:nvPr/>
        </p:nvSpPr>
        <p:spPr>
          <a:xfrm>
            <a:off x="10261902" y="38145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ubo 55"/>
          <p:cNvSpPr/>
          <p:nvPr/>
        </p:nvSpPr>
        <p:spPr>
          <a:xfrm>
            <a:off x="10270886" y="410491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Cubo 56"/>
          <p:cNvSpPr/>
          <p:nvPr/>
        </p:nvSpPr>
        <p:spPr>
          <a:xfrm>
            <a:off x="10270886" y="441594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ubo 57"/>
          <p:cNvSpPr/>
          <p:nvPr/>
        </p:nvSpPr>
        <p:spPr>
          <a:xfrm>
            <a:off x="10265911" y="47138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ubo 58"/>
          <p:cNvSpPr/>
          <p:nvPr/>
        </p:nvSpPr>
        <p:spPr>
          <a:xfrm>
            <a:off x="10277942" y="501190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/>
          <p:cNvSpPr/>
          <p:nvPr/>
        </p:nvSpPr>
        <p:spPr>
          <a:xfrm>
            <a:off x="7341924" y="595713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Nb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Coating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9944941" y="5932029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Characterization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pic>
        <p:nvPicPr>
          <p:cNvPr id="109" name="Immagine 10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195139" y="5256156"/>
            <a:ext cx="839679" cy="418723"/>
          </a:xfrm>
          <a:prstGeom prst="rect">
            <a:avLst/>
          </a:prstGeom>
        </p:spPr>
      </p:pic>
      <p:pic>
        <p:nvPicPr>
          <p:cNvPr id="110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01" y="3897329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4" y="2245876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Freccia in giù 111"/>
          <p:cNvSpPr/>
          <p:nvPr/>
        </p:nvSpPr>
        <p:spPr>
          <a:xfrm rot="5400000" flipV="1">
            <a:off x="9025312" y="2621984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Freccia in giù 112"/>
          <p:cNvSpPr/>
          <p:nvPr/>
        </p:nvSpPr>
        <p:spPr>
          <a:xfrm rot="4364739" flipV="1">
            <a:off x="9029075" y="4146819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Freccia in giù 113"/>
          <p:cNvSpPr/>
          <p:nvPr/>
        </p:nvSpPr>
        <p:spPr>
          <a:xfrm rot="6808415" flipV="1">
            <a:off x="9044048" y="1296868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Cubo 119"/>
          <p:cNvSpPr/>
          <p:nvPr/>
        </p:nvSpPr>
        <p:spPr>
          <a:xfrm>
            <a:off x="10290933" y="1272153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Cubo 120"/>
          <p:cNvSpPr/>
          <p:nvPr/>
        </p:nvSpPr>
        <p:spPr>
          <a:xfrm>
            <a:off x="10286926" y="154345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Cubo 121"/>
          <p:cNvSpPr/>
          <p:nvPr/>
        </p:nvSpPr>
        <p:spPr>
          <a:xfrm>
            <a:off x="10282919" y="1799125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Cubo 122"/>
          <p:cNvSpPr/>
          <p:nvPr/>
        </p:nvSpPr>
        <p:spPr>
          <a:xfrm>
            <a:off x="10277943" y="2096549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Cubo 123"/>
          <p:cNvSpPr/>
          <p:nvPr/>
        </p:nvSpPr>
        <p:spPr>
          <a:xfrm>
            <a:off x="10277942" y="237833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Rettangolo 124"/>
          <p:cNvSpPr/>
          <p:nvPr/>
        </p:nvSpPr>
        <p:spPr>
          <a:xfrm>
            <a:off x="7621348" y="2660782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6" name="Rettangolo 125"/>
          <p:cNvSpPr/>
          <p:nvPr/>
        </p:nvSpPr>
        <p:spPr>
          <a:xfrm>
            <a:off x="7605384" y="4363065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7" name="Rettangolo 126"/>
          <p:cNvSpPr/>
          <p:nvPr/>
        </p:nvSpPr>
        <p:spPr>
          <a:xfrm>
            <a:off x="7341924" y="5643146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pic>
        <p:nvPicPr>
          <p:cNvPr id="129" name="Immagine 1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0708593" y="3861542"/>
            <a:ext cx="839679" cy="418723"/>
          </a:xfrm>
          <a:prstGeom prst="rect">
            <a:avLst/>
          </a:prstGeom>
        </p:spPr>
      </p:pic>
      <p:pic>
        <p:nvPicPr>
          <p:cNvPr id="131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921" y="3273690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603" y="2768112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ttangolo 132"/>
          <p:cNvSpPr/>
          <p:nvPr/>
        </p:nvSpPr>
        <p:spPr>
          <a:xfrm>
            <a:off x="10664572" y="4321317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latin typeface="Oswald" panose="02000503000000000000" pitchFamily="2" charset="0"/>
              </a:rPr>
              <a:t>Morphological</a:t>
            </a:r>
            <a:endParaRPr lang="it-IT" sz="1400" b="1" dirty="0">
              <a:latin typeface="Oswald" panose="02000503000000000000" pitchFamily="2" charset="0"/>
            </a:endParaRPr>
          </a:p>
          <a:p>
            <a:pPr algn="r"/>
            <a:r>
              <a:rPr lang="it-IT" sz="1400" b="1" dirty="0" err="1" smtClean="0">
                <a:latin typeface="Oswald" panose="02000503000000000000" pitchFamily="2" charset="0"/>
              </a:rPr>
              <a:t>characterization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pic>
        <p:nvPicPr>
          <p:cNvPr id="115" name="Immagine 114" descr="C:\Users\Cristian\AppData\Local\Temp\cut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39" y="1490734"/>
            <a:ext cx="3902923" cy="4328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1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D:\CloudStation\server\Cryo\ARIES WP15\Caratterizzazioni\SEM\L8\305.TIF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17" y="1194223"/>
            <a:ext cx="2963428" cy="223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 descr="D:\CloudStation\server\Cryo\ARIES WP15\Caratterizzazioni\SEM\L16\203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48" y="4041142"/>
            <a:ext cx="2982384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 descr="D:\CloudStation\server\Cryo\ARIES WP15\Caratterizzazioni\SEM\L21\201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35" y="4041142"/>
            <a:ext cx="2782199" cy="214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6" descr="D:\cryo\ARIES WP15\Caratterizzazioni\SEM\L20\104.TIF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62" y="1319213"/>
            <a:ext cx="2652927" cy="211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 descr="D:\CloudStation\server\Cryo\ARIES WP15\Caratterizzazioni\SEM\C10\112.T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0" y="1325563"/>
            <a:ext cx="2802641" cy="210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1945" y="0"/>
            <a:ext cx="11277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 err="1" smtClean="0"/>
              <a:t>Morphology</a:t>
            </a:r>
            <a:r>
              <a:rPr lang="it-IT" sz="3200" dirty="0" smtClean="0"/>
              <a:t> </a:t>
            </a:r>
            <a:r>
              <a:rPr lang="it-IT" sz="3200" dirty="0"/>
              <a:t>of the Nb </a:t>
            </a:r>
            <a:r>
              <a:rPr lang="it-IT" sz="3200" dirty="0" err="1"/>
              <a:t>coating</a:t>
            </a:r>
            <a:r>
              <a:rPr lang="it-IT" sz="3200" dirty="0"/>
              <a:t> on </a:t>
            </a:r>
            <a:r>
              <a:rPr lang="it-IT" sz="3200" dirty="0" err="1"/>
              <a:t>different</a:t>
            </a:r>
            <a:r>
              <a:rPr lang="it-IT" sz="3200" dirty="0"/>
              <a:t> </a:t>
            </a:r>
            <a:r>
              <a:rPr lang="it-IT" sz="3200" dirty="0" err="1"/>
              <a:t>substrate</a:t>
            </a:r>
            <a:r>
              <a:rPr lang="it-IT" sz="3200" dirty="0"/>
              <a:t> </a:t>
            </a:r>
            <a:r>
              <a:rPr lang="it-IT" sz="3200" dirty="0" err="1" smtClean="0"/>
              <a:t>treatments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200" b="0" i="1" dirty="0" smtClean="0"/>
              <a:t>(Low </a:t>
            </a:r>
            <a:r>
              <a:rPr lang="it-IT" sz="3200" b="0" i="1" dirty="0" err="1" smtClean="0"/>
              <a:t>Magnification</a:t>
            </a:r>
            <a:r>
              <a:rPr lang="it-IT" sz="3200" b="0" i="1" dirty="0" smtClean="0"/>
              <a:t>)</a:t>
            </a:r>
            <a:endParaRPr lang="it-IT" sz="3200" b="0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55</a:t>
            </a:fld>
            <a:endParaRPr lang="it-IT" dirty="0"/>
          </a:p>
        </p:txBody>
      </p:sp>
      <p:sp>
        <p:nvSpPr>
          <p:cNvPr id="10" name="Casella di testo 2"/>
          <p:cNvSpPr txBox="1">
            <a:spLocks noChangeArrowheads="1"/>
          </p:cNvSpPr>
          <p:nvPr/>
        </p:nvSpPr>
        <p:spPr bwMode="auto">
          <a:xfrm>
            <a:off x="1211915" y="134281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</a:t>
            </a: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 di testo 2"/>
          <p:cNvSpPr txBox="1">
            <a:spLocks noChangeArrowheads="1"/>
          </p:cNvSpPr>
          <p:nvPr/>
        </p:nvSpPr>
        <p:spPr bwMode="auto">
          <a:xfrm>
            <a:off x="4356736" y="134281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INFN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 di testo 2"/>
          <p:cNvSpPr txBox="1">
            <a:spLocks noChangeArrowheads="1"/>
          </p:cNvSpPr>
          <p:nvPr/>
        </p:nvSpPr>
        <p:spPr bwMode="auto">
          <a:xfrm>
            <a:off x="9642041" y="1196265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Tumbling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 di testo 2"/>
          <p:cNvSpPr txBox="1">
            <a:spLocks noChangeArrowheads="1"/>
          </p:cNvSpPr>
          <p:nvPr/>
        </p:nvSpPr>
        <p:spPr bwMode="auto">
          <a:xfrm>
            <a:off x="2631140" y="4095175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 di testo 2"/>
          <p:cNvSpPr txBox="1">
            <a:spLocks noChangeArrowheads="1"/>
          </p:cNvSpPr>
          <p:nvPr/>
        </p:nvSpPr>
        <p:spPr bwMode="auto">
          <a:xfrm>
            <a:off x="6090745" y="4095175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 + SUBU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0853621" y="5660369"/>
            <a:ext cx="1226572" cy="6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5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D:\CloudStation\server\Cryo\ARIES WP15\Caratterizzazioni\SEM\L8\305.TIF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17" y="1235788"/>
            <a:ext cx="2963428" cy="223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 descr="D:\CloudStation\server\Cryo\ARIES WP15\Caratterizzazioni\SEM\L16\203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48" y="4041142"/>
            <a:ext cx="2982384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 descr="D:\CloudStation\server\Cryo\ARIES WP15\Caratterizzazioni\SEM\L21\201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35" y="4041142"/>
            <a:ext cx="2782199" cy="214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6" descr="D:\cryo\ARIES WP15\Caratterizzazioni\SEM\L20\104.TIF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62" y="1319213"/>
            <a:ext cx="2652927" cy="211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 descr="D:\CloudStation\server\Cryo\ARIES WP15\Caratterizzazioni\SEM\C10\112.T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0" y="1325563"/>
            <a:ext cx="2802641" cy="210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1945" y="0"/>
            <a:ext cx="11277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 err="1" smtClean="0"/>
              <a:t>Morphology</a:t>
            </a:r>
            <a:r>
              <a:rPr lang="it-IT" sz="3200" dirty="0" smtClean="0"/>
              <a:t> </a:t>
            </a:r>
            <a:r>
              <a:rPr lang="it-IT" sz="3200" dirty="0"/>
              <a:t>of the Nb </a:t>
            </a:r>
            <a:r>
              <a:rPr lang="it-IT" sz="3200" dirty="0" err="1"/>
              <a:t>coating</a:t>
            </a:r>
            <a:r>
              <a:rPr lang="it-IT" sz="3200" dirty="0"/>
              <a:t> on </a:t>
            </a:r>
            <a:r>
              <a:rPr lang="it-IT" sz="3200" dirty="0" err="1"/>
              <a:t>different</a:t>
            </a:r>
            <a:r>
              <a:rPr lang="it-IT" sz="3200" dirty="0"/>
              <a:t> </a:t>
            </a:r>
            <a:r>
              <a:rPr lang="it-IT" sz="3200" dirty="0" err="1"/>
              <a:t>substrate</a:t>
            </a:r>
            <a:r>
              <a:rPr lang="it-IT" sz="3200" dirty="0"/>
              <a:t> </a:t>
            </a:r>
            <a:r>
              <a:rPr lang="it-IT" sz="3200" dirty="0" err="1" smtClean="0"/>
              <a:t>treatments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b="0" i="1" dirty="0" smtClean="0"/>
              <a:t>(Low </a:t>
            </a:r>
            <a:r>
              <a:rPr lang="it-IT" sz="3200" b="0" i="1" dirty="0" err="1"/>
              <a:t>Magnification</a:t>
            </a:r>
            <a:r>
              <a:rPr lang="it-IT" sz="3200" b="0" i="1" dirty="0"/>
              <a:t>)</a:t>
            </a:r>
            <a:endParaRPr lang="it-IT" sz="3200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56</a:t>
            </a:fld>
            <a:endParaRPr lang="it-IT" dirty="0"/>
          </a:p>
        </p:txBody>
      </p:sp>
      <p:sp>
        <p:nvSpPr>
          <p:cNvPr id="10" name="Casella di testo 2"/>
          <p:cNvSpPr txBox="1">
            <a:spLocks noChangeArrowheads="1"/>
          </p:cNvSpPr>
          <p:nvPr/>
        </p:nvSpPr>
        <p:spPr bwMode="auto">
          <a:xfrm>
            <a:off x="1211915" y="134281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</a:t>
            </a: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 di testo 2"/>
          <p:cNvSpPr txBox="1">
            <a:spLocks noChangeArrowheads="1"/>
          </p:cNvSpPr>
          <p:nvPr/>
        </p:nvSpPr>
        <p:spPr bwMode="auto">
          <a:xfrm>
            <a:off x="4356736" y="134281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INFN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 di testo 2"/>
          <p:cNvSpPr txBox="1">
            <a:spLocks noChangeArrowheads="1"/>
          </p:cNvSpPr>
          <p:nvPr/>
        </p:nvSpPr>
        <p:spPr bwMode="auto">
          <a:xfrm>
            <a:off x="9642041" y="1196265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Tumbling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 di testo 2"/>
          <p:cNvSpPr txBox="1">
            <a:spLocks noChangeArrowheads="1"/>
          </p:cNvSpPr>
          <p:nvPr/>
        </p:nvSpPr>
        <p:spPr bwMode="auto">
          <a:xfrm>
            <a:off x="2631140" y="4095175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 di testo 2"/>
          <p:cNvSpPr txBox="1">
            <a:spLocks noChangeArrowheads="1"/>
          </p:cNvSpPr>
          <p:nvPr/>
        </p:nvSpPr>
        <p:spPr bwMode="auto">
          <a:xfrm>
            <a:off x="6090745" y="4095175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 + SUBU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10853621" y="5660369"/>
            <a:ext cx="1226572" cy="611655"/>
          </a:xfrm>
          <a:prstGeom prst="rect">
            <a:avLst/>
          </a:prstGeom>
        </p:spPr>
      </p:pic>
      <p:sp>
        <p:nvSpPr>
          <p:cNvPr id="22" name="Segnaposto contenuto 2"/>
          <p:cNvSpPr txBox="1">
            <a:spLocks/>
          </p:cNvSpPr>
          <p:nvPr/>
        </p:nvSpPr>
        <p:spPr>
          <a:xfrm>
            <a:off x="3421190" y="3545658"/>
            <a:ext cx="1134445" cy="322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 smtClean="0">
                <a:solidFill>
                  <a:srgbClr val="0000FF"/>
                </a:solidFill>
              </a:rPr>
              <a:t>PITTING</a:t>
            </a:r>
            <a:endParaRPr lang="it-IT" sz="1800" b="1" dirty="0">
              <a:solidFill>
                <a:srgbClr val="0000FF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995709" y="1682320"/>
            <a:ext cx="606583" cy="512054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>
            <a:off x="699175" y="2786742"/>
            <a:ext cx="459759" cy="376437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/>
          <p:cNvSpPr/>
          <p:nvPr/>
        </p:nvSpPr>
        <p:spPr>
          <a:xfrm>
            <a:off x="5338436" y="2765965"/>
            <a:ext cx="459759" cy="376437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e 28"/>
          <p:cNvSpPr/>
          <p:nvPr/>
        </p:nvSpPr>
        <p:spPr>
          <a:xfrm>
            <a:off x="4732645" y="2276063"/>
            <a:ext cx="459759" cy="376437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e 29"/>
          <p:cNvSpPr/>
          <p:nvPr/>
        </p:nvSpPr>
        <p:spPr>
          <a:xfrm>
            <a:off x="5338435" y="4870991"/>
            <a:ext cx="459759" cy="376437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e 30"/>
          <p:cNvSpPr/>
          <p:nvPr/>
        </p:nvSpPr>
        <p:spPr>
          <a:xfrm>
            <a:off x="6749483" y="4590639"/>
            <a:ext cx="459759" cy="376437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ttore diritto 4"/>
          <p:cNvCxnSpPr/>
          <p:nvPr/>
        </p:nvCxnSpPr>
        <p:spPr>
          <a:xfrm flipV="1">
            <a:off x="4356736" y="3065592"/>
            <a:ext cx="870541" cy="5952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/>
          <p:nvPr/>
        </p:nvCxnSpPr>
        <p:spPr>
          <a:xfrm>
            <a:off x="4395733" y="3810909"/>
            <a:ext cx="1172581" cy="96794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>
            <a:endCxn id="23" idx="5"/>
          </p:cNvCxnSpPr>
          <p:nvPr/>
        </p:nvCxnSpPr>
        <p:spPr>
          <a:xfrm flipH="1" flipV="1">
            <a:off x="1513460" y="2119385"/>
            <a:ext cx="1907730" cy="148422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89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200" dirty="0" err="1"/>
              <a:t>Morphology</a:t>
            </a:r>
            <a:r>
              <a:rPr lang="it-IT" sz="3200" dirty="0"/>
              <a:t> of the Nb </a:t>
            </a:r>
            <a:r>
              <a:rPr lang="it-IT" sz="3200" dirty="0" err="1"/>
              <a:t>coating</a:t>
            </a:r>
            <a:r>
              <a:rPr lang="it-IT" sz="3200" dirty="0"/>
              <a:t> on </a:t>
            </a:r>
            <a:r>
              <a:rPr lang="it-IT" sz="3200" dirty="0" err="1"/>
              <a:t>different</a:t>
            </a:r>
            <a:r>
              <a:rPr lang="it-IT" sz="3200" dirty="0"/>
              <a:t> </a:t>
            </a:r>
            <a:r>
              <a:rPr lang="it-IT" sz="3200" dirty="0" err="1"/>
              <a:t>substrate</a:t>
            </a:r>
            <a:r>
              <a:rPr lang="it-IT" sz="3200" dirty="0"/>
              <a:t> </a:t>
            </a:r>
            <a:r>
              <a:rPr lang="it-IT" sz="3200" dirty="0" err="1"/>
              <a:t>treatments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200" b="0" i="1" dirty="0" smtClean="0"/>
              <a:t>(Medium </a:t>
            </a:r>
            <a:r>
              <a:rPr lang="it-IT" sz="3200" b="0" i="1" dirty="0" err="1"/>
              <a:t>Magnification</a:t>
            </a:r>
            <a:r>
              <a:rPr lang="it-IT" sz="3200" b="0" i="1" dirty="0"/>
              <a:t>)</a:t>
            </a:r>
            <a:endParaRPr lang="it-IT" sz="3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57</a:t>
            </a:fld>
            <a:endParaRPr lang="it-IT" dirty="0"/>
          </a:p>
        </p:txBody>
      </p:sp>
      <p:pic>
        <p:nvPicPr>
          <p:cNvPr id="6" name="Picture 1" descr="C:\Users\pwr78495\AppData\Local\Microsoft\Windows\INetCache\IE\2PVUV3I8\C7_0002_SE(L)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7" y="1419225"/>
            <a:ext cx="2888495" cy="21765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 di testo 2"/>
          <p:cNvSpPr txBox="1">
            <a:spLocks noChangeArrowheads="1"/>
          </p:cNvSpPr>
          <p:nvPr/>
        </p:nvSpPr>
        <p:spPr bwMode="auto">
          <a:xfrm>
            <a:off x="1397270" y="1478740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</a:t>
            </a: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 di testo 2"/>
          <p:cNvSpPr txBox="1">
            <a:spLocks noChangeArrowheads="1"/>
          </p:cNvSpPr>
          <p:nvPr/>
        </p:nvSpPr>
        <p:spPr bwMode="auto">
          <a:xfrm>
            <a:off x="4542091" y="1478740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INFN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C:\Users\pwr78495\AppData\Local\Microsoft\Windows\INetCache\IE\90R44C4G\L18_0002_SE(L)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76" y="4047608"/>
            <a:ext cx="2815359" cy="209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pwr78495\AppData\Local\Microsoft\Windows\INetCache\IE\2PVUV3I8\L13_0002_SE(L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761" y="4047609"/>
            <a:ext cx="2714807" cy="209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879" y="5338119"/>
            <a:ext cx="1052225" cy="67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 di testo 2"/>
          <p:cNvSpPr txBox="1">
            <a:spLocks noChangeArrowheads="1"/>
          </p:cNvSpPr>
          <p:nvPr/>
        </p:nvSpPr>
        <p:spPr bwMode="auto">
          <a:xfrm>
            <a:off x="2631140" y="4095175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 di testo 2"/>
          <p:cNvSpPr txBox="1">
            <a:spLocks noChangeArrowheads="1"/>
          </p:cNvSpPr>
          <p:nvPr/>
        </p:nvSpPr>
        <p:spPr bwMode="auto">
          <a:xfrm>
            <a:off x="6090745" y="4095175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 + SUBU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771775" y="1472138"/>
            <a:ext cx="80815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On STFC samples </a:t>
            </a:r>
            <a:r>
              <a:rPr lang="en-GB" sz="2400" b="1" dirty="0" smtClean="0">
                <a:solidFill>
                  <a:srgbClr val="0000FF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Pitting is not visible </a:t>
            </a:r>
            <a:r>
              <a:rPr lang="en-GB" sz="2400" dirty="0" smtClean="0">
                <a:solidFill>
                  <a:srgbClr val="0000FF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because the Nb film is thicker than INFN and Siegen samples. (10 </a:t>
            </a:r>
            <a:r>
              <a:rPr lang="el-GR" sz="24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</a:t>
            </a:r>
            <a:r>
              <a:rPr lang="it-IT" sz="24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GB" sz="2400" dirty="0" smtClean="0">
                <a:solidFill>
                  <a:srgbClr val="0000FF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 instead of 3 </a:t>
            </a:r>
            <a:r>
              <a:rPr lang="el-GR" sz="24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μ</a:t>
            </a:r>
            <a:r>
              <a:rPr lang="it-IT" sz="24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GB" sz="2400" dirty="0" smtClean="0">
                <a:solidFill>
                  <a:srgbClr val="0000FF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FF"/>
              </a:solidFill>
              <a:latin typeface="Oswald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Oswald" panose="02000503000000000000" pitchFamily="2" charset="0"/>
              </a:rPr>
              <a:t>Also </a:t>
            </a:r>
            <a:r>
              <a:rPr lang="en-GB" sz="2400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low deposition </a:t>
            </a:r>
            <a:r>
              <a:rPr lang="en-GB" sz="2400" dirty="0" smtClean="0">
                <a:solidFill>
                  <a:srgbClr val="0000FF"/>
                </a:solidFill>
                <a:latin typeface="Oswald" panose="02000503000000000000" pitchFamily="2" charset="0"/>
              </a:rPr>
              <a:t>rate could help to </a:t>
            </a:r>
            <a:r>
              <a:rPr lang="en-GB" sz="2400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mitigate substrate imperfections</a:t>
            </a:r>
            <a:endParaRPr lang="it-IT" sz="2400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1945" y="0"/>
            <a:ext cx="11277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 err="1"/>
              <a:t>Morphology</a:t>
            </a:r>
            <a:r>
              <a:rPr lang="it-IT" sz="3200" dirty="0"/>
              <a:t> of the Nb </a:t>
            </a:r>
            <a:r>
              <a:rPr lang="it-IT" sz="3200" dirty="0" err="1"/>
              <a:t>coating</a:t>
            </a:r>
            <a:r>
              <a:rPr lang="it-IT" sz="3200" dirty="0"/>
              <a:t> on </a:t>
            </a:r>
            <a:r>
              <a:rPr lang="it-IT" sz="3200" dirty="0" err="1"/>
              <a:t>different</a:t>
            </a:r>
            <a:r>
              <a:rPr lang="it-IT" sz="3200" dirty="0"/>
              <a:t> </a:t>
            </a:r>
            <a:r>
              <a:rPr lang="it-IT" sz="3200" dirty="0" err="1"/>
              <a:t>substrate</a:t>
            </a:r>
            <a:r>
              <a:rPr lang="it-IT" sz="3200" dirty="0"/>
              <a:t> </a:t>
            </a:r>
            <a:r>
              <a:rPr lang="it-IT" sz="3200" dirty="0" err="1"/>
              <a:t>treatments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200" b="0" i="1" dirty="0"/>
              <a:t>(High </a:t>
            </a:r>
            <a:r>
              <a:rPr lang="it-IT" sz="3200" b="0" i="1" dirty="0" err="1"/>
              <a:t>Magnification</a:t>
            </a:r>
            <a:r>
              <a:rPr lang="it-IT" sz="3200" b="0" i="1" dirty="0"/>
              <a:t>)</a:t>
            </a:r>
            <a:endParaRPr lang="it-IT" sz="3200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58</a:t>
            </a:fld>
            <a:endParaRPr lang="it-IT" dirty="0"/>
          </a:p>
        </p:txBody>
      </p:sp>
      <p:pic>
        <p:nvPicPr>
          <p:cNvPr id="5" name="Grafik 195" descr="C:\Users\gk493\AppData\Local\Microsoft\Windows\INetCache\Content.Word\C1-06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4" y="1342813"/>
            <a:ext cx="2731523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L1-0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99" y="1342813"/>
            <a:ext cx="2867660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196" descr="L10-03"/>
          <p:cNvPicPr/>
          <p:nvPr/>
        </p:nvPicPr>
        <p:blipFill>
          <a:blip r:embed="rId5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05" y="3910118"/>
            <a:ext cx="283845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L23-0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05" y="3910118"/>
            <a:ext cx="2838450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L9-0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908" y="1325563"/>
            <a:ext cx="2838450" cy="2128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 di testo 2"/>
          <p:cNvSpPr txBox="1">
            <a:spLocks noChangeArrowheads="1"/>
          </p:cNvSpPr>
          <p:nvPr/>
        </p:nvSpPr>
        <p:spPr bwMode="auto">
          <a:xfrm>
            <a:off x="1211915" y="134281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</a:t>
            </a: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 di testo 2"/>
          <p:cNvSpPr txBox="1">
            <a:spLocks noChangeArrowheads="1"/>
          </p:cNvSpPr>
          <p:nvPr/>
        </p:nvSpPr>
        <p:spPr bwMode="auto">
          <a:xfrm>
            <a:off x="4356736" y="134281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INFN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 di testo 2"/>
          <p:cNvSpPr txBox="1">
            <a:spLocks noChangeArrowheads="1"/>
          </p:cNvSpPr>
          <p:nvPr/>
        </p:nvSpPr>
        <p:spPr bwMode="auto">
          <a:xfrm>
            <a:off x="9591521" y="132556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Tumbling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 di testo 2"/>
          <p:cNvSpPr txBox="1">
            <a:spLocks noChangeArrowheads="1"/>
          </p:cNvSpPr>
          <p:nvPr/>
        </p:nvSpPr>
        <p:spPr bwMode="auto">
          <a:xfrm>
            <a:off x="2631140" y="3910118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 di testo 2"/>
          <p:cNvSpPr txBox="1">
            <a:spLocks noChangeArrowheads="1"/>
          </p:cNvSpPr>
          <p:nvPr/>
        </p:nvSpPr>
        <p:spPr bwMode="auto">
          <a:xfrm>
            <a:off x="6090745" y="3910118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 + SUBU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313" y="5684936"/>
            <a:ext cx="1727879" cy="4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2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1945" y="0"/>
            <a:ext cx="11277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 err="1"/>
              <a:t>Morphology</a:t>
            </a:r>
            <a:r>
              <a:rPr lang="it-IT" sz="3200" dirty="0"/>
              <a:t> of the Nb </a:t>
            </a:r>
            <a:r>
              <a:rPr lang="it-IT" sz="3200" dirty="0" err="1"/>
              <a:t>coating</a:t>
            </a:r>
            <a:r>
              <a:rPr lang="it-IT" sz="3200" dirty="0"/>
              <a:t> on </a:t>
            </a:r>
            <a:r>
              <a:rPr lang="it-IT" sz="3200" dirty="0" err="1"/>
              <a:t>different</a:t>
            </a:r>
            <a:r>
              <a:rPr lang="it-IT" sz="3200" dirty="0"/>
              <a:t> </a:t>
            </a:r>
            <a:r>
              <a:rPr lang="it-IT" sz="3200" dirty="0" err="1"/>
              <a:t>substrate</a:t>
            </a:r>
            <a:r>
              <a:rPr lang="it-IT" sz="3200" dirty="0"/>
              <a:t> </a:t>
            </a:r>
            <a:r>
              <a:rPr lang="it-IT" sz="3200" dirty="0" err="1"/>
              <a:t>treatments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200" b="0" i="1" dirty="0"/>
              <a:t>(High </a:t>
            </a:r>
            <a:r>
              <a:rPr lang="it-IT" sz="3200" b="0" i="1" dirty="0" err="1"/>
              <a:t>Magnification</a:t>
            </a:r>
            <a:r>
              <a:rPr lang="it-IT" sz="3200" b="0" i="1" dirty="0"/>
              <a:t>)</a:t>
            </a:r>
            <a:endParaRPr lang="it-IT" sz="3200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59</a:t>
            </a:fld>
            <a:endParaRPr lang="it-IT" dirty="0"/>
          </a:p>
        </p:txBody>
      </p:sp>
      <p:pic>
        <p:nvPicPr>
          <p:cNvPr id="5" name="Grafik 195" descr="C:\Users\gk493\AppData\Local\Microsoft\Windows\INetCache\Content.Word\C1-06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4" y="1342813"/>
            <a:ext cx="2731523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L1-0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99" y="1342813"/>
            <a:ext cx="2867660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196" descr="L10-03"/>
          <p:cNvPicPr/>
          <p:nvPr/>
        </p:nvPicPr>
        <p:blipFill>
          <a:blip r:embed="rId5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05" y="3910118"/>
            <a:ext cx="283845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L23-0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05" y="3910118"/>
            <a:ext cx="2838450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L9-0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908" y="1325563"/>
            <a:ext cx="2838450" cy="2128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 di testo 2"/>
          <p:cNvSpPr txBox="1">
            <a:spLocks noChangeArrowheads="1"/>
          </p:cNvSpPr>
          <p:nvPr/>
        </p:nvSpPr>
        <p:spPr bwMode="auto">
          <a:xfrm>
            <a:off x="1211915" y="134281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</a:t>
            </a: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 di testo 2"/>
          <p:cNvSpPr txBox="1">
            <a:spLocks noChangeArrowheads="1"/>
          </p:cNvSpPr>
          <p:nvPr/>
        </p:nvSpPr>
        <p:spPr bwMode="auto">
          <a:xfrm>
            <a:off x="4356736" y="134281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SUBU INFN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 di testo 2"/>
          <p:cNvSpPr txBox="1">
            <a:spLocks noChangeArrowheads="1"/>
          </p:cNvSpPr>
          <p:nvPr/>
        </p:nvSpPr>
        <p:spPr bwMode="auto">
          <a:xfrm>
            <a:off x="9591521" y="1325563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Tumbling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 di testo 2"/>
          <p:cNvSpPr txBox="1">
            <a:spLocks noChangeArrowheads="1"/>
          </p:cNvSpPr>
          <p:nvPr/>
        </p:nvSpPr>
        <p:spPr bwMode="auto">
          <a:xfrm>
            <a:off x="2631140" y="3910118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 di testo 2"/>
          <p:cNvSpPr txBox="1">
            <a:spLocks noChangeArrowheads="1"/>
          </p:cNvSpPr>
          <p:nvPr/>
        </p:nvSpPr>
        <p:spPr bwMode="auto">
          <a:xfrm>
            <a:off x="6090745" y="3910118"/>
            <a:ext cx="1211580" cy="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smtClean="0">
                <a:solidFill>
                  <a:srgbClr val="FFFFFF"/>
                </a:solidFill>
                <a:effectLst/>
                <a:latin typeface="Oswald" panose="020005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 + SUBU</a:t>
            </a:r>
            <a:endParaRPr lang="it-IT" sz="1600" dirty="0">
              <a:effectLst/>
              <a:latin typeface="Oswald" panose="02000503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313" y="5684936"/>
            <a:ext cx="1727879" cy="4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e 17"/>
          <p:cNvSpPr/>
          <p:nvPr/>
        </p:nvSpPr>
        <p:spPr>
          <a:xfrm>
            <a:off x="5768290" y="4396011"/>
            <a:ext cx="706073" cy="475646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ttore diritto 18"/>
          <p:cNvCxnSpPr/>
          <p:nvPr/>
        </p:nvCxnSpPr>
        <p:spPr>
          <a:xfrm>
            <a:off x="6474363" y="4675425"/>
            <a:ext cx="1671921" cy="34796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/>
          <p:cNvSpPr txBox="1">
            <a:spLocks/>
          </p:cNvSpPr>
          <p:nvPr/>
        </p:nvSpPr>
        <p:spPr>
          <a:xfrm>
            <a:off x="8146284" y="4972155"/>
            <a:ext cx="2051027" cy="461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 err="1" smtClean="0">
                <a:solidFill>
                  <a:srgbClr val="0000FF"/>
                </a:solidFill>
              </a:rPr>
              <a:t>pitting</a:t>
            </a:r>
            <a:endParaRPr lang="it-IT" sz="1800" dirty="0">
              <a:solidFill>
                <a:srgbClr val="0000FF"/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5246915" y="5023391"/>
            <a:ext cx="521376" cy="539209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451944" y="3420903"/>
            <a:ext cx="624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On SUBU samples two </a:t>
            </a:r>
            <a:r>
              <a:rPr lang="en-GB" dirty="0">
                <a:solidFill>
                  <a:srgbClr val="0000FF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different grain structures can be observed</a:t>
            </a:r>
            <a:endParaRPr lang="it-IT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cxnSp>
        <p:nvCxnSpPr>
          <p:cNvPr id="31" name="Connettore diritto 30"/>
          <p:cNvCxnSpPr/>
          <p:nvPr/>
        </p:nvCxnSpPr>
        <p:spPr>
          <a:xfrm flipV="1">
            <a:off x="5737769" y="5087427"/>
            <a:ext cx="2408515" cy="20838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2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5" name="Immagin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sp>
        <p:nvSpPr>
          <p:cNvPr id="107" name="Freccia in giù 106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0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dirty="0" err="1" smtClean="0"/>
              <a:t>Roughness</a:t>
            </a:r>
            <a:r>
              <a:rPr lang="it-IT" sz="3600" dirty="0" smtClean="0"/>
              <a:t> of the Nb </a:t>
            </a:r>
            <a:r>
              <a:rPr lang="it-IT" sz="3600" dirty="0" err="1" smtClean="0"/>
              <a:t>coating</a:t>
            </a:r>
            <a:r>
              <a:rPr lang="it-IT" sz="3600" dirty="0" smtClean="0"/>
              <a:t> on </a:t>
            </a:r>
            <a:r>
              <a:rPr lang="it-IT" sz="3600" dirty="0" err="1" smtClean="0"/>
              <a:t>different</a:t>
            </a:r>
            <a:r>
              <a:rPr lang="it-IT" sz="3600" dirty="0" smtClean="0"/>
              <a:t> </a:t>
            </a:r>
            <a:r>
              <a:rPr lang="it-IT" sz="3600" dirty="0" err="1" smtClean="0"/>
              <a:t>substrate</a:t>
            </a:r>
            <a:r>
              <a:rPr lang="it-IT" sz="3600" dirty="0" smtClean="0"/>
              <a:t> </a:t>
            </a:r>
            <a:r>
              <a:rPr lang="it-IT" sz="3600" dirty="0" err="1" smtClean="0"/>
              <a:t>treatments</a:t>
            </a:r>
            <a:endParaRPr lang="it-IT" sz="3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60</a:t>
            </a:fld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264106"/>
              </p:ext>
            </p:extLst>
          </p:nvPr>
        </p:nvGraphicFramePr>
        <p:xfrm>
          <a:off x="719234" y="2056382"/>
          <a:ext cx="10543324" cy="2944368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590568">
                  <a:extLst>
                    <a:ext uri="{9D8B030D-6E8A-4147-A177-3AD203B41FA5}">
                      <a16:colId xmlns:a16="http://schemas.microsoft.com/office/drawing/2014/main" val="3748845657"/>
                    </a:ext>
                  </a:extLst>
                </a:gridCol>
                <a:gridCol w="3976378">
                  <a:extLst>
                    <a:ext uri="{9D8B030D-6E8A-4147-A177-3AD203B41FA5}">
                      <a16:colId xmlns:a16="http://schemas.microsoft.com/office/drawing/2014/main" val="3393051951"/>
                    </a:ext>
                  </a:extLst>
                </a:gridCol>
                <a:gridCol w="3976378">
                  <a:extLst>
                    <a:ext uri="{9D8B030D-6E8A-4147-A177-3AD203B41FA5}">
                      <a16:colId xmlns:a16="http://schemas.microsoft.com/office/drawing/2014/main" val="5887894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Substrate treatment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AFM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Roughness </a:t>
                      </a:r>
                      <a:r>
                        <a:rPr lang="en-GB" sz="2400" dirty="0">
                          <a:effectLst/>
                        </a:rPr>
                        <a:t>(Ra) [</a:t>
                      </a:r>
                      <a:r>
                        <a:rPr lang="en-GB" sz="2400" dirty="0" smtClean="0">
                          <a:effectLst/>
                        </a:rPr>
                        <a:t>nm]</a:t>
                      </a:r>
                      <a:endParaRPr lang="en-GB" sz="24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Profilometer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Roughness (Ra) [nm]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3873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SUBU CERN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21 ± 12.1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effectLst/>
                        </a:rPr>
                        <a:t>126 ± </a:t>
                      </a:r>
                      <a:r>
                        <a:rPr lang="en-GB" sz="2400" kern="1200" dirty="0" smtClean="0">
                          <a:effectLst/>
                        </a:rPr>
                        <a:t>15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544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SUBU INFN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6.3 ± 1.2</a:t>
                      </a:r>
                      <a:endParaRPr lang="it-IT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effectLst/>
                        </a:rPr>
                        <a:t>197 ± </a:t>
                      </a:r>
                      <a:r>
                        <a:rPr lang="en-GB" sz="2400" kern="1200" dirty="0" smtClean="0">
                          <a:effectLst/>
                        </a:rPr>
                        <a:t>98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135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EP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11.5 ± 0.7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kern="1200" dirty="0">
                          <a:effectLst/>
                        </a:rPr>
                        <a:t>233 ± 66 </a:t>
                      </a:r>
                      <a:r>
                        <a:rPr lang="en-GB" sz="2400" u="none" kern="1200" baseline="0" dirty="0" smtClean="0">
                          <a:effectLst/>
                        </a:rPr>
                        <a:t>   </a:t>
                      </a:r>
                      <a:r>
                        <a:rPr lang="en-GB" sz="2400" u="none" kern="1200" dirty="0" err="1" smtClean="0">
                          <a:effectLst/>
                        </a:rPr>
                        <a:t>diag</a:t>
                      </a:r>
                      <a:r>
                        <a:rPr lang="en-GB" sz="2400" u="none" kern="1200" dirty="0" smtClean="0">
                          <a:effectLst/>
                        </a:rPr>
                        <a:t> 254 ± 50</a:t>
                      </a:r>
                      <a:endParaRPr lang="it-IT" sz="2400" i="1" u="none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075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EP + SUBU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14.2 ± 2.4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kern="1200" dirty="0">
                          <a:effectLst/>
                        </a:rPr>
                        <a:t>192 ± </a:t>
                      </a:r>
                      <a:r>
                        <a:rPr lang="en-GB" sz="2400" u="none" kern="1200" dirty="0" smtClean="0">
                          <a:effectLst/>
                        </a:rPr>
                        <a:t>64   </a:t>
                      </a:r>
                      <a:r>
                        <a:rPr lang="en-GB" sz="2400" u="none" kern="1200" dirty="0" err="1" smtClean="0">
                          <a:effectLst/>
                        </a:rPr>
                        <a:t>diag</a:t>
                      </a:r>
                      <a:r>
                        <a:rPr lang="en-GB" sz="2400" u="none" kern="1200" dirty="0" smtClean="0">
                          <a:effectLst/>
                        </a:rPr>
                        <a:t> 96 ± 18</a:t>
                      </a:r>
                      <a:endParaRPr lang="it-IT" sz="2400" u="none" dirty="0" smtClean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182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effectLst/>
                        </a:rPr>
                        <a:t>Tumbling</a:t>
                      </a:r>
                      <a:endParaRPr lang="it-IT" sz="240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18.3 ± 1.5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effectLst/>
                        </a:rPr>
                        <a:t>207 ± </a:t>
                      </a:r>
                      <a:r>
                        <a:rPr lang="en-GB" sz="2400" kern="1200" dirty="0" smtClean="0">
                          <a:effectLst/>
                        </a:rPr>
                        <a:t>53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705133"/>
                  </a:ext>
                </a:extLst>
              </a:tr>
            </a:tbl>
          </a:graphicData>
        </a:graphic>
      </p:graphicFrame>
      <p:pic>
        <p:nvPicPr>
          <p:cNvPr id="7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12" y="1427154"/>
            <a:ext cx="1850638" cy="52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808202" y="1444235"/>
            <a:ext cx="1057581" cy="52738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273293" y="5102342"/>
            <a:ext cx="27188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Profilometer Roughness</a:t>
            </a:r>
          </a:p>
          <a:p>
            <a:r>
              <a:rPr lang="en-GB" b="1" dirty="0" smtClean="0"/>
              <a:t>influenced by the sample</a:t>
            </a:r>
          </a:p>
          <a:p>
            <a:r>
              <a:rPr lang="en-GB" b="1" dirty="0" smtClean="0"/>
              <a:t>bending due to the cutting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8865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dirty="0" err="1" smtClean="0"/>
              <a:t>Roughness</a:t>
            </a:r>
            <a:r>
              <a:rPr lang="it-IT" sz="3600" dirty="0" smtClean="0"/>
              <a:t> of the Nb </a:t>
            </a:r>
            <a:r>
              <a:rPr lang="it-IT" sz="3600" dirty="0" err="1" smtClean="0"/>
              <a:t>coating</a:t>
            </a:r>
            <a:r>
              <a:rPr lang="it-IT" sz="3600" dirty="0" smtClean="0"/>
              <a:t> on </a:t>
            </a:r>
            <a:r>
              <a:rPr lang="it-IT" sz="3600" dirty="0" err="1" smtClean="0"/>
              <a:t>different</a:t>
            </a:r>
            <a:r>
              <a:rPr lang="it-IT" sz="3600" dirty="0" smtClean="0"/>
              <a:t> </a:t>
            </a:r>
            <a:r>
              <a:rPr lang="it-IT" sz="3600" dirty="0" err="1" smtClean="0"/>
              <a:t>substrate</a:t>
            </a:r>
            <a:r>
              <a:rPr lang="it-IT" sz="3600" dirty="0" smtClean="0"/>
              <a:t> </a:t>
            </a:r>
            <a:r>
              <a:rPr lang="it-IT" sz="3600" dirty="0" err="1" smtClean="0"/>
              <a:t>treatments</a:t>
            </a:r>
            <a:endParaRPr lang="it-IT" sz="3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61</a:t>
            </a:fld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315514"/>
              </p:ext>
            </p:extLst>
          </p:nvPr>
        </p:nvGraphicFramePr>
        <p:xfrm>
          <a:off x="719234" y="2056382"/>
          <a:ext cx="10543324" cy="2944368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590568">
                  <a:extLst>
                    <a:ext uri="{9D8B030D-6E8A-4147-A177-3AD203B41FA5}">
                      <a16:colId xmlns:a16="http://schemas.microsoft.com/office/drawing/2014/main" val="3748845657"/>
                    </a:ext>
                  </a:extLst>
                </a:gridCol>
                <a:gridCol w="3976378">
                  <a:extLst>
                    <a:ext uri="{9D8B030D-6E8A-4147-A177-3AD203B41FA5}">
                      <a16:colId xmlns:a16="http://schemas.microsoft.com/office/drawing/2014/main" val="3393051951"/>
                    </a:ext>
                  </a:extLst>
                </a:gridCol>
                <a:gridCol w="3976378">
                  <a:extLst>
                    <a:ext uri="{9D8B030D-6E8A-4147-A177-3AD203B41FA5}">
                      <a16:colId xmlns:a16="http://schemas.microsoft.com/office/drawing/2014/main" val="5887894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Substrate treatment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AFM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Roughness </a:t>
                      </a:r>
                      <a:r>
                        <a:rPr lang="en-GB" sz="2400" dirty="0">
                          <a:effectLst/>
                        </a:rPr>
                        <a:t>(Ra) [</a:t>
                      </a:r>
                      <a:r>
                        <a:rPr lang="en-GB" sz="2400" dirty="0" smtClean="0">
                          <a:effectLst/>
                        </a:rPr>
                        <a:t>nm]</a:t>
                      </a:r>
                      <a:endParaRPr lang="en-GB" sz="24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err="1" smtClean="0">
                          <a:effectLst/>
                        </a:rPr>
                        <a:t>Profilometer</a:t>
                      </a:r>
                      <a:endParaRPr lang="en-GB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Roughness (Ra) [nm]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3873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SUBU CERN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21 ± 12.1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effectLst/>
                        </a:rPr>
                        <a:t>126 ± </a:t>
                      </a:r>
                      <a:r>
                        <a:rPr lang="en-GB" sz="2400" kern="1200" dirty="0" smtClean="0">
                          <a:effectLst/>
                        </a:rPr>
                        <a:t>15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544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SUBU INFN</a:t>
                      </a:r>
                      <a:endParaRPr lang="it-IT" sz="2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chemeClr val="bg1"/>
                          </a:solidFill>
                          <a:effectLst/>
                        </a:rPr>
                        <a:t>6.3 ± 1.2</a:t>
                      </a:r>
                      <a:endParaRPr lang="it-IT" sz="24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effectLst/>
                        </a:rPr>
                        <a:t>197 ± </a:t>
                      </a:r>
                      <a:r>
                        <a:rPr lang="en-GB" sz="2400" kern="1200" dirty="0" smtClean="0">
                          <a:effectLst/>
                        </a:rPr>
                        <a:t>98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135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EP</a:t>
                      </a:r>
                      <a:endParaRPr lang="it-IT" sz="2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11.5 ± 0.7</a:t>
                      </a:r>
                      <a:endParaRPr lang="it-IT" sz="2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kern="1200" dirty="0">
                          <a:effectLst/>
                        </a:rPr>
                        <a:t>233 ± 66 </a:t>
                      </a:r>
                      <a:r>
                        <a:rPr lang="en-GB" sz="2400" u="none" kern="1200" baseline="0" dirty="0" smtClean="0">
                          <a:effectLst/>
                        </a:rPr>
                        <a:t>   </a:t>
                      </a:r>
                      <a:r>
                        <a:rPr lang="en-GB" sz="2400" u="none" kern="1200" dirty="0" err="1" smtClean="0">
                          <a:effectLst/>
                        </a:rPr>
                        <a:t>diag</a:t>
                      </a:r>
                      <a:r>
                        <a:rPr lang="en-GB" sz="2400" u="none" kern="1200" dirty="0" smtClean="0">
                          <a:effectLst/>
                        </a:rPr>
                        <a:t> 254 ± 50</a:t>
                      </a:r>
                      <a:endParaRPr lang="it-IT" sz="2400" i="1" u="none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075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EP + SUBU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14.2 ± 2.4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kern="1200" dirty="0">
                          <a:effectLst/>
                        </a:rPr>
                        <a:t>192 ± </a:t>
                      </a:r>
                      <a:r>
                        <a:rPr lang="en-GB" sz="2400" u="none" kern="1200" dirty="0" smtClean="0">
                          <a:effectLst/>
                        </a:rPr>
                        <a:t>64   </a:t>
                      </a:r>
                      <a:r>
                        <a:rPr lang="en-GB" sz="2400" u="none" kern="1200" dirty="0" err="1" smtClean="0">
                          <a:effectLst/>
                        </a:rPr>
                        <a:t>diag</a:t>
                      </a:r>
                      <a:r>
                        <a:rPr lang="en-GB" sz="2400" u="none" kern="1200" dirty="0" smtClean="0">
                          <a:effectLst/>
                        </a:rPr>
                        <a:t> 96 ± 18</a:t>
                      </a:r>
                      <a:endParaRPr lang="it-IT" sz="2400" u="none" dirty="0" smtClean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182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effectLst/>
                        </a:rPr>
                        <a:t>Tumbling</a:t>
                      </a:r>
                      <a:endParaRPr lang="it-IT" sz="240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18.3 ± 1.5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kern="1200" dirty="0">
                          <a:effectLst/>
                        </a:rPr>
                        <a:t>207 ± </a:t>
                      </a:r>
                      <a:r>
                        <a:rPr lang="en-GB" sz="2400" kern="1200" dirty="0" smtClean="0">
                          <a:effectLst/>
                        </a:rPr>
                        <a:t>53</a:t>
                      </a:r>
                      <a:endParaRPr lang="it-I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705133"/>
                  </a:ext>
                </a:extLst>
              </a:tr>
            </a:tbl>
          </a:graphicData>
        </a:graphic>
      </p:graphicFrame>
      <p:pic>
        <p:nvPicPr>
          <p:cNvPr id="7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12" y="1427154"/>
            <a:ext cx="1850638" cy="52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808202" y="1444235"/>
            <a:ext cx="1057581" cy="52738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273293" y="5102342"/>
            <a:ext cx="27188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/>
              <a:t>Profilometer</a:t>
            </a:r>
            <a:r>
              <a:rPr lang="en-GB" b="1" dirty="0" smtClean="0"/>
              <a:t> </a:t>
            </a:r>
            <a:r>
              <a:rPr lang="en-GB" b="1" dirty="0" err="1" smtClean="0"/>
              <a:t>Roughnes</a:t>
            </a:r>
            <a:endParaRPr lang="en-GB" b="1" dirty="0" smtClean="0"/>
          </a:p>
          <a:p>
            <a:r>
              <a:rPr lang="en-GB" b="1" dirty="0" smtClean="0"/>
              <a:t>influenced by the sample</a:t>
            </a:r>
          </a:p>
          <a:p>
            <a:r>
              <a:rPr lang="en-GB" b="1" dirty="0" smtClean="0"/>
              <a:t>bending due to the cutting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508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62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ubo 35"/>
          <p:cNvSpPr/>
          <p:nvPr/>
        </p:nvSpPr>
        <p:spPr>
          <a:xfrm>
            <a:off x="7394285" y="529900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ubo 36"/>
          <p:cNvSpPr/>
          <p:nvPr/>
        </p:nvSpPr>
        <p:spPr>
          <a:xfrm>
            <a:off x="7394285" y="515458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ubo 37"/>
          <p:cNvSpPr/>
          <p:nvPr/>
        </p:nvSpPr>
        <p:spPr>
          <a:xfrm>
            <a:off x="7394286" y="501603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ubo 38"/>
          <p:cNvSpPr/>
          <p:nvPr/>
        </p:nvSpPr>
        <p:spPr>
          <a:xfrm>
            <a:off x="7423841" y="48657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ubo 39"/>
          <p:cNvSpPr/>
          <p:nvPr/>
        </p:nvSpPr>
        <p:spPr>
          <a:xfrm>
            <a:off x="7426399" y="472720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ubo 40"/>
          <p:cNvSpPr/>
          <p:nvPr/>
        </p:nvSpPr>
        <p:spPr>
          <a:xfrm>
            <a:off x="7423841" y="34841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>
            <a:off x="7423841" y="33694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ubo 42"/>
          <p:cNvSpPr/>
          <p:nvPr/>
        </p:nvSpPr>
        <p:spPr>
          <a:xfrm>
            <a:off x="7423842" y="325025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ubo 43"/>
          <p:cNvSpPr/>
          <p:nvPr/>
        </p:nvSpPr>
        <p:spPr>
          <a:xfrm>
            <a:off x="7423843" y="311097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ubo 44"/>
          <p:cNvSpPr/>
          <p:nvPr/>
        </p:nvSpPr>
        <p:spPr>
          <a:xfrm>
            <a:off x="7447674" y="29695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ubo 45"/>
          <p:cNvSpPr/>
          <p:nvPr/>
        </p:nvSpPr>
        <p:spPr>
          <a:xfrm>
            <a:off x="7423841" y="1878453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>
            <a:off x="7447674" y="172472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ubo 47"/>
          <p:cNvSpPr/>
          <p:nvPr/>
        </p:nvSpPr>
        <p:spPr>
          <a:xfrm>
            <a:off x="7490542" y="1583336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ubo 48"/>
          <p:cNvSpPr/>
          <p:nvPr/>
        </p:nvSpPr>
        <p:spPr>
          <a:xfrm>
            <a:off x="7490537" y="144822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ubo 49"/>
          <p:cNvSpPr/>
          <p:nvPr/>
        </p:nvSpPr>
        <p:spPr>
          <a:xfrm>
            <a:off x="7490537" y="131236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ubo 50"/>
          <p:cNvSpPr/>
          <p:nvPr/>
        </p:nvSpPr>
        <p:spPr>
          <a:xfrm>
            <a:off x="10274893" y="268433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ubo 51"/>
          <p:cNvSpPr/>
          <p:nvPr/>
        </p:nvSpPr>
        <p:spPr>
          <a:xfrm>
            <a:off x="10270886" y="2955638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ubo 52"/>
          <p:cNvSpPr/>
          <p:nvPr/>
        </p:nvSpPr>
        <p:spPr>
          <a:xfrm>
            <a:off x="10266879" y="3235370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ubo 53"/>
          <p:cNvSpPr/>
          <p:nvPr/>
        </p:nvSpPr>
        <p:spPr>
          <a:xfrm>
            <a:off x="10261903" y="353279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ubo 54"/>
          <p:cNvSpPr/>
          <p:nvPr/>
        </p:nvSpPr>
        <p:spPr>
          <a:xfrm>
            <a:off x="10261902" y="38145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ubo 55"/>
          <p:cNvSpPr/>
          <p:nvPr/>
        </p:nvSpPr>
        <p:spPr>
          <a:xfrm>
            <a:off x="10270886" y="4104914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Cubo 56"/>
          <p:cNvSpPr/>
          <p:nvPr/>
        </p:nvSpPr>
        <p:spPr>
          <a:xfrm>
            <a:off x="10270886" y="441594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ubo 57"/>
          <p:cNvSpPr/>
          <p:nvPr/>
        </p:nvSpPr>
        <p:spPr>
          <a:xfrm>
            <a:off x="10265911" y="4713882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ubo 58"/>
          <p:cNvSpPr/>
          <p:nvPr/>
        </p:nvSpPr>
        <p:spPr>
          <a:xfrm>
            <a:off x="10277942" y="501190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341924" y="595713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Oswald" panose="02000503000000000000" pitchFamily="2" charset="0"/>
              </a:rPr>
              <a:t>Nb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Coating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9944941" y="5932029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Characterization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sp>
        <p:nvSpPr>
          <p:cNvPr id="91" name="Freccia in giù 90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Freccia in giù 91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Freccia in giù 92"/>
          <p:cNvSpPr/>
          <p:nvPr/>
        </p:nvSpPr>
        <p:spPr>
          <a:xfrm rot="8380707" flipV="1">
            <a:off x="6740126" y="1238216"/>
            <a:ext cx="347988" cy="1990201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Freccia in giù 93"/>
          <p:cNvSpPr/>
          <p:nvPr/>
        </p:nvSpPr>
        <p:spPr>
          <a:xfrm rot="5400000" flipV="1">
            <a:off x="6685055" y="851167"/>
            <a:ext cx="337930" cy="124894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Freccia in giù 94"/>
          <p:cNvSpPr/>
          <p:nvPr/>
        </p:nvSpPr>
        <p:spPr>
          <a:xfrm rot="9450930" flipV="1">
            <a:off x="6760761" y="1337031"/>
            <a:ext cx="336646" cy="3526584"/>
          </a:xfrm>
          <a:prstGeom prst="downArrow">
            <a:avLst>
              <a:gd name="adj1" fmla="val 23692"/>
              <a:gd name="adj2" fmla="val 46706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Freccia in giù 95"/>
          <p:cNvSpPr/>
          <p:nvPr/>
        </p:nvSpPr>
        <p:spPr>
          <a:xfrm rot="7873054" flipV="1">
            <a:off x="6642230" y="1777153"/>
            <a:ext cx="314740" cy="1768103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Freccia in giù 96"/>
          <p:cNvSpPr/>
          <p:nvPr/>
        </p:nvSpPr>
        <p:spPr>
          <a:xfrm rot="4308494" flipV="1">
            <a:off x="6598515" y="1191596"/>
            <a:ext cx="347086" cy="139597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Freccia in giù 97"/>
          <p:cNvSpPr/>
          <p:nvPr/>
        </p:nvSpPr>
        <p:spPr>
          <a:xfrm rot="9319161" flipV="1">
            <a:off x="6652893" y="1981122"/>
            <a:ext cx="324144" cy="3137548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Freccia in giù 100"/>
          <p:cNvSpPr/>
          <p:nvPr/>
        </p:nvSpPr>
        <p:spPr>
          <a:xfrm rot="8928321" flipV="1">
            <a:off x="6514083" y="2881263"/>
            <a:ext cx="316186" cy="2529022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Freccia in giù 101"/>
          <p:cNvSpPr/>
          <p:nvPr/>
        </p:nvSpPr>
        <p:spPr>
          <a:xfrm rot="6311816" flipV="1">
            <a:off x="6519053" y="2488553"/>
            <a:ext cx="316186" cy="1448111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Freccia in giù 102"/>
          <p:cNvSpPr/>
          <p:nvPr/>
        </p:nvSpPr>
        <p:spPr>
          <a:xfrm rot="2987661" flipV="1">
            <a:off x="6535109" y="1558091"/>
            <a:ext cx="316186" cy="1801935"/>
          </a:xfrm>
          <a:prstGeom prst="downArrow">
            <a:avLst>
              <a:gd name="adj1" fmla="val 23692"/>
              <a:gd name="adj2" fmla="val 455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Freccia in giù 103"/>
          <p:cNvSpPr/>
          <p:nvPr/>
        </p:nvSpPr>
        <p:spPr>
          <a:xfrm rot="8610428" flipV="1">
            <a:off x="6496178" y="3551415"/>
            <a:ext cx="316186" cy="2060046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Freccia in giù 104"/>
          <p:cNvSpPr/>
          <p:nvPr/>
        </p:nvSpPr>
        <p:spPr>
          <a:xfrm rot="4886675" flipV="1">
            <a:off x="6563739" y="3000969"/>
            <a:ext cx="316186" cy="1371973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Freccia in giù 105"/>
          <p:cNvSpPr/>
          <p:nvPr/>
        </p:nvSpPr>
        <p:spPr>
          <a:xfrm rot="2383154" flipV="1">
            <a:off x="6572760" y="1856983"/>
            <a:ext cx="314752" cy="2123529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Freccia in giù 98"/>
          <p:cNvSpPr/>
          <p:nvPr/>
        </p:nvSpPr>
        <p:spPr>
          <a:xfrm rot="7894581" flipV="1">
            <a:off x="6524056" y="4262436"/>
            <a:ext cx="316186" cy="167220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Freccia in giù 99"/>
          <p:cNvSpPr/>
          <p:nvPr/>
        </p:nvSpPr>
        <p:spPr>
          <a:xfrm rot="3945065" flipV="1">
            <a:off x="6594324" y="3465344"/>
            <a:ext cx="326687" cy="1511384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Freccia in giù 106"/>
          <p:cNvSpPr/>
          <p:nvPr/>
        </p:nvSpPr>
        <p:spPr>
          <a:xfrm rot="2129410" flipV="1">
            <a:off x="6705979" y="2038060"/>
            <a:ext cx="314752" cy="277188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9" name="Immagine 10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195139" y="5256156"/>
            <a:ext cx="839679" cy="418723"/>
          </a:xfrm>
          <a:prstGeom prst="rect">
            <a:avLst/>
          </a:prstGeom>
        </p:spPr>
      </p:pic>
      <p:pic>
        <p:nvPicPr>
          <p:cNvPr id="110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01" y="3897329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4" y="2245876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Freccia in giù 111"/>
          <p:cNvSpPr/>
          <p:nvPr/>
        </p:nvSpPr>
        <p:spPr>
          <a:xfrm rot="5400000" flipV="1">
            <a:off x="9025312" y="2621984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Freccia in giù 112"/>
          <p:cNvSpPr/>
          <p:nvPr/>
        </p:nvSpPr>
        <p:spPr>
          <a:xfrm rot="4364739" flipV="1">
            <a:off x="9029075" y="4146819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4" name="Freccia in giù 113"/>
          <p:cNvSpPr/>
          <p:nvPr/>
        </p:nvSpPr>
        <p:spPr>
          <a:xfrm rot="6808415" flipV="1">
            <a:off x="9044048" y="1296868"/>
            <a:ext cx="586297" cy="1431436"/>
          </a:xfrm>
          <a:prstGeom prst="downArrow">
            <a:avLst>
              <a:gd name="adj1" fmla="val 44214"/>
              <a:gd name="adj2" fmla="val 455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6" name="Picture 11" descr="logo_ElU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67332" y="1142689"/>
            <a:ext cx="560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Cubo 119"/>
          <p:cNvSpPr/>
          <p:nvPr/>
        </p:nvSpPr>
        <p:spPr>
          <a:xfrm>
            <a:off x="10290933" y="1272153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Cubo 120"/>
          <p:cNvSpPr/>
          <p:nvPr/>
        </p:nvSpPr>
        <p:spPr>
          <a:xfrm>
            <a:off x="10286926" y="154345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Cubo 121"/>
          <p:cNvSpPr/>
          <p:nvPr/>
        </p:nvSpPr>
        <p:spPr>
          <a:xfrm>
            <a:off x="10282919" y="1799125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Cubo 122"/>
          <p:cNvSpPr/>
          <p:nvPr/>
        </p:nvSpPr>
        <p:spPr>
          <a:xfrm>
            <a:off x="10277943" y="2096549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Cubo 123"/>
          <p:cNvSpPr/>
          <p:nvPr/>
        </p:nvSpPr>
        <p:spPr>
          <a:xfrm>
            <a:off x="10277942" y="2378337"/>
            <a:ext cx="385007" cy="271304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Rettangolo 124"/>
          <p:cNvSpPr/>
          <p:nvPr/>
        </p:nvSpPr>
        <p:spPr>
          <a:xfrm>
            <a:off x="7621348" y="2660782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6" name="Rettangolo 125"/>
          <p:cNvSpPr/>
          <p:nvPr/>
        </p:nvSpPr>
        <p:spPr>
          <a:xfrm>
            <a:off x="7605384" y="4363065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7" name="Rettangolo 126"/>
          <p:cNvSpPr/>
          <p:nvPr/>
        </p:nvSpPr>
        <p:spPr>
          <a:xfrm>
            <a:off x="7341924" y="5643146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28" name="Rettangolo 127"/>
          <p:cNvSpPr/>
          <p:nvPr/>
        </p:nvSpPr>
        <p:spPr>
          <a:xfrm>
            <a:off x="10830439" y="1934260"/>
            <a:ext cx="585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PPMS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15" name="Rettangolo 114"/>
          <p:cNvSpPr/>
          <p:nvPr/>
        </p:nvSpPr>
        <p:spPr>
          <a:xfrm>
            <a:off x="97972" y="1055914"/>
            <a:ext cx="9936207" cy="523828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2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DC </a:t>
            </a:r>
            <a:r>
              <a:rPr lang="it-IT" dirty="0" err="1" smtClean="0"/>
              <a:t>Magnetization</a:t>
            </a:r>
            <a:r>
              <a:rPr lang="it-IT" dirty="0" smtClean="0"/>
              <a:t> </a:t>
            </a:r>
            <a:r>
              <a:rPr lang="it-IT" dirty="0" err="1" smtClean="0"/>
              <a:t>curves</a:t>
            </a:r>
            <a:endParaRPr lang="sk-SK" dirty="0"/>
          </a:p>
        </p:txBody>
      </p:sp>
      <p:pic>
        <p:nvPicPr>
          <p:cNvPr id="5" name="Picture 11" descr="logo_El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10753" y="4923468"/>
            <a:ext cx="920522" cy="130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194043"/>
              </p:ext>
            </p:extLst>
          </p:nvPr>
        </p:nvGraphicFramePr>
        <p:xfrm>
          <a:off x="838199" y="1181038"/>
          <a:ext cx="9813326" cy="505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744862" y="987009"/>
            <a:ext cx="5998029" cy="67710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sk-SK" sz="2400" b="1" dirty="0">
                <a:solidFill>
                  <a:schemeClr val="bg1"/>
                </a:solidFill>
              </a:rPr>
              <a:t>Field of mag. flux entry Ben 2% criterion</a:t>
            </a:r>
            <a:endParaRPr lang="it-IT" sz="2400" b="1" dirty="0">
              <a:solidFill>
                <a:schemeClr val="bg1"/>
              </a:solidFill>
            </a:endParaRPr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GB" b="1" dirty="0">
                <a:solidFill>
                  <a:schemeClr val="bg1"/>
                </a:solidFill>
              </a:rPr>
              <a:t>(applied field at which the magnetic flux starts entering the sample’s volume</a:t>
            </a:r>
            <a:r>
              <a:rPr lang="en-GB" b="1" dirty="0" smtClean="0">
                <a:solidFill>
                  <a:schemeClr val="bg1"/>
                </a:solidFill>
              </a:rPr>
              <a:t>)</a:t>
            </a:r>
            <a:endParaRPr lang="sk-SK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DC </a:t>
            </a:r>
            <a:r>
              <a:rPr lang="it-IT" dirty="0" err="1" smtClean="0"/>
              <a:t>Magnetization</a:t>
            </a:r>
            <a:r>
              <a:rPr lang="it-IT" dirty="0" smtClean="0"/>
              <a:t> </a:t>
            </a:r>
            <a:r>
              <a:rPr lang="it-IT" dirty="0" err="1" smtClean="0"/>
              <a:t>curves</a:t>
            </a:r>
            <a:endParaRPr lang="sk-SK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549415"/>
              </p:ext>
            </p:extLst>
          </p:nvPr>
        </p:nvGraphicFramePr>
        <p:xfrm>
          <a:off x="1730713" y="1169920"/>
          <a:ext cx="8730572" cy="5045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11" descr="logo_El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1268" y="4913994"/>
            <a:ext cx="920522" cy="130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603348" y="1142411"/>
            <a:ext cx="5998029" cy="76944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bg1"/>
                </a:solidFill>
              </a:rPr>
              <a:t>Field of MAX mag. moment in Virgin curve </a:t>
            </a:r>
            <a:r>
              <a:rPr lang="en-US" sz="2400" b="1" dirty="0" err="1">
                <a:solidFill>
                  <a:schemeClr val="bg1"/>
                </a:solidFill>
              </a:rPr>
              <a:t>Bp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</a:rPr>
              <a:t>(proportional to the full penetration field)</a:t>
            </a:r>
          </a:p>
        </p:txBody>
      </p:sp>
    </p:spTree>
    <p:extLst>
      <p:ext uri="{BB962C8B-B14F-4D97-AF65-F5344CB8AC3E}">
        <p14:creationId xmlns:p14="http://schemas.microsoft.com/office/powerpoint/2010/main" val="28736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DC </a:t>
            </a:r>
            <a:r>
              <a:rPr lang="it-IT" dirty="0" err="1" smtClean="0"/>
              <a:t>Magnetization</a:t>
            </a:r>
            <a:r>
              <a:rPr lang="it-IT" dirty="0" smtClean="0"/>
              <a:t> </a:t>
            </a:r>
            <a:r>
              <a:rPr lang="it-IT" dirty="0" err="1" smtClean="0"/>
              <a:t>curves</a:t>
            </a:r>
            <a:endParaRPr lang="sk-SK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549415"/>
              </p:ext>
            </p:extLst>
          </p:nvPr>
        </p:nvGraphicFramePr>
        <p:xfrm>
          <a:off x="1730713" y="1169920"/>
          <a:ext cx="8730572" cy="5045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11" descr="logo_El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1268" y="4913994"/>
            <a:ext cx="920522" cy="130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603348" y="1142411"/>
            <a:ext cx="5998029" cy="76944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bg1"/>
                </a:solidFill>
              </a:rPr>
              <a:t>Field of MAX mag. moment in Virgin curve </a:t>
            </a:r>
            <a:r>
              <a:rPr lang="en-US" sz="2400" b="1" dirty="0" err="1">
                <a:solidFill>
                  <a:schemeClr val="bg1"/>
                </a:solidFill>
              </a:rPr>
              <a:t>Bp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</a:rPr>
              <a:t>(proportional to the full penetration field)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46739" y="2789852"/>
            <a:ext cx="10107060" cy="1200329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slight </a:t>
            </a:r>
            <a:r>
              <a:rPr lang="en-GB" sz="4000" b="1" dirty="0">
                <a:solidFill>
                  <a:schemeClr val="bg1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difference between deposition </a:t>
            </a:r>
            <a:r>
              <a:rPr lang="en-GB" sz="4000" b="1" dirty="0" smtClean="0">
                <a:solidFill>
                  <a:schemeClr val="bg1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facilities</a:t>
            </a:r>
            <a:endParaRPr lang="en-GB" sz="3200" b="1" dirty="0" smtClean="0">
              <a:solidFill>
                <a:schemeClr val="bg1"/>
              </a:solidFill>
              <a:latin typeface="Oswald" panose="02000503000000000000" pitchFamily="2" charset="0"/>
              <a:ea typeface="Times New Roman" panose="02020603050405020304" pitchFamily="18" charset="0"/>
            </a:endParaRPr>
          </a:p>
          <a:p>
            <a:r>
              <a:rPr lang="en-GB" sz="3200" dirty="0" smtClean="0">
                <a:solidFill>
                  <a:schemeClr val="bg1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rather </a:t>
            </a:r>
            <a:r>
              <a:rPr lang="en-GB" sz="3200" dirty="0">
                <a:solidFill>
                  <a:schemeClr val="bg1"/>
                </a:solidFill>
                <a:latin typeface="Oswald" panose="02000503000000000000" pitchFamily="2" charset="0"/>
                <a:ea typeface="Times New Roman" panose="02020603050405020304" pitchFamily="18" charset="0"/>
              </a:rPr>
              <a:t>than different surface preparation</a:t>
            </a:r>
            <a:endParaRPr lang="it-IT" sz="3200" dirty="0">
              <a:solidFill>
                <a:schemeClr val="bg1"/>
              </a:solidFill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4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8298" y="1110533"/>
            <a:ext cx="11582401" cy="5150567"/>
          </a:xfrm>
        </p:spPr>
        <p:txBody>
          <a:bodyPr>
            <a:noAutofit/>
          </a:bodyPr>
          <a:lstStyle/>
          <a:p>
            <a:pPr>
              <a:lnSpc>
                <a:spcPct val="220000"/>
              </a:lnSpc>
            </a:pPr>
            <a:r>
              <a:rPr lang="en-GB" sz="1800" dirty="0" smtClean="0"/>
              <a:t>Surface </a:t>
            </a:r>
            <a:r>
              <a:rPr lang="en-GB" sz="1800" dirty="0"/>
              <a:t>characterizations show that </a:t>
            </a:r>
            <a:r>
              <a:rPr lang="en-GB" sz="1800" dirty="0" smtClean="0"/>
              <a:t>SUBU5 </a:t>
            </a:r>
            <a:r>
              <a:rPr lang="en-GB" sz="1800" dirty="0"/>
              <a:t>reduces </a:t>
            </a:r>
            <a:r>
              <a:rPr lang="en-GB" sz="1800" dirty="0" smtClean="0"/>
              <a:t>roughness more than the other treatments</a:t>
            </a:r>
          </a:p>
          <a:p>
            <a:pPr>
              <a:lnSpc>
                <a:spcPct val="220000"/>
              </a:lnSpc>
            </a:pPr>
            <a:r>
              <a:rPr lang="en-GB" sz="1800" dirty="0" smtClean="0"/>
              <a:t>SUBU5 produces </a:t>
            </a:r>
            <a:r>
              <a:rPr lang="en-GB" sz="1800" dirty="0"/>
              <a:t>pitting on the </a:t>
            </a:r>
            <a:r>
              <a:rPr lang="en-GB" sz="1800" dirty="0" smtClean="0"/>
              <a:t>surface, also </a:t>
            </a:r>
            <a:r>
              <a:rPr lang="en-GB" sz="1800" dirty="0"/>
              <a:t>if used just for the etching of 5 microns (EP+SUBU</a:t>
            </a:r>
            <a:r>
              <a:rPr lang="en-GB" sz="1800" dirty="0" smtClean="0"/>
              <a:t>)</a:t>
            </a:r>
          </a:p>
          <a:p>
            <a:pPr>
              <a:lnSpc>
                <a:spcPct val="220000"/>
              </a:lnSpc>
            </a:pPr>
            <a:r>
              <a:rPr lang="en-GB" sz="1800" dirty="0" smtClean="0"/>
              <a:t>EP </a:t>
            </a:r>
            <a:r>
              <a:rPr lang="en-GB" sz="1800" dirty="0"/>
              <a:t>treated surface does not present </a:t>
            </a:r>
            <a:r>
              <a:rPr lang="en-GB" sz="1800" dirty="0" smtClean="0"/>
              <a:t>pitting, but </a:t>
            </a:r>
            <a:r>
              <a:rPr lang="en-GB" sz="1800" dirty="0"/>
              <a:t>roughness is influenced by the dynamic of the </a:t>
            </a:r>
            <a:r>
              <a:rPr lang="en-GB" sz="1800" dirty="0" smtClean="0"/>
              <a:t>process</a:t>
            </a:r>
          </a:p>
          <a:p>
            <a:pPr>
              <a:lnSpc>
                <a:spcPct val="220000"/>
              </a:lnSpc>
            </a:pPr>
            <a:r>
              <a:rPr lang="en-GB" sz="1800" dirty="0" smtClean="0"/>
              <a:t>Tumbling introduces </a:t>
            </a:r>
            <a:r>
              <a:rPr lang="en-GB" sz="1800" dirty="0"/>
              <a:t>small scratches on the </a:t>
            </a:r>
            <a:r>
              <a:rPr lang="en-GB" sz="1800" dirty="0" smtClean="0"/>
              <a:t>surface and possible inclusions</a:t>
            </a:r>
          </a:p>
          <a:p>
            <a:pPr>
              <a:lnSpc>
                <a:spcPct val="220000"/>
              </a:lnSpc>
            </a:pPr>
            <a:r>
              <a:rPr lang="en-US" sz="1800" dirty="0" smtClean="0"/>
              <a:t>PPMS characterizations show slight </a:t>
            </a:r>
            <a:r>
              <a:rPr lang="en-US" sz="1800" dirty="0"/>
              <a:t>difference between deposition </a:t>
            </a:r>
            <a:r>
              <a:rPr lang="en-US" sz="1800" dirty="0" smtClean="0"/>
              <a:t>facilities rather </a:t>
            </a:r>
            <a:r>
              <a:rPr lang="en-US" sz="1800" dirty="0"/>
              <a:t>than different surface </a:t>
            </a:r>
            <a:r>
              <a:rPr lang="en-US" sz="1800" dirty="0" smtClean="0"/>
              <a:t>preparation</a:t>
            </a:r>
            <a:endParaRPr lang="en-GB" sz="1800" dirty="0" smtClean="0"/>
          </a:p>
          <a:p>
            <a:pPr>
              <a:lnSpc>
                <a:spcPct val="220000"/>
              </a:lnSpc>
            </a:pPr>
            <a:r>
              <a:rPr lang="en-GB" sz="2200" b="1" dirty="0" smtClean="0">
                <a:solidFill>
                  <a:srgbClr val="0000FF"/>
                </a:solidFill>
              </a:rPr>
              <a:t>QPR measurements </a:t>
            </a:r>
            <a:r>
              <a:rPr lang="en-GB" sz="2200" b="1" dirty="0">
                <a:solidFill>
                  <a:srgbClr val="0000FF"/>
                </a:solidFill>
              </a:rPr>
              <a:t>are </a:t>
            </a:r>
            <a:r>
              <a:rPr lang="en-GB" sz="2200" b="1" dirty="0" smtClean="0">
                <a:solidFill>
                  <a:srgbClr val="0000FF"/>
                </a:solidFill>
              </a:rPr>
              <a:t>mandatory </a:t>
            </a:r>
            <a:r>
              <a:rPr lang="en-GB" sz="1800" b="1" dirty="0">
                <a:solidFill>
                  <a:srgbClr val="0000FF"/>
                </a:solidFill>
              </a:rPr>
              <a:t>to evaluate the effect of </a:t>
            </a:r>
            <a:r>
              <a:rPr lang="en-GB" sz="1800" b="1" dirty="0" smtClean="0">
                <a:solidFill>
                  <a:srgbClr val="0000FF"/>
                </a:solidFill>
              </a:rPr>
              <a:t>polishing </a:t>
            </a:r>
            <a:r>
              <a:rPr lang="en-GB" sz="1800" b="1" dirty="0">
                <a:solidFill>
                  <a:srgbClr val="0000FF"/>
                </a:solidFill>
              </a:rPr>
              <a:t>treatment on </a:t>
            </a:r>
            <a:r>
              <a:rPr lang="en-GB" sz="2200" b="1" dirty="0">
                <a:solidFill>
                  <a:srgbClr val="0000FF"/>
                </a:solidFill>
              </a:rPr>
              <a:t>Nb thin </a:t>
            </a:r>
            <a:r>
              <a:rPr lang="en-GB" sz="2200" b="1" dirty="0" smtClean="0">
                <a:solidFill>
                  <a:srgbClr val="0000FF"/>
                </a:solidFill>
              </a:rPr>
              <a:t>film SRF properties</a:t>
            </a:r>
          </a:p>
          <a:p>
            <a:pPr>
              <a:lnSpc>
                <a:spcPct val="220000"/>
              </a:lnSpc>
            </a:pPr>
            <a:r>
              <a:rPr lang="en-GB" sz="1800" dirty="0"/>
              <a:t>WP15 will focus more on EP (pitting free) and SUBU5 (lowest roughness without scratches) polishing </a:t>
            </a:r>
            <a:r>
              <a:rPr lang="en-GB" sz="1800" dirty="0" smtClean="0"/>
              <a:t>treatments</a:t>
            </a:r>
            <a:endParaRPr lang="en-GB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40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2349500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/>
              <a:t>Thank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much</a:t>
            </a:r>
            <a:r>
              <a:rPr lang="it-IT" dirty="0" smtClean="0"/>
              <a:t> for </a:t>
            </a:r>
            <a:r>
              <a:rPr lang="it-IT" dirty="0" err="1" smtClean="0"/>
              <a:t>your</a:t>
            </a:r>
            <a:r>
              <a:rPr lang="it-IT" dirty="0" smtClean="0"/>
              <a:t> </a:t>
            </a:r>
            <a:r>
              <a:rPr lang="it-IT" dirty="0" err="1" smtClean="0"/>
              <a:t>attention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44599" y="5105400"/>
            <a:ext cx="9702799" cy="7286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i="1" dirty="0"/>
              <a:t>The authors would like to acknowledge the support provided by European Union’s ARIES collaboration H2020 Research and Innovation </a:t>
            </a:r>
            <a:r>
              <a:rPr lang="en-US" sz="2000" i="1" dirty="0" err="1"/>
              <a:t>Programme</a:t>
            </a:r>
            <a:r>
              <a:rPr lang="en-US" sz="2000" i="1" dirty="0"/>
              <a:t> under Grant Agreement no. 730871.</a:t>
            </a:r>
            <a:endParaRPr lang="it-IT" sz="2000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7146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9" name="Cubo 68"/>
          <p:cNvSpPr/>
          <p:nvPr/>
        </p:nvSpPr>
        <p:spPr>
          <a:xfrm>
            <a:off x="4891676" y="541954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ubo 69"/>
          <p:cNvSpPr/>
          <p:nvPr/>
        </p:nvSpPr>
        <p:spPr>
          <a:xfrm>
            <a:off x="4891676" y="527512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ubo 70"/>
          <p:cNvSpPr/>
          <p:nvPr/>
        </p:nvSpPr>
        <p:spPr>
          <a:xfrm>
            <a:off x="4891677" y="513657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6" name="Rettangolo 75"/>
          <p:cNvSpPr/>
          <p:nvPr/>
        </p:nvSpPr>
        <p:spPr>
          <a:xfrm>
            <a:off x="4138082" y="5402326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LASER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pic>
        <p:nvPicPr>
          <p:cNvPr id="56" name="Picture 2" descr="http://www.rtu.lv/component/option,com_docman/task,doc_download/gid,1699/gerbonis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86" y="5269311"/>
            <a:ext cx="798464" cy="5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ccia in giù 56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Freccia in giù 57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2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9" name="Cubo 68"/>
          <p:cNvSpPr/>
          <p:nvPr/>
        </p:nvSpPr>
        <p:spPr>
          <a:xfrm>
            <a:off x="4891676" y="541954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ubo 69"/>
          <p:cNvSpPr/>
          <p:nvPr/>
        </p:nvSpPr>
        <p:spPr>
          <a:xfrm>
            <a:off x="4891676" y="527512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ubo 70"/>
          <p:cNvSpPr/>
          <p:nvPr/>
        </p:nvSpPr>
        <p:spPr>
          <a:xfrm>
            <a:off x="4891677" y="513657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6" name="Rettangolo 75"/>
          <p:cNvSpPr/>
          <p:nvPr/>
        </p:nvSpPr>
        <p:spPr>
          <a:xfrm>
            <a:off x="4138082" y="5402326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LASER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pic>
        <p:nvPicPr>
          <p:cNvPr id="56" name="Picture 2" descr="http://www.rtu.lv/component/option,com_docman/task,doc_download/gid,1699/gerbonis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86" y="5269311"/>
            <a:ext cx="798464" cy="5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ccia in giù 56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Freccia in giù 57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891267" y="5077326"/>
            <a:ext cx="3509533" cy="755148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/>
          <p:cNvSpPr/>
          <p:nvPr/>
        </p:nvSpPr>
        <p:spPr>
          <a:xfrm>
            <a:off x="6400800" y="5037331"/>
            <a:ext cx="2715808" cy="830997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Oswald" panose="02000503000000000000" pitchFamily="2" charset="0"/>
              </a:rPr>
              <a:t>T</a:t>
            </a:r>
            <a:r>
              <a:rPr lang="it-IT" sz="2400" b="1" dirty="0" smtClean="0">
                <a:solidFill>
                  <a:schemeClr val="bg1"/>
                </a:solidFill>
                <a:latin typeface="Oswald" panose="02000503000000000000" pitchFamily="2" charset="0"/>
              </a:rPr>
              <a:t>alk of Prof. </a:t>
            </a:r>
            <a:r>
              <a:rPr lang="it-IT" sz="2400" b="1" dirty="0" err="1" smtClean="0">
                <a:solidFill>
                  <a:schemeClr val="bg1"/>
                </a:solidFill>
                <a:latin typeface="Oswald" panose="02000503000000000000" pitchFamily="2" charset="0"/>
              </a:rPr>
              <a:t>Medvids</a:t>
            </a:r>
            <a:endParaRPr lang="it-IT" sz="2400" b="1" dirty="0">
              <a:solidFill>
                <a:schemeClr val="bg1"/>
              </a:solidFill>
              <a:latin typeface="Oswald" panose="02000503000000000000" pitchFamily="2" charset="0"/>
            </a:endParaRPr>
          </a:p>
          <a:p>
            <a:r>
              <a:rPr lang="it-IT" sz="2400" b="1" dirty="0" err="1" smtClean="0">
                <a:solidFill>
                  <a:schemeClr val="bg1"/>
                </a:solidFill>
                <a:latin typeface="Oswald" panose="02000503000000000000" pitchFamily="2" charset="0"/>
              </a:rPr>
              <a:t>today</a:t>
            </a:r>
            <a:r>
              <a:rPr lang="it-IT" sz="2400" b="1" dirty="0" smtClean="0">
                <a:solidFill>
                  <a:schemeClr val="bg1"/>
                </a:solidFill>
                <a:latin typeface="Oswald" panose="02000503000000000000" pitchFamily="2" charset="0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latin typeface="Oswald" panose="02000503000000000000" pitchFamily="2" charset="0"/>
              </a:rPr>
              <a:t>at</a:t>
            </a:r>
            <a:r>
              <a:rPr lang="it-IT" sz="2400" b="1" dirty="0" smtClean="0">
                <a:solidFill>
                  <a:schemeClr val="bg1"/>
                </a:solidFill>
                <a:latin typeface="Oswald" panose="02000503000000000000" pitchFamily="2" charset="0"/>
              </a:rPr>
              <a:t> 15:55</a:t>
            </a:r>
            <a:endParaRPr lang="it-IT" sz="2400" b="1" dirty="0">
              <a:solidFill>
                <a:schemeClr val="bg1"/>
              </a:solidFill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9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Workflow</a:t>
            </a:r>
            <a:r>
              <a:rPr lang="it-IT" dirty="0" smtClean="0"/>
              <a:t> of the </a:t>
            </a:r>
            <a:r>
              <a:rPr lang="it-IT" dirty="0" err="1" smtClean="0"/>
              <a:t>experiment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5" name="Cubo 4"/>
          <p:cNvSpPr/>
          <p:nvPr/>
        </p:nvSpPr>
        <p:spPr>
          <a:xfrm>
            <a:off x="838198" y="532805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/>
          <p:cNvSpPr/>
          <p:nvPr/>
        </p:nvSpPr>
        <p:spPr>
          <a:xfrm>
            <a:off x="838198" y="518363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bo 6"/>
          <p:cNvSpPr/>
          <p:nvPr/>
        </p:nvSpPr>
        <p:spPr>
          <a:xfrm>
            <a:off x="838199" y="5045084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/>
          <p:cNvSpPr/>
          <p:nvPr/>
        </p:nvSpPr>
        <p:spPr>
          <a:xfrm>
            <a:off x="838199" y="491304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bo 8"/>
          <p:cNvSpPr/>
          <p:nvPr/>
        </p:nvSpPr>
        <p:spPr>
          <a:xfrm>
            <a:off x="838199" y="477287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bo 9"/>
          <p:cNvSpPr/>
          <p:nvPr/>
        </p:nvSpPr>
        <p:spPr>
          <a:xfrm>
            <a:off x="838199" y="466041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bo 10"/>
          <p:cNvSpPr/>
          <p:nvPr/>
        </p:nvSpPr>
        <p:spPr>
          <a:xfrm>
            <a:off x="838200" y="454828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/>
          <p:cNvSpPr/>
          <p:nvPr/>
        </p:nvSpPr>
        <p:spPr>
          <a:xfrm>
            <a:off x="838201" y="442905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/>
          <p:cNvSpPr/>
          <p:nvPr/>
        </p:nvSpPr>
        <p:spPr>
          <a:xfrm>
            <a:off x="838202" y="42897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bo 13"/>
          <p:cNvSpPr/>
          <p:nvPr/>
        </p:nvSpPr>
        <p:spPr>
          <a:xfrm>
            <a:off x="838203" y="416252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ubo 14"/>
          <p:cNvSpPr/>
          <p:nvPr/>
        </p:nvSpPr>
        <p:spPr>
          <a:xfrm>
            <a:off x="838204" y="4032359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ubo 15"/>
          <p:cNvSpPr/>
          <p:nvPr/>
        </p:nvSpPr>
        <p:spPr>
          <a:xfrm>
            <a:off x="838203" y="391679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/>
          <p:cNvSpPr/>
          <p:nvPr/>
        </p:nvSpPr>
        <p:spPr>
          <a:xfrm>
            <a:off x="838198" y="380341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/>
          <p:cNvSpPr/>
          <p:nvPr/>
        </p:nvSpPr>
        <p:spPr>
          <a:xfrm>
            <a:off x="838193" y="36683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bo 18"/>
          <p:cNvSpPr/>
          <p:nvPr/>
        </p:nvSpPr>
        <p:spPr>
          <a:xfrm>
            <a:off x="838193" y="353244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bo 19"/>
          <p:cNvSpPr/>
          <p:nvPr/>
        </p:nvSpPr>
        <p:spPr>
          <a:xfrm>
            <a:off x="266674" y="1346530"/>
            <a:ext cx="2813410" cy="1021323"/>
          </a:xfrm>
          <a:prstGeom prst="cube">
            <a:avLst>
              <a:gd name="adj" fmla="val 9387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bo 20"/>
          <p:cNvSpPr/>
          <p:nvPr/>
        </p:nvSpPr>
        <p:spPr>
          <a:xfrm>
            <a:off x="4996689" y="457875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bo 21"/>
          <p:cNvSpPr/>
          <p:nvPr/>
        </p:nvSpPr>
        <p:spPr>
          <a:xfrm>
            <a:off x="4996689" y="443433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ubo 22"/>
          <p:cNvSpPr/>
          <p:nvPr/>
        </p:nvSpPr>
        <p:spPr>
          <a:xfrm>
            <a:off x="4996690" y="4295787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ubo 23"/>
          <p:cNvSpPr/>
          <p:nvPr/>
        </p:nvSpPr>
        <p:spPr>
          <a:xfrm>
            <a:off x="4996690" y="378435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ubo 24"/>
          <p:cNvSpPr/>
          <p:nvPr/>
        </p:nvSpPr>
        <p:spPr>
          <a:xfrm>
            <a:off x="4996690" y="3644185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/>
          <p:cNvSpPr/>
          <p:nvPr/>
        </p:nvSpPr>
        <p:spPr>
          <a:xfrm>
            <a:off x="4996690" y="353173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ubo 26"/>
          <p:cNvSpPr/>
          <p:nvPr/>
        </p:nvSpPr>
        <p:spPr>
          <a:xfrm>
            <a:off x="4996690" y="298720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ubo 27"/>
          <p:cNvSpPr/>
          <p:nvPr/>
        </p:nvSpPr>
        <p:spPr>
          <a:xfrm>
            <a:off x="4996691" y="28679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>
            <a:off x="4996692" y="272869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ubo 29"/>
          <p:cNvSpPr/>
          <p:nvPr/>
        </p:nvSpPr>
        <p:spPr>
          <a:xfrm>
            <a:off x="5013953" y="220426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>
            <a:off x="5013954" y="2074093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ubo 31"/>
          <p:cNvSpPr/>
          <p:nvPr/>
        </p:nvSpPr>
        <p:spPr>
          <a:xfrm>
            <a:off x="5013953" y="1958532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ubo 32"/>
          <p:cNvSpPr/>
          <p:nvPr/>
        </p:nvSpPr>
        <p:spPr>
          <a:xfrm>
            <a:off x="5067140" y="1441788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>
            <a:off x="5067135" y="1306676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>
            <a:off x="5067135" y="1170821"/>
            <a:ext cx="969072" cy="337929"/>
          </a:xfrm>
          <a:prstGeom prst="cube">
            <a:avLst>
              <a:gd name="adj" fmla="val 9387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ubo 35"/>
          <p:cNvSpPr/>
          <p:nvPr/>
        </p:nvSpPr>
        <p:spPr>
          <a:xfrm>
            <a:off x="7394285" y="529900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ubo 36"/>
          <p:cNvSpPr/>
          <p:nvPr/>
        </p:nvSpPr>
        <p:spPr>
          <a:xfrm>
            <a:off x="7394285" y="515458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ubo 37"/>
          <p:cNvSpPr/>
          <p:nvPr/>
        </p:nvSpPr>
        <p:spPr>
          <a:xfrm>
            <a:off x="7394286" y="5016038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ubo 38"/>
          <p:cNvSpPr/>
          <p:nvPr/>
        </p:nvSpPr>
        <p:spPr>
          <a:xfrm>
            <a:off x="7423841" y="48657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ubo 39"/>
          <p:cNvSpPr/>
          <p:nvPr/>
        </p:nvSpPr>
        <p:spPr>
          <a:xfrm>
            <a:off x="7426399" y="472720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ubo 40"/>
          <p:cNvSpPr/>
          <p:nvPr/>
        </p:nvSpPr>
        <p:spPr>
          <a:xfrm>
            <a:off x="7423841" y="348415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>
            <a:off x="7423841" y="33694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ubo 42"/>
          <p:cNvSpPr/>
          <p:nvPr/>
        </p:nvSpPr>
        <p:spPr>
          <a:xfrm>
            <a:off x="7423842" y="325025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ubo 43"/>
          <p:cNvSpPr/>
          <p:nvPr/>
        </p:nvSpPr>
        <p:spPr>
          <a:xfrm>
            <a:off x="7423843" y="3110975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ubo 44"/>
          <p:cNvSpPr/>
          <p:nvPr/>
        </p:nvSpPr>
        <p:spPr>
          <a:xfrm>
            <a:off x="7447674" y="2969582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ubo 45"/>
          <p:cNvSpPr/>
          <p:nvPr/>
        </p:nvSpPr>
        <p:spPr>
          <a:xfrm>
            <a:off x="7423841" y="1878453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>
            <a:off x="7447674" y="172472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ubo 47"/>
          <p:cNvSpPr/>
          <p:nvPr/>
        </p:nvSpPr>
        <p:spPr>
          <a:xfrm>
            <a:off x="7490542" y="1583336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ubo 48"/>
          <p:cNvSpPr/>
          <p:nvPr/>
        </p:nvSpPr>
        <p:spPr>
          <a:xfrm>
            <a:off x="7490537" y="1448224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ubo 49"/>
          <p:cNvSpPr/>
          <p:nvPr/>
        </p:nvSpPr>
        <p:spPr>
          <a:xfrm>
            <a:off x="7490537" y="1312369"/>
            <a:ext cx="969072" cy="337929"/>
          </a:xfrm>
          <a:prstGeom prst="cube">
            <a:avLst>
              <a:gd name="adj" fmla="val 9387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/>
          <p:cNvSpPr/>
          <p:nvPr/>
        </p:nvSpPr>
        <p:spPr>
          <a:xfrm>
            <a:off x="4433690" y="5943273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Oswald" panose="02000503000000000000" pitchFamily="2" charset="0"/>
              </a:rPr>
              <a:t>Cu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341924" y="595713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Oswald" panose="02000503000000000000" pitchFamily="2" charset="0"/>
              </a:rPr>
              <a:t>Nb </a:t>
            </a:r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Coating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806670" y="5924867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  <a:latin typeface="Oswald" panose="02000503000000000000" pitchFamily="2" charset="0"/>
              </a:rPr>
              <a:t>Cutting</a:t>
            </a:r>
            <a:endParaRPr lang="it-IT" b="1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4283032" y="133139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66674" y="2435605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OFE COPPER SHEET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4274749" y="1974631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489140" y="285988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b="1" dirty="0" smtClean="0">
                <a:latin typeface="Oswald" panose="02000503000000000000" pitchFamily="2" charset="0"/>
              </a:rPr>
              <a:t>EP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3783818" y="3723581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EP + SUBU</a:t>
            </a:r>
            <a:endParaRPr lang="it-IT" b="1" dirty="0">
              <a:latin typeface="Oswald" panose="02000503000000000000" pitchFamily="2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3738652" y="452633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Oswald" panose="02000503000000000000" pitchFamily="2" charset="0"/>
              </a:rPr>
              <a:t>TUMBLING</a:t>
            </a:r>
            <a:endParaRPr lang="it-IT" b="1" dirty="0">
              <a:latin typeface="Oswald" panose="02000503000000000000" pitchFamily="2" charset="0"/>
            </a:endParaRPr>
          </a:p>
        </p:txBody>
      </p:sp>
      <p:pic>
        <p:nvPicPr>
          <p:cNvPr id="83" name="Immagin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656532" y="2836955"/>
            <a:ext cx="832607" cy="415196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79" y="4541273"/>
            <a:ext cx="505255" cy="5038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" y="1173003"/>
            <a:ext cx="517508" cy="516029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891267" y="4480467"/>
            <a:ext cx="832607" cy="41519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2906045" y="3662062"/>
            <a:ext cx="832607" cy="415196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3466808" y="1944861"/>
            <a:ext cx="832607" cy="415196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73" y="1220618"/>
            <a:ext cx="496108" cy="494690"/>
          </a:xfrm>
          <a:prstGeom prst="rect">
            <a:avLst/>
          </a:prstGeom>
        </p:spPr>
      </p:pic>
      <p:sp>
        <p:nvSpPr>
          <p:cNvPr id="93" name="Freccia in giù 92"/>
          <p:cNvSpPr/>
          <p:nvPr/>
        </p:nvSpPr>
        <p:spPr>
          <a:xfrm rot="8380707" flipV="1">
            <a:off x="6740126" y="1238216"/>
            <a:ext cx="347988" cy="1990201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Freccia in giù 93"/>
          <p:cNvSpPr/>
          <p:nvPr/>
        </p:nvSpPr>
        <p:spPr>
          <a:xfrm rot="5400000" flipV="1">
            <a:off x="6685055" y="851167"/>
            <a:ext cx="337930" cy="124894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Freccia in giù 94"/>
          <p:cNvSpPr/>
          <p:nvPr/>
        </p:nvSpPr>
        <p:spPr>
          <a:xfrm rot="9450930" flipV="1">
            <a:off x="6760761" y="1337031"/>
            <a:ext cx="336646" cy="3526584"/>
          </a:xfrm>
          <a:prstGeom prst="downArrow">
            <a:avLst>
              <a:gd name="adj1" fmla="val 23692"/>
              <a:gd name="adj2" fmla="val 46706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Freccia in giù 111"/>
          <p:cNvSpPr/>
          <p:nvPr/>
        </p:nvSpPr>
        <p:spPr>
          <a:xfrm>
            <a:off x="900666" y="2872708"/>
            <a:ext cx="961582" cy="48817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Freccia in giù 112"/>
          <p:cNvSpPr/>
          <p:nvPr/>
        </p:nvSpPr>
        <p:spPr>
          <a:xfrm rot="5016347" flipV="1">
            <a:off x="1827936" y="4085313"/>
            <a:ext cx="961582" cy="49445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4" name="Immagine 1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2"/>
          <a:stretch/>
        </p:blipFill>
        <p:spPr>
          <a:xfrm>
            <a:off x="8195139" y="5256156"/>
            <a:ext cx="839679" cy="418723"/>
          </a:xfrm>
          <a:prstGeom prst="rect">
            <a:avLst/>
          </a:prstGeom>
        </p:spPr>
      </p:pic>
      <p:pic>
        <p:nvPicPr>
          <p:cNvPr id="115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01" y="3897329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4" y="2245876"/>
            <a:ext cx="1455248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Rettangolo 116"/>
          <p:cNvSpPr/>
          <p:nvPr/>
        </p:nvSpPr>
        <p:spPr>
          <a:xfrm>
            <a:off x="7621348" y="2660782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18" name="Rettangolo 117"/>
          <p:cNvSpPr/>
          <p:nvPr/>
        </p:nvSpPr>
        <p:spPr>
          <a:xfrm>
            <a:off x="7605384" y="4363065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sp>
        <p:nvSpPr>
          <p:cNvPr id="119" name="Rettangolo 118"/>
          <p:cNvSpPr/>
          <p:nvPr/>
        </p:nvSpPr>
        <p:spPr>
          <a:xfrm>
            <a:off x="7341924" y="5643146"/>
            <a:ext cx="1975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DC Magnetron </a:t>
            </a:r>
            <a:r>
              <a:rPr lang="it-IT" sz="1400" b="1" dirty="0" err="1" smtClean="0">
                <a:latin typeface="Oswald" panose="02000503000000000000" pitchFamily="2" charset="0"/>
              </a:rPr>
              <a:t>Sputtering</a:t>
            </a:r>
            <a:endParaRPr lang="it-IT" sz="1400" b="1" dirty="0"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10307</TotalTime>
  <Words>3473</Words>
  <Application>Microsoft Office PowerPoint</Application>
  <PresentationFormat>Widescreen</PresentationFormat>
  <Paragraphs>909</Paragraphs>
  <Slides>67</Slides>
  <Notes>58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5" baseType="lpstr">
      <vt:lpstr>Oswald</vt:lpstr>
      <vt:lpstr>Calibri Light</vt:lpstr>
      <vt:lpstr>Times New Roman</vt:lpstr>
      <vt:lpstr>Calibri</vt:lpstr>
      <vt:lpstr>Symbol</vt:lpstr>
      <vt:lpstr>Arial</vt:lpstr>
      <vt:lpstr>Wingdings</vt:lpstr>
      <vt:lpstr>Tema di Office</vt:lpstr>
      <vt:lpstr>Evaluation of the Copper Polishing procedures  in the framework of ARIES H2020 Collaboration</vt:lpstr>
      <vt:lpstr>Importance of Surface Treatments in SRF</vt:lpstr>
      <vt:lpstr>Importance of Surface Treatments in SRF</vt:lpstr>
      <vt:lpstr>Cu Treatments in Accelerator Cavities</vt:lpstr>
      <vt:lpstr>ARIES Surface polishing treatments</vt:lpstr>
      <vt:lpstr>Workflow of the experiment</vt:lpstr>
      <vt:lpstr>Workflow of the experiment</vt:lpstr>
      <vt:lpstr>Workflow of the experiment</vt:lpstr>
      <vt:lpstr>Workflow of the experiment</vt:lpstr>
      <vt:lpstr>Workflow of the experiment</vt:lpstr>
      <vt:lpstr>Workflow of the experiment</vt:lpstr>
      <vt:lpstr>Workflow of the experiment</vt:lpstr>
      <vt:lpstr>Workflow of the experiment</vt:lpstr>
      <vt:lpstr>Workflow of the experiment</vt:lpstr>
      <vt:lpstr>Copper Samples</vt:lpstr>
      <vt:lpstr>Initial Surface</vt:lpstr>
      <vt:lpstr>Characterization of the initial surface</vt:lpstr>
      <vt:lpstr>Workflow of the experiment</vt:lpstr>
      <vt:lpstr>4 Treatments investigated</vt:lpstr>
      <vt:lpstr>Set Up of the 4 polishing treatments investigated</vt:lpstr>
      <vt:lpstr>1. Chemical Polishing: SUBU5</vt:lpstr>
      <vt:lpstr>1. Chemical Polishing: SUBU5</vt:lpstr>
      <vt:lpstr>1. SUBU5 Cleaning Procedure</vt:lpstr>
      <vt:lpstr>1. SUBU5 Cleaning Procedure</vt:lpstr>
      <vt:lpstr>1. SUBU5 Cleaning Procedure</vt:lpstr>
      <vt:lpstr>1. SUBU5 Cleaning Procedure</vt:lpstr>
      <vt:lpstr>1. SUBU5 Cleaning Procedure</vt:lpstr>
      <vt:lpstr>1. SUBU5 Cleaning Procedure</vt:lpstr>
      <vt:lpstr>1. SUBU5 Cleaning Procedure</vt:lpstr>
      <vt:lpstr>1. SUBU5 Cleaning Procedure</vt:lpstr>
      <vt:lpstr>2. Electropolishing, generalities</vt:lpstr>
      <vt:lpstr>2. Electropolishing</vt:lpstr>
      <vt:lpstr>2. ARIES Samples EP Set up and Parameters</vt:lpstr>
      <vt:lpstr>2. EP Cleaning Procedure</vt:lpstr>
      <vt:lpstr>3. EP+SUBU Cleaning Procedure</vt:lpstr>
      <vt:lpstr>3. EP+SUBU Cleaning Procedure</vt:lpstr>
      <vt:lpstr>4. Tumbling, generalities</vt:lpstr>
      <vt:lpstr>4. Tumbling, generalities</vt:lpstr>
      <vt:lpstr>4. ARIES Samples Tumbling Set Up</vt:lpstr>
      <vt:lpstr>4. ARIES Samples Tumbling Set Up</vt:lpstr>
      <vt:lpstr>3. Tumbling Procedure</vt:lpstr>
      <vt:lpstr>Surface Characterization</vt:lpstr>
      <vt:lpstr>Surface Characterizations</vt:lpstr>
      <vt:lpstr>Optical inspection</vt:lpstr>
      <vt:lpstr>SEM Characterization</vt:lpstr>
      <vt:lpstr>SEM Characterization</vt:lpstr>
      <vt:lpstr>Energy Dispersive Spectroscopy</vt:lpstr>
      <vt:lpstr>Roughness</vt:lpstr>
      <vt:lpstr>Roughness</vt:lpstr>
      <vt:lpstr>Workflow of the experiment</vt:lpstr>
      <vt:lpstr>Nb coating facilities</vt:lpstr>
      <vt:lpstr>Sputtering parameters</vt:lpstr>
      <vt:lpstr>Sputtering parameters</vt:lpstr>
      <vt:lpstr>Workflow of the experiment</vt:lpstr>
      <vt:lpstr>Morphology of the Nb coating on different substrate treatments (Low Magnification)</vt:lpstr>
      <vt:lpstr>Morphology of the Nb coating on different substrate treatments (Low Magnification)</vt:lpstr>
      <vt:lpstr>Morphology of the Nb coating on different substrate treatments (Medium Magnification)</vt:lpstr>
      <vt:lpstr>Morphology of the Nb coating on different substrate treatments (High Magnification)</vt:lpstr>
      <vt:lpstr>Morphology of the Nb coating on different substrate treatments (High Magnification)</vt:lpstr>
      <vt:lpstr>Roughness of the Nb coating on different substrate treatments</vt:lpstr>
      <vt:lpstr>Roughness of the Nb coating on different substrate treatments</vt:lpstr>
      <vt:lpstr>Workflow of the experiment</vt:lpstr>
      <vt:lpstr>DC Magnetization curves</vt:lpstr>
      <vt:lpstr>DC Magnetization curves</vt:lpstr>
      <vt:lpstr>DC Magnetization curves</vt:lpstr>
      <vt:lpstr>Conclusions</vt:lpstr>
      <vt:lpstr>Thank you very much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Cristian</dc:creator>
  <cp:lastModifiedBy>utente</cp:lastModifiedBy>
  <cp:revision>527</cp:revision>
  <dcterms:created xsi:type="dcterms:W3CDTF">2017-03-06T09:45:26Z</dcterms:created>
  <dcterms:modified xsi:type="dcterms:W3CDTF">2018-10-09T07:56:10Z</dcterms:modified>
</cp:coreProperties>
</file>