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414" r:id="rId2"/>
    <p:sldId id="416" r:id="rId3"/>
    <p:sldId id="415" r:id="rId4"/>
    <p:sldId id="391" r:id="rId5"/>
    <p:sldId id="408" r:id="rId6"/>
    <p:sldId id="409" r:id="rId7"/>
    <p:sldId id="406" r:id="rId8"/>
    <p:sldId id="410" r:id="rId9"/>
    <p:sldId id="411" r:id="rId10"/>
    <p:sldId id="418" r:id="rId11"/>
    <p:sldId id="419" r:id="rId12"/>
    <p:sldId id="420" r:id="rId13"/>
    <p:sldId id="421" r:id="rId14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D60093"/>
    <a:srgbClr val="D09E00"/>
    <a:srgbClr val="FF3399"/>
    <a:srgbClr val="45699F"/>
    <a:srgbClr val="4C84FF"/>
    <a:srgbClr val="4781F2"/>
    <a:srgbClr val="535094"/>
    <a:srgbClr val="ECAA0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3" autoAdjust="0"/>
    <p:restoredTop sz="93396" autoAdjust="0"/>
  </p:normalViewPr>
  <p:slideViewPr>
    <p:cSldViewPr snapToGrid="0">
      <p:cViewPr varScale="1">
        <p:scale>
          <a:sx n="90" d="100"/>
          <a:sy n="90" d="100"/>
        </p:scale>
        <p:origin x="4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41" tIns="49520" rIns="99041" bIns="49520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9041" tIns="49520" rIns="99041" bIns="49520" rtlCol="0"/>
          <a:lstStyle>
            <a:lvl1pPr algn="r">
              <a:defRPr sz="1300"/>
            </a:lvl1pPr>
          </a:lstStyle>
          <a:p>
            <a:fld id="{6065430C-3303-47FC-9BBC-97F07FD0F7E0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1" tIns="49520" rIns="99041" bIns="495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9041" tIns="49520" rIns="99041" bIns="495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3507"/>
          </a:xfrm>
          <a:prstGeom prst="rect">
            <a:avLst/>
          </a:prstGeom>
        </p:spPr>
        <p:txBody>
          <a:bodyPr vert="horz" lIns="99041" tIns="49520" rIns="99041" bIns="49520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3507"/>
          </a:xfrm>
          <a:prstGeom prst="rect">
            <a:avLst/>
          </a:prstGeom>
        </p:spPr>
        <p:txBody>
          <a:bodyPr vert="horz" lIns="99041" tIns="49520" rIns="99041" bIns="49520" rtlCol="0" anchor="b"/>
          <a:lstStyle>
            <a:lvl1pPr algn="r">
              <a:defRPr sz="1300"/>
            </a:lvl1pPr>
          </a:lstStyle>
          <a:p>
            <a:fld id="{F779CF6C-B2FD-47FE-85EF-95DF02F0E00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652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37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68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29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91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4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21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5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53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37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38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66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157D-E9E3-4576-BF66-995DD2FB08F5}" type="datetimeFigureOut">
              <a:rPr lang="it-IT" smtClean="0"/>
              <a:pPr/>
              <a:t>08/10/2018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E6FEF-670B-4722-AA6C-8F13CB5974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99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49.wmf"/><Relationship Id="rId3" Type="http://schemas.openxmlformats.org/officeDocument/2006/relationships/image" Target="../media/image7.e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8.wmf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50.bin"/><Relationship Id="rId3" Type="http://schemas.openxmlformats.org/officeDocument/2006/relationships/oleObject" Target="../embeddings/oleObject44.bin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9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1.wmf"/><Relationship Id="rId11" Type="http://schemas.openxmlformats.org/officeDocument/2006/relationships/image" Target="../media/image47.wmf"/><Relationship Id="rId5" Type="http://schemas.openxmlformats.org/officeDocument/2006/relationships/oleObject" Target="../embeddings/oleObject45.bin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50.wmf"/><Relationship Id="rId9" Type="http://schemas.openxmlformats.org/officeDocument/2006/relationships/image" Target="../media/image57.emf"/><Relationship Id="rId14" Type="http://schemas.openxmlformats.org/officeDocument/2006/relationships/oleObject" Target="../embeddings/oleObject4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60.emf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47.wmf"/><Relationship Id="rId4" Type="http://schemas.openxmlformats.org/officeDocument/2006/relationships/image" Target="../media/image61.emf"/><Relationship Id="rId9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6.bin"/><Relationship Id="rId4" Type="http://schemas.openxmlformats.org/officeDocument/2006/relationships/image" Target="../media/image8.wmf"/><Relationship Id="rId9" Type="http://schemas.openxmlformats.org/officeDocument/2006/relationships/image" Target="../media/image14.png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9.wmf"/><Relationship Id="rId3" Type="http://schemas.openxmlformats.org/officeDocument/2006/relationships/oleObject" Target="../embeddings/oleObject9.bin"/><Relationship Id="rId7" Type="http://schemas.openxmlformats.org/officeDocument/2006/relationships/image" Target="../media/image21.e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5.wmf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wmf"/><Relationship Id="rId9" Type="http://schemas.openxmlformats.org/officeDocument/2006/relationships/image" Target="../media/image2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3.bin"/><Relationship Id="rId18" Type="http://schemas.openxmlformats.org/officeDocument/2006/relationships/oleObject" Target="../embeddings/oleObject25.bin"/><Relationship Id="rId3" Type="http://schemas.openxmlformats.org/officeDocument/2006/relationships/oleObject" Target="../embeddings/oleObject18.bin"/><Relationship Id="rId21" Type="http://schemas.openxmlformats.org/officeDocument/2006/relationships/image" Target="../media/image34.wmf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30.wmf"/><Relationship Id="rId17" Type="http://schemas.openxmlformats.org/officeDocument/2006/relationships/image" Target="../media/image35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19" Type="http://schemas.openxmlformats.org/officeDocument/2006/relationships/image" Target="../media/image33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8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4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0" y="171405"/>
            <a:ext cx="5868144" cy="962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400" u="sng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18"/>
          <p:cNvSpPr>
            <a:spLocks noChangeArrowheads="1"/>
          </p:cNvSpPr>
          <p:nvPr/>
        </p:nvSpPr>
        <p:spPr bwMode="auto">
          <a:xfrm>
            <a:off x="5362222" y="227180"/>
            <a:ext cx="3008106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it-IT" sz="1400" b="1" dirty="0" err="1">
                <a:solidFill>
                  <a:srgbClr val="000066"/>
                </a:solidFill>
              </a:rPr>
              <a:t>Universita</a:t>
            </a:r>
            <a:r>
              <a:rPr lang="en-US" altLang="it-IT" sz="1400" b="1" dirty="0">
                <a:solidFill>
                  <a:srgbClr val="000066"/>
                </a:solidFill>
              </a:rPr>
              <a:t>’ di Napoli Federico II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US" altLang="it-IT" sz="1400" b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it-IT" sz="1400" b="1" dirty="0" err="1">
                <a:solidFill>
                  <a:srgbClr val="000066"/>
                </a:solidFill>
              </a:rPr>
              <a:t>Dipartimento</a:t>
            </a:r>
            <a:r>
              <a:rPr lang="en-US" altLang="it-IT" sz="1400" b="1" dirty="0">
                <a:solidFill>
                  <a:srgbClr val="000066"/>
                </a:solidFill>
              </a:rPr>
              <a:t> di </a:t>
            </a:r>
            <a:r>
              <a:rPr lang="en-US" altLang="it-IT" sz="1400" b="1" dirty="0" err="1">
                <a:solidFill>
                  <a:srgbClr val="000066"/>
                </a:solidFill>
              </a:rPr>
              <a:t>Fisica</a:t>
            </a:r>
            <a:endParaRPr lang="en-US" altLang="it-IT" sz="1400" b="1" dirty="0">
              <a:solidFill>
                <a:srgbClr val="000066"/>
              </a:solidFill>
            </a:endParaRPr>
          </a:p>
        </p:txBody>
      </p:sp>
      <p:pic>
        <p:nvPicPr>
          <p:cNvPr id="3076" name="Picture 17" descr="Università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092" y="195991"/>
            <a:ext cx="895682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4" descr="logo_cnr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244" y="327025"/>
            <a:ext cx="719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8" name="Object 9"/>
          <p:cNvGraphicFramePr>
            <a:graphicFrameLocks noChangeAspect="1"/>
          </p:cNvGraphicFramePr>
          <p:nvPr/>
        </p:nvGraphicFramePr>
        <p:xfrm>
          <a:off x="1" y="188914"/>
          <a:ext cx="1086556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9" name="Fotografia Photo Editor" r:id="rId5" imgW="7914286" imgH="7914286" progId="">
                  <p:embed/>
                </p:oleObj>
              </mc:Choice>
              <mc:Fallback>
                <p:oleObj name="Fotografia Photo Editor" r:id="rId5" imgW="7914286" imgH="79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contrast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188914"/>
                        <a:ext cx="1086556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15"/>
          <p:cNvSpPr txBox="1">
            <a:spLocks noChangeArrowheads="1"/>
          </p:cNvSpPr>
          <p:nvPr/>
        </p:nvSpPr>
        <p:spPr bwMode="auto">
          <a:xfrm>
            <a:off x="547997" y="1150689"/>
            <a:ext cx="1584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>
                <a:solidFill>
                  <a:srgbClr val="000066"/>
                </a:solidFill>
              </a:rPr>
              <a:t>Istituto SPIN-CNR</a:t>
            </a:r>
            <a:endParaRPr lang="it-IT" altLang="it-IT" sz="1000" b="1" dirty="0">
              <a:solidFill>
                <a:srgbClr val="000066"/>
              </a:solidFill>
            </a:endParaRPr>
          </a:p>
        </p:txBody>
      </p:sp>
      <p:sp>
        <p:nvSpPr>
          <p:cNvPr id="3080" name="Rectangle 18"/>
          <p:cNvSpPr>
            <a:spLocks noChangeArrowheads="1"/>
          </p:cNvSpPr>
          <p:nvPr/>
        </p:nvSpPr>
        <p:spPr bwMode="auto">
          <a:xfrm>
            <a:off x="3262695" y="4864210"/>
            <a:ext cx="460851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it-IT" sz="28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In collaboration </a:t>
            </a:r>
            <a:r>
              <a:rPr lang="en-US" altLang="it-IT" sz="2800" b="1" dirty="0" smtClean="0">
                <a:solidFill>
                  <a:srgbClr val="002060"/>
                </a:solidFill>
                <a:ea typeface="ＭＳ Ｐゴシック" panose="020B0600070205080204" pitchFamily="34" charset="-128"/>
              </a:rPr>
              <a:t>with: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US" altLang="it-IT" sz="2800" b="1" dirty="0" smtClean="0">
              <a:solidFill>
                <a:srgbClr val="00206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it-IT" sz="2800" b="1" dirty="0" smtClean="0">
                <a:solidFill>
                  <a:srgbClr val="002060"/>
                </a:solidFill>
                <a:ea typeface="ＭＳ Ｐゴシック" panose="020B0600070205080204" pitchFamily="34" charset="-128"/>
              </a:rPr>
              <a:t>Sergio </a:t>
            </a:r>
            <a:r>
              <a:rPr lang="en-US" altLang="it-IT" sz="2800" b="1" dirty="0" err="1" smtClean="0">
                <a:solidFill>
                  <a:srgbClr val="002060"/>
                </a:solidFill>
                <a:ea typeface="ＭＳ Ｐゴシック" panose="020B0600070205080204" pitchFamily="34" charset="-128"/>
              </a:rPr>
              <a:t>Calatroni</a:t>
            </a:r>
            <a:endParaRPr lang="en-US" altLang="it-IT" sz="2800" b="1" dirty="0" smtClean="0">
              <a:solidFill>
                <a:srgbClr val="002060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3081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246" y="171405"/>
            <a:ext cx="1572483" cy="140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Text Box 4"/>
          <p:cNvSpPr txBox="1">
            <a:spLocks noChangeArrowheads="1"/>
          </p:cNvSpPr>
          <p:nvPr/>
        </p:nvSpPr>
        <p:spPr bwMode="auto">
          <a:xfrm>
            <a:off x="821382" y="1837710"/>
            <a:ext cx="775994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C445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002060"/>
                </a:solidFill>
              </a:rPr>
              <a:t>Ruggero </a:t>
            </a:r>
            <a:r>
              <a:rPr lang="it-IT" altLang="it-IT" sz="2800" b="1" dirty="0" smtClean="0">
                <a:solidFill>
                  <a:srgbClr val="002060"/>
                </a:solidFill>
              </a:rPr>
              <a:t>Vaglio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800" b="1" dirty="0">
              <a:solidFill>
                <a:srgbClr val="333399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sz="2800" b="1" dirty="0">
                <a:solidFill>
                  <a:srgbClr val="D60093"/>
                </a:solidFill>
              </a:rPr>
              <a:t>A simple model for the RF field dependence </a:t>
            </a:r>
            <a:endParaRPr lang="en-US" sz="2800" b="1" dirty="0" smtClean="0">
              <a:solidFill>
                <a:srgbClr val="D60093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D60093"/>
                </a:solidFill>
              </a:rPr>
              <a:t>of </a:t>
            </a:r>
            <a:r>
              <a:rPr lang="en-US" sz="2800" b="1" dirty="0">
                <a:solidFill>
                  <a:srgbClr val="D60093"/>
                </a:solidFill>
              </a:rPr>
              <a:t>the trapped flux sensitivity </a:t>
            </a:r>
            <a:endParaRPr lang="en-US" sz="2800" b="1" dirty="0" smtClean="0">
              <a:solidFill>
                <a:srgbClr val="D60093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D60093"/>
                </a:solidFill>
              </a:rPr>
              <a:t>based </a:t>
            </a:r>
            <a:r>
              <a:rPr lang="en-US" sz="2800" b="1" dirty="0">
                <a:solidFill>
                  <a:srgbClr val="D60093"/>
                </a:solidFill>
              </a:rPr>
              <a:t>on a non-linear pinning force</a:t>
            </a:r>
            <a:endParaRPr lang="it-IT" altLang="it-IT" sz="2800" b="1" dirty="0">
              <a:solidFill>
                <a:srgbClr val="D60093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963246" y="1197798"/>
            <a:ext cx="1872208" cy="153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455136" y="5926039"/>
            <a:ext cx="2023210" cy="5279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age 4" descr="logoBadgeWeb.eps">
            <a:extLst>
              <a:ext uri="{FF2B5EF4-FFF2-40B4-BE49-F238E27FC236}">
                <a16:creationId xmlns="" xmlns:a16="http://schemas.microsoft.com/office/drawing/2014/main" id="{9B50D9DC-BB25-41A8-BEA8-49886F220F5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1547813" y="4864209"/>
            <a:ext cx="971452" cy="99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972" y="1003205"/>
            <a:ext cx="4499116" cy="29830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2785730" y="340242"/>
            <a:ext cx="177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err="1" smtClean="0">
                <a:solidFill>
                  <a:srgbClr val="002060"/>
                </a:solidFill>
              </a:rPr>
              <a:t>Validity</a:t>
            </a:r>
            <a:r>
              <a:rPr lang="it-IT" sz="2200" b="1" dirty="0" smtClean="0">
                <a:solidFill>
                  <a:srgbClr val="002060"/>
                </a:solidFill>
              </a:rPr>
              <a:t> </a:t>
            </a:r>
            <a:r>
              <a:rPr lang="it-IT" sz="2200" b="1" dirty="0" err="1" smtClean="0">
                <a:solidFill>
                  <a:srgbClr val="002060"/>
                </a:solidFill>
              </a:rPr>
              <a:t>limits</a:t>
            </a:r>
            <a:endParaRPr lang="it-IT" sz="2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393456"/>
              </p:ext>
            </p:extLst>
          </p:nvPr>
        </p:nvGraphicFramePr>
        <p:xfrm>
          <a:off x="4772475" y="4378233"/>
          <a:ext cx="816044" cy="33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0" name="Equation" r:id="rId4" imgW="431425" imgH="177646" progId="Equation.DSMT4">
                  <p:embed/>
                </p:oleObj>
              </mc:Choice>
              <mc:Fallback>
                <p:oleObj name="Equation" r:id="rId4" imgW="431425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475" y="4378233"/>
                        <a:ext cx="816044" cy="337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tangolo 5"/>
          <p:cNvSpPr/>
          <p:nvPr/>
        </p:nvSpPr>
        <p:spPr>
          <a:xfrm>
            <a:off x="4772475" y="1301836"/>
            <a:ext cx="4180116" cy="1063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Benvenuti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S.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Calatroni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Campisi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P.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Darriulat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M.A. Peck, R. Russo and A-M Valente, “Study of the surface resistance of superconducting </a:t>
            </a:r>
            <a:r>
              <a:rPr lang="en-US" sz="1400" b="1" kern="1100" dirty="0">
                <a:solidFill>
                  <a:srgbClr val="D6009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niobium films 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at 1.5 GHz”,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Physica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 C 316 (1999) 153-188</a:t>
            </a:r>
            <a:endParaRPr lang="it-IT" sz="1400" kern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268328"/>
              </p:ext>
            </p:extLst>
          </p:nvPr>
        </p:nvGraphicFramePr>
        <p:xfrm>
          <a:off x="5967853" y="2533715"/>
          <a:ext cx="894679" cy="46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1" name="Equation" r:id="rId6" imgW="457200" imgH="228600" progId="Equation.DSMT4">
                  <p:embed/>
                </p:oleObj>
              </mc:Choice>
              <mc:Fallback>
                <p:oleObj name="Equation" r:id="rId6" imgW="4572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853" y="2533715"/>
                        <a:ext cx="894679" cy="465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tangolo 9"/>
          <p:cNvSpPr/>
          <p:nvPr/>
        </p:nvSpPr>
        <p:spPr>
          <a:xfrm>
            <a:off x="5899525" y="2502307"/>
            <a:ext cx="1172203" cy="497387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603960"/>
              </p:ext>
            </p:extLst>
          </p:nvPr>
        </p:nvGraphicFramePr>
        <p:xfrm>
          <a:off x="553580" y="4185545"/>
          <a:ext cx="3563196" cy="775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2" name="Equation" r:id="rId8" imgW="1828800" imgH="482400" progId="Equation.DSMT4">
                  <p:embed/>
                </p:oleObj>
              </mc:Choice>
              <mc:Fallback>
                <p:oleObj name="Equation" r:id="rId8" imgW="1828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80" y="4185545"/>
                        <a:ext cx="3563196" cy="7757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ccia a destra 11"/>
          <p:cNvSpPr/>
          <p:nvPr/>
        </p:nvSpPr>
        <p:spPr>
          <a:xfrm>
            <a:off x="5765753" y="4477824"/>
            <a:ext cx="478465" cy="168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725306"/>
              </p:ext>
            </p:extLst>
          </p:nvPr>
        </p:nvGraphicFramePr>
        <p:xfrm>
          <a:off x="6415193" y="4361061"/>
          <a:ext cx="1931365" cy="395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3" name="Equation" r:id="rId10" imgW="1244600" imgH="254000" progId="Equation.DSMT4">
                  <p:embed/>
                </p:oleObj>
              </mc:Choice>
              <mc:Fallback>
                <p:oleObj name="Equation" r:id="rId10" imgW="1244600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5193" y="4361061"/>
                        <a:ext cx="1931365" cy="3950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545921"/>
              </p:ext>
            </p:extLst>
          </p:nvPr>
        </p:nvGraphicFramePr>
        <p:xfrm>
          <a:off x="658628" y="5311185"/>
          <a:ext cx="118268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4" name="Equation" r:id="rId12" imgW="761760" imgH="253800" progId="Equation.DSMT4">
                  <p:embed/>
                </p:oleObj>
              </mc:Choice>
              <mc:Fallback>
                <p:oleObj name="Equation" r:id="rId12" imgW="761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28" y="5311185"/>
                        <a:ext cx="1182688" cy="395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ttangolo 15"/>
          <p:cNvSpPr/>
          <p:nvPr/>
        </p:nvSpPr>
        <p:spPr>
          <a:xfrm>
            <a:off x="553580" y="5260135"/>
            <a:ext cx="1413443" cy="497387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1350334" y="2357595"/>
            <a:ext cx="85061" cy="393405"/>
          </a:xfrm>
          <a:prstGeom prst="downArrow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5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335679"/>
              </p:ext>
            </p:extLst>
          </p:nvPr>
        </p:nvGraphicFramePr>
        <p:xfrm>
          <a:off x="851890" y="4741706"/>
          <a:ext cx="1408869" cy="786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3" name="Equation" r:id="rId3" imgW="825480" imgH="457200" progId="Equation.DSMT4">
                  <p:embed/>
                </p:oleObj>
              </mc:Choice>
              <mc:Fallback>
                <p:oleObj name="Equation" r:id="rId3" imgW="825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890" y="4741706"/>
                        <a:ext cx="1408869" cy="7866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639555"/>
              </p:ext>
            </p:extLst>
          </p:nvPr>
        </p:nvGraphicFramePr>
        <p:xfrm>
          <a:off x="885132" y="5515690"/>
          <a:ext cx="2993122" cy="814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4" name="Equation" r:id="rId5" imgW="1663560" imgH="457200" progId="Equation.DSMT4">
                  <p:embed/>
                </p:oleObj>
              </mc:Choice>
              <mc:Fallback>
                <p:oleObj name="Equation" r:id="rId5" imgW="16635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132" y="5515690"/>
                        <a:ext cx="2993122" cy="814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ttangolo 3"/>
          <p:cNvSpPr/>
          <p:nvPr/>
        </p:nvSpPr>
        <p:spPr>
          <a:xfrm>
            <a:off x="761851" y="4634552"/>
            <a:ext cx="3416746" cy="1787513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123127" y="90055"/>
            <a:ext cx="64835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smtClean="0">
                <a:solidFill>
                  <a:srgbClr val="002060"/>
                </a:solidFill>
              </a:rPr>
              <a:t>Model vs </a:t>
            </a:r>
            <a:r>
              <a:rPr lang="it-IT" sz="2200" b="1" dirty="0" err="1" smtClean="0">
                <a:solidFill>
                  <a:srgbClr val="002060"/>
                </a:solidFill>
              </a:rPr>
              <a:t>experimental</a:t>
            </a:r>
            <a:r>
              <a:rPr lang="it-IT" sz="2200" b="1" dirty="0" smtClean="0">
                <a:solidFill>
                  <a:srgbClr val="002060"/>
                </a:solidFill>
              </a:rPr>
              <a:t> </a:t>
            </a:r>
            <a:r>
              <a:rPr lang="it-IT" sz="2200" b="1" dirty="0" err="1" smtClean="0">
                <a:solidFill>
                  <a:srgbClr val="002060"/>
                </a:solidFill>
              </a:rPr>
              <a:t>results</a:t>
            </a:r>
            <a:r>
              <a:rPr lang="it-IT" sz="2200" b="1" dirty="0" smtClean="0">
                <a:solidFill>
                  <a:srgbClr val="002060"/>
                </a:solidFill>
              </a:rPr>
              <a:t> :       vs        </a:t>
            </a:r>
            <a:r>
              <a:rPr lang="it-IT" sz="2200" b="1" dirty="0" err="1" smtClean="0">
                <a:solidFill>
                  <a:srgbClr val="002060"/>
                </a:solidFill>
              </a:rPr>
              <a:t>correlation</a:t>
            </a:r>
            <a:r>
              <a:rPr lang="it-IT" sz="2200" b="1" dirty="0" smtClean="0">
                <a:solidFill>
                  <a:srgbClr val="002060"/>
                </a:solidFill>
              </a:rPr>
              <a:t>  </a:t>
            </a:r>
            <a:endParaRPr lang="it-IT" sz="2200" b="1" dirty="0">
              <a:solidFill>
                <a:srgbClr val="002060"/>
              </a:solidFill>
            </a:endParaRPr>
          </a:p>
        </p:txBody>
      </p:sp>
      <p:grpSp>
        <p:nvGrpSpPr>
          <p:cNvPr id="6" name="Group 2"/>
          <p:cNvGrpSpPr/>
          <p:nvPr/>
        </p:nvGrpSpPr>
        <p:grpSpPr>
          <a:xfrm>
            <a:off x="221741" y="718595"/>
            <a:ext cx="4319903" cy="3573149"/>
            <a:chOff x="0" y="0"/>
            <a:chExt cx="4320000" cy="3573468"/>
          </a:xfrm>
        </p:grpSpPr>
        <p:pic>
          <p:nvPicPr>
            <p:cNvPr id="7" name="Picture 4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1645650" y="3192767"/>
              <a:ext cx="1028700" cy="380700"/>
            </a:xfrm>
            <a:prstGeom prst="rect">
              <a:avLst/>
            </a:prstGeom>
          </p:spPr>
        </p:pic>
        <p:pic>
          <p:nvPicPr>
            <p:cNvPr id="8" name="Picture 6"/>
            <p:cNvPicPr>
              <a:picLocks noChangeAspect="1"/>
            </p:cNvPicPr>
            <p:nvPr/>
          </p:nvPicPr>
          <p:blipFill rotWithShape="1">
            <a:blip r:embed="rId8"/>
            <a:srcRect l="1505" t="7153" r="8649"/>
            <a:stretch/>
          </p:blipFill>
          <p:spPr>
            <a:xfrm>
              <a:off x="0" y="0"/>
              <a:ext cx="4320000" cy="3573468"/>
            </a:xfrm>
            <a:prstGeom prst="rect">
              <a:avLst/>
            </a:prstGeom>
          </p:spPr>
        </p:pic>
        <p:pic>
          <p:nvPicPr>
            <p:cNvPr id="9" name="Picture 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6200000">
              <a:off x="-545601" y="1618734"/>
              <a:ext cx="1427203" cy="336000"/>
            </a:xfrm>
            <a:prstGeom prst="rect">
              <a:avLst/>
            </a:prstGeom>
          </p:spPr>
        </p:pic>
      </p:grpSp>
      <p:sp>
        <p:nvSpPr>
          <p:cNvPr id="14" name="Rettangolo 13"/>
          <p:cNvSpPr/>
          <p:nvPr/>
        </p:nvSpPr>
        <p:spPr>
          <a:xfrm>
            <a:off x="4749665" y="1131779"/>
            <a:ext cx="4180116" cy="1063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Benvenuti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S.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Calatroni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Campisi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P.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Darriulat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M.A. Peck, R. Russo and A-M Valente, “Study of the surface resistance of superconducting </a:t>
            </a:r>
            <a:r>
              <a:rPr lang="en-US" sz="1400" b="1" kern="1100" dirty="0">
                <a:solidFill>
                  <a:srgbClr val="D6009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niobium films 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at 1.5 GHz”,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Physica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 C 316 (1999) 153-188</a:t>
            </a:r>
            <a:endParaRPr lang="it-IT" sz="1400" kern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225122"/>
              </p:ext>
            </p:extLst>
          </p:nvPr>
        </p:nvGraphicFramePr>
        <p:xfrm>
          <a:off x="6077844" y="2806177"/>
          <a:ext cx="894679" cy="46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5" name="Equation" r:id="rId10" imgW="457200" imgH="228600" progId="Equation.DSMT4">
                  <p:embed/>
                </p:oleObj>
              </mc:Choice>
              <mc:Fallback>
                <p:oleObj name="Equation" r:id="rId10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844" y="2806177"/>
                        <a:ext cx="894679" cy="465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ttangolo 15"/>
          <p:cNvSpPr/>
          <p:nvPr/>
        </p:nvSpPr>
        <p:spPr>
          <a:xfrm>
            <a:off x="6009515" y="2774769"/>
            <a:ext cx="1172203" cy="497387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7" name="Ogget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395047"/>
              </p:ext>
            </p:extLst>
          </p:nvPr>
        </p:nvGraphicFramePr>
        <p:xfrm>
          <a:off x="5639697" y="4729369"/>
          <a:ext cx="16462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6" name="Equation" r:id="rId12" imgW="965160" imgH="253800" progId="Equation.DSMT4">
                  <p:embed/>
                </p:oleObj>
              </mc:Choice>
              <mc:Fallback>
                <p:oleObj name="Equation" r:id="rId12" imgW="965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9697" y="4729369"/>
                        <a:ext cx="1646237" cy="436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asellaDiTesto 18"/>
          <p:cNvSpPr txBox="1"/>
          <p:nvPr/>
        </p:nvSpPr>
        <p:spPr>
          <a:xfrm>
            <a:off x="4749665" y="5363666"/>
            <a:ext cx="40450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 the model the relation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strictly</a:t>
            </a:r>
            <a:r>
              <a:rPr lang="it-IT" dirty="0" smtClean="0"/>
              <a:t> linear </a:t>
            </a:r>
          </a:p>
          <a:p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/>
              <a:t> </a:t>
            </a:r>
            <a:r>
              <a:rPr lang="it-IT" dirty="0" smtClean="0"/>
              <a:t>the         </a:t>
            </a:r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due to a </a:t>
            </a:r>
            <a:r>
              <a:rPr lang="it-IT" dirty="0" err="1" smtClean="0"/>
              <a:t>change</a:t>
            </a:r>
            <a:endParaRPr lang="it-IT" dirty="0" smtClean="0"/>
          </a:p>
          <a:p>
            <a:r>
              <a:rPr lang="it-IT" dirty="0" smtClean="0"/>
              <a:t>in the </a:t>
            </a:r>
            <a:r>
              <a:rPr lang="it-IT" dirty="0" err="1" smtClean="0"/>
              <a:t>pinning</a:t>
            </a:r>
            <a:r>
              <a:rPr lang="it-IT" dirty="0" smtClean="0"/>
              <a:t> force </a:t>
            </a:r>
            <a:r>
              <a:rPr lang="it-IT" sz="2000" i="1" dirty="0" smtClean="0"/>
              <a:t>k</a:t>
            </a:r>
            <a:endParaRPr lang="it-IT" sz="2000" i="1" dirty="0"/>
          </a:p>
        </p:txBody>
      </p:sp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731463"/>
              </p:ext>
            </p:extLst>
          </p:nvPr>
        </p:nvGraphicFramePr>
        <p:xfrm>
          <a:off x="5843273" y="5622438"/>
          <a:ext cx="3683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7" name="Equation" r:id="rId14" imgW="215640" imgH="253800" progId="Equation.DSMT4">
                  <p:embed/>
                </p:oleObj>
              </mc:Choice>
              <mc:Fallback>
                <p:oleObj name="Equation" r:id="rId14" imgW="215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273" y="5622438"/>
                        <a:ext cx="368300" cy="436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030104"/>
              </p:ext>
            </p:extLst>
          </p:nvPr>
        </p:nvGraphicFramePr>
        <p:xfrm>
          <a:off x="4862998" y="137046"/>
          <a:ext cx="3683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8" name="Equation" r:id="rId16" imgW="215640" imgH="253800" progId="Equation.DSMT4">
                  <p:embed/>
                </p:oleObj>
              </mc:Choice>
              <mc:Fallback>
                <p:oleObj name="Equation" r:id="rId16" imgW="215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998" y="137046"/>
                        <a:ext cx="368300" cy="436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gget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79472"/>
              </p:ext>
            </p:extLst>
          </p:nvPr>
        </p:nvGraphicFramePr>
        <p:xfrm>
          <a:off x="5599450" y="148063"/>
          <a:ext cx="3683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9" name="Equation" r:id="rId18" imgW="215640" imgH="253800" progId="Equation.DSMT4">
                  <p:embed/>
                </p:oleObj>
              </mc:Choice>
              <mc:Fallback>
                <p:oleObj name="Equation" r:id="rId18" imgW="215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450" y="148063"/>
                        <a:ext cx="368300" cy="436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52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79908" y="211240"/>
            <a:ext cx="66102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smtClean="0">
                <a:solidFill>
                  <a:srgbClr val="002060"/>
                </a:solidFill>
              </a:rPr>
              <a:t>Model vs </a:t>
            </a:r>
            <a:r>
              <a:rPr lang="it-IT" sz="2200" b="1" dirty="0" err="1" smtClean="0">
                <a:solidFill>
                  <a:srgbClr val="002060"/>
                </a:solidFill>
              </a:rPr>
              <a:t>experimental</a:t>
            </a:r>
            <a:r>
              <a:rPr lang="it-IT" sz="2200" b="1" dirty="0" smtClean="0">
                <a:solidFill>
                  <a:srgbClr val="002060"/>
                </a:solidFill>
              </a:rPr>
              <a:t> </a:t>
            </a:r>
            <a:r>
              <a:rPr lang="it-IT" sz="2200" b="1" dirty="0" err="1" smtClean="0">
                <a:solidFill>
                  <a:srgbClr val="002060"/>
                </a:solidFill>
              </a:rPr>
              <a:t>results</a:t>
            </a:r>
            <a:r>
              <a:rPr lang="it-IT" sz="2200" b="1" dirty="0" smtClean="0">
                <a:solidFill>
                  <a:srgbClr val="002060"/>
                </a:solidFill>
              </a:rPr>
              <a:t> : </a:t>
            </a:r>
            <a:r>
              <a:rPr lang="it-IT" sz="2200" b="1" dirty="0" err="1" smtClean="0">
                <a:solidFill>
                  <a:srgbClr val="002060"/>
                </a:solidFill>
              </a:rPr>
              <a:t>frequency</a:t>
            </a:r>
            <a:r>
              <a:rPr lang="it-IT" sz="2200" b="1" dirty="0" smtClean="0">
                <a:solidFill>
                  <a:srgbClr val="002060"/>
                </a:solidFill>
              </a:rPr>
              <a:t> </a:t>
            </a:r>
            <a:r>
              <a:rPr lang="it-IT" sz="2200" b="1" dirty="0" err="1" smtClean="0">
                <a:solidFill>
                  <a:srgbClr val="002060"/>
                </a:solidFill>
              </a:rPr>
              <a:t>dependence</a:t>
            </a:r>
            <a:endParaRPr lang="it-IT" sz="2200" b="1" dirty="0">
              <a:solidFill>
                <a:srgbClr val="002060"/>
              </a:solidFill>
            </a:endParaRPr>
          </a:p>
        </p:txBody>
      </p:sp>
      <p:grpSp>
        <p:nvGrpSpPr>
          <p:cNvPr id="4" name="Group 9"/>
          <p:cNvGrpSpPr/>
          <p:nvPr/>
        </p:nvGrpSpPr>
        <p:grpSpPr>
          <a:xfrm>
            <a:off x="396013" y="1154234"/>
            <a:ext cx="4804001" cy="3395732"/>
            <a:chOff x="0" y="0"/>
            <a:chExt cx="4320000" cy="2985262"/>
          </a:xfrm>
        </p:grpSpPr>
        <p:pic>
          <p:nvPicPr>
            <p:cNvPr id="5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320000" cy="2985262"/>
            </a:xfrm>
            <a:prstGeom prst="rect">
              <a:avLst/>
            </a:prstGeom>
          </p:spPr>
        </p:pic>
        <p:pic>
          <p:nvPicPr>
            <p:cNvPr id="6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-340155" y="1101515"/>
              <a:ext cx="1427203" cy="336000"/>
            </a:xfrm>
            <a:prstGeom prst="rect">
              <a:avLst/>
            </a:prstGeom>
          </p:spPr>
        </p:pic>
      </p:grpSp>
      <p:sp>
        <p:nvSpPr>
          <p:cNvPr id="7" name="Rettangolo 6"/>
          <p:cNvSpPr/>
          <p:nvPr/>
        </p:nvSpPr>
        <p:spPr>
          <a:xfrm>
            <a:off x="5524243" y="1077470"/>
            <a:ext cx="3465311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Piosczyk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P.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Kneisel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O. Stoltz, J.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Halbritter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kern="11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IEEE 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i="1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ns. </a:t>
            </a:r>
            <a:r>
              <a:rPr lang="en-US" i="1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Nucl</a:t>
            </a:r>
            <a:r>
              <a:rPr lang="en-US" i="1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. Sci.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 20 (1973) 108-112</a:t>
            </a:r>
            <a:endParaRPr lang="it-IT" kern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612378" y="912217"/>
            <a:ext cx="190124" cy="165253"/>
          </a:xfrm>
          <a:prstGeom prst="rect">
            <a:avLst/>
          </a:prstGeom>
          <a:solidFill>
            <a:srgbClr val="D0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524243" y="2425080"/>
            <a:ext cx="3465311" cy="1978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M.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Checchin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M.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Martinello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A.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Grassellino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S.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Aderhold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S. K.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Chandrasekaran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O. S.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Melnychuk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S. Posen, A.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Romanenko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and D. A. </a:t>
            </a:r>
            <a:r>
              <a:rPr lang="en-US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Sergatskov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kern="11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Appl</a:t>
            </a:r>
            <a:r>
              <a:rPr lang="en-US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it-IT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Phys</a:t>
            </a:r>
            <a:r>
              <a:rPr lang="it-IT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it-IT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Lett</a:t>
            </a:r>
            <a:r>
              <a:rPr lang="it-IT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. 112, 072601 (2018)</a:t>
            </a:r>
            <a:endParaRPr lang="it-IT" kern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612378" y="2348738"/>
            <a:ext cx="190124" cy="1526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139202"/>
              </p:ext>
            </p:extLst>
          </p:nvPr>
        </p:nvGraphicFramePr>
        <p:xfrm>
          <a:off x="1308449" y="5552024"/>
          <a:ext cx="29765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1" name="Equation" r:id="rId5" imgW="1587240" imgH="457200" progId="Equation.DSMT4">
                  <p:embed/>
                </p:oleObj>
              </mc:Choice>
              <mc:Fallback>
                <p:oleObj name="Equation" r:id="rId5" imgW="158724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449" y="5552024"/>
                        <a:ext cx="2976563" cy="86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ttangolo 15"/>
          <p:cNvSpPr/>
          <p:nvPr/>
        </p:nvSpPr>
        <p:spPr>
          <a:xfrm>
            <a:off x="1088357" y="5492370"/>
            <a:ext cx="3416746" cy="979732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7" name="Ogget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604932"/>
              </p:ext>
            </p:extLst>
          </p:nvPr>
        </p:nvGraphicFramePr>
        <p:xfrm>
          <a:off x="6169246" y="5199727"/>
          <a:ext cx="894679" cy="46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2" name="Equation" r:id="rId7" imgW="457200" imgH="228600" progId="Equation.DSMT4">
                  <p:embed/>
                </p:oleObj>
              </mc:Choice>
              <mc:Fallback>
                <p:oleObj name="Equation" r:id="rId7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246" y="5199727"/>
                        <a:ext cx="894679" cy="465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tangolo 17"/>
          <p:cNvSpPr/>
          <p:nvPr/>
        </p:nvSpPr>
        <p:spPr>
          <a:xfrm>
            <a:off x="3032357" y="4916832"/>
            <a:ext cx="1172203" cy="497387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920874" y="5001830"/>
            <a:ext cx="21296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>
                <a:solidFill>
                  <a:srgbClr val="D60093"/>
                </a:solidFill>
              </a:rPr>
              <a:t>m</a:t>
            </a:r>
            <a:r>
              <a:rPr lang="it-IT" sz="2200" b="1" dirty="0" smtClean="0">
                <a:solidFill>
                  <a:srgbClr val="D60093"/>
                </a:solidFill>
              </a:rPr>
              <a:t>odel</a:t>
            </a:r>
            <a:r>
              <a:rPr lang="it-IT" sz="2200" dirty="0" smtClean="0"/>
              <a:t> </a:t>
            </a:r>
            <a:r>
              <a:rPr lang="it-IT" sz="2200" b="1" dirty="0" err="1" smtClean="0">
                <a:solidFill>
                  <a:srgbClr val="D60093"/>
                </a:solidFill>
              </a:rPr>
              <a:t>result</a:t>
            </a:r>
            <a:r>
              <a:rPr lang="it-IT" sz="2200" b="1" dirty="0" smtClean="0">
                <a:solidFill>
                  <a:srgbClr val="D60093"/>
                </a:solidFill>
              </a:rPr>
              <a:t> for </a:t>
            </a:r>
            <a:endParaRPr lang="it-IT" sz="2200" b="1" dirty="0">
              <a:solidFill>
                <a:srgbClr val="D60093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505103" y="4862058"/>
            <a:ext cx="29079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smtClean="0">
                <a:solidFill>
                  <a:srgbClr val="CC0066"/>
                </a:solidFill>
              </a:rPr>
              <a:t>(a </a:t>
            </a:r>
            <a:r>
              <a:rPr lang="it-IT" sz="2200" b="1" dirty="0" err="1" smtClean="0">
                <a:solidFill>
                  <a:srgbClr val="CC0066"/>
                </a:solidFill>
              </a:rPr>
              <a:t>different</a:t>
            </a:r>
            <a:r>
              <a:rPr lang="it-IT" sz="2200" b="1" dirty="0" smtClean="0">
                <a:solidFill>
                  <a:srgbClr val="CC0066"/>
                </a:solidFill>
              </a:rPr>
              <a:t> </a:t>
            </a:r>
            <a:r>
              <a:rPr lang="it-IT" sz="2200" b="1" dirty="0" err="1" smtClean="0">
                <a:solidFill>
                  <a:srgbClr val="CC0066"/>
                </a:solidFill>
              </a:rPr>
              <a:t>behavior</a:t>
            </a:r>
            <a:r>
              <a:rPr lang="it-IT" sz="2200" b="1" dirty="0" smtClean="0">
                <a:solidFill>
                  <a:srgbClr val="CC0066"/>
                </a:solidFill>
              </a:rPr>
              <a:t> </a:t>
            </a:r>
            <a:r>
              <a:rPr lang="it-IT" sz="2200" b="1" dirty="0" err="1" smtClean="0">
                <a:solidFill>
                  <a:srgbClr val="CC0066"/>
                </a:solidFill>
              </a:rPr>
              <a:t>is</a:t>
            </a:r>
            <a:r>
              <a:rPr lang="it-IT" sz="2200" b="1" dirty="0" smtClean="0">
                <a:solidFill>
                  <a:srgbClr val="CC0066"/>
                </a:solidFill>
              </a:rPr>
              <a:t> </a:t>
            </a:r>
          </a:p>
          <a:p>
            <a:r>
              <a:rPr lang="it-IT" sz="2200" b="1" dirty="0" smtClean="0">
                <a:solidFill>
                  <a:srgbClr val="CC0066"/>
                </a:solidFill>
              </a:rPr>
              <a:t> </a:t>
            </a:r>
            <a:r>
              <a:rPr lang="it-IT" sz="2200" b="1" dirty="0" err="1" smtClean="0">
                <a:solidFill>
                  <a:srgbClr val="CC0066"/>
                </a:solidFill>
              </a:rPr>
              <a:t>predicted</a:t>
            </a:r>
            <a:r>
              <a:rPr lang="it-IT" sz="2200" b="1" dirty="0" smtClean="0">
                <a:solidFill>
                  <a:srgbClr val="CC0066"/>
                </a:solidFill>
              </a:rPr>
              <a:t> for               )</a:t>
            </a:r>
            <a:endParaRPr lang="it-IT" sz="2200" b="1" dirty="0">
              <a:solidFill>
                <a:srgbClr val="CC0066"/>
              </a:solidFill>
            </a:endParaRPr>
          </a:p>
        </p:txBody>
      </p:sp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003177"/>
              </p:ext>
            </p:extLst>
          </p:nvPr>
        </p:nvGraphicFramePr>
        <p:xfrm>
          <a:off x="3180220" y="4932535"/>
          <a:ext cx="894679" cy="46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3" name="Equation" r:id="rId9" imgW="457200" imgH="228600" progId="Equation.DSMT4">
                  <p:embed/>
                </p:oleObj>
              </mc:Choice>
              <mc:Fallback>
                <p:oleObj name="Equation" r:id="rId9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0220" y="4932535"/>
                        <a:ext cx="894679" cy="465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27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44949" y="237099"/>
            <a:ext cx="17139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err="1" smtClean="0">
                <a:solidFill>
                  <a:srgbClr val="002060"/>
                </a:solidFill>
              </a:rPr>
              <a:t>Conclusions</a:t>
            </a:r>
            <a:r>
              <a:rPr lang="it-IT" sz="2200" b="1" dirty="0" smtClean="0">
                <a:solidFill>
                  <a:srgbClr val="002060"/>
                </a:solidFill>
              </a:rPr>
              <a:t> :</a:t>
            </a:r>
            <a:endParaRPr lang="it-IT" sz="2200" b="1" dirty="0">
              <a:solidFill>
                <a:srgbClr val="00206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75615" y="852622"/>
            <a:ext cx="69124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b="1" dirty="0">
                <a:solidFill>
                  <a:srgbClr val="D60093"/>
                </a:solidFill>
              </a:rPr>
              <a:t>L</a:t>
            </a:r>
            <a:r>
              <a:rPr lang="it-IT" sz="2000" b="1" dirty="0" smtClean="0">
                <a:solidFill>
                  <a:srgbClr val="D60093"/>
                </a:solidFill>
              </a:rPr>
              <a:t>inear GL-</a:t>
            </a:r>
            <a:r>
              <a:rPr lang="it-IT" sz="2000" b="1" dirty="0" err="1" smtClean="0">
                <a:solidFill>
                  <a:srgbClr val="D60093"/>
                </a:solidFill>
              </a:rPr>
              <a:t>type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approach</a:t>
            </a:r>
            <a:r>
              <a:rPr lang="it-IT" sz="2000" b="1" dirty="0" smtClean="0">
                <a:solidFill>
                  <a:srgbClr val="D60093"/>
                </a:solidFill>
              </a:rPr>
              <a:t> to the </a:t>
            </a:r>
            <a:r>
              <a:rPr lang="it-IT" sz="2000" b="1" dirty="0" err="1" smtClean="0">
                <a:solidFill>
                  <a:srgbClr val="D60093"/>
                </a:solidFill>
              </a:rPr>
              <a:t>flux</a:t>
            </a:r>
            <a:r>
              <a:rPr lang="it-IT" sz="2000" b="1" dirty="0" smtClean="0">
                <a:solidFill>
                  <a:srgbClr val="D60093"/>
                </a:solidFill>
              </a:rPr>
              <a:t> flow </a:t>
            </a:r>
            <a:r>
              <a:rPr lang="it-IT" sz="2000" b="1" dirty="0" err="1" smtClean="0">
                <a:solidFill>
                  <a:srgbClr val="D60093"/>
                </a:solidFill>
              </a:rPr>
              <a:t>dissipation</a:t>
            </a:r>
            <a:r>
              <a:rPr lang="it-IT" sz="2000" b="1" dirty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give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</a:p>
          <a:p>
            <a:r>
              <a:rPr lang="it-IT" sz="2000" b="1" dirty="0">
                <a:solidFill>
                  <a:srgbClr val="D60093"/>
                </a:solidFill>
              </a:rPr>
              <a:t> </a:t>
            </a:r>
            <a:r>
              <a:rPr lang="it-IT" sz="2000" b="1" dirty="0" smtClean="0">
                <a:solidFill>
                  <a:srgbClr val="D60093"/>
                </a:solidFill>
              </a:rPr>
              <a:t>     a </a:t>
            </a:r>
            <a:r>
              <a:rPr lang="it-IT" sz="2000" b="1" dirty="0" err="1" smtClean="0">
                <a:solidFill>
                  <a:srgbClr val="D60093"/>
                </a:solidFill>
              </a:rPr>
              <a:t>rf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field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amplitude</a:t>
            </a:r>
            <a:r>
              <a:rPr lang="it-IT" sz="2000" b="1" dirty="0" smtClean="0">
                <a:solidFill>
                  <a:srgbClr val="D60093"/>
                </a:solidFill>
              </a:rPr>
              <a:t> (</a:t>
            </a:r>
            <a:r>
              <a:rPr lang="it-IT" sz="2000" b="1" i="1" dirty="0" err="1" smtClean="0">
                <a:solidFill>
                  <a:srgbClr val="D60093"/>
                </a:solidFill>
              </a:rPr>
              <a:t>B</a:t>
            </a:r>
            <a:r>
              <a:rPr lang="it-IT" sz="2000" b="1" i="1" baseline="-25000" dirty="0" err="1" smtClean="0">
                <a:solidFill>
                  <a:srgbClr val="D60093"/>
                </a:solidFill>
              </a:rPr>
              <a:t>rfo</a:t>
            </a:r>
            <a:r>
              <a:rPr lang="it-IT" sz="2000" b="1" i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smtClean="0">
                <a:solidFill>
                  <a:srgbClr val="D60093"/>
                </a:solidFill>
              </a:rPr>
              <a:t>)</a:t>
            </a:r>
            <a:r>
              <a:rPr lang="it-IT" sz="2000" b="1" i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independent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>
                <a:solidFill>
                  <a:srgbClr val="D60093"/>
                </a:solidFill>
              </a:rPr>
              <a:t>surface</a:t>
            </a:r>
            <a:r>
              <a:rPr lang="it-IT" sz="2000" b="1" dirty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resistance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i="1" dirty="0" err="1" smtClean="0">
                <a:solidFill>
                  <a:srgbClr val="D60093"/>
                </a:solidFill>
              </a:rPr>
              <a:t>R</a:t>
            </a:r>
            <a:r>
              <a:rPr lang="it-IT" sz="2000" b="1" i="1" baseline="-25000" dirty="0" err="1" smtClean="0">
                <a:solidFill>
                  <a:srgbClr val="D60093"/>
                </a:solidFill>
              </a:rPr>
              <a:t>fl</a:t>
            </a:r>
            <a:r>
              <a:rPr lang="it-IT" sz="2000" b="1" i="1" baseline="-25000" dirty="0" smtClean="0">
                <a:solidFill>
                  <a:srgbClr val="D60093"/>
                </a:solidFill>
              </a:rPr>
              <a:t> </a:t>
            </a:r>
            <a:endParaRPr lang="it-IT" sz="2000" b="1" dirty="0">
              <a:solidFill>
                <a:srgbClr val="D60093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75615" y="1770398"/>
            <a:ext cx="69884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b="1" dirty="0" err="1" smtClean="0">
                <a:solidFill>
                  <a:srgbClr val="D60093"/>
                </a:solidFill>
              </a:rPr>
              <a:t>Experiments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clearly</a:t>
            </a:r>
            <a:r>
              <a:rPr lang="it-IT" sz="2000" b="1" dirty="0" smtClean="0">
                <a:solidFill>
                  <a:srgbClr val="D60093"/>
                </a:solidFill>
              </a:rPr>
              <a:t> show a linear </a:t>
            </a:r>
            <a:r>
              <a:rPr lang="it-IT" sz="2000" b="1" dirty="0" err="1" smtClean="0">
                <a:solidFill>
                  <a:srgbClr val="D60093"/>
                </a:solidFill>
              </a:rPr>
              <a:t>dependence</a:t>
            </a:r>
            <a:r>
              <a:rPr lang="it-IT" sz="2000" b="1" dirty="0" smtClean="0">
                <a:solidFill>
                  <a:srgbClr val="D60093"/>
                </a:solidFill>
              </a:rPr>
              <a:t> of </a:t>
            </a:r>
            <a:r>
              <a:rPr lang="it-IT" sz="2000" b="1" i="1" dirty="0" err="1">
                <a:solidFill>
                  <a:srgbClr val="D60093"/>
                </a:solidFill>
              </a:rPr>
              <a:t>R</a:t>
            </a:r>
            <a:r>
              <a:rPr lang="it-IT" sz="2000" b="1" i="1" baseline="-25000" dirty="0" err="1">
                <a:solidFill>
                  <a:srgbClr val="D60093"/>
                </a:solidFill>
              </a:rPr>
              <a:t>fl</a:t>
            </a:r>
            <a:r>
              <a:rPr lang="it-IT" sz="2000" b="1" i="1" baseline="-25000" dirty="0">
                <a:solidFill>
                  <a:srgbClr val="D60093"/>
                </a:solidFill>
              </a:rPr>
              <a:t> </a:t>
            </a:r>
            <a:r>
              <a:rPr lang="it-IT" sz="2000" b="1" i="1" baseline="-25000" dirty="0" smtClean="0">
                <a:solidFill>
                  <a:srgbClr val="D60093"/>
                </a:solidFill>
              </a:rPr>
              <a:t> </a:t>
            </a:r>
            <a:r>
              <a:rPr lang="it-IT" sz="2000" b="1" dirty="0" smtClean="0">
                <a:solidFill>
                  <a:srgbClr val="D60093"/>
                </a:solidFill>
              </a:rPr>
              <a:t>on </a:t>
            </a:r>
            <a:r>
              <a:rPr lang="it-IT" sz="2000" b="1" i="1" dirty="0" err="1" smtClean="0">
                <a:solidFill>
                  <a:srgbClr val="D60093"/>
                </a:solidFill>
              </a:rPr>
              <a:t>B</a:t>
            </a:r>
            <a:r>
              <a:rPr lang="it-IT" sz="2000" b="1" i="1" baseline="-25000" dirty="0" err="1" smtClean="0">
                <a:solidFill>
                  <a:srgbClr val="D60093"/>
                </a:solidFill>
              </a:rPr>
              <a:t>rfo</a:t>
            </a:r>
            <a:r>
              <a:rPr lang="it-IT" sz="2000" b="1" dirty="0" smtClean="0">
                <a:solidFill>
                  <a:srgbClr val="D60093"/>
                </a:solidFill>
              </a:rPr>
              <a:t>,  </a:t>
            </a:r>
          </a:p>
          <a:p>
            <a:r>
              <a:rPr lang="it-IT" sz="2000" b="1" dirty="0">
                <a:solidFill>
                  <a:srgbClr val="D60093"/>
                </a:solidFill>
              </a:rPr>
              <a:t> </a:t>
            </a:r>
            <a:r>
              <a:rPr lang="it-IT" sz="2000" b="1" dirty="0" smtClean="0">
                <a:solidFill>
                  <a:srgbClr val="D60093"/>
                </a:solidFill>
              </a:rPr>
              <a:t>     </a:t>
            </a:r>
            <a:r>
              <a:rPr lang="it-IT" sz="2000" b="1" dirty="0" err="1" smtClean="0">
                <a:solidFill>
                  <a:srgbClr val="D60093"/>
                </a:solidFill>
              </a:rPr>
              <a:t>at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least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at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low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fields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endParaRPr lang="it-IT" sz="2000" b="1" dirty="0">
              <a:solidFill>
                <a:srgbClr val="D60093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75615" y="2717776"/>
            <a:ext cx="6339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b="1" dirty="0" smtClean="0">
                <a:solidFill>
                  <a:srgbClr val="D60093"/>
                </a:solidFill>
              </a:rPr>
              <a:t>A </a:t>
            </a:r>
            <a:r>
              <a:rPr lang="it-IT" sz="2000" b="1" dirty="0" err="1" smtClean="0">
                <a:solidFill>
                  <a:srgbClr val="D60093"/>
                </a:solidFill>
              </a:rPr>
              <a:t>simple</a:t>
            </a:r>
            <a:r>
              <a:rPr lang="it-IT" sz="2000" b="1" dirty="0" smtClean="0">
                <a:solidFill>
                  <a:srgbClr val="D60093"/>
                </a:solidFill>
              </a:rPr>
              <a:t> non-linear </a:t>
            </a:r>
            <a:r>
              <a:rPr lang="it-IT" sz="2000" b="1" dirty="0" err="1" smtClean="0">
                <a:solidFill>
                  <a:srgbClr val="D60093"/>
                </a:solidFill>
              </a:rPr>
              <a:t>extension</a:t>
            </a:r>
            <a:r>
              <a:rPr lang="it-IT" sz="2000" b="1" dirty="0" smtClean="0">
                <a:solidFill>
                  <a:srgbClr val="D60093"/>
                </a:solidFill>
              </a:rPr>
              <a:t> of the GL-</a:t>
            </a:r>
            <a:r>
              <a:rPr lang="it-IT" sz="2000" b="1" dirty="0" err="1" smtClean="0">
                <a:solidFill>
                  <a:srgbClr val="D60093"/>
                </a:solidFill>
              </a:rPr>
              <a:t>type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approach</a:t>
            </a:r>
            <a:endParaRPr lang="it-IT" sz="2000" b="1" dirty="0" smtClean="0">
              <a:solidFill>
                <a:srgbClr val="D60093"/>
              </a:solidFill>
            </a:endParaRPr>
          </a:p>
          <a:p>
            <a:r>
              <a:rPr lang="it-IT" sz="2000" b="1" dirty="0" smtClean="0">
                <a:solidFill>
                  <a:srgbClr val="D60093"/>
                </a:solidFill>
              </a:rPr>
              <a:t>      </a:t>
            </a:r>
            <a:r>
              <a:rPr lang="it-IT" sz="2000" b="1" dirty="0" err="1" smtClean="0">
                <a:solidFill>
                  <a:srgbClr val="D60093"/>
                </a:solidFill>
              </a:rPr>
              <a:t>reproduces</a:t>
            </a:r>
            <a:r>
              <a:rPr lang="it-IT" sz="2000" b="1" dirty="0" smtClean="0">
                <a:solidFill>
                  <a:srgbClr val="D60093"/>
                </a:solidFill>
              </a:rPr>
              <a:t> the </a:t>
            </a:r>
            <a:r>
              <a:rPr lang="it-IT" sz="2000" b="1" dirty="0" err="1" smtClean="0">
                <a:solidFill>
                  <a:srgbClr val="D60093"/>
                </a:solidFill>
              </a:rPr>
              <a:t>correct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i="1" dirty="0" err="1" smtClean="0">
                <a:solidFill>
                  <a:srgbClr val="D60093"/>
                </a:solidFill>
              </a:rPr>
              <a:t>R</a:t>
            </a:r>
            <a:r>
              <a:rPr lang="it-IT" sz="2000" b="1" i="1" baseline="-25000" dirty="0" err="1" smtClean="0">
                <a:solidFill>
                  <a:srgbClr val="D60093"/>
                </a:solidFill>
              </a:rPr>
              <a:t>fl</a:t>
            </a:r>
            <a:r>
              <a:rPr lang="it-IT" sz="2000" b="1" i="1" baseline="-25000" dirty="0" smtClean="0">
                <a:solidFill>
                  <a:srgbClr val="D60093"/>
                </a:solidFill>
              </a:rPr>
              <a:t>  </a:t>
            </a:r>
            <a:r>
              <a:rPr lang="it-IT" sz="2000" b="1" dirty="0" smtClean="0">
                <a:solidFill>
                  <a:srgbClr val="D60093"/>
                </a:solidFill>
              </a:rPr>
              <a:t>linear </a:t>
            </a:r>
            <a:r>
              <a:rPr lang="it-IT" sz="2000" b="1" dirty="0" err="1" smtClean="0">
                <a:solidFill>
                  <a:srgbClr val="D60093"/>
                </a:solidFill>
              </a:rPr>
              <a:t>dependence</a:t>
            </a:r>
            <a:r>
              <a:rPr lang="it-IT" sz="2000" b="1" dirty="0" smtClean="0">
                <a:solidFill>
                  <a:srgbClr val="D60093"/>
                </a:solidFill>
              </a:rPr>
              <a:t> on </a:t>
            </a:r>
            <a:r>
              <a:rPr lang="it-IT" sz="2000" b="1" i="1" dirty="0" err="1" smtClean="0">
                <a:solidFill>
                  <a:srgbClr val="D60093"/>
                </a:solidFill>
              </a:rPr>
              <a:t>B</a:t>
            </a:r>
            <a:r>
              <a:rPr lang="it-IT" sz="2000" b="1" i="1" baseline="-25000" dirty="0" err="1" smtClean="0">
                <a:solidFill>
                  <a:srgbClr val="D60093"/>
                </a:solidFill>
              </a:rPr>
              <a:t>rfo</a:t>
            </a:r>
            <a:endParaRPr lang="it-IT" sz="2000" b="1" i="1" dirty="0">
              <a:solidFill>
                <a:srgbClr val="D60093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50043" y="3686730"/>
            <a:ext cx="6489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b="1" dirty="0" smtClean="0">
                <a:solidFill>
                  <a:srgbClr val="D60093"/>
                </a:solidFill>
              </a:rPr>
              <a:t>The </a:t>
            </a:r>
            <a:r>
              <a:rPr lang="it-IT" sz="2000" b="1" dirty="0" err="1" smtClean="0">
                <a:solidFill>
                  <a:srgbClr val="D60093"/>
                </a:solidFill>
              </a:rPr>
              <a:t>observed</a:t>
            </a:r>
            <a:r>
              <a:rPr lang="it-IT" sz="2000" b="1" dirty="0" smtClean="0">
                <a:solidFill>
                  <a:srgbClr val="D60093"/>
                </a:solidFill>
              </a:rPr>
              <a:t> strong </a:t>
            </a:r>
            <a:r>
              <a:rPr lang="it-IT" sz="2000" b="1" dirty="0" err="1" smtClean="0">
                <a:solidFill>
                  <a:srgbClr val="D60093"/>
                </a:solidFill>
              </a:rPr>
              <a:t>correlation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between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i="1" dirty="0" err="1" smtClean="0">
                <a:solidFill>
                  <a:srgbClr val="D60093"/>
                </a:solidFill>
              </a:rPr>
              <a:t>R</a:t>
            </a:r>
            <a:r>
              <a:rPr lang="it-IT" sz="2000" b="1" i="1" baseline="30000" dirty="0" err="1" smtClean="0">
                <a:solidFill>
                  <a:srgbClr val="D60093"/>
                </a:solidFill>
              </a:rPr>
              <a:t>o</a:t>
            </a:r>
            <a:r>
              <a:rPr lang="it-IT" sz="2000" b="1" i="1" baseline="-25000" dirty="0" err="1" smtClean="0">
                <a:solidFill>
                  <a:srgbClr val="D60093"/>
                </a:solidFill>
              </a:rPr>
              <a:t>fl</a:t>
            </a:r>
            <a:r>
              <a:rPr lang="it-IT" sz="2000" b="1" i="1" baseline="-25000" dirty="0" smtClean="0">
                <a:solidFill>
                  <a:srgbClr val="D60093"/>
                </a:solidFill>
              </a:rPr>
              <a:t>  </a:t>
            </a:r>
            <a:r>
              <a:rPr lang="it-IT" sz="2000" b="1" dirty="0" smtClean="0">
                <a:solidFill>
                  <a:srgbClr val="D60093"/>
                </a:solidFill>
              </a:rPr>
              <a:t>and</a:t>
            </a:r>
            <a:r>
              <a:rPr lang="it-IT" sz="2000" b="1" i="1" dirty="0" smtClean="0">
                <a:solidFill>
                  <a:srgbClr val="D60093"/>
                </a:solidFill>
              </a:rPr>
              <a:t> R</a:t>
            </a:r>
            <a:r>
              <a:rPr lang="it-IT" sz="2000" b="1" i="1" baseline="30000" dirty="0" smtClean="0">
                <a:solidFill>
                  <a:srgbClr val="D60093"/>
                </a:solidFill>
              </a:rPr>
              <a:t>1</a:t>
            </a:r>
            <a:r>
              <a:rPr lang="it-IT" sz="2000" b="1" i="1" baseline="-25000" dirty="0" smtClean="0">
                <a:solidFill>
                  <a:srgbClr val="D60093"/>
                </a:solidFill>
              </a:rPr>
              <a:t>fl </a:t>
            </a:r>
            <a:r>
              <a:rPr lang="it-IT" sz="2000" b="1" i="1" baseline="-25000" dirty="0">
                <a:solidFill>
                  <a:srgbClr val="D60093"/>
                </a:solidFill>
              </a:rPr>
              <a:t> </a:t>
            </a:r>
            <a:endParaRPr lang="it-IT" sz="2000" b="1" dirty="0">
              <a:solidFill>
                <a:srgbClr val="D60093"/>
              </a:solidFill>
            </a:endParaRPr>
          </a:p>
          <a:p>
            <a:r>
              <a:rPr lang="it-IT" sz="2000" b="1" dirty="0" smtClean="0">
                <a:solidFill>
                  <a:srgbClr val="D60093"/>
                </a:solidFill>
              </a:rPr>
              <a:t>     </a:t>
            </a:r>
            <a:r>
              <a:rPr lang="it-IT" sz="2000" b="1" dirty="0" err="1" smtClean="0">
                <a:solidFill>
                  <a:srgbClr val="D60093"/>
                </a:solidFill>
              </a:rPr>
              <a:t>naturally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emerges</a:t>
            </a:r>
            <a:r>
              <a:rPr lang="it-IT" sz="2000" b="1" dirty="0" smtClean="0">
                <a:solidFill>
                  <a:srgbClr val="D60093"/>
                </a:solidFill>
              </a:rPr>
              <a:t> from the </a:t>
            </a:r>
            <a:r>
              <a:rPr lang="it-IT" sz="2000" b="1" dirty="0" err="1" smtClean="0">
                <a:solidFill>
                  <a:srgbClr val="D60093"/>
                </a:solidFill>
              </a:rPr>
              <a:t>introduced</a:t>
            </a:r>
            <a:r>
              <a:rPr lang="it-IT" sz="2000" b="1" dirty="0" smtClean="0">
                <a:solidFill>
                  <a:srgbClr val="D60093"/>
                </a:solidFill>
              </a:rPr>
              <a:t> non-linear model</a:t>
            </a:r>
            <a:endParaRPr lang="it-IT" sz="2000" b="1" dirty="0">
              <a:solidFill>
                <a:srgbClr val="D60093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50043" y="4729816"/>
            <a:ext cx="7001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b="1" dirty="0" smtClean="0">
                <a:solidFill>
                  <a:srgbClr val="D60093"/>
                </a:solidFill>
              </a:rPr>
              <a:t>The model </a:t>
            </a:r>
            <a:r>
              <a:rPr lang="it-IT" sz="2000" b="1" dirty="0" err="1" smtClean="0">
                <a:solidFill>
                  <a:srgbClr val="D60093"/>
                </a:solidFill>
              </a:rPr>
              <a:t>predicts</a:t>
            </a:r>
            <a:r>
              <a:rPr lang="it-IT" sz="2000" b="1" dirty="0" smtClean="0">
                <a:solidFill>
                  <a:srgbClr val="D60093"/>
                </a:solidFill>
              </a:rPr>
              <a:t> the linear </a:t>
            </a:r>
            <a:r>
              <a:rPr lang="it-IT" sz="2000" b="1" dirty="0" err="1" smtClean="0">
                <a:solidFill>
                  <a:srgbClr val="D60093"/>
                </a:solidFill>
              </a:rPr>
              <a:t>frequency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dependence</a:t>
            </a:r>
            <a:r>
              <a:rPr lang="it-IT" sz="2000" b="1" dirty="0" smtClean="0">
                <a:solidFill>
                  <a:srgbClr val="D60093"/>
                </a:solidFill>
              </a:rPr>
              <a:t> of </a:t>
            </a:r>
            <a:r>
              <a:rPr lang="it-IT" sz="2000" b="1" i="1" dirty="0">
                <a:solidFill>
                  <a:srgbClr val="D60093"/>
                </a:solidFill>
              </a:rPr>
              <a:t>R</a:t>
            </a:r>
            <a:r>
              <a:rPr lang="it-IT" sz="2000" b="1" i="1" baseline="30000" dirty="0">
                <a:solidFill>
                  <a:srgbClr val="D60093"/>
                </a:solidFill>
              </a:rPr>
              <a:t>1</a:t>
            </a:r>
            <a:r>
              <a:rPr lang="it-IT" sz="2000" b="1" i="1" baseline="-25000" dirty="0">
                <a:solidFill>
                  <a:srgbClr val="D60093"/>
                </a:solidFill>
              </a:rPr>
              <a:t>fl</a:t>
            </a:r>
            <a:r>
              <a:rPr lang="it-IT" sz="2000" b="1" dirty="0" smtClean="0">
                <a:solidFill>
                  <a:srgbClr val="D60093"/>
                </a:solidFill>
              </a:rPr>
              <a:t> , </a:t>
            </a:r>
          </a:p>
          <a:p>
            <a:r>
              <a:rPr lang="it-IT" sz="2000" b="1" dirty="0">
                <a:solidFill>
                  <a:srgbClr val="D60093"/>
                </a:solidFill>
              </a:rPr>
              <a:t> </a:t>
            </a:r>
            <a:r>
              <a:rPr lang="it-IT" sz="2000" b="1" dirty="0" smtClean="0">
                <a:solidFill>
                  <a:srgbClr val="D60093"/>
                </a:solidFill>
              </a:rPr>
              <a:t>    </a:t>
            </a:r>
            <a:r>
              <a:rPr lang="it-IT" sz="2000" b="1" dirty="0" err="1" smtClean="0">
                <a:solidFill>
                  <a:srgbClr val="D60093"/>
                </a:solidFill>
              </a:rPr>
              <a:t>observed</a:t>
            </a:r>
            <a:r>
              <a:rPr lang="it-IT" sz="2000" b="1" dirty="0" smtClean="0">
                <a:solidFill>
                  <a:srgbClr val="D60093"/>
                </a:solidFill>
              </a:rPr>
              <a:t> in the </a:t>
            </a:r>
            <a:r>
              <a:rPr lang="it-IT" sz="2000" b="1" dirty="0" err="1" smtClean="0">
                <a:solidFill>
                  <a:srgbClr val="D60093"/>
                </a:solidFill>
              </a:rPr>
              <a:t>experiments</a:t>
            </a:r>
            <a:r>
              <a:rPr lang="it-IT" sz="2000" b="1" dirty="0" smtClean="0">
                <a:solidFill>
                  <a:srgbClr val="D60093"/>
                </a:solidFill>
              </a:rPr>
              <a:t>, </a:t>
            </a:r>
            <a:r>
              <a:rPr lang="it-IT" sz="2000" b="1" dirty="0" err="1" smtClean="0">
                <a:solidFill>
                  <a:srgbClr val="D60093"/>
                </a:solidFill>
              </a:rPr>
              <a:t>but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it-IT" sz="2000" b="1" dirty="0" err="1" smtClean="0">
                <a:solidFill>
                  <a:srgbClr val="D60093"/>
                </a:solidFill>
              </a:rPr>
              <a:t>only</a:t>
            </a:r>
            <a:r>
              <a:rPr lang="it-IT" sz="2000" b="1" dirty="0" smtClean="0">
                <a:solidFill>
                  <a:srgbClr val="D60093"/>
                </a:solidFill>
              </a:rPr>
              <a:t> in the </a:t>
            </a:r>
            <a:r>
              <a:rPr lang="it-IT" sz="2000" b="1" dirty="0" err="1" smtClean="0">
                <a:solidFill>
                  <a:srgbClr val="D60093"/>
                </a:solidFill>
              </a:rPr>
              <a:t>limit</a:t>
            </a:r>
            <a:r>
              <a:rPr lang="it-IT" sz="2000" b="1" dirty="0" smtClean="0">
                <a:solidFill>
                  <a:srgbClr val="D60093"/>
                </a:solidFill>
              </a:rPr>
              <a:t> </a:t>
            </a:r>
            <a:r>
              <a:rPr lang="el-GR" sz="2000" b="1" i="1" dirty="0" smtClean="0">
                <a:solidFill>
                  <a:srgbClr val="D60093"/>
                </a:solidFill>
              </a:rPr>
              <a:t>ω</a:t>
            </a:r>
            <a:r>
              <a:rPr lang="it-IT" sz="2000" b="1" i="1" dirty="0" smtClean="0">
                <a:solidFill>
                  <a:srgbClr val="D60093"/>
                </a:solidFill>
              </a:rPr>
              <a:t>&lt;</a:t>
            </a:r>
            <a:r>
              <a:rPr lang="el-GR" sz="2000" b="1" i="1" dirty="0" smtClean="0">
                <a:solidFill>
                  <a:srgbClr val="D60093"/>
                </a:solidFill>
              </a:rPr>
              <a:t>ω</a:t>
            </a:r>
            <a:r>
              <a:rPr lang="it-IT" sz="2000" b="1" i="1" baseline="-25000" dirty="0" smtClean="0">
                <a:solidFill>
                  <a:srgbClr val="D60093"/>
                </a:solidFill>
              </a:rPr>
              <a:t>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75615" y="5630485"/>
            <a:ext cx="7355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b="1" dirty="0" smtClean="0">
                <a:solidFill>
                  <a:srgbClr val="002060"/>
                </a:solidFill>
              </a:rPr>
              <a:t>The model </a:t>
            </a:r>
            <a:r>
              <a:rPr lang="it-IT" sz="2000" b="1" dirty="0" err="1" smtClean="0">
                <a:solidFill>
                  <a:srgbClr val="002060"/>
                </a:solidFill>
              </a:rPr>
              <a:t>is</a:t>
            </a:r>
            <a:r>
              <a:rPr lang="it-IT" sz="2000" b="1" dirty="0" smtClean="0">
                <a:solidFill>
                  <a:srgbClr val="002060"/>
                </a:solidFill>
              </a:rPr>
              <a:t> far </a:t>
            </a:r>
            <a:r>
              <a:rPr lang="it-IT" sz="2000" b="1" dirty="0" err="1" smtClean="0">
                <a:solidFill>
                  <a:srgbClr val="002060"/>
                </a:solidFill>
              </a:rPr>
              <a:t>too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semplified</a:t>
            </a:r>
            <a:r>
              <a:rPr lang="it-IT" sz="2000" b="1" dirty="0" smtClean="0">
                <a:solidFill>
                  <a:srgbClr val="002060"/>
                </a:solidFill>
              </a:rPr>
              <a:t> to </a:t>
            </a:r>
            <a:r>
              <a:rPr lang="it-IT" sz="2000" b="1" dirty="0" err="1" smtClean="0">
                <a:solidFill>
                  <a:srgbClr val="002060"/>
                </a:solidFill>
              </a:rPr>
              <a:t>fully</a:t>
            </a:r>
            <a:r>
              <a:rPr lang="it-IT" sz="2000" b="1" dirty="0" smtClean="0">
                <a:solidFill>
                  <a:srgbClr val="002060"/>
                </a:solidFill>
              </a:rPr>
              <a:t> account for the </a:t>
            </a:r>
            <a:r>
              <a:rPr lang="it-IT" sz="2000" b="1" dirty="0" err="1" smtClean="0">
                <a:solidFill>
                  <a:srgbClr val="002060"/>
                </a:solidFill>
              </a:rPr>
              <a:t>flux</a:t>
            </a:r>
            <a:r>
              <a:rPr lang="it-IT" sz="2000" b="1" dirty="0" smtClean="0">
                <a:solidFill>
                  <a:srgbClr val="002060"/>
                </a:solidFill>
              </a:rPr>
              <a:t> flow </a:t>
            </a:r>
          </a:p>
          <a:p>
            <a:r>
              <a:rPr lang="it-IT" sz="2000" b="1" dirty="0" smtClean="0">
                <a:solidFill>
                  <a:srgbClr val="002060"/>
                </a:solidFill>
              </a:rPr>
              <a:t>       </a:t>
            </a:r>
            <a:r>
              <a:rPr lang="it-IT" sz="2000" b="1" dirty="0" err="1" smtClean="0">
                <a:solidFill>
                  <a:srgbClr val="002060"/>
                </a:solidFill>
              </a:rPr>
              <a:t>dissipation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complex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phenomena</a:t>
            </a:r>
            <a:r>
              <a:rPr lang="it-IT" sz="2000" b="1" dirty="0" smtClean="0">
                <a:solidFill>
                  <a:srgbClr val="002060"/>
                </a:solidFill>
              </a:rPr>
              <a:t>, </a:t>
            </a:r>
            <a:r>
              <a:rPr lang="it-IT" sz="2000" b="1" dirty="0" err="1" smtClean="0">
                <a:solidFill>
                  <a:srgbClr val="002060"/>
                </a:solidFill>
              </a:rPr>
              <a:t>but</a:t>
            </a:r>
            <a:r>
              <a:rPr lang="it-IT" sz="2000" b="1" dirty="0" smtClean="0">
                <a:solidFill>
                  <a:srgbClr val="002060"/>
                </a:solidFill>
              </a:rPr>
              <a:t> can </a:t>
            </a:r>
            <a:r>
              <a:rPr lang="it-IT" sz="2000" b="1" dirty="0" err="1" smtClean="0">
                <a:solidFill>
                  <a:srgbClr val="002060"/>
                </a:solidFill>
              </a:rPr>
              <a:t>give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useful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hints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</a:rPr>
              <a:t>      </a:t>
            </a:r>
            <a:r>
              <a:rPr lang="it-IT" sz="2000" b="1" dirty="0" err="1" smtClean="0">
                <a:solidFill>
                  <a:srgbClr val="002060"/>
                </a:solidFill>
              </a:rPr>
              <a:t>towards</a:t>
            </a:r>
            <a:r>
              <a:rPr lang="it-IT" sz="2000" b="1" dirty="0" smtClean="0">
                <a:solidFill>
                  <a:srgbClr val="002060"/>
                </a:solidFill>
              </a:rPr>
              <a:t> the </a:t>
            </a:r>
            <a:r>
              <a:rPr lang="it-IT" sz="2000" b="1" dirty="0" err="1" smtClean="0">
                <a:solidFill>
                  <a:srgbClr val="002060"/>
                </a:solidFill>
              </a:rPr>
              <a:t>developement</a:t>
            </a:r>
            <a:r>
              <a:rPr lang="it-IT" sz="2000" b="1" dirty="0" smtClean="0">
                <a:solidFill>
                  <a:srgbClr val="002060"/>
                </a:solidFill>
              </a:rPr>
              <a:t> of a more complete treatment. </a:t>
            </a:r>
            <a:endParaRPr lang="it-IT" sz="2000" b="1" i="1" baseline="-25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4645" y="214804"/>
            <a:ext cx="90693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sz="2200" b="1" dirty="0">
                <a:solidFill>
                  <a:srgbClr val="002060"/>
                </a:solidFill>
              </a:rPr>
              <a:t>T</a:t>
            </a:r>
            <a:r>
              <a:rPr lang="en-US" sz="2200" b="1" dirty="0" smtClean="0">
                <a:solidFill>
                  <a:srgbClr val="002060"/>
                </a:solidFill>
              </a:rPr>
              <a:t>he </a:t>
            </a:r>
            <a:r>
              <a:rPr lang="en-US" sz="2200" b="1" dirty="0">
                <a:solidFill>
                  <a:srgbClr val="002060"/>
                </a:solidFill>
              </a:rPr>
              <a:t>improvement </a:t>
            </a:r>
            <a:r>
              <a:rPr lang="en-US" sz="2200" b="1" dirty="0" smtClean="0">
                <a:solidFill>
                  <a:srgbClr val="002060"/>
                </a:solidFill>
              </a:rPr>
              <a:t>of SRF cavities </a:t>
            </a:r>
            <a:r>
              <a:rPr lang="en-US" sz="2200" b="1" dirty="0">
                <a:solidFill>
                  <a:srgbClr val="002060"/>
                </a:solidFill>
              </a:rPr>
              <a:t>has recently motivated a </a:t>
            </a:r>
            <a:r>
              <a:rPr lang="en-US" sz="2200" b="1" dirty="0" smtClean="0">
                <a:solidFill>
                  <a:srgbClr val="002060"/>
                </a:solidFill>
              </a:rPr>
              <a:t>renewed research 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effort on the </a:t>
            </a:r>
            <a:r>
              <a:rPr lang="en-US" sz="2200" b="1" dirty="0">
                <a:solidFill>
                  <a:srgbClr val="002060"/>
                </a:solidFill>
              </a:rPr>
              <a:t>effect of  </a:t>
            </a:r>
            <a:r>
              <a:rPr lang="en-US" sz="2200" b="1" dirty="0" smtClean="0">
                <a:solidFill>
                  <a:srgbClr val="002060"/>
                </a:solidFill>
              </a:rPr>
              <a:t>trapped </a:t>
            </a:r>
            <a:r>
              <a:rPr lang="en-US" sz="2200" b="1" dirty="0">
                <a:solidFill>
                  <a:srgbClr val="002060"/>
                </a:solidFill>
              </a:rPr>
              <a:t>magnetic flux on the surface </a:t>
            </a:r>
            <a:r>
              <a:rPr lang="en-US" sz="2200" b="1" dirty="0" smtClean="0">
                <a:solidFill>
                  <a:srgbClr val="002060"/>
                </a:solidFill>
              </a:rPr>
              <a:t>resistance.</a:t>
            </a:r>
            <a:endParaRPr lang="it-IT" altLang="it-IT" sz="22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610084"/>
              </p:ext>
            </p:extLst>
          </p:nvPr>
        </p:nvGraphicFramePr>
        <p:xfrm>
          <a:off x="3119336" y="5875698"/>
          <a:ext cx="2227103" cy="698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4" r:id="rId3" imgW="1460500" imgH="457200" progId="Equation.DSMT4">
                  <p:embed/>
                </p:oleObj>
              </mc:Choice>
              <mc:Fallback>
                <p:oleObj r:id="rId3" imgW="14605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336" y="5875698"/>
                        <a:ext cx="2227103" cy="6986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ttangolo 8"/>
          <p:cNvSpPr/>
          <p:nvPr/>
        </p:nvSpPr>
        <p:spPr>
          <a:xfrm>
            <a:off x="1" y="1129653"/>
            <a:ext cx="90413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D60093"/>
                </a:solidFill>
              </a:rPr>
              <a:t>The relevant parameter is the “trapped flux sensitivity” defined as the ratio of the surface resistance due to trapped flux and the trapped magnetic field.</a:t>
            </a:r>
            <a:endParaRPr lang="it-IT" altLang="it-IT" sz="2200" b="1" dirty="0">
              <a:solidFill>
                <a:srgbClr val="D60093"/>
              </a:solidFill>
            </a:endParaRPr>
          </a:p>
        </p:txBody>
      </p:sp>
      <p:pic>
        <p:nvPicPr>
          <p:cNvPr id="11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37" y="1931911"/>
            <a:ext cx="4679219" cy="306326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tangolo 12"/>
          <p:cNvSpPr/>
          <p:nvPr/>
        </p:nvSpPr>
        <p:spPr>
          <a:xfrm>
            <a:off x="-144951" y="4862847"/>
            <a:ext cx="90693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A linear dependence of the flux sensitivity  </a:t>
            </a:r>
            <a:r>
              <a:rPr lang="en-US" sz="2200" b="1" i="1" dirty="0" smtClean="0">
                <a:solidFill>
                  <a:srgbClr val="002060"/>
                </a:solidFill>
              </a:rPr>
              <a:t>S</a:t>
            </a:r>
            <a:r>
              <a:rPr lang="en-US" sz="2200" b="1" dirty="0" smtClean="0">
                <a:solidFill>
                  <a:srgbClr val="002060"/>
                </a:solidFill>
              </a:rPr>
              <a:t> is generally 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experimentally observed, at least at low </a:t>
            </a:r>
            <a:r>
              <a:rPr lang="en-US" sz="2200" b="1" dirty="0" err="1" smtClean="0">
                <a:solidFill>
                  <a:srgbClr val="002060"/>
                </a:solidFill>
              </a:rPr>
              <a:t>rf</a:t>
            </a:r>
            <a:r>
              <a:rPr lang="en-US" sz="2200" b="1" dirty="0" smtClean="0">
                <a:solidFill>
                  <a:srgbClr val="002060"/>
                </a:solidFill>
              </a:rPr>
              <a:t> field amplitude </a:t>
            </a:r>
            <a:endParaRPr lang="it-IT" altLang="it-IT" sz="2200" b="1" dirty="0"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696546" y="5804956"/>
            <a:ext cx="2892490" cy="866649"/>
          </a:xfrm>
          <a:prstGeom prst="rect">
            <a:avLst/>
          </a:prstGeom>
          <a:noFill/>
          <a:ln w="190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5036156" y="2450244"/>
            <a:ext cx="4005206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Benvenuti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S.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Calatroni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Campisi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P.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Darriulat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, M.A. Peck, R. Russo and A-M Valente, “Study of the surface resistance of superconducting niobium films at 1.5 GHz”, </a:t>
            </a:r>
            <a:r>
              <a:rPr lang="en-US" sz="1400" kern="11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Physica</a:t>
            </a:r>
            <a:r>
              <a:rPr lang="en-US" sz="1400" kern="1100" dirty="0">
                <a:latin typeface="Times New Roman" panose="02020603050405020304" pitchFamily="18" charset="0"/>
                <a:ea typeface="Calibri" panose="020F0502020204030204" pitchFamily="34" charset="0"/>
              </a:rPr>
              <a:t> C 316 (1999) 153-188</a:t>
            </a:r>
            <a:endParaRPr lang="it-IT" sz="1400" kern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2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92526"/>
              </p:ext>
            </p:extLst>
          </p:nvPr>
        </p:nvGraphicFramePr>
        <p:xfrm>
          <a:off x="565047" y="1319570"/>
          <a:ext cx="7763067" cy="2034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4660"/>
                <a:gridCol w="1979469"/>
                <a:gridCol w="1979469"/>
                <a:gridCol w="1979469"/>
              </a:tblGrid>
              <a:tr h="327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Author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Frequency [MHz]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 smtClean="0">
                          <a:effectLst/>
                        </a:rPr>
                        <a:t>           </a:t>
                      </a:r>
                      <a:r>
                        <a:rPr lang="en-US" sz="1100" kern="1100" dirty="0" err="1" smtClean="0">
                          <a:effectLst/>
                        </a:rPr>
                        <a:t>R</a:t>
                      </a:r>
                      <a:r>
                        <a:rPr lang="en-US" sz="1100" kern="1100" baseline="-25000" dirty="0" err="1" smtClean="0">
                          <a:effectLst/>
                        </a:rPr>
                        <a:t>fl</a:t>
                      </a:r>
                      <a:r>
                        <a:rPr lang="en-US" sz="1100" kern="1100" baseline="30000" dirty="0" err="1" smtClean="0">
                          <a:effectLst/>
                        </a:rPr>
                        <a:t>o</a:t>
                      </a:r>
                      <a:r>
                        <a:rPr lang="en-US" sz="1100" kern="1100" dirty="0" smtClean="0">
                          <a:effectLst/>
                        </a:rPr>
                        <a:t> [n</a:t>
                      </a:r>
                      <a:r>
                        <a:rPr lang="en-US" sz="1100" kern="1100" dirty="0" smtClean="0">
                          <a:effectLst/>
                          <a:sym typeface="Symbol" panose="05050102010706020507" pitchFamily="18" charset="2"/>
                        </a:rPr>
                        <a:t></a:t>
                      </a:r>
                      <a:r>
                        <a:rPr lang="en-US" sz="1100" kern="1100" dirty="0" smtClean="0">
                          <a:effectLst/>
                        </a:rPr>
                        <a:t>/G]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 smtClean="0">
                          <a:effectLst/>
                        </a:rPr>
                        <a:t>R</a:t>
                      </a:r>
                      <a:r>
                        <a:rPr lang="en-US" sz="1100" kern="1100" baseline="-25000" dirty="0" smtClean="0">
                          <a:effectLst/>
                        </a:rPr>
                        <a:t>fl</a:t>
                      </a:r>
                      <a:r>
                        <a:rPr lang="en-US" sz="1100" kern="1100" baseline="30000" dirty="0" smtClean="0">
                          <a:effectLst/>
                        </a:rPr>
                        <a:t>1</a:t>
                      </a:r>
                      <a:r>
                        <a:rPr lang="en-US" sz="1100" kern="1100" dirty="0" smtClean="0">
                          <a:effectLst/>
                        </a:rPr>
                        <a:t> </a:t>
                      </a:r>
                      <a:r>
                        <a:rPr lang="en-US" sz="1100" kern="1100" dirty="0">
                          <a:effectLst/>
                        </a:rPr>
                        <a:t>[n</a:t>
                      </a:r>
                      <a:r>
                        <a:rPr lang="en-US" sz="1100" kern="1100" dirty="0">
                          <a:effectLst/>
                          <a:sym typeface="Symbol" panose="05050102010706020507" pitchFamily="18" charset="2"/>
                        </a:rPr>
                        <a:t></a:t>
                      </a:r>
                      <a:r>
                        <a:rPr lang="en-US" sz="1100" kern="1100" dirty="0">
                          <a:effectLst/>
                        </a:rPr>
                        <a:t>/(</a:t>
                      </a:r>
                      <a:r>
                        <a:rPr lang="en-US" sz="1100" kern="1100" dirty="0" err="1">
                          <a:effectLst/>
                        </a:rPr>
                        <a:t>G·mT</a:t>
                      </a:r>
                      <a:r>
                        <a:rPr lang="en-US" sz="1100" kern="1100" dirty="0">
                          <a:effectLst/>
                        </a:rPr>
                        <a:t>)]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68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 err="1">
                          <a:effectLst/>
                        </a:rPr>
                        <a:t>Piosczyk</a:t>
                      </a:r>
                      <a:r>
                        <a:rPr lang="en-US" sz="1100" kern="1100" dirty="0">
                          <a:effectLst/>
                        </a:rPr>
                        <a:t> </a:t>
                      </a:r>
                      <a:r>
                        <a:rPr lang="en-US" sz="1100" kern="1100" dirty="0" smtClean="0">
                          <a:effectLst/>
                        </a:rPr>
                        <a:t>[1]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91 / 160 / 290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3.5 / 9.5 / 28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0.35 / 0.55 / 0.9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7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Arnolds-Mayer </a:t>
                      </a:r>
                      <a:r>
                        <a:rPr lang="en-US" sz="1100" kern="1100" dirty="0" smtClean="0">
                          <a:effectLst/>
                        </a:rPr>
                        <a:t>[2]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500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150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5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5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 err="1">
                          <a:effectLst/>
                        </a:rPr>
                        <a:t>Checchin</a:t>
                      </a:r>
                      <a:r>
                        <a:rPr lang="en-US" sz="1100" kern="1100" dirty="0">
                          <a:effectLst/>
                        </a:rPr>
                        <a:t> </a:t>
                      </a:r>
                      <a:r>
                        <a:rPr lang="en-US" sz="1100" kern="1100" dirty="0" smtClean="0">
                          <a:effectLst/>
                        </a:rPr>
                        <a:t>[3] 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650 / 1300 / 2600 / 3900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700 / 1000 / 1500 / 1900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1.6 / 2.6 / 6.1 / 7.4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7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Miyazaki </a:t>
                      </a:r>
                      <a:r>
                        <a:rPr lang="en-US" sz="1100" kern="1100" dirty="0" smtClean="0">
                          <a:effectLst/>
                        </a:rPr>
                        <a:t>[4]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101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3.2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0.32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327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 err="1">
                          <a:effectLst/>
                        </a:rPr>
                        <a:t>Benvenuti</a:t>
                      </a:r>
                      <a:r>
                        <a:rPr lang="en-US" sz="1100" kern="1100" dirty="0">
                          <a:effectLst/>
                        </a:rPr>
                        <a:t> </a:t>
                      </a:r>
                      <a:r>
                        <a:rPr lang="en-US" sz="1100" kern="1100" dirty="0" smtClean="0">
                          <a:effectLst/>
                        </a:rPr>
                        <a:t>[5]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>
                          <a:effectLst/>
                        </a:rPr>
                        <a:t>1500</a:t>
                      </a:r>
                      <a:endParaRPr lang="it-IT" sz="1100" kern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3.3 / 56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100" dirty="0">
                          <a:effectLst/>
                        </a:rPr>
                        <a:t>0.91 / 4.5</a:t>
                      </a:r>
                      <a:endParaRPr lang="it-IT" sz="1100" kern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418138" y="3790376"/>
            <a:ext cx="8612155" cy="261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200" b="1" kern="1100" dirty="0">
                <a:ea typeface="Calibri" panose="020F0502020204030204" pitchFamily="34" charset="0"/>
              </a:rPr>
              <a:t>B. </a:t>
            </a:r>
            <a:r>
              <a:rPr lang="en-US" sz="1200" b="1" kern="1100" dirty="0" err="1">
                <a:ea typeface="Calibri" panose="020F0502020204030204" pitchFamily="34" charset="0"/>
              </a:rPr>
              <a:t>Piosczyk</a:t>
            </a:r>
            <a:r>
              <a:rPr lang="en-US" sz="1200" b="1" kern="1100" dirty="0">
                <a:ea typeface="Calibri" panose="020F0502020204030204" pitchFamily="34" charset="0"/>
              </a:rPr>
              <a:t>, P. </a:t>
            </a:r>
            <a:r>
              <a:rPr lang="en-US" sz="1200" b="1" kern="1100" dirty="0" err="1">
                <a:ea typeface="Calibri" panose="020F0502020204030204" pitchFamily="34" charset="0"/>
              </a:rPr>
              <a:t>Kneisel</a:t>
            </a:r>
            <a:r>
              <a:rPr lang="en-US" sz="1200" b="1" kern="1100" dirty="0">
                <a:ea typeface="Calibri" panose="020F0502020204030204" pitchFamily="34" charset="0"/>
              </a:rPr>
              <a:t>, O. </a:t>
            </a:r>
            <a:r>
              <a:rPr lang="en-US" sz="1200" b="1" kern="1100" dirty="0" err="1">
                <a:ea typeface="Calibri" panose="020F0502020204030204" pitchFamily="34" charset="0"/>
              </a:rPr>
              <a:t>Stoltz</a:t>
            </a:r>
            <a:r>
              <a:rPr lang="en-US" sz="1200" b="1" kern="1100" dirty="0">
                <a:ea typeface="Calibri" panose="020F0502020204030204" pitchFamily="34" charset="0"/>
              </a:rPr>
              <a:t>, J. </a:t>
            </a:r>
            <a:r>
              <a:rPr lang="en-US" sz="1200" b="1" kern="1100" dirty="0" err="1">
                <a:ea typeface="Calibri" panose="020F0502020204030204" pitchFamily="34" charset="0"/>
              </a:rPr>
              <a:t>Halbritter</a:t>
            </a:r>
            <a:r>
              <a:rPr lang="en-US" sz="1200" b="1" kern="1100" dirty="0">
                <a:ea typeface="Calibri" panose="020F0502020204030204" pitchFamily="34" charset="0"/>
              </a:rPr>
              <a:t>, "Investigation of Additional Losses in Superconducting Niobium Cavities due to Frozen-in Flux", IEEE Tra</a:t>
            </a:r>
            <a:r>
              <a:rPr lang="en-US" sz="1200" b="1" i="1" kern="1100" dirty="0">
                <a:ea typeface="Calibri" panose="020F0502020204030204" pitchFamily="34" charset="0"/>
              </a:rPr>
              <a:t>ns. </a:t>
            </a:r>
            <a:r>
              <a:rPr lang="en-US" sz="1200" b="1" i="1" kern="1100" dirty="0" err="1">
                <a:ea typeface="Calibri" panose="020F0502020204030204" pitchFamily="34" charset="0"/>
              </a:rPr>
              <a:t>Nucl</a:t>
            </a:r>
            <a:r>
              <a:rPr lang="en-US" sz="1200" b="1" i="1" kern="1100" dirty="0">
                <a:ea typeface="Calibri" panose="020F0502020204030204" pitchFamily="34" charset="0"/>
              </a:rPr>
              <a:t>. Sci.</a:t>
            </a:r>
            <a:r>
              <a:rPr lang="en-US" sz="1200" b="1" kern="1100" dirty="0">
                <a:ea typeface="Calibri" panose="020F0502020204030204" pitchFamily="34" charset="0"/>
              </a:rPr>
              <a:t> 20 (1973) </a:t>
            </a:r>
            <a:r>
              <a:rPr lang="en-US" sz="1200" b="1" kern="1100" dirty="0" smtClean="0">
                <a:ea typeface="Calibri" panose="020F0502020204030204" pitchFamily="34" charset="0"/>
              </a:rPr>
              <a:t>108-112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200" b="1" dirty="0"/>
              <a:t>G. Arnolds-Mayer and W. Weingarten, “Comparative Measurements on Niobium Sheet and Sputter Coated Cavities”, IEEE Trans. </a:t>
            </a:r>
            <a:r>
              <a:rPr lang="it-IT" sz="1200" b="1" dirty="0" err="1"/>
              <a:t>Mag</a:t>
            </a:r>
            <a:r>
              <a:rPr lang="it-IT" sz="1200" b="1" dirty="0"/>
              <a:t>. 23 (1987) 1620-1623.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200" b="1" dirty="0"/>
              <a:t>M. </a:t>
            </a:r>
            <a:r>
              <a:rPr lang="en-US" sz="1200" b="1" dirty="0" err="1"/>
              <a:t>Checchin</a:t>
            </a:r>
            <a:r>
              <a:rPr lang="en-US" sz="1200" b="1" dirty="0"/>
              <a:t>, M. </a:t>
            </a:r>
            <a:r>
              <a:rPr lang="en-US" sz="1200" b="1" dirty="0" err="1"/>
              <a:t>Martinello</a:t>
            </a:r>
            <a:r>
              <a:rPr lang="en-US" sz="1200" b="1" dirty="0"/>
              <a:t>, A. </a:t>
            </a:r>
            <a:r>
              <a:rPr lang="en-US" sz="1200" b="1" dirty="0" err="1"/>
              <a:t>Grassellino</a:t>
            </a:r>
            <a:r>
              <a:rPr lang="en-US" sz="1200" b="1" dirty="0"/>
              <a:t>, S. </a:t>
            </a:r>
            <a:r>
              <a:rPr lang="en-US" sz="1200" b="1" dirty="0" err="1"/>
              <a:t>Aderhold</a:t>
            </a:r>
            <a:r>
              <a:rPr lang="en-US" sz="1200" b="1" dirty="0"/>
              <a:t>, S. K. </a:t>
            </a:r>
            <a:r>
              <a:rPr lang="en-US" sz="1200" b="1" dirty="0" err="1"/>
              <a:t>Chandrasekaran</a:t>
            </a:r>
            <a:r>
              <a:rPr lang="en-US" sz="1200" b="1" dirty="0"/>
              <a:t>, O. S. </a:t>
            </a:r>
            <a:r>
              <a:rPr lang="en-US" sz="1200" b="1" dirty="0" err="1"/>
              <a:t>Melnychuk</a:t>
            </a:r>
            <a:r>
              <a:rPr lang="en-US" sz="1200" b="1" dirty="0"/>
              <a:t>, S. Posen, A. </a:t>
            </a:r>
            <a:r>
              <a:rPr lang="en-US" sz="1200" b="1" dirty="0" err="1"/>
              <a:t>Romanenko</a:t>
            </a:r>
            <a:r>
              <a:rPr lang="en-US" sz="1200" b="1" dirty="0"/>
              <a:t>, and D. A. </a:t>
            </a:r>
            <a:r>
              <a:rPr lang="en-US" sz="1200" b="1" dirty="0" err="1"/>
              <a:t>Sergatskov</a:t>
            </a:r>
            <a:r>
              <a:rPr lang="en-US" sz="1200" b="1" dirty="0"/>
              <a:t>, “Frequency dependence of trapped flux sensitivity in SRF cavities”, Appl. </a:t>
            </a:r>
            <a:r>
              <a:rPr lang="it-IT" sz="1200" b="1" dirty="0" err="1"/>
              <a:t>Phys</a:t>
            </a:r>
            <a:r>
              <a:rPr lang="it-IT" sz="1200" b="1" dirty="0"/>
              <a:t>. </a:t>
            </a:r>
            <a:r>
              <a:rPr lang="it-IT" sz="1200" b="1" dirty="0" err="1"/>
              <a:t>Lett</a:t>
            </a:r>
            <a:r>
              <a:rPr lang="it-IT" sz="1200" b="1" dirty="0"/>
              <a:t>. 112, 072601 (2018)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200" b="1" dirty="0"/>
              <a:t>H. </a:t>
            </a:r>
            <a:r>
              <a:rPr lang="en-US" sz="1200" b="1" dirty="0" err="1"/>
              <a:t>Padamsee</a:t>
            </a:r>
            <a:r>
              <a:rPr lang="en-US" sz="1200" b="1" dirty="0"/>
              <a:t>, J. </a:t>
            </a:r>
            <a:r>
              <a:rPr lang="en-US" sz="1200" b="1" dirty="0" err="1"/>
              <a:t>Knobloch</a:t>
            </a:r>
            <a:r>
              <a:rPr lang="en-US" sz="1200" b="1" dirty="0"/>
              <a:t> and T. Hays, “RF Superconductivity for Accelerators”, John Wiley &amp; Sons, New York, 1998, ISBN 978-0471154327</a:t>
            </a:r>
            <a:endParaRPr lang="it-IT" sz="1200" b="1" dirty="0"/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200" b="1" dirty="0"/>
              <a:t>C. </a:t>
            </a:r>
            <a:r>
              <a:rPr lang="en-US" sz="1200" b="1" dirty="0" err="1"/>
              <a:t>Benvenuti</a:t>
            </a:r>
            <a:r>
              <a:rPr lang="en-US" sz="1200" b="1" dirty="0"/>
              <a:t>, S. </a:t>
            </a:r>
            <a:r>
              <a:rPr lang="en-US" sz="1200" b="1" dirty="0" err="1"/>
              <a:t>Calatroni</a:t>
            </a:r>
            <a:r>
              <a:rPr lang="en-US" sz="1200" b="1" dirty="0"/>
              <a:t>, P. </a:t>
            </a:r>
            <a:r>
              <a:rPr lang="en-US" sz="1200" b="1" dirty="0" err="1"/>
              <a:t>Darriulat</a:t>
            </a:r>
            <a:r>
              <a:rPr lang="en-US" sz="1200" b="1" dirty="0"/>
              <a:t>, M.A. Peck and A-M Valente, “</a:t>
            </a:r>
            <a:r>
              <a:rPr lang="en-US" sz="1200" b="1" dirty="0" err="1"/>
              <a:t>Fluxon</a:t>
            </a:r>
            <a:r>
              <a:rPr lang="en-US" sz="1200" b="1" dirty="0"/>
              <a:t> pinning in niobium films”, </a:t>
            </a:r>
            <a:r>
              <a:rPr lang="en-US" sz="1200" b="1" dirty="0" err="1"/>
              <a:t>Physica</a:t>
            </a:r>
            <a:r>
              <a:rPr lang="en-US" sz="1200" b="1" dirty="0"/>
              <a:t> C 351 (2001) 429-437</a:t>
            </a:r>
            <a:r>
              <a:rPr lang="en-US" sz="1200" b="1" dirty="0" smtClean="0"/>
              <a:t>.</a:t>
            </a:r>
            <a:endParaRPr lang="it-IT" sz="1200" b="1" dirty="0"/>
          </a:p>
        </p:txBody>
      </p:sp>
      <p:sp>
        <p:nvSpPr>
          <p:cNvPr id="4" name="Rettangolo 3"/>
          <p:cNvSpPr/>
          <p:nvPr/>
        </p:nvSpPr>
        <p:spPr>
          <a:xfrm>
            <a:off x="279916" y="188748"/>
            <a:ext cx="84955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A linear dependence of the flux sensitivity is generally experimentally   observed, for many different cavities shape and operating frequency</a:t>
            </a:r>
            <a:endParaRPr lang="it-IT" altLang="it-IT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6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e 16"/>
          <p:cNvSpPr/>
          <p:nvPr/>
        </p:nvSpPr>
        <p:spPr>
          <a:xfrm>
            <a:off x="654839" y="3865564"/>
            <a:ext cx="113016" cy="10274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655266" y="3901438"/>
            <a:ext cx="113016" cy="10274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1243397" y="3244434"/>
            <a:ext cx="224816" cy="225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5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653395"/>
              </p:ext>
            </p:extLst>
          </p:nvPr>
        </p:nvGraphicFramePr>
        <p:xfrm>
          <a:off x="2635911" y="5155055"/>
          <a:ext cx="34988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77" name="Equation" r:id="rId3" imgW="1650960" imgH="241200" progId="Equation.DSMT4">
                  <p:embed/>
                </p:oleObj>
              </mc:Choice>
              <mc:Fallback>
                <p:oleObj name="Equation" r:id="rId3" imgW="16509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911" y="5155055"/>
                        <a:ext cx="34988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078786"/>
              </p:ext>
            </p:extLst>
          </p:nvPr>
        </p:nvGraphicFramePr>
        <p:xfrm>
          <a:off x="944661" y="3969461"/>
          <a:ext cx="231298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78" name="Equation" r:id="rId5" imgW="1091880" imgH="241200" progId="Equation.DSMT4">
                  <p:embed/>
                </p:oleObj>
              </mc:Choice>
              <mc:Fallback>
                <p:oleObj name="Equation" r:id="rId5" imgW="1091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661" y="3969461"/>
                        <a:ext cx="231298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ggetto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487116"/>
              </p:ext>
            </p:extLst>
          </p:nvPr>
        </p:nvGraphicFramePr>
        <p:xfrm>
          <a:off x="4117196" y="3992530"/>
          <a:ext cx="34623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79" name="Equation" r:id="rId7" imgW="1917360" imgH="241200" progId="Equation.DSMT4">
                  <p:embed/>
                </p:oleObj>
              </mc:Choice>
              <mc:Fallback>
                <p:oleObj name="Equation" r:id="rId7" imgW="1917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17196" y="3992530"/>
                        <a:ext cx="3462338" cy="434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CasellaDiTesto 63"/>
          <p:cNvSpPr txBox="1"/>
          <p:nvPr/>
        </p:nvSpPr>
        <p:spPr>
          <a:xfrm>
            <a:off x="4001481" y="4427486"/>
            <a:ext cx="369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(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quoted</a:t>
            </a:r>
            <a:r>
              <a:rPr lang="it-IT" dirty="0" smtClean="0"/>
              <a:t> </a:t>
            </a:r>
            <a:r>
              <a:rPr lang="it-IT" dirty="0" err="1" smtClean="0"/>
              <a:t>forces</a:t>
            </a:r>
            <a:r>
              <a:rPr lang="it-IT" dirty="0" smtClean="0"/>
              <a:t> are per </a:t>
            </a:r>
            <a:r>
              <a:rPr lang="it-IT" dirty="0" err="1" smtClean="0"/>
              <a:t>unit</a:t>
            </a:r>
            <a:r>
              <a:rPr lang="it-IT" dirty="0" smtClean="0"/>
              <a:t> </a:t>
            </a:r>
            <a:r>
              <a:rPr lang="it-IT" dirty="0" err="1" smtClean="0"/>
              <a:t>lenght</a:t>
            </a:r>
            <a:r>
              <a:rPr lang="it-IT" dirty="0" smtClean="0"/>
              <a:t>)</a:t>
            </a:r>
            <a:endParaRPr lang="it-IT" dirty="0"/>
          </a:p>
        </p:txBody>
      </p:sp>
      <p:cxnSp>
        <p:nvCxnSpPr>
          <p:cNvPr id="69" name="Connettore 1 68"/>
          <p:cNvCxnSpPr/>
          <p:nvPr/>
        </p:nvCxnSpPr>
        <p:spPr>
          <a:xfrm flipV="1">
            <a:off x="918049" y="4107392"/>
            <a:ext cx="580823" cy="1936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Immagine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18420" y="1568226"/>
            <a:ext cx="2114381" cy="1823599"/>
          </a:xfrm>
          <a:prstGeom prst="rect">
            <a:avLst/>
          </a:prstGeom>
        </p:spPr>
      </p:pic>
      <p:sp>
        <p:nvSpPr>
          <p:cNvPr id="32" name="CasellaDiTesto 31"/>
          <p:cNvSpPr txBox="1"/>
          <p:nvPr/>
        </p:nvSpPr>
        <p:spPr>
          <a:xfrm>
            <a:off x="7832801" y="3032535"/>
            <a:ext cx="3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82886" y="-7980"/>
            <a:ext cx="81579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smtClean="0">
                <a:solidFill>
                  <a:srgbClr val="002060"/>
                </a:solidFill>
              </a:rPr>
              <a:t>The first model </a:t>
            </a:r>
            <a:r>
              <a:rPr lang="it-IT" sz="2200" b="1" dirty="0" err="1" smtClean="0">
                <a:solidFill>
                  <a:srgbClr val="002060"/>
                </a:solidFill>
              </a:rPr>
              <a:t>describing</a:t>
            </a:r>
            <a:r>
              <a:rPr lang="it-IT" sz="2200" b="1" dirty="0" smtClean="0">
                <a:solidFill>
                  <a:srgbClr val="002060"/>
                </a:solidFill>
              </a:rPr>
              <a:t> the </a:t>
            </a:r>
            <a:r>
              <a:rPr lang="it-IT" sz="2200" b="1" dirty="0" err="1" smtClean="0">
                <a:solidFill>
                  <a:srgbClr val="002060"/>
                </a:solidFill>
              </a:rPr>
              <a:t>surface</a:t>
            </a:r>
            <a:r>
              <a:rPr lang="it-IT" sz="2200" b="1" dirty="0" smtClean="0">
                <a:solidFill>
                  <a:srgbClr val="002060"/>
                </a:solidFill>
              </a:rPr>
              <a:t> </a:t>
            </a:r>
            <a:r>
              <a:rPr lang="it-IT" sz="2200" b="1" dirty="0" err="1" smtClean="0">
                <a:solidFill>
                  <a:srgbClr val="002060"/>
                </a:solidFill>
              </a:rPr>
              <a:t>impedance</a:t>
            </a:r>
            <a:r>
              <a:rPr lang="it-IT" sz="2200" b="1" dirty="0" smtClean="0">
                <a:solidFill>
                  <a:srgbClr val="002060"/>
                </a:solidFill>
              </a:rPr>
              <a:t> due to </a:t>
            </a:r>
            <a:r>
              <a:rPr lang="it-IT" sz="2200" b="1" dirty="0" err="1" smtClean="0">
                <a:solidFill>
                  <a:srgbClr val="002060"/>
                </a:solidFill>
              </a:rPr>
              <a:t>flux</a:t>
            </a:r>
            <a:r>
              <a:rPr lang="it-IT" sz="2200" b="1" dirty="0" smtClean="0">
                <a:solidFill>
                  <a:srgbClr val="002060"/>
                </a:solidFill>
              </a:rPr>
              <a:t> flow </a:t>
            </a:r>
            <a:r>
              <a:rPr lang="it-IT" sz="2200" b="1" dirty="0" err="1" smtClean="0">
                <a:solidFill>
                  <a:srgbClr val="002060"/>
                </a:solidFill>
              </a:rPr>
              <a:t>is</a:t>
            </a:r>
            <a:r>
              <a:rPr lang="it-IT" sz="22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it-IT" sz="2200" b="1" dirty="0" smtClean="0">
                <a:solidFill>
                  <a:srgbClr val="002060"/>
                </a:solidFill>
              </a:rPr>
              <a:t>due to  </a:t>
            </a:r>
            <a:r>
              <a:rPr lang="it-IT" sz="22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Gittleman</a:t>
            </a:r>
            <a:r>
              <a:rPr lang="it-IT" sz="2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sz="2200" b="1" dirty="0">
                <a:solidFill>
                  <a:srgbClr val="002060"/>
                </a:solidFill>
                <a:cs typeface="Times New Roman" panose="02020603050405020304" pitchFamily="18" charset="0"/>
              </a:rPr>
              <a:t>and </a:t>
            </a:r>
            <a:r>
              <a:rPr lang="it-IT" sz="22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Rosenblum</a:t>
            </a:r>
            <a:r>
              <a:rPr lang="it-IT" sz="22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sz="2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(GL, </a:t>
            </a:r>
            <a:r>
              <a:rPr lang="it-IT" sz="22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Phys</a:t>
            </a:r>
            <a:r>
              <a:rPr lang="it-IT" sz="2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sz="2200" b="1" dirty="0">
                <a:solidFill>
                  <a:srgbClr val="002060"/>
                </a:solidFill>
                <a:cs typeface="Times New Roman" panose="02020603050405020304" pitchFamily="18" charset="0"/>
              </a:rPr>
              <a:t>Rev. </a:t>
            </a:r>
            <a:r>
              <a:rPr lang="it-IT" sz="22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Lett</a:t>
            </a:r>
            <a:r>
              <a:rPr lang="it-IT" sz="2200" b="1" dirty="0">
                <a:solidFill>
                  <a:srgbClr val="002060"/>
                </a:solidFill>
                <a:cs typeface="Times New Roman" panose="02020603050405020304" pitchFamily="18" charset="0"/>
              </a:rPr>
              <a:t>. 16, </a:t>
            </a:r>
            <a:r>
              <a:rPr lang="it-IT" sz="22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734, 1966)</a:t>
            </a:r>
            <a:endParaRPr lang="it-IT" sz="22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4018093" y="1511780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</a:t>
            </a:r>
            <a:r>
              <a:rPr lang="it-IT" dirty="0" smtClean="0"/>
              <a:t>&lt;&lt;</a:t>
            </a:r>
            <a:r>
              <a:rPr lang="el-GR" dirty="0" smtClean="0"/>
              <a:t>λ</a:t>
            </a:r>
            <a:r>
              <a:rPr lang="it-IT" dirty="0" smtClean="0"/>
              <a:t>,</a:t>
            </a:r>
            <a:r>
              <a:rPr lang="el-GR" dirty="0" smtClean="0"/>
              <a:t>δ</a:t>
            </a:r>
            <a:endParaRPr lang="it-IT" dirty="0"/>
          </a:p>
        </p:txBody>
      </p:sp>
      <p:sp>
        <p:nvSpPr>
          <p:cNvPr id="40" name="Cubo 39"/>
          <p:cNvSpPr/>
          <p:nvPr/>
        </p:nvSpPr>
        <p:spPr>
          <a:xfrm>
            <a:off x="1135108" y="1614887"/>
            <a:ext cx="2722420" cy="949052"/>
          </a:xfrm>
          <a:prstGeom prst="cube">
            <a:avLst>
              <a:gd name="adj" fmla="val 85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Cilindro 45"/>
          <p:cNvSpPr/>
          <p:nvPr/>
        </p:nvSpPr>
        <p:spPr>
          <a:xfrm>
            <a:off x="2096780" y="1822706"/>
            <a:ext cx="151832" cy="91148"/>
          </a:xfrm>
          <a:prstGeom prst="can">
            <a:avLst>
              <a:gd name="adj" fmla="val 50000"/>
            </a:avLst>
          </a:prstGeom>
          <a:solidFill>
            <a:srgbClr val="4C84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Cilindro 46"/>
          <p:cNvSpPr/>
          <p:nvPr/>
        </p:nvSpPr>
        <p:spPr>
          <a:xfrm>
            <a:off x="2635911" y="2064613"/>
            <a:ext cx="151832" cy="91148"/>
          </a:xfrm>
          <a:prstGeom prst="can">
            <a:avLst>
              <a:gd name="adj" fmla="val 50000"/>
            </a:avLst>
          </a:prstGeom>
          <a:solidFill>
            <a:srgbClr val="4C84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Cilindro 48"/>
          <p:cNvSpPr/>
          <p:nvPr/>
        </p:nvSpPr>
        <p:spPr>
          <a:xfrm>
            <a:off x="2787743" y="1777132"/>
            <a:ext cx="151832" cy="91148"/>
          </a:xfrm>
          <a:prstGeom prst="can">
            <a:avLst>
              <a:gd name="adj" fmla="val 50000"/>
            </a:avLst>
          </a:prstGeom>
          <a:solidFill>
            <a:srgbClr val="4C84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2 58"/>
          <p:cNvCxnSpPr/>
          <p:nvPr/>
        </p:nvCxnSpPr>
        <p:spPr>
          <a:xfrm>
            <a:off x="1168498" y="2666308"/>
            <a:ext cx="1804467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/>
          <p:cNvSpPr txBox="1"/>
          <p:nvPr/>
        </p:nvSpPr>
        <p:spPr>
          <a:xfrm>
            <a:off x="2783712" y="2602671"/>
            <a:ext cx="155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x</a:t>
            </a:r>
            <a:endParaRPr lang="it-IT" sz="2400" dirty="0"/>
          </a:p>
        </p:txBody>
      </p:sp>
      <p:cxnSp>
        <p:nvCxnSpPr>
          <p:cNvPr id="67" name="Connettore 2 66"/>
          <p:cNvCxnSpPr/>
          <p:nvPr/>
        </p:nvCxnSpPr>
        <p:spPr>
          <a:xfrm flipV="1">
            <a:off x="1147067" y="1660183"/>
            <a:ext cx="560693" cy="6090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/>
          <p:cNvSpPr txBox="1"/>
          <p:nvPr/>
        </p:nvSpPr>
        <p:spPr>
          <a:xfrm>
            <a:off x="1356537" y="1355775"/>
            <a:ext cx="18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y</a:t>
            </a:r>
          </a:p>
        </p:txBody>
      </p:sp>
      <p:sp>
        <p:nvSpPr>
          <p:cNvPr id="71" name="Cilindro 70"/>
          <p:cNvSpPr/>
          <p:nvPr/>
        </p:nvSpPr>
        <p:spPr>
          <a:xfrm>
            <a:off x="1447617" y="2138580"/>
            <a:ext cx="151832" cy="91148"/>
          </a:xfrm>
          <a:prstGeom prst="can">
            <a:avLst>
              <a:gd name="adj" fmla="val 50000"/>
            </a:avLst>
          </a:prstGeom>
          <a:solidFill>
            <a:srgbClr val="4C84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2" name="Connettore 2 71"/>
          <p:cNvCxnSpPr/>
          <p:nvPr/>
        </p:nvCxnSpPr>
        <p:spPr>
          <a:xfrm flipV="1">
            <a:off x="1538697" y="1999350"/>
            <a:ext cx="0" cy="82088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/>
          <p:cNvSpPr txBox="1"/>
          <p:nvPr/>
        </p:nvSpPr>
        <p:spPr>
          <a:xfrm>
            <a:off x="1564955" y="2006687"/>
            <a:ext cx="172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z</a:t>
            </a:r>
          </a:p>
        </p:txBody>
      </p:sp>
      <p:cxnSp>
        <p:nvCxnSpPr>
          <p:cNvPr id="74" name="Connettore 2 73"/>
          <p:cNvCxnSpPr/>
          <p:nvPr/>
        </p:nvCxnSpPr>
        <p:spPr>
          <a:xfrm flipH="1">
            <a:off x="4017204" y="1617806"/>
            <a:ext cx="889" cy="16625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705305"/>
              </p:ext>
            </p:extLst>
          </p:nvPr>
        </p:nvGraphicFramePr>
        <p:xfrm>
          <a:off x="1405608" y="2818092"/>
          <a:ext cx="10064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80" name="Equation" r:id="rId10" imgW="545760" imgH="228600" progId="Equation.DSMT4">
                  <p:embed/>
                </p:oleObj>
              </mc:Choice>
              <mc:Fallback>
                <p:oleObj name="Equation" r:id="rId10" imgW="545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608" y="2818092"/>
                        <a:ext cx="1006475" cy="384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963486"/>
              </p:ext>
            </p:extLst>
          </p:nvPr>
        </p:nvGraphicFramePr>
        <p:xfrm>
          <a:off x="5835857" y="1090096"/>
          <a:ext cx="1031887" cy="53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81" name="Equazione" r:id="rId12" imgW="812520" imgH="393480" progId="Equation.3">
                  <p:embed/>
                </p:oleObj>
              </mc:Choice>
              <mc:Fallback>
                <p:oleObj name="Equazione" r:id="rId12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857" y="1090096"/>
                        <a:ext cx="1031887" cy="5332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Cilindro 75"/>
          <p:cNvSpPr/>
          <p:nvPr/>
        </p:nvSpPr>
        <p:spPr>
          <a:xfrm>
            <a:off x="6626484" y="3174477"/>
            <a:ext cx="241260" cy="131884"/>
          </a:xfrm>
          <a:prstGeom prst="can">
            <a:avLst>
              <a:gd name="adj" fmla="val 50000"/>
            </a:avLst>
          </a:prstGeom>
          <a:solidFill>
            <a:srgbClr val="4C84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429751"/>
              </p:ext>
            </p:extLst>
          </p:nvPr>
        </p:nvGraphicFramePr>
        <p:xfrm>
          <a:off x="2702895" y="5927072"/>
          <a:ext cx="3132962" cy="810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82" name="Equation" r:id="rId14" imgW="1714320" imgH="482400" progId="Equation.DSMT4">
                  <p:embed/>
                </p:oleObj>
              </mc:Choice>
              <mc:Fallback>
                <p:oleObj name="Equation" r:id="rId14" imgW="17143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2895" y="5927072"/>
                        <a:ext cx="3132962" cy="8105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ttangolo 33"/>
          <p:cNvSpPr/>
          <p:nvPr/>
        </p:nvSpPr>
        <p:spPr>
          <a:xfrm>
            <a:off x="2572053" y="5100984"/>
            <a:ext cx="3562708" cy="586124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5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984405"/>
              </p:ext>
            </p:extLst>
          </p:nvPr>
        </p:nvGraphicFramePr>
        <p:xfrm>
          <a:off x="2597079" y="529883"/>
          <a:ext cx="273208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5" name="Equation" r:id="rId3" imgW="1307880" imgH="457200" progId="Equation.DSMT4">
                  <p:embed/>
                </p:oleObj>
              </mc:Choice>
              <mc:Fallback>
                <p:oleObj name="Equation" r:id="rId3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079" y="529883"/>
                        <a:ext cx="2732088" cy="785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ttangolo 16"/>
          <p:cNvSpPr/>
          <p:nvPr/>
        </p:nvSpPr>
        <p:spPr>
          <a:xfrm>
            <a:off x="2597079" y="493479"/>
            <a:ext cx="2732088" cy="856411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395441"/>
              </p:ext>
            </p:extLst>
          </p:nvPr>
        </p:nvGraphicFramePr>
        <p:xfrm>
          <a:off x="644020" y="4558591"/>
          <a:ext cx="2474912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6" name="Equation" r:id="rId5" imgW="1460160" imgH="431640" progId="Equation.DSMT4">
                  <p:embed/>
                </p:oleObj>
              </mc:Choice>
              <mc:Fallback>
                <p:oleObj name="Equation" r:id="rId5" imgW="1460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20" y="4558591"/>
                        <a:ext cx="2474912" cy="684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216766" y="4666223"/>
            <a:ext cx="488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D60093"/>
                </a:solidFill>
              </a:rPr>
              <a:t>this</a:t>
            </a:r>
            <a:r>
              <a:rPr lang="it-IT" dirty="0" smtClean="0">
                <a:solidFill>
                  <a:srgbClr val="D60093"/>
                </a:solidFill>
              </a:rPr>
              <a:t> </a:t>
            </a:r>
            <a:r>
              <a:rPr lang="it-IT" dirty="0" err="1" smtClean="0">
                <a:solidFill>
                  <a:srgbClr val="D60093"/>
                </a:solidFill>
              </a:rPr>
              <a:t>result</a:t>
            </a:r>
            <a:r>
              <a:rPr lang="it-IT" dirty="0" smtClean="0">
                <a:solidFill>
                  <a:srgbClr val="D60093"/>
                </a:solidFill>
              </a:rPr>
              <a:t> </a:t>
            </a:r>
            <a:r>
              <a:rPr lang="it-IT" dirty="0" err="1" smtClean="0">
                <a:solidFill>
                  <a:srgbClr val="D60093"/>
                </a:solidFill>
              </a:rPr>
              <a:t>represents</a:t>
            </a:r>
            <a:r>
              <a:rPr lang="it-IT" dirty="0" smtClean="0">
                <a:solidFill>
                  <a:srgbClr val="D60093"/>
                </a:solidFill>
              </a:rPr>
              <a:t> the so </a:t>
            </a:r>
            <a:r>
              <a:rPr lang="it-IT" dirty="0" err="1" smtClean="0">
                <a:solidFill>
                  <a:srgbClr val="D60093"/>
                </a:solidFill>
              </a:rPr>
              <a:t>called</a:t>
            </a:r>
            <a:r>
              <a:rPr lang="it-IT" dirty="0" smtClean="0">
                <a:solidFill>
                  <a:srgbClr val="D60093"/>
                </a:solidFill>
              </a:rPr>
              <a:t> «</a:t>
            </a:r>
            <a:r>
              <a:rPr lang="it-IT" dirty="0" err="1" smtClean="0">
                <a:solidFill>
                  <a:srgbClr val="D60093"/>
                </a:solidFill>
              </a:rPr>
              <a:t>static</a:t>
            </a:r>
            <a:r>
              <a:rPr lang="it-IT" dirty="0">
                <a:solidFill>
                  <a:srgbClr val="D60093"/>
                </a:solidFill>
              </a:rPr>
              <a:t> model» 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0512" y="1907562"/>
            <a:ext cx="4358113" cy="2323705"/>
          </a:xfrm>
          <a:prstGeom prst="rect">
            <a:avLst/>
          </a:prstGeom>
        </p:spPr>
      </p:pic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316834"/>
              </p:ext>
            </p:extLst>
          </p:nvPr>
        </p:nvGraphicFramePr>
        <p:xfrm>
          <a:off x="282512" y="570039"/>
          <a:ext cx="17780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7" name="Equation" r:id="rId8" imgW="850680" imgH="393480" progId="Equation.DSMT4">
                  <p:embed/>
                </p:oleObj>
              </mc:Choice>
              <mc:Fallback>
                <p:oleObj name="Equation" r:id="rId8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12" y="570039"/>
                        <a:ext cx="1778000" cy="676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634150"/>
              </p:ext>
            </p:extLst>
          </p:nvPr>
        </p:nvGraphicFramePr>
        <p:xfrm>
          <a:off x="659736" y="2066465"/>
          <a:ext cx="98266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8" name="Equation" r:id="rId10" imgW="469800" imgH="419040" progId="Equation.DSMT4">
                  <p:embed/>
                </p:oleObj>
              </mc:Choice>
              <mc:Fallback>
                <p:oleObj name="Equation" r:id="rId10" imgW="4698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36" y="2066465"/>
                        <a:ext cx="982663" cy="719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78636" y="3003130"/>
            <a:ext cx="1144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solidFill>
                  <a:srgbClr val="002060"/>
                </a:solidFill>
              </a:rPr>
              <a:t>d</a:t>
            </a:r>
            <a:r>
              <a:rPr lang="it-IT" dirty="0" err="1" smtClean="0">
                <a:solidFill>
                  <a:srgbClr val="002060"/>
                </a:solidFill>
              </a:rPr>
              <a:t>epinning</a:t>
            </a:r>
            <a:endParaRPr lang="it-IT" dirty="0" smtClean="0">
              <a:solidFill>
                <a:srgbClr val="002060"/>
              </a:solidFill>
            </a:endParaRPr>
          </a:p>
          <a:p>
            <a:r>
              <a:rPr lang="it-IT" dirty="0" err="1" smtClean="0">
                <a:solidFill>
                  <a:srgbClr val="002060"/>
                </a:solidFill>
              </a:rPr>
              <a:t>frequency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92501" y="5265903"/>
            <a:ext cx="7741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D60093"/>
                </a:solidFill>
              </a:rPr>
              <a:t>that</a:t>
            </a:r>
            <a:r>
              <a:rPr lang="it-IT" dirty="0" smtClean="0">
                <a:solidFill>
                  <a:srgbClr val="D60093"/>
                </a:solidFill>
              </a:rPr>
              <a:t> </a:t>
            </a:r>
            <a:r>
              <a:rPr lang="it-IT" dirty="0" err="1" smtClean="0">
                <a:solidFill>
                  <a:srgbClr val="D60093"/>
                </a:solidFill>
              </a:rPr>
              <a:t>well</a:t>
            </a:r>
            <a:r>
              <a:rPr lang="it-IT" dirty="0" smtClean="0">
                <a:solidFill>
                  <a:srgbClr val="D60093"/>
                </a:solidFill>
              </a:rPr>
              <a:t> </a:t>
            </a:r>
            <a:r>
              <a:rPr lang="it-IT" dirty="0" err="1" smtClean="0">
                <a:solidFill>
                  <a:srgbClr val="D60093"/>
                </a:solidFill>
              </a:rPr>
              <a:t>describes</a:t>
            </a:r>
            <a:r>
              <a:rPr lang="it-IT" dirty="0" smtClean="0">
                <a:solidFill>
                  <a:srgbClr val="D60093"/>
                </a:solidFill>
              </a:rPr>
              <a:t> the </a:t>
            </a:r>
            <a:r>
              <a:rPr lang="it-IT" dirty="0" err="1" smtClean="0">
                <a:solidFill>
                  <a:srgbClr val="D60093"/>
                </a:solidFill>
              </a:rPr>
              <a:t>experimental</a:t>
            </a:r>
            <a:r>
              <a:rPr lang="it-IT" dirty="0" smtClean="0">
                <a:solidFill>
                  <a:srgbClr val="D60093"/>
                </a:solidFill>
              </a:rPr>
              <a:t> </a:t>
            </a:r>
            <a:r>
              <a:rPr lang="it-IT" dirty="0" err="1" smtClean="0">
                <a:solidFill>
                  <a:srgbClr val="D60093"/>
                </a:solidFill>
              </a:rPr>
              <a:t>results</a:t>
            </a:r>
            <a:r>
              <a:rPr lang="it-IT" dirty="0" smtClean="0">
                <a:solidFill>
                  <a:srgbClr val="D60093"/>
                </a:solidFill>
              </a:rPr>
              <a:t> for bulk SRF in </a:t>
            </a:r>
            <a:r>
              <a:rPr lang="it-IT" dirty="0" err="1" smtClean="0">
                <a:solidFill>
                  <a:srgbClr val="D60093"/>
                </a:solidFill>
              </a:rPr>
              <a:t>that</a:t>
            </a:r>
            <a:r>
              <a:rPr lang="it-IT" dirty="0" smtClean="0">
                <a:solidFill>
                  <a:srgbClr val="D60093"/>
                </a:solidFill>
              </a:rPr>
              <a:t> regime</a:t>
            </a:r>
          </a:p>
          <a:p>
            <a:endParaRPr lang="it-IT" dirty="0">
              <a:solidFill>
                <a:srgbClr val="D60093"/>
              </a:solidFill>
            </a:endParaRPr>
          </a:p>
          <a:p>
            <a:r>
              <a:rPr lang="it-IT" dirty="0" smtClean="0">
                <a:solidFill>
                  <a:srgbClr val="D60093"/>
                </a:solidFill>
              </a:rPr>
              <a:t>  (                         )</a:t>
            </a:r>
            <a:endParaRPr lang="it-IT" dirty="0">
              <a:solidFill>
                <a:srgbClr val="D60093"/>
              </a:solidFill>
            </a:endParaRPr>
          </a:p>
        </p:txBody>
      </p:sp>
      <p:graphicFrame>
        <p:nvGraphicFramePr>
          <p:cNvPr id="12" name="Oggett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7603989"/>
              </p:ext>
            </p:extLst>
          </p:nvPr>
        </p:nvGraphicFramePr>
        <p:xfrm>
          <a:off x="944093" y="5727568"/>
          <a:ext cx="1116419" cy="640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9" name="Equation" r:id="rId12" imgW="926698" imgH="444307" progId="Equation.DSMT4">
                  <p:embed/>
                </p:oleObj>
              </mc:Choice>
              <mc:Fallback>
                <p:oleObj name="Equation" r:id="rId12" imgW="926698" imgH="444307" progId="Equation.DSMT4">
                  <p:embed/>
                  <p:pic>
                    <p:nvPicPr>
                      <p:cNvPr id="0" name="Object 218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093" y="5727568"/>
                        <a:ext cx="1116419" cy="6402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406470"/>
              </p:ext>
            </p:extLst>
          </p:nvPr>
        </p:nvGraphicFramePr>
        <p:xfrm>
          <a:off x="5865734" y="271148"/>
          <a:ext cx="2441575" cy="126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0" name="Equation" r:id="rId14" imgW="1168200" imgH="736560" progId="Equation.DSMT4">
                  <p:embed/>
                </p:oleObj>
              </mc:Choice>
              <mc:Fallback>
                <p:oleObj name="Equation" r:id="rId14" imgW="11682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734" y="271148"/>
                        <a:ext cx="2441575" cy="1265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reccia a destra 1"/>
          <p:cNvSpPr/>
          <p:nvPr/>
        </p:nvSpPr>
        <p:spPr>
          <a:xfrm>
            <a:off x="2113893" y="850604"/>
            <a:ext cx="363868" cy="1063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5708699" y="244552"/>
            <a:ext cx="2732088" cy="1335686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94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07506" y="159838"/>
            <a:ext cx="242233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b="1" dirty="0" smtClean="0">
                <a:solidFill>
                  <a:srgbClr val="002060"/>
                </a:solidFill>
              </a:rPr>
              <a:t>Model </a:t>
            </a:r>
            <a:r>
              <a:rPr lang="it-IT" sz="2200" b="1" dirty="0" err="1" smtClean="0">
                <a:solidFill>
                  <a:srgbClr val="002060"/>
                </a:solidFill>
              </a:rPr>
              <a:t>evolutions</a:t>
            </a:r>
            <a:endParaRPr lang="it-IT" sz="2200" b="1" dirty="0">
              <a:solidFill>
                <a:srgbClr val="00206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88774" y="765247"/>
            <a:ext cx="6395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D60093"/>
                </a:solidFill>
              </a:rPr>
              <a:t>-</a:t>
            </a:r>
            <a:r>
              <a:rPr lang="it-IT" dirty="0" smtClean="0"/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Keeping</a:t>
            </a:r>
            <a:r>
              <a:rPr lang="it-IT" b="1" dirty="0" smtClean="0">
                <a:solidFill>
                  <a:srgbClr val="CC0066"/>
                </a:solidFill>
              </a:rPr>
              <a:t> the GR </a:t>
            </a:r>
            <a:r>
              <a:rPr lang="it-IT" b="1" dirty="0" err="1" smtClean="0">
                <a:solidFill>
                  <a:srgbClr val="CC0066"/>
                </a:solidFill>
              </a:rPr>
              <a:t>approach</a:t>
            </a:r>
            <a:r>
              <a:rPr lang="it-IT" b="1" dirty="0" smtClean="0">
                <a:solidFill>
                  <a:srgbClr val="CC0066"/>
                </a:solidFill>
              </a:rPr>
              <a:t>, </a:t>
            </a:r>
            <a:r>
              <a:rPr lang="it-IT" b="1" dirty="0" err="1" smtClean="0">
                <a:solidFill>
                  <a:srgbClr val="CC0066"/>
                </a:solidFill>
              </a:rPr>
              <a:t>if</a:t>
            </a:r>
            <a:r>
              <a:rPr lang="it-IT" b="1" dirty="0" smtClean="0">
                <a:solidFill>
                  <a:srgbClr val="CC0066"/>
                </a:solidFill>
              </a:rPr>
              <a:t> the </a:t>
            </a:r>
            <a:r>
              <a:rPr lang="it-IT" b="1" dirty="0" err="1" smtClean="0">
                <a:solidFill>
                  <a:srgbClr val="CC0066"/>
                </a:solidFill>
              </a:rPr>
              <a:t>condition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>
                <a:solidFill>
                  <a:srgbClr val="CC0066"/>
                </a:solidFill>
              </a:rPr>
              <a:t>d&lt;&lt;</a:t>
            </a:r>
            <a:r>
              <a:rPr lang="el-GR" b="1" dirty="0">
                <a:solidFill>
                  <a:srgbClr val="CC0066"/>
                </a:solidFill>
              </a:rPr>
              <a:t>λ</a:t>
            </a:r>
            <a:r>
              <a:rPr lang="it-IT" b="1" dirty="0">
                <a:solidFill>
                  <a:srgbClr val="CC0066"/>
                </a:solidFill>
              </a:rPr>
              <a:t>,</a:t>
            </a:r>
            <a:r>
              <a:rPr lang="el-GR" b="1" dirty="0" smtClean="0">
                <a:solidFill>
                  <a:srgbClr val="CC0066"/>
                </a:solidFill>
              </a:rPr>
              <a:t>δ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is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removed</a:t>
            </a:r>
            <a:r>
              <a:rPr lang="it-IT" b="1" dirty="0" smtClean="0">
                <a:solidFill>
                  <a:srgbClr val="CC0066"/>
                </a:solidFill>
              </a:rPr>
              <a:t>, </a:t>
            </a:r>
          </a:p>
          <a:p>
            <a:r>
              <a:rPr lang="it-IT" b="1" dirty="0" err="1">
                <a:solidFill>
                  <a:srgbClr val="CC0066"/>
                </a:solidFill>
              </a:rPr>
              <a:t>o</a:t>
            </a:r>
            <a:r>
              <a:rPr lang="it-IT" b="1" dirty="0" err="1" smtClean="0">
                <a:solidFill>
                  <a:srgbClr val="CC0066"/>
                </a:solidFill>
              </a:rPr>
              <a:t>ne</a:t>
            </a:r>
            <a:r>
              <a:rPr lang="it-IT" b="1" dirty="0" smtClean="0">
                <a:solidFill>
                  <a:srgbClr val="CC0066"/>
                </a:solidFill>
              </a:rPr>
              <a:t> can </a:t>
            </a:r>
            <a:r>
              <a:rPr lang="it-IT" b="1" dirty="0" err="1" smtClean="0">
                <a:solidFill>
                  <a:srgbClr val="CC0066"/>
                </a:solidFill>
              </a:rPr>
              <a:t>calculate</a:t>
            </a:r>
            <a:r>
              <a:rPr lang="it-IT" b="1" dirty="0" smtClean="0">
                <a:solidFill>
                  <a:srgbClr val="CC0066"/>
                </a:solidFill>
              </a:rPr>
              <a:t>  the </a:t>
            </a:r>
            <a:r>
              <a:rPr lang="it-IT" b="1" dirty="0" err="1" smtClean="0">
                <a:solidFill>
                  <a:srgbClr val="CC0066"/>
                </a:solidFill>
              </a:rPr>
              <a:t>average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resistivity</a:t>
            </a:r>
            <a:r>
              <a:rPr lang="it-IT" b="1" dirty="0" smtClean="0">
                <a:solidFill>
                  <a:srgbClr val="CC0066"/>
                </a:solidFill>
              </a:rPr>
              <a:t> due to </a:t>
            </a:r>
            <a:r>
              <a:rPr lang="it-IT" b="1" dirty="0" err="1" smtClean="0">
                <a:solidFill>
                  <a:srgbClr val="CC0066"/>
                </a:solidFill>
              </a:rPr>
              <a:t>flux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oscillations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dirty="0" smtClean="0"/>
              <a:t>: </a:t>
            </a:r>
            <a:endParaRPr lang="it-IT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185292"/>
              </p:ext>
            </p:extLst>
          </p:nvPr>
        </p:nvGraphicFramePr>
        <p:xfrm>
          <a:off x="577740" y="1503821"/>
          <a:ext cx="4192223" cy="697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1" name="Equation" r:id="rId3" imgW="2946240" imgH="482400" progId="Equation.DSMT4">
                  <p:embed/>
                </p:oleObj>
              </mc:Choice>
              <mc:Fallback>
                <p:oleObj name="Equation" r:id="rId3" imgW="29462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740" y="1503821"/>
                        <a:ext cx="4192223" cy="69795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707996"/>
              </p:ext>
            </p:extLst>
          </p:nvPr>
        </p:nvGraphicFramePr>
        <p:xfrm>
          <a:off x="598278" y="2414572"/>
          <a:ext cx="3163017" cy="444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2" name="Equation" r:id="rId5" imgW="2197080" imgH="304560" progId="Equation.DSMT4">
                  <p:embed/>
                </p:oleObj>
              </mc:Choice>
              <mc:Fallback>
                <p:oleObj name="Equation" r:id="rId5" imgW="21970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278" y="2414572"/>
                        <a:ext cx="3163017" cy="44475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4391948" y="2284059"/>
            <a:ext cx="3864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rgbClr val="002060"/>
                </a:solidFill>
              </a:rPr>
              <a:t>m</a:t>
            </a:r>
            <a:r>
              <a:rPr lang="it-IT" b="1" dirty="0" err="1" smtClean="0">
                <a:solidFill>
                  <a:srgbClr val="002060"/>
                </a:solidFill>
              </a:rPr>
              <a:t>any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authors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(es. </a:t>
            </a:r>
            <a:r>
              <a:rPr lang="it-IT" b="1" dirty="0" err="1" smtClean="0">
                <a:solidFill>
                  <a:srgbClr val="002060"/>
                </a:solidFill>
              </a:rPr>
              <a:t>Calatroni</a:t>
            </a:r>
            <a:r>
              <a:rPr lang="it-IT" b="1" dirty="0" smtClean="0">
                <a:solidFill>
                  <a:srgbClr val="002060"/>
                </a:solidFill>
              </a:rPr>
              <a:t>, Vaglio IEEE TAS 27 2017)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88774" y="3114876"/>
            <a:ext cx="660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D60093"/>
                </a:solidFill>
              </a:rPr>
              <a:t>-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CC0066"/>
                </a:solidFill>
              </a:rPr>
              <a:t>A </a:t>
            </a:r>
            <a:r>
              <a:rPr lang="it-IT" b="1" dirty="0" err="1" smtClean="0">
                <a:solidFill>
                  <a:srgbClr val="CC0066"/>
                </a:solidFill>
              </a:rPr>
              <a:t>further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improvement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is</a:t>
            </a:r>
            <a:r>
              <a:rPr lang="it-IT" b="1" dirty="0" smtClean="0">
                <a:solidFill>
                  <a:srgbClr val="CC0066"/>
                </a:solidFill>
              </a:rPr>
              <a:t> to </a:t>
            </a:r>
            <a:r>
              <a:rPr lang="it-IT" b="1" dirty="0" err="1" smtClean="0">
                <a:solidFill>
                  <a:srgbClr val="CC0066"/>
                </a:solidFill>
              </a:rPr>
              <a:t>consider</a:t>
            </a:r>
            <a:r>
              <a:rPr lang="it-IT" b="1" dirty="0" smtClean="0">
                <a:solidFill>
                  <a:srgbClr val="CC0066"/>
                </a:solidFill>
              </a:rPr>
              <a:t> a non </a:t>
            </a:r>
            <a:r>
              <a:rPr lang="it-IT" b="1" dirty="0" err="1" smtClean="0">
                <a:solidFill>
                  <a:srgbClr val="CC0066"/>
                </a:solidFill>
              </a:rPr>
              <a:t>uniform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Lorentz</a:t>
            </a:r>
            <a:r>
              <a:rPr lang="it-IT" b="1" dirty="0" smtClean="0">
                <a:solidFill>
                  <a:srgbClr val="CC0066"/>
                </a:solidFill>
              </a:rPr>
              <a:t> force </a:t>
            </a:r>
          </a:p>
          <a:p>
            <a:r>
              <a:rPr lang="it-IT" b="1" dirty="0" err="1" smtClean="0">
                <a:solidFill>
                  <a:srgbClr val="CC0066"/>
                </a:solidFill>
              </a:rPr>
              <a:t>along</a:t>
            </a:r>
            <a:r>
              <a:rPr lang="it-IT" b="1" dirty="0" smtClean="0">
                <a:solidFill>
                  <a:srgbClr val="CC0066"/>
                </a:solidFill>
              </a:rPr>
              <a:t> the z </a:t>
            </a:r>
            <a:r>
              <a:rPr lang="it-IT" b="1" dirty="0" err="1" smtClean="0">
                <a:solidFill>
                  <a:srgbClr val="CC0066"/>
                </a:solidFill>
              </a:rPr>
              <a:t>direction</a:t>
            </a:r>
            <a:r>
              <a:rPr lang="it-IT" b="1" dirty="0" smtClean="0">
                <a:solidFill>
                  <a:srgbClr val="CC0066"/>
                </a:solidFill>
              </a:rPr>
              <a:t>, and an angle </a:t>
            </a:r>
            <a:r>
              <a:rPr lang="el-GR" b="1" dirty="0" smtClean="0">
                <a:solidFill>
                  <a:srgbClr val="CC0066"/>
                </a:solidFill>
              </a:rPr>
              <a:t>θ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between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field</a:t>
            </a:r>
            <a:r>
              <a:rPr lang="it-IT" b="1" dirty="0" smtClean="0">
                <a:solidFill>
                  <a:srgbClr val="CC0066"/>
                </a:solidFill>
              </a:rPr>
              <a:t> and </a:t>
            </a:r>
            <a:r>
              <a:rPr lang="it-IT" b="1" dirty="0" err="1" smtClean="0">
                <a:solidFill>
                  <a:srgbClr val="CC0066"/>
                </a:solidFill>
              </a:rPr>
              <a:t>current</a:t>
            </a:r>
            <a:r>
              <a:rPr lang="it-IT" b="1" dirty="0" smtClean="0">
                <a:solidFill>
                  <a:srgbClr val="CC0066"/>
                </a:solidFill>
              </a:rPr>
              <a:t> :</a:t>
            </a:r>
            <a:endParaRPr lang="it-IT" b="1" dirty="0">
              <a:solidFill>
                <a:srgbClr val="CC0066"/>
              </a:solidFill>
            </a:endParaRPr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831364"/>
              </p:ext>
            </p:extLst>
          </p:nvPr>
        </p:nvGraphicFramePr>
        <p:xfrm>
          <a:off x="598278" y="4046424"/>
          <a:ext cx="2849521" cy="437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3" name="Equation" r:id="rId7" imgW="1498320" imgH="253800" progId="Equation.DSMT4">
                  <p:embed/>
                </p:oleObj>
              </mc:Choice>
              <mc:Fallback>
                <p:oleObj name="Equation" r:id="rId7" imgW="1498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278" y="4046424"/>
                        <a:ext cx="2849521" cy="4376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668711" y="4046424"/>
            <a:ext cx="2969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(</a:t>
            </a:r>
            <a:r>
              <a:rPr lang="it-IT" b="1" dirty="0" err="1" smtClean="0">
                <a:solidFill>
                  <a:srgbClr val="002060"/>
                </a:solidFill>
              </a:rPr>
              <a:t>Checchin</a:t>
            </a:r>
            <a:r>
              <a:rPr lang="it-IT" b="1" dirty="0" smtClean="0">
                <a:solidFill>
                  <a:srgbClr val="002060"/>
                </a:solidFill>
              </a:rPr>
              <a:t> et al SUST 30 2017)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79171" y="4748563"/>
            <a:ext cx="4901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- </a:t>
            </a:r>
            <a:r>
              <a:rPr lang="it-IT" b="1" dirty="0" err="1" smtClean="0">
                <a:solidFill>
                  <a:srgbClr val="002060"/>
                </a:solidFill>
              </a:rPr>
              <a:t>It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is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also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possible</a:t>
            </a:r>
            <a:r>
              <a:rPr lang="it-IT" b="1" dirty="0" smtClean="0">
                <a:solidFill>
                  <a:srgbClr val="002060"/>
                </a:solidFill>
              </a:rPr>
              <a:t> to </a:t>
            </a:r>
            <a:r>
              <a:rPr lang="it-IT" b="1" dirty="0" err="1" smtClean="0">
                <a:solidFill>
                  <a:srgbClr val="002060"/>
                </a:solidFill>
              </a:rPr>
              <a:t>consider</a:t>
            </a:r>
            <a:r>
              <a:rPr lang="it-IT" b="1" dirty="0" smtClean="0">
                <a:solidFill>
                  <a:srgbClr val="002060"/>
                </a:solidFill>
              </a:rPr>
              <a:t> non-</a:t>
            </a:r>
            <a:r>
              <a:rPr lang="it-IT" b="1" dirty="0" err="1" smtClean="0">
                <a:solidFill>
                  <a:srgbClr val="002060"/>
                </a:solidFill>
              </a:rPr>
              <a:t>rigid</a:t>
            </a:r>
            <a:r>
              <a:rPr lang="it-IT" b="1" dirty="0" smtClean="0">
                <a:solidFill>
                  <a:srgbClr val="002060"/>
                </a:solidFill>
              </a:rPr>
              <a:t>  </a:t>
            </a:r>
            <a:r>
              <a:rPr lang="it-IT" b="1" dirty="0" err="1" smtClean="0">
                <a:solidFill>
                  <a:srgbClr val="002060"/>
                </a:solidFill>
              </a:rPr>
              <a:t>fluxons</a:t>
            </a:r>
            <a:r>
              <a:rPr lang="it-IT" b="1" dirty="0" smtClean="0">
                <a:solidFill>
                  <a:srgbClr val="002060"/>
                </a:solidFill>
              </a:rPr>
              <a:t>: 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7056" y="4640426"/>
            <a:ext cx="1882522" cy="1787990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502550" y="5157935"/>
            <a:ext cx="3263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(</a:t>
            </a:r>
            <a:r>
              <a:rPr lang="it-IT" b="1" dirty="0" err="1" smtClean="0">
                <a:solidFill>
                  <a:srgbClr val="002060"/>
                </a:solidFill>
              </a:rPr>
              <a:t>Gurevitch</a:t>
            </a:r>
            <a:r>
              <a:rPr lang="it-IT" b="1" dirty="0" smtClean="0">
                <a:solidFill>
                  <a:srgbClr val="002060"/>
                </a:solidFill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</a:rPr>
              <a:t>Ciovati</a:t>
            </a:r>
            <a:r>
              <a:rPr lang="it-IT" b="1" dirty="0" smtClean="0">
                <a:solidFill>
                  <a:srgbClr val="002060"/>
                </a:solidFill>
              </a:rPr>
              <a:t> PRB 87 2013</a:t>
            </a:r>
            <a:r>
              <a:rPr lang="it-IT" dirty="0" smtClean="0">
                <a:solidFill>
                  <a:srgbClr val="002060"/>
                </a:solidFill>
              </a:rPr>
              <a:t>)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061709" y="5782085"/>
            <a:ext cx="5060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CC0066"/>
                </a:solidFill>
              </a:rPr>
              <a:t>In </a:t>
            </a:r>
            <a:r>
              <a:rPr lang="it-IT" b="1" dirty="0" err="1" smtClean="0">
                <a:solidFill>
                  <a:srgbClr val="CC0066"/>
                </a:solidFill>
              </a:rPr>
              <a:t>all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cases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R</a:t>
            </a:r>
            <a:r>
              <a:rPr lang="it-IT" b="1" baseline="-25000" dirty="0" err="1" smtClean="0">
                <a:solidFill>
                  <a:srgbClr val="CC0066"/>
                </a:solidFill>
              </a:rPr>
              <a:t>fl</a:t>
            </a:r>
            <a:r>
              <a:rPr lang="it-IT" b="1" dirty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is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independent</a:t>
            </a:r>
            <a:r>
              <a:rPr lang="it-IT" b="1" dirty="0" smtClean="0">
                <a:solidFill>
                  <a:srgbClr val="CC0066"/>
                </a:solidFill>
              </a:rPr>
              <a:t> of </a:t>
            </a:r>
            <a:r>
              <a:rPr lang="it-IT" b="1" dirty="0" err="1">
                <a:solidFill>
                  <a:srgbClr val="CC0066"/>
                </a:solidFill>
              </a:rPr>
              <a:t>B</a:t>
            </a:r>
            <a:r>
              <a:rPr lang="it-IT" b="1" baseline="-25000" dirty="0" err="1" smtClean="0">
                <a:solidFill>
                  <a:srgbClr val="CC0066"/>
                </a:solidFill>
              </a:rPr>
              <a:t>rfo</a:t>
            </a:r>
            <a:r>
              <a:rPr lang="it-IT" b="1" baseline="-25000" dirty="0" smtClean="0">
                <a:solidFill>
                  <a:srgbClr val="CC0066"/>
                </a:solidFill>
              </a:rPr>
              <a:t> </a:t>
            </a:r>
            <a:r>
              <a:rPr lang="it-IT" b="1" dirty="0" smtClean="0">
                <a:solidFill>
                  <a:srgbClr val="CC0066"/>
                </a:solidFill>
              </a:rPr>
              <a:t>, </a:t>
            </a:r>
            <a:r>
              <a:rPr lang="it-IT" b="1" dirty="0" err="1" smtClean="0">
                <a:solidFill>
                  <a:srgbClr val="CC0066"/>
                </a:solidFill>
              </a:rPr>
              <a:t>as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expected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</a:p>
          <a:p>
            <a:r>
              <a:rPr lang="it-IT" b="1" dirty="0">
                <a:solidFill>
                  <a:srgbClr val="CC0066"/>
                </a:solidFill>
              </a:rPr>
              <a:t>f</a:t>
            </a:r>
            <a:r>
              <a:rPr lang="it-IT" b="1" dirty="0" smtClean="0">
                <a:solidFill>
                  <a:srgbClr val="CC0066"/>
                </a:solidFill>
              </a:rPr>
              <a:t>rom first </a:t>
            </a:r>
            <a:r>
              <a:rPr lang="it-IT" b="1" dirty="0" err="1" smtClean="0">
                <a:solidFill>
                  <a:srgbClr val="CC0066"/>
                </a:solidFill>
              </a:rPr>
              <a:t>principles</a:t>
            </a:r>
            <a:r>
              <a:rPr lang="it-IT" b="1" dirty="0" smtClean="0">
                <a:solidFill>
                  <a:srgbClr val="CC0066"/>
                </a:solidFill>
              </a:rPr>
              <a:t> for linear </a:t>
            </a:r>
            <a:r>
              <a:rPr lang="it-IT" b="1" dirty="0" err="1" smtClean="0">
                <a:solidFill>
                  <a:srgbClr val="CC0066"/>
                </a:solidFill>
              </a:rPr>
              <a:t>harmonic</a:t>
            </a:r>
            <a:r>
              <a:rPr lang="it-IT" b="1" dirty="0" smtClean="0">
                <a:solidFill>
                  <a:srgbClr val="CC0066"/>
                </a:solidFill>
              </a:rPr>
              <a:t> </a:t>
            </a:r>
            <a:r>
              <a:rPr lang="it-IT" b="1" dirty="0" err="1" smtClean="0">
                <a:solidFill>
                  <a:srgbClr val="CC0066"/>
                </a:solidFill>
              </a:rPr>
              <a:t>oscillations</a:t>
            </a:r>
            <a:endParaRPr lang="it-IT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3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136301"/>
              </p:ext>
            </p:extLst>
          </p:nvPr>
        </p:nvGraphicFramePr>
        <p:xfrm>
          <a:off x="6507250" y="2052744"/>
          <a:ext cx="19351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0" name="Equation" r:id="rId3" imgW="1041120" imgH="253800" progId="Equation.DSMT4">
                  <p:embed/>
                </p:oleObj>
              </mc:Choice>
              <mc:Fallback>
                <p:oleObj name="Equation" r:id="rId3" imgW="1041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250" y="2052744"/>
                        <a:ext cx="1935163" cy="428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ttangolo 14"/>
          <p:cNvSpPr/>
          <p:nvPr/>
        </p:nvSpPr>
        <p:spPr>
          <a:xfrm>
            <a:off x="6529397" y="4115703"/>
            <a:ext cx="1493138" cy="639148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699596"/>
              </p:ext>
            </p:extLst>
          </p:nvPr>
        </p:nvGraphicFramePr>
        <p:xfrm>
          <a:off x="6427787" y="1252613"/>
          <a:ext cx="235743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1" name="Equation" r:id="rId5" imgW="1358640" imgH="393480" progId="Equation.DSMT4">
                  <p:embed/>
                </p:oleObj>
              </mc:Choice>
              <mc:Fallback>
                <p:oleObj name="Equation" r:id="rId5" imgW="1358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7787" y="1252613"/>
                        <a:ext cx="2357438" cy="6207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241567"/>
              </p:ext>
            </p:extLst>
          </p:nvPr>
        </p:nvGraphicFramePr>
        <p:xfrm>
          <a:off x="738727" y="4172496"/>
          <a:ext cx="2656059" cy="437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2" name="Equation" r:id="rId7" imgW="1396800" imgH="253800" progId="Equation.DSMT4">
                  <p:embed/>
                </p:oleObj>
              </mc:Choice>
              <mc:Fallback>
                <p:oleObj name="Equation" r:id="rId7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727" y="4172496"/>
                        <a:ext cx="2656059" cy="4374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tangolo 17"/>
          <p:cNvSpPr/>
          <p:nvPr/>
        </p:nvSpPr>
        <p:spPr>
          <a:xfrm>
            <a:off x="609110" y="4182437"/>
            <a:ext cx="2915295" cy="427511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3859905" y="4183488"/>
            <a:ext cx="2414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Duffing</a:t>
            </a:r>
            <a:r>
              <a:rPr lang="it-IT" dirty="0" smtClean="0"/>
              <a:t> </a:t>
            </a:r>
            <a:r>
              <a:rPr lang="it-IT" dirty="0" err="1" smtClean="0"/>
              <a:t>approximation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371799" y="586183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with</a:t>
            </a:r>
            <a:endParaRPr lang="it-IT" dirty="0"/>
          </a:p>
        </p:txBody>
      </p:sp>
      <p:graphicFrame>
        <p:nvGraphicFramePr>
          <p:cNvPr id="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517267"/>
              </p:ext>
            </p:extLst>
          </p:nvPr>
        </p:nvGraphicFramePr>
        <p:xfrm>
          <a:off x="527900" y="4767457"/>
          <a:ext cx="7646663" cy="700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3" name="Equation" r:id="rId9" imgW="4317840" imgH="444240" progId="Equation.DSMT4">
                  <p:embed/>
                </p:oleObj>
              </mc:Choice>
              <mc:Fallback>
                <p:oleObj name="Equation" r:id="rId9" imgW="43178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900" y="4767457"/>
                        <a:ext cx="7646663" cy="70071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ttangolo 29"/>
          <p:cNvSpPr/>
          <p:nvPr/>
        </p:nvSpPr>
        <p:spPr>
          <a:xfrm>
            <a:off x="474880" y="103843"/>
            <a:ext cx="86161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b="1" dirty="0" err="1" smtClean="0">
                <a:solidFill>
                  <a:srgbClr val="002060"/>
                </a:solidFill>
              </a:rPr>
              <a:t>Proposed</a:t>
            </a:r>
            <a:r>
              <a:rPr lang="it-IT" sz="2200" b="1" dirty="0" smtClean="0">
                <a:solidFill>
                  <a:srgbClr val="002060"/>
                </a:solidFill>
              </a:rPr>
              <a:t> non-linear model (</a:t>
            </a:r>
            <a:r>
              <a:rPr lang="it-IT" sz="2200" b="1" dirty="0" err="1" smtClean="0">
                <a:solidFill>
                  <a:srgbClr val="002060"/>
                </a:solidFill>
              </a:rPr>
              <a:t>simple</a:t>
            </a:r>
            <a:r>
              <a:rPr lang="it-IT" sz="2200" b="1" dirty="0" smtClean="0">
                <a:solidFill>
                  <a:srgbClr val="002060"/>
                </a:solidFill>
              </a:rPr>
              <a:t> </a:t>
            </a:r>
            <a:r>
              <a:rPr lang="it-IT" sz="2200" b="1" dirty="0" err="1" smtClean="0">
                <a:solidFill>
                  <a:srgbClr val="002060"/>
                </a:solidFill>
              </a:rPr>
              <a:t>extension</a:t>
            </a:r>
            <a:r>
              <a:rPr lang="it-IT" sz="2200" b="1" dirty="0" smtClean="0">
                <a:solidFill>
                  <a:srgbClr val="002060"/>
                </a:solidFill>
              </a:rPr>
              <a:t> of the GL  </a:t>
            </a:r>
            <a:r>
              <a:rPr lang="it-IT" sz="2200" b="1" dirty="0" err="1" smtClean="0">
                <a:solidFill>
                  <a:srgbClr val="002060"/>
                </a:solidFill>
              </a:rPr>
              <a:t>approach</a:t>
            </a:r>
            <a:r>
              <a:rPr lang="it-IT" sz="2200" b="1" dirty="0" smtClean="0">
                <a:solidFill>
                  <a:srgbClr val="002060"/>
                </a:solidFill>
              </a:rPr>
              <a:t>)</a:t>
            </a:r>
            <a:endParaRPr lang="it-IT" sz="2200" b="1" dirty="0">
              <a:solidFill>
                <a:srgbClr val="002060"/>
              </a:solidFill>
            </a:endParaRPr>
          </a:p>
        </p:txBody>
      </p:sp>
      <p:graphicFrame>
        <p:nvGraphicFramePr>
          <p:cNvPr id="3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826887"/>
              </p:ext>
            </p:extLst>
          </p:nvPr>
        </p:nvGraphicFramePr>
        <p:xfrm>
          <a:off x="1090734" y="5442104"/>
          <a:ext cx="365125" cy="1344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4" name="Equation" r:id="rId11" imgW="177480" imgH="253800" progId="Equation.DSMT4">
                  <p:embed/>
                </p:oleObj>
              </mc:Choice>
              <mc:Fallback>
                <p:oleObj name="Equation" r:id="rId11" imgW="177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734" y="5442104"/>
                        <a:ext cx="365125" cy="13448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569481"/>
              </p:ext>
            </p:extLst>
          </p:nvPr>
        </p:nvGraphicFramePr>
        <p:xfrm>
          <a:off x="1384107" y="6007621"/>
          <a:ext cx="1791901" cy="792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5" name="Equation" r:id="rId13" imgW="1041120" imgH="507960" progId="Equation.DSMT4">
                  <p:embed/>
                </p:oleObj>
              </mc:Choice>
              <mc:Fallback>
                <p:oleObj name="Equation" r:id="rId13" imgW="104112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107" y="6007621"/>
                        <a:ext cx="1791901" cy="7928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sellaDiTesto 19"/>
          <p:cNvSpPr txBox="1"/>
          <p:nvPr/>
        </p:nvSpPr>
        <p:spPr>
          <a:xfrm>
            <a:off x="3899980" y="5929858"/>
            <a:ext cx="2334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CC0066"/>
                </a:solidFill>
              </a:rPr>
              <a:t>(</a:t>
            </a:r>
            <a:r>
              <a:rPr lang="it-IT" b="1" dirty="0" err="1" smtClean="0">
                <a:solidFill>
                  <a:srgbClr val="CC0066"/>
                </a:solidFill>
              </a:rPr>
              <a:t>as</a:t>
            </a:r>
            <a:r>
              <a:rPr lang="it-IT" b="1" dirty="0" smtClean="0">
                <a:solidFill>
                  <a:srgbClr val="CC0066"/>
                </a:solidFill>
              </a:rPr>
              <a:t> in the linear case !)</a:t>
            </a:r>
            <a:endParaRPr lang="it-IT" b="1" dirty="0">
              <a:solidFill>
                <a:srgbClr val="CC0066"/>
              </a:solidFill>
            </a:endParaRPr>
          </a:p>
        </p:txBody>
      </p:sp>
      <p:graphicFrame>
        <p:nvGraphicFramePr>
          <p:cNvPr id="4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684439"/>
              </p:ext>
            </p:extLst>
          </p:nvPr>
        </p:nvGraphicFramePr>
        <p:xfrm>
          <a:off x="1384107" y="5692483"/>
          <a:ext cx="16097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6" name="Equation" r:id="rId15" imgW="863280" imgH="228600" progId="Equation.DSMT4">
                  <p:embed/>
                </p:oleObj>
              </mc:Choice>
              <mc:Fallback>
                <p:oleObj name="Equation" r:id="rId15" imgW="863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107" y="5692483"/>
                        <a:ext cx="1609725" cy="354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Immagine 23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" y="1326386"/>
            <a:ext cx="6120130" cy="23844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346"/>
          <p:cNvSpPr>
            <a:spLocks noChangeArrowheads="1"/>
          </p:cNvSpPr>
          <p:nvPr/>
        </p:nvSpPr>
        <p:spPr bwMode="auto">
          <a:xfrm>
            <a:off x="738727" y="2477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686317"/>
              </p:ext>
            </p:extLst>
          </p:nvPr>
        </p:nvGraphicFramePr>
        <p:xfrm>
          <a:off x="6610105" y="4135348"/>
          <a:ext cx="1287479" cy="632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7" name="Equation" r:id="rId18" imgW="825480" imgH="393480" progId="Equation.DSMT4">
                  <p:embed/>
                </p:oleObj>
              </mc:Choice>
              <mc:Fallback>
                <p:oleObj name="Equation" r:id="rId18" imgW="825480" imgH="393480" progId="Equation.DSMT4">
                  <p:embed/>
                  <p:pic>
                    <p:nvPicPr>
                      <p:cNvPr id="0" name="Object 3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105" y="4135348"/>
                        <a:ext cx="1287479" cy="6321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077856" y="607089"/>
            <a:ext cx="70197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b="1" dirty="0" smtClean="0">
                <a:solidFill>
                  <a:srgbClr val="CC0066"/>
                </a:solidFill>
              </a:rPr>
              <a:t>S. </a:t>
            </a:r>
            <a:r>
              <a:rPr lang="it-IT" sz="2200" b="1" dirty="0" err="1" smtClean="0">
                <a:solidFill>
                  <a:srgbClr val="CC0066"/>
                </a:solidFill>
              </a:rPr>
              <a:t>Calatroni</a:t>
            </a:r>
            <a:r>
              <a:rPr lang="it-IT" sz="2200" b="1" dirty="0" smtClean="0">
                <a:solidFill>
                  <a:srgbClr val="CC0066"/>
                </a:solidFill>
              </a:rPr>
              <a:t> and </a:t>
            </a:r>
            <a:r>
              <a:rPr lang="it-IT" sz="2200" b="1" dirty="0" err="1" smtClean="0">
                <a:solidFill>
                  <a:srgbClr val="CC0066"/>
                </a:solidFill>
              </a:rPr>
              <a:t>R.Vaglio</a:t>
            </a:r>
            <a:r>
              <a:rPr lang="it-IT" sz="2200" b="1" dirty="0" smtClean="0">
                <a:solidFill>
                  <a:srgbClr val="CC0066"/>
                </a:solidFill>
              </a:rPr>
              <a:t>, </a:t>
            </a:r>
            <a:r>
              <a:rPr lang="it-IT" sz="2200" b="1" dirty="0" err="1" smtClean="0">
                <a:solidFill>
                  <a:srgbClr val="CC0066"/>
                </a:solidFill>
              </a:rPr>
              <a:t>submitted</a:t>
            </a:r>
            <a:r>
              <a:rPr lang="it-IT" sz="2200" b="1" dirty="0" smtClean="0">
                <a:solidFill>
                  <a:srgbClr val="CC0066"/>
                </a:solidFill>
              </a:rPr>
              <a:t> PRE, </a:t>
            </a:r>
            <a:r>
              <a:rPr lang="it-IT" sz="2200" b="1" dirty="0" err="1" smtClean="0">
                <a:solidFill>
                  <a:srgbClr val="CC0066"/>
                </a:solidFill>
              </a:rPr>
              <a:t>Arxiv</a:t>
            </a:r>
            <a:r>
              <a:rPr lang="it-IT" sz="2200" b="1" dirty="0" smtClean="0">
                <a:solidFill>
                  <a:srgbClr val="CC0066"/>
                </a:solidFill>
              </a:rPr>
              <a:t> </a:t>
            </a:r>
            <a:r>
              <a:rPr lang="it-IT" sz="2200" b="1" dirty="0">
                <a:solidFill>
                  <a:srgbClr val="CC0066"/>
                </a:solidFill>
              </a:rPr>
              <a:t>1810.00540</a:t>
            </a:r>
          </a:p>
        </p:txBody>
      </p: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968325"/>
              </p:ext>
            </p:extLst>
          </p:nvPr>
        </p:nvGraphicFramePr>
        <p:xfrm>
          <a:off x="6610105" y="2922840"/>
          <a:ext cx="8509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458" name="Equation" r:id="rId20" imgW="545760" imgH="393480" progId="Equation.DSMT4">
                  <p:embed/>
                </p:oleObj>
              </mc:Choice>
              <mc:Fallback>
                <p:oleObj name="Equation" r:id="rId20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105" y="2922840"/>
                        <a:ext cx="850900" cy="631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25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961557"/>
              </p:ext>
            </p:extLst>
          </p:nvPr>
        </p:nvGraphicFramePr>
        <p:xfrm>
          <a:off x="581025" y="200025"/>
          <a:ext cx="7929563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6" name="Equation" r:id="rId3" imgW="3873240" imgH="1473120" progId="Equation.DSMT4">
                  <p:embed/>
                </p:oleObj>
              </mc:Choice>
              <mc:Fallback>
                <p:oleObj name="Equation" r:id="rId3" imgW="387324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200025"/>
                        <a:ext cx="7929563" cy="2565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135876"/>
              </p:ext>
            </p:extLst>
          </p:nvPr>
        </p:nvGraphicFramePr>
        <p:xfrm>
          <a:off x="722202" y="2941546"/>
          <a:ext cx="6337817" cy="78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7" name="Equation" r:id="rId5" imgW="3390840" imgH="482400" progId="Equation.DSMT4">
                  <p:embed/>
                </p:oleObj>
              </mc:Choice>
              <mc:Fallback>
                <p:oleObj name="Equation" r:id="rId5" imgW="33908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202" y="2941546"/>
                        <a:ext cx="6337817" cy="7844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333729"/>
              </p:ext>
            </p:extLst>
          </p:nvPr>
        </p:nvGraphicFramePr>
        <p:xfrm>
          <a:off x="528638" y="2765425"/>
          <a:ext cx="365125" cy="1921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8" name="Equation" r:id="rId7" imgW="177480" imgH="253800" progId="Equation.DSMT4">
                  <p:embed/>
                </p:oleObj>
              </mc:Choice>
              <mc:Fallback>
                <p:oleObj name="Equation" r:id="rId7" imgW="177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765425"/>
                        <a:ext cx="365125" cy="19211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089403"/>
              </p:ext>
            </p:extLst>
          </p:nvPr>
        </p:nvGraphicFramePr>
        <p:xfrm>
          <a:off x="722202" y="3679283"/>
          <a:ext cx="4972647" cy="777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9" name="Equation" r:id="rId9" imgW="2882880" imgH="482400" progId="Equation.DSMT4">
                  <p:embed/>
                </p:oleObj>
              </mc:Choice>
              <mc:Fallback>
                <p:oleObj name="Equation" r:id="rId9" imgW="2882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202" y="3679283"/>
                        <a:ext cx="4972647" cy="77733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671356"/>
              </p:ext>
            </p:extLst>
          </p:nvPr>
        </p:nvGraphicFramePr>
        <p:xfrm>
          <a:off x="423863" y="4787900"/>
          <a:ext cx="7034212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0" name="Equation" r:id="rId11" imgW="3352680" imgH="545760" progId="Equation.DSMT4">
                  <p:embed/>
                </p:oleObj>
              </mc:Choice>
              <mc:Fallback>
                <p:oleObj name="Equation" r:id="rId11" imgW="335268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4787900"/>
                        <a:ext cx="7034212" cy="938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890056"/>
              </p:ext>
            </p:extLst>
          </p:nvPr>
        </p:nvGraphicFramePr>
        <p:xfrm>
          <a:off x="528638" y="5827448"/>
          <a:ext cx="293211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1" name="Equation" r:id="rId13" imgW="1396800" imgH="431640" progId="Equation.DSMT4">
                  <p:embed/>
                </p:oleObj>
              </mc:Choice>
              <mc:Fallback>
                <p:oleObj name="Equation" r:id="rId13" imgW="13968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5827448"/>
                        <a:ext cx="2932113" cy="7445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4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962990"/>
              </p:ext>
            </p:extLst>
          </p:nvPr>
        </p:nvGraphicFramePr>
        <p:xfrm>
          <a:off x="593294" y="312363"/>
          <a:ext cx="5641251" cy="79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7" name="Equation" r:id="rId3" imgW="3085920" imgH="482400" progId="Equation.DSMT4">
                  <p:embed/>
                </p:oleObj>
              </mc:Choice>
              <mc:Fallback>
                <p:oleObj name="Equation" r:id="rId3" imgW="30859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94" y="312363"/>
                        <a:ext cx="5641251" cy="79204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42704"/>
              </p:ext>
            </p:extLst>
          </p:nvPr>
        </p:nvGraphicFramePr>
        <p:xfrm>
          <a:off x="724241" y="1583034"/>
          <a:ext cx="3563196" cy="775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8" name="Equation" r:id="rId5" imgW="1828800" imgH="482400" progId="Equation.DSMT4">
                  <p:embed/>
                </p:oleObj>
              </mc:Choice>
              <mc:Fallback>
                <p:oleObj name="Equation" r:id="rId5" imgW="1828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41" y="1583034"/>
                        <a:ext cx="3563196" cy="7757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471108"/>
              </p:ext>
            </p:extLst>
          </p:nvPr>
        </p:nvGraphicFramePr>
        <p:xfrm>
          <a:off x="744538" y="4116388"/>
          <a:ext cx="236061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9" name="Equation" r:id="rId7" imgW="1130040" imgH="457200" progId="Equation.DSMT4">
                  <p:embed/>
                </p:oleObj>
              </mc:Choice>
              <mc:Fallback>
                <p:oleObj name="Equation" r:id="rId7" imgW="1130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4116388"/>
                        <a:ext cx="2360612" cy="785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ttangolo 8"/>
          <p:cNvSpPr/>
          <p:nvPr/>
        </p:nvSpPr>
        <p:spPr>
          <a:xfrm>
            <a:off x="593294" y="1468590"/>
            <a:ext cx="8197352" cy="988484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443946" y="3921414"/>
            <a:ext cx="4123786" cy="2022512"/>
          </a:xfrm>
          <a:prstGeom prst="rect">
            <a:avLst/>
          </a:pr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3" name="Ogget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042675"/>
              </p:ext>
            </p:extLst>
          </p:nvPr>
        </p:nvGraphicFramePr>
        <p:xfrm>
          <a:off x="4748204" y="1508129"/>
          <a:ext cx="3716337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40" name="Equation" r:id="rId9" imgW="2006280" imgH="507960" progId="Equation.DSMT4">
                  <p:embed/>
                </p:oleObj>
              </mc:Choice>
              <mc:Fallback>
                <p:oleObj name="Equation" r:id="rId9" imgW="2006280" imgH="507960" progId="Equation.DSMT4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8204" y="1508129"/>
                        <a:ext cx="3716337" cy="925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018167"/>
              </p:ext>
            </p:extLst>
          </p:nvPr>
        </p:nvGraphicFramePr>
        <p:xfrm>
          <a:off x="724241" y="4902200"/>
          <a:ext cx="3516420" cy="823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41" name="Equation" r:id="rId11" imgW="2145960" imgH="507960" progId="Equation.DSMT4">
                  <p:embed/>
                </p:oleObj>
              </mc:Choice>
              <mc:Fallback>
                <p:oleObj name="Equation" r:id="rId11" imgW="2145960" imgH="507960" progId="Equation.DSMT4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41" y="4902200"/>
                        <a:ext cx="3516420" cy="823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407953"/>
              </p:ext>
            </p:extLst>
          </p:nvPr>
        </p:nvGraphicFramePr>
        <p:xfrm>
          <a:off x="593294" y="2806491"/>
          <a:ext cx="2392992" cy="750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42" r:id="rId13" imgW="1460500" imgH="457200" progId="Equation.DSMT4">
                  <p:embed/>
                </p:oleObj>
              </mc:Choice>
              <mc:Fallback>
                <p:oleObj r:id="rId13" imgW="14605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94" y="2806491"/>
                        <a:ext cx="2392992" cy="750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04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8298</TotalTime>
  <Words>1050</Words>
  <Application>Microsoft Office PowerPoint</Application>
  <PresentationFormat>Presentazione su schermo (4:3)</PresentationFormat>
  <Paragraphs>106</Paragraphs>
  <Slides>13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13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Symbol</vt:lpstr>
      <vt:lpstr>Times New Roman</vt:lpstr>
      <vt:lpstr>Tema di Office</vt:lpstr>
      <vt:lpstr>Equation</vt:lpstr>
      <vt:lpstr>Fotografia Photo Editor</vt:lpstr>
      <vt:lpstr>MathType 6.0 Equation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Vaglio</dc:creator>
  <cp:lastModifiedBy>ruggero</cp:lastModifiedBy>
  <cp:revision>547</cp:revision>
  <cp:lastPrinted>2018-03-29T09:56:58Z</cp:lastPrinted>
  <dcterms:created xsi:type="dcterms:W3CDTF">2016-02-14T16:51:48Z</dcterms:created>
  <dcterms:modified xsi:type="dcterms:W3CDTF">2018-10-08T14:52:01Z</dcterms:modified>
</cp:coreProperties>
</file>