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67" r:id="rId4"/>
    <p:sldId id="260" r:id="rId5"/>
    <p:sldId id="263" r:id="rId6"/>
    <p:sldId id="264" r:id="rId7"/>
    <p:sldId id="262" r:id="rId8"/>
    <p:sldId id="266" r:id="rId9"/>
    <p:sldId id="265" r:id="rId10"/>
    <p:sldId id="268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94620" autoAdjust="0"/>
  </p:normalViewPr>
  <p:slideViewPr>
    <p:cSldViewPr>
      <p:cViewPr varScale="1">
        <p:scale>
          <a:sx n="105" d="100"/>
          <a:sy n="105" d="100"/>
        </p:scale>
        <p:origin x="118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12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CB407B-0536-4BF7-9B9E-DCDC7E944B54}" type="datetimeFigureOut">
              <a:rPr lang="it-IT" smtClean="0"/>
              <a:t>09/05/2018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0400F4-856F-463E-A6C1-5D20FF508E3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5521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400F4-856F-463E-A6C1-5D20FF508E31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3198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A2449-086A-4122-879E-DCD2715F63B7}" type="datetime1">
              <a:rPr lang="it-IT" smtClean="0"/>
              <a:t>09/05/2018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Meeting MariX-CDR, 9 maggio ore 14:30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3A4C9-3636-4B71-BD8C-7A070A5ED1EE}" type="datetime1">
              <a:rPr lang="it-IT" smtClean="0"/>
              <a:t>09/05/2018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Meeting MariX-CDR, 9 maggio ore 14:30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614A2-C0D8-4D93-9596-28306AEE032F}" type="datetime1">
              <a:rPr lang="it-IT" smtClean="0"/>
              <a:t>09/05/2018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Meeting MariX-CDR, 9 maggio ore 14:30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F6FBC-CBD2-4737-B3DA-02F25DE9C53A}" type="datetime1">
              <a:rPr lang="it-IT" smtClean="0"/>
              <a:t>09/05/2018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Meeting MariX-CDR, 9 maggio ore 14:30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4D18B-A277-4DD0-B1BE-61F923735D05}" type="datetime1">
              <a:rPr lang="it-IT" smtClean="0"/>
              <a:t>09/05/2018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Meeting MariX-CDR, 9 maggio ore 14:30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78FA7-34E2-4EF5-81B4-D9247FF4B7AA}" type="datetime1">
              <a:rPr lang="it-IT" smtClean="0"/>
              <a:t>09/05/2018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Meeting MariX-CDR, 9 maggio ore 14:30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8B04-624D-40DE-ACBA-8BE48EADF163}" type="datetime1">
              <a:rPr lang="it-IT" smtClean="0"/>
              <a:t>09/05/2018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Meeting MariX-CDR, 9 maggio ore 14:30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76523-0AA0-47FD-9F4B-3146646025B1}" type="datetime1">
              <a:rPr lang="it-IT" smtClean="0"/>
              <a:t>09/05/2018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Meeting MariX-CDR, 9 maggio ore 14:30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8BE0F-8B6C-4407-ACA1-D403F1E69C74}" type="datetime1">
              <a:rPr lang="it-IT" smtClean="0"/>
              <a:t>09/05/2018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Meeting MariX-CDR, 9 maggio ore 14:30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EB30B-A3C1-432E-AF73-45068BBA690D}" type="datetime1">
              <a:rPr lang="it-IT" smtClean="0"/>
              <a:t>09/05/2018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Meeting MariX-CDR, 9 maggio ore 14:30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D53E3-9D5A-45F9-A9F0-AFF66E8B60F9}" type="datetime1">
              <a:rPr lang="it-IT" smtClean="0"/>
              <a:t>09/05/2018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Meeting MariX-CDR, 9 maggio ore 14:30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3B3B2-4B40-4338-9FBA-4CDE52D8FCC0}" type="datetime1">
              <a:rPr lang="it-IT" smtClean="0"/>
              <a:t>09/05/2018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Meeting MariX-CDR, 9 maggio ore 14:30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3456384"/>
          </a:xfrm>
        </p:spPr>
        <p:txBody>
          <a:bodyPr>
            <a:normAutofit/>
          </a:bodyPr>
          <a:lstStyle/>
          <a:p>
            <a:r>
              <a:rPr lang="it-IT" dirty="0"/>
              <a:t>Report </a:t>
            </a:r>
            <a:r>
              <a:rPr lang="it-IT" dirty="0" err="1"/>
              <a:t>MariX-FEL</a:t>
            </a:r>
            <a:r>
              <a:rPr lang="it-IT" dirty="0"/>
              <a:t> User </a:t>
            </a:r>
            <a:r>
              <a:rPr lang="it-IT" dirty="0" smtClean="0"/>
              <a:t>Meeting</a:t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sz="3600" u="sng" dirty="0" smtClean="0"/>
              <a:t>Ezio Puppin</a:t>
            </a:r>
            <a:r>
              <a:rPr lang="it-IT" sz="3600" dirty="0" smtClean="0"/>
              <a:t>, Giacomo Ghiringhelli</a:t>
            </a:r>
            <a:endParaRPr lang="it-IT" sz="3600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Meeting MariX-CDR, 9 maggio ore 14:30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425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Meeting MariX-CDR, 9 maggio ore 14:30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10</a:t>
            </a:fld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1187624" y="1052736"/>
            <a:ext cx="6901826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Pseudoconclusioni</a:t>
            </a:r>
            <a:endParaRPr lang="it-IT" dirty="0" smtClean="0"/>
          </a:p>
          <a:p>
            <a:endParaRPr lang="it-IT" dirty="0"/>
          </a:p>
          <a:p>
            <a:pPr marL="285750" indent="-285750">
              <a:buFontTx/>
              <a:buChar char="-"/>
            </a:pPr>
            <a:r>
              <a:rPr lang="it-IT" dirty="0" smtClean="0"/>
              <a:t>Buon </a:t>
            </a:r>
            <a:r>
              <a:rPr lang="it-IT" dirty="0" err="1" smtClean="0"/>
              <a:t>matching</a:t>
            </a:r>
            <a:r>
              <a:rPr lang="it-IT" dirty="0" smtClean="0"/>
              <a:t> tra esigenze utenti e possibilità della macchina</a:t>
            </a:r>
          </a:p>
          <a:p>
            <a:pPr marL="285750" indent="-285750">
              <a:buFontTx/>
              <a:buChar char="-"/>
            </a:pPr>
            <a:r>
              <a:rPr lang="it-IT" dirty="0" err="1" smtClean="0"/>
              <a:t>Seeding</a:t>
            </a:r>
            <a:r>
              <a:rPr lang="it-IT" dirty="0" smtClean="0"/>
              <a:t> necessario per tutti</a:t>
            </a:r>
          </a:p>
          <a:p>
            <a:endParaRPr lang="it-IT" dirty="0"/>
          </a:p>
          <a:p>
            <a:pPr marL="285750" indent="-285750">
              <a:buFontTx/>
              <a:buChar char="-"/>
            </a:pPr>
            <a:r>
              <a:rPr lang="it-IT" dirty="0" smtClean="0"/>
              <a:t>«</a:t>
            </a:r>
            <a:r>
              <a:rPr lang="it-IT" dirty="0" err="1" smtClean="0"/>
              <a:t>Tunability</a:t>
            </a:r>
            <a:r>
              <a:rPr lang="it-IT" dirty="0" smtClean="0"/>
              <a:t>» ha un senso diverso per utenti e macchinisti, intendersi.</a:t>
            </a:r>
          </a:p>
          <a:p>
            <a:pPr marL="285750" indent="-285750">
              <a:buFontTx/>
              <a:buChar char="-"/>
            </a:pPr>
            <a:r>
              <a:rPr lang="it-IT" dirty="0" smtClean="0"/>
              <a:t>Coerenza: spaziale, temporale, a che pro, …</a:t>
            </a:r>
          </a:p>
          <a:p>
            <a:pPr marL="285750" indent="-285750">
              <a:buFontTx/>
              <a:buChar char="-"/>
            </a:pPr>
            <a:endParaRPr lang="it-IT" dirty="0"/>
          </a:p>
          <a:p>
            <a:pPr marL="285750" indent="-285750">
              <a:buFontTx/>
              <a:buChar char="-"/>
            </a:pPr>
            <a:r>
              <a:rPr lang="it-IT" dirty="0" smtClean="0"/>
              <a:t>Seguiranno compiti a casa</a:t>
            </a:r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66527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Meeting MariX-CDR, 9 maggio ore 14:30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2</a:t>
            </a:fld>
            <a:endParaRPr lang="it-IT"/>
          </a:p>
        </p:txBody>
      </p:sp>
      <p:sp>
        <p:nvSpPr>
          <p:cNvPr id="4" name="Rettangolo 3"/>
          <p:cNvSpPr/>
          <p:nvPr/>
        </p:nvSpPr>
        <p:spPr>
          <a:xfrm>
            <a:off x="683568" y="548680"/>
            <a:ext cx="800323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i="1" dirty="0">
                <a:latin typeface="TimesNewRomanPS-ItalicMT"/>
              </a:rPr>
              <a:t>Marzo, 16, 2018, ore </a:t>
            </a:r>
            <a:r>
              <a:rPr lang="it-IT" i="1" dirty="0" smtClean="0">
                <a:latin typeface="TimesNewRomanPS-ItalicMT"/>
              </a:rPr>
              <a:t>14:30-18:30</a:t>
            </a:r>
          </a:p>
          <a:p>
            <a:endParaRPr lang="it-IT" i="1" dirty="0" smtClean="0">
              <a:latin typeface="TimesNewRomanPS-ItalicMT"/>
            </a:endParaRPr>
          </a:p>
          <a:p>
            <a:endParaRPr lang="it-IT" i="1" dirty="0">
              <a:latin typeface="TimesNewRomanPS-ItalicMT"/>
            </a:endParaRPr>
          </a:p>
          <a:p>
            <a:pPr marL="342900" indent="-342900">
              <a:buAutoNum type="arabicParenR"/>
            </a:pPr>
            <a:r>
              <a:rPr lang="en-US" dirty="0" smtClean="0">
                <a:latin typeface="TimesNewRomanPSMT"/>
              </a:rPr>
              <a:t>Light </a:t>
            </a:r>
            <a:r>
              <a:rPr lang="en-US" dirty="0">
                <a:latin typeface="TimesNewRomanPSMT"/>
              </a:rPr>
              <a:t>Sources world-wide, </a:t>
            </a:r>
            <a:r>
              <a:rPr lang="en-US" i="1" dirty="0">
                <a:latin typeface="TimesNewRomanPS-ItalicMT"/>
              </a:rPr>
              <a:t>Camilla </a:t>
            </a:r>
            <a:r>
              <a:rPr lang="en-US" i="1" dirty="0" err="1">
                <a:latin typeface="TimesNewRomanPS-ItalicMT"/>
              </a:rPr>
              <a:t>Curatolo</a:t>
            </a:r>
            <a:r>
              <a:rPr lang="en-US" i="1" dirty="0">
                <a:latin typeface="TimesNewRomanPS-ItalicMT"/>
              </a:rPr>
              <a:t> </a:t>
            </a:r>
            <a:r>
              <a:rPr lang="en-US" dirty="0">
                <a:latin typeface="TimesNewRomanPSMT"/>
              </a:rPr>
              <a:t>(20</a:t>
            </a:r>
            <a:r>
              <a:rPr lang="en-US" dirty="0" smtClean="0">
                <a:latin typeface="TimesNewRomanPSMT"/>
              </a:rPr>
              <a:t>’)</a:t>
            </a:r>
          </a:p>
          <a:p>
            <a:pPr marL="342900" indent="-342900">
              <a:buAutoNum type="arabicParenR"/>
            </a:pPr>
            <a:endParaRPr lang="en-US" dirty="0">
              <a:latin typeface="TimesNewRomanPSMT"/>
            </a:endParaRPr>
          </a:p>
          <a:p>
            <a:r>
              <a:rPr lang="it-IT" dirty="0">
                <a:latin typeface="TimesNewRomanPSMT"/>
              </a:rPr>
              <a:t>2) </a:t>
            </a:r>
            <a:r>
              <a:rPr lang="it-IT" dirty="0" err="1">
                <a:latin typeface="TimesNewRomanPSMT"/>
              </a:rPr>
              <a:t>MariX-FEL</a:t>
            </a:r>
            <a:r>
              <a:rPr lang="it-IT" dirty="0">
                <a:latin typeface="TimesNewRomanPSMT"/>
              </a:rPr>
              <a:t> da 4 nm a 1 Angstrom, </a:t>
            </a:r>
            <a:r>
              <a:rPr lang="it-IT" i="1" dirty="0">
                <a:latin typeface="TimesNewRomanPS-ItalicMT"/>
              </a:rPr>
              <a:t>Vittoria Petrillo </a:t>
            </a:r>
            <a:r>
              <a:rPr lang="it-IT" dirty="0">
                <a:latin typeface="TimesNewRomanPSMT"/>
              </a:rPr>
              <a:t>(30</a:t>
            </a:r>
            <a:r>
              <a:rPr lang="it-IT" dirty="0" smtClean="0">
                <a:latin typeface="TimesNewRomanPSMT"/>
              </a:rPr>
              <a:t>’)</a:t>
            </a:r>
          </a:p>
          <a:p>
            <a:endParaRPr lang="it-IT" dirty="0">
              <a:latin typeface="TimesNewRomanPSMT"/>
            </a:endParaRPr>
          </a:p>
          <a:p>
            <a:r>
              <a:rPr lang="en-US" dirty="0">
                <a:latin typeface="TimesNewRomanPSMT"/>
              </a:rPr>
              <a:t>3) Protein Crystallography using X-ray </a:t>
            </a:r>
            <a:r>
              <a:rPr lang="en-US" dirty="0" err="1">
                <a:latin typeface="TimesNewRomanPSMT"/>
              </a:rPr>
              <a:t>FELs</a:t>
            </a:r>
            <a:r>
              <a:rPr lang="en-US" dirty="0">
                <a:latin typeface="TimesNewRomanPSMT"/>
              </a:rPr>
              <a:t>, </a:t>
            </a:r>
            <a:r>
              <a:rPr lang="en-US" i="1" dirty="0">
                <a:latin typeface="TimesNewRomanPS-ItalicMT"/>
              </a:rPr>
              <a:t>Francesco </a:t>
            </a:r>
            <a:r>
              <a:rPr lang="en-US" i="1" dirty="0" err="1">
                <a:latin typeface="TimesNewRomanPS-ItalicMT"/>
              </a:rPr>
              <a:t>Stellato</a:t>
            </a:r>
            <a:r>
              <a:rPr lang="en-US" i="1" dirty="0">
                <a:latin typeface="TimesNewRomanPS-ItalicMT"/>
              </a:rPr>
              <a:t> </a:t>
            </a:r>
            <a:r>
              <a:rPr lang="en-US" dirty="0">
                <a:latin typeface="TimesNewRomanPSMT"/>
              </a:rPr>
              <a:t>(30</a:t>
            </a:r>
            <a:r>
              <a:rPr lang="en-US" dirty="0" smtClean="0">
                <a:latin typeface="TimesNewRomanPSMT"/>
              </a:rPr>
              <a:t>’)</a:t>
            </a:r>
          </a:p>
          <a:p>
            <a:endParaRPr lang="en-US" dirty="0">
              <a:latin typeface="TimesNewRomanPSMT"/>
            </a:endParaRPr>
          </a:p>
          <a:p>
            <a:r>
              <a:rPr lang="it-IT" dirty="0">
                <a:latin typeface="TimesNewRomanPSMT"/>
              </a:rPr>
              <a:t>4) </a:t>
            </a:r>
            <a:r>
              <a:rPr lang="it-IT" dirty="0" err="1">
                <a:latin typeface="TimesNewRomanPSMT"/>
              </a:rPr>
              <a:t>Coincidence</a:t>
            </a:r>
            <a:r>
              <a:rPr lang="it-IT" dirty="0">
                <a:latin typeface="TimesNewRomanPSMT"/>
              </a:rPr>
              <a:t> </a:t>
            </a:r>
            <a:r>
              <a:rPr lang="it-IT" dirty="0" err="1">
                <a:latin typeface="TimesNewRomanPSMT"/>
              </a:rPr>
              <a:t>spectroscopy</a:t>
            </a:r>
            <a:r>
              <a:rPr lang="it-IT" dirty="0">
                <a:latin typeface="TimesNewRomanPSMT"/>
              </a:rPr>
              <a:t> and </a:t>
            </a:r>
            <a:r>
              <a:rPr lang="it-IT" dirty="0" err="1">
                <a:latin typeface="TimesNewRomanPSMT"/>
              </a:rPr>
              <a:t>FELs</a:t>
            </a:r>
            <a:r>
              <a:rPr lang="it-IT" dirty="0">
                <a:latin typeface="TimesNewRomanPSMT"/>
              </a:rPr>
              <a:t>, </a:t>
            </a:r>
            <a:r>
              <a:rPr lang="it-IT" i="1" dirty="0">
                <a:latin typeface="TimesNewRomanPS-ItalicMT"/>
              </a:rPr>
              <a:t>Giuseppe Sansone </a:t>
            </a:r>
            <a:r>
              <a:rPr lang="it-IT" dirty="0">
                <a:latin typeface="TimesNewRomanPSMT"/>
              </a:rPr>
              <a:t>(30</a:t>
            </a:r>
            <a:r>
              <a:rPr lang="it-IT" dirty="0" smtClean="0">
                <a:latin typeface="TimesNewRomanPSMT"/>
              </a:rPr>
              <a:t>’)</a:t>
            </a:r>
          </a:p>
          <a:p>
            <a:endParaRPr lang="it-IT" dirty="0">
              <a:latin typeface="TimesNewRomanPSMT"/>
            </a:endParaRPr>
          </a:p>
          <a:p>
            <a:r>
              <a:rPr lang="en-US" dirty="0" smtClean="0">
                <a:latin typeface="TimesNewRomanPSMT"/>
              </a:rPr>
              <a:t>5</a:t>
            </a:r>
            <a:r>
              <a:rPr lang="en-US" dirty="0">
                <a:latin typeface="TimesNewRomanPSMT"/>
              </a:rPr>
              <a:t>) Free nanoparticles investigation with </a:t>
            </a:r>
            <a:r>
              <a:rPr lang="en-US" dirty="0" err="1">
                <a:latin typeface="TimesNewRomanPSMT"/>
              </a:rPr>
              <a:t>XUV</a:t>
            </a:r>
            <a:r>
              <a:rPr lang="en-US" dirty="0">
                <a:latin typeface="TimesNewRomanPSMT"/>
              </a:rPr>
              <a:t>/soft X-rays, </a:t>
            </a:r>
            <a:r>
              <a:rPr lang="en-US" i="1" dirty="0">
                <a:latin typeface="TimesNewRomanPS-ItalicMT"/>
              </a:rPr>
              <a:t>P. </a:t>
            </a:r>
            <a:r>
              <a:rPr lang="en-US" i="1" dirty="0" err="1">
                <a:latin typeface="TimesNewRomanPS-ItalicMT"/>
              </a:rPr>
              <a:t>Piseri</a:t>
            </a:r>
            <a:r>
              <a:rPr lang="en-US" i="1" dirty="0">
                <a:latin typeface="TimesNewRomanPS-ItalicMT"/>
              </a:rPr>
              <a:t> </a:t>
            </a:r>
            <a:r>
              <a:rPr lang="en-US" dirty="0">
                <a:latin typeface="TimesNewRomanPSMT"/>
              </a:rPr>
              <a:t>(15</a:t>
            </a:r>
            <a:r>
              <a:rPr lang="en-US" dirty="0" smtClean="0">
                <a:latin typeface="TimesNewRomanPSMT"/>
              </a:rPr>
              <a:t>’)</a:t>
            </a:r>
          </a:p>
          <a:p>
            <a:endParaRPr lang="en-US" dirty="0">
              <a:latin typeface="TimesNewRomanPSMT"/>
            </a:endParaRPr>
          </a:p>
          <a:p>
            <a:r>
              <a:rPr lang="en-US" dirty="0" smtClean="0">
                <a:latin typeface="TimesNewRomanPSMT"/>
              </a:rPr>
              <a:t>+ </a:t>
            </a:r>
            <a:r>
              <a:rPr lang="en-US" dirty="0" err="1" smtClean="0">
                <a:latin typeface="TimesNewRomanPSMT"/>
              </a:rPr>
              <a:t>Contributi</a:t>
            </a:r>
            <a:r>
              <a:rPr lang="en-US" dirty="0">
                <a:latin typeface="TimesNewRomanPSMT"/>
              </a:rPr>
              <a:t> </a:t>
            </a:r>
            <a:r>
              <a:rPr lang="en-US" dirty="0" smtClean="0">
                <a:latin typeface="TimesNewRomanPSMT"/>
              </a:rPr>
              <a:t>da </a:t>
            </a:r>
          </a:p>
          <a:p>
            <a:endParaRPr lang="en-US" dirty="0">
              <a:latin typeface="TimesNewRomanPSMT"/>
            </a:endParaRPr>
          </a:p>
          <a:p>
            <a:r>
              <a:rPr lang="en-US" dirty="0" smtClean="0">
                <a:latin typeface="TimesNewRomanPSMT"/>
              </a:rPr>
              <a:t>G. </a:t>
            </a:r>
            <a:r>
              <a:rPr lang="en-US" dirty="0" smtClean="0">
                <a:latin typeface="TimesNewRomanPSMT"/>
              </a:rPr>
              <a:t>Rossi (</a:t>
            </a:r>
            <a:r>
              <a:rPr lang="en-US" dirty="0" err="1" smtClean="0">
                <a:latin typeface="TimesNewRomanPSMT"/>
              </a:rPr>
              <a:t>spettroscopia</a:t>
            </a:r>
            <a:r>
              <a:rPr lang="en-US" dirty="0" smtClean="0">
                <a:latin typeface="TimesNewRomanPSMT"/>
              </a:rPr>
              <a:t> - </a:t>
            </a:r>
            <a:r>
              <a:rPr lang="en-US" dirty="0" err="1" smtClean="0">
                <a:latin typeface="TimesNewRomanPSMT"/>
              </a:rPr>
              <a:t>struttura</a:t>
            </a:r>
            <a:r>
              <a:rPr lang="en-US" dirty="0" smtClean="0">
                <a:latin typeface="TimesNewRomanPSMT"/>
              </a:rPr>
              <a:t> - </a:t>
            </a:r>
            <a:r>
              <a:rPr lang="en-US" dirty="0" err="1" smtClean="0">
                <a:latin typeface="TimesNewRomanPSMT"/>
              </a:rPr>
              <a:t>magnetismo</a:t>
            </a:r>
            <a:r>
              <a:rPr lang="en-US" dirty="0" smtClean="0">
                <a:latin typeface="TimesNewRomanPSMT"/>
              </a:rPr>
              <a:t>) </a:t>
            </a:r>
          </a:p>
          <a:p>
            <a:r>
              <a:rPr lang="en-US" dirty="0" smtClean="0">
                <a:latin typeface="TimesNewRomanPSMT"/>
              </a:rPr>
              <a:t>G. </a:t>
            </a:r>
            <a:r>
              <a:rPr lang="en-US" dirty="0" err="1" smtClean="0">
                <a:latin typeface="TimesNewRomanPSMT"/>
              </a:rPr>
              <a:t>Ghiringhelli</a:t>
            </a:r>
            <a:r>
              <a:rPr lang="en-US" dirty="0" smtClean="0">
                <a:latin typeface="TimesNewRomanPSMT"/>
              </a:rPr>
              <a:t> (</a:t>
            </a:r>
            <a:r>
              <a:rPr lang="en-US" dirty="0" err="1" smtClean="0">
                <a:latin typeface="TimesNewRomanPSMT"/>
              </a:rPr>
              <a:t>spettroscopie</a:t>
            </a:r>
            <a:r>
              <a:rPr lang="en-US" dirty="0" smtClean="0">
                <a:latin typeface="TimesNewRomanPSMT"/>
              </a:rPr>
              <a:t> </a:t>
            </a:r>
            <a:r>
              <a:rPr lang="en-US" dirty="0" err="1" smtClean="0">
                <a:latin typeface="TimesNewRomanPSMT"/>
              </a:rPr>
              <a:t>anelastiche</a:t>
            </a:r>
            <a:r>
              <a:rPr lang="en-US" dirty="0" smtClean="0">
                <a:latin typeface="TimesNewRomanPSMT"/>
              </a:rPr>
              <a:t>) </a:t>
            </a:r>
          </a:p>
          <a:p>
            <a:r>
              <a:rPr lang="en-US" dirty="0" smtClean="0">
                <a:latin typeface="TimesNewRomanPSMT"/>
              </a:rPr>
              <a:t>C. </a:t>
            </a:r>
            <a:r>
              <a:rPr lang="en-US" dirty="0" err="1" smtClean="0">
                <a:latin typeface="TimesNewRomanPSMT"/>
              </a:rPr>
              <a:t>Guazzoni</a:t>
            </a:r>
            <a:r>
              <a:rPr lang="en-US" dirty="0" smtClean="0">
                <a:latin typeface="TimesNewRomanPSMT"/>
              </a:rPr>
              <a:t> (</a:t>
            </a:r>
            <a:r>
              <a:rPr lang="en-US" dirty="0" err="1" smtClean="0">
                <a:latin typeface="TimesNewRomanPSMT"/>
              </a:rPr>
              <a:t>rivelatori</a:t>
            </a:r>
            <a:r>
              <a:rPr lang="en-US" dirty="0" smtClean="0">
                <a:latin typeface="TimesNewRomanPSMT"/>
              </a:rPr>
              <a:t>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55683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Meeting MariX-CDR, 9 maggio ore 14:30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3</a:t>
            </a:fld>
            <a:endParaRPr lang="it-IT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6332446"/>
              </p:ext>
            </p:extLst>
          </p:nvPr>
        </p:nvGraphicFramePr>
        <p:xfrm>
          <a:off x="1031776" y="620688"/>
          <a:ext cx="7080448" cy="41562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254560302"/>
                    </a:ext>
                  </a:extLst>
                </a:gridCol>
                <a:gridCol w="1451992">
                  <a:extLst>
                    <a:ext uri="{9D8B030D-6E8A-4147-A177-3AD203B41FA5}">
                      <a16:colId xmlns:a16="http://schemas.microsoft.com/office/drawing/2014/main" val="1649348566"/>
                    </a:ext>
                  </a:extLst>
                </a:gridCol>
                <a:gridCol w="1770112">
                  <a:extLst>
                    <a:ext uri="{9D8B030D-6E8A-4147-A177-3AD203B41FA5}">
                      <a16:colId xmlns:a16="http://schemas.microsoft.com/office/drawing/2014/main" val="851600718"/>
                    </a:ext>
                  </a:extLst>
                </a:gridCol>
                <a:gridCol w="1770112">
                  <a:extLst>
                    <a:ext uri="{9D8B030D-6E8A-4147-A177-3AD203B41FA5}">
                      <a16:colId xmlns:a16="http://schemas.microsoft.com/office/drawing/2014/main" val="2077526557"/>
                    </a:ext>
                  </a:extLst>
                </a:gridCol>
              </a:tblGrid>
              <a:tr h="476309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Sincrotroni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MariX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FEL</a:t>
                      </a:r>
                      <a:r>
                        <a:rPr lang="it-IT" dirty="0" smtClean="0"/>
                        <a:t> (attuali)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9762538"/>
                  </a:ext>
                </a:extLst>
              </a:tr>
              <a:tr h="822123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Repetition</a:t>
                      </a:r>
                      <a:r>
                        <a:rPr lang="it-IT" dirty="0" smtClean="0"/>
                        <a:t> rate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500 MHz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 MHz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10 Hz </a:t>
                      </a:r>
                    </a:p>
                    <a:p>
                      <a:r>
                        <a:rPr lang="it-IT" dirty="0" smtClean="0"/>
                        <a:t>(treni 27 kHz)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6734481"/>
                  </a:ext>
                </a:extLst>
              </a:tr>
              <a:tr h="476309">
                <a:tc>
                  <a:txBody>
                    <a:bodyPr/>
                    <a:lstStyle/>
                    <a:p>
                      <a:r>
                        <a:rPr lang="it-IT" dirty="0" smtClean="0"/>
                        <a:t>Durata impulsi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50 </a:t>
                      </a:r>
                      <a:r>
                        <a:rPr lang="it-IT" dirty="0" err="1" smtClean="0"/>
                        <a:t>ps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50 </a:t>
                      </a:r>
                      <a:r>
                        <a:rPr lang="it-IT" dirty="0" err="1" smtClean="0"/>
                        <a:t>fs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50 </a:t>
                      </a:r>
                      <a:r>
                        <a:rPr lang="it-IT" dirty="0" err="1" smtClean="0"/>
                        <a:t>fs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7526341"/>
                  </a:ext>
                </a:extLst>
              </a:tr>
              <a:tr h="476309">
                <a:tc>
                  <a:txBody>
                    <a:bodyPr/>
                    <a:lstStyle/>
                    <a:p>
                      <a:r>
                        <a:rPr lang="it-IT" dirty="0" smtClean="0"/>
                        <a:t>Energia/impulso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nJ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100 </a:t>
                      </a:r>
                      <a:r>
                        <a:rPr lang="it-IT" dirty="0" err="1" smtClean="0"/>
                        <a:t>nJ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mJ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4278980"/>
                  </a:ext>
                </a:extLst>
              </a:tr>
              <a:tr h="476309">
                <a:tc>
                  <a:txBody>
                    <a:bodyPr/>
                    <a:lstStyle/>
                    <a:p>
                      <a:r>
                        <a:rPr lang="it-IT" dirty="0" smtClean="0"/>
                        <a:t>Fotoni/impulso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10^6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10^8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10^13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7654045"/>
                  </a:ext>
                </a:extLst>
              </a:tr>
              <a:tr h="476309">
                <a:tc>
                  <a:txBody>
                    <a:bodyPr/>
                    <a:lstStyle/>
                    <a:p>
                      <a:r>
                        <a:rPr lang="it-IT" dirty="0" smtClean="0"/>
                        <a:t>Flusso/medio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10^14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10^14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10^14-15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4370161"/>
                  </a:ext>
                </a:extLst>
              </a:tr>
              <a:tr h="476309">
                <a:tc>
                  <a:txBody>
                    <a:bodyPr/>
                    <a:lstStyle/>
                    <a:p>
                      <a:r>
                        <a:rPr lang="it-IT" dirty="0" smtClean="0"/>
                        <a:t>Energia fotoni (</a:t>
                      </a:r>
                      <a:r>
                        <a:rPr lang="it-IT" dirty="0" err="1" smtClean="0"/>
                        <a:t>max</a:t>
                      </a:r>
                      <a:r>
                        <a:rPr lang="it-IT" dirty="0" smtClean="0"/>
                        <a:t>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aseline="0" dirty="0" smtClean="0"/>
                        <a:t>100 </a:t>
                      </a:r>
                      <a:r>
                        <a:rPr lang="it-IT" baseline="0" dirty="0" err="1" smtClean="0"/>
                        <a:t>KeV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8.5 </a:t>
                      </a:r>
                      <a:r>
                        <a:rPr lang="it-IT" dirty="0" err="1" smtClean="0"/>
                        <a:t>KeV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25 </a:t>
                      </a:r>
                      <a:r>
                        <a:rPr lang="it-IT" dirty="0" err="1" smtClean="0"/>
                        <a:t>KeV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6806660"/>
                  </a:ext>
                </a:extLst>
              </a:tr>
              <a:tr h="476309">
                <a:tc>
                  <a:txBody>
                    <a:bodyPr/>
                    <a:lstStyle/>
                    <a:p>
                      <a:r>
                        <a:rPr lang="it-IT" dirty="0" smtClean="0"/>
                        <a:t>Energia elettroni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6 </a:t>
                      </a:r>
                      <a:r>
                        <a:rPr lang="it-IT" dirty="0" err="1" smtClean="0"/>
                        <a:t>GeV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1.5 x 2 </a:t>
                      </a:r>
                      <a:r>
                        <a:rPr lang="it-IT" dirty="0" err="1" smtClean="0"/>
                        <a:t>GeV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17.5 </a:t>
                      </a:r>
                      <a:r>
                        <a:rPr lang="it-IT" dirty="0" err="1" smtClean="0"/>
                        <a:t>GeV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74684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2543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Meeting MariX-CDR, 9 maggio ore 14:30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4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539552" y="5332512"/>
            <a:ext cx="36637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Presentazione Curatolo – Ghiringhelli</a:t>
            </a:r>
          </a:p>
          <a:p>
            <a:r>
              <a:rPr lang="it-IT" dirty="0" err="1" smtClean="0"/>
              <a:t>MariX</a:t>
            </a:r>
            <a:r>
              <a:rPr lang="it-IT" dirty="0" smtClean="0"/>
              <a:t> </a:t>
            </a:r>
            <a:r>
              <a:rPr lang="it-IT" dirty="0" err="1" smtClean="0"/>
              <a:t>users</a:t>
            </a:r>
            <a:r>
              <a:rPr lang="it-IT" dirty="0" smtClean="0"/>
              <a:t> meeting 16 marzo 2018</a:t>
            </a:r>
            <a:endParaRPr lang="it-IT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552709"/>
            <a:ext cx="8267700" cy="459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813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Meeting MariX-CDR, 9 maggio ore 14:30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5</a:t>
            </a:fld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88640"/>
            <a:ext cx="8709268" cy="4320480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539552" y="4941168"/>
            <a:ext cx="1878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Francesco Stellato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73987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Meeting MariX-CDR, 9 maggio ore 14:30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6</a:t>
            </a:fld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539552" y="692696"/>
            <a:ext cx="8147248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Spettroscopie in generale (discusso con Giacomo Ghiringhelli)</a:t>
            </a:r>
          </a:p>
          <a:p>
            <a:endParaRPr lang="it-IT" dirty="0"/>
          </a:p>
          <a:p>
            <a:r>
              <a:rPr lang="it-IT" dirty="0" smtClean="0"/>
              <a:t>Problemi dei </a:t>
            </a:r>
            <a:r>
              <a:rPr lang="it-IT" dirty="0" err="1" smtClean="0"/>
              <a:t>FEL</a:t>
            </a:r>
            <a:endParaRPr lang="it-IT" dirty="0" smtClean="0"/>
          </a:p>
          <a:p>
            <a:endParaRPr lang="it-IT" dirty="0"/>
          </a:p>
          <a:p>
            <a:pPr marL="285750" indent="-285750">
              <a:buFontTx/>
              <a:buChar char="-"/>
            </a:pPr>
            <a:r>
              <a:rPr lang="it-IT" dirty="0" smtClean="0"/>
              <a:t>Troppi fotoni per impulso (repulsione coulombiana per gli </a:t>
            </a:r>
            <a:r>
              <a:rPr lang="it-IT" dirty="0" err="1" smtClean="0"/>
              <a:t>spettroscopisti</a:t>
            </a:r>
            <a:r>
              <a:rPr lang="it-IT" dirty="0" smtClean="0"/>
              <a:t> </a:t>
            </a:r>
            <a:r>
              <a:rPr lang="it-IT" dirty="0" smtClean="0"/>
              <a:t>elettronici, danneggiamento campioni, …)</a:t>
            </a:r>
            <a:endParaRPr lang="it-IT" dirty="0" smtClean="0"/>
          </a:p>
          <a:p>
            <a:pPr marL="285750" indent="-285750">
              <a:buFontTx/>
              <a:buChar char="-"/>
            </a:pPr>
            <a:r>
              <a:rPr lang="it-IT" dirty="0" smtClean="0"/>
              <a:t>Scarsa </a:t>
            </a:r>
            <a:r>
              <a:rPr lang="it-IT" dirty="0" smtClean="0"/>
              <a:t>stabilità </a:t>
            </a:r>
            <a:r>
              <a:rPr lang="it-IT" dirty="0" smtClean="0"/>
              <a:t>dell’energia e dell’intensità degli impulsi (necessario misurarle per ciascuno)</a:t>
            </a:r>
          </a:p>
          <a:p>
            <a:pPr marL="285750" indent="-285750">
              <a:buFontTx/>
              <a:buChar char="-"/>
            </a:pPr>
            <a:r>
              <a:rPr lang="it-IT" dirty="0" smtClean="0"/>
              <a:t>Spettroscopie anelastiche: non c’è ancora la strumentazione.</a:t>
            </a:r>
          </a:p>
          <a:p>
            <a:pPr marL="285750" indent="-285750">
              <a:buFontTx/>
              <a:buChar char="-"/>
            </a:pPr>
            <a:endParaRPr lang="it-IT" dirty="0" smtClean="0"/>
          </a:p>
          <a:p>
            <a:r>
              <a:rPr lang="it-IT" dirty="0" smtClean="0"/>
              <a:t>Desiderata</a:t>
            </a:r>
          </a:p>
          <a:p>
            <a:endParaRPr lang="it-IT" dirty="0"/>
          </a:p>
          <a:p>
            <a:pPr marL="285750" indent="-285750">
              <a:buFontTx/>
              <a:buChar char="-"/>
            </a:pPr>
            <a:r>
              <a:rPr lang="it-IT" dirty="0" smtClean="0"/>
              <a:t>Purezza spettrale e stabilità dell’energia dei fotoni (necessario </a:t>
            </a:r>
            <a:r>
              <a:rPr lang="it-IT" dirty="0" err="1" smtClean="0"/>
              <a:t>seeding</a:t>
            </a:r>
            <a:r>
              <a:rPr lang="it-IT" dirty="0" smtClean="0"/>
              <a:t>)</a:t>
            </a:r>
          </a:p>
          <a:p>
            <a:pPr marL="285750" indent="-285750">
              <a:buFontTx/>
              <a:buChar char="-"/>
            </a:pPr>
            <a:r>
              <a:rPr lang="it-IT" dirty="0" smtClean="0"/>
              <a:t>Alta frequenza di ripetizione (i </a:t>
            </a:r>
            <a:r>
              <a:rPr lang="it-IT" dirty="0" err="1" smtClean="0"/>
              <a:t>Mhz</a:t>
            </a:r>
            <a:r>
              <a:rPr lang="it-IT" dirty="0" smtClean="0"/>
              <a:t> va bene) e pochi impulsi per pacchetto (</a:t>
            </a:r>
            <a:r>
              <a:rPr lang="it-IT" sz="2000" dirty="0" smtClean="0"/>
              <a:t>10^8</a:t>
            </a:r>
            <a:r>
              <a:rPr lang="it-IT" dirty="0" smtClean="0"/>
              <a:t>)</a:t>
            </a:r>
          </a:p>
          <a:p>
            <a:pPr marL="285750" indent="-285750">
              <a:buFontTx/>
              <a:buChar char="-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8845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Meeting MariX-CDR, 9 maggio ore 14:30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7</a:t>
            </a:fld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404664"/>
            <a:ext cx="6557541" cy="4928984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971600" y="5660333"/>
            <a:ext cx="1228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G. Sansone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38586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Meeting MariX-CDR, 9 maggio ore 14:30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8</a:t>
            </a:fld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260648"/>
            <a:ext cx="7181850" cy="5095875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1187624" y="5743778"/>
            <a:ext cx="1268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Paolo </a:t>
            </a:r>
            <a:r>
              <a:rPr lang="it-IT" dirty="0" err="1" smtClean="0"/>
              <a:t>Piseri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633424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Meeting MariX-CDR, 9 maggio ore 14:30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9</a:t>
            </a:fld>
            <a:endParaRPr lang="it-IT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0875393"/>
              </p:ext>
            </p:extLst>
          </p:nvPr>
        </p:nvGraphicFramePr>
        <p:xfrm>
          <a:off x="251520" y="188640"/>
          <a:ext cx="8496942" cy="6096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>
                  <a:extLst>
                    <a:ext uri="{9D8B030D-6E8A-4147-A177-3AD203B41FA5}">
                      <a16:colId xmlns:a16="http://schemas.microsoft.com/office/drawing/2014/main" val="4025517725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1477497339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901241219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315328660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949395794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121126207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3409333667"/>
                    </a:ext>
                  </a:extLst>
                </a:gridCol>
                <a:gridCol w="432046">
                  <a:extLst>
                    <a:ext uri="{9D8B030D-6E8A-4147-A177-3AD203B41FA5}">
                      <a16:colId xmlns:a16="http://schemas.microsoft.com/office/drawing/2014/main" val="2659649639"/>
                    </a:ext>
                  </a:extLst>
                </a:gridCol>
              </a:tblGrid>
              <a:tr h="477858"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Struttura</a:t>
                      </a:r>
                      <a:r>
                        <a:rPr lang="it-IT" sz="1400" baseline="0" dirty="0" smtClean="0"/>
                        <a:t> Proteine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Condizioni estreme</a:t>
                      </a:r>
                      <a:r>
                        <a:rPr lang="it-IT" sz="1400" baseline="0" dirty="0" smtClean="0"/>
                        <a:t> 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Dinamica</a:t>
                      </a:r>
                      <a:r>
                        <a:rPr lang="it-IT" sz="1400" baseline="0" dirty="0" smtClean="0"/>
                        <a:t> molecole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Spettroscopia anelastica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Chimica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Diffrazione coerente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 smtClean="0"/>
                        <a:t>…</a:t>
                      </a:r>
                      <a:endParaRPr lang="it-IT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8652936"/>
                  </a:ext>
                </a:extLst>
              </a:tr>
              <a:tr h="439450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Energia (</a:t>
                      </a:r>
                      <a:r>
                        <a:rPr lang="it-IT" sz="1600" dirty="0" err="1" smtClean="0"/>
                        <a:t>keV</a:t>
                      </a:r>
                      <a:r>
                        <a:rPr lang="it-IT" sz="1600" smtClean="0"/>
                        <a:t> / </a:t>
                      </a:r>
                      <a:r>
                        <a:rPr lang="it-IT" sz="1600" dirty="0" smtClean="0"/>
                        <a:t>nm)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3120697"/>
                  </a:ext>
                </a:extLst>
              </a:tr>
              <a:tr h="439450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Purezza</a:t>
                      </a:r>
                      <a:r>
                        <a:rPr lang="it-IT" sz="1600" baseline="0" dirty="0" smtClean="0"/>
                        <a:t> spettrale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1201331"/>
                  </a:ext>
                </a:extLst>
              </a:tr>
              <a:tr h="439450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Stabilità in energia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4943993"/>
                  </a:ext>
                </a:extLst>
              </a:tr>
              <a:tr h="591860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Stabilità fotoni/impulso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279306"/>
                  </a:ext>
                </a:extLst>
              </a:tr>
              <a:tr h="439450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Durata impulsi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0950879"/>
                  </a:ext>
                </a:extLst>
              </a:tr>
              <a:tr h="439450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Frequenza</a:t>
                      </a:r>
                      <a:r>
                        <a:rPr lang="it-IT" sz="1600" baseline="0" dirty="0" smtClean="0"/>
                        <a:t> impulsi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9494073"/>
                  </a:ext>
                </a:extLst>
              </a:tr>
              <a:tr h="439450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Fotoni/impulso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2026965"/>
                  </a:ext>
                </a:extLst>
              </a:tr>
              <a:tr h="439450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Coerenza spaziale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3519360"/>
                  </a:ext>
                </a:extLst>
              </a:tr>
              <a:tr h="591860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Coerenza temporale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4872257"/>
                  </a:ext>
                </a:extLst>
              </a:tr>
              <a:tr h="439450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Brillanza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164724"/>
                  </a:ext>
                </a:extLst>
              </a:tr>
              <a:tr h="439450">
                <a:tc>
                  <a:txBody>
                    <a:bodyPr/>
                    <a:lstStyle/>
                    <a:p>
                      <a:r>
                        <a:rPr lang="it-IT" dirty="0" smtClean="0"/>
                        <a:t>Dimensioni spot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2609148"/>
                  </a:ext>
                </a:extLst>
              </a:tr>
              <a:tr h="439450">
                <a:tc>
                  <a:txBody>
                    <a:bodyPr/>
                    <a:lstStyle/>
                    <a:p>
                      <a:r>
                        <a:rPr lang="it-IT" dirty="0" smtClean="0"/>
                        <a:t>…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3729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12072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422</Words>
  <Application>Microsoft Office PowerPoint</Application>
  <PresentationFormat>Presentazione su schermo (4:3)</PresentationFormat>
  <Paragraphs>118</Paragraphs>
  <Slides>10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TimesNewRomanPS-ItalicMT</vt:lpstr>
      <vt:lpstr>TimesNewRomanPSMT</vt:lpstr>
      <vt:lpstr>Tema di Office</vt:lpstr>
      <vt:lpstr>Report MariX-FEL User Meeting  Ezio Puppin, Giacomo Ghiringhelli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bosone di Higgs</dc:title>
  <dc:creator>Ezio Puppin</dc:creator>
  <cp:lastModifiedBy>Ezio Puppin</cp:lastModifiedBy>
  <cp:revision>22</cp:revision>
  <dcterms:created xsi:type="dcterms:W3CDTF">2014-03-01T10:45:59Z</dcterms:created>
  <dcterms:modified xsi:type="dcterms:W3CDTF">2018-05-09T08:37:20Z</dcterms:modified>
</cp:coreProperties>
</file>