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62" r:id="rId5"/>
    <p:sldId id="263" r:id="rId6"/>
    <p:sldId id="260" r:id="rId7"/>
    <p:sldId id="268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F82E6-655D-4E73-BB17-B8AC2AF0C347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5EB98-55C1-4223-B383-4DA342CA9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77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5EB98-55C1-4223-B383-4DA342CA95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6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328A042-0E29-4196-B22C-D59ED33A284C}" type="datetime1">
              <a:rPr lang="en-GB" smtClean="0"/>
              <a:t>04/09/2018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7A7B15A-B7DF-4CBA-800F-166A63638217}" type="datetime1">
              <a:rPr lang="en-GB" smtClean="0"/>
              <a:t>04/09/2018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C4F83AF-2F74-4BFE-9532-D21D50FBAAE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EE776C92-92A4-4E98-A792-EB3A1A417165}" type="datetime1">
              <a:rPr lang="en-GB" smtClean="0"/>
              <a:t>04/09/2018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9C4F83AF-2F74-4BFE-9532-D21D50FBAA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05C0F1D1-3206-4F0E-B495-D39BA99B2FF7}" type="datetime1">
              <a:rPr lang="en-GB" smtClean="0"/>
              <a:t>04/09/2018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C4F83AF-2F74-4BFE-9532-D21D50FBAA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science/sci-tech/3850081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787/5jrs2f963zs1-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ovationpolicyplatform.org/open-data-science-oecd-pro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1924024"/>
            <a:ext cx="6300000" cy="1823576"/>
          </a:xfrm>
        </p:spPr>
        <p:txBody>
          <a:bodyPr/>
          <a:lstStyle/>
          <a:p>
            <a:r>
              <a:rPr lang="en-GB" dirty="0" smtClean="0"/>
              <a:t>Interoperability and data </a:t>
            </a:r>
            <a:r>
              <a:rPr lang="en-GB" dirty="0" smtClean="0"/>
              <a:t>for open science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348813"/>
          </a:xfrm>
        </p:spPr>
        <p:txBody>
          <a:bodyPr/>
          <a:lstStyle/>
          <a:p>
            <a:r>
              <a:rPr lang="en-GB" dirty="0"/>
              <a:t>LODES </a:t>
            </a:r>
            <a:r>
              <a:rPr lang="en-GB" dirty="0" smtClean="0"/>
              <a:t>Workshop,6 </a:t>
            </a:r>
            <a:r>
              <a:rPr lang="en-GB" dirty="0"/>
              <a:t>September </a:t>
            </a:r>
            <a:r>
              <a:rPr lang="en-GB" dirty="0" smtClean="0"/>
              <a:t>2018 in </a:t>
            </a:r>
            <a:r>
              <a:rPr lang="it-IT" dirty="0" smtClean="0"/>
              <a:t>Frascati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368344" y="5168419"/>
            <a:ext cx="6300000" cy="605294"/>
          </a:xfrm>
          <a:prstGeom prst="rect">
            <a:avLst/>
          </a:prstGeom>
        </p:spPr>
        <p:txBody>
          <a:bodyPr vert="horz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Carthage SMITH</a:t>
            </a:r>
          </a:p>
          <a:p>
            <a:r>
              <a:rPr lang="en-GB" dirty="0" smtClean="0"/>
              <a:t>OECD Global Science Forum </a:t>
            </a:r>
            <a:r>
              <a:rPr lang="en-GB" dirty="0"/>
              <a:t>Lead </a:t>
            </a:r>
            <a:r>
              <a:rPr lang="en-GB" dirty="0" smtClean="0"/>
              <a:t>Co-ordinator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7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re-invent the wheel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Ensure complementarity with other initiatives such as EOSC.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Carefully consider your business model at the outset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Engage users (actual and potential) to define needs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Don’t just focus on the technical but also address the social aspects.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take-home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1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b="1" dirty="0" smtClean="0"/>
              <a:t>OECD Principles and Guidelines for Access to Research Data from Public Funding</a:t>
            </a:r>
            <a:r>
              <a:rPr lang="en-US" sz="2400" dirty="0" smtClean="0"/>
              <a:t> (2007</a:t>
            </a:r>
            <a:r>
              <a:rPr lang="en-US" sz="2400" dirty="0" smtClean="0"/>
              <a:t>)”: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Principles </a:t>
            </a:r>
            <a:r>
              <a:rPr lang="en-GB" b="1" dirty="0">
                <a:latin typeface="+mn-lt"/>
              </a:rPr>
              <a:t>and Guidelines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2783873"/>
            <a:ext cx="8218800" cy="36809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dirty="0"/>
              <a:t>H. Interoperability</a:t>
            </a:r>
          </a:p>
          <a:p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Technological </a:t>
            </a:r>
            <a:r>
              <a:rPr lang="en-US" sz="2400" dirty="0">
                <a:solidFill>
                  <a:srgbClr val="FF0000"/>
                </a:solidFill>
              </a:rPr>
              <a:t>and semantic interoperability </a:t>
            </a:r>
            <a:r>
              <a:rPr lang="en-US" sz="2400" dirty="0"/>
              <a:t>is a key consideration </a:t>
            </a:r>
            <a:r>
              <a:rPr lang="en-US" sz="2400" dirty="0" smtClean="0"/>
              <a:t>in enabling </a:t>
            </a:r>
            <a:r>
              <a:rPr lang="en-US" sz="2400" dirty="0"/>
              <a:t>and promoting international and interdisciplinary access to and </a:t>
            </a:r>
            <a:r>
              <a:rPr lang="en-US" sz="2400" dirty="0" smtClean="0"/>
              <a:t>use of </a:t>
            </a:r>
            <a:r>
              <a:rPr lang="en-US" sz="2400" dirty="0"/>
              <a:t>research data. Access arrangements, should pay due attention to </a:t>
            </a:r>
            <a:r>
              <a:rPr lang="en-US" sz="2400" dirty="0" smtClean="0"/>
              <a:t>the relevant </a:t>
            </a:r>
            <a:r>
              <a:rPr lang="en-US" sz="2400" dirty="0"/>
              <a:t>international </a:t>
            </a:r>
            <a:r>
              <a:rPr lang="en-US" sz="2400" dirty="0">
                <a:solidFill>
                  <a:srgbClr val="FF0000"/>
                </a:solidFill>
              </a:rPr>
              <a:t>data documentation standards</a:t>
            </a:r>
            <a:r>
              <a:rPr lang="en-US" sz="2400" dirty="0"/>
              <a:t>. </a:t>
            </a:r>
            <a:r>
              <a:rPr lang="en-US" sz="2400" dirty="0" smtClean="0"/>
              <a:t>Member </a:t>
            </a:r>
            <a:r>
              <a:rPr lang="en-US" sz="2400" dirty="0"/>
              <a:t>countries </a:t>
            </a:r>
            <a:r>
              <a:rPr lang="en-US" sz="2400" dirty="0" smtClean="0"/>
              <a:t>and research </a:t>
            </a:r>
            <a:r>
              <a:rPr lang="en-US" sz="2400" dirty="0"/>
              <a:t>institutions should co-operate with international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charged </a:t>
            </a:r>
            <a:r>
              <a:rPr lang="en-US" sz="2400" dirty="0"/>
              <a:t>with developing new </a:t>
            </a:r>
            <a:r>
              <a:rPr lang="en-US" sz="2400" dirty="0" smtClean="0"/>
              <a:t>standards…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67544" y="6566658"/>
            <a:ext cx="7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2"/>
              </a:rPr>
              <a:t>http://</a:t>
            </a:r>
            <a:r>
              <a:rPr lang="en-GB" sz="1400" dirty="0" smtClean="0">
                <a:hlinkClick r:id="rId2"/>
              </a:rPr>
              <a:t>www.oecd.org/science/sci-tech/38500813.pdf</a:t>
            </a:r>
            <a:r>
              <a:rPr lang="en-GB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107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1" y="1717347"/>
            <a:ext cx="3028498" cy="43039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OECD/GSF policy reports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886" y="1952673"/>
            <a:ext cx="3206866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886" y="2259724"/>
            <a:ext cx="3124068" cy="44542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680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3183" y="1556792"/>
            <a:ext cx="8802488" cy="49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Focus on open access to publications, open research data and open collaboration enabled through ICTs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Making Open Science </a:t>
            </a:r>
            <a:r>
              <a:rPr lang="en-US" b="1" dirty="0" smtClean="0">
                <a:latin typeface="+mn-lt"/>
              </a:rPr>
              <a:t>a </a:t>
            </a:r>
            <a:r>
              <a:rPr lang="en-US" b="1" dirty="0" smtClean="0">
                <a:latin typeface="+mn-lt"/>
              </a:rPr>
              <a:t>Reality (2015)</a:t>
            </a:r>
            <a:endParaRPr lang="en-GB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686" y="2492896"/>
            <a:ext cx="8172457" cy="39187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…. </a:t>
            </a:r>
            <a:r>
              <a:rPr lang="en-US" sz="2400" dirty="0" smtClean="0">
                <a:solidFill>
                  <a:srgbClr val="FF0000"/>
                </a:solidFill>
              </a:rPr>
              <a:t>open </a:t>
            </a:r>
            <a:r>
              <a:rPr lang="en-US" sz="2400" dirty="0">
                <a:solidFill>
                  <a:srgbClr val="FF0000"/>
                </a:solidFill>
              </a:rPr>
              <a:t>science is a broader concept that also includes </a:t>
            </a:r>
            <a:r>
              <a:rPr lang="en-US" sz="2400" dirty="0" smtClean="0">
                <a:solidFill>
                  <a:srgbClr val="FF0000"/>
                </a:solidFill>
              </a:rPr>
              <a:t>the interoperability </a:t>
            </a:r>
            <a:r>
              <a:rPr lang="en-US" sz="2400" dirty="0">
                <a:solidFill>
                  <a:srgbClr val="FF0000"/>
                </a:solidFill>
              </a:rPr>
              <a:t>of scientific infrastructure</a:t>
            </a:r>
            <a:r>
              <a:rPr lang="en-US" sz="2400" dirty="0"/>
              <a:t>, open and shared research methodologies (such as </a:t>
            </a:r>
            <a:r>
              <a:rPr lang="en-US" sz="2400" dirty="0" smtClean="0"/>
              <a:t>open applications </a:t>
            </a:r>
            <a:r>
              <a:rPr lang="en-US" sz="2400" dirty="0"/>
              <a:t>and informatics code), and machine-friendly tools allowing, for example, text and </a:t>
            </a:r>
            <a:r>
              <a:rPr lang="en-US" sz="2400" dirty="0" smtClean="0"/>
              <a:t>data mining</a:t>
            </a:r>
            <a:r>
              <a:rPr lang="en-US" sz="2400" dirty="0"/>
              <a:t>.</a:t>
            </a: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67544" y="6566658"/>
            <a:ext cx="7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2"/>
              </a:rPr>
              <a:t>https://</a:t>
            </a:r>
            <a:r>
              <a:rPr lang="en-GB" sz="1400" dirty="0" smtClean="0">
                <a:hlinkClick r:id="rId2"/>
              </a:rPr>
              <a:t>doi.org/10.1787/5jrs2f963zs1-en</a:t>
            </a:r>
            <a:r>
              <a:rPr lang="en-GB" sz="1400" dirty="0" smtClean="0"/>
              <a:t>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568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US" sz="2800" b="1" dirty="0" smtClean="0">
                <a:solidFill>
                  <a:srgbClr val="727272"/>
                </a:solidFill>
                <a:latin typeface="Georgia"/>
                <a:ea typeface="+mn-ea"/>
                <a:cs typeface="+mn-cs"/>
              </a:rPr>
              <a:t/>
            </a:r>
            <a:br>
              <a:rPr lang="en-US" sz="2800" b="1" dirty="0" smtClean="0">
                <a:solidFill>
                  <a:srgbClr val="727272"/>
                </a:solidFill>
                <a:latin typeface="Georgia"/>
                <a:ea typeface="+mn-ea"/>
                <a:cs typeface="+mn-cs"/>
              </a:rPr>
            </a:br>
            <a:r>
              <a:rPr lang="en-US" sz="2800" b="1" dirty="0" smtClean="0">
                <a:solidFill>
                  <a:srgbClr val="727272"/>
                </a:solidFill>
                <a:latin typeface="Georgia"/>
                <a:ea typeface="+mn-ea"/>
                <a:cs typeface="+mn-cs"/>
              </a:rPr>
              <a:t>Co-ordination </a:t>
            </a:r>
            <a:r>
              <a:rPr lang="en-US" sz="2800" b="1" dirty="0">
                <a:solidFill>
                  <a:srgbClr val="727272"/>
                </a:solidFill>
                <a:latin typeface="Georgia"/>
                <a:ea typeface="+mn-ea"/>
                <a:cs typeface="+mn-cs"/>
              </a:rPr>
              <a:t>and Support of International Research Data Networks</a:t>
            </a:r>
            <a:r>
              <a:rPr lang="en-GB" sz="2800" b="1" dirty="0">
                <a:solidFill>
                  <a:srgbClr val="727272"/>
                </a:solidFill>
                <a:latin typeface="Georgia"/>
                <a:ea typeface="+mn-ea"/>
                <a:cs typeface="+mn-cs"/>
              </a:rPr>
              <a:t/>
            </a:r>
            <a:br>
              <a:rPr lang="en-GB" sz="2800" b="1" dirty="0">
                <a:solidFill>
                  <a:srgbClr val="727272"/>
                </a:solidFill>
                <a:latin typeface="Georgia"/>
                <a:ea typeface="+mn-ea"/>
                <a:cs typeface="+mn-cs"/>
              </a:rPr>
            </a:br>
            <a:endParaRPr lang="en-GB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844824"/>
            <a:ext cx="8658472" cy="42067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400" b="1" dirty="0" smtClean="0"/>
              <a:t>Aim:</a:t>
            </a:r>
            <a:r>
              <a:rPr lang="en-GB" sz="2400" dirty="0" smtClean="0"/>
              <a:t> </a:t>
            </a:r>
            <a:r>
              <a:rPr lang="en-US" sz="2400" dirty="0"/>
              <a:t>Establish </a:t>
            </a:r>
            <a:r>
              <a:rPr lang="en-US" sz="2400" b="1" dirty="0"/>
              <a:t>principles and policy actions </a:t>
            </a:r>
            <a:r>
              <a:rPr lang="en-US" sz="2400" dirty="0"/>
              <a:t>regarding the </a:t>
            </a:r>
            <a:r>
              <a:rPr lang="en-US" sz="2400" b="1" dirty="0"/>
              <a:t>governance and underpinning services</a:t>
            </a:r>
            <a:r>
              <a:rPr lang="en-US" sz="2400" dirty="0"/>
              <a:t> that can </a:t>
            </a:r>
            <a:r>
              <a:rPr lang="en-US" sz="2400" b="1" dirty="0"/>
              <a:t>accelerate</a:t>
            </a:r>
            <a:r>
              <a:rPr lang="en-US" sz="2400" dirty="0"/>
              <a:t> the establishment of </a:t>
            </a:r>
            <a:r>
              <a:rPr lang="en-US" sz="2400" b="1" dirty="0"/>
              <a:t>open</a:t>
            </a:r>
            <a:r>
              <a:rPr lang="en-US" sz="2400" dirty="0"/>
              <a:t> and </a:t>
            </a:r>
            <a:r>
              <a:rPr lang="en-US" sz="2400" b="1" dirty="0"/>
              <a:t>sustainable global science data </a:t>
            </a:r>
            <a:r>
              <a:rPr lang="en-US" sz="2400" b="1" dirty="0" smtClean="0"/>
              <a:t>infrastructures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April 2015 – December 2017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Case </a:t>
            </a:r>
            <a:r>
              <a:rPr lang="en-US" sz="2400" dirty="0" smtClean="0"/>
              <a:t>studies of </a:t>
            </a:r>
            <a:r>
              <a:rPr lang="en-US" sz="2400" b="1" dirty="0"/>
              <a:t>31 international networks</a:t>
            </a:r>
            <a:r>
              <a:rPr lang="en-US" sz="2400" dirty="0"/>
              <a:t> from </a:t>
            </a:r>
            <a:r>
              <a:rPr lang="en-US" sz="2400" b="1" dirty="0"/>
              <a:t>different </a:t>
            </a:r>
            <a:r>
              <a:rPr lang="en-US" sz="2400" b="1" dirty="0" smtClean="0"/>
              <a:t>domains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Multi-stakeholder </a:t>
            </a:r>
            <a:r>
              <a:rPr lang="en-US" sz="2400" b="1" dirty="0"/>
              <a:t>workshop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Final </a:t>
            </a:r>
            <a:r>
              <a:rPr lang="en-US" sz="2400" b="1" dirty="0" smtClean="0"/>
              <a:t>report</a:t>
            </a:r>
            <a:r>
              <a:rPr lang="en-US" sz="2400" dirty="0" smtClean="0"/>
              <a:t> and </a:t>
            </a:r>
            <a:r>
              <a:rPr lang="en-US" sz="2400" b="1" dirty="0" smtClean="0"/>
              <a:t>Policy Recommendation</a:t>
            </a:r>
            <a:r>
              <a:rPr lang="en-US" sz="2400" dirty="0" smtClean="0"/>
              <a:t> (December 2017)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7544" y="6505599"/>
            <a:ext cx="7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3"/>
              </a:rPr>
              <a:t>https://</a:t>
            </a:r>
            <a:r>
              <a:rPr lang="en-GB" sz="1400" dirty="0" smtClean="0">
                <a:hlinkClick r:id="rId3"/>
              </a:rPr>
              <a:t>www.innovationpolicyplatform.org/open-data-science-oecd-project</a:t>
            </a:r>
            <a:r>
              <a:rPr lang="en-GB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6491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09960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Another approach </a:t>
            </a:r>
            <a:r>
              <a:rPr lang="en-US" sz="2400" dirty="0"/>
              <a:t>is to </a:t>
            </a:r>
            <a:r>
              <a:rPr lang="en-US" sz="2400" dirty="0">
                <a:solidFill>
                  <a:srgbClr val="FF0000"/>
                </a:solidFill>
              </a:rPr>
              <a:t>translate or broker across multiple defined standards</a:t>
            </a:r>
            <a:r>
              <a:rPr lang="en-US" sz="2400" dirty="0"/>
              <a:t> to </a:t>
            </a:r>
            <a:r>
              <a:rPr lang="en-US" sz="2400" dirty="0" smtClean="0"/>
              <a:t>enable interoperability </a:t>
            </a:r>
            <a:r>
              <a:rPr lang="en-US" sz="2400" dirty="0"/>
              <a:t>across diverse systems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Regardless of the approach to interoperability, it works best when there is a </a:t>
            </a:r>
            <a:r>
              <a:rPr lang="en-US" sz="2400" dirty="0" smtClean="0">
                <a:solidFill>
                  <a:srgbClr val="FF0000"/>
                </a:solidFill>
              </a:rPr>
              <a:t>good understanding </a:t>
            </a:r>
            <a:r>
              <a:rPr lang="en-US" sz="2400" dirty="0">
                <a:solidFill>
                  <a:srgbClr val="FF0000"/>
                </a:solidFill>
              </a:rPr>
              <a:t>of the different roles of the different players </a:t>
            </a:r>
            <a:r>
              <a:rPr lang="en-US" sz="2400" dirty="0"/>
              <a:t>in the </a:t>
            </a:r>
            <a:r>
              <a:rPr lang="en-US" sz="2400" dirty="0" smtClean="0"/>
              <a:t>network.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In practice, </a:t>
            </a:r>
            <a:r>
              <a:rPr lang="en-US" sz="2400" dirty="0" smtClean="0"/>
              <a:t>it [</a:t>
            </a:r>
            <a:r>
              <a:rPr lang="en-US" sz="2400" b="1" dirty="0" smtClean="0"/>
              <a:t>Interoperability</a:t>
            </a:r>
            <a:r>
              <a:rPr lang="en-US" sz="2400" dirty="0"/>
              <a:t>] </a:t>
            </a:r>
            <a:r>
              <a:rPr lang="en-US" sz="2400" dirty="0" smtClean="0"/>
              <a:t>is </a:t>
            </a:r>
            <a:r>
              <a:rPr lang="en-US" sz="2400" dirty="0"/>
              <a:t>a complex process of </a:t>
            </a:r>
            <a:r>
              <a:rPr lang="en-US" sz="2400" b="1" dirty="0"/>
              <a:t>human negotiations </a:t>
            </a:r>
            <a:r>
              <a:rPr lang="en-US" sz="2400" b="1" dirty="0" smtClean="0"/>
              <a:t>and trust </a:t>
            </a:r>
            <a:r>
              <a:rPr lang="en-US" sz="2400" b="1" dirty="0"/>
              <a:t>building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Interoperability </a:t>
            </a:r>
            <a:r>
              <a:rPr lang="en-US" sz="2400" dirty="0" smtClean="0"/>
              <a:t>is </a:t>
            </a:r>
            <a:r>
              <a:rPr lang="en-US" sz="2400" dirty="0"/>
              <a:t>still largely viewed as </a:t>
            </a:r>
            <a:r>
              <a:rPr lang="en-US" sz="2400" dirty="0" smtClean="0"/>
              <a:t>a technical </a:t>
            </a:r>
            <a:r>
              <a:rPr lang="en-US" sz="2400" dirty="0"/>
              <a:t>problem, but the </a:t>
            </a:r>
            <a:r>
              <a:rPr lang="en-US" sz="2400" dirty="0" smtClean="0"/>
              <a:t>most difficult aspects of </a:t>
            </a:r>
            <a:r>
              <a:rPr lang="en-US" sz="2400" b="1" dirty="0" smtClean="0"/>
              <a:t>interoperability </a:t>
            </a:r>
            <a:r>
              <a:rPr lang="en-US" sz="2400" dirty="0"/>
              <a:t>are rooted </a:t>
            </a:r>
            <a:r>
              <a:rPr lang="en-US" sz="2400" b="1" dirty="0"/>
              <a:t>in </a:t>
            </a:r>
            <a:r>
              <a:rPr lang="en-US" sz="2400" b="1" dirty="0" smtClean="0"/>
              <a:t>human relationships </a:t>
            </a:r>
            <a:r>
              <a:rPr lang="en-US" sz="2400" b="1" dirty="0"/>
              <a:t>and trust</a:t>
            </a:r>
            <a:r>
              <a:rPr lang="en-US" sz="2400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Networks and interoperability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956496" cy="1022400"/>
          </a:xfrm>
        </p:spPr>
        <p:txBody>
          <a:bodyPr/>
          <a:lstStyle/>
          <a:p>
            <a:r>
              <a:rPr lang="en-GB" dirty="0" smtClean="0"/>
              <a:t>Business Models for data </a:t>
            </a:r>
            <a:r>
              <a:rPr lang="en-GB" strike="sngStrike" dirty="0" smtClean="0"/>
              <a:t>repositories </a:t>
            </a:r>
            <a:r>
              <a:rPr lang="en-GB" dirty="0" smtClean="0"/>
              <a:t>platforms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6184"/>
            <a:ext cx="7776864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01898D-FCFD-4C93-89F1-3E686D579AB6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OECD Workshop </a:t>
            </a:r>
            <a:r>
              <a:rPr lang="en-GB" b="1" dirty="0" smtClean="0">
                <a:latin typeface="+mn-lt"/>
              </a:rPr>
              <a:t>on Open </a:t>
            </a:r>
            <a:r>
              <a:rPr lang="en-GB" b="1" dirty="0" smtClean="0">
                <a:latin typeface="+mn-lt"/>
              </a:rPr>
              <a:t>Research Data, March, 2018</a:t>
            </a:r>
            <a:endParaRPr lang="en-GB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157" y="1458253"/>
            <a:ext cx="8316472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Towards New Principles for Enhanced Access to Public Data for Science, Technology and </a:t>
            </a:r>
            <a:r>
              <a:rPr lang="en-US" sz="2400" b="1" dirty="0" smtClean="0"/>
              <a:t>Innovation</a:t>
            </a:r>
            <a:endParaRPr lang="en-GB" sz="24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47981" y="2374220"/>
            <a:ext cx="8322648" cy="44912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Agenda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/>
              <a:t>Data governance and trust for science, technology and innovation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/>
              <a:t>Data </a:t>
            </a:r>
            <a:r>
              <a:rPr lang="en-US" sz="2800" b="1" dirty="0"/>
              <a:t>standards, interoperability and </a:t>
            </a:r>
            <a:r>
              <a:rPr lang="en-US" sz="2800" b="1" dirty="0" smtClean="0"/>
              <a:t>re-use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Definition of responsibility and </a:t>
            </a:r>
            <a:r>
              <a:rPr lang="en-US" sz="2800" dirty="0" smtClean="0"/>
              <a:t>ownership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Recognition and reward systems for data providers and </a:t>
            </a:r>
            <a:r>
              <a:rPr lang="en-US" sz="2800" dirty="0" smtClean="0"/>
              <a:t>stewards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Business models for open data </a:t>
            </a:r>
            <a:r>
              <a:rPr lang="en-US" sz="2800" dirty="0" smtClean="0"/>
              <a:t>provision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Building human capital and institutional capabilities</a:t>
            </a:r>
            <a:endParaRPr lang="en-US" sz="28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96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200" y="1424632"/>
            <a:ext cx="8327264" cy="5579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100" dirty="0" smtClean="0"/>
          </a:p>
          <a:p>
            <a:r>
              <a:rPr lang="en-US" sz="3400" b="1" dirty="0"/>
              <a:t>Interoperability</a:t>
            </a:r>
            <a:r>
              <a:rPr lang="en-US" sz="3400" dirty="0"/>
              <a:t> has 3 aspects: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/>
              <a:t>semantic </a:t>
            </a:r>
            <a:r>
              <a:rPr lang="en-US" sz="3400" dirty="0"/>
              <a:t>(scientific vocabulary),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/>
              <a:t>legal </a:t>
            </a:r>
            <a:r>
              <a:rPr lang="en-US" sz="3400" dirty="0"/>
              <a:t>(rights) and </a:t>
            </a:r>
            <a:endParaRPr lang="en-US" sz="3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/>
              <a:t>technical </a:t>
            </a:r>
            <a:r>
              <a:rPr lang="en-US" sz="3400" dirty="0"/>
              <a:t>(machine readability). </a:t>
            </a:r>
            <a:endParaRPr lang="en-US" sz="3400" dirty="0" smtClean="0"/>
          </a:p>
          <a:p>
            <a:r>
              <a:rPr lang="en-US" sz="3400" b="1" dirty="0" smtClean="0"/>
              <a:t>interoperability </a:t>
            </a:r>
            <a:r>
              <a:rPr lang="en-US" sz="3400" b="1" dirty="0"/>
              <a:t>across disciplines</a:t>
            </a:r>
            <a:r>
              <a:rPr lang="en-US" sz="3400" dirty="0"/>
              <a:t> is a </a:t>
            </a:r>
            <a:r>
              <a:rPr lang="en-US" sz="3400" dirty="0" smtClean="0"/>
              <a:t>challenge.  It </a:t>
            </a:r>
            <a:r>
              <a:rPr lang="en-US" sz="3400" dirty="0"/>
              <a:t>should not be </a:t>
            </a:r>
            <a:r>
              <a:rPr lang="en-US" sz="3400" dirty="0" smtClean="0"/>
              <a:t>over-specified but </a:t>
            </a:r>
            <a:r>
              <a:rPr lang="en-US" sz="3400" b="1" dirty="0" smtClean="0"/>
              <a:t>need real use cases </a:t>
            </a:r>
            <a:r>
              <a:rPr lang="en-US" sz="3400" dirty="0" smtClean="0"/>
              <a:t>to guide/test . </a:t>
            </a:r>
            <a:endParaRPr lang="en-US" sz="1300" dirty="0" smtClean="0"/>
          </a:p>
          <a:p>
            <a:r>
              <a:rPr lang="en-US" sz="3400" dirty="0"/>
              <a:t>The </a:t>
            </a:r>
            <a:r>
              <a:rPr lang="en-US" sz="3400" b="1" dirty="0"/>
              <a:t>Research Data Alliance (RDA) </a:t>
            </a:r>
            <a:r>
              <a:rPr lang="en-US" sz="3400" b="1" dirty="0" smtClean="0"/>
              <a:t>recommendations </a:t>
            </a:r>
            <a:r>
              <a:rPr lang="en-US" sz="3400" dirty="0"/>
              <a:t>address a broad range of issues related to interoperability of data, data citation, data catalogues, various standards and research data publishing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With regards to standards need flexibility and  an ‘hour-glass’ approach is most compatible with speed of change in this area.</a:t>
            </a:r>
            <a:endParaRPr lang="en-GB" sz="3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4F83AF-2F74-4BFE-9532-D21D50FBAAE8}" type="slidenum">
              <a:rPr lang="en-GB" smtClean="0"/>
              <a:t>9</a:t>
            </a:fld>
            <a:endParaRPr lang="en-GB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60000" cy="1022400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Research dat</a:t>
            </a:r>
            <a:r>
              <a:rPr lang="en-GB" b="1" dirty="0" smtClean="0">
                <a:latin typeface="+mn-lt"/>
              </a:rPr>
              <a:t>a and interoperability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3411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678</TotalTime>
  <Words>551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Helvetica 65 Medium</vt:lpstr>
      <vt:lpstr>Wingdings</vt:lpstr>
      <vt:lpstr>OECD_English_white</vt:lpstr>
      <vt:lpstr>Interoperability and data for open science</vt:lpstr>
      <vt:lpstr>Principles and Guidelines </vt:lpstr>
      <vt:lpstr>Recent OECD/GSF policy reports</vt:lpstr>
      <vt:lpstr>Making Open Science a Reality (2015)</vt:lpstr>
      <vt:lpstr> Co-ordination and Support of International Research Data Networks </vt:lpstr>
      <vt:lpstr>Networks and interoperability</vt:lpstr>
      <vt:lpstr>Business Models for data repositories platforms</vt:lpstr>
      <vt:lpstr>OECD Workshop on Open Research Data, March, 2018</vt:lpstr>
      <vt:lpstr>Research data and interoperability</vt:lpstr>
      <vt:lpstr>Five take-home messages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Carthage</dc:creator>
  <cp:lastModifiedBy>SMITH Carthage, STI/STP/GSF</cp:lastModifiedBy>
  <cp:revision>64</cp:revision>
  <dcterms:created xsi:type="dcterms:W3CDTF">2018-04-06T14:07:58Z</dcterms:created>
  <dcterms:modified xsi:type="dcterms:W3CDTF">2018-09-04T10:56:09Z</dcterms:modified>
</cp:coreProperties>
</file>