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8" r:id="rId1"/>
  </p:sldMasterIdLst>
  <p:notesMasterIdLst>
    <p:notesMasterId r:id="rId26"/>
  </p:notesMasterIdLst>
  <p:sldIdLst>
    <p:sldId id="256" r:id="rId2"/>
    <p:sldId id="540" r:id="rId3"/>
    <p:sldId id="328" r:id="rId4"/>
    <p:sldId id="296" r:id="rId5"/>
    <p:sldId id="298" r:id="rId6"/>
    <p:sldId id="315" r:id="rId7"/>
    <p:sldId id="299" r:id="rId8"/>
    <p:sldId id="311" r:id="rId9"/>
    <p:sldId id="371" r:id="rId10"/>
    <p:sldId id="539" r:id="rId11"/>
    <p:sldId id="493" r:id="rId12"/>
    <p:sldId id="306" r:id="rId13"/>
    <p:sldId id="547" r:id="rId14"/>
    <p:sldId id="325" r:id="rId15"/>
    <p:sldId id="324" r:id="rId16"/>
    <p:sldId id="344" r:id="rId17"/>
    <p:sldId id="542" r:id="rId18"/>
    <p:sldId id="543" r:id="rId19"/>
    <p:sldId id="544" r:id="rId20"/>
    <p:sldId id="545" r:id="rId21"/>
    <p:sldId id="546" r:id="rId22"/>
    <p:sldId id="359" r:id="rId23"/>
    <p:sldId id="314" r:id="rId24"/>
    <p:sldId id="376" r:id="rId2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91" autoAdjust="0"/>
    <p:restoredTop sz="92933" autoAdjust="0"/>
  </p:normalViewPr>
  <p:slideViewPr>
    <p:cSldViewPr>
      <p:cViewPr varScale="1">
        <p:scale>
          <a:sx n="78" d="100"/>
          <a:sy n="78" d="100"/>
        </p:scale>
        <p:origin x="269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37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9F564-DC57-4192-8078-79C90AA5E388}" type="datetimeFigureOut">
              <a:rPr lang="it-IT" smtClean="0"/>
              <a:t>05/09/2018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3B7ADB-F32C-45E7-8989-D778B87DF0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381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794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763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9870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274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1117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348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640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5185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9800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8650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636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60510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325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687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462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67700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186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327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040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E09416-29A7-448B-8233-8287ABE23A7D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062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639C6055-D158-4D21-AF18-7BA659A618B4}" type="datetime1">
              <a:rPr lang="it-IT" smtClean="0"/>
              <a:t>05/09/2018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ttangolo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ttangolo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ttangolo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22103-6AD1-4CDE-AAC8-9529DFC86523}" type="datetime1">
              <a:rPr lang="it-IT" smtClean="0"/>
              <a:t>05/09/2018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EBDC-21DD-4A81-8B9D-925CA4A0CD06}" type="datetime1">
              <a:rPr lang="it-IT" smtClean="0"/>
              <a:t>05/09/2018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riangolo isosce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539552" y="6381328"/>
            <a:ext cx="540407" cy="2531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rgbClr val="13643A"/>
                </a:solidFill>
                <a:latin typeface="Verdana"/>
                <a:cs typeface="Verdana"/>
              </a:defRPr>
            </a:lvl1pPr>
          </a:lstStyle>
          <a:p>
            <a:fld id="{BFC7A446-BA7D-844E-8DE1-1A32F4BA0B64}" type="slidenum">
              <a:rPr lang="fr-FR" smtClean="0"/>
              <a:pPr/>
              <a:t>‹N›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5943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dirty="0"/>
              <a:t>Fare clic per modificare lo stile del titolo</a:t>
            </a:r>
            <a:endParaRPr kumimoji="0"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5984B8-676E-43AF-99E4-B168536AA7D0}" type="datetime1">
              <a:rPr lang="it-IT" smtClean="0"/>
              <a:t>05/09/2018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11D8CAF5-D8A0-4655-B07B-B121751DD8FB}" type="datetime1">
              <a:rPr lang="it-IT" smtClean="0"/>
              <a:t>05/09/2018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E7F2C-A2A8-4201-808C-B053030B1926}" type="datetime1">
              <a:rPr lang="it-IT" smtClean="0"/>
              <a:t>05/09/2018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A3908-86C6-4ECD-872F-61B04B34631B}" type="datetime1">
              <a:rPr lang="it-IT" smtClean="0"/>
              <a:t>05/09/2018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B128-A84B-4F68-A6F3-05210B74F8DE}" type="datetime1">
              <a:rPr lang="it-IT" smtClean="0"/>
              <a:t>05/09/2018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  <p:sp>
        <p:nvSpPr>
          <p:cNvPr id="6" name="Triangolo isosce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E79A-18EE-4229-829B-223C70D83055}" type="datetime1">
              <a:rPr lang="it-IT" smtClean="0"/>
              <a:t>05/09/2018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  <p:sp>
        <p:nvSpPr>
          <p:cNvPr id="5" name="Connettore 1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riangolo isosce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F7B77-9F97-4D9D-B75F-11A7A0AF7E6D}" type="datetime1">
              <a:rPr lang="it-IT" smtClean="0"/>
              <a:t>05/09/2018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Connettore 1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riangolo isosce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egnaposto contenuto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it-IT"/>
              <a:t>Fare clic sull'icona per inserire un'immagine</a:t>
            </a:r>
            <a:endParaRPr kumimoji="0" lang="en-US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FB355-0DE0-4AB9-A595-4E9AE7C838DA}" type="datetime1">
              <a:rPr lang="it-IT" smtClean="0"/>
              <a:t>05/09/2018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riangolo isosce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3C56BF6-77C5-4CD1-A246-4973B9ED7BB4}" type="datetime1">
              <a:rPr lang="it-IT" smtClean="0"/>
              <a:t>05/09/2018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F16100-B8A3-4576-9DD2-C1BF33AC416A}" type="slidenum">
              <a:rPr lang="it-IT" smtClean="0"/>
              <a:t>‹N›</a:t>
            </a:fld>
            <a:endParaRPr lang="it-IT"/>
          </a:p>
        </p:txBody>
      </p:sp>
      <p:sp>
        <p:nvSpPr>
          <p:cNvPr id="28" name="Connettore 1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Connettore 1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Triangolo isosce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mailto:roberto.barbera@ct.infn.it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orce11.org/group/fairgroup/fairprinciples" TargetMode="Externa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30907" y="3590528"/>
            <a:ext cx="7613501" cy="13506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latin typeface="Lato Regular"/>
              </a:rPr>
              <a:t>Objectives of LODES and of the meeting - </a:t>
            </a:r>
            <a:br>
              <a:rPr lang="en-US" sz="2400" b="1" dirty="0">
                <a:latin typeface="Lato Regular"/>
              </a:rPr>
            </a:br>
            <a:r>
              <a:rPr lang="en-US" sz="2400" b="1" dirty="0">
                <a:latin typeface="Lato Regular"/>
              </a:rPr>
              <a:t>A recap</a:t>
            </a:r>
            <a:br>
              <a:rPr lang="it-IT" sz="2000" b="1" dirty="0">
                <a:latin typeface="Lato Regular"/>
              </a:rPr>
            </a:br>
            <a:r>
              <a:rPr lang="it-IT" sz="1800" dirty="0">
                <a:latin typeface="Lato Regular"/>
              </a:rPr>
              <a:t>Roberto Barbera (</a:t>
            </a:r>
            <a:r>
              <a:rPr lang="it-IT" sz="1800" dirty="0">
                <a:latin typeface="Lato Regular"/>
                <a:hlinkClick r:id="rId2"/>
              </a:rPr>
              <a:t>roberto.barbera@ct.infn.it</a:t>
            </a:r>
            <a:r>
              <a:rPr lang="it-IT" sz="1800" dirty="0">
                <a:latin typeface="Lato Regular"/>
              </a:rPr>
              <a:t>) </a:t>
            </a:r>
            <a:br>
              <a:rPr lang="it-IT" sz="1800" dirty="0">
                <a:latin typeface="Lato Regular"/>
              </a:rPr>
            </a:br>
            <a:r>
              <a:rPr lang="it-IT" sz="1800" dirty="0">
                <a:latin typeface="Lato Regular"/>
              </a:rPr>
              <a:t>on </a:t>
            </a:r>
            <a:r>
              <a:rPr lang="it-IT" sz="1800" dirty="0" err="1">
                <a:latin typeface="Lato Regular"/>
              </a:rPr>
              <a:t>behalf</a:t>
            </a:r>
            <a:r>
              <a:rPr lang="it-IT" sz="1800" dirty="0">
                <a:latin typeface="Lato Regular"/>
              </a:rPr>
              <a:t> of the LODES </a:t>
            </a:r>
            <a:r>
              <a:rPr lang="it-IT" sz="1800" dirty="0" err="1">
                <a:latin typeface="Lato Regular"/>
              </a:rPr>
              <a:t>Scoping</a:t>
            </a:r>
            <a:r>
              <a:rPr lang="it-IT" sz="1800">
                <a:latin typeface="Lato Regular"/>
              </a:rPr>
              <a:t> Group     </a:t>
            </a:r>
            <a:br>
              <a:rPr lang="it-IT" sz="1800" dirty="0">
                <a:latin typeface="Lato Regular"/>
              </a:rPr>
            </a:br>
            <a:endParaRPr lang="it-IT" sz="2000" dirty="0">
              <a:latin typeface="Lato Regular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59632" y="5127848"/>
            <a:ext cx="6858000" cy="533400"/>
          </a:xfrm>
        </p:spPr>
        <p:txBody>
          <a:bodyPr>
            <a:normAutofit fontScale="70000" lnSpcReduction="20000"/>
          </a:bodyPr>
          <a:lstStyle/>
          <a:p>
            <a:r>
              <a:rPr lang="it-IT" dirty="0">
                <a:solidFill>
                  <a:schemeClr val="tx1"/>
                </a:solidFill>
                <a:latin typeface="Lato Regular"/>
              </a:rPr>
              <a:t>LODES18 Workshop</a:t>
            </a:r>
          </a:p>
          <a:p>
            <a:r>
              <a:rPr lang="it-IT" dirty="0">
                <a:solidFill>
                  <a:schemeClr val="tx1"/>
                </a:solidFill>
                <a:latin typeface="Lato Regular"/>
              </a:rPr>
              <a:t>Frascati (Italy), 6 </a:t>
            </a:r>
            <a:r>
              <a:rPr lang="it-IT" dirty="0" err="1">
                <a:solidFill>
                  <a:schemeClr val="tx1"/>
                </a:solidFill>
                <a:latin typeface="Lato Regular"/>
              </a:rPr>
              <a:t>September</a:t>
            </a:r>
            <a:r>
              <a:rPr lang="it-IT" dirty="0">
                <a:solidFill>
                  <a:schemeClr val="tx1"/>
                </a:solidFill>
                <a:latin typeface="Lato Regular"/>
              </a:rPr>
              <a:t> 2018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2736304" cy="124377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EF4BC13-15EE-4D13-A36C-72758E1F8A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093" y="6381328"/>
            <a:ext cx="1227411" cy="42944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071E67C2-41C7-4788-BC5C-C4DC1BA7E4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153" y="119269"/>
            <a:ext cx="1977785" cy="124113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23BDB43-B371-44B7-B738-CFC1E02416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2190" y="1360407"/>
            <a:ext cx="3039619" cy="212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55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013" y="217778"/>
            <a:ext cx="8229600" cy="838838"/>
          </a:xfrm>
          <a:noFill/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Lato Regular"/>
                <a:cs typeface="Lato Light"/>
              </a:rPr>
              <a:t>Definitions adopted about data (</a:t>
            </a:r>
            <a:r>
              <a:rPr lang="en-US" sz="2800" b="1" u="sng" dirty="0">
                <a:solidFill>
                  <a:schemeClr val="tx1"/>
                </a:solidFill>
                <a:latin typeface="Lato Regular"/>
                <a:cs typeface="Lato Light"/>
              </a:rPr>
              <a:t>FAIR</a:t>
            </a:r>
            <a:r>
              <a:rPr lang="en-US" sz="2800" dirty="0">
                <a:solidFill>
                  <a:schemeClr val="tx1"/>
                </a:solidFill>
                <a:latin typeface="Lato Regular"/>
                <a:cs typeface="Lato Light"/>
              </a:rPr>
              <a:t> data)</a:t>
            </a:r>
            <a:br>
              <a:rPr lang="en-US" sz="2800" dirty="0">
                <a:solidFill>
                  <a:schemeClr val="tx1"/>
                </a:solidFill>
                <a:latin typeface="Lato Regular"/>
                <a:cs typeface="Lato Light"/>
              </a:rPr>
            </a:br>
            <a:r>
              <a:rPr lang="en-GB" sz="1800" b="0" dirty="0">
                <a:solidFill>
                  <a:schemeClr val="tx1"/>
                </a:solidFill>
                <a:latin typeface="Lato Regular"/>
                <a:cs typeface="Lato Regular"/>
              </a:rPr>
              <a:t>(</a:t>
            </a:r>
            <a:r>
              <a:rPr lang="en-GB" sz="1800" b="0" dirty="0">
                <a:solidFill>
                  <a:schemeClr val="tx1"/>
                </a:solidFill>
                <a:latin typeface="Lato Regular"/>
                <a:cs typeface="Lato Regula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https://www.force11.org/group/fairgroup/fairprinciples</a:t>
            </a:r>
            <a:r>
              <a:rPr lang="en-GB" sz="1800" b="0" dirty="0">
                <a:solidFill>
                  <a:schemeClr val="tx1"/>
                </a:solidFill>
                <a:latin typeface="Lato Regular"/>
                <a:cs typeface="Lato Regular"/>
              </a:rPr>
              <a:t>) </a:t>
            </a:r>
            <a:endParaRPr lang="en-GB" sz="1800" b="0" dirty="0">
              <a:solidFill>
                <a:schemeClr val="tx1"/>
              </a:solidFill>
              <a:latin typeface="Lato Light"/>
              <a:cs typeface="Lato Ligh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606870" y="6397132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z="1400" b="0" smtClean="0">
                <a:latin typeface="Lato Regular"/>
              </a:rPr>
              <a:pPr algn="l"/>
              <a:t>10</a:t>
            </a:fld>
            <a:endParaRPr lang="fr-FR" sz="1400" b="0" dirty="0">
              <a:latin typeface="Lato Regular"/>
            </a:endParaRPr>
          </a:p>
        </p:txBody>
      </p:sp>
      <p:sp>
        <p:nvSpPr>
          <p:cNvPr id="13" name="Espace réservé du contenu 3"/>
          <p:cNvSpPr txBox="1">
            <a:spLocks/>
          </p:cNvSpPr>
          <p:nvPr/>
        </p:nvSpPr>
        <p:spPr>
          <a:xfrm>
            <a:off x="611560" y="1080845"/>
            <a:ext cx="5439791" cy="3227256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lang="fr-FR" sz="2000" b="1" dirty="0" smtClean="0">
                <a:solidFill>
                  <a:schemeClr val="accent1"/>
                </a:solidFill>
                <a:latin typeface="Avenir Book"/>
                <a:cs typeface="Avenir Book"/>
              </a:defRPr>
            </a:lvl1pPr>
            <a:lvl2pPr marL="731838" indent="-285750">
              <a:lnSpc>
                <a:spcPct val="120000"/>
              </a:lnSpc>
              <a:defRPr lang="fr-FR" sz="1600" b="1" dirty="0" smtClean="0">
                <a:latin typeface="Avenir Book"/>
                <a:cs typeface="Avenir Book"/>
              </a:defRPr>
            </a:lvl2pPr>
            <a:lvl3pPr marL="1200150" indent="-285750">
              <a:lnSpc>
                <a:spcPct val="120000"/>
              </a:lnSpc>
              <a:defRPr lang="fr-FR" sz="1600" b="1" dirty="0" smtClean="0">
                <a:latin typeface="Avenir Book"/>
                <a:cs typeface="Avenir Book"/>
              </a:defRPr>
            </a:lvl3pPr>
            <a:lvl4pPr>
              <a:defRPr>
                <a:latin typeface="Avenir Book"/>
                <a:cs typeface="Avenir Book"/>
              </a:defRPr>
            </a:lvl4pPr>
            <a:lvl5pPr>
              <a:defRPr>
                <a:latin typeface="Avenir Book"/>
                <a:cs typeface="Avenir Book"/>
              </a:defRPr>
            </a:lvl5pPr>
          </a:lstStyle>
          <a:p>
            <a:pPr marL="457200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rgbClr val="11542A"/>
                </a:solidFill>
                <a:latin typeface="Lato Regular"/>
                <a:cs typeface="+mn-cs"/>
              </a:rPr>
              <a:t>To be </a:t>
            </a:r>
            <a:r>
              <a:rPr lang="en-US" sz="1600" kern="0" dirty="0">
                <a:solidFill>
                  <a:srgbClr val="11542A"/>
                </a:solidFill>
                <a:latin typeface="Lato Regular"/>
                <a:cs typeface="+mn-cs"/>
              </a:rPr>
              <a:t>Findable</a:t>
            </a:r>
            <a:r>
              <a:rPr lang="en-US" sz="1600" b="0" kern="0" dirty="0">
                <a:solidFill>
                  <a:srgbClr val="11542A"/>
                </a:solidFill>
                <a:latin typeface="Lato Regular"/>
                <a:cs typeface="+mn-cs"/>
              </a:rPr>
              <a:t>:</a:t>
            </a:r>
          </a:p>
          <a:p>
            <a:pPr marL="1189038" lvl="1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kern="0" dirty="0">
                <a:solidFill>
                  <a:srgbClr val="11542A"/>
                </a:solidFill>
                <a:latin typeface="Lato Regular"/>
                <a:cs typeface="+mn-cs"/>
              </a:rPr>
              <a:t>F1. (meta)data are assigned a globally unique and eternally persistent identifier.</a:t>
            </a:r>
          </a:p>
          <a:p>
            <a:pPr marL="1189038" lvl="1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kern="0" dirty="0">
                <a:solidFill>
                  <a:srgbClr val="11542A"/>
                </a:solidFill>
                <a:latin typeface="Lato Regular"/>
                <a:cs typeface="+mn-cs"/>
              </a:rPr>
              <a:t>F2. data are described with rich metadata.</a:t>
            </a:r>
          </a:p>
          <a:p>
            <a:pPr marL="1189038" lvl="1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kern="0" dirty="0">
                <a:solidFill>
                  <a:srgbClr val="11542A"/>
                </a:solidFill>
                <a:latin typeface="Lato Regular"/>
                <a:cs typeface="+mn-cs"/>
              </a:rPr>
              <a:t>F3. (meta)data are registered or indexed in a searchable resource.</a:t>
            </a:r>
          </a:p>
          <a:p>
            <a:pPr marL="1189038" lvl="1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kern="0" dirty="0">
                <a:solidFill>
                  <a:srgbClr val="11542A"/>
                </a:solidFill>
                <a:latin typeface="Lato Regular"/>
                <a:cs typeface="+mn-cs"/>
              </a:rPr>
              <a:t>F4. metadata specify the data identifier.</a:t>
            </a:r>
          </a:p>
          <a:p>
            <a:pPr marL="457200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rgbClr val="11542A"/>
                </a:solidFill>
                <a:latin typeface="Lato Regular"/>
                <a:cs typeface="+mn-cs"/>
              </a:rPr>
              <a:t>To be </a:t>
            </a:r>
            <a:r>
              <a:rPr lang="en-US" sz="1600" kern="0" dirty="0">
                <a:solidFill>
                  <a:srgbClr val="11542A"/>
                </a:solidFill>
                <a:latin typeface="Lato Regular"/>
                <a:cs typeface="+mn-cs"/>
              </a:rPr>
              <a:t>Accessible</a:t>
            </a:r>
            <a:r>
              <a:rPr lang="en-US" sz="1600" b="0" kern="0" dirty="0">
                <a:solidFill>
                  <a:srgbClr val="11542A"/>
                </a:solidFill>
                <a:latin typeface="Lato Regular"/>
                <a:cs typeface="+mn-cs"/>
              </a:rPr>
              <a:t>:</a:t>
            </a:r>
          </a:p>
          <a:p>
            <a:pPr marL="1189038" lvl="1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kern="0" dirty="0">
                <a:solidFill>
                  <a:srgbClr val="11542A"/>
                </a:solidFill>
                <a:latin typeface="Lato Regular"/>
                <a:cs typeface="+mn-cs"/>
              </a:rPr>
              <a:t>A1  (meta)data are retrievable by their identifier using a standardized communications protocol.</a:t>
            </a:r>
          </a:p>
          <a:p>
            <a:pPr marL="1189038" lvl="1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kern="0" dirty="0">
                <a:solidFill>
                  <a:srgbClr val="11542A"/>
                </a:solidFill>
                <a:latin typeface="Lato Regular"/>
                <a:cs typeface="+mn-cs"/>
              </a:rPr>
              <a:t>A1.1 the protocol is open, free, and universally implementable.</a:t>
            </a:r>
          </a:p>
          <a:p>
            <a:pPr marL="1189038" lvl="1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kern="0" dirty="0">
                <a:solidFill>
                  <a:srgbClr val="11542A"/>
                </a:solidFill>
                <a:latin typeface="Lato Regular"/>
                <a:cs typeface="+mn-cs"/>
              </a:rPr>
              <a:t>A1.2 the protocol allows for an authentication and authorization procedure, where necessary.</a:t>
            </a:r>
          </a:p>
          <a:p>
            <a:pPr marL="1189038" lvl="1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kern="0" dirty="0">
                <a:solidFill>
                  <a:srgbClr val="11542A"/>
                </a:solidFill>
                <a:latin typeface="Lato Regular"/>
                <a:cs typeface="+mn-cs"/>
              </a:rPr>
              <a:t>A2 metadata are accessible, even when the data are no longer available.</a:t>
            </a:r>
          </a:p>
          <a:p>
            <a:pPr marL="457200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rgbClr val="11542A"/>
                </a:solidFill>
                <a:latin typeface="Lato Regular"/>
                <a:cs typeface="+mn-cs"/>
              </a:rPr>
              <a:t>To be </a:t>
            </a:r>
            <a:r>
              <a:rPr lang="en-US" sz="1600" kern="0" dirty="0">
                <a:solidFill>
                  <a:srgbClr val="11542A"/>
                </a:solidFill>
                <a:latin typeface="Lato Regular"/>
                <a:cs typeface="+mn-cs"/>
              </a:rPr>
              <a:t>Interoperable</a:t>
            </a:r>
            <a:r>
              <a:rPr lang="en-US" sz="1600" b="0" kern="0" dirty="0">
                <a:solidFill>
                  <a:srgbClr val="11542A"/>
                </a:solidFill>
                <a:latin typeface="Lato Regular"/>
                <a:cs typeface="+mn-cs"/>
              </a:rPr>
              <a:t>:</a:t>
            </a:r>
          </a:p>
          <a:p>
            <a:pPr marL="1189038" lvl="1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kern="0" dirty="0">
                <a:solidFill>
                  <a:srgbClr val="11542A"/>
                </a:solidFill>
                <a:latin typeface="Lato Regular"/>
                <a:cs typeface="+mn-cs"/>
              </a:rPr>
              <a:t>I1. (meta)data use a formal, accessible, shared, and broadly applicable language for knowledge representation.</a:t>
            </a:r>
          </a:p>
          <a:p>
            <a:pPr marL="1189038" lvl="1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kern="0" dirty="0">
                <a:solidFill>
                  <a:srgbClr val="11542A"/>
                </a:solidFill>
                <a:latin typeface="Lato Regular"/>
                <a:cs typeface="+mn-cs"/>
              </a:rPr>
              <a:t>I2. (meta)data use vocabularies that follow FAIR principles.</a:t>
            </a:r>
          </a:p>
          <a:p>
            <a:pPr marL="1189038" lvl="1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kern="0" dirty="0">
                <a:solidFill>
                  <a:srgbClr val="11542A"/>
                </a:solidFill>
                <a:latin typeface="Lato Regular"/>
                <a:cs typeface="+mn-cs"/>
              </a:rPr>
              <a:t>I3. (meta)data include qualified references to other (meta)data.</a:t>
            </a:r>
          </a:p>
          <a:p>
            <a:pPr marL="457200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b="0" kern="0" dirty="0">
                <a:solidFill>
                  <a:srgbClr val="11542A"/>
                </a:solidFill>
                <a:latin typeface="Lato Regular"/>
                <a:cs typeface="+mn-cs"/>
              </a:rPr>
              <a:t>To be </a:t>
            </a:r>
            <a:r>
              <a:rPr lang="en-US" sz="1600" kern="0" dirty="0">
                <a:solidFill>
                  <a:srgbClr val="11542A"/>
                </a:solidFill>
                <a:latin typeface="Lato Regular"/>
                <a:cs typeface="+mn-cs"/>
              </a:rPr>
              <a:t>Re-usable</a:t>
            </a:r>
            <a:r>
              <a:rPr lang="en-US" sz="1600" b="0" kern="0" dirty="0">
                <a:solidFill>
                  <a:srgbClr val="11542A"/>
                </a:solidFill>
                <a:latin typeface="Lato Regular"/>
                <a:cs typeface="+mn-cs"/>
              </a:rPr>
              <a:t>:</a:t>
            </a:r>
          </a:p>
          <a:p>
            <a:pPr marL="1189038" lvl="1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kern="0" dirty="0">
                <a:solidFill>
                  <a:srgbClr val="11542A"/>
                </a:solidFill>
                <a:latin typeface="Lato Regular"/>
                <a:cs typeface="+mn-cs"/>
              </a:rPr>
              <a:t>R1. meta(data) have a plurality of accurate and relevant attributes.</a:t>
            </a:r>
          </a:p>
          <a:p>
            <a:pPr marL="1189038" lvl="1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kern="0" dirty="0">
                <a:solidFill>
                  <a:srgbClr val="11542A"/>
                </a:solidFill>
                <a:latin typeface="Lato Regular"/>
                <a:cs typeface="+mn-cs"/>
              </a:rPr>
              <a:t>R1.1. (meta)data are released with a clear and accessible data usage license.</a:t>
            </a:r>
          </a:p>
          <a:p>
            <a:pPr marL="1189038" lvl="1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kern="0" dirty="0">
                <a:solidFill>
                  <a:srgbClr val="11542A"/>
                </a:solidFill>
                <a:latin typeface="Lato Regular"/>
                <a:cs typeface="+mn-cs"/>
              </a:rPr>
              <a:t>R1.2. (meta)data are associated with their provenance.</a:t>
            </a:r>
          </a:p>
          <a:p>
            <a:pPr marL="1189038" lvl="1" indent="-457200" defTabSz="9144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200" b="0" kern="0" dirty="0">
                <a:solidFill>
                  <a:srgbClr val="11542A"/>
                </a:solidFill>
                <a:latin typeface="Lato Regular"/>
                <a:cs typeface="+mn-cs"/>
              </a:rPr>
              <a:t>R1.3. (meta)data meet domain-relevant community standards.</a:t>
            </a:r>
            <a:endParaRPr lang="en-GB" sz="1100" b="0" kern="0" dirty="0">
              <a:solidFill>
                <a:srgbClr val="11542A"/>
              </a:solidFill>
              <a:latin typeface="Lato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317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0013" y="-30417"/>
            <a:ext cx="8498202" cy="838838"/>
          </a:xfrm>
          <a:noFill/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  <a:latin typeface="Lato Regular"/>
                <a:cs typeface="Lato Regular"/>
              </a:rPr>
              <a:t>Open Data “stars”</a:t>
            </a:r>
            <a:br>
              <a:rPr lang="en-GB" dirty="0">
                <a:solidFill>
                  <a:schemeClr val="tx1"/>
                </a:solidFill>
                <a:latin typeface="Lato Regular"/>
                <a:cs typeface="Lato Regular"/>
              </a:rPr>
            </a:br>
            <a:r>
              <a:rPr lang="en-GB" sz="1600" b="0" dirty="0">
                <a:solidFill>
                  <a:schemeClr val="tx1"/>
                </a:solidFill>
                <a:latin typeface="Lato Regular"/>
                <a:cs typeface="Lato Regular"/>
              </a:rPr>
              <a:t>(http://5stardata.info/en/) </a:t>
            </a:r>
            <a:endParaRPr lang="en-GB" sz="1600" b="0" dirty="0">
              <a:solidFill>
                <a:schemeClr val="tx1"/>
              </a:solidFill>
              <a:latin typeface="Lato Light"/>
              <a:cs typeface="Lato Light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E6556255-3C7B-43C4-BFF3-79D294822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5373" y="44624"/>
            <a:ext cx="1623131" cy="1080120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1ED466FB-1855-4F2A-BFBB-03DF98BD713A}"/>
              </a:ext>
            </a:extLst>
          </p:cNvPr>
          <p:cNvGrpSpPr/>
          <p:nvPr/>
        </p:nvGrpSpPr>
        <p:grpSpPr>
          <a:xfrm>
            <a:off x="1050454" y="3068960"/>
            <a:ext cx="8399565" cy="4703756"/>
            <a:chOff x="1050454" y="2297937"/>
            <a:chExt cx="8399565" cy="4703756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454" y="2297937"/>
              <a:ext cx="8399565" cy="4703756"/>
            </a:xfrm>
            <a:prstGeom prst="rect">
              <a:avLst/>
            </a:prstGeom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B10AC061-3D16-4016-B659-1D236724CBF3}"/>
                </a:ext>
              </a:extLst>
            </p:cNvPr>
            <p:cNvSpPr/>
            <p:nvPr/>
          </p:nvSpPr>
          <p:spPr>
            <a:xfrm>
              <a:off x="1331640" y="5949279"/>
              <a:ext cx="6192688" cy="7066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" name="Espace réservé du numéro de diapositive 3">
            <a:extLst>
              <a:ext uri="{FF2B5EF4-FFF2-40B4-BE49-F238E27FC236}">
                <a16:creationId xmlns:a16="http://schemas.microsoft.com/office/drawing/2014/main" id="{B4C19CD6-3C74-4115-8D09-75DC292020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6870" y="6397132"/>
            <a:ext cx="419100" cy="253115"/>
          </a:xfrm>
        </p:spPr>
        <p:txBody>
          <a:bodyPr/>
          <a:lstStyle/>
          <a:p>
            <a:pPr algn="l"/>
            <a:fld id="{BFC7A446-BA7D-844E-8DE1-1A32F4BA0B64}" type="slidenum">
              <a:rPr lang="fr-FR" sz="1400" b="0" smtClean="0">
                <a:latin typeface="Lato Regular"/>
              </a:rPr>
              <a:pPr algn="l"/>
              <a:t>11</a:t>
            </a:fld>
            <a:endParaRPr lang="fr-FR" sz="1400" b="0" dirty="0">
              <a:latin typeface="Lato Regular"/>
            </a:endParaRPr>
          </a:p>
        </p:txBody>
      </p:sp>
      <p:pic>
        <p:nvPicPr>
          <p:cNvPr id="1026" name="Picture 2" descr="http://5stardata.info/images/5-star-step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1" y="901574"/>
            <a:ext cx="4198751" cy="238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1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4848" y="-90264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it-IT" sz="3600" dirty="0">
                <a:solidFill>
                  <a:schemeClr val="tx1"/>
                </a:solidFill>
                <a:latin typeface="Lato Regular"/>
              </a:rPr>
              <a:t>Some </a:t>
            </a:r>
            <a:r>
              <a:rPr lang="it-IT" sz="3600" dirty="0" err="1">
                <a:solidFill>
                  <a:schemeClr val="tx1"/>
                </a:solidFill>
                <a:latin typeface="Lato Regular"/>
              </a:rPr>
              <a:t>sources</a:t>
            </a:r>
            <a:r>
              <a:rPr lang="it-IT" sz="3600" dirty="0">
                <a:solidFill>
                  <a:schemeClr val="tx1"/>
                </a:solidFill>
                <a:latin typeface="Lato Regular"/>
              </a:rPr>
              <a:t> of Linked Open Data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12</a:t>
            </a:fld>
            <a:endParaRPr lang="it-IT" dirty="0">
              <a:latin typeface="Lato Regular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3" y="1181496"/>
            <a:ext cx="7366600" cy="36255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2492896"/>
            <a:ext cx="7026545" cy="34260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446" y="1522108"/>
            <a:ext cx="5395413" cy="527045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3347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8864" y="-234280"/>
            <a:ext cx="8229600" cy="1143000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chemeClr val="tx1"/>
                </a:solidFill>
                <a:latin typeface="Lato Regular"/>
              </a:rPr>
              <a:t>The </a:t>
            </a:r>
            <a:r>
              <a:rPr lang="it-IT" sz="3600" dirty="0" err="1">
                <a:solidFill>
                  <a:schemeClr val="tx1"/>
                </a:solidFill>
                <a:latin typeface="Lato Regular"/>
              </a:rPr>
              <a:t>value</a:t>
            </a:r>
            <a:r>
              <a:rPr lang="it-IT" sz="3600" dirty="0">
                <a:solidFill>
                  <a:schemeClr val="tx1"/>
                </a:solidFill>
                <a:latin typeface="Lato Regular"/>
              </a:rPr>
              <a:t> (</a:t>
            </a:r>
            <a:r>
              <a:rPr lang="it-IT" sz="3600" dirty="0" err="1">
                <a:solidFill>
                  <a:schemeClr val="tx1"/>
                </a:solidFill>
                <a:latin typeface="Lato Regular"/>
              </a:rPr>
              <a:t>chain</a:t>
            </a:r>
            <a:r>
              <a:rPr lang="it-IT" sz="3600" dirty="0">
                <a:solidFill>
                  <a:schemeClr val="tx1"/>
                </a:solidFill>
                <a:latin typeface="Lato Regular"/>
              </a:rPr>
              <a:t>) of Open Data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13</a:t>
            </a:fld>
            <a:endParaRPr lang="it-IT" dirty="0">
              <a:latin typeface="Lato Regular"/>
            </a:endParaRPr>
          </a:p>
        </p:txBody>
      </p: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C32C04FC-B431-4A51-BA81-2CA7313ECD2A}"/>
              </a:ext>
            </a:extLst>
          </p:cNvPr>
          <p:cNvGrpSpPr/>
          <p:nvPr/>
        </p:nvGrpSpPr>
        <p:grpSpPr>
          <a:xfrm>
            <a:off x="-4079" y="1039989"/>
            <a:ext cx="7272808" cy="5316361"/>
            <a:chOff x="-180528" y="1268762"/>
            <a:chExt cx="6836176" cy="5316361"/>
          </a:xfrm>
        </p:grpSpPr>
        <p:grpSp>
          <p:nvGrpSpPr>
            <p:cNvPr id="11" name="Google Shape;602;p67">
              <a:extLst>
                <a:ext uri="{FF2B5EF4-FFF2-40B4-BE49-F238E27FC236}">
                  <a16:creationId xmlns:a16="http://schemas.microsoft.com/office/drawing/2014/main" id="{798F24B9-4F80-4C1E-9741-DF8E375302C2}"/>
                </a:ext>
              </a:extLst>
            </p:cNvPr>
            <p:cNvGrpSpPr/>
            <p:nvPr/>
          </p:nvGrpSpPr>
          <p:grpSpPr>
            <a:xfrm>
              <a:off x="219582" y="3961774"/>
              <a:ext cx="6436066" cy="2623349"/>
              <a:chOff x="1907704" y="3933056"/>
              <a:chExt cx="6436066" cy="2623349"/>
            </a:xfrm>
          </p:grpSpPr>
          <p:pic>
            <p:nvPicPr>
              <p:cNvPr id="12" name="Google Shape;603;p67">
                <a:extLst>
                  <a:ext uri="{FF2B5EF4-FFF2-40B4-BE49-F238E27FC236}">
                    <a16:creationId xmlns:a16="http://schemas.microsoft.com/office/drawing/2014/main" id="{F19BA2C8-FFA3-4647-8E77-9BD000CD2CF7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1907704" y="3933056"/>
                <a:ext cx="6400000" cy="2542857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13" name="Google Shape;604;p67">
                <a:extLst>
                  <a:ext uri="{FF2B5EF4-FFF2-40B4-BE49-F238E27FC236}">
                    <a16:creationId xmlns:a16="http://schemas.microsoft.com/office/drawing/2014/main" id="{06299D0E-EB00-4E6D-AA6C-B6A9C9A4B05C}"/>
                  </a:ext>
                </a:extLst>
              </p:cNvPr>
              <p:cNvSpPr txBox="1"/>
              <p:nvPr/>
            </p:nvSpPr>
            <p:spPr>
              <a:xfrm>
                <a:off x="6681135" y="6156295"/>
                <a:ext cx="1662635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r>
                  <a:rPr lang="en" sz="2000" b="1" kern="0">
                    <a:solidFill>
                      <a:srgbClr val="C00000"/>
                    </a:solidFill>
                    <a:latin typeface="Lato"/>
                    <a:ea typeface="Lato"/>
                    <a:cs typeface="Lato"/>
                    <a:sym typeface="Lato"/>
                  </a:rPr>
                  <a:t>Millions of €</a:t>
                </a:r>
                <a:endParaRPr sz="2000" b="1" kern="0">
                  <a:solidFill>
                    <a:srgbClr val="C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grpSp>
          <p:nvGrpSpPr>
            <p:cNvPr id="14" name="Google Shape;605;p67">
              <a:extLst>
                <a:ext uri="{FF2B5EF4-FFF2-40B4-BE49-F238E27FC236}">
                  <a16:creationId xmlns:a16="http://schemas.microsoft.com/office/drawing/2014/main" id="{EA54B6DE-E13E-4735-8556-A123B633B893}"/>
                </a:ext>
              </a:extLst>
            </p:cNvPr>
            <p:cNvGrpSpPr/>
            <p:nvPr/>
          </p:nvGrpSpPr>
          <p:grpSpPr>
            <a:xfrm>
              <a:off x="-180528" y="1268762"/>
              <a:ext cx="6790586" cy="2685713"/>
              <a:chOff x="157678" y="1196752"/>
              <a:chExt cx="6790586" cy="2685714"/>
            </a:xfrm>
          </p:grpSpPr>
          <p:pic>
            <p:nvPicPr>
              <p:cNvPr id="15" name="Google Shape;606;p67">
                <a:extLst>
                  <a:ext uri="{FF2B5EF4-FFF2-40B4-BE49-F238E27FC236}">
                    <a16:creationId xmlns:a16="http://schemas.microsoft.com/office/drawing/2014/main" id="{3301105B-B6C1-4AC9-A4FF-3CB49ABF1B57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57788" y="1196752"/>
                <a:ext cx="6390476" cy="2685714"/>
              </a:xfrm>
              <a:prstGeom prst="rect">
                <a:avLst/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16" name="Google Shape;607;p67">
                <a:extLst>
                  <a:ext uri="{FF2B5EF4-FFF2-40B4-BE49-F238E27FC236}">
                    <a16:creationId xmlns:a16="http://schemas.microsoft.com/office/drawing/2014/main" id="{2FB7C732-157E-4238-BD8D-87F46DA44764}"/>
                  </a:ext>
                </a:extLst>
              </p:cNvPr>
              <p:cNvSpPr txBox="1"/>
              <p:nvPr/>
            </p:nvSpPr>
            <p:spPr>
              <a:xfrm rot="-5400000">
                <a:off x="-459959" y="2277462"/>
                <a:ext cx="1635384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algn="ctr" defTabSz="914400">
                  <a:buClr>
                    <a:srgbClr val="000000"/>
                  </a:buClr>
                  <a:buFont typeface="Arial"/>
                  <a:buNone/>
                </a:pPr>
                <a:r>
                  <a:rPr lang="en" sz="2000" b="1" kern="0">
                    <a:solidFill>
                      <a:srgbClr val="C00000"/>
                    </a:solidFill>
                    <a:latin typeface="Lato"/>
                    <a:ea typeface="Lato"/>
                    <a:cs typeface="Lato"/>
                    <a:sym typeface="Lato"/>
                  </a:rPr>
                  <a:t>Billions of €</a:t>
                </a:r>
                <a:endParaRPr sz="2000" b="1" kern="0">
                  <a:solidFill>
                    <a:srgbClr val="C00000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pic>
        <p:nvPicPr>
          <p:cNvPr id="10" name="Immagine 9">
            <a:extLst>
              <a:ext uri="{FF2B5EF4-FFF2-40B4-BE49-F238E27FC236}">
                <a16:creationId xmlns:a16="http://schemas.microsoft.com/office/drawing/2014/main" id="{E869322A-5497-4507-8E56-26C69F9E4A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06" y="1650977"/>
            <a:ext cx="7795585" cy="4167034"/>
          </a:xfrm>
          <a:prstGeom prst="rect">
            <a:avLst/>
          </a:prstGeom>
        </p:spPr>
      </p:pic>
      <p:pic>
        <p:nvPicPr>
          <p:cNvPr id="18" name="Google Shape;610;p67">
            <a:extLst>
              <a:ext uri="{FF2B5EF4-FFF2-40B4-BE49-F238E27FC236}">
                <a16:creationId xmlns:a16="http://schemas.microsoft.com/office/drawing/2014/main" id="{984090AE-2082-4EF0-B37F-00EE8BAE602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28385" y="44624"/>
            <a:ext cx="1080120" cy="147508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" name="Google Shape;601;p67">
            <a:extLst>
              <a:ext uri="{FF2B5EF4-FFF2-40B4-BE49-F238E27FC236}">
                <a16:creationId xmlns:a16="http://schemas.microsoft.com/office/drawing/2014/main" id="{E24043D4-55A3-4E62-9D6E-506DFD0C932F}"/>
              </a:ext>
            </a:extLst>
          </p:cNvPr>
          <p:cNvSpPr txBox="1"/>
          <p:nvPr/>
        </p:nvSpPr>
        <p:spPr>
          <a:xfrm>
            <a:off x="1114801" y="6459961"/>
            <a:ext cx="745364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" sz="12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https://www.europeandataportal.eu/sites/default/files/edp_creating_value_through_open_data_0.pdf</a:t>
            </a:r>
            <a:endParaRPr sz="1200" b="1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810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4848" y="-902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3600" dirty="0">
                <a:solidFill>
                  <a:schemeClr val="tx1"/>
                </a:solidFill>
                <a:latin typeface="Lato Regular"/>
              </a:rPr>
              <a:t>Open Data </a:t>
            </a:r>
            <a:r>
              <a:rPr lang="it-IT" sz="3600" dirty="0" err="1">
                <a:solidFill>
                  <a:schemeClr val="tx1"/>
                </a:solidFill>
                <a:latin typeface="Lato Regular"/>
              </a:rPr>
              <a:t>Barometer</a:t>
            </a:r>
            <a:br>
              <a:rPr lang="it-IT" sz="3600" dirty="0">
                <a:solidFill>
                  <a:schemeClr val="tx1"/>
                </a:solidFill>
                <a:latin typeface="Lato Regular"/>
              </a:rPr>
            </a:br>
            <a:r>
              <a:rPr lang="it-IT" sz="2400" dirty="0">
                <a:solidFill>
                  <a:schemeClr val="tx1"/>
                </a:solidFill>
                <a:latin typeface="Lato Regular"/>
              </a:rPr>
              <a:t>(http://opendatabarometer.org/?_</a:t>
            </a:r>
            <a:r>
              <a:rPr lang="it-IT" sz="2400" dirty="0" err="1">
                <a:solidFill>
                  <a:schemeClr val="tx1"/>
                </a:solidFill>
                <a:latin typeface="Lato Regular"/>
              </a:rPr>
              <a:t>year</a:t>
            </a:r>
            <a:r>
              <a:rPr lang="it-IT" sz="2400" dirty="0">
                <a:solidFill>
                  <a:schemeClr val="tx1"/>
                </a:solidFill>
                <a:latin typeface="Lato Regular"/>
              </a:rPr>
              <a:t>=2016&amp;indicator=ODB)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14</a:t>
            </a:fld>
            <a:endParaRPr lang="it-IT" dirty="0">
              <a:latin typeface="Lato Regular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8EDD5B9-FD9C-4330-B6CE-0DDFC04A1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75" y="1196752"/>
            <a:ext cx="8449397" cy="51125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9473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4848" y="-90264"/>
            <a:ext cx="8229600" cy="114300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tx1"/>
                </a:solidFill>
                <a:latin typeface="Lato Regular"/>
              </a:rPr>
              <a:t>Global Open Data Index</a:t>
            </a:r>
            <a:br>
              <a:rPr lang="it-IT" dirty="0">
                <a:solidFill>
                  <a:schemeClr val="tx1"/>
                </a:solidFill>
                <a:latin typeface="Lato Regular"/>
              </a:rPr>
            </a:br>
            <a:r>
              <a:rPr lang="it-IT" sz="2400" dirty="0">
                <a:solidFill>
                  <a:schemeClr val="tx1"/>
                </a:solidFill>
                <a:latin typeface="Lato Regular"/>
              </a:rPr>
              <a:t>(https://index.okfn.org/)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15</a:t>
            </a:fld>
            <a:endParaRPr lang="it-IT" dirty="0">
              <a:latin typeface="Lato Regular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048507C-8BCA-46E3-8D5B-A18D7BCEB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2059"/>
            <a:ext cx="9144000" cy="455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41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7E12956F-05A2-4042-95BF-94DBE5C4BCBC}"/>
              </a:ext>
            </a:extLst>
          </p:cNvPr>
          <p:cNvSpPr txBox="1">
            <a:spLocks/>
          </p:cNvSpPr>
          <p:nvPr/>
        </p:nvSpPr>
        <p:spPr>
          <a:xfrm>
            <a:off x="1089436" y="6356350"/>
            <a:ext cx="8998226" cy="81102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0000"/>
              </a:lnSpc>
              <a:buNone/>
              <a:defRPr lang="fr-FR" sz="2000" b="1" dirty="0" smtClean="0">
                <a:solidFill>
                  <a:schemeClr val="accent1"/>
                </a:solidFill>
                <a:latin typeface="Avenir Book"/>
                <a:cs typeface="Avenir Book"/>
              </a:defRPr>
            </a:lvl1pPr>
            <a:lvl2pPr marL="731838" indent="-285750">
              <a:lnSpc>
                <a:spcPct val="120000"/>
              </a:lnSpc>
              <a:defRPr lang="fr-FR" sz="1600" b="1" dirty="0" smtClean="0">
                <a:latin typeface="Avenir Book"/>
                <a:cs typeface="Avenir Book"/>
              </a:defRPr>
            </a:lvl2pPr>
            <a:lvl3pPr marL="1200150" indent="-285750">
              <a:lnSpc>
                <a:spcPct val="120000"/>
              </a:lnSpc>
              <a:defRPr lang="fr-FR" sz="1600" b="1" dirty="0" smtClean="0">
                <a:latin typeface="Avenir Book"/>
                <a:cs typeface="Avenir Book"/>
              </a:defRPr>
            </a:lvl3pPr>
            <a:lvl4pPr>
              <a:defRPr>
                <a:latin typeface="Avenir Book"/>
                <a:cs typeface="Avenir Book"/>
              </a:defRPr>
            </a:lvl4pPr>
            <a:lvl5pPr>
              <a:defRPr>
                <a:latin typeface="Avenir Book"/>
                <a:cs typeface="Avenir Book"/>
              </a:defRPr>
            </a:lvl5pPr>
          </a:lstStyle>
          <a:p>
            <a:r>
              <a:rPr lang="en-US" sz="1200" b="0" i="1" dirty="0">
                <a:solidFill>
                  <a:srgbClr val="13643A"/>
                </a:solidFill>
                <a:latin typeface="Lato Regular"/>
              </a:rPr>
              <a:t>Source: Reilly, S. et al. (2011), Report on Integration of Data and Publications, ODE, Opportunities for Data Exchange</a:t>
            </a:r>
            <a:endParaRPr lang="en-US" sz="1000" b="0" dirty="0">
              <a:solidFill>
                <a:srgbClr val="13643A"/>
              </a:solidFill>
              <a:latin typeface="Lato Regular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6856" y="-99392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GB" sz="3600" dirty="0">
                <a:solidFill>
                  <a:schemeClr val="tx1"/>
                </a:solidFill>
                <a:latin typeface="Lato Regular"/>
                <a:cs typeface="Lato Light"/>
              </a:rPr>
              <a:t>The “pyramid” of scientific data</a:t>
            </a:r>
            <a:endParaRPr lang="it-IT" sz="3600" dirty="0">
              <a:solidFill>
                <a:schemeClr val="tx1"/>
              </a:solidFill>
              <a:latin typeface="Lato Regular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16</a:t>
            </a:fld>
            <a:endParaRPr lang="it-IT" dirty="0">
              <a:latin typeface="Lato Regular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C72D1CE-06BC-4734-A804-A61EBCEC9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70" y="1196752"/>
            <a:ext cx="7772986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1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4848" y="-17140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it-IT" sz="3600" dirty="0">
                <a:solidFill>
                  <a:schemeClr val="tx1"/>
                </a:solidFill>
                <a:latin typeface="Lato Regular"/>
              </a:rPr>
              <a:t>LODES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17</a:t>
            </a:fld>
            <a:endParaRPr lang="it-IT" dirty="0">
              <a:latin typeface="Lato Regular"/>
            </a:endParaRP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987FB40-3B28-44B1-84A0-54D6236992C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A Study to Define a Linked Open Data Platform of Interoperable Repositories to Enable Open Science (LODES)</a:t>
            </a:r>
            <a:r>
              <a:rPr lang="en-US" baseline="30000" dirty="0"/>
              <a:t>(*)</a:t>
            </a:r>
          </a:p>
          <a:p>
            <a:endParaRPr lang="it-IT" dirty="0"/>
          </a:p>
        </p:txBody>
      </p:sp>
      <p:sp>
        <p:nvSpPr>
          <p:cNvPr id="7" name="Google Shape;168;p30">
            <a:extLst>
              <a:ext uri="{FF2B5EF4-FFF2-40B4-BE49-F238E27FC236}">
                <a16:creationId xmlns:a16="http://schemas.microsoft.com/office/drawing/2014/main" id="{F6031B76-3C3C-4CFA-BDE0-4809397CA40C}"/>
              </a:ext>
            </a:extLst>
          </p:cNvPr>
          <p:cNvSpPr txBox="1"/>
          <p:nvPr/>
        </p:nvSpPr>
        <p:spPr>
          <a:xfrm>
            <a:off x="531394" y="4767716"/>
            <a:ext cx="5619520" cy="158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n" i="1" kern="0" baseline="300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(*)</a:t>
            </a:r>
            <a:r>
              <a:rPr lang="en" i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In geology, a </a:t>
            </a:r>
            <a:r>
              <a:rPr lang="en" b="1" i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lode</a:t>
            </a:r>
            <a:r>
              <a:rPr lang="en" i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is a deposit of metalliferous ore that fills or is embedded in a fissure in a rock formation or a vein of ore that is deposited or embedded between layers of rock (Wikipedi</a:t>
            </a:r>
            <a:r>
              <a:rPr lang="it-IT" i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a) – </a:t>
            </a:r>
            <a:r>
              <a:rPr lang="it-IT" i="1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Credits</a:t>
            </a:r>
            <a:r>
              <a:rPr lang="it-IT" i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" i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Marcello Maggi)</a:t>
            </a:r>
            <a:endParaRPr i="1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1CDAEF2-C166-412D-ADB1-D48A8EABD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003" y="4293096"/>
            <a:ext cx="2459407" cy="196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697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-182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3600" dirty="0">
                <a:solidFill>
                  <a:schemeClr val="tx1"/>
                </a:solidFill>
                <a:latin typeface="Lato Regular"/>
              </a:rPr>
              <a:t>LODES «</a:t>
            </a:r>
            <a:r>
              <a:rPr lang="it-IT" sz="3600" dirty="0" err="1">
                <a:solidFill>
                  <a:schemeClr val="tx1"/>
                </a:solidFill>
                <a:latin typeface="Lato Regular"/>
              </a:rPr>
              <a:t>at</a:t>
            </a:r>
            <a:r>
              <a:rPr lang="it-IT" sz="3600" dirty="0">
                <a:solidFill>
                  <a:schemeClr val="tx1"/>
                </a:solidFill>
                <a:latin typeface="Lato Regular"/>
              </a:rPr>
              <a:t> a </a:t>
            </a:r>
            <a:r>
              <a:rPr lang="it-IT" sz="3600" dirty="0" err="1">
                <a:solidFill>
                  <a:schemeClr val="tx1"/>
                </a:solidFill>
                <a:latin typeface="Lato Regular"/>
              </a:rPr>
              <a:t>glance</a:t>
            </a:r>
            <a:r>
              <a:rPr lang="it-IT" sz="3600" dirty="0">
                <a:solidFill>
                  <a:schemeClr val="tx1"/>
                </a:solidFill>
                <a:latin typeface="Lato Regular"/>
              </a:rPr>
              <a:t>» </a:t>
            </a:r>
            <a:br>
              <a:rPr lang="it-IT" sz="3600" dirty="0">
                <a:solidFill>
                  <a:schemeClr val="tx1"/>
                </a:solidFill>
                <a:latin typeface="Lato Regular"/>
              </a:rPr>
            </a:br>
            <a:r>
              <a:rPr lang="it-IT" sz="3600" dirty="0">
                <a:solidFill>
                  <a:schemeClr val="tx1"/>
                </a:solidFill>
                <a:latin typeface="Lato Regular"/>
              </a:rPr>
              <a:t>(1/2)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18</a:t>
            </a:fld>
            <a:endParaRPr lang="it-IT" dirty="0">
              <a:latin typeface="Lato Regular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7FE3BB3-32AD-4EDE-B3D9-99437958B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3428999"/>
            <a:ext cx="5598237" cy="3399657"/>
          </a:xfrm>
          <a:prstGeom prst="rect">
            <a:avLst/>
          </a:prstGeom>
        </p:spPr>
      </p:pic>
      <p:sp>
        <p:nvSpPr>
          <p:cNvPr id="10" name="Rombo 9">
            <a:extLst>
              <a:ext uri="{FF2B5EF4-FFF2-40B4-BE49-F238E27FC236}">
                <a16:creationId xmlns:a16="http://schemas.microsoft.com/office/drawing/2014/main" id="{DC12EE68-1E74-4302-B768-6FA1D792971E}"/>
              </a:ext>
            </a:extLst>
          </p:cNvPr>
          <p:cNvSpPr/>
          <p:nvPr/>
        </p:nvSpPr>
        <p:spPr>
          <a:xfrm rot="620585">
            <a:off x="1228118" y="2247029"/>
            <a:ext cx="7161741" cy="3038580"/>
          </a:xfrm>
          <a:prstGeom prst="diamond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ilindro 10">
            <a:extLst>
              <a:ext uri="{FF2B5EF4-FFF2-40B4-BE49-F238E27FC236}">
                <a16:creationId xmlns:a16="http://schemas.microsoft.com/office/drawing/2014/main" id="{B07706DD-80A8-426A-A1FF-866EB1C51C46}"/>
              </a:ext>
            </a:extLst>
          </p:cNvPr>
          <p:cNvSpPr/>
          <p:nvPr/>
        </p:nvSpPr>
        <p:spPr>
          <a:xfrm>
            <a:off x="2291957" y="1417188"/>
            <a:ext cx="914400" cy="216023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ilindro 11">
            <a:extLst>
              <a:ext uri="{FF2B5EF4-FFF2-40B4-BE49-F238E27FC236}">
                <a16:creationId xmlns:a16="http://schemas.microsoft.com/office/drawing/2014/main" id="{FE5F5FC7-3238-443D-B316-6E668D0CDDBF}"/>
              </a:ext>
            </a:extLst>
          </p:cNvPr>
          <p:cNvSpPr/>
          <p:nvPr/>
        </p:nvSpPr>
        <p:spPr>
          <a:xfrm>
            <a:off x="3756475" y="2327447"/>
            <a:ext cx="914400" cy="2160239"/>
          </a:xfrm>
          <a:prstGeom prst="ca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ilindro 12">
            <a:extLst>
              <a:ext uri="{FF2B5EF4-FFF2-40B4-BE49-F238E27FC236}">
                <a16:creationId xmlns:a16="http://schemas.microsoft.com/office/drawing/2014/main" id="{A65934FC-E3C3-462F-8453-9AAFA5C92DDE}"/>
              </a:ext>
            </a:extLst>
          </p:cNvPr>
          <p:cNvSpPr/>
          <p:nvPr/>
        </p:nvSpPr>
        <p:spPr>
          <a:xfrm>
            <a:off x="5107746" y="1162954"/>
            <a:ext cx="914400" cy="2160239"/>
          </a:xfrm>
          <a:prstGeom prst="can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ilindro 13">
            <a:extLst>
              <a:ext uri="{FF2B5EF4-FFF2-40B4-BE49-F238E27FC236}">
                <a16:creationId xmlns:a16="http://schemas.microsoft.com/office/drawing/2014/main" id="{CF63025A-1AC1-4674-96E0-A4BACC777733}"/>
              </a:ext>
            </a:extLst>
          </p:cNvPr>
          <p:cNvSpPr/>
          <p:nvPr/>
        </p:nvSpPr>
        <p:spPr>
          <a:xfrm>
            <a:off x="6496793" y="2313808"/>
            <a:ext cx="914400" cy="2160239"/>
          </a:xfrm>
          <a:prstGeom prst="can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CD9B2786-A529-4FA3-B1E2-77F734FE1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703982"/>
            <a:ext cx="978309" cy="1031629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D720B65C-D5D0-460F-8C37-064A87132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337" y="364248"/>
            <a:ext cx="978309" cy="1031629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F77A079-FF37-4C2B-985D-9FAD276B1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913" y="1539052"/>
            <a:ext cx="978309" cy="1031629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0F75FF60-3B4D-4D98-A870-029739D44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1539052"/>
            <a:ext cx="978309" cy="1031629"/>
          </a:xfrm>
          <a:prstGeom prst="rect">
            <a:avLst/>
          </a:prstGeom>
        </p:spPr>
      </p:pic>
      <p:sp>
        <p:nvSpPr>
          <p:cNvPr id="19" name="Freccia destra con strisce 18">
            <a:extLst>
              <a:ext uri="{FF2B5EF4-FFF2-40B4-BE49-F238E27FC236}">
                <a16:creationId xmlns:a16="http://schemas.microsoft.com/office/drawing/2014/main" id="{1B21BF13-3190-488F-8E17-5B2346C6F5E4}"/>
              </a:ext>
            </a:extLst>
          </p:cNvPr>
          <p:cNvSpPr/>
          <p:nvPr/>
        </p:nvSpPr>
        <p:spPr>
          <a:xfrm rot="16200000">
            <a:off x="777274" y="4026761"/>
            <a:ext cx="1507756" cy="609088"/>
          </a:xfrm>
          <a:prstGeom prst="striped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00DA607-8A3E-46EF-850A-EEFB25EC7911}"/>
              </a:ext>
            </a:extLst>
          </p:cNvPr>
          <p:cNvSpPr txBox="1"/>
          <p:nvPr/>
        </p:nvSpPr>
        <p:spPr>
          <a:xfrm rot="16200000">
            <a:off x="2229235" y="2247515"/>
            <a:ext cx="1048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Standard</a:t>
            </a:r>
          </a:p>
          <a:p>
            <a:pPr algn="ctr"/>
            <a:r>
              <a:rPr lang="it-IT" b="1" dirty="0" err="1"/>
              <a:t>interface</a:t>
            </a:r>
            <a:endParaRPr lang="it-IT" b="1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78CC2FFC-B096-44DB-B229-FA8BDD08D3A0}"/>
              </a:ext>
            </a:extLst>
          </p:cNvPr>
          <p:cNvSpPr txBox="1"/>
          <p:nvPr/>
        </p:nvSpPr>
        <p:spPr>
          <a:xfrm rot="16200000">
            <a:off x="3689460" y="3105833"/>
            <a:ext cx="1048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Standard</a:t>
            </a:r>
          </a:p>
          <a:p>
            <a:pPr algn="ctr"/>
            <a:r>
              <a:rPr lang="it-IT" b="1" dirty="0" err="1"/>
              <a:t>interface</a:t>
            </a:r>
            <a:endParaRPr lang="it-IT" b="1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F00FD73-B541-49F5-A49D-9330953A8534}"/>
              </a:ext>
            </a:extLst>
          </p:cNvPr>
          <p:cNvSpPr txBox="1"/>
          <p:nvPr/>
        </p:nvSpPr>
        <p:spPr>
          <a:xfrm rot="16200000">
            <a:off x="5052740" y="1951599"/>
            <a:ext cx="1048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Standard</a:t>
            </a:r>
          </a:p>
          <a:p>
            <a:pPr algn="ctr"/>
            <a:r>
              <a:rPr lang="it-IT" b="1" dirty="0" err="1"/>
              <a:t>interface</a:t>
            </a:r>
            <a:endParaRPr lang="it-IT" b="1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13340D6-F804-43BA-9C3D-FA842BE45436}"/>
              </a:ext>
            </a:extLst>
          </p:cNvPr>
          <p:cNvSpPr txBox="1"/>
          <p:nvPr/>
        </p:nvSpPr>
        <p:spPr>
          <a:xfrm rot="16200000">
            <a:off x="6429778" y="3223353"/>
            <a:ext cx="1048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Standard</a:t>
            </a:r>
          </a:p>
          <a:p>
            <a:pPr algn="ctr"/>
            <a:r>
              <a:rPr lang="it-IT" b="1" dirty="0" err="1"/>
              <a:t>interface</a:t>
            </a:r>
            <a:endParaRPr lang="it-IT" b="1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366F906D-4F92-4197-8AAC-EEEE9991D3FF}"/>
              </a:ext>
            </a:extLst>
          </p:cNvPr>
          <p:cNvSpPr txBox="1"/>
          <p:nvPr/>
        </p:nvSpPr>
        <p:spPr>
          <a:xfrm>
            <a:off x="6343029" y="5987368"/>
            <a:ext cx="1048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Standard</a:t>
            </a:r>
          </a:p>
          <a:p>
            <a:pPr algn="ctr"/>
            <a:r>
              <a:rPr lang="it-IT" b="1" dirty="0" err="1"/>
              <a:t>interface</a:t>
            </a:r>
            <a:endParaRPr lang="it-IT" b="1" dirty="0"/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90328EBD-4D6B-4C18-A1CD-81E0A2AA94D5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5911816" y="5572484"/>
            <a:ext cx="955428" cy="41488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E3370273-25AD-4BE0-8498-4D101E373CF2}"/>
              </a:ext>
            </a:extLst>
          </p:cNvPr>
          <p:cNvCxnSpPr>
            <a:cxnSpLocks/>
          </p:cNvCxnSpPr>
          <p:nvPr/>
        </p:nvCxnSpPr>
        <p:spPr>
          <a:xfrm flipH="1">
            <a:off x="5364088" y="6310533"/>
            <a:ext cx="978942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A87C3DAA-E096-440D-810F-D23C432089EF}"/>
              </a:ext>
            </a:extLst>
          </p:cNvPr>
          <p:cNvSpPr txBox="1"/>
          <p:nvPr/>
        </p:nvSpPr>
        <p:spPr>
          <a:xfrm>
            <a:off x="1063119" y="5635096"/>
            <a:ext cx="1204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Open Data</a:t>
            </a:r>
          </a:p>
          <a:p>
            <a:pPr algn="ctr"/>
            <a:r>
              <a:rPr lang="it-IT" b="1" dirty="0"/>
              <a:t>Repository</a:t>
            </a:r>
          </a:p>
        </p:txBody>
      </p: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049FF952-8194-4EFD-BBAE-0B4614A0EFE8}"/>
              </a:ext>
            </a:extLst>
          </p:cNvPr>
          <p:cNvCxnSpPr>
            <a:cxnSpLocks/>
          </p:cNvCxnSpPr>
          <p:nvPr/>
        </p:nvCxnSpPr>
        <p:spPr>
          <a:xfrm>
            <a:off x="2267744" y="6023256"/>
            <a:ext cx="1368152" cy="28727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57F2237A-9E09-464E-965F-5989A4D7239F}"/>
              </a:ext>
            </a:extLst>
          </p:cNvPr>
          <p:cNvSpPr txBox="1"/>
          <p:nvPr/>
        </p:nvSpPr>
        <p:spPr>
          <a:xfrm>
            <a:off x="122406" y="2086793"/>
            <a:ext cx="1212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LOD</a:t>
            </a:r>
          </a:p>
          <a:p>
            <a:pPr algn="ctr"/>
            <a:r>
              <a:rPr lang="it-IT" b="1" dirty="0" err="1"/>
              <a:t>Federation</a:t>
            </a:r>
            <a:endParaRPr lang="it-IT" b="1" dirty="0"/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BE076E27-A914-468D-9B8B-4921733643E4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728822" y="2733124"/>
            <a:ext cx="1201735" cy="50641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33CEA43C-7642-410C-9EDA-56A99D8164E0}"/>
              </a:ext>
            </a:extLst>
          </p:cNvPr>
          <p:cNvSpPr txBox="1"/>
          <p:nvPr/>
        </p:nvSpPr>
        <p:spPr>
          <a:xfrm rot="16200000">
            <a:off x="739999" y="4107869"/>
            <a:ext cx="1282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Semantic</a:t>
            </a:r>
          </a:p>
          <a:p>
            <a:pPr algn="ctr"/>
            <a:r>
              <a:rPr lang="it-IT" sz="1400" b="1" dirty="0" err="1"/>
              <a:t>Enrichment</a:t>
            </a:r>
            <a:endParaRPr lang="it-IT" sz="1400" b="1" dirty="0"/>
          </a:p>
        </p:txBody>
      </p:sp>
    </p:spTree>
    <p:extLst>
      <p:ext uri="{BB962C8B-B14F-4D97-AF65-F5344CB8AC3E}">
        <p14:creationId xmlns:p14="http://schemas.microsoft.com/office/powerpoint/2010/main" val="233967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magine 87">
            <a:extLst>
              <a:ext uri="{FF2B5EF4-FFF2-40B4-BE49-F238E27FC236}">
                <a16:creationId xmlns:a16="http://schemas.microsoft.com/office/drawing/2014/main" id="{02193F33-064E-4ED9-946F-643899E3D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078" y="3933056"/>
            <a:ext cx="1032234" cy="1032234"/>
          </a:xfrm>
          <a:prstGeom prst="rect">
            <a:avLst/>
          </a:prstGeom>
        </p:spPr>
      </p:pic>
      <p:pic>
        <p:nvPicPr>
          <p:cNvPr id="87" name="Immagine 86">
            <a:extLst>
              <a:ext uri="{FF2B5EF4-FFF2-40B4-BE49-F238E27FC236}">
                <a16:creationId xmlns:a16="http://schemas.microsoft.com/office/drawing/2014/main" id="{F6532974-A2A5-4A0E-A59E-7B73A59C7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078" y="3949254"/>
            <a:ext cx="1032234" cy="1032234"/>
          </a:xfrm>
          <a:prstGeom prst="rect">
            <a:avLst/>
          </a:prstGeom>
        </p:spPr>
      </p:pic>
      <p:pic>
        <p:nvPicPr>
          <p:cNvPr id="86" name="Immagine 85">
            <a:extLst>
              <a:ext uri="{FF2B5EF4-FFF2-40B4-BE49-F238E27FC236}">
                <a16:creationId xmlns:a16="http://schemas.microsoft.com/office/drawing/2014/main" id="{6B8B8BA1-7A1A-47AC-A86A-F20998464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949253"/>
            <a:ext cx="1037077" cy="1037077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19</a:t>
            </a:fld>
            <a:endParaRPr lang="it-IT" dirty="0">
              <a:latin typeface="Lato Regular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BA2048DA-61BA-477F-81C4-8B3A3D1F53BE}"/>
              </a:ext>
            </a:extLst>
          </p:cNvPr>
          <p:cNvSpPr txBox="1"/>
          <p:nvPr/>
        </p:nvSpPr>
        <p:spPr>
          <a:xfrm>
            <a:off x="5746581" y="4975142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/>
              <a:t>…</a:t>
            </a:r>
            <a:endParaRPr lang="it-IT" b="1" dirty="0"/>
          </a:p>
        </p:txBody>
      </p:sp>
      <p:sp>
        <p:nvSpPr>
          <p:cNvPr id="43" name="Titolo 1">
            <a:extLst>
              <a:ext uri="{FF2B5EF4-FFF2-40B4-BE49-F238E27FC236}">
                <a16:creationId xmlns:a16="http://schemas.microsoft.com/office/drawing/2014/main" id="{D2FCE50A-2E1D-4E91-A1F6-CD9F7286C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182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3600" dirty="0">
                <a:solidFill>
                  <a:schemeClr val="tx1"/>
                </a:solidFill>
                <a:latin typeface="Lato Regular"/>
              </a:rPr>
              <a:t>LODES «</a:t>
            </a:r>
            <a:r>
              <a:rPr lang="it-IT" sz="3600" dirty="0" err="1">
                <a:solidFill>
                  <a:schemeClr val="tx1"/>
                </a:solidFill>
                <a:latin typeface="Lato Regular"/>
              </a:rPr>
              <a:t>at</a:t>
            </a:r>
            <a:r>
              <a:rPr lang="it-IT" sz="3600" dirty="0">
                <a:solidFill>
                  <a:schemeClr val="tx1"/>
                </a:solidFill>
                <a:latin typeface="Lato Regular"/>
              </a:rPr>
              <a:t> a </a:t>
            </a:r>
            <a:r>
              <a:rPr lang="it-IT" sz="3600" dirty="0" err="1">
                <a:solidFill>
                  <a:schemeClr val="tx1"/>
                </a:solidFill>
                <a:latin typeface="Lato Regular"/>
              </a:rPr>
              <a:t>glance</a:t>
            </a:r>
            <a:r>
              <a:rPr lang="it-IT" sz="3600" dirty="0">
                <a:solidFill>
                  <a:schemeClr val="tx1"/>
                </a:solidFill>
                <a:latin typeface="Lato Regular"/>
              </a:rPr>
              <a:t>» </a:t>
            </a:r>
            <a:br>
              <a:rPr lang="it-IT" sz="3600" dirty="0">
                <a:solidFill>
                  <a:schemeClr val="tx1"/>
                </a:solidFill>
                <a:latin typeface="Lato Regular"/>
              </a:rPr>
            </a:br>
            <a:r>
              <a:rPr lang="it-IT" sz="3600" dirty="0">
                <a:solidFill>
                  <a:schemeClr val="tx1"/>
                </a:solidFill>
                <a:latin typeface="Lato Regular"/>
              </a:rPr>
              <a:t>(2/2)</a:t>
            </a:r>
          </a:p>
        </p:txBody>
      </p:sp>
      <p:grpSp>
        <p:nvGrpSpPr>
          <p:cNvPr id="48" name="Gruppo 47">
            <a:extLst>
              <a:ext uri="{FF2B5EF4-FFF2-40B4-BE49-F238E27FC236}">
                <a16:creationId xmlns:a16="http://schemas.microsoft.com/office/drawing/2014/main" id="{D3F715EF-8026-4974-A597-52E37C6813B1}"/>
              </a:ext>
            </a:extLst>
          </p:cNvPr>
          <p:cNvGrpSpPr/>
          <p:nvPr/>
        </p:nvGrpSpPr>
        <p:grpSpPr>
          <a:xfrm>
            <a:off x="469070" y="1207618"/>
            <a:ext cx="1930530" cy="1582923"/>
            <a:chOff x="725744" y="1218480"/>
            <a:chExt cx="1930530" cy="1582923"/>
          </a:xfrm>
        </p:grpSpPr>
        <p:grpSp>
          <p:nvGrpSpPr>
            <p:cNvPr id="37" name="Gruppo 36">
              <a:extLst>
                <a:ext uri="{FF2B5EF4-FFF2-40B4-BE49-F238E27FC236}">
                  <a16:creationId xmlns:a16="http://schemas.microsoft.com/office/drawing/2014/main" id="{8DADE3F0-6A1B-43B9-9709-50919EBE0B94}"/>
                </a:ext>
              </a:extLst>
            </p:cNvPr>
            <p:cNvGrpSpPr/>
            <p:nvPr/>
          </p:nvGrpSpPr>
          <p:grpSpPr>
            <a:xfrm>
              <a:off x="725744" y="1218480"/>
              <a:ext cx="1673856" cy="1582923"/>
              <a:chOff x="4067944" y="1321573"/>
              <a:chExt cx="1673856" cy="1582923"/>
            </a:xfrm>
          </p:grpSpPr>
          <p:pic>
            <p:nvPicPr>
              <p:cNvPr id="33" name="Immagine 32">
                <a:extLst>
                  <a:ext uri="{FF2B5EF4-FFF2-40B4-BE49-F238E27FC236}">
                    <a16:creationId xmlns:a16="http://schemas.microsoft.com/office/drawing/2014/main" id="{B0BCB3C1-0428-44AB-8997-AEA5844714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55976" y="1321573"/>
                <a:ext cx="1143000" cy="1143000"/>
              </a:xfrm>
              <a:prstGeom prst="rect">
                <a:avLst/>
              </a:prstGeom>
            </p:spPr>
          </p:pic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DBF38141-9F18-4BE1-BBCF-9E44C44DCB98}"/>
                  </a:ext>
                </a:extLst>
              </p:cNvPr>
              <p:cNvSpPr txBox="1"/>
              <p:nvPr/>
            </p:nvSpPr>
            <p:spPr>
              <a:xfrm>
                <a:off x="4067944" y="2535164"/>
                <a:ext cx="16738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Citizen scientist</a:t>
                </a:r>
              </a:p>
            </p:txBody>
          </p:sp>
        </p:grpSp>
        <p:pic>
          <p:nvPicPr>
            <p:cNvPr id="44" name="Immagine 43">
              <a:extLst>
                <a:ext uri="{FF2B5EF4-FFF2-40B4-BE49-F238E27FC236}">
                  <a16:creationId xmlns:a16="http://schemas.microsoft.com/office/drawing/2014/main" id="{5863F7A1-0752-4690-8C2C-EEAD7533A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24794" y="1290947"/>
              <a:ext cx="631480" cy="631480"/>
            </a:xfrm>
            <a:prstGeom prst="rect">
              <a:avLst/>
            </a:prstGeom>
          </p:spPr>
        </p:pic>
      </p:grpSp>
      <p:sp>
        <p:nvSpPr>
          <p:cNvPr id="45" name="Cilindro 44">
            <a:extLst>
              <a:ext uri="{FF2B5EF4-FFF2-40B4-BE49-F238E27FC236}">
                <a16:creationId xmlns:a16="http://schemas.microsoft.com/office/drawing/2014/main" id="{509A5345-9028-4337-972D-1468FC3BCC2D}"/>
              </a:ext>
            </a:extLst>
          </p:cNvPr>
          <p:cNvSpPr/>
          <p:nvPr/>
        </p:nvSpPr>
        <p:spPr>
          <a:xfrm rot="5400000">
            <a:off x="4302486" y="-825792"/>
            <a:ext cx="631481" cy="8877429"/>
          </a:xfrm>
          <a:prstGeom prst="can">
            <a:avLst/>
          </a:prstGeom>
          <a:noFill/>
          <a:ln w="476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6FAD3C5F-D672-4438-B4A6-E9F319AC221C}"/>
              </a:ext>
            </a:extLst>
          </p:cNvPr>
          <p:cNvGrpSpPr/>
          <p:nvPr/>
        </p:nvGrpSpPr>
        <p:grpSpPr>
          <a:xfrm>
            <a:off x="3555952" y="1214069"/>
            <a:ext cx="1764752" cy="1596759"/>
            <a:chOff x="4031384" y="1193782"/>
            <a:chExt cx="1764752" cy="1596759"/>
          </a:xfrm>
        </p:grpSpPr>
        <p:grpSp>
          <p:nvGrpSpPr>
            <p:cNvPr id="35" name="Gruppo 34">
              <a:extLst>
                <a:ext uri="{FF2B5EF4-FFF2-40B4-BE49-F238E27FC236}">
                  <a16:creationId xmlns:a16="http://schemas.microsoft.com/office/drawing/2014/main" id="{6D4A6BE6-25D8-44B5-B4C5-86694BA291DE}"/>
                </a:ext>
              </a:extLst>
            </p:cNvPr>
            <p:cNvGrpSpPr/>
            <p:nvPr/>
          </p:nvGrpSpPr>
          <p:grpSpPr>
            <a:xfrm>
              <a:off x="4031384" y="1193782"/>
              <a:ext cx="1243801" cy="1596759"/>
              <a:chOff x="2320087" y="1328356"/>
              <a:chExt cx="1235275" cy="1512332"/>
            </a:xfrm>
          </p:grpSpPr>
          <p:pic>
            <p:nvPicPr>
              <p:cNvPr id="32" name="Immagine 31">
                <a:extLst>
                  <a:ext uri="{FF2B5EF4-FFF2-40B4-BE49-F238E27FC236}">
                    <a16:creationId xmlns:a16="http://schemas.microsoft.com/office/drawing/2014/main" id="{7C9DA174-8D03-4847-B04C-08C11A7817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39752" y="1328356"/>
                <a:ext cx="1143000" cy="1143000"/>
              </a:xfrm>
              <a:prstGeom prst="rect">
                <a:avLst/>
              </a:prstGeom>
            </p:spPr>
          </p:pic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11761453-FAEF-40A7-9B2B-BDE2A0AE0BF9}"/>
                  </a:ext>
                </a:extLst>
              </p:cNvPr>
              <p:cNvSpPr txBox="1"/>
              <p:nvPr/>
            </p:nvSpPr>
            <p:spPr>
              <a:xfrm>
                <a:off x="2320087" y="2471356"/>
                <a:ext cx="1235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err="1"/>
                  <a:t>Researcher</a:t>
                </a:r>
                <a:endParaRPr lang="it-IT" dirty="0"/>
              </a:p>
            </p:txBody>
          </p:sp>
        </p:grpSp>
        <p:pic>
          <p:nvPicPr>
            <p:cNvPr id="46" name="Immagine 45">
              <a:extLst>
                <a:ext uri="{FF2B5EF4-FFF2-40B4-BE49-F238E27FC236}">
                  <a16:creationId xmlns:a16="http://schemas.microsoft.com/office/drawing/2014/main" id="{8267E881-5C4A-4DC9-B6C1-3B2A7BDB1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64656" y="1244994"/>
              <a:ext cx="631480" cy="631480"/>
            </a:xfrm>
            <a:prstGeom prst="rect">
              <a:avLst/>
            </a:prstGeom>
          </p:spPr>
        </p:pic>
      </p:grp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2EFCF5DE-4F85-4BB1-AD2B-235622004A21}"/>
              </a:ext>
            </a:extLst>
          </p:cNvPr>
          <p:cNvGrpSpPr/>
          <p:nvPr/>
        </p:nvGrpSpPr>
        <p:grpSpPr>
          <a:xfrm>
            <a:off x="6263864" y="1239195"/>
            <a:ext cx="2123034" cy="1551346"/>
            <a:chOff x="6906969" y="1218480"/>
            <a:chExt cx="2123034" cy="1551346"/>
          </a:xfrm>
        </p:grpSpPr>
        <p:grpSp>
          <p:nvGrpSpPr>
            <p:cNvPr id="40" name="Gruppo 39">
              <a:extLst>
                <a:ext uri="{FF2B5EF4-FFF2-40B4-BE49-F238E27FC236}">
                  <a16:creationId xmlns:a16="http://schemas.microsoft.com/office/drawing/2014/main" id="{5352C112-627A-4506-82EA-802580816C0C}"/>
                </a:ext>
              </a:extLst>
            </p:cNvPr>
            <p:cNvGrpSpPr/>
            <p:nvPr/>
          </p:nvGrpSpPr>
          <p:grpSpPr>
            <a:xfrm>
              <a:off x="6906969" y="1218480"/>
              <a:ext cx="1681871" cy="1551346"/>
              <a:chOff x="6975346" y="1218480"/>
              <a:chExt cx="1681871" cy="1551346"/>
            </a:xfrm>
          </p:grpSpPr>
          <p:pic>
            <p:nvPicPr>
              <p:cNvPr id="38" name="Immagine 37">
                <a:extLst>
                  <a:ext uri="{FF2B5EF4-FFF2-40B4-BE49-F238E27FC236}">
                    <a16:creationId xmlns:a16="http://schemas.microsoft.com/office/drawing/2014/main" id="{21AD660A-E25C-4ADF-A32F-1CF197D6E8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59104" y="1218480"/>
                <a:ext cx="1259152" cy="1259152"/>
              </a:xfrm>
              <a:prstGeom prst="rect">
                <a:avLst/>
              </a:prstGeom>
            </p:spPr>
          </p:pic>
          <p:sp>
            <p:nvSpPr>
              <p:cNvPr id="39" name="CasellaDiTesto 38">
                <a:extLst>
                  <a:ext uri="{FF2B5EF4-FFF2-40B4-BE49-F238E27FC236}">
                    <a16:creationId xmlns:a16="http://schemas.microsoft.com/office/drawing/2014/main" id="{0E5C9697-7C9E-458C-B2A7-4DCCA3250982}"/>
                  </a:ext>
                </a:extLst>
              </p:cNvPr>
              <p:cNvSpPr txBox="1"/>
              <p:nvPr/>
            </p:nvSpPr>
            <p:spPr>
              <a:xfrm>
                <a:off x="6975346" y="2400494"/>
                <a:ext cx="16818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Computer code</a:t>
                </a:r>
              </a:p>
            </p:txBody>
          </p:sp>
        </p:grpSp>
        <p:pic>
          <p:nvPicPr>
            <p:cNvPr id="47" name="Immagine 46">
              <a:extLst>
                <a:ext uri="{FF2B5EF4-FFF2-40B4-BE49-F238E27FC236}">
                  <a16:creationId xmlns:a16="http://schemas.microsoft.com/office/drawing/2014/main" id="{AA44E0A7-F30D-4245-B4C0-67B8EC54D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98523" y="1255494"/>
              <a:ext cx="631480" cy="631480"/>
            </a:xfrm>
            <a:prstGeom prst="rect">
              <a:avLst/>
            </a:prstGeom>
          </p:spPr>
        </p:pic>
      </p:grpSp>
      <p:cxnSp>
        <p:nvCxnSpPr>
          <p:cNvPr id="52" name="Connettore a gomito 51">
            <a:extLst>
              <a:ext uri="{FF2B5EF4-FFF2-40B4-BE49-F238E27FC236}">
                <a16:creationId xmlns:a16="http://schemas.microsoft.com/office/drawing/2014/main" id="{69B3BE76-2AA0-407E-834C-E878F94E367B}"/>
              </a:ext>
            </a:extLst>
          </p:cNvPr>
          <p:cNvCxnSpPr>
            <a:cxnSpLocks/>
          </p:cNvCxnSpPr>
          <p:nvPr/>
        </p:nvCxnSpPr>
        <p:spPr>
          <a:xfrm rot="16200000" flipH="1">
            <a:off x="1729880" y="2183256"/>
            <a:ext cx="1596376" cy="631480"/>
          </a:xfrm>
          <a:prstGeom prst="bentConnector3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a gomito 53">
            <a:extLst>
              <a:ext uri="{FF2B5EF4-FFF2-40B4-BE49-F238E27FC236}">
                <a16:creationId xmlns:a16="http://schemas.microsoft.com/office/drawing/2014/main" id="{E731E9BD-5C39-4241-AA45-B40E81993511}"/>
              </a:ext>
            </a:extLst>
          </p:cNvPr>
          <p:cNvCxnSpPr>
            <a:cxnSpLocks/>
          </p:cNvCxnSpPr>
          <p:nvPr/>
        </p:nvCxnSpPr>
        <p:spPr>
          <a:xfrm rot="16200000" flipH="1">
            <a:off x="4627346" y="2160480"/>
            <a:ext cx="1596376" cy="631480"/>
          </a:xfrm>
          <a:prstGeom prst="bentConnector3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a gomito 54">
            <a:extLst>
              <a:ext uri="{FF2B5EF4-FFF2-40B4-BE49-F238E27FC236}">
                <a16:creationId xmlns:a16="http://schemas.microsoft.com/office/drawing/2014/main" id="{3524452D-DCCD-4821-829D-2095CDFB87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7706544" y="2183254"/>
            <a:ext cx="1596376" cy="631480"/>
          </a:xfrm>
          <a:prstGeom prst="bentConnector3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675F0DE4-C9E8-462E-B5F9-506D2044AE23}"/>
              </a:ext>
            </a:extLst>
          </p:cNvPr>
          <p:cNvSpPr txBox="1"/>
          <p:nvPr/>
        </p:nvSpPr>
        <p:spPr>
          <a:xfrm>
            <a:off x="2461837" y="3412869"/>
            <a:ext cx="4675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Distributed Knowledge </a:t>
            </a:r>
            <a:r>
              <a:rPr lang="it-IT" sz="2000" b="1" dirty="0" err="1"/>
              <a:t>Infrastructure</a:t>
            </a:r>
            <a:endParaRPr lang="it-IT" sz="2000" b="1" dirty="0"/>
          </a:p>
        </p:txBody>
      </p:sp>
      <p:pic>
        <p:nvPicPr>
          <p:cNvPr id="59" name="Immagine 58">
            <a:extLst>
              <a:ext uri="{FF2B5EF4-FFF2-40B4-BE49-F238E27FC236}">
                <a16:creationId xmlns:a16="http://schemas.microsoft.com/office/drawing/2014/main" id="{E887E507-0324-4AB9-8BD8-34D73A9060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067" y="4746829"/>
            <a:ext cx="2699383" cy="1556419"/>
          </a:xfrm>
          <a:prstGeom prst="rect">
            <a:avLst/>
          </a:prstGeom>
        </p:spPr>
      </p:pic>
      <p:pic>
        <p:nvPicPr>
          <p:cNvPr id="82" name="Immagine 81">
            <a:extLst>
              <a:ext uri="{FF2B5EF4-FFF2-40B4-BE49-F238E27FC236}">
                <a16:creationId xmlns:a16="http://schemas.microsoft.com/office/drawing/2014/main" id="{72856FCA-504E-4545-BCFC-2B9FDC3624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8450" y="4799931"/>
            <a:ext cx="2699383" cy="1556419"/>
          </a:xfrm>
          <a:prstGeom prst="rect">
            <a:avLst/>
          </a:prstGeom>
        </p:spPr>
      </p:pic>
      <p:pic>
        <p:nvPicPr>
          <p:cNvPr id="83" name="Immagine 82">
            <a:extLst>
              <a:ext uri="{FF2B5EF4-FFF2-40B4-BE49-F238E27FC236}">
                <a16:creationId xmlns:a16="http://schemas.microsoft.com/office/drawing/2014/main" id="{45C83D06-6280-4429-B159-A330FA0BAB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4208" y="4799931"/>
            <a:ext cx="2699383" cy="155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0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4848" y="-17140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it-IT" sz="3600" dirty="0" err="1">
                <a:solidFill>
                  <a:schemeClr val="tx1"/>
                </a:solidFill>
                <a:latin typeface="Lato Regular"/>
              </a:rPr>
              <a:t>Outline</a:t>
            </a:r>
            <a:endParaRPr lang="it-IT" sz="3600" dirty="0">
              <a:solidFill>
                <a:schemeClr val="tx1"/>
              </a:solidFill>
              <a:latin typeface="Lato Regular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2</a:t>
            </a:fld>
            <a:endParaRPr lang="it-IT" dirty="0">
              <a:latin typeface="Lato Regular"/>
            </a:endParaRPr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467544" y="1313384"/>
            <a:ext cx="7704856" cy="4203848"/>
          </a:xfrm>
        </p:spPr>
        <p:txBody>
          <a:bodyPr>
            <a:normAutofit/>
          </a:bodyPr>
          <a:lstStyle/>
          <a:p>
            <a:r>
              <a:rPr lang="it-IT" dirty="0" err="1">
                <a:latin typeface="Lato Regular"/>
              </a:rPr>
              <a:t>Introduction</a:t>
            </a:r>
            <a:r>
              <a:rPr lang="it-IT" dirty="0">
                <a:latin typeface="Lato Regular"/>
              </a:rPr>
              <a:t> and </a:t>
            </a:r>
            <a:r>
              <a:rPr lang="it-IT" dirty="0" err="1">
                <a:latin typeface="Lato Regular"/>
              </a:rPr>
              <a:t>driving</a:t>
            </a:r>
            <a:r>
              <a:rPr lang="it-IT" dirty="0">
                <a:latin typeface="Lato Regular"/>
              </a:rPr>
              <a:t> </a:t>
            </a:r>
            <a:r>
              <a:rPr lang="it-IT" dirty="0" err="1">
                <a:latin typeface="Lato Regular"/>
              </a:rPr>
              <a:t>considerations</a:t>
            </a:r>
            <a:endParaRPr lang="it-IT" dirty="0">
              <a:latin typeface="Lato Regular"/>
            </a:endParaRPr>
          </a:p>
          <a:p>
            <a:endParaRPr lang="it-IT" dirty="0">
              <a:latin typeface="Lato Regular"/>
            </a:endParaRPr>
          </a:p>
          <a:p>
            <a:r>
              <a:rPr lang="it-IT" dirty="0">
                <a:latin typeface="Lato Regular"/>
              </a:rPr>
              <a:t>LODES «</a:t>
            </a:r>
            <a:r>
              <a:rPr lang="it-IT" dirty="0" err="1">
                <a:latin typeface="Lato Regular"/>
              </a:rPr>
              <a:t>at</a:t>
            </a:r>
            <a:r>
              <a:rPr lang="it-IT" dirty="0">
                <a:latin typeface="Lato Regular"/>
              </a:rPr>
              <a:t> a </a:t>
            </a:r>
            <a:r>
              <a:rPr lang="it-IT" dirty="0" err="1">
                <a:latin typeface="Lato Regular"/>
              </a:rPr>
              <a:t>glance</a:t>
            </a:r>
            <a:r>
              <a:rPr lang="it-IT" dirty="0">
                <a:latin typeface="Lato Regular"/>
              </a:rPr>
              <a:t>»</a:t>
            </a:r>
          </a:p>
          <a:p>
            <a:endParaRPr lang="it-IT" b="1" dirty="0">
              <a:latin typeface="Lato Regular"/>
            </a:endParaRPr>
          </a:p>
          <a:p>
            <a:r>
              <a:rPr lang="it-IT" dirty="0" err="1">
                <a:latin typeface="Lato Regular"/>
              </a:rPr>
              <a:t>Towards</a:t>
            </a:r>
            <a:r>
              <a:rPr lang="it-IT" dirty="0">
                <a:latin typeface="Lato Regular"/>
              </a:rPr>
              <a:t> the </a:t>
            </a:r>
            <a:r>
              <a:rPr lang="it-IT" dirty="0" err="1">
                <a:latin typeface="Lato Regular"/>
              </a:rPr>
              <a:t>Scoping</a:t>
            </a:r>
            <a:r>
              <a:rPr lang="it-IT" dirty="0">
                <a:latin typeface="Lato Regular"/>
              </a:rPr>
              <a:t> Group Report</a:t>
            </a:r>
          </a:p>
          <a:p>
            <a:endParaRPr lang="it-IT" dirty="0">
              <a:latin typeface="Lato Regular"/>
            </a:endParaRPr>
          </a:p>
          <a:p>
            <a:r>
              <a:rPr lang="it-IT" dirty="0">
                <a:latin typeface="Lato Regular"/>
              </a:rPr>
              <a:t>Workshop agenda (</a:t>
            </a:r>
            <a:r>
              <a:rPr lang="en-US" dirty="0">
                <a:latin typeface="Lato Regular"/>
              </a:rPr>
              <a:t>to set the roadmap to the Report</a:t>
            </a:r>
            <a:r>
              <a:rPr lang="it-IT" dirty="0">
                <a:latin typeface="Lato Regular"/>
              </a:rPr>
              <a:t>)</a:t>
            </a:r>
          </a:p>
          <a:p>
            <a:endParaRPr lang="it-IT" b="1" dirty="0">
              <a:latin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12084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4848" y="-17140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it-IT" sz="3600" dirty="0" err="1">
                <a:solidFill>
                  <a:schemeClr val="tx1"/>
                </a:solidFill>
                <a:latin typeface="Lato Regular"/>
              </a:rPr>
              <a:t>Key</a:t>
            </a:r>
            <a:r>
              <a:rPr lang="it-IT" sz="3600" dirty="0">
                <a:solidFill>
                  <a:schemeClr val="tx1"/>
                </a:solidFill>
                <a:latin typeface="Lato Regular"/>
              </a:rPr>
              <a:t> points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20</a:t>
            </a:fld>
            <a:endParaRPr lang="it-IT" dirty="0">
              <a:latin typeface="Lato Regular"/>
            </a:endParaRPr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467544" y="1313384"/>
            <a:ext cx="7704856" cy="4707904"/>
          </a:xfrm>
        </p:spPr>
        <p:txBody>
          <a:bodyPr>
            <a:normAutofit lnSpcReduction="10000"/>
          </a:bodyPr>
          <a:lstStyle/>
          <a:p>
            <a:r>
              <a:rPr lang="it-IT" dirty="0" err="1">
                <a:latin typeface="Lato Regular"/>
              </a:rPr>
              <a:t>Identify</a:t>
            </a:r>
            <a:r>
              <a:rPr lang="it-IT" dirty="0">
                <a:latin typeface="Lato Regular"/>
              </a:rPr>
              <a:t> </a:t>
            </a:r>
            <a:r>
              <a:rPr lang="it-IT" dirty="0" err="1">
                <a:latin typeface="Lato Regular"/>
              </a:rPr>
              <a:t>players</a:t>
            </a:r>
            <a:r>
              <a:rPr lang="it-IT" dirty="0">
                <a:latin typeface="Lato Regular"/>
              </a:rPr>
              <a:t> (</a:t>
            </a:r>
            <a:r>
              <a:rPr lang="it-IT" dirty="0" err="1">
                <a:latin typeface="Lato Regular"/>
              </a:rPr>
              <a:t>infrastructures</a:t>
            </a:r>
            <a:r>
              <a:rPr lang="it-IT" dirty="0">
                <a:latin typeface="Lato Regular"/>
              </a:rPr>
              <a:t>, </a:t>
            </a:r>
            <a:r>
              <a:rPr lang="it-IT" dirty="0" err="1">
                <a:latin typeface="Lato Regular"/>
              </a:rPr>
              <a:t>services</a:t>
            </a:r>
            <a:r>
              <a:rPr lang="it-IT" dirty="0">
                <a:latin typeface="Lato Regular"/>
              </a:rPr>
              <a:t>, users)</a:t>
            </a:r>
          </a:p>
          <a:p>
            <a:pPr marL="0" indent="0">
              <a:buNone/>
            </a:pPr>
            <a:endParaRPr lang="it-IT" b="1" dirty="0">
              <a:latin typeface="Lato Regular"/>
            </a:endParaRPr>
          </a:p>
          <a:p>
            <a:r>
              <a:rPr lang="it-IT" dirty="0" err="1">
                <a:latin typeface="Lato Regular"/>
              </a:rPr>
              <a:t>Identify</a:t>
            </a:r>
            <a:r>
              <a:rPr lang="it-IT" dirty="0">
                <a:latin typeface="Lato Regular"/>
              </a:rPr>
              <a:t> </a:t>
            </a:r>
            <a:r>
              <a:rPr lang="it-IT" dirty="0" err="1">
                <a:latin typeface="Lato Regular"/>
              </a:rPr>
              <a:t>technology</a:t>
            </a:r>
            <a:r>
              <a:rPr lang="it-IT" dirty="0">
                <a:latin typeface="Lato Regular"/>
              </a:rPr>
              <a:t> gaps</a:t>
            </a:r>
          </a:p>
          <a:p>
            <a:endParaRPr lang="it-IT" dirty="0">
              <a:latin typeface="Lato Regular"/>
            </a:endParaRPr>
          </a:p>
          <a:p>
            <a:r>
              <a:rPr lang="it-IT" dirty="0" err="1">
                <a:latin typeface="Lato Regular"/>
              </a:rPr>
              <a:t>Identify</a:t>
            </a:r>
            <a:r>
              <a:rPr lang="it-IT" dirty="0">
                <a:latin typeface="Lato Regular"/>
              </a:rPr>
              <a:t> «de </a:t>
            </a:r>
            <a:r>
              <a:rPr lang="it-IT" dirty="0" err="1">
                <a:latin typeface="Lato Regular"/>
              </a:rPr>
              <a:t>jure</a:t>
            </a:r>
            <a:r>
              <a:rPr lang="it-IT" dirty="0">
                <a:latin typeface="Lato Regular"/>
              </a:rPr>
              <a:t>»/«de facto» </a:t>
            </a:r>
            <a:r>
              <a:rPr lang="it-IT" dirty="0" err="1">
                <a:latin typeface="Lato Regular"/>
              </a:rPr>
              <a:t>standards</a:t>
            </a:r>
            <a:r>
              <a:rPr lang="it-IT" dirty="0">
                <a:latin typeface="Lato Regular"/>
              </a:rPr>
              <a:t> (e.g., Semantic </a:t>
            </a:r>
            <a:r>
              <a:rPr lang="it-IT" dirty="0" err="1">
                <a:latin typeface="Lato Regular"/>
              </a:rPr>
              <a:t>Web’s</a:t>
            </a:r>
            <a:r>
              <a:rPr lang="it-IT" dirty="0">
                <a:latin typeface="Lato Regular"/>
              </a:rPr>
              <a:t>, OAI-PMH, DC, DOI, ORCID, etc.)</a:t>
            </a:r>
          </a:p>
          <a:p>
            <a:pPr marL="0" indent="0">
              <a:buNone/>
            </a:pPr>
            <a:endParaRPr lang="it-IT" b="1" dirty="0">
              <a:latin typeface="Lato Regular"/>
            </a:endParaRPr>
          </a:p>
          <a:p>
            <a:r>
              <a:rPr lang="en-US" dirty="0">
                <a:latin typeface="Lato Regular"/>
              </a:rPr>
              <a:t>Define recipes and guidelines based on concrete (multidisciplinary) use cases</a:t>
            </a:r>
          </a:p>
          <a:p>
            <a:endParaRPr lang="en-US" dirty="0">
              <a:latin typeface="Lato Regular"/>
            </a:endParaRPr>
          </a:p>
          <a:p>
            <a:r>
              <a:rPr lang="en-US" dirty="0">
                <a:latin typeface="Lato Regular"/>
              </a:rPr>
              <a:t>Propose viable policies</a:t>
            </a:r>
            <a:endParaRPr lang="it-IT" dirty="0">
              <a:latin typeface="Lato Regular"/>
            </a:endParaRPr>
          </a:p>
          <a:p>
            <a:endParaRPr lang="it-IT" dirty="0">
              <a:latin typeface="Lato Regular"/>
            </a:endParaRPr>
          </a:p>
          <a:p>
            <a:pPr marL="0" indent="0">
              <a:buNone/>
            </a:pPr>
            <a:endParaRPr lang="it-IT" dirty="0">
              <a:latin typeface="Lato Regular"/>
            </a:endParaRPr>
          </a:p>
          <a:p>
            <a:endParaRPr lang="it-IT" b="1" dirty="0">
              <a:latin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2117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4848" y="-17140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it-IT" sz="3600" dirty="0" err="1">
                <a:solidFill>
                  <a:schemeClr val="tx1"/>
                </a:solidFill>
                <a:latin typeface="Lato Regular"/>
              </a:rPr>
              <a:t>Towards</a:t>
            </a:r>
            <a:r>
              <a:rPr lang="it-IT" sz="3600" dirty="0">
                <a:solidFill>
                  <a:schemeClr val="tx1"/>
                </a:solidFill>
                <a:latin typeface="Lato Regular"/>
              </a:rPr>
              <a:t> the </a:t>
            </a:r>
            <a:r>
              <a:rPr lang="it-IT" sz="3600" dirty="0" err="1">
                <a:solidFill>
                  <a:schemeClr val="tx1"/>
                </a:solidFill>
                <a:latin typeface="Lato Regular"/>
              </a:rPr>
              <a:t>Scoping</a:t>
            </a:r>
            <a:r>
              <a:rPr lang="it-IT" sz="3600" dirty="0">
                <a:solidFill>
                  <a:schemeClr val="tx1"/>
                </a:solidFill>
                <a:latin typeface="Lato Regular"/>
              </a:rPr>
              <a:t> Group Report</a:t>
            </a:r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374848" y="1196752"/>
            <a:ext cx="8784976" cy="5544616"/>
          </a:xfrm>
        </p:spPr>
        <p:txBody>
          <a:bodyPr>
            <a:normAutofit fontScale="55000" lnSpcReduction="20000"/>
          </a:bodyPr>
          <a:lstStyle/>
          <a:p>
            <a:r>
              <a:rPr lang="en-US" dirty="0">
                <a:latin typeface="Lato Regular"/>
              </a:rPr>
              <a:t>Identify stakeholders (researchers, policymakers, ICT specialists, academic institutions, citizens, enterprises,  etc. </a:t>
            </a:r>
          </a:p>
          <a:p>
            <a:r>
              <a:rPr lang="en-US" dirty="0">
                <a:latin typeface="Lato Regular"/>
              </a:rPr>
              <a:t>Identify and </a:t>
            </a:r>
            <a:r>
              <a:rPr lang="en-US" dirty="0" err="1">
                <a:latin typeface="Lato Regular"/>
              </a:rPr>
              <a:t>analyse</a:t>
            </a:r>
            <a:r>
              <a:rPr lang="en-US" dirty="0">
                <a:latin typeface="Lato Regular"/>
              </a:rPr>
              <a:t> a multiplicity of different cultural contexts, practices, approaches and the relative technical languages</a:t>
            </a:r>
            <a:endParaRPr lang="it-IT" dirty="0">
              <a:latin typeface="Lato Regular"/>
            </a:endParaRPr>
          </a:p>
          <a:p>
            <a:r>
              <a:rPr lang="it-IT" dirty="0" err="1">
                <a:latin typeface="Lato Regular"/>
              </a:rPr>
              <a:t>Identify</a:t>
            </a:r>
            <a:r>
              <a:rPr lang="it-IT" dirty="0">
                <a:latin typeface="Lato Regular"/>
              </a:rPr>
              <a:t> </a:t>
            </a:r>
            <a:r>
              <a:rPr lang="en-US" dirty="0">
                <a:latin typeface="Lato Regular"/>
              </a:rPr>
              <a:t>Open Data repositories and Linked Open Data services currently existing and willing to contribute to the Scoping Group and eventually to a wider OECD Working Group</a:t>
            </a:r>
            <a:endParaRPr lang="it-IT" b="1" dirty="0">
              <a:latin typeface="Lato Regular"/>
            </a:endParaRPr>
          </a:p>
          <a:p>
            <a:r>
              <a:rPr lang="en-US" dirty="0">
                <a:latin typeface="Lato Regular"/>
              </a:rPr>
              <a:t>Address several important questions of Open Data, such as: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Lato Regular"/>
              </a:rPr>
              <a:t>In the context of data handling, what are the lessons learnt from Big Science experiments that can be applied to “Long Tail of Science” groups?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Lato Regular"/>
              </a:rPr>
              <a:t>What are the technical/political challenges to achieve full interoperability among Open Science repositories?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Lato Regular"/>
              </a:rPr>
              <a:t>Who are the key actors for the deployment of Open Science repositories?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Lato Regular"/>
              </a:rPr>
              <a:t>What is the role of Data Stewardship?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Lato Regular"/>
              </a:rPr>
              <a:t>Who owns the data? 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Lato Regular"/>
              </a:rPr>
              <a:t>Who is entitled to provide the certification of the quality of an Open Science repository? 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Lato Regular"/>
              </a:rPr>
              <a:t>Is it possible to broadly categorize the type of information in Open Science repositories (Big-Science/Research, Citizen demographics, Social and Human Sciences, Law Studies, Cultural Heritage, Health, Environment, etc.)?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Lato Regular"/>
              </a:rPr>
              <a:t>Can the above disparate communities use a common infrastructure?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Lato Regular"/>
              </a:rPr>
              <a:t>What is the correct granularity needed to define metadata semantics to satisfy the different community requirements?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Lato Regular"/>
              </a:rPr>
              <a:t>What is the role of private companies and societal </a:t>
            </a:r>
            <a:r>
              <a:rPr lang="en-US" dirty="0" err="1">
                <a:solidFill>
                  <a:schemeClr val="tx1"/>
                </a:solidFill>
                <a:latin typeface="Lato Regular"/>
              </a:rPr>
              <a:t>organisations</a:t>
            </a:r>
            <a:r>
              <a:rPr lang="en-US" dirty="0">
                <a:solidFill>
                  <a:schemeClr val="tx1"/>
                </a:solidFill>
                <a:latin typeface="Lato Regular"/>
              </a:rPr>
              <a:t>?</a:t>
            </a:r>
            <a:endParaRPr lang="it-IT" dirty="0">
              <a:solidFill>
                <a:schemeClr val="tx1"/>
              </a:solidFill>
              <a:latin typeface="Lato Regular"/>
            </a:endParaRPr>
          </a:p>
          <a:p>
            <a:r>
              <a:rPr lang="en-US" dirty="0">
                <a:latin typeface="Lato Regular"/>
              </a:rPr>
              <a:t>Collect requirements and needs from the identified stakeholders in order to propose the creation of an OECD Working Group charged with the definition of standards, best practices and guidelines for a transnational science policy aimed to the definition and development of a LOD federation of repositories</a:t>
            </a:r>
          </a:p>
          <a:p>
            <a:r>
              <a:rPr lang="en-US" dirty="0">
                <a:latin typeface="Lato Regular"/>
              </a:rPr>
              <a:t>Identify a few (multi-disciplinary) use cases, which could act as demonstrators in the wider context of an OECD Working Group</a:t>
            </a:r>
            <a:endParaRPr lang="it-IT" dirty="0">
              <a:latin typeface="Lato Regular"/>
            </a:endParaRPr>
          </a:p>
          <a:p>
            <a:endParaRPr lang="it-IT" b="1" dirty="0">
              <a:latin typeface="Lato Regular"/>
            </a:endParaRPr>
          </a:p>
        </p:txBody>
      </p:sp>
      <p:sp>
        <p:nvSpPr>
          <p:cNvPr id="3" name="Freccia destra con strisce 2">
            <a:extLst>
              <a:ext uri="{FF2B5EF4-FFF2-40B4-BE49-F238E27FC236}">
                <a16:creationId xmlns:a16="http://schemas.microsoft.com/office/drawing/2014/main" id="{2C00E207-EC63-4C4C-A10B-4420D54413B0}"/>
              </a:ext>
            </a:extLst>
          </p:cNvPr>
          <p:cNvSpPr/>
          <p:nvPr/>
        </p:nvSpPr>
        <p:spPr>
          <a:xfrm>
            <a:off x="7790744" y="6350714"/>
            <a:ext cx="978408" cy="484632"/>
          </a:xfrm>
          <a:prstGeom prst="striped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F749DAAB-BB41-4A9F-8500-8D2881F4A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2648" y="6356350"/>
            <a:ext cx="1981200" cy="365760"/>
          </a:xfrm>
        </p:spPr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21</a:t>
            </a:fld>
            <a:endParaRPr lang="it-IT" dirty="0">
              <a:latin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3369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136C8EE-1BF5-4267-8E0B-58E1C8C88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45" y="1247539"/>
            <a:ext cx="7961709" cy="495782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ACFC997-657D-4F80-9B52-912D5F37E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4" y="1212290"/>
            <a:ext cx="9077843" cy="5028319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8864" y="-90264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GB" sz="3600" dirty="0">
                <a:solidFill>
                  <a:schemeClr val="tx1"/>
                </a:solidFill>
                <a:latin typeface="Lato Regular"/>
                <a:cs typeface="Lato Light"/>
              </a:rPr>
              <a:t>The “knowledge </a:t>
            </a:r>
            <a:r>
              <a:rPr lang="en-GB" sz="3600" dirty="0" err="1">
                <a:solidFill>
                  <a:schemeClr val="tx1"/>
                </a:solidFill>
                <a:latin typeface="Lato Regular"/>
                <a:cs typeface="Lato Light"/>
              </a:rPr>
              <a:t>nexi</a:t>
            </a:r>
            <a:r>
              <a:rPr lang="en-GB" sz="3600" dirty="0">
                <a:solidFill>
                  <a:schemeClr val="tx1"/>
                </a:solidFill>
                <a:latin typeface="Lato Regular"/>
                <a:cs typeface="Lato Light"/>
              </a:rPr>
              <a:t>”</a:t>
            </a:r>
            <a:br>
              <a:rPr lang="en-GB" sz="3600" dirty="0">
                <a:solidFill>
                  <a:schemeClr val="tx1"/>
                </a:solidFill>
                <a:latin typeface="Lato Regular"/>
                <a:cs typeface="Lato Light"/>
              </a:rPr>
            </a:br>
            <a:r>
              <a:rPr lang="en-GB" sz="2700" b="1" dirty="0">
                <a:solidFill>
                  <a:schemeClr val="tx1"/>
                </a:solidFill>
                <a:latin typeface="Lato Regular"/>
                <a:cs typeface="Lato Light"/>
              </a:rPr>
              <a:t>From an Information Society to a Knowledge Society</a:t>
            </a:r>
            <a:endParaRPr lang="it-IT" sz="3600" b="1" dirty="0">
              <a:solidFill>
                <a:schemeClr val="tx1"/>
              </a:solidFill>
              <a:latin typeface="Lato Regular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22</a:t>
            </a:fld>
            <a:endParaRPr lang="it-IT" dirty="0">
              <a:latin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69674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0952" y="0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en-US" sz="3600" dirty="0">
                <a:solidFill>
                  <a:schemeClr val="tx1"/>
                </a:solidFill>
                <a:latin typeface="Lato Regular"/>
              </a:rPr>
              <a:t>Workshop agenda </a:t>
            </a:r>
            <a:br>
              <a:rPr lang="en-US" sz="3600" dirty="0">
                <a:solidFill>
                  <a:schemeClr val="tx1"/>
                </a:solidFill>
                <a:latin typeface="Lato Regular"/>
              </a:rPr>
            </a:br>
            <a:r>
              <a:rPr lang="en-US" sz="2800" dirty="0">
                <a:solidFill>
                  <a:schemeClr val="tx1"/>
                </a:solidFill>
                <a:latin typeface="Lato Regular"/>
              </a:rPr>
              <a:t>(to set the roadmap to the Report)</a:t>
            </a:r>
            <a:endParaRPr lang="it-IT" sz="3600" dirty="0">
              <a:solidFill>
                <a:schemeClr val="tx1"/>
              </a:solidFill>
              <a:latin typeface="Lato Regular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23</a:t>
            </a:fld>
            <a:endParaRPr lang="it-IT" dirty="0">
              <a:latin typeface="Lato Regular"/>
            </a:endParaRPr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323528" y="1133566"/>
            <a:ext cx="8928992" cy="5544616"/>
          </a:xfrm>
        </p:spPr>
        <p:txBody>
          <a:bodyPr>
            <a:normAutofit/>
          </a:bodyPr>
          <a:lstStyle/>
          <a:p>
            <a:r>
              <a:rPr lang="it-IT" dirty="0">
                <a:latin typeface="Lato Regular"/>
              </a:rPr>
              <a:t>Session 1</a:t>
            </a:r>
          </a:p>
          <a:p>
            <a:pPr lvl="1"/>
            <a:r>
              <a:rPr lang="it-IT" dirty="0">
                <a:solidFill>
                  <a:schemeClr val="tx1"/>
                </a:solidFill>
                <a:latin typeface="Lato Regular"/>
              </a:rPr>
              <a:t>Reports from </a:t>
            </a:r>
            <a:r>
              <a:rPr lang="it-IT" dirty="0" err="1">
                <a:solidFill>
                  <a:schemeClr val="tx1"/>
                </a:solidFill>
                <a:latin typeface="Lato Regular"/>
              </a:rPr>
              <a:t>countries</a:t>
            </a:r>
            <a:r>
              <a:rPr lang="it-IT" dirty="0">
                <a:solidFill>
                  <a:schemeClr val="tx1"/>
                </a:solidFill>
                <a:latin typeface="Lato Regular"/>
              </a:rPr>
              <a:t> and big </a:t>
            </a:r>
            <a:r>
              <a:rPr lang="it-IT" dirty="0" err="1">
                <a:solidFill>
                  <a:schemeClr val="tx1"/>
                </a:solidFill>
                <a:latin typeface="Lato Regular"/>
              </a:rPr>
              <a:t>projects</a:t>
            </a:r>
            <a:r>
              <a:rPr lang="it-IT" dirty="0">
                <a:solidFill>
                  <a:schemeClr val="tx1"/>
                </a:solidFill>
                <a:latin typeface="Lato Regular"/>
              </a:rPr>
              <a:t>/</a:t>
            </a:r>
            <a:r>
              <a:rPr lang="it-IT" dirty="0" err="1">
                <a:solidFill>
                  <a:schemeClr val="tx1"/>
                </a:solidFill>
                <a:latin typeface="Lato Regular"/>
              </a:rPr>
              <a:t>initiatives</a:t>
            </a:r>
            <a:r>
              <a:rPr lang="it-IT" dirty="0">
                <a:solidFill>
                  <a:schemeClr val="tx1"/>
                </a:solidFill>
                <a:latin typeface="Lato Regular"/>
              </a:rPr>
              <a:t>/</a:t>
            </a:r>
            <a:r>
              <a:rPr lang="it-IT" dirty="0" err="1">
                <a:solidFill>
                  <a:schemeClr val="tx1"/>
                </a:solidFill>
                <a:latin typeface="Lato Regular"/>
              </a:rPr>
              <a:t>services</a:t>
            </a:r>
            <a:endParaRPr lang="it-IT" dirty="0">
              <a:solidFill>
                <a:schemeClr val="tx1"/>
              </a:solidFill>
              <a:latin typeface="Lato Regular"/>
            </a:endParaRPr>
          </a:p>
          <a:p>
            <a:pPr lvl="1"/>
            <a:endParaRPr lang="it-IT" dirty="0">
              <a:solidFill>
                <a:schemeClr val="tx1"/>
              </a:solidFill>
              <a:latin typeface="Lato Regular"/>
            </a:endParaRPr>
          </a:p>
          <a:p>
            <a:r>
              <a:rPr lang="it-IT" dirty="0">
                <a:latin typeface="Lato Regular"/>
              </a:rPr>
              <a:t>Session 2</a:t>
            </a:r>
          </a:p>
          <a:p>
            <a:pPr lvl="1"/>
            <a:r>
              <a:rPr lang="it-IT" dirty="0">
                <a:latin typeface="Lato Regular"/>
              </a:rPr>
              <a:t>Panel-driven open </a:t>
            </a:r>
            <a:r>
              <a:rPr lang="it-IT" dirty="0" err="1">
                <a:latin typeface="Lato Regular"/>
              </a:rPr>
              <a:t>discussion</a:t>
            </a:r>
            <a:r>
              <a:rPr lang="it-IT" dirty="0">
                <a:latin typeface="Lato Regular"/>
              </a:rPr>
              <a:t> on the </a:t>
            </a:r>
            <a:r>
              <a:rPr lang="en-US" dirty="0">
                <a:latin typeface="Lato Regular"/>
              </a:rPr>
              <a:t>important questions on Open Data listed in the previous slide</a:t>
            </a:r>
          </a:p>
          <a:p>
            <a:pPr lvl="1"/>
            <a:endParaRPr lang="it-IT" dirty="0">
              <a:latin typeface="Lato Regular"/>
            </a:endParaRPr>
          </a:p>
          <a:p>
            <a:r>
              <a:rPr lang="it-IT" dirty="0">
                <a:latin typeface="Lato Regular"/>
              </a:rPr>
              <a:t>Session 3</a:t>
            </a:r>
          </a:p>
          <a:p>
            <a:pPr lvl="1"/>
            <a:r>
              <a:rPr lang="en-US" dirty="0">
                <a:latin typeface="Lato Regular"/>
              </a:rPr>
              <a:t>Architecture of the scoping paper: desirability and feasibility </a:t>
            </a:r>
          </a:p>
          <a:p>
            <a:pPr lvl="1"/>
            <a:endParaRPr lang="it-IT" dirty="0">
              <a:latin typeface="Lato Regular"/>
            </a:endParaRPr>
          </a:p>
          <a:p>
            <a:r>
              <a:rPr lang="it-IT" dirty="0">
                <a:latin typeface="Lato Regular"/>
              </a:rPr>
              <a:t>Session 4</a:t>
            </a:r>
          </a:p>
          <a:p>
            <a:pPr lvl="1"/>
            <a:r>
              <a:rPr lang="it-IT" dirty="0" err="1">
                <a:latin typeface="Lato Regular"/>
              </a:rPr>
              <a:t>Summary</a:t>
            </a:r>
            <a:r>
              <a:rPr lang="it-IT" dirty="0">
                <a:latin typeface="Lato Regular"/>
              </a:rPr>
              <a:t> and </a:t>
            </a:r>
            <a:r>
              <a:rPr lang="it-IT" dirty="0" err="1">
                <a:latin typeface="Lato Regular"/>
              </a:rPr>
              <a:t>next</a:t>
            </a:r>
            <a:r>
              <a:rPr lang="it-IT" dirty="0">
                <a:latin typeface="Lato Regular"/>
              </a:rPr>
              <a:t> steps</a:t>
            </a:r>
          </a:p>
        </p:txBody>
      </p:sp>
    </p:spTree>
    <p:extLst>
      <p:ext uri="{BB962C8B-B14F-4D97-AF65-F5344CB8AC3E}">
        <p14:creationId xmlns:p14="http://schemas.microsoft.com/office/powerpoint/2010/main" val="203047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8103"/>
            <a:ext cx="8229600" cy="4937760"/>
          </a:xfrm>
        </p:spPr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marL="0" indent="0" algn="ctr">
              <a:buNone/>
            </a:pPr>
            <a:r>
              <a:rPr lang="it-IT" sz="4400" dirty="0" err="1">
                <a:latin typeface="Lato Regular"/>
              </a:rPr>
              <a:t>Thank</a:t>
            </a:r>
            <a:r>
              <a:rPr lang="it-IT" sz="4400" dirty="0">
                <a:latin typeface="Lato Regular"/>
              </a:rPr>
              <a:t> </a:t>
            </a:r>
            <a:r>
              <a:rPr lang="it-IT" sz="4400" dirty="0" err="1">
                <a:latin typeface="Lato Regular"/>
              </a:rPr>
              <a:t>you</a:t>
            </a:r>
            <a:r>
              <a:rPr lang="it-IT" sz="4400" dirty="0">
                <a:latin typeface="Lato Regular"/>
              </a:rPr>
              <a:t>!</a:t>
            </a: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24</a:t>
            </a:fld>
            <a:endParaRPr lang="it-IT" dirty="0">
              <a:latin typeface="Lato Regular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0E0BCE4-9AB4-4FAB-A84B-0FB0964B2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184" y="3284984"/>
            <a:ext cx="5715000" cy="10477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8CA2FFC-CE12-4ED4-8025-D4A32BC5B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976" y="4653136"/>
            <a:ext cx="7001416" cy="128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1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08520" y="-171400"/>
            <a:ext cx="8856984" cy="1143000"/>
          </a:xfrm>
        </p:spPr>
        <p:txBody>
          <a:bodyPr>
            <a:noAutofit/>
          </a:bodyPr>
          <a:lstStyle/>
          <a:p>
            <a:pPr algn="r"/>
            <a:r>
              <a:rPr lang="it-IT" sz="3600" dirty="0">
                <a:solidFill>
                  <a:schemeClr val="tx1"/>
                </a:solidFill>
                <a:latin typeface="Lato Regular"/>
              </a:rPr>
              <a:t>The </a:t>
            </a:r>
            <a:r>
              <a:rPr lang="it-IT" sz="3600" dirty="0" err="1">
                <a:solidFill>
                  <a:schemeClr val="tx1"/>
                </a:solidFill>
                <a:latin typeface="Lato Regular"/>
              </a:rPr>
              <a:t>recent</a:t>
            </a:r>
            <a:r>
              <a:rPr lang="it-IT" sz="3600" dirty="0">
                <a:solidFill>
                  <a:schemeClr val="tx1"/>
                </a:solidFill>
                <a:latin typeface="Lato Regular"/>
              </a:rPr>
              <a:t> global data </a:t>
            </a:r>
            <a:r>
              <a:rPr lang="it-IT" sz="3600" dirty="0" err="1">
                <a:solidFill>
                  <a:schemeClr val="tx1"/>
                </a:solidFill>
                <a:latin typeface="Lato Regular"/>
              </a:rPr>
              <a:t>growth</a:t>
            </a:r>
            <a:r>
              <a:rPr lang="it-IT" sz="3600" dirty="0">
                <a:solidFill>
                  <a:schemeClr val="tx1"/>
                </a:solidFill>
                <a:latin typeface="Lato Regular"/>
              </a:rPr>
              <a:t>…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3</a:t>
            </a:fld>
            <a:endParaRPr lang="it-IT" dirty="0">
              <a:latin typeface="Lato Regular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766" y="1285221"/>
            <a:ext cx="8232738" cy="488008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27584" y="1835532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Lato Regular"/>
              </a:rPr>
              <a:t>(10</a:t>
            </a:r>
            <a:r>
              <a:rPr lang="it-IT" b="1" baseline="30000" dirty="0">
                <a:solidFill>
                  <a:srgbClr val="C00000"/>
                </a:solidFill>
                <a:latin typeface="Lato Regular"/>
              </a:rPr>
              <a:t>21</a:t>
            </a:r>
            <a:r>
              <a:rPr lang="it-IT" b="1" dirty="0">
                <a:solidFill>
                  <a:srgbClr val="C00000"/>
                </a:solidFill>
                <a:latin typeface="Lato Regular"/>
              </a:rPr>
              <a:t> </a:t>
            </a:r>
            <a:r>
              <a:rPr lang="it-IT" b="1" dirty="0" err="1">
                <a:solidFill>
                  <a:srgbClr val="C00000"/>
                </a:solidFill>
                <a:latin typeface="Lato Regular"/>
              </a:rPr>
              <a:t>Bytes</a:t>
            </a:r>
            <a:r>
              <a:rPr lang="it-IT" b="1" dirty="0">
                <a:solidFill>
                  <a:srgbClr val="C00000"/>
                </a:solidFill>
                <a:latin typeface="Lato Regular"/>
              </a:rPr>
              <a:t>)</a:t>
            </a:r>
            <a:endParaRPr lang="it-IT" b="1" baseline="30000" dirty="0">
              <a:solidFill>
                <a:srgbClr val="C00000"/>
              </a:solidFill>
              <a:latin typeface="Lato Regular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827584" y="3059668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Lato Regular"/>
              </a:rPr>
              <a:t>(10</a:t>
            </a:r>
            <a:r>
              <a:rPr lang="it-IT" b="1" baseline="30000" dirty="0">
                <a:solidFill>
                  <a:srgbClr val="C00000"/>
                </a:solidFill>
                <a:latin typeface="Lato Regular"/>
              </a:rPr>
              <a:t>18</a:t>
            </a:r>
            <a:r>
              <a:rPr lang="it-IT" b="1" dirty="0">
                <a:solidFill>
                  <a:srgbClr val="C00000"/>
                </a:solidFill>
                <a:latin typeface="Lato Regular"/>
              </a:rPr>
              <a:t> </a:t>
            </a:r>
            <a:r>
              <a:rPr lang="it-IT" b="1" dirty="0" err="1">
                <a:solidFill>
                  <a:srgbClr val="C00000"/>
                </a:solidFill>
                <a:latin typeface="Lato Regular"/>
              </a:rPr>
              <a:t>Bytes</a:t>
            </a:r>
            <a:r>
              <a:rPr lang="it-IT" b="1" dirty="0">
                <a:solidFill>
                  <a:srgbClr val="C00000"/>
                </a:solidFill>
                <a:latin typeface="Lato Regular"/>
              </a:rPr>
              <a:t>)</a:t>
            </a:r>
            <a:endParaRPr lang="it-IT" b="1" baseline="30000" dirty="0">
              <a:solidFill>
                <a:srgbClr val="C00000"/>
              </a:solidFill>
              <a:latin typeface="Lato Regular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55576" y="3995772"/>
            <a:ext cx="1457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Lato Regular"/>
              </a:rPr>
              <a:t>(10</a:t>
            </a:r>
            <a:r>
              <a:rPr lang="it-IT" b="1" baseline="30000" dirty="0">
                <a:solidFill>
                  <a:srgbClr val="C00000"/>
                </a:solidFill>
                <a:latin typeface="Lato Regular"/>
              </a:rPr>
              <a:t>15</a:t>
            </a:r>
            <a:r>
              <a:rPr lang="it-IT" b="1" dirty="0">
                <a:solidFill>
                  <a:srgbClr val="C00000"/>
                </a:solidFill>
                <a:latin typeface="Lato Regular"/>
              </a:rPr>
              <a:t> </a:t>
            </a:r>
            <a:r>
              <a:rPr lang="it-IT" b="1" dirty="0" err="1">
                <a:solidFill>
                  <a:srgbClr val="C00000"/>
                </a:solidFill>
                <a:latin typeface="Lato Regular"/>
              </a:rPr>
              <a:t>Bytes</a:t>
            </a:r>
            <a:r>
              <a:rPr lang="it-IT" b="1" dirty="0">
                <a:solidFill>
                  <a:srgbClr val="C00000"/>
                </a:solidFill>
                <a:latin typeface="Lato Regular"/>
              </a:rPr>
              <a:t>)</a:t>
            </a:r>
            <a:endParaRPr lang="it-IT" b="1" baseline="30000" dirty="0">
              <a:solidFill>
                <a:srgbClr val="C00000"/>
              </a:solidFill>
              <a:latin typeface="Lato Regular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07504" y="5075892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Lato Regular"/>
              </a:rPr>
              <a:t>(10</a:t>
            </a:r>
            <a:r>
              <a:rPr lang="it-IT" b="1" baseline="30000" dirty="0">
                <a:solidFill>
                  <a:srgbClr val="C00000"/>
                </a:solidFill>
                <a:latin typeface="Lato Regular"/>
              </a:rPr>
              <a:t>12 </a:t>
            </a:r>
            <a:r>
              <a:rPr lang="it-IT" b="1" dirty="0">
                <a:solidFill>
                  <a:srgbClr val="C00000"/>
                </a:solidFill>
                <a:latin typeface="Lato Regular"/>
              </a:rPr>
              <a:t>B)</a:t>
            </a:r>
            <a:endParaRPr lang="it-IT" b="1" baseline="30000" dirty="0">
              <a:solidFill>
                <a:srgbClr val="C00000"/>
              </a:solidFill>
              <a:latin typeface="Lato Regular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25629" y="550794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  <a:latin typeface="Lato Regular"/>
              </a:rPr>
              <a:t>(10</a:t>
            </a:r>
            <a:r>
              <a:rPr lang="it-IT" b="1" baseline="30000" dirty="0">
                <a:solidFill>
                  <a:srgbClr val="C00000"/>
                </a:solidFill>
                <a:latin typeface="Lato Regular"/>
              </a:rPr>
              <a:t>9 </a:t>
            </a:r>
            <a:r>
              <a:rPr lang="it-IT" b="1" dirty="0">
                <a:solidFill>
                  <a:srgbClr val="C00000"/>
                </a:solidFill>
                <a:latin typeface="Lato Regular"/>
              </a:rPr>
              <a:t>B)</a:t>
            </a:r>
            <a:endParaRPr lang="it-IT" b="1" baseline="30000" dirty="0">
              <a:solidFill>
                <a:srgbClr val="C00000"/>
              </a:solidFill>
              <a:latin typeface="Lato Regular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771800" y="2825641"/>
            <a:ext cx="41072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More information </a:t>
            </a:r>
            <a:r>
              <a:rPr lang="it-IT" sz="2000" b="1" dirty="0" err="1"/>
              <a:t>created</a:t>
            </a:r>
            <a:r>
              <a:rPr lang="it-IT" sz="2000" b="1" dirty="0"/>
              <a:t> in the </a:t>
            </a:r>
          </a:p>
          <a:p>
            <a:r>
              <a:rPr lang="it-IT" sz="2000" b="1" dirty="0"/>
              <a:t>last 50 </a:t>
            </a:r>
            <a:r>
              <a:rPr lang="it-IT" sz="2000" b="1" dirty="0" err="1"/>
              <a:t>years</a:t>
            </a:r>
            <a:r>
              <a:rPr lang="it-IT" sz="2000" b="1" dirty="0"/>
              <a:t> </a:t>
            </a:r>
            <a:r>
              <a:rPr lang="it-IT" sz="2000" b="1" dirty="0" err="1"/>
              <a:t>than</a:t>
            </a:r>
            <a:r>
              <a:rPr lang="it-IT" sz="2000" b="1" dirty="0"/>
              <a:t> </a:t>
            </a:r>
            <a:r>
              <a:rPr lang="it-IT" sz="2000" b="1" dirty="0" err="1"/>
              <a:t>since</a:t>
            </a:r>
            <a:r>
              <a:rPr lang="it-IT" sz="2000" b="1" dirty="0"/>
              <a:t> the </a:t>
            </a:r>
          </a:p>
          <a:p>
            <a:r>
              <a:rPr lang="it-IT" sz="2000" b="1" dirty="0"/>
              <a:t>homo sapiens </a:t>
            </a:r>
            <a:r>
              <a:rPr lang="it-IT" sz="2000" b="1" dirty="0" err="1"/>
              <a:t>walks</a:t>
            </a:r>
            <a:r>
              <a:rPr lang="it-IT" sz="2000" b="1" dirty="0"/>
              <a:t> </a:t>
            </a:r>
          </a:p>
          <a:p>
            <a:r>
              <a:rPr lang="it-IT" sz="2000" b="1" dirty="0"/>
              <a:t>on Earth</a:t>
            </a:r>
          </a:p>
        </p:txBody>
      </p:sp>
    </p:spTree>
    <p:extLst>
      <p:ext uri="{BB962C8B-B14F-4D97-AF65-F5344CB8AC3E}">
        <p14:creationId xmlns:p14="http://schemas.microsoft.com/office/powerpoint/2010/main" val="36144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6816" y="-675456"/>
            <a:ext cx="9669760" cy="1143000"/>
          </a:xfrm>
        </p:spPr>
        <p:txBody>
          <a:bodyPr>
            <a:normAutofit/>
          </a:bodyPr>
          <a:lstStyle/>
          <a:p>
            <a:r>
              <a:rPr lang="it-IT" sz="2800" dirty="0" err="1">
                <a:solidFill>
                  <a:schemeClr val="tx1"/>
                </a:solidFill>
                <a:latin typeface="Lato Regular"/>
              </a:rPr>
              <a:t>Increase</a:t>
            </a:r>
            <a:r>
              <a:rPr lang="it-IT" sz="2800" dirty="0">
                <a:solidFill>
                  <a:schemeClr val="tx1"/>
                </a:solidFill>
                <a:latin typeface="Lato Regular"/>
              </a:rPr>
              <a:t> of </a:t>
            </a:r>
            <a:r>
              <a:rPr lang="it-IT" sz="2800" dirty="0" err="1">
                <a:solidFill>
                  <a:schemeClr val="tx1"/>
                </a:solidFill>
                <a:latin typeface="Lato Regular"/>
              </a:rPr>
              <a:t>scientific</a:t>
            </a:r>
            <a:r>
              <a:rPr lang="it-IT" sz="2800" dirty="0">
                <a:solidFill>
                  <a:schemeClr val="tx1"/>
                </a:solidFill>
                <a:latin typeface="Lato Regular"/>
              </a:rPr>
              <a:t> data (High Energy </a:t>
            </a:r>
            <a:r>
              <a:rPr lang="it-IT" sz="2800" dirty="0" err="1">
                <a:solidFill>
                  <a:schemeClr val="tx1"/>
                </a:solidFill>
                <a:latin typeface="Lato Regular"/>
              </a:rPr>
              <a:t>Physics</a:t>
            </a:r>
            <a:r>
              <a:rPr lang="it-IT" sz="2800" dirty="0">
                <a:solidFill>
                  <a:schemeClr val="tx1"/>
                </a:solidFill>
                <a:latin typeface="Lato Regular"/>
              </a:rPr>
              <a:t>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4</a:t>
            </a:fld>
            <a:endParaRPr lang="it-IT" dirty="0">
              <a:latin typeface="Lato Regular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34" y="489295"/>
            <a:ext cx="7100362" cy="50175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1257" y="629706"/>
            <a:ext cx="6303017" cy="354500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1976" y="1712687"/>
            <a:ext cx="5796868" cy="39273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35" y="2994163"/>
            <a:ext cx="4944287" cy="382644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4" name="Gruppo 13"/>
          <p:cNvGrpSpPr/>
          <p:nvPr/>
        </p:nvGrpSpPr>
        <p:grpSpPr>
          <a:xfrm>
            <a:off x="1848042" y="4214146"/>
            <a:ext cx="7188454" cy="2487032"/>
            <a:chOff x="1891229" y="4225829"/>
            <a:chExt cx="7188454" cy="2487032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91229" y="4225829"/>
              <a:ext cx="7188454" cy="24870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CasellaDiTesto 12"/>
            <p:cNvSpPr txBox="1"/>
            <p:nvPr/>
          </p:nvSpPr>
          <p:spPr>
            <a:xfrm>
              <a:off x="4301446" y="5528915"/>
              <a:ext cx="423103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2400" b="1" dirty="0">
                  <a:solidFill>
                    <a:srgbClr val="FF0000"/>
                  </a:solidFill>
                  <a:latin typeface="Lato Regular"/>
                </a:rPr>
                <a:t>14 </a:t>
              </a:r>
              <a:r>
                <a:rPr lang="it-IT" sz="2400" b="1" dirty="0" err="1">
                  <a:solidFill>
                    <a:srgbClr val="FF0000"/>
                  </a:solidFill>
                  <a:latin typeface="Lato Regular"/>
                </a:rPr>
                <a:t>milion</a:t>
              </a:r>
              <a:r>
                <a:rPr lang="it-IT" sz="2400" b="1" dirty="0">
                  <a:solidFill>
                    <a:srgbClr val="FF0000"/>
                  </a:solidFill>
                  <a:latin typeface="Lato Regular"/>
                </a:rPr>
                <a:t> </a:t>
              </a:r>
              <a:r>
                <a:rPr lang="it-IT" sz="2400" b="1" dirty="0" err="1">
                  <a:solidFill>
                    <a:srgbClr val="FF0000"/>
                  </a:solidFill>
                  <a:latin typeface="Lato Regular"/>
                </a:rPr>
                <a:t>pictures</a:t>
              </a:r>
              <a:r>
                <a:rPr lang="it-IT" sz="2400" b="1" dirty="0">
                  <a:solidFill>
                    <a:srgbClr val="FF0000"/>
                  </a:solidFill>
                  <a:latin typeface="Lato Regular"/>
                </a:rPr>
                <a:t> a second</a:t>
              </a:r>
            </a:p>
          </p:txBody>
        </p:sp>
      </p:grpSp>
      <p:sp>
        <p:nvSpPr>
          <p:cNvPr id="12" name="CasellaDiTesto 11"/>
          <p:cNvSpPr txBox="1"/>
          <p:nvPr/>
        </p:nvSpPr>
        <p:spPr>
          <a:xfrm>
            <a:off x="3429576" y="4983665"/>
            <a:ext cx="5606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  <a:latin typeface="Lato Regular"/>
              </a:rPr>
              <a:t>0.5 EB = 500 PB = 0.5·10</a:t>
            </a:r>
            <a:r>
              <a:rPr lang="it-IT" sz="2800" b="1" baseline="30000" dirty="0">
                <a:solidFill>
                  <a:srgbClr val="C00000"/>
                </a:solidFill>
                <a:latin typeface="Lato Regular"/>
              </a:rPr>
              <a:t>18</a:t>
            </a:r>
            <a:r>
              <a:rPr lang="it-IT" sz="2800" b="1" dirty="0">
                <a:solidFill>
                  <a:srgbClr val="C00000"/>
                </a:solidFill>
                <a:latin typeface="Lato Regular"/>
              </a:rPr>
              <a:t> </a:t>
            </a:r>
            <a:r>
              <a:rPr lang="it-IT" sz="2800" b="1" dirty="0" err="1">
                <a:solidFill>
                  <a:srgbClr val="C00000"/>
                </a:solidFill>
                <a:latin typeface="Lato Regular"/>
              </a:rPr>
              <a:t>Bytes</a:t>
            </a:r>
            <a:endParaRPr lang="it-IT" sz="2800" b="1" baseline="30000" dirty="0">
              <a:solidFill>
                <a:srgbClr val="C00000"/>
              </a:solidFill>
              <a:latin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47239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/>
          <p:cNvGrpSpPr/>
          <p:nvPr/>
        </p:nvGrpSpPr>
        <p:grpSpPr>
          <a:xfrm>
            <a:off x="323528" y="1094259"/>
            <a:ext cx="8640960" cy="5215061"/>
            <a:chOff x="323528" y="1094259"/>
            <a:chExt cx="8640960" cy="5215061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528" y="1221730"/>
              <a:ext cx="8576884" cy="5087590"/>
            </a:xfrm>
            <a:prstGeom prst="rect">
              <a:avLst/>
            </a:prstGeom>
          </p:spPr>
        </p:pic>
        <p:sp>
          <p:nvSpPr>
            <p:cNvPr id="10" name="CasellaDiTesto 9"/>
            <p:cNvSpPr txBox="1"/>
            <p:nvPr/>
          </p:nvSpPr>
          <p:spPr>
            <a:xfrm>
              <a:off x="693096" y="1094259"/>
              <a:ext cx="827139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2000" b="1" dirty="0">
                  <a:solidFill>
                    <a:srgbClr val="FF0000"/>
                  </a:solidFill>
                  <a:latin typeface="Lato Regular"/>
                </a:rPr>
                <a:t>Global </a:t>
              </a:r>
              <a:r>
                <a:rPr lang="it-IT" sz="2000" b="1" dirty="0" err="1">
                  <a:solidFill>
                    <a:srgbClr val="FF0000"/>
                  </a:solidFill>
                  <a:latin typeface="Lato Regular"/>
                </a:rPr>
                <a:t>growth</a:t>
              </a:r>
              <a:r>
                <a:rPr lang="it-IT" sz="2000" b="1" dirty="0">
                  <a:solidFill>
                    <a:srgbClr val="FF0000"/>
                  </a:solidFill>
                  <a:latin typeface="Lato Regular"/>
                </a:rPr>
                <a:t> of human DNA </a:t>
              </a:r>
              <a:r>
                <a:rPr lang="it-IT" sz="2000" b="1" dirty="0" err="1">
                  <a:solidFill>
                    <a:srgbClr val="FF0000"/>
                  </a:solidFill>
                  <a:latin typeface="Lato Regular"/>
                </a:rPr>
                <a:t>sequencing</a:t>
              </a:r>
              <a:r>
                <a:rPr lang="it-IT" sz="2000" b="1" dirty="0">
                  <a:solidFill>
                    <a:srgbClr val="FF0000"/>
                  </a:solidFill>
                  <a:latin typeface="Lato Regular"/>
                </a:rPr>
                <a:t> (per </a:t>
              </a:r>
              <a:r>
                <a:rPr lang="it-IT" sz="2000" b="1" dirty="0" err="1">
                  <a:solidFill>
                    <a:srgbClr val="FF0000"/>
                  </a:solidFill>
                  <a:latin typeface="Lato Regular"/>
                </a:rPr>
                <a:t>year</a:t>
              </a:r>
              <a:r>
                <a:rPr lang="it-IT" sz="2000" b="1" dirty="0">
                  <a:solidFill>
                    <a:srgbClr val="FF0000"/>
                  </a:solidFill>
                  <a:latin typeface="Lato Regular"/>
                </a:rPr>
                <a:t>)</a:t>
              </a:r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4848" y="-90264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it-IT" sz="3600" dirty="0" err="1">
                <a:solidFill>
                  <a:schemeClr val="tx1"/>
                </a:solidFill>
                <a:latin typeface="Lato Regular"/>
              </a:rPr>
              <a:t>Increase</a:t>
            </a:r>
            <a:r>
              <a:rPr lang="it-IT" sz="3600" dirty="0">
                <a:solidFill>
                  <a:schemeClr val="tx1"/>
                </a:solidFill>
                <a:latin typeface="Lato Regular"/>
              </a:rPr>
              <a:t> of </a:t>
            </a:r>
            <a:r>
              <a:rPr lang="it-IT" sz="3600" dirty="0" err="1">
                <a:solidFill>
                  <a:schemeClr val="tx1"/>
                </a:solidFill>
                <a:latin typeface="Lato Regular"/>
              </a:rPr>
              <a:t>scientific</a:t>
            </a:r>
            <a:r>
              <a:rPr lang="it-IT" sz="3600" dirty="0">
                <a:solidFill>
                  <a:schemeClr val="tx1"/>
                </a:solidFill>
                <a:latin typeface="Lato Regular"/>
              </a:rPr>
              <a:t> data</a:t>
            </a:r>
            <a:br>
              <a:rPr lang="it-IT" sz="3600" dirty="0">
                <a:solidFill>
                  <a:schemeClr val="tx1"/>
                </a:solidFill>
                <a:latin typeface="Lato Regular"/>
              </a:rPr>
            </a:br>
            <a:r>
              <a:rPr lang="it-IT" sz="3600" dirty="0">
                <a:solidFill>
                  <a:schemeClr val="tx1"/>
                </a:solidFill>
                <a:latin typeface="Lato Regular"/>
              </a:rPr>
              <a:t>(Life </a:t>
            </a:r>
            <a:r>
              <a:rPr lang="it-IT" sz="3600" dirty="0" err="1">
                <a:solidFill>
                  <a:schemeClr val="tx1"/>
                </a:solidFill>
                <a:latin typeface="Lato Regular"/>
              </a:rPr>
              <a:t>Sciences</a:t>
            </a:r>
            <a:r>
              <a:rPr lang="it-IT" sz="3600" dirty="0">
                <a:solidFill>
                  <a:schemeClr val="tx1"/>
                </a:solidFill>
                <a:latin typeface="Lato Regular"/>
              </a:rPr>
              <a:t>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5</a:t>
            </a:fld>
            <a:endParaRPr lang="it-IT" dirty="0">
              <a:latin typeface="Lato Regular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452320" y="2617748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  <a:latin typeface="Lato Regular"/>
              </a:rPr>
              <a:t>1 EB</a:t>
            </a:r>
            <a:endParaRPr lang="it-IT" sz="2800" b="1" baseline="30000" dirty="0">
              <a:solidFill>
                <a:srgbClr val="C00000"/>
              </a:solidFill>
              <a:latin typeface="Lato Regular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7452320" y="1412776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  <a:latin typeface="Lato Regular"/>
              </a:rPr>
              <a:t>1 ZB</a:t>
            </a:r>
            <a:endParaRPr lang="it-IT" sz="2800" b="1" baseline="30000" dirty="0">
              <a:solidFill>
                <a:srgbClr val="C00000"/>
              </a:solidFill>
              <a:latin typeface="Lato Regular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7452320" y="3789040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  <a:latin typeface="Lato Regular"/>
              </a:rPr>
              <a:t>1 PB</a:t>
            </a:r>
            <a:endParaRPr lang="it-IT" sz="2800" b="1" baseline="30000" dirty="0">
              <a:solidFill>
                <a:srgbClr val="C00000"/>
              </a:solidFill>
              <a:latin typeface="Lato Regular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452320" y="4941168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  <a:latin typeface="Lato Regular"/>
              </a:rPr>
              <a:t>1 TB</a:t>
            </a:r>
            <a:endParaRPr lang="it-IT" sz="2800" b="1" baseline="30000" dirty="0">
              <a:solidFill>
                <a:srgbClr val="C00000"/>
              </a:solidFill>
              <a:latin typeface="Lato Regular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809969" y="6021288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  <a:latin typeface="Lato Regular"/>
              </a:rPr>
              <a:t>2015</a:t>
            </a:r>
            <a:endParaRPr lang="it-IT" sz="2800" b="1" baseline="30000" dirty="0">
              <a:solidFill>
                <a:srgbClr val="C00000"/>
              </a:solidFill>
              <a:latin typeface="Lato Regular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228184" y="6021288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  <a:latin typeface="Lato Regular"/>
              </a:rPr>
              <a:t>2020</a:t>
            </a:r>
            <a:endParaRPr lang="it-IT" sz="2800" b="1" baseline="30000" dirty="0">
              <a:solidFill>
                <a:srgbClr val="C00000"/>
              </a:solidFill>
              <a:latin typeface="Lato Regular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618281" y="6021288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  <a:latin typeface="Lato Regular"/>
              </a:rPr>
              <a:t>2025</a:t>
            </a:r>
            <a:endParaRPr lang="it-IT" sz="2800" b="1" baseline="30000" dirty="0">
              <a:solidFill>
                <a:srgbClr val="C00000"/>
              </a:solidFill>
              <a:latin typeface="Lato Regular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419872" y="6021288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  <a:latin typeface="Lato Regular"/>
              </a:rPr>
              <a:t>2010</a:t>
            </a:r>
            <a:endParaRPr lang="it-IT" sz="2800" b="1" baseline="30000" dirty="0">
              <a:solidFill>
                <a:srgbClr val="C00000"/>
              </a:solidFill>
              <a:latin typeface="Lato Regular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755576" y="2996952"/>
            <a:ext cx="718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  <a:latin typeface="Lato Regular"/>
              </a:rPr>
              <a:t>10</a:t>
            </a:r>
            <a:r>
              <a:rPr lang="it-IT" sz="2800" b="1" baseline="30000" dirty="0">
                <a:solidFill>
                  <a:srgbClr val="C00000"/>
                </a:solidFill>
                <a:latin typeface="Lato Regular"/>
              </a:rPr>
              <a:t>6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755576" y="4149080"/>
            <a:ext cx="7184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  <a:latin typeface="Lato Regular"/>
              </a:rPr>
              <a:t>10</a:t>
            </a:r>
            <a:r>
              <a:rPr lang="it-IT" sz="2800" b="1" baseline="30000" dirty="0">
                <a:solidFill>
                  <a:srgbClr val="C00000"/>
                </a:solidFill>
                <a:latin typeface="Lato Regular"/>
              </a:rPr>
              <a:t>3</a:t>
            </a:r>
          </a:p>
        </p:txBody>
      </p:sp>
      <p:sp>
        <p:nvSpPr>
          <p:cNvPr id="3" name="CasellaDiTesto 2"/>
          <p:cNvSpPr txBox="1"/>
          <p:nvPr/>
        </p:nvSpPr>
        <p:spPr>
          <a:xfrm rot="19231483">
            <a:off x="5691056" y="2122555"/>
            <a:ext cx="1937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x2 </a:t>
            </a:r>
            <a:r>
              <a:rPr lang="it-IT" dirty="0" err="1"/>
              <a:t>every</a:t>
            </a:r>
            <a:r>
              <a:rPr lang="it-IT" dirty="0"/>
              <a:t> 7 </a:t>
            </a:r>
            <a:r>
              <a:rPr lang="it-IT" dirty="0" err="1"/>
              <a:t>months</a:t>
            </a:r>
            <a:endParaRPr lang="it-IT" dirty="0"/>
          </a:p>
        </p:txBody>
      </p:sp>
      <p:sp>
        <p:nvSpPr>
          <p:cNvPr id="22" name="CasellaDiTesto 21"/>
          <p:cNvSpPr txBox="1"/>
          <p:nvPr/>
        </p:nvSpPr>
        <p:spPr>
          <a:xfrm rot="20067369">
            <a:off x="6854460" y="2111093"/>
            <a:ext cx="1453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x2 </a:t>
            </a:r>
            <a:r>
              <a:rPr lang="it-IT" dirty="0" err="1"/>
              <a:t>every</a:t>
            </a:r>
            <a:r>
              <a:rPr lang="it-IT" dirty="0"/>
              <a:t> </a:t>
            </a:r>
            <a:r>
              <a:rPr lang="it-IT" dirty="0" err="1"/>
              <a:t>year</a:t>
            </a:r>
            <a:endParaRPr lang="it-IT" dirty="0"/>
          </a:p>
        </p:txBody>
      </p:sp>
      <p:sp>
        <p:nvSpPr>
          <p:cNvPr id="23" name="CasellaDiTesto 22"/>
          <p:cNvSpPr txBox="1"/>
          <p:nvPr/>
        </p:nvSpPr>
        <p:spPr>
          <a:xfrm rot="20536472">
            <a:off x="6422309" y="2516362"/>
            <a:ext cx="2103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x2 </a:t>
            </a:r>
            <a:r>
              <a:rPr lang="it-IT" dirty="0" err="1"/>
              <a:t>every</a:t>
            </a:r>
            <a:r>
              <a:rPr lang="it-IT" dirty="0"/>
              <a:t> 18 </a:t>
            </a:r>
            <a:r>
              <a:rPr lang="it-IT" dirty="0" err="1"/>
              <a:t>months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8363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528" y="1769973"/>
            <a:ext cx="9828769" cy="383181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4848" y="-90264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it-IT" sz="3600" dirty="0" err="1">
                <a:solidFill>
                  <a:schemeClr val="tx1"/>
                </a:solidFill>
                <a:latin typeface="Lato Regular"/>
              </a:rPr>
              <a:t>Increase</a:t>
            </a:r>
            <a:r>
              <a:rPr lang="it-IT" sz="3600" dirty="0">
                <a:solidFill>
                  <a:schemeClr val="tx1"/>
                </a:solidFill>
                <a:latin typeface="Lato Regular"/>
              </a:rPr>
              <a:t> of </a:t>
            </a:r>
            <a:r>
              <a:rPr lang="it-IT" sz="3600" dirty="0" err="1">
                <a:solidFill>
                  <a:schemeClr val="tx1"/>
                </a:solidFill>
                <a:latin typeface="Lato Regular"/>
              </a:rPr>
              <a:t>health</a:t>
            </a:r>
            <a:r>
              <a:rPr lang="it-IT" sz="3600" dirty="0">
                <a:solidFill>
                  <a:schemeClr val="tx1"/>
                </a:solidFill>
                <a:latin typeface="Lato Regular"/>
              </a:rPr>
              <a:t> data </a:t>
            </a:r>
            <a:br>
              <a:rPr lang="it-IT" sz="3600" dirty="0">
                <a:solidFill>
                  <a:schemeClr val="tx1"/>
                </a:solidFill>
                <a:latin typeface="Lato Regular"/>
              </a:rPr>
            </a:br>
            <a:r>
              <a:rPr lang="it-IT" sz="3600" dirty="0">
                <a:solidFill>
                  <a:schemeClr val="tx1"/>
                </a:solidFill>
                <a:latin typeface="Lato Regular"/>
              </a:rPr>
              <a:t>(</a:t>
            </a:r>
            <a:r>
              <a:rPr lang="it-IT" sz="3600" dirty="0" err="1">
                <a:solidFill>
                  <a:schemeClr val="tx1"/>
                </a:solidFill>
                <a:latin typeface="Lato Regular"/>
              </a:rPr>
              <a:t>Medical</a:t>
            </a:r>
            <a:r>
              <a:rPr lang="it-IT" sz="3600" dirty="0">
                <a:solidFill>
                  <a:schemeClr val="tx1"/>
                </a:solidFill>
                <a:latin typeface="Lato Regular"/>
              </a:rPr>
              <a:t> images – US data)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6</a:t>
            </a:fld>
            <a:endParaRPr lang="it-IT" dirty="0">
              <a:latin typeface="Lato Regular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860032" y="335699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  <a:latin typeface="Lato Regular"/>
              </a:rPr>
              <a:t>3</a:t>
            </a:r>
            <a:endParaRPr lang="it-IT" sz="2800" b="1" baseline="30000" dirty="0">
              <a:solidFill>
                <a:srgbClr val="C00000"/>
              </a:solidFill>
              <a:latin typeface="Lato Regular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860032" y="391389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  <a:latin typeface="Lato Regular"/>
              </a:rPr>
              <a:t>2</a:t>
            </a:r>
            <a:endParaRPr lang="it-IT" sz="2800" b="1" baseline="30000" dirty="0">
              <a:solidFill>
                <a:srgbClr val="C00000"/>
              </a:solidFill>
              <a:latin typeface="Lato Regular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860032" y="448995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C00000"/>
                </a:solidFill>
                <a:latin typeface="Lato Regular"/>
              </a:rPr>
              <a:t>1</a:t>
            </a:r>
            <a:endParaRPr lang="it-IT" sz="2800" b="1" baseline="30000" dirty="0">
              <a:solidFill>
                <a:srgbClr val="C00000"/>
              </a:solidFill>
              <a:latin typeface="Lato Regular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8316416" y="5405154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Lato Regular"/>
              </a:rPr>
              <a:t>2015</a:t>
            </a:r>
            <a:endParaRPr lang="it-IT" sz="2000" b="1" baseline="30000" dirty="0">
              <a:solidFill>
                <a:srgbClr val="C00000"/>
              </a:solidFill>
              <a:latin typeface="Lato Regular"/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7596336" y="5405154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Lato Regular"/>
              </a:rPr>
              <a:t>2013</a:t>
            </a:r>
            <a:endParaRPr lang="it-IT" sz="2000" b="1" baseline="30000" dirty="0">
              <a:solidFill>
                <a:srgbClr val="C00000"/>
              </a:solidFill>
              <a:latin typeface="Lato Regular"/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6913009" y="5405154"/>
            <a:ext cx="741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Lato Regular"/>
              </a:rPr>
              <a:t>2011</a:t>
            </a:r>
            <a:endParaRPr lang="it-IT" sz="2000" b="1" baseline="30000" dirty="0">
              <a:solidFill>
                <a:srgbClr val="C00000"/>
              </a:solidFill>
              <a:latin typeface="Lato Regular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6228184" y="5405154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Lato Regular"/>
              </a:rPr>
              <a:t>2009</a:t>
            </a:r>
            <a:endParaRPr lang="it-IT" sz="2000" b="1" baseline="30000" dirty="0">
              <a:solidFill>
                <a:srgbClr val="C00000"/>
              </a:solidFill>
              <a:latin typeface="Lato Regular"/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3059832" y="2564904"/>
            <a:ext cx="504056" cy="79208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asellaDiTesto 30"/>
          <p:cNvSpPr txBox="1"/>
          <p:nvPr/>
        </p:nvSpPr>
        <p:spPr>
          <a:xfrm>
            <a:off x="1115616" y="5775647"/>
            <a:ext cx="673806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Lato Regular"/>
              </a:rPr>
              <a:t>Estimate for 2020: 35 ZB, +4400% w.r.t. 2009</a:t>
            </a:r>
          </a:p>
        </p:txBody>
      </p:sp>
      <p:sp>
        <p:nvSpPr>
          <p:cNvPr id="32" name="CasellaDiTesto 31"/>
          <p:cNvSpPr txBox="1"/>
          <p:nvPr/>
        </p:nvSpPr>
        <p:spPr>
          <a:xfrm>
            <a:off x="1423376" y="6309320"/>
            <a:ext cx="6777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Lato Regular"/>
              </a:rPr>
              <a:t>Source: </a:t>
            </a:r>
            <a:r>
              <a:rPr lang="it-IT" sz="1600" dirty="0" err="1">
                <a:latin typeface="Lato Regular"/>
              </a:rPr>
              <a:t>McKinsey</a:t>
            </a:r>
            <a:r>
              <a:rPr lang="it-IT" sz="1600" dirty="0">
                <a:latin typeface="Lato Regular"/>
              </a:rPr>
              <a:t> Global </a:t>
            </a:r>
            <a:r>
              <a:rPr lang="it-IT" sz="1600" dirty="0" err="1">
                <a:latin typeface="Lato Regular"/>
              </a:rPr>
              <a:t>Institute</a:t>
            </a:r>
            <a:r>
              <a:rPr lang="it-IT" sz="1600" dirty="0">
                <a:latin typeface="Lato Regular"/>
              </a:rPr>
              <a:t> Analysis – ESG Research Report 2011 – </a:t>
            </a:r>
          </a:p>
          <a:p>
            <a:r>
              <a:rPr lang="it-IT" sz="1600" dirty="0">
                <a:latin typeface="Lato Regular"/>
              </a:rPr>
              <a:t>North American </a:t>
            </a:r>
            <a:r>
              <a:rPr lang="it-IT" sz="1600" dirty="0" err="1">
                <a:latin typeface="Lato Regular"/>
              </a:rPr>
              <a:t>Health</a:t>
            </a:r>
            <a:r>
              <a:rPr lang="it-IT" sz="1600" dirty="0">
                <a:latin typeface="Lato Regular"/>
              </a:rPr>
              <a:t> Care Provider Market </a:t>
            </a:r>
            <a:r>
              <a:rPr lang="it-IT" sz="1600" dirty="0" err="1">
                <a:latin typeface="Lato Regular"/>
              </a:rPr>
              <a:t>Size</a:t>
            </a:r>
            <a:r>
              <a:rPr lang="it-IT" sz="1600" dirty="0">
                <a:latin typeface="Lato Regular"/>
              </a:rPr>
              <a:t> and </a:t>
            </a:r>
            <a:r>
              <a:rPr lang="it-IT" sz="1600" dirty="0" err="1">
                <a:latin typeface="Lato Regular"/>
              </a:rPr>
              <a:t>Forecast</a:t>
            </a:r>
            <a:endParaRPr lang="it-IT" sz="1600" dirty="0">
              <a:latin typeface="Lato Regular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E22AE4F-7872-4068-B828-E1E56386FEAF}"/>
              </a:ext>
            </a:extLst>
          </p:cNvPr>
          <p:cNvSpPr txBox="1"/>
          <p:nvPr/>
        </p:nvSpPr>
        <p:spPr>
          <a:xfrm>
            <a:off x="4699007" y="2916614"/>
            <a:ext cx="570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baseline="30000" dirty="0">
                <a:solidFill>
                  <a:srgbClr val="C00000"/>
                </a:solidFill>
                <a:latin typeface="Lato Regular"/>
              </a:rPr>
              <a:t>PB</a:t>
            </a:r>
            <a:endParaRPr lang="it-IT" sz="2800" b="1" baseline="30000" dirty="0">
              <a:solidFill>
                <a:srgbClr val="C00000"/>
              </a:solidFill>
              <a:latin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401679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4848" y="-90264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it-IT" sz="3600" dirty="0">
                <a:solidFill>
                  <a:schemeClr val="tx1"/>
                </a:solidFill>
                <a:latin typeface="Lato Regular"/>
              </a:rPr>
              <a:t>«Big Data» in Cultural Heritage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7</a:t>
            </a:fld>
            <a:endParaRPr lang="it-IT" dirty="0">
              <a:latin typeface="Lato Regular"/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97" y="1196752"/>
            <a:ext cx="8144559" cy="50875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47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196751"/>
            <a:ext cx="8640960" cy="509049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8</a:t>
            </a:fld>
            <a:endParaRPr lang="it-IT" dirty="0">
              <a:latin typeface="Lato Regular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6A672299-4340-4DA2-AE58-7BC8909D3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848" y="-90264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it-IT" sz="3600" dirty="0">
                <a:solidFill>
                  <a:schemeClr val="tx1"/>
                </a:solidFill>
                <a:latin typeface="Lato Regular"/>
              </a:rPr>
              <a:t>«Big Data» in Cultural Heritage</a:t>
            </a:r>
          </a:p>
        </p:txBody>
      </p:sp>
    </p:spTree>
    <p:extLst>
      <p:ext uri="{BB962C8B-B14F-4D97-AF65-F5344CB8AC3E}">
        <p14:creationId xmlns:p14="http://schemas.microsoft.com/office/powerpoint/2010/main" val="37340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74848" y="-90264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it-IT" sz="3600" dirty="0">
                <a:solidFill>
                  <a:schemeClr val="tx1"/>
                </a:solidFill>
                <a:latin typeface="Lato Regular"/>
              </a:rPr>
              <a:t>The «(re-)’s» of Science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6100-B8A3-4576-9DD2-C1BF33AC416A}" type="slidenum">
              <a:rPr lang="it-IT" smtClean="0">
                <a:latin typeface="Lato Regular"/>
              </a:rPr>
              <a:t>9</a:t>
            </a:fld>
            <a:endParaRPr lang="it-IT" dirty="0">
              <a:latin typeface="Lato Regular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CF6E083-7648-40AE-B9E1-8FB0877DE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537" y="1196752"/>
            <a:ext cx="7509520" cy="557707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477FA119-BAF5-4B42-97BA-0DC8B652175D}"/>
              </a:ext>
            </a:extLst>
          </p:cNvPr>
          <p:cNvSpPr/>
          <p:nvPr/>
        </p:nvSpPr>
        <p:spPr>
          <a:xfrm>
            <a:off x="5076056" y="3933056"/>
            <a:ext cx="3600400" cy="2304256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4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tellite">
  <a:themeElements>
    <a:clrScheme name="Satellite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Satellite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tellit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3232</TotalTime>
  <Words>1122</Words>
  <Application>Microsoft Office PowerPoint</Application>
  <PresentationFormat>Presentazione su schermo (4:3)</PresentationFormat>
  <Paragraphs>201</Paragraphs>
  <Slides>24</Slides>
  <Notes>20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6" baseType="lpstr">
      <vt:lpstr>Arial</vt:lpstr>
      <vt:lpstr>Avenir Book</vt:lpstr>
      <vt:lpstr>Bookman Old Style</vt:lpstr>
      <vt:lpstr>Calibri</vt:lpstr>
      <vt:lpstr>Gill Sans MT</vt:lpstr>
      <vt:lpstr>Lato</vt:lpstr>
      <vt:lpstr>Lato Light</vt:lpstr>
      <vt:lpstr>Lato Regular</vt:lpstr>
      <vt:lpstr>Verdana</vt:lpstr>
      <vt:lpstr>Wingdings</vt:lpstr>
      <vt:lpstr>Wingdings 3</vt:lpstr>
      <vt:lpstr>Satellite</vt:lpstr>
      <vt:lpstr>Objectives of LODES and of the meeting -  A recap Roberto Barbera (roberto.barbera@ct.infn.it)  on behalf of the LODES Scoping Group      </vt:lpstr>
      <vt:lpstr>Outline</vt:lpstr>
      <vt:lpstr>The recent global data growth…</vt:lpstr>
      <vt:lpstr>Increase of scientific data (High Energy Physics)</vt:lpstr>
      <vt:lpstr>Increase of scientific data (Life Sciences)</vt:lpstr>
      <vt:lpstr>Increase of health data  (Medical images – US data)</vt:lpstr>
      <vt:lpstr>«Big Data» in Cultural Heritage</vt:lpstr>
      <vt:lpstr>«Big Data» in Cultural Heritage</vt:lpstr>
      <vt:lpstr>The «(re-)’s» of Science</vt:lpstr>
      <vt:lpstr>Definitions adopted about data (FAIR data) (https://www.force11.org/group/fairgroup/fairprinciples) </vt:lpstr>
      <vt:lpstr>Open Data “stars” (http://5stardata.info/en/) </vt:lpstr>
      <vt:lpstr>Some sources of Linked Open Data </vt:lpstr>
      <vt:lpstr>The value (chain) of Open Data </vt:lpstr>
      <vt:lpstr>Open Data Barometer (http://opendatabarometer.org/?_year=2016&amp;indicator=ODB) </vt:lpstr>
      <vt:lpstr>Global Open Data Index (https://index.okfn.org/) </vt:lpstr>
      <vt:lpstr>The “pyramid” of scientific data</vt:lpstr>
      <vt:lpstr>LODES</vt:lpstr>
      <vt:lpstr>LODES «at a glance»  (1/2)</vt:lpstr>
      <vt:lpstr>LODES «at a glance»  (2/2)</vt:lpstr>
      <vt:lpstr>Key points</vt:lpstr>
      <vt:lpstr>Towards the Scoping Group Report</vt:lpstr>
      <vt:lpstr>The “knowledge nexi” From an Information Society to a Knowledge Society</vt:lpstr>
      <vt:lpstr>Workshop agenda  (to set the roadmap to the Report)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Roberto Barbera</dc:creator>
  <cp:lastModifiedBy>Roberto Barbera</cp:lastModifiedBy>
  <cp:revision>578</cp:revision>
  <dcterms:created xsi:type="dcterms:W3CDTF">2012-02-24T14:26:31Z</dcterms:created>
  <dcterms:modified xsi:type="dcterms:W3CDTF">2018-09-05T21:55:56Z</dcterms:modified>
</cp:coreProperties>
</file>