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8" r:id="rId2"/>
    <p:sldId id="256" r:id="rId3"/>
    <p:sldId id="265" r:id="rId4"/>
    <p:sldId id="266" r:id="rId5"/>
    <p:sldId id="267" r:id="rId6"/>
    <p:sldId id="258" r:id="rId7"/>
    <p:sldId id="269" r:id="rId8"/>
    <p:sldId id="259"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6" d="100"/>
          <a:sy n="136" d="100"/>
        </p:scale>
        <p:origin x="-104" y="-6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24417E-F7AE-1C4C-A1D9-B865D5B980A8}" type="datetimeFigureOut">
              <a:rPr lang="en-US" smtClean="0"/>
              <a:t>05/09/18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CEFE2-4E6B-FF4D-8F81-FAA341F342E8}" type="slidenum">
              <a:rPr lang="en-US" smtClean="0"/>
              <a:t>‹#›</a:t>
            </a:fld>
            <a:endParaRPr lang="en-US"/>
          </a:p>
        </p:txBody>
      </p:sp>
    </p:spTree>
    <p:extLst>
      <p:ext uri="{BB962C8B-B14F-4D97-AF65-F5344CB8AC3E}">
        <p14:creationId xmlns:p14="http://schemas.microsoft.com/office/powerpoint/2010/main" val="1191338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4417E-F7AE-1C4C-A1D9-B865D5B980A8}" type="datetimeFigureOut">
              <a:rPr lang="en-US" smtClean="0"/>
              <a:t>05/09/18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CEFE2-4E6B-FF4D-8F81-FAA341F342E8}" type="slidenum">
              <a:rPr lang="en-US" smtClean="0"/>
              <a:t>‹#›</a:t>
            </a:fld>
            <a:endParaRPr lang="en-US"/>
          </a:p>
        </p:txBody>
      </p:sp>
    </p:spTree>
    <p:extLst>
      <p:ext uri="{BB962C8B-B14F-4D97-AF65-F5344CB8AC3E}">
        <p14:creationId xmlns:p14="http://schemas.microsoft.com/office/powerpoint/2010/main" val="1197734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4417E-F7AE-1C4C-A1D9-B865D5B980A8}" type="datetimeFigureOut">
              <a:rPr lang="en-US" smtClean="0"/>
              <a:t>05/09/18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CEFE2-4E6B-FF4D-8F81-FAA341F342E8}" type="slidenum">
              <a:rPr lang="en-US" smtClean="0"/>
              <a:t>‹#›</a:t>
            </a:fld>
            <a:endParaRPr lang="en-US"/>
          </a:p>
        </p:txBody>
      </p:sp>
    </p:spTree>
    <p:extLst>
      <p:ext uri="{BB962C8B-B14F-4D97-AF65-F5344CB8AC3E}">
        <p14:creationId xmlns:p14="http://schemas.microsoft.com/office/powerpoint/2010/main" val="356416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4417E-F7AE-1C4C-A1D9-B865D5B980A8}" type="datetimeFigureOut">
              <a:rPr lang="en-US" smtClean="0"/>
              <a:t>05/09/18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CEFE2-4E6B-FF4D-8F81-FAA341F342E8}" type="slidenum">
              <a:rPr lang="en-US" smtClean="0"/>
              <a:t>‹#›</a:t>
            </a:fld>
            <a:endParaRPr lang="en-US"/>
          </a:p>
        </p:txBody>
      </p:sp>
    </p:spTree>
    <p:extLst>
      <p:ext uri="{BB962C8B-B14F-4D97-AF65-F5344CB8AC3E}">
        <p14:creationId xmlns:p14="http://schemas.microsoft.com/office/powerpoint/2010/main" val="139976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24417E-F7AE-1C4C-A1D9-B865D5B980A8}" type="datetimeFigureOut">
              <a:rPr lang="en-US" smtClean="0"/>
              <a:t>05/09/18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CEFE2-4E6B-FF4D-8F81-FAA341F342E8}" type="slidenum">
              <a:rPr lang="en-US" smtClean="0"/>
              <a:t>‹#›</a:t>
            </a:fld>
            <a:endParaRPr lang="en-US"/>
          </a:p>
        </p:txBody>
      </p:sp>
    </p:spTree>
    <p:extLst>
      <p:ext uri="{BB962C8B-B14F-4D97-AF65-F5344CB8AC3E}">
        <p14:creationId xmlns:p14="http://schemas.microsoft.com/office/powerpoint/2010/main" val="843498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24417E-F7AE-1C4C-A1D9-B865D5B980A8}" type="datetimeFigureOut">
              <a:rPr lang="en-US" smtClean="0"/>
              <a:t>05/09/18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CEFE2-4E6B-FF4D-8F81-FAA341F342E8}" type="slidenum">
              <a:rPr lang="en-US" smtClean="0"/>
              <a:t>‹#›</a:t>
            </a:fld>
            <a:endParaRPr lang="en-US"/>
          </a:p>
        </p:txBody>
      </p:sp>
    </p:spTree>
    <p:extLst>
      <p:ext uri="{BB962C8B-B14F-4D97-AF65-F5344CB8AC3E}">
        <p14:creationId xmlns:p14="http://schemas.microsoft.com/office/powerpoint/2010/main" val="108678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24417E-F7AE-1C4C-A1D9-B865D5B980A8}" type="datetimeFigureOut">
              <a:rPr lang="en-US" smtClean="0"/>
              <a:t>05/09/18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DCEFE2-4E6B-FF4D-8F81-FAA341F342E8}" type="slidenum">
              <a:rPr lang="en-US" smtClean="0"/>
              <a:t>‹#›</a:t>
            </a:fld>
            <a:endParaRPr lang="en-US"/>
          </a:p>
        </p:txBody>
      </p:sp>
    </p:spTree>
    <p:extLst>
      <p:ext uri="{BB962C8B-B14F-4D97-AF65-F5344CB8AC3E}">
        <p14:creationId xmlns:p14="http://schemas.microsoft.com/office/powerpoint/2010/main" val="863481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24417E-F7AE-1C4C-A1D9-B865D5B980A8}" type="datetimeFigureOut">
              <a:rPr lang="en-US" smtClean="0"/>
              <a:t>05/09/18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DCEFE2-4E6B-FF4D-8F81-FAA341F342E8}" type="slidenum">
              <a:rPr lang="en-US" smtClean="0"/>
              <a:t>‹#›</a:t>
            </a:fld>
            <a:endParaRPr lang="en-US"/>
          </a:p>
        </p:txBody>
      </p:sp>
    </p:spTree>
    <p:extLst>
      <p:ext uri="{BB962C8B-B14F-4D97-AF65-F5344CB8AC3E}">
        <p14:creationId xmlns:p14="http://schemas.microsoft.com/office/powerpoint/2010/main" val="257815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4417E-F7AE-1C4C-A1D9-B865D5B980A8}" type="datetimeFigureOut">
              <a:rPr lang="en-US" smtClean="0"/>
              <a:t>05/09/18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DCEFE2-4E6B-FF4D-8F81-FAA341F342E8}" type="slidenum">
              <a:rPr lang="en-US" smtClean="0"/>
              <a:t>‹#›</a:t>
            </a:fld>
            <a:endParaRPr lang="en-US"/>
          </a:p>
        </p:txBody>
      </p:sp>
    </p:spTree>
    <p:extLst>
      <p:ext uri="{BB962C8B-B14F-4D97-AF65-F5344CB8AC3E}">
        <p14:creationId xmlns:p14="http://schemas.microsoft.com/office/powerpoint/2010/main" val="444695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24417E-F7AE-1C4C-A1D9-B865D5B980A8}" type="datetimeFigureOut">
              <a:rPr lang="en-US" smtClean="0"/>
              <a:t>05/09/18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CEFE2-4E6B-FF4D-8F81-FAA341F342E8}" type="slidenum">
              <a:rPr lang="en-US" smtClean="0"/>
              <a:t>‹#›</a:t>
            </a:fld>
            <a:endParaRPr lang="en-US"/>
          </a:p>
        </p:txBody>
      </p:sp>
    </p:spTree>
    <p:extLst>
      <p:ext uri="{BB962C8B-B14F-4D97-AF65-F5344CB8AC3E}">
        <p14:creationId xmlns:p14="http://schemas.microsoft.com/office/powerpoint/2010/main" val="333935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24417E-F7AE-1C4C-A1D9-B865D5B980A8}" type="datetimeFigureOut">
              <a:rPr lang="en-US" smtClean="0"/>
              <a:t>05/09/18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CEFE2-4E6B-FF4D-8F81-FAA341F342E8}" type="slidenum">
              <a:rPr lang="en-US" smtClean="0"/>
              <a:t>‹#›</a:t>
            </a:fld>
            <a:endParaRPr lang="en-US"/>
          </a:p>
        </p:txBody>
      </p:sp>
    </p:spTree>
    <p:extLst>
      <p:ext uri="{BB962C8B-B14F-4D97-AF65-F5344CB8AC3E}">
        <p14:creationId xmlns:p14="http://schemas.microsoft.com/office/powerpoint/2010/main" val="30273679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4417E-F7AE-1C4C-A1D9-B865D5B980A8}" type="datetimeFigureOut">
              <a:rPr lang="en-US" smtClean="0"/>
              <a:t>05/09/18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DCEFE2-4E6B-FF4D-8F81-FAA341F342E8}" type="slidenum">
              <a:rPr lang="en-US" smtClean="0"/>
              <a:t>‹#›</a:t>
            </a:fld>
            <a:endParaRPr lang="en-US"/>
          </a:p>
        </p:txBody>
      </p:sp>
    </p:spTree>
    <p:extLst>
      <p:ext uri="{BB962C8B-B14F-4D97-AF65-F5344CB8AC3E}">
        <p14:creationId xmlns:p14="http://schemas.microsoft.com/office/powerpoint/2010/main" val="1947706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7509" y="3845159"/>
            <a:ext cx="7318267"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Conclusions and Outlook</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Rectangle 3"/>
          <p:cNvSpPr/>
          <p:nvPr/>
        </p:nvSpPr>
        <p:spPr>
          <a:xfrm>
            <a:off x="681656" y="128414"/>
            <a:ext cx="8254580" cy="3170099"/>
          </a:xfrm>
          <a:prstGeom prst="rect">
            <a:avLst/>
          </a:prstGeom>
          <a:noFill/>
        </p:spPr>
        <p:txBody>
          <a:bodyPr wrap="square" lIns="91440" tIns="45720" rIns="91440" bIns="45720">
            <a:spAutoFit/>
          </a:bodyPr>
          <a:lstStyle/>
          <a:p>
            <a:pPr algn="r"/>
            <a:r>
              <a:rPr lang="en-US" sz="4000" b="1" dirty="0"/>
              <a:t>LODES18 - </a:t>
            </a:r>
            <a:r>
              <a:rPr lang="en-US" sz="3600" b="1" dirty="0"/>
              <a:t>A 1-day Workshop on </a:t>
            </a:r>
            <a:endParaRPr lang="en-US" sz="4000" b="1" dirty="0" smtClean="0"/>
          </a:p>
          <a:p>
            <a:pPr algn="r"/>
            <a:r>
              <a:rPr lang="en-US" sz="4000" b="1" dirty="0" smtClean="0"/>
              <a:t>“</a:t>
            </a:r>
            <a:r>
              <a:rPr lang="en-US" sz="4000" b="1" i="1" dirty="0">
                <a:solidFill>
                  <a:srgbClr val="376092"/>
                </a:solidFill>
              </a:rPr>
              <a:t>A Study to Define a Linked Open Data Platform of </a:t>
            </a:r>
            <a:r>
              <a:rPr lang="en-US" sz="4000" b="1" i="1" dirty="0" smtClean="0">
                <a:solidFill>
                  <a:srgbClr val="376092"/>
                </a:solidFill>
              </a:rPr>
              <a:t>Interoperable Repositories </a:t>
            </a:r>
            <a:r>
              <a:rPr lang="en-US" sz="4000" b="1" i="1" dirty="0">
                <a:solidFill>
                  <a:srgbClr val="376092"/>
                </a:solidFill>
              </a:rPr>
              <a:t>to </a:t>
            </a:r>
            <a:r>
              <a:rPr lang="en-US" sz="4000" b="1" i="1" dirty="0" smtClean="0">
                <a:solidFill>
                  <a:srgbClr val="376092"/>
                </a:solidFill>
              </a:rPr>
              <a:t>Enable </a:t>
            </a:r>
          </a:p>
          <a:p>
            <a:pPr algn="r"/>
            <a:r>
              <a:rPr lang="en-US" sz="4000" b="1" i="1" dirty="0" smtClean="0">
                <a:solidFill>
                  <a:srgbClr val="376092"/>
                </a:solidFill>
              </a:rPr>
              <a:t>Open </a:t>
            </a:r>
            <a:r>
              <a:rPr lang="en-US" sz="4000" b="1" i="1" dirty="0">
                <a:solidFill>
                  <a:srgbClr val="376092"/>
                </a:solidFill>
              </a:rPr>
              <a:t>Science</a:t>
            </a:r>
            <a:r>
              <a:rPr lang="en-US" sz="4000" b="1" dirty="0"/>
              <a:t>" </a:t>
            </a:r>
          </a:p>
        </p:txBody>
      </p:sp>
      <p:pic>
        <p:nvPicPr>
          <p:cNvPr id="5" name="Picture 4"/>
          <p:cNvPicPr>
            <a:picLocks noChangeAspect="1"/>
          </p:cNvPicPr>
          <p:nvPr/>
        </p:nvPicPr>
        <p:blipFill>
          <a:blip r:embed="rId2"/>
          <a:stretch>
            <a:fillRect/>
          </a:stretch>
        </p:blipFill>
        <p:spPr>
          <a:xfrm>
            <a:off x="125838" y="5623855"/>
            <a:ext cx="1443341" cy="774948"/>
          </a:xfrm>
          <a:prstGeom prst="rect">
            <a:avLst/>
          </a:prstGeom>
        </p:spPr>
      </p:pic>
      <p:pic>
        <p:nvPicPr>
          <p:cNvPr id="7" name="Picture 6"/>
          <p:cNvPicPr>
            <a:picLocks noChangeAspect="1"/>
          </p:cNvPicPr>
          <p:nvPr/>
        </p:nvPicPr>
        <p:blipFill>
          <a:blip r:embed="rId3"/>
          <a:stretch>
            <a:fillRect/>
          </a:stretch>
        </p:blipFill>
        <p:spPr>
          <a:xfrm>
            <a:off x="1699473" y="5507887"/>
            <a:ext cx="2282116" cy="890916"/>
          </a:xfrm>
          <a:prstGeom prst="rect">
            <a:avLst/>
          </a:prstGeom>
        </p:spPr>
      </p:pic>
      <p:pic>
        <p:nvPicPr>
          <p:cNvPr id="8" name="Picture 7"/>
          <p:cNvPicPr>
            <a:picLocks noChangeAspect="1"/>
          </p:cNvPicPr>
          <p:nvPr/>
        </p:nvPicPr>
        <p:blipFill>
          <a:blip r:embed="rId4"/>
          <a:stretch>
            <a:fillRect/>
          </a:stretch>
        </p:blipFill>
        <p:spPr>
          <a:xfrm>
            <a:off x="3744441" y="5507887"/>
            <a:ext cx="1771486" cy="1350113"/>
          </a:xfrm>
          <a:prstGeom prst="rect">
            <a:avLst/>
          </a:prstGeom>
        </p:spPr>
      </p:pic>
      <p:pic>
        <p:nvPicPr>
          <p:cNvPr id="10" name="Picture 9"/>
          <p:cNvPicPr>
            <a:picLocks noChangeAspect="1"/>
          </p:cNvPicPr>
          <p:nvPr/>
        </p:nvPicPr>
        <p:blipFill>
          <a:blip r:embed="rId5"/>
          <a:stretch>
            <a:fillRect/>
          </a:stretch>
        </p:blipFill>
        <p:spPr>
          <a:xfrm>
            <a:off x="5439150" y="5507887"/>
            <a:ext cx="2490573" cy="960134"/>
          </a:xfrm>
          <a:prstGeom prst="rect">
            <a:avLst/>
          </a:prstGeom>
        </p:spPr>
      </p:pic>
      <p:pic>
        <p:nvPicPr>
          <p:cNvPr id="11" name="Picture 10"/>
          <p:cNvPicPr>
            <a:picLocks noChangeAspect="1"/>
          </p:cNvPicPr>
          <p:nvPr/>
        </p:nvPicPr>
        <p:blipFill>
          <a:blip r:embed="rId6"/>
          <a:stretch>
            <a:fillRect/>
          </a:stretch>
        </p:blipFill>
        <p:spPr>
          <a:xfrm>
            <a:off x="7929723" y="5498548"/>
            <a:ext cx="1214277" cy="1161483"/>
          </a:xfrm>
          <a:prstGeom prst="rect">
            <a:avLst/>
          </a:prstGeom>
        </p:spPr>
      </p:pic>
    </p:spTree>
    <p:extLst>
      <p:ext uri="{BB962C8B-B14F-4D97-AF65-F5344CB8AC3E}">
        <p14:creationId xmlns:p14="http://schemas.microsoft.com/office/powerpoint/2010/main" val="3620575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5469" y="0"/>
            <a:ext cx="6242817" cy="760193"/>
          </a:xfrm>
        </p:spPr>
        <p:txBody>
          <a:bodyPr>
            <a:normAutofit/>
          </a:bodyPr>
          <a:lstStyle/>
          <a:p>
            <a:r>
              <a:rPr lang="en-US" sz="3600" dirty="0" smtClean="0"/>
              <a:t>The scoping group </a:t>
            </a:r>
            <a:r>
              <a:rPr lang="en-US" sz="3600" b="1" dirty="0" smtClean="0">
                <a:solidFill>
                  <a:schemeClr val="accent1">
                    <a:lumMod val="75000"/>
                  </a:schemeClr>
                </a:solidFill>
              </a:rPr>
              <a:t>draft</a:t>
            </a:r>
            <a:endParaRPr lang="en-US" sz="3600" b="1" dirty="0">
              <a:solidFill>
                <a:schemeClr val="accent1">
                  <a:lumMod val="75000"/>
                </a:schemeClr>
              </a:solidFill>
            </a:endParaRPr>
          </a:p>
        </p:txBody>
      </p:sp>
      <p:sp>
        <p:nvSpPr>
          <p:cNvPr id="4" name="TextBox 3"/>
          <p:cNvSpPr txBox="1"/>
          <p:nvPr/>
        </p:nvSpPr>
        <p:spPr>
          <a:xfrm>
            <a:off x="256263" y="2515942"/>
            <a:ext cx="8707985" cy="2400657"/>
          </a:xfrm>
          <a:prstGeom prst="rect">
            <a:avLst/>
          </a:prstGeom>
          <a:noFill/>
        </p:spPr>
        <p:txBody>
          <a:bodyPr wrap="square" rtlCol="0">
            <a:spAutoFit/>
          </a:bodyPr>
          <a:lstStyle/>
          <a:p>
            <a:pPr marL="742950" indent="-742950">
              <a:buFont typeface="+mj-lt"/>
              <a:buAutoNum type="arabicPeriod"/>
            </a:pPr>
            <a:r>
              <a:rPr lang="en-US" sz="2400" b="1" dirty="0" smtClean="0"/>
              <a:t>Introduction </a:t>
            </a:r>
            <a:r>
              <a:rPr lang="en-US" sz="2400" b="1" dirty="0" smtClean="0"/>
              <a:t>and </a:t>
            </a:r>
            <a:r>
              <a:rPr lang="en-US" sz="2400" b="1" dirty="0" smtClean="0"/>
              <a:t>context</a:t>
            </a:r>
            <a:br>
              <a:rPr lang="en-US" sz="2400" b="1" dirty="0" smtClean="0"/>
            </a:br>
            <a:r>
              <a:rPr lang="en-US" sz="2400" b="1" dirty="0" smtClean="0"/>
              <a:t>  </a:t>
            </a:r>
            <a:r>
              <a:rPr lang="en-US" i="1" dirty="0" smtClean="0"/>
              <a:t>Brief h</a:t>
            </a:r>
            <a:r>
              <a:rPr lang="en-US" i="1" dirty="0" smtClean="0"/>
              <a:t>istory of the Open Data concept</a:t>
            </a:r>
            <a:r>
              <a:rPr lang="en-US" sz="2400" b="1" dirty="0" smtClean="0"/>
              <a:t/>
            </a:r>
            <a:br>
              <a:rPr lang="en-US" sz="2400" b="1" dirty="0" smtClean="0"/>
            </a:br>
            <a:endParaRPr lang="en-US" sz="2400" b="1" dirty="0" smtClean="0"/>
          </a:p>
          <a:p>
            <a:pPr marL="742950" indent="-742950">
              <a:buFont typeface="+mj-lt"/>
              <a:buAutoNum type="arabicPeriod"/>
            </a:pPr>
            <a:r>
              <a:rPr lang="en-US" sz="2400" b="1" dirty="0" smtClean="0"/>
              <a:t>Stakeholders and technical </a:t>
            </a:r>
            <a:r>
              <a:rPr lang="en-US" sz="2400" b="1" dirty="0" smtClean="0"/>
              <a:t>practices</a:t>
            </a:r>
          </a:p>
          <a:p>
            <a:pPr lvl="2" algn="just"/>
            <a:r>
              <a:rPr lang="en-GB" i="1" dirty="0"/>
              <a:t>(Identify stakeholders (researchers, policymakers, ICT specialists, academic institutions, citizens, industries, etc. Identify and analyse a multiplicity of different cultural contexts, practices, approaches and the relative technical languages</a:t>
            </a:r>
            <a:r>
              <a:rPr lang="en-GB" i="1" dirty="0" smtClean="0"/>
              <a:t>)</a:t>
            </a:r>
            <a:endParaRPr lang="en-US" dirty="0" smtClean="0"/>
          </a:p>
        </p:txBody>
      </p:sp>
      <p:sp>
        <p:nvSpPr>
          <p:cNvPr id="5" name="TextBox 4"/>
          <p:cNvSpPr txBox="1"/>
          <p:nvPr/>
        </p:nvSpPr>
        <p:spPr>
          <a:xfrm>
            <a:off x="256262" y="1031451"/>
            <a:ext cx="8567919" cy="830997"/>
          </a:xfrm>
          <a:prstGeom prst="rect">
            <a:avLst/>
          </a:prstGeom>
          <a:noFill/>
        </p:spPr>
        <p:txBody>
          <a:bodyPr wrap="square" rtlCol="0">
            <a:spAutoFit/>
          </a:bodyPr>
          <a:lstStyle/>
          <a:p>
            <a:r>
              <a:rPr lang="it-IT" sz="2400" dirty="0" smtClean="0"/>
              <a:t>A </a:t>
            </a:r>
            <a:r>
              <a:rPr lang="it-IT" sz="2400" dirty="0" err="1" smtClean="0"/>
              <a:t>good</a:t>
            </a:r>
            <a:r>
              <a:rPr lang="it-IT" sz="2400" dirty="0" smtClean="0"/>
              <a:t> </a:t>
            </a:r>
            <a:r>
              <a:rPr lang="it-IT" sz="2400" dirty="0" err="1" smtClean="0"/>
              <a:t>starting</a:t>
            </a:r>
            <a:r>
              <a:rPr lang="it-IT" sz="2400" dirty="0" smtClean="0"/>
              <a:t> </a:t>
            </a:r>
            <a:r>
              <a:rPr lang="it-IT" sz="2400" dirty="0" err="1" smtClean="0"/>
              <a:t>point</a:t>
            </a:r>
            <a:r>
              <a:rPr lang="it-IT" sz="2400" dirty="0" smtClean="0"/>
              <a:t> to produce a </a:t>
            </a:r>
            <a:r>
              <a:rPr lang="it-IT" sz="2400" dirty="0" err="1" smtClean="0"/>
              <a:t>Scoping</a:t>
            </a:r>
            <a:r>
              <a:rPr lang="it-IT" sz="2400" dirty="0" smtClean="0"/>
              <a:t> </a:t>
            </a:r>
            <a:r>
              <a:rPr lang="it-IT" sz="2400" dirty="0" err="1" smtClean="0"/>
              <a:t>Paper</a:t>
            </a:r>
            <a:r>
              <a:rPr lang="it-IT" sz="2400" dirty="0" smtClean="0"/>
              <a:t> on </a:t>
            </a:r>
            <a:r>
              <a:rPr lang="it-IT" sz="2400" dirty="0" err="1" smtClean="0"/>
              <a:t>Linked</a:t>
            </a:r>
            <a:r>
              <a:rPr lang="it-IT" sz="2400" dirty="0" smtClean="0"/>
              <a:t> Open Data </a:t>
            </a:r>
            <a:r>
              <a:rPr lang="it-IT" sz="2400" dirty="0" err="1" smtClean="0"/>
              <a:t>is</a:t>
            </a:r>
            <a:r>
              <a:rPr lang="it-IT" sz="2400" dirty="0" smtClean="0"/>
              <a:t> by </a:t>
            </a:r>
            <a:r>
              <a:rPr lang="it-IT" sz="2400" dirty="0" err="1" smtClean="0"/>
              <a:t>answering</a:t>
            </a:r>
            <a:r>
              <a:rPr lang="it-IT" sz="2400" dirty="0" smtClean="0"/>
              <a:t> the </a:t>
            </a:r>
            <a:r>
              <a:rPr lang="it-IT" sz="2400" dirty="0" err="1" smtClean="0"/>
              <a:t>questions</a:t>
            </a:r>
            <a:r>
              <a:rPr lang="it-IT" sz="2400" dirty="0" smtClean="0"/>
              <a:t> </a:t>
            </a:r>
            <a:r>
              <a:rPr lang="it-IT" sz="2400" dirty="0" err="1" smtClean="0"/>
              <a:t>proposed</a:t>
            </a:r>
            <a:r>
              <a:rPr lang="it-IT" sz="2400" dirty="0" smtClean="0"/>
              <a:t> in </a:t>
            </a:r>
            <a:r>
              <a:rPr lang="it-IT" sz="2400" dirty="0" err="1" smtClean="0"/>
              <a:t>our</a:t>
            </a:r>
            <a:r>
              <a:rPr lang="it-IT" sz="2400" dirty="0" smtClean="0"/>
              <a:t> </a:t>
            </a:r>
            <a:r>
              <a:rPr lang="it-IT" sz="2400" dirty="0" err="1" smtClean="0"/>
              <a:t>draft</a:t>
            </a:r>
            <a:r>
              <a:rPr lang="it-IT" sz="2400" dirty="0" smtClean="0"/>
              <a:t> </a:t>
            </a:r>
            <a:r>
              <a:rPr lang="it-IT" sz="2400" dirty="0" err="1" smtClean="0"/>
              <a:t>version</a:t>
            </a:r>
            <a:r>
              <a:rPr lang="it-IT" sz="2400" dirty="0" smtClean="0"/>
              <a:t>.</a:t>
            </a:r>
            <a:endParaRPr lang="it-IT" sz="2400" dirty="0"/>
          </a:p>
        </p:txBody>
      </p:sp>
    </p:spTree>
    <p:extLst>
      <p:ext uri="{BB962C8B-B14F-4D97-AF65-F5344CB8AC3E}">
        <p14:creationId xmlns:p14="http://schemas.microsoft.com/office/powerpoint/2010/main" val="236630055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210" y="863019"/>
            <a:ext cx="8707985" cy="6093977"/>
          </a:xfrm>
          <a:prstGeom prst="rect">
            <a:avLst/>
          </a:prstGeom>
          <a:noFill/>
        </p:spPr>
        <p:txBody>
          <a:bodyPr wrap="square" rtlCol="0">
            <a:spAutoFit/>
          </a:bodyPr>
          <a:lstStyle/>
          <a:p>
            <a:pPr marL="742950" indent="-742950">
              <a:buFont typeface="+mj-lt"/>
              <a:buAutoNum type="arabicPeriod" startAt="3"/>
            </a:pPr>
            <a:r>
              <a:rPr lang="en-US" sz="2400" b="1" dirty="0" smtClean="0"/>
              <a:t>Challenges and Opportunities</a:t>
            </a:r>
            <a:br>
              <a:rPr lang="en-US" sz="2400" b="1" dirty="0" smtClean="0"/>
            </a:br>
            <a:endParaRPr lang="en-US" sz="2400" b="1" dirty="0" smtClean="0"/>
          </a:p>
          <a:p>
            <a:pPr lvl="1"/>
            <a:r>
              <a:rPr lang="en-GB" i="1" dirty="0"/>
              <a:t>(Address several important questions of Open Data, such as</a:t>
            </a:r>
            <a:r>
              <a:rPr lang="en-GB" i="1" dirty="0" smtClean="0"/>
              <a:t>:</a:t>
            </a:r>
            <a:br>
              <a:rPr lang="en-GB" i="1" dirty="0" smtClean="0"/>
            </a:br>
            <a:endParaRPr lang="en-GB" i="1" dirty="0"/>
          </a:p>
          <a:p>
            <a:pPr marL="742950" lvl="1" indent="-285750">
              <a:buFont typeface="Arial"/>
              <a:buChar char="•"/>
            </a:pPr>
            <a:r>
              <a:rPr lang="en-GB" i="1" dirty="0"/>
              <a:t>In the context of data handling, what are the lessons learnt from Big Science experiments that can be applied to “Long Tail of Science” groups? </a:t>
            </a:r>
          </a:p>
          <a:p>
            <a:pPr marL="742950" lvl="1" indent="-285750">
              <a:buFont typeface="Arial"/>
              <a:buChar char="•"/>
            </a:pPr>
            <a:r>
              <a:rPr lang="en-GB" i="1" dirty="0"/>
              <a:t>What are the technical/political challenges to achieve full interoperability among Open Science repositories? </a:t>
            </a:r>
          </a:p>
          <a:p>
            <a:pPr marL="742950" lvl="1" indent="-285750">
              <a:buFont typeface="Arial"/>
              <a:buChar char="•"/>
            </a:pPr>
            <a:r>
              <a:rPr lang="en-GB" i="1" dirty="0"/>
              <a:t>Who are the key actors for the deployment of Open Science repositories? </a:t>
            </a:r>
          </a:p>
          <a:p>
            <a:pPr marL="742950" lvl="1" indent="-285750">
              <a:buFont typeface="Arial"/>
              <a:buChar char="•"/>
            </a:pPr>
            <a:r>
              <a:rPr lang="en-GB" i="1" dirty="0"/>
              <a:t>What is the role of Data Stewardship?   </a:t>
            </a:r>
          </a:p>
          <a:p>
            <a:pPr marL="742950" lvl="1" indent="-285750">
              <a:buFont typeface="Arial"/>
              <a:buChar char="•"/>
            </a:pPr>
            <a:r>
              <a:rPr lang="en-GB" i="1" dirty="0"/>
              <a:t>Who owns the data?  </a:t>
            </a:r>
          </a:p>
          <a:p>
            <a:pPr marL="742950" lvl="1" indent="-285750">
              <a:buFont typeface="Arial"/>
              <a:buChar char="•"/>
            </a:pPr>
            <a:r>
              <a:rPr lang="en-GB" i="1" dirty="0"/>
              <a:t>Who is entitled to provide the certification of the quality of an Open Science repository?  </a:t>
            </a:r>
          </a:p>
          <a:p>
            <a:pPr marL="742950" lvl="1" indent="-285750">
              <a:buFont typeface="Arial"/>
              <a:buChar char="•"/>
            </a:pPr>
            <a:r>
              <a:rPr lang="en-GB" i="1" dirty="0"/>
              <a:t>Is it possible to broadly categorize the type of information in Open Science repositories (Big-Science/Research, Citizen demographics, Social and Human Sciences, Law Studies, Cultural Heritage, Health, Environment, etc.)? </a:t>
            </a:r>
          </a:p>
          <a:p>
            <a:pPr marL="742950" lvl="1" indent="-285750">
              <a:buFont typeface="Arial"/>
              <a:buChar char="•"/>
            </a:pPr>
            <a:r>
              <a:rPr lang="en-GB" i="1" dirty="0"/>
              <a:t>Can the above disparate communities use a common infrastructure? What is the correct granularity needed to define metadata semantics to satisfy the different community requirements? </a:t>
            </a:r>
          </a:p>
          <a:p>
            <a:pPr marL="742950" lvl="1" indent="-285750">
              <a:buFont typeface="Arial"/>
              <a:buChar char="•"/>
            </a:pPr>
            <a:r>
              <a:rPr lang="en-GB" i="1" dirty="0"/>
              <a:t>What is the role of private companies and societal organisations?) </a:t>
            </a:r>
            <a:endParaRPr lang="en-US" dirty="0"/>
          </a:p>
          <a:p>
            <a:pPr marL="1200150" lvl="1" indent="-742950">
              <a:buFont typeface="Arial"/>
              <a:buChar char="•"/>
            </a:pPr>
            <a:endParaRPr lang="en-US" dirty="0" smtClean="0"/>
          </a:p>
        </p:txBody>
      </p:sp>
      <p:sp>
        <p:nvSpPr>
          <p:cNvPr id="7" name="Title 1"/>
          <p:cNvSpPr txBox="1">
            <a:spLocks/>
          </p:cNvSpPr>
          <p:nvPr/>
        </p:nvSpPr>
        <p:spPr>
          <a:xfrm>
            <a:off x="1395469" y="0"/>
            <a:ext cx="6242817" cy="76019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smtClean="0"/>
              <a:t>The scoping group </a:t>
            </a:r>
            <a:r>
              <a:rPr lang="en-US" sz="3600" b="1" smtClean="0">
                <a:solidFill>
                  <a:schemeClr val="accent1">
                    <a:lumMod val="75000"/>
                  </a:schemeClr>
                </a:solidFill>
              </a:rPr>
              <a:t>draft</a:t>
            </a:r>
            <a:endParaRPr lang="en-US" sz="3600" b="1" dirty="0">
              <a:solidFill>
                <a:schemeClr val="accent1">
                  <a:lumMod val="75000"/>
                </a:schemeClr>
              </a:solidFill>
            </a:endParaRPr>
          </a:p>
        </p:txBody>
      </p:sp>
    </p:spTree>
    <p:extLst>
      <p:ext uri="{BB962C8B-B14F-4D97-AF65-F5344CB8AC3E}">
        <p14:creationId xmlns:p14="http://schemas.microsoft.com/office/powerpoint/2010/main" val="81072160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9574" y="2305598"/>
            <a:ext cx="8707985" cy="1938992"/>
          </a:xfrm>
          <a:prstGeom prst="rect">
            <a:avLst/>
          </a:prstGeom>
          <a:noFill/>
        </p:spPr>
        <p:txBody>
          <a:bodyPr wrap="square" rtlCol="0">
            <a:spAutoFit/>
          </a:bodyPr>
          <a:lstStyle/>
          <a:p>
            <a:pPr marL="457200" lvl="0" indent="-457200">
              <a:buFont typeface="+mj-lt"/>
              <a:buAutoNum type="arabicPeriod" startAt="4"/>
            </a:pPr>
            <a:r>
              <a:rPr lang="en-GB" sz="2400" b="1" dirty="0"/>
              <a:t>Standards, best practices and </a:t>
            </a:r>
            <a:r>
              <a:rPr lang="en-GB" sz="2400" b="1" dirty="0" smtClean="0"/>
              <a:t>guidelines</a:t>
            </a:r>
          </a:p>
          <a:p>
            <a:pPr lvl="0"/>
            <a:endParaRPr lang="en-US" sz="2400" b="1" dirty="0"/>
          </a:p>
          <a:p>
            <a:pPr lvl="1"/>
            <a:r>
              <a:rPr lang="en-GB" dirty="0"/>
              <a:t>(</a:t>
            </a:r>
            <a:r>
              <a:rPr lang="en-GB" i="1" dirty="0"/>
              <a:t>Aim of the LODES workshop is to collect requirements and needs from the identified stakeholders and then propose the creation of an OECD Working Group charged with the definition of standards, best practices and guidelines for a transnational science policy aimed to the definition and development of a LOD federation of repositories</a:t>
            </a:r>
            <a:r>
              <a:rPr lang="en-GB" dirty="0"/>
              <a:t>).</a:t>
            </a:r>
            <a:r>
              <a:rPr lang="en-GB" i="1" dirty="0"/>
              <a:t> </a:t>
            </a:r>
            <a:endParaRPr lang="en-US" dirty="0" smtClean="0"/>
          </a:p>
        </p:txBody>
      </p:sp>
      <p:sp>
        <p:nvSpPr>
          <p:cNvPr id="5" name="Title 1"/>
          <p:cNvSpPr txBox="1">
            <a:spLocks/>
          </p:cNvSpPr>
          <p:nvPr/>
        </p:nvSpPr>
        <p:spPr>
          <a:xfrm>
            <a:off x="1395469" y="0"/>
            <a:ext cx="6242817" cy="76019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smtClean="0"/>
              <a:t>The scoping group </a:t>
            </a:r>
            <a:r>
              <a:rPr lang="en-US" sz="3600" b="1" smtClean="0">
                <a:solidFill>
                  <a:schemeClr val="accent1">
                    <a:lumMod val="75000"/>
                  </a:schemeClr>
                </a:solidFill>
              </a:rPr>
              <a:t>draft</a:t>
            </a:r>
            <a:endParaRPr lang="en-US" sz="3600" b="1" dirty="0">
              <a:solidFill>
                <a:schemeClr val="accent1">
                  <a:lumMod val="75000"/>
                </a:schemeClr>
              </a:solidFill>
            </a:endParaRPr>
          </a:p>
        </p:txBody>
      </p:sp>
    </p:spTree>
    <p:extLst>
      <p:ext uri="{BB962C8B-B14F-4D97-AF65-F5344CB8AC3E}">
        <p14:creationId xmlns:p14="http://schemas.microsoft.com/office/powerpoint/2010/main" val="12785269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210" y="1264576"/>
            <a:ext cx="8707985" cy="4708982"/>
          </a:xfrm>
          <a:prstGeom prst="rect">
            <a:avLst/>
          </a:prstGeom>
          <a:noFill/>
        </p:spPr>
        <p:txBody>
          <a:bodyPr wrap="square" rtlCol="0">
            <a:spAutoFit/>
          </a:bodyPr>
          <a:lstStyle/>
          <a:p>
            <a:pPr marL="457200" lvl="0" indent="-457200">
              <a:buFont typeface="+mj-lt"/>
              <a:buAutoNum type="arabicPeriod" startAt="5"/>
            </a:pPr>
            <a:r>
              <a:rPr lang="en-GB" sz="2400" b="1" dirty="0"/>
              <a:t>Possible demonstrative use cases</a:t>
            </a:r>
            <a:endParaRPr lang="en-US" sz="2400" b="1" dirty="0"/>
          </a:p>
          <a:p>
            <a:pPr lvl="1"/>
            <a:r>
              <a:rPr lang="en-GB" i="1" dirty="0"/>
              <a:t>(A few use cases, which will be identified during the LODES Workshop and could act as demonstrators in the wider context of an OECD Working </a:t>
            </a:r>
            <a:r>
              <a:rPr lang="en-GB" i="1" dirty="0" smtClean="0"/>
              <a:t>Group)</a:t>
            </a:r>
            <a:r>
              <a:rPr lang="en-GB" i="1" dirty="0"/>
              <a:t>. </a:t>
            </a:r>
            <a:endParaRPr lang="en-US" dirty="0"/>
          </a:p>
          <a:p>
            <a:pPr lvl="1"/>
            <a:endParaRPr lang="en-US" dirty="0" smtClean="0"/>
          </a:p>
          <a:p>
            <a:pPr marL="342900" indent="-342900">
              <a:buFont typeface="+mj-lt"/>
              <a:buAutoNum type="arabicPeriod" startAt="6"/>
            </a:pPr>
            <a:r>
              <a:rPr lang="en-GB" sz="2400" b="1" dirty="0"/>
              <a:t>Conclusions and Outlook</a:t>
            </a:r>
            <a:r>
              <a:rPr lang="en-US" sz="2400" b="1" dirty="0"/>
              <a:t> </a:t>
            </a:r>
            <a:endParaRPr lang="en-US" sz="2400" b="1" dirty="0" smtClean="0"/>
          </a:p>
          <a:p>
            <a:pPr lvl="1"/>
            <a:r>
              <a:rPr lang="en-GB" i="1" dirty="0"/>
              <a:t>(Conclusions will be drawn at the end of the workshop, with whatever consensus will be reached on the goals, means and methodologies to setup a concrete activity aimed at providing our communities of the needed policy tools  for an efficient, interoperable Open Data federation. The outlook, for now, is to be successful in creating an active community around this challenging idea</a:t>
            </a:r>
            <a:r>
              <a:rPr lang="en-GB" dirty="0"/>
              <a:t>. </a:t>
            </a:r>
            <a:r>
              <a:rPr lang="en-GB" i="1" dirty="0"/>
              <a:t>On the Working Group timeline, if approved, it will be of the utmost importance to identify how to implement these concepts in a fully fledged report, optimising existent funds and new dedicated resources. The kind of expertise - such as  information technology, semantic web, librarian, etc. - required by those in charge of preparing the final Report of the Working Group is an important issue to discuss, in order to provide </a:t>
            </a:r>
            <a:r>
              <a:rPr lang="en-GB" i="1" dirty="0" smtClean="0"/>
              <a:t>a useful feedback </a:t>
            </a:r>
            <a:r>
              <a:rPr lang="en-GB" i="1" dirty="0"/>
              <a:t>to the Funding Agencies).</a:t>
            </a:r>
            <a:endParaRPr lang="en-US" dirty="0"/>
          </a:p>
          <a:p>
            <a:pPr lvl="1"/>
            <a:endParaRPr lang="en-US" dirty="0" smtClean="0"/>
          </a:p>
        </p:txBody>
      </p:sp>
      <p:sp>
        <p:nvSpPr>
          <p:cNvPr id="5" name="Title 1"/>
          <p:cNvSpPr txBox="1">
            <a:spLocks/>
          </p:cNvSpPr>
          <p:nvPr/>
        </p:nvSpPr>
        <p:spPr>
          <a:xfrm>
            <a:off x="1395469" y="0"/>
            <a:ext cx="6242817" cy="76019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smtClean="0"/>
              <a:t>The scoping group </a:t>
            </a:r>
            <a:r>
              <a:rPr lang="en-US" sz="3600" b="1" smtClean="0">
                <a:solidFill>
                  <a:schemeClr val="accent1">
                    <a:lumMod val="75000"/>
                  </a:schemeClr>
                </a:solidFill>
              </a:rPr>
              <a:t>draft</a:t>
            </a:r>
            <a:endParaRPr lang="en-US" sz="3600" b="1" dirty="0">
              <a:solidFill>
                <a:schemeClr val="accent1">
                  <a:lumMod val="75000"/>
                </a:schemeClr>
              </a:solidFill>
            </a:endParaRPr>
          </a:p>
        </p:txBody>
      </p:sp>
    </p:spTree>
    <p:extLst>
      <p:ext uri="{BB962C8B-B14F-4D97-AF65-F5344CB8AC3E}">
        <p14:creationId xmlns:p14="http://schemas.microsoft.com/office/powerpoint/2010/main" val="22074006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829" y="63670"/>
            <a:ext cx="6919629" cy="705910"/>
          </a:xfrm>
        </p:spPr>
        <p:txBody>
          <a:bodyPr>
            <a:normAutofit fontScale="90000"/>
          </a:bodyPr>
          <a:lstStyle/>
          <a:p>
            <a:r>
              <a:rPr lang="en-US" sz="3600" dirty="0" smtClean="0"/>
              <a:t>Open Data Scoping Paper: c</a:t>
            </a:r>
            <a:r>
              <a:rPr lang="en-US" sz="3600" dirty="0" smtClean="0"/>
              <a:t>ritical issues</a:t>
            </a:r>
            <a:endParaRPr lang="en-US" sz="3600" dirty="0"/>
          </a:p>
        </p:txBody>
      </p:sp>
      <p:sp>
        <p:nvSpPr>
          <p:cNvPr id="4" name="TextBox 3"/>
          <p:cNvSpPr txBox="1"/>
          <p:nvPr/>
        </p:nvSpPr>
        <p:spPr>
          <a:xfrm>
            <a:off x="214768" y="1021586"/>
            <a:ext cx="8786831" cy="5324535"/>
          </a:xfrm>
          <a:prstGeom prst="rect">
            <a:avLst/>
          </a:prstGeom>
          <a:noFill/>
        </p:spPr>
        <p:txBody>
          <a:bodyPr wrap="square" rtlCol="0">
            <a:spAutoFit/>
          </a:bodyPr>
          <a:lstStyle/>
          <a:p>
            <a:pPr marL="0" lvl="1"/>
            <a:r>
              <a:rPr lang="en-US" sz="2000" dirty="0"/>
              <a:t>The plan is to produce a first, short document for </a:t>
            </a:r>
            <a:r>
              <a:rPr lang="en-US" sz="2000" dirty="0" smtClean="0"/>
              <a:t>the next October GSF meeting.</a:t>
            </a:r>
          </a:p>
          <a:p>
            <a:pPr marL="0" lvl="1"/>
            <a:endParaRPr lang="en-US" sz="2000" dirty="0"/>
          </a:p>
          <a:p>
            <a:pPr marL="342900" lvl="1" indent="-342900">
              <a:buFont typeface="Arial"/>
              <a:buChar char="•"/>
            </a:pPr>
            <a:r>
              <a:rPr lang="en-US" sz="2000" dirty="0" smtClean="0"/>
              <a:t>We need to identify who’s willing to contribute (from different countries, organizations, communities and expertizes)</a:t>
            </a:r>
          </a:p>
          <a:p>
            <a:pPr marL="342900" lvl="1" indent="-342900">
              <a:buFont typeface="Arial"/>
              <a:buChar char="•"/>
            </a:pPr>
            <a:r>
              <a:rPr lang="en-US" sz="2000" dirty="0" smtClean="0"/>
              <a:t>Could work on a shared document on </a:t>
            </a:r>
            <a:r>
              <a:rPr lang="en-US" sz="2000" dirty="0" err="1" smtClean="0"/>
              <a:t>googledocs</a:t>
            </a:r>
            <a:endParaRPr lang="en-US" sz="2000" dirty="0" smtClean="0"/>
          </a:p>
          <a:p>
            <a:pPr marL="342900" lvl="1" indent="-342900">
              <a:buFont typeface="Arial"/>
              <a:buChar char="•"/>
            </a:pPr>
            <a:endParaRPr lang="en-US" sz="2000" dirty="0"/>
          </a:p>
          <a:p>
            <a:pPr marL="0" lvl="1"/>
            <a:r>
              <a:rPr lang="en-US" sz="2000" dirty="0" smtClean="0"/>
              <a:t>If approved by GSF to proceed forward to the writing of a full fledged Scoping Paper (a one year work) we have to face other challenges:</a:t>
            </a:r>
          </a:p>
          <a:p>
            <a:pPr marL="0" lvl="1"/>
            <a:endParaRPr lang="en-US" sz="2000" dirty="0"/>
          </a:p>
          <a:p>
            <a:pPr marL="342900" lvl="1" indent="-342900">
              <a:buFont typeface="Arial"/>
              <a:buChar char="•"/>
            </a:pPr>
            <a:r>
              <a:rPr lang="en-US" sz="2000" dirty="0" smtClean="0"/>
              <a:t>Identify a still broader number of potential contributors</a:t>
            </a:r>
          </a:p>
          <a:p>
            <a:pPr marL="342900" lvl="1" indent="-342900">
              <a:buFont typeface="Arial"/>
              <a:buChar char="•"/>
            </a:pPr>
            <a:r>
              <a:rPr lang="en-US" sz="2000" dirty="0" smtClean="0"/>
              <a:t>Assess how to fund the effort</a:t>
            </a:r>
          </a:p>
          <a:p>
            <a:pPr marL="342900" lvl="1" indent="-342900">
              <a:buFont typeface="Arial"/>
              <a:buChar char="•"/>
            </a:pPr>
            <a:r>
              <a:rPr lang="en-US" sz="2000" dirty="0" smtClean="0"/>
              <a:t>Establish a timeline and milestones</a:t>
            </a:r>
          </a:p>
          <a:p>
            <a:pPr marL="342900" lvl="1" indent="-342900">
              <a:buFont typeface="Arial"/>
              <a:buChar char="•"/>
            </a:pPr>
            <a:endParaRPr lang="en-US" sz="2000" dirty="0"/>
          </a:p>
          <a:p>
            <a:pPr marL="0" lvl="1"/>
            <a:r>
              <a:rPr lang="en-US" sz="2000" dirty="0" smtClean="0"/>
              <a:t>We should consider the fact that, if GSF agrees to establish a Working Group to make such a study, this could, in the future, be helpful for a periodic re-assessment of the developing scenario of LOD (sort of a technology tracking)</a:t>
            </a:r>
            <a:endParaRPr lang="en-US" sz="2000" dirty="0"/>
          </a:p>
          <a:p>
            <a:endParaRPr lang="it-IT" sz="2000" dirty="0"/>
          </a:p>
        </p:txBody>
      </p:sp>
    </p:spTree>
    <p:extLst>
      <p:ext uri="{BB962C8B-B14F-4D97-AF65-F5344CB8AC3E}">
        <p14:creationId xmlns:p14="http://schemas.microsoft.com/office/powerpoint/2010/main" val="787607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829" y="63670"/>
            <a:ext cx="6919629" cy="705910"/>
          </a:xfrm>
        </p:spPr>
        <p:txBody>
          <a:bodyPr>
            <a:normAutofit fontScale="90000"/>
          </a:bodyPr>
          <a:lstStyle/>
          <a:p>
            <a:r>
              <a:rPr lang="en-US" sz="3600" dirty="0" smtClean="0"/>
              <a:t>Open Data Scoping Paper: c</a:t>
            </a:r>
            <a:r>
              <a:rPr lang="en-US" sz="3600" dirty="0" smtClean="0"/>
              <a:t>ritical issues</a:t>
            </a:r>
            <a:endParaRPr lang="en-US" sz="3600" dirty="0"/>
          </a:p>
        </p:txBody>
      </p:sp>
      <p:sp>
        <p:nvSpPr>
          <p:cNvPr id="3" name="Content Placeholder 2"/>
          <p:cNvSpPr>
            <a:spLocks noGrp="1"/>
          </p:cNvSpPr>
          <p:nvPr>
            <p:ph idx="1"/>
          </p:nvPr>
        </p:nvSpPr>
        <p:spPr>
          <a:xfrm>
            <a:off x="167729" y="927825"/>
            <a:ext cx="8815195" cy="4525963"/>
          </a:xfrm>
        </p:spPr>
        <p:txBody>
          <a:bodyPr>
            <a:noAutofit/>
          </a:bodyPr>
          <a:lstStyle/>
          <a:p>
            <a:r>
              <a:rPr lang="en-US" sz="2400" dirty="0" smtClean="0"/>
              <a:t>Document Structure</a:t>
            </a:r>
          </a:p>
          <a:p>
            <a:pPr lvl="1"/>
            <a:r>
              <a:rPr lang="en-US" sz="1800" dirty="0" smtClean="0"/>
              <a:t>Management structure for the </a:t>
            </a:r>
            <a:r>
              <a:rPr lang="en-US" sz="1800" b="1" i="1" dirty="0" smtClean="0"/>
              <a:t>writing</a:t>
            </a:r>
            <a:r>
              <a:rPr lang="en-US" sz="1800" dirty="0" smtClean="0"/>
              <a:t> of the Scoping Paper (how do we set it up?)</a:t>
            </a:r>
          </a:p>
          <a:p>
            <a:pPr lvl="1"/>
            <a:r>
              <a:rPr lang="en-US" sz="1800" dirty="0"/>
              <a:t>What </a:t>
            </a:r>
            <a:r>
              <a:rPr lang="en-US" sz="1800" dirty="0" smtClean="0"/>
              <a:t>should be the focus? (existing standards are ok? Do we need </a:t>
            </a:r>
            <a:r>
              <a:rPr lang="en-US" sz="1800" dirty="0"/>
              <a:t>additions</a:t>
            </a:r>
            <a:r>
              <a:rPr lang="en-US" sz="1800" dirty="0" smtClean="0"/>
              <a:t>? What about web-semantics, do not concentrate on technicalities only but also “</a:t>
            </a:r>
            <a:r>
              <a:rPr lang="en-US" sz="1800" i="1" dirty="0" smtClean="0"/>
              <a:t>sociology</a:t>
            </a:r>
            <a:r>
              <a:rPr lang="en-US" sz="1800" dirty="0" smtClean="0"/>
              <a:t>”)</a:t>
            </a:r>
            <a:endParaRPr lang="en-US" sz="1800" dirty="0"/>
          </a:p>
          <a:p>
            <a:pPr lvl="1"/>
            <a:r>
              <a:rPr lang="en-US" sz="1800" dirty="0" smtClean="0"/>
              <a:t>Level of survey: what picture are we looking for? How deep should be the survey of existing initiatives and in how many domains?</a:t>
            </a:r>
          </a:p>
          <a:p>
            <a:pPr lvl="1"/>
            <a:r>
              <a:rPr lang="en-US" sz="1800" dirty="0" smtClean="0"/>
              <a:t>Man power (how much is needed, in which experience domains, risk analysis, career prospects are issues)</a:t>
            </a:r>
          </a:p>
          <a:p>
            <a:pPr lvl="1"/>
            <a:endParaRPr lang="en-US" sz="1800" dirty="0" smtClean="0"/>
          </a:p>
          <a:p>
            <a:r>
              <a:rPr lang="en-US" sz="2400" dirty="0" smtClean="0"/>
              <a:t>Commitments </a:t>
            </a:r>
          </a:p>
          <a:p>
            <a:pPr lvl="1"/>
            <a:r>
              <a:rPr lang="en-US" sz="1800" dirty="0" smtClean="0"/>
              <a:t>Who does what, which expertize are needed. A </a:t>
            </a:r>
            <a:r>
              <a:rPr lang="en-US" sz="1800" b="1" i="1" dirty="0" smtClean="0"/>
              <a:t>very</a:t>
            </a:r>
            <a:r>
              <a:rPr lang="en-US" sz="1800" dirty="0" smtClean="0"/>
              <a:t> critical issue: volunteers?</a:t>
            </a:r>
          </a:p>
          <a:p>
            <a:pPr lvl="1"/>
            <a:r>
              <a:rPr lang="en-US" sz="1800" dirty="0" smtClean="0"/>
              <a:t>Collaborative work: periodic meetings?... Travel resources?  Skype/Vidyo, whatever)</a:t>
            </a:r>
          </a:p>
          <a:p>
            <a:pPr lvl="1"/>
            <a:endParaRPr lang="en-US" sz="1800" dirty="0" smtClean="0"/>
          </a:p>
          <a:p>
            <a:r>
              <a:rPr lang="en-US" sz="2400" dirty="0" smtClean="0"/>
              <a:t>Timeline</a:t>
            </a:r>
          </a:p>
          <a:p>
            <a:pPr lvl="1"/>
            <a:r>
              <a:rPr lang="en-US" sz="1800" dirty="0" smtClean="0"/>
              <a:t>Presentation of a proposal document at the next GSF Meeting in October</a:t>
            </a:r>
            <a:endParaRPr lang="en-US" sz="1800" dirty="0" smtClean="0"/>
          </a:p>
          <a:p>
            <a:pPr lvl="1"/>
            <a:r>
              <a:rPr lang="en-US" sz="1800" dirty="0" smtClean="0"/>
              <a:t>Two phases: first writing (9 months adequate?), then refinements (3 months?)</a:t>
            </a:r>
          </a:p>
          <a:p>
            <a:pPr lvl="1"/>
            <a:r>
              <a:rPr lang="en-US" sz="1800" dirty="0" smtClean="0"/>
              <a:t>Periodic milestones and cross checks</a:t>
            </a:r>
            <a:endParaRPr lang="en-US" sz="1800" dirty="0" smtClean="0"/>
          </a:p>
        </p:txBody>
      </p:sp>
    </p:spTree>
    <p:extLst>
      <p:ext uri="{BB962C8B-B14F-4D97-AF65-F5344CB8AC3E}">
        <p14:creationId xmlns:p14="http://schemas.microsoft.com/office/powerpoint/2010/main" val="1318121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66004" y="2967335"/>
            <a:ext cx="4011998"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 you all</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5529227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1505</TotalTime>
  <Words>664</Words>
  <Application>Microsoft Macintosh PowerPoint</Application>
  <PresentationFormat>On-screen Show (4:3)</PresentationFormat>
  <Paragraphs>60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The scoping group draft</vt:lpstr>
      <vt:lpstr>PowerPoint Presentation</vt:lpstr>
      <vt:lpstr>PowerPoint Presentation</vt:lpstr>
      <vt:lpstr>PowerPoint Presentation</vt:lpstr>
      <vt:lpstr>Open Data Scoping Paper: critical issues</vt:lpstr>
      <vt:lpstr>Open Data Scoping Paper: critical issues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scoping group draft</dc:title>
  <dc:creator>INFN Ist. Nazionale di Fisica Nucleare</dc:creator>
  <cp:lastModifiedBy>Dario Menasce</cp:lastModifiedBy>
  <cp:revision>31</cp:revision>
  <dcterms:created xsi:type="dcterms:W3CDTF">2018-09-05T08:48:39Z</dcterms:created>
  <dcterms:modified xsi:type="dcterms:W3CDTF">2018-09-06T12:31:01Z</dcterms:modified>
</cp:coreProperties>
</file>