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74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/>
    <p:restoredTop sz="69311"/>
  </p:normalViewPr>
  <p:slideViewPr>
    <p:cSldViewPr snapToGrid="0" snapToObjects="1">
      <p:cViewPr>
        <p:scale>
          <a:sx n="110" d="100"/>
          <a:sy n="110" d="100"/>
        </p:scale>
        <p:origin x="144" y="-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FD3DF-7274-2940-BB2D-F8EE31FF86CC}" type="datetimeFigureOut">
              <a:rPr lang="it-IT" smtClean="0"/>
              <a:t>02/09/18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1A81-31EF-BD43-B793-54F91F701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53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B1A81-31EF-BD43-B793-54F91F7010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30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B1A81-31EF-BD43-B793-54F91F7010B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B1A81-31EF-BD43-B793-54F91F7010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6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B1A81-31EF-BD43-B793-54F91F7010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89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AA76D-9C49-6345-98E1-B61ACC7D5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A54008-A85D-6D47-987E-36BB8A34A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0E03AD-5DBA-7745-8721-18D09B83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85-37B0-6E40-BA57-765B74C16F49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43ECD4-9C27-C940-ADDE-8A71B8CE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421609-C72C-3744-BA92-CDF80C3C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2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1B668-5490-6148-ABA0-23A6FFDF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D1506C-FA6B-AF49-B0F0-5D537008F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2C2CD0-BDED-8447-A31C-870C7415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AD22-8A9F-B74A-B0E9-02CF513D200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1860C5-2520-BD47-8125-B4CC7B9B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08880E-EBCC-274F-B16B-9DD91002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6431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454B6E-512F-3749-B224-CFFF5E715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AEDE99-8E47-304B-BAE5-A5C3628E5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3959FB-644A-7E49-8F91-05100D11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AD22-8A9F-B74A-B0E9-02CF513D200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1B0425-9485-DB4C-B85A-809067B5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6CE7E8-2F7A-004C-BEB0-F445A5CD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4575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961869-4753-F44C-9A40-A0A0927D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50AEE-0024-3F47-B49A-D758BA07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B2D2BD-C780-F94F-BC66-A6AEC83F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AD22-8A9F-B74A-B0E9-02CF513D200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A11197-C0E9-3C4B-A0C1-DA289A86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0F7A1D-DF87-6348-A062-5679335A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9402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BA0D6D-3CCC-3D4D-8789-3D4C96F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8DF60C-1A56-FB46-B737-475DF13B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6B6CEB-7055-C947-8E09-B344E0C3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4241-6C98-7C4E-87BE-D18B1B72FC64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D424EA-4BCD-AD44-9515-23FE408A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C6F889-32C4-F449-826E-BFD9E208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4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02B08-B03B-3B46-AAD5-86EE73C7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D905F2-04F0-1F45-8F9A-98E1994AE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810CE2-E5CE-9140-B758-DE44983DD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949C83-E69E-6945-9810-F03A4E34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AD22-8A9F-B74A-B0E9-02CF513D200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DFAB4B-5F98-6042-BEB7-6275D2E7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3EE4DB-5D4D-C84A-84FD-D44CE09E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3480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90303-CDF3-DE44-AFF2-1B237279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FC7EDA-D957-5A45-AA80-7B3576EC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5C0128-48F5-6943-BB7F-9B282ABF9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F6922A3-5B35-234D-A57D-B5D4F8FCE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5AE970-92E1-F540-AEA1-7E97CF144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58067F-2B1F-E14D-9373-486B1E65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AD22-8A9F-B74A-B0E9-02CF513D200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B0B49B-D766-CF43-889C-0F9B4F79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C1DB5A-7DC6-3240-BB64-08B800B5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761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08A57-3F33-D94D-B3B1-32801DCF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4447DC-D265-C94B-A668-2B34A161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94F-EFF4-6B47-87A9-8C281059895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E346D1-7D23-E948-83B8-C9CD0D37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6C8186-CB75-F241-83B5-E2A59DE9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7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26071B-4938-5648-9CAC-9C3C1B42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9476-0079-F04F-A006-1ED5DA45EB77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F31102-D90F-004F-9650-60D80CC3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72BFAD-6E6B-B649-A13B-57DA1F66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9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0D78B-0CD5-7D4B-8048-A5FA8FE6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92662-1B89-024F-A752-C8936C5B0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842D07-A07A-A64A-A67A-FF60C046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2E3AB6-6F06-8F49-A58E-4A968C0D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AD22-8A9F-B74A-B0E9-02CF513D200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A924E2-3701-1E49-9B62-87DEED4D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F4A5DC-1840-C448-ABCF-0E4F56EF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0779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B8C34-C802-9D48-BFE8-B6E48218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EC725C4-1329-C547-B903-839B8C6DC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5094A8-F790-E44A-95D6-63CF043BB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B2A654-380D-8E47-90D6-650B7897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AD22-8A9F-B74A-B0E9-02CF513D200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7B20A8-1A0E-C348-8E0C-93AA8FA2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3E9A28-9303-6B49-8BEB-552EE7AE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5753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1FC2D8D-522E-6D43-8B71-4E6BEE73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1C7332-78B8-CB4E-92C0-78170745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9C21C5-D110-8A40-B9C8-094CB80BA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AD22-8A9F-B74A-B0E9-02CF513D2003}" type="datetime1">
              <a:rPr lang="it-IT" smtClean="0"/>
              <a:t>02/09/18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FF43B3-8120-D34C-92FE-A698C6290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LODES Workshop, 6 September 2018, INFN Frascati,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5A8BB-2878-0E4A-95D7-1DD83EAEC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research-data-repository-interoperability-wg/outcomes/research-data-repository-0" TargetMode="External"/><Relationship Id="rId2" Type="http://schemas.openxmlformats.org/officeDocument/2006/relationships/hyperlink" Target="https://www.rd-alliance.org/system/files/ResearchDataRepositoryInteroperabilityPrimerfinal_withcov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hyperlink" Target="https://www.rd-alliance.org/group/rdacodata-legal-interoperability-ig/outcomes/rda-codata-legal-interoperability-research-dat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580F1E-1960-3942-BEA2-FFA6C2073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Report from </a:t>
            </a:r>
            <a:r>
              <a:rPr lang="it-IT" dirty="0" err="1"/>
              <a:t>Italy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A00239-5868-704B-A282-7E1755ACC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Donatella Castelli</a:t>
            </a:r>
          </a:p>
          <a:p>
            <a:r>
              <a:rPr lang="it-IT" dirty="0"/>
              <a:t>CNR-ISTI (Pisa, </a:t>
            </a:r>
            <a:r>
              <a:rPr lang="it-IT" dirty="0" err="1"/>
              <a:t>Italy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817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42A30C-C83D-DB41-A621-00BA27C9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/>
              <a:t>Repositories</a:t>
            </a:r>
            <a:r>
              <a:rPr lang="it-IT" b="1" dirty="0"/>
              <a:t> in </a:t>
            </a:r>
            <a:r>
              <a:rPr lang="it-IT" b="1" dirty="0" err="1"/>
              <a:t>Italy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653CFC-249F-FF4E-B386-10DFC60F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fragmented</a:t>
            </a:r>
            <a:r>
              <a:rPr lang="it-IT" dirty="0"/>
              <a:t> and </a:t>
            </a:r>
            <a:r>
              <a:rPr lang="it-IT" dirty="0" err="1"/>
              <a:t>heterogeneous</a:t>
            </a:r>
            <a:r>
              <a:rPr lang="it-IT" dirty="0"/>
              <a:t> </a:t>
            </a:r>
            <a:r>
              <a:rPr lang="it-IT" dirty="0" err="1"/>
              <a:t>landscape</a:t>
            </a:r>
            <a:endParaRPr lang="it-IT" dirty="0"/>
          </a:p>
          <a:p>
            <a:r>
              <a:rPr lang="it-IT" dirty="0" err="1"/>
              <a:t>Many</a:t>
            </a:r>
            <a:r>
              <a:rPr lang="it-IT" dirty="0"/>
              <a:t> (70) of the </a:t>
            </a:r>
            <a:r>
              <a:rPr lang="it-IT" dirty="0" err="1"/>
              <a:t>publication</a:t>
            </a:r>
            <a:r>
              <a:rPr lang="it-IT" dirty="0"/>
              <a:t> </a:t>
            </a:r>
            <a:r>
              <a:rPr lang="it-IT" dirty="0" err="1"/>
              <a:t>repositories</a:t>
            </a:r>
            <a:r>
              <a:rPr lang="it-IT" dirty="0"/>
              <a:t> in </a:t>
            </a:r>
            <a:r>
              <a:rPr lang="it-IT" dirty="0" err="1"/>
              <a:t>universities</a:t>
            </a:r>
            <a:r>
              <a:rPr lang="it-IT" dirty="0"/>
              <a:t> are </a:t>
            </a:r>
            <a:r>
              <a:rPr lang="it-IT" dirty="0" err="1"/>
              <a:t>based</a:t>
            </a:r>
            <a:r>
              <a:rPr lang="it-IT" dirty="0"/>
              <a:t> on the  IRIS </a:t>
            </a:r>
            <a:r>
              <a:rPr lang="it-IT" dirty="0" err="1"/>
              <a:t>platform</a:t>
            </a:r>
            <a:r>
              <a:rPr lang="it-IT" dirty="0"/>
              <a:t>.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organizations</a:t>
            </a:r>
            <a:r>
              <a:rPr lang="it-IT" dirty="0"/>
              <a:t> </a:t>
            </a:r>
            <a:r>
              <a:rPr lang="it-IT" dirty="0" err="1"/>
              <a:t>adopt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. </a:t>
            </a:r>
          </a:p>
          <a:p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thematic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data </a:t>
            </a:r>
            <a:r>
              <a:rPr lang="it-IT" dirty="0" err="1"/>
              <a:t>repositories</a:t>
            </a:r>
            <a:r>
              <a:rPr lang="it-IT" dirty="0"/>
              <a:t> , no </a:t>
            </a:r>
            <a:r>
              <a:rPr lang="it-IT" dirty="0" err="1"/>
              <a:t>institutional</a:t>
            </a:r>
            <a:r>
              <a:rPr lang="it-IT" dirty="0"/>
              <a:t> / </a:t>
            </a:r>
            <a:r>
              <a:rPr lang="it-IT" dirty="0" err="1"/>
              <a:t>national</a:t>
            </a:r>
            <a:r>
              <a:rPr lang="it-IT" dirty="0"/>
              <a:t> data </a:t>
            </a:r>
            <a:r>
              <a:rPr lang="it-IT" dirty="0" err="1"/>
              <a:t>repository</a:t>
            </a:r>
            <a:endParaRPr lang="it-IT" dirty="0"/>
          </a:p>
          <a:p>
            <a:r>
              <a:rPr lang="it-IT" dirty="0"/>
              <a:t>No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federation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   </a:t>
            </a:r>
            <a:r>
              <a:rPr lang="it-IT" dirty="0" err="1"/>
              <a:t>initiative</a:t>
            </a:r>
            <a:r>
              <a:rPr lang="it-IT" dirty="0"/>
              <a:t> in </a:t>
            </a:r>
            <a:r>
              <a:rPr lang="it-IT" dirty="0" err="1"/>
              <a:t>place</a:t>
            </a:r>
            <a:r>
              <a:rPr lang="it-IT" dirty="0"/>
              <a:t> </a:t>
            </a:r>
            <a:r>
              <a:rPr lang="it-IT" dirty="0" err="1"/>
              <a:t>yet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97DC38-F82D-9F4D-BDB3-F9BAA990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LODES Workshop, 6 September 2018, INFN Frascati,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32564AE-B0E8-6245-AAF5-437AFE55B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08" y="4194064"/>
            <a:ext cx="5815143" cy="24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FA4C8-1A5D-CF41-B547-9A1A7211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Initiatives</a:t>
            </a:r>
            <a:r>
              <a:rPr lang="it-IT" dirty="0"/>
              <a:t> in </a:t>
            </a:r>
            <a:r>
              <a:rPr lang="it-IT" dirty="0" err="1"/>
              <a:t>Italy</a:t>
            </a:r>
            <a:r>
              <a:rPr lang="it-IT" dirty="0"/>
              <a:t> </a:t>
            </a:r>
            <a:r>
              <a:rPr lang="it-IT" sz="2800" dirty="0"/>
              <a:t>(1)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488B4F-4133-A14B-AF2C-DF2AA84D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/>
              <a:t>Italian</a:t>
            </a:r>
            <a:r>
              <a:rPr lang="it-IT" b="1" dirty="0"/>
              <a:t> Open Science </a:t>
            </a:r>
            <a:r>
              <a:rPr lang="it-IT" b="1" dirty="0" err="1"/>
              <a:t>Support</a:t>
            </a:r>
            <a:r>
              <a:rPr lang="it-IT" b="1" dirty="0"/>
              <a:t> Group (IOSSG)</a:t>
            </a:r>
          </a:p>
          <a:p>
            <a:pPr lvl="1"/>
            <a:r>
              <a:rPr lang="it-IT" dirty="0" err="1"/>
              <a:t>Experts</a:t>
            </a:r>
            <a:r>
              <a:rPr lang="it-IT" dirty="0"/>
              <a:t> with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skills</a:t>
            </a:r>
            <a:r>
              <a:rPr lang="it-IT" dirty="0"/>
              <a:t> from </a:t>
            </a:r>
            <a:r>
              <a:rPr lang="it-IT" dirty="0" err="1"/>
              <a:t>universities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services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Focussing</a:t>
            </a:r>
            <a:r>
              <a:rPr lang="it-IT" dirty="0"/>
              <a:t> on </a:t>
            </a:r>
            <a:r>
              <a:rPr lang="it-IT" b="1" dirty="0"/>
              <a:t>Open Data Management Plan </a:t>
            </a:r>
          </a:p>
          <a:p>
            <a:pPr lvl="1"/>
            <a:r>
              <a:rPr lang="it-IT" dirty="0"/>
              <a:t>Production of Data Management Plan </a:t>
            </a:r>
            <a:r>
              <a:rPr lang="it-IT" dirty="0" err="1"/>
              <a:t>guidelines</a:t>
            </a:r>
            <a:r>
              <a:rPr lang="it-IT" dirty="0"/>
              <a:t> and </a:t>
            </a:r>
            <a:r>
              <a:rPr lang="it-IT" dirty="0" err="1"/>
              <a:t>templates</a:t>
            </a:r>
            <a:r>
              <a:rPr lang="it-IT" dirty="0"/>
              <a:t>, policy </a:t>
            </a:r>
            <a:r>
              <a:rPr lang="it-IT" dirty="0" err="1"/>
              <a:t>models</a:t>
            </a:r>
            <a:r>
              <a:rPr lang="it-IT" dirty="0"/>
              <a:t> on </a:t>
            </a:r>
            <a:r>
              <a:rPr lang="it-IT" dirty="0" err="1"/>
              <a:t>research</a:t>
            </a:r>
            <a:r>
              <a:rPr lang="it-IT" dirty="0"/>
              <a:t> data, </a:t>
            </a:r>
            <a:r>
              <a:rPr lang="it-IT" dirty="0" err="1"/>
              <a:t>education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, etc. </a:t>
            </a:r>
          </a:p>
          <a:p>
            <a:pPr lvl="1"/>
            <a:r>
              <a:rPr lang="it-IT" dirty="0" err="1"/>
              <a:t>It</a:t>
            </a:r>
            <a:r>
              <a:rPr lang="it-IT" b="1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a WG on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data </a:t>
            </a:r>
            <a:r>
              <a:rPr lang="it-IT" dirty="0" err="1"/>
              <a:t>repositories</a:t>
            </a:r>
            <a:r>
              <a:rPr lang="it-IT" dirty="0"/>
              <a:t> </a:t>
            </a:r>
            <a:r>
              <a:rPr lang="it-IT" dirty="0" err="1"/>
              <a:t>enabling</a:t>
            </a:r>
            <a:r>
              <a:rPr lang="it-IT" dirty="0"/>
              <a:t> </a:t>
            </a:r>
            <a:r>
              <a:rPr lang="it-IT" dirty="0" err="1"/>
              <a:t>platforms</a:t>
            </a:r>
            <a:r>
              <a:rPr lang="it-IT" dirty="0"/>
              <a:t> with the goal to </a:t>
            </a:r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be </a:t>
            </a:r>
            <a:r>
              <a:rPr lang="it-IT" dirty="0" err="1"/>
              <a:t>applied</a:t>
            </a:r>
            <a:r>
              <a:rPr lang="it-IT" dirty="0"/>
              <a:t> in the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academic</a:t>
            </a:r>
            <a:r>
              <a:rPr lang="it-IT" dirty="0"/>
              <a:t> </a:t>
            </a:r>
            <a:r>
              <a:rPr lang="it-IT" dirty="0" err="1"/>
              <a:t>context</a:t>
            </a:r>
            <a:r>
              <a:rPr lang="it-IT" dirty="0"/>
              <a:t> 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061E1E4-F6C1-054F-9F6D-91E600F5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4A0046-480F-B144-8BA1-3D5D5B3A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4" y="4562475"/>
            <a:ext cx="1976437" cy="19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0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EE4C9-68F8-A94C-9045-0B80E1CD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Initiatives</a:t>
            </a:r>
            <a:r>
              <a:rPr lang="it-IT" dirty="0"/>
              <a:t> in </a:t>
            </a:r>
            <a:r>
              <a:rPr lang="it-IT" dirty="0" err="1"/>
              <a:t>Italy</a:t>
            </a:r>
            <a:r>
              <a:rPr lang="it-IT" dirty="0"/>
              <a:t> </a:t>
            </a:r>
            <a:r>
              <a:rPr lang="it-IT" sz="2800" dirty="0"/>
              <a:t>(2)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2DFB2-54CF-4046-A6C6-9CF87E5B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Italian</a:t>
            </a:r>
            <a:r>
              <a:rPr lang="it-IT" b="1" dirty="0"/>
              <a:t> Computing and Data </a:t>
            </a:r>
            <a:r>
              <a:rPr lang="it-IT" b="1" dirty="0" err="1"/>
              <a:t>Infrastructure</a:t>
            </a:r>
            <a:r>
              <a:rPr lang="it-IT" b="1" dirty="0"/>
              <a:t> (ICDI)</a:t>
            </a:r>
          </a:p>
          <a:p>
            <a:pPr lvl="1"/>
            <a:r>
              <a:rPr lang="it-IT" dirty="0" err="1"/>
              <a:t>Research</a:t>
            </a:r>
            <a:r>
              <a:rPr lang="it-IT" dirty="0"/>
              <a:t> and </a:t>
            </a:r>
            <a:r>
              <a:rPr lang="it-IT" dirty="0" err="1"/>
              <a:t>Academic</a:t>
            </a:r>
            <a:r>
              <a:rPr lang="it-IT" dirty="0"/>
              <a:t> </a:t>
            </a:r>
            <a:r>
              <a:rPr lang="it-IT" dirty="0" err="1"/>
              <a:t>institututions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</a:t>
            </a:r>
            <a:r>
              <a:rPr lang="it-IT" dirty="0" err="1"/>
              <a:t>developing</a:t>
            </a:r>
            <a:r>
              <a:rPr lang="it-IT" dirty="0"/>
              <a:t> and </a:t>
            </a:r>
            <a:r>
              <a:rPr lang="it-IT" dirty="0" err="1"/>
              <a:t>operating</a:t>
            </a:r>
            <a:r>
              <a:rPr lang="it-IT" dirty="0"/>
              <a:t> </a:t>
            </a:r>
            <a:r>
              <a:rPr lang="it-IT" b="1" dirty="0" err="1"/>
              <a:t>infrastructures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Objectives</a:t>
            </a:r>
            <a:r>
              <a:rPr lang="it-IT" dirty="0"/>
              <a:t> include the </a:t>
            </a:r>
            <a:r>
              <a:rPr lang="it-IT" dirty="0" err="1"/>
              <a:t>development</a:t>
            </a:r>
            <a:r>
              <a:rPr lang="it-IT" dirty="0"/>
              <a:t> of a </a:t>
            </a:r>
            <a:r>
              <a:rPr lang="it-IT" b="1" dirty="0" err="1"/>
              <a:t>national</a:t>
            </a:r>
            <a:r>
              <a:rPr lang="it-IT" b="1" dirty="0"/>
              <a:t> </a:t>
            </a:r>
            <a:r>
              <a:rPr lang="it-IT" b="1" dirty="0" err="1"/>
              <a:t>strategic</a:t>
            </a:r>
            <a:r>
              <a:rPr lang="it-IT" b="1" dirty="0"/>
              <a:t> </a:t>
            </a:r>
            <a:r>
              <a:rPr lang="it-IT" b="1" dirty="0" err="1"/>
              <a:t>vision</a:t>
            </a:r>
            <a:r>
              <a:rPr lang="it-IT" b="1" dirty="0"/>
              <a:t> for the </a:t>
            </a:r>
            <a:r>
              <a:rPr lang="it-IT" b="1" dirty="0" err="1"/>
              <a:t>optimization</a:t>
            </a:r>
            <a:r>
              <a:rPr lang="it-IT" b="1" dirty="0"/>
              <a:t> of data </a:t>
            </a:r>
            <a:r>
              <a:rPr lang="it-IT" b="1" dirty="0" err="1"/>
              <a:t>services</a:t>
            </a:r>
            <a:r>
              <a:rPr lang="it-IT" dirty="0"/>
              <a:t> </a:t>
            </a:r>
            <a:r>
              <a:rPr lang="it-IT" dirty="0" err="1"/>
              <a:t>supporting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and </a:t>
            </a:r>
            <a:r>
              <a:rPr lang="it-IT" dirty="0" err="1"/>
              <a:t>innovation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004BD9A-8C67-FC44-9607-8FA4FF6A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FD8B8A-B1C3-7C42-9810-549D71058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37719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D618A-542D-154E-985B-9372D20A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LOD 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Initiatives</a:t>
            </a:r>
            <a:r>
              <a:rPr lang="it-IT" dirty="0"/>
              <a:t> in </a:t>
            </a:r>
            <a:r>
              <a:rPr lang="it-IT" dirty="0" err="1"/>
              <a:t>Italy</a:t>
            </a:r>
            <a:r>
              <a:rPr lang="it-IT" dirty="0"/>
              <a:t> </a:t>
            </a:r>
            <a:r>
              <a:rPr lang="it-IT" sz="2800" dirty="0"/>
              <a:t>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EDC0EA-53FC-EF40-9D5E-B1369BAD4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IRIS:  CRIS data </a:t>
            </a:r>
            <a:r>
              <a:rPr lang="it-IT" dirty="0" err="1"/>
              <a:t>exposed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LOD </a:t>
            </a:r>
          </a:p>
          <a:p>
            <a:r>
              <a:rPr lang="it-IT" dirty="0" err="1"/>
              <a:t>Specialised</a:t>
            </a:r>
            <a:r>
              <a:rPr lang="it-IT" dirty="0"/>
              <a:t> data </a:t>
            </a:r>
            <a:r>
              <a:rPr lang="it-IT" dirty="0" err="1"/>
              <a:t>archives</a:t>
            </a:r>
            <a:endParaRPr lang="it-IT" dirty="0"/>
          </a:p>
          <a:p>
            <a:pPr lvl="1"/>
            <a:r>
              <a:rPr lang="it-IT" dirty="0"/>
              <a:t>Plan to </a:t>
            </a:r>
            <a:r>
              <a:rPr lang="it-IT" dirty="0" err="1"/>
              <a:t>expose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LOD </a:t>
            </a:r>
            <a:r>
              <a:rPr lang="it-IT" dirty="0" err="1"/>
              <a:t>content</a:t>
            </a:r>
            <a:r>
              <a:rPr lang="it-IT" dirty="0"/>
              <a:t> from culture </a:t>
            </a:r>
            <a:r>
              <a:rPr lang="it-IT" dirty="0" err="1"/>
              <a:t>heritage</a:t>
            </a:r>
            <a:r>
              <a:rPr lang="it-IT" dirty="0"/>
              <a:t> and </a:t>
            </a:r>
            <a:r>
              <a:rPr lang="it-IT" dirty="0" err="1"/>
              <a:t>archeology</a:t>
            </a:r>
            <a:r>
              <a:rPr lang="it-IT" dirty="0"/>
              <a:t> </a:t>
            </a:r>
            <a:r>
              <a:rPr lang="it-IT" dirty="0" err="1"/>
              <a:t>repositories</a:t>
            </a:r>
            <a:r>
              <a:rPr lang="it-IT" dirty="0"/>
              <a:t>  (e.g. EAGLE, ARIADNE-Plus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r>
              <a:rPr lang="it-IT" dirty="0"/>
              <a:t>)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2EB4F5-FE69-484F-9D34-1A059419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DF177A-BB16-994B-880C-B0552BA1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079" y="4156141"/>
            <a:ext cx="5492119" cy="12230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9EDC2C-5D89-A548-A420-D93E6544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901" y="4600152"/>
            <a:ext cx="2863800" cy="17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952E08-2547-864B-8C7D-6AF8EA69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Italian</a:t>
            </a:r>
            <a:r>
              <a:rPr lang="it-IT" dirty="0"/>
              <a:t> National </a:t>
            </a:r>
            <a:r>
              <a:rPr lang="it-IT" dirty="0" err="1"/>
              <a:t>Nodes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1DC28-B8C6-2740-A905-21C5DF94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b="1" dirty="0" err="1"/>
              <a:t>Research</a:t>
            </a:r>
            <a:r>
              <a:rPr lang="it-IT" b="1" dirty="0"/>
              <a:t> Data </a:t>
            </a:r>
            <a:r>
              <a:rPr lang="it-IT" b="1" dirty="0" err="1"/>
              <a:t>Alliance</a:t>
            </a:r>
            <a:endParaRPr lang="it-IT" b="1" dirty="0"/>
          </a:p>
          <a:p>
            <a:pPr lvl="1"/>
            <a:r>
              <a:rPr lang="it-IT" dirty="0" err="1">
                <a:hlinkClick r:id="rId2"/>
              </a:rPr>
              <a:t>Research</a:t>
            </a:r>
            <a:r>
              <a:rPr lang="it-IT" dirty="0">
                <a:hlinkClick r:id="rId2"/>
              </a:rPr>
              <a:t> Data </a:t>
            </a:r>
            <a:r>
              <a:rPr lang="it-IT" dirty="0" err="1">
                <a:hlinkClick r:id="rId2"/>
              </a:rPr>
              <a:t>Repository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Interoperability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Primer</a:t>
            </a:r>
            <a:r>
              <a:rPr lang="it-IT" dirty="0">
                <a:hlinkClick r:id="rId2"/>
              </a:rPr>
              <a:t> </a:t>
            </a:r>
            <a:endParaRPr lang="it-IT" dirty="0">
              <a:hlinkClick r:id="rId3"/>
            </a:endParaRPr>
          </a:p>
          <a:p>
            <a:pPr lvl="1"/>
            <a:r>
              <a:rPr lang="it-IT" dirty="0">
                <a:hlinkClick r:id="rId3"/>
              </a:rPr>
              <a:t>Research Data Repository Interoperability WG Final Recommendations</a:t>
            </a:r>
            <a:endParaRPr lang="it-IT" dirty="0"/>
          </a:p>
          <a:p>
            <a:pPr lvl="1"/>
            <a:r>
              <a:rPr lang="it-IT" dirty="0">
                <a:hlinkClick r:id="rId4"/>
              </a:rPr>
              <a:t>Legal Interoperability of Research Data: Principles and Implementation</a:t>
            </a:r>
          </a:p>
          <a:p>
            <a:pPr lvl="1"/>
            <a:r>
              <a:rPr lang="it-IT" dirty="0">
                <a:hlinkClick r:id="rId4"/>
              </a:rPr>
              <a:t>… </a:t>
            </a:r>
            <a:endParaRPr lang="it-IT" dirty="0"/>
          </a:p>
          <a:p>
            <a:pPr lvl="1"/>
            <a:endParaRPr lang="it-IT" b="1" dirty="0"/>
          </a:p>
          <a:p>
            <a:r>
              <a:rPr lang="it-IT" b="1" dirty="0"/>
              <a:t>Open Access </a:t>
            </a:r>
            <a:r>
              <a:rPr lang="it-IT" b="1" dirty="0" err="1"/>
              <a:t>Infrastructure</a:t>
            </a:r>
            <a:r>
              <a:rPr lang="it-IT" b="1" dirty="0"/>
              <a:t> for </a:t>
            </a:r>
            <a:r>
              <a:rPr lang="it-IT" b="1" dirty="0" err="1"/>
              <a:t>Research</a:t>
            </a:r>
            <a:r>
              <a:rPr lang="it-IT" b="1" dirty="0"/>
              <a:t> in Europe (</a:t>
            </a:r>
            <a:r>
              <a:rPr lang="it-IT" b="1" dirty="0" err="1"/>
              <a:t>OpenAIRE</a:t>
            </a:r>
            <a:r>
              <a:rPr lang="it-IT" b="1" dirty="0"/>
              <a:t>)</a:t>
            </a:r>
          </a:p>
          <a:p>
            <a:pPr lvl="1"/>
            <a:r>
              <a:rPr lang="it-IT" dirty="0"/>
              <a:t> </a:t>
            </a:r>
            <a:r>
              <a:rPr lang="it-IT" dirty="0" err="1"/>
              <a:t>Federation</a:t>
            </a:r>
            <a:r>
              <a:rPr lang="it-IT" dirty="0"/>
              <a:t> of 12K  </a:t>
            </a:r>
            <a:r>
              <a:rPr lang="it-IT" dirty="0" err="1"/>
              <a:t>publication</a:t>
            </a:r>
            <a:r>
              <a:rPr lang="it-IT" dirty="0"/>
              <a:t> &amp; data </a:t>
            </a:r>
            <a:r>
              <a:rPr lang="it-IT" dirty="0" err="1"/>
              <a:t>repositories</a:t>
            </a:r>
            <a:r>
              <a:rPr lang="it-IT" dirty="0"/>
              <a:t>, OA </a:t>
            </a:r>
            <a:r>
              <a:rPr lang="it-IT" dirty="0" err="1"/>
              <a:t>journals</a:t>
            </a:r>
            <a:endParaRPr lang="it-IT" dirty="0"/>
          </a:p>
          <a:p>
            <a:pPr lvl="1"/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E3A04C-1373-7E47-9A7B-47D09B69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1F6F34-929A-ED41-93FE-8EC06F006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467" y="5030334"/>
            <a:ext cx="2058907" cy="16870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FE0635-60F3-B84A-B23B-F40F9B83F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296" y="1237605"/>
            <a:ext cx="2768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2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C9028-EF82-EE45-8F30-00E44E72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OpenAIRE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1D08E-6ACF-8F47-AD60-1B4C2E95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272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it-IT" sz="3600" b="1" dirty="0" err="1"/>
              <a:t>Activities</a:t>
            </a:r>
            <a:r>
              <a:rPr lang="it-IT" sz="3600" b="1" dirty="0"/>
              <a:t> </a:t>
            </a:r>
            <a:r>
              <a:rPr lang="it-IT" sz="3600" dirty="0"/>
              <a:t>include:</a:t>
            </a:r>
          </a:p>
          <a:p>
            <a:endParaRPr lang="it-IT" sz="3600" dirty="0"/>
          </a:p>
          <a:p>
            <a:pPr lvl="1"/>
            <a:r>
              <a:rPr lang="it-IT" sz="3600" dirty="0"/>
              <a:t>The </a:t>
            </a:r>
            <a:r>
              <a:rPr lang="it-IT" sz="3600" dirty="0" err="1"/>
              <a:t>creation</a:t>
            </a:r>
            <a:r>
              <a:rPr lang="it-IT" sz="3600" dirty="0"/>
              <a:t> of </a:t>
            </a:r>
            <a:r>
              <a:rPr lang="it-IT" sz="3600" b="1" dirty="0"/>
              <a:t>information </a:t>
            </a:r>
            <a:r>
              <a:rPr lang="it-IT" sz="3600" b="1" dirty="0" err="1"/>
              <a:t>graphs</a:t>
            </a:r>
            <a:r>
              <a:rPr lang="it-IT" sz="3600" b="1" dirty="0"/>
              <a:t> </a:t>
            </a:r>
            <a:r>
              <a:rPr lang="it-IT" sz="3600" dirty="0" err="1"/>
              <a:t>linking</a:t>
            </a:r>
            <a:r>
              <a:rPr lang="it-IT" sz="3600" dirty="0"/>
              <a:t> </a:t>
            </a:r>
            <a:r>
              <a:rPr lang="it-IT" sz="3600" dirty="0" err="1"/>
              <a:t>research</a:t>
            </a:r>
            <a:r>
              <a:rPr lang="it-IT" sz="3600" dirty="0"/>
              <a:t> </a:t>
            </a:r>
            <a:r>
              <a:rPr lang="it-IT" sz="3600" dirty="0" err="1"/>
              <a:t>artefacts</a:t>
            </a:r>
            <a:r>
              <a:rPr lang="it-IT" sz="3600" dirty="0"/>
              <a:t> and </a:t>
            </a:r>
            <a:r>
              <a:rPr lang="it-IT" sz="3600" dirty="0" err="1"/>
              <a:t>their</a:t>
            </a:r>
            <a:r>
              <a:rPr lang="it-IT" sz="3600" dirty="0"/>
              <a:t> </a:t>
            </a:r>
            <a:r>
              <a:rPr lang="it-IT" sz="3600" dirty="0" err="1"/>
              <a:t>contextual</a:t>
            </a:r>
            <a:r>
              <a:rPr lang="it-IT" sz="3600" dirty="0"/>
              <a:t> information (e.g. </a:t>
            </a:r>
            <a:r>
              <a:rPr lang="it-IT" sz="3600" dirty="0" err="1"/>
              <a:t>article</a:t>
            </a:r>
            <a:r>
              <a:rPr lang="it-IT" sz="3600" dirty="0"/>
              <a:t>, data, </a:t>
            </a:r>
            <a:r>
              <a:rPr lang="it-IT" sz="3600" dirty="0" err="1"/>
              <a:t>sw</a:t>
            </a:r>
            <a:r>
              <a:rPr lang="it-IT" sz="3600" dirty="0"/>
              <a:t>, </a:t>
            </a:r>
            <a:r>
              <a:rPr lang="it-IT" sz="3600" dirty="0" err="1"/>
              <a:t>project</a:t>
            </a:r>
            <a:r>
              <a:rPr lang="it-IT" sz="3600" dirty="0"/>
              <a:t>, </a:t>
            </a:r>
            <a:r>
              <a:rPr lang="it-IT" sz="3600" dirty="0" err="1"/>
              <a:t>authors</a:t>
            </a:r>
            <a:r>
              <a:rPr lang="it-IT" sz="3600" dirty="0"/>
              <a:t>).  </a:t>
            </a:r>
            <a:r>
              <a:rPr lang="it-IT" sz="3600" dirty="0" err="1"/>
              <a:t>This</a:t>
            </a:r>
            <a:r>
              <a:rPr lang="it-IT" sz="3600" dirty="0"/>
              <a:t> information </a:t>
            </a:r>
            <a:r>
              <a:rPr lang="it-IT" sz="3600" dirty="0" err="1"/>
              <a:t>resides</a:t>
            </a:r>
            <a:r>
              <a:rPr lang="it-IT" sz="3600" dirty="0"/>
              <a:t> in </a:t>
            </a:r>
            <a:r>
              <a:rPr lang="it-IT" sz="3600" dirty="0" err="1"/>
              <a:t>distributed</a:t>
            </a:r>
            <a:r>
              <a:rPr lang="it-IT" sz="3600" dirty="0"/>
              <a:t> and </a:t>
            </a:r>
            <a:r>
              <a:rPr lang="it-IT" sz="3600" dirty="0" err="1"/>
              <a:t>heterogeneous</a:t>
            </a:r>
            <a:r>
              <a:rPr lang="it-IT" sz="3600" dirty="0"/>
              <a:t> </a:t>
            </a:r>
            <a:r>
              <a:rPr lang="it-IT" sz="3600" dirty="0" err="1"/>
              <a:t>repositories</a:t>
            </a:r>
            <a:r>
              <a:rPr lang="it-IT" sz="3600" dirty="0"/>
              <a:t>.</a:t>
            </a:r>
          </a:p>
          <a:p>
            <a:endParaRPr lang="it-IT" dirty="0"/>
          </a:p>
          <a:p>
            <a:pPr lvl="1"/>
            <a:r>
              <a:rPr lang="it-IT" sz="3600" b="1" dirty="0" err="1"/>
              <a:t>Brokering</a:t>
            </a:r>
            <a:r>
              <a:rPr lang="it-IT" sz="3600" dirty="0"/>
              <a:t> of information from </a:t>
            </a:r>
            <a:r>
              <a:rPr lang="it-IT" sz="3600" dirty="0" err="1"/>
              <a:t>one</a:t>
            </a:r>
            <a:r>
              <a:rPr lang="it-IT" sz="3600" dirty="0"/>
              <a:t> </a:t>
            </a:r>
            <a:r>
              <a:rPr lang="it-IT" sz="3600" dirty="0" err="1"/>
              <a:t>repository</a:t>
            </a:r>
            <a:r>
              <a:rPr lang="it-IT" sz="3600" dirty="0"/>
              <a:t> to </a:t>
            </a:r>
            <a:r>
              <a:rPr lang="it-IT" sz="3600" dirty="0" err="1"/>
              <a:t>others</a:t>
            </a:r>
            <a:r>
              <a:rPr lang="it-IT" sz="3600" dirty="0"/>
              <a:t> </a:t>
            </a:r>
            <a:r>
              <a:rPr lang="it-IT" sz="3600" dirty="0" err="1"/>
              <a:t>that</a:t>
            </a:r>
            <a:r>
              <a:rPr lang="it-IT" sz="3600" dirty="0"/>
              <a:t> </a:t>
            </a:r>
            <a:r>
              <a:rPr lang="it-IT" sz="3600" dirty="0" err="1"/>
              <a:t>have</a:t>
            </a:r>
            <a:r>
              <a:rPr lang="it-IT" sz="3600" dirty="0"/>
              <a:t> </a:t>
            </a:r>
            <a:r>
              <a:rPr lang="it-IT" sz="3600" dirty="0" err="1"/>
              <a:t>subscribed</a:t>
            </a:r>
            <a:r>
              <a:rPr lang="it-IT" sz="3600" dirty="0"/>
              <a:t> to </a:t>
            </a:r>
            <a:r>
              <a:rPr lang="it-IT" sz="3600" dirty="0" err="1"/>
              <a:t>receive</a:t>
            </a:r>
            <a:r>
              <a:rPr lang="it-IT" sz="3600" dirty="0"/>
              <a:t> </a:t>
            </a:r>
            <a:r>
              <a:rPr lang="it-IT" sz="3600" dirty="0" err="1"/>
              <a:t>such</a:t>
            </a:r>
            <a:r>
              <a:rPr lang="it-IT" sz="3600" dirty="0"/>
              <a:t> </a:t>
            </a:r>
            <a:r>
              <a:rPr lang="it-IT" sz="3600" dirty="0" err="1"/>
              <a:t>type</a:t>
            </a:r>
            <a:r>
              <a:rPr lang="it-IT" sz="3600" dirty="0"/>
              <a:t> of information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sz="3600" dirty="0"/>
              <a:t>Generation of </a:t>
            </a:r>
            <a:r>
              <a:rPr lang="it-IT" sz="3600" b="1" dirty="0"/>
              <a:t>LOD</a:t>
            </a:r>
            <a:r>
              <a:rPr lang="it-IT" sz="3600" dirty="0"/>
              <a:t> </a:t>
            </a:r>
            <a:r>
              <a:rPr lang="it-IT" sz="3600" b="1" dirty="0" err="1"/>
              <a:t>representions</a:t>
            </a:r>
            <a:r>
              <a:rPr lang="it-IT" sz="3600" dirty="0"/>
              <a:t> of information </a:t>
            </a:r>
            <a:r>
              <a:rPr lang="it-IT" sz="3600" dirty="0" err="1"/>
              <a:t>graphs</a:t>
            </a:r>
            <a:r>
              <a:rPr lang="it-IT" sz="3600" dirty="0"/>
              <a:t> &amp; </a:t>
            </a:r>
            <a:r>
              <a:rPr lang="it-IT" sz="3600" dirty="0" err="1"/>
              <a:t>exploitation</a:t>
            </a:r>
            <a:r>
              <a:rPr lang="it-IT" sz="3600" dirty="0"/>
              <a:t> of </a:t>
            </a:r>
            <a:r>
              <a:rPr lang="it-IT" sz="3600" dirty="0" err="1"/>
              <a:t>other</a:t>
            </a:r>
            <a:r>
              <a:rPr lang="it-IT" sz="3600" dirty="0"/>
              <a:t> LOD for </a:t>
            </a:r>
            <a:r>
              <a:rPr lang="it-IT" sz="3600" dirty="0" err="1"/>
              <a:t>complementing</a:t>
            </a:r>
            <a:r>
              <a:rPr lang="it-IT" sz="3600" dirty="0"/>
              <a:t> </a:t>
            </a:r>
            <a:r>
              <a:rPr lang="it-IT" sz="3600" dirty="0" err="1"/>
              <a:t>existing</a:t>
            </a:r>
            <a:r>
              <a:rPr lang="it-IT" sz="3600" dirty="0"/>
              <a:t> information (e.g. CORDIS, </a:t>
            </a:r>
            <a:r>
              <a:rPr lang="it-IT" sz="3600" dirty="0" err="1"/>
              <a:t>wikidata</a:t>
            </a:r>
            <a:r>
              <a:rPr lang="it-IT" sz="3600" dirty="0"/>
              <a:t>)</a:t>
            </a:r>
          </a:p>
          <a:p>
            <a:endParaRPr lang="it-IT" dirty="0"/>
          </a:p>
          <a:p>
            <a:pPr lvl="1"/>
            <a:r>
              <a:rPr lang="it-IT" sz="3700" dirty="0"/>
              <a:t>Definition and </a:t>
            </a:r>
            <a:r>
              <a:rPr lang="it-IT" sz="3700" dirty="0" err="1"/>
              <a:t>maintenance</a:t>
            </a:r>
            <a:r>
              <a:rPr lang="it-IT" sz="3700" dirty="0"/>
              <a:t> of </a:t>
            </a:r>
            <a:r>
              <a:rPr lang="it-IT" sz="3700" b="1" dirty="0" err="1"/>
              <a:t>guidelines</a:t>
            </a:r>
            <a:r>
              <a:rPr lang="it-IT" sz="3700" b="1" dirty="0"/>
              <a:t> </a:t>
            </a:r>
            <a:r>
              <a:rPr lang="it-IT" sz="3700" dirty="0" err="1"/>
              <a:t>that</a:t>
            </a:r>
            <a:r>
              <a:rPr lang="it-IT" sz="3700" dirty="0"/>
              <a:t> are </a:t>
            </a:r>
            <a:r>
              <a:rPr lang="it-IT" sz="3700" dirty="0" err="1"/>
              <a:t>adopted</a:t>
            </a:r>
            <a:r>
              <a:rPr lang="it-IT" sz="3700" dirty="0"/>
              <a:t> by </a:t>
            </a:r>
            <a:r>
              <a:rPr lang="it-IT" sz="3700" dirty="0" err="1"/>
              <a:t>OpenAIRE</a:t>
            </a:r>
            <a:r>
              <a:rPr lang="it-IT" sz="3700" dirty="0"/>
              <a:t> </a:t>
            </a:r>
            <a:r>
              <a:rPr lang="it-IT" sz="3700" dirty="0" err="1"/>
              <a:t>federated</a:t>
            </a:r>
            <a:r>
              <a:rPr lang="it-IT" sz="3700" dirty="0"/>
              <a:t> </a:t>
            </a:r>
            <a:r>
              <a:rPr lang="it-IT" sz="3700" dirty="0" err="1"/>
              <a:t>repositories</a:t>
            </a:r>
            <a:r>
              <a:rPr lang="it-IT" sz="3700" dirty="0"/>
              <a:t>  in Europe and </a:t>
            </a:r>
            <a:r>
              <a:rPr lang="it-IT" sz="3700" dirty="0" err="1"/>
              <a:t>beyond</a:t>
            </a:r>
            <a:r>
              <a:rPr lang="it-IT" sz="3700" dirty="0"/>
              <a:t> (Latin America, </a:t>
            </a:r>
            <a:r>
              <a:rPr lang="it-IT" sz="3700" dirty="0" err="1"/>
              <a:t>soon</a:t>
            </a:r>
            <a:r>
              <a:rPr lang="it-IT" sz="3700" dirty="0"/>
              <a:t> South Corea and Canada)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AAF862-8F1D-1943-B54B-6260D0B4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82ABAE12-2B0A-5F4F-BC65-B36F24DF6498}"/>
              </a:ext>
            </a:extLst>
          </p:cNvPr>
          <p:cNvGrpSpPr/>
          <p:nvPr/>
        </p:nvGrpSpPr>
        <p:grpSpPr>
          <a:xfrm>
            <a:off x="6075336" y="365125"/>
            <a:ext cx="4791387" cy="2341799"/>
            <a:chOff x="4552605" y="1966792"/>
            <a:chExt cx="10340603" cy="5610200"/>
          </a:xfrm>
          <a:solidFill>
            <a:schemeClr val="accent2"/>
          </a:solidFill>
        </p:grpSpPr>
        <p:sp>
          <p:nvSpPr>
            <p:cNvPr id="6" name="Oval 33">
              <a:extLst>
                <a:ext uri="{FF2B5EF4-FFF2-40B4-BE49-F238E27FC236}">
                  <a16:creationId xmlns:a16="http://schemas.microsoft.com/office/drawing/2014/main" id="{0730D2EE-7797-BF46-9B31-F4D824B6EFAD}"/>
                </a:ext>
              </a:extLst>
            </p:cNvPr>
            <p:cNvSpPr/>
            <p:nvPr/>
          </p:nvSpPr>
          <p:spPr>
            <a:xfrm>
              <a:off x="6175241" y="3920321"/>
              <a:ext cx="3245274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Project</a:t>
              </a:r>
            </a:p>
          </p:txBody>
        </p:sp>
        <p:cxnSp>
          <p:nvCxnSpPr>
            <p:cNvPr id="7" name="Straight Connector 34">
              <a:extLst>
                <a:ext uri="{FF2B5EF4-FFF2-40B4-BE49-F238E27FC236}">
                  <a16:creationId xmlns:a16="http://schemas.microsoft.com/office/drawing/2014/main" id="{BA778F8D-5F33-E84F-A1D1-F8112D2F3210}"/>
                </a:ext>
              </a:extLst>
            </p:cNvPr>
            <p:cNvCxnSpPr>
              <a:stCxn id="6" idx="0"/>
              <a:endCxn id="10" idx="4"/>
            </p:cNvCxnSpPr>
            <p:nvPr/>
          </p:nvCxnSpPr>
          <p:spPr>
            <a:xfrm flipV="1">
              <a:off x="7797879" y="2788517"/>
              <a:ext cx="15465" cy="1131804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35">
              <a:extLst>
                <a:ext uri="{FF2B5EF4-FFF2-40B4-BE49-F238E27FC236}">
                  <a16:creationId xmlns:a16="http://schemas.microsoft.com/office/drawing/2014/main" id="{C1133E2C-B819-2B40-A1B2-CEBBEBB113A9}"/>
                </a:ext>
              </a:extLst>
            </p:cNvPr>
            <p:cNvSpPr/>
            <p:nvPr/>
          </p:nvSpPr>
          <p:spPr>
            <a:xfrm>
              <a:off x="11269873" y="3920321"/>
              <a:ext cx="3245274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community</a:t>
              </a:r>
            </a:p>
          </p:txBody>
        </p:sp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26EE6B16-76E5-A944-86C1-0A57547D711B}"/>
                </a:ext>
              </a:extLst>
            </p:cNvPr>
            <p:cNvSpPr/>
            <p:nvPr/>
          </p:nvSpPr>
          <p:spPr>
            <a:xfrm>
              <a:off x="11269873" y="1966792"/>
              <a:ext cx="3245274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Funder</a:t>
              </a:r>
            </a:p>
          </p:txBody>
        </p:sp>
        <p:sp>
          <p:nvSpPr>
            <p:cNvPr id="10" name="Oval 37">
              <a:extLst>
                <a:ext uri="{FF2B5EF4-FFF2-40B4-BE49-F238E27FC236}">
                  <a16:creationId xmlns:a16="http://schemas.microsoft.com/office/drawing/2014/main" id="{E6F2F02A-9EFD-E844-9D6F-26A666D3BFC4}"/>
                </a:ext>
              </a:extLst>
            </p:cNvPr>
            <p:cNvSpPr/>
            <p:nvPr/>
          </p:nvSpPr>
          <p:spPr>
            <a:xfrm>
              <a:off x="6190705" y="1983509"/>
              <a:ext cx="3245274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Funding</a:t>
              </a:r>
            </a:p>
          </p:txBody>
        </p:sp>
        <p:cxnSp>
          <p:nvCxnSpPr>
            <p:cNvPr id="11" name="Straight Connector 38">
              <a:extLst>
                <a:ext uri="{FF2B5EF4-FFF2-40B4-BE49-F238E27FC236}">
                  <a16:creationId xmlns:a16="http://schemas.microsoft.com/office/drawing/2014/main" id="{1EA1CB0C-7F0F-9145-9285-1D82749E8369}"/>
                </a:ext>
              </a:extLst>
            </p:cNvPr>
            <p:cNvCxnSpPr>
              <a:stCxn id="9" idx="2"/>
              <a:endCxn id="10" idx="6"/>
            </p:cNvCxnSpPr>
            <p:nvPr/>
          </p:nvCxnSpPr>
          <p:spPr>
            <a:xfrm flipH="1">
              <a:off x="9435979" y="2369298"/>
              <a:ext cx="1833894" cy="16717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39">
              <a:extLst>
                <a:ext uri="{FF2B5EF4-FFF2-40B4-BE49-F238E27FC236}">
                  <a16:creationId xmlns:a16="http://schemas.microsoft.com/office/drawing/2014/main" id="{0DF48E41-971E-C648-A88B-6612A07C897B}"/>
                </a:ext>
              </a:extLst>
            </p:cNvPr>
            <p:cNvSpPr/>
            <p:nvPr/>
          </p:nvSpPr>
          <p:spPr>
            <a:xfrm>
              <a:off x="8780722" y="5437209"/>
              <a:ext cx="3245274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Result</a:t>
              </a:r>
            </a:p>
          </p:txBody>
        </p:sp>
        <p:sp>
          <p:nvSpPr>
            <p:cNvPr id="13" name="Oval 40">
              <a:extLst>
                <a:ext uri="{FF2B5EF4-FFF2-40B4-BE49-F238E27FC236}">
                  <a16:creationId xmlns:a16="http://schemas.microsoft.com/office/drawing/2014/main" id="{897D5DAB-9305-964F-AF12-B7EA6761A042}"/>
                </a:ext>
              </a:extLst>
            </p:cNvPr>
            <p:cNvSpPr/>
            <p:nvPr/>
          </p:nvSpPr>
          <p:spPr>
            <a:xfrm>
              <a:off x="5626789" y="6771984"/>
              <a:ext cx="3531995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Publication</a:t>
              </a:r>
            </a:p>
          </p:txBody>
        </p:sp>
        <p:sp>
          <p:nvSpPr>
            <p:cNvPr id="14" name="Oval 41">
              <a:extLst>
                <a:ext uri="{FF2B5EF4-FFF2-40B4-BE49-F238E27FC236}">
                  <a16:creationId xmlns:a16="http://schemas.microsoft.com/office/drawing/2014/main" id="{CC8363AD-54B9-D44A-9D48-CF2085FB9D77}"/>
                </a:ext>
              </a:extLst>
            </p:cNvPr>
            <p:cNvSpPr/>
            <p:nvPr/>
          </p:nvSpPr>
          <p:spPr>
            <a:xfrm>
              <a:off x="8780722" y="6771984"/>
              <a:ext cx="3245274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Data</a:t>
              </a:r>
            </a:p>
          </p:txBody>
        </p:sp>
        <p:sp>
          <p:nvSpPr>
            <p:cNvPr id="15" name="Oval 42">
              <a:extLst>
                <a:ext uri="{FF2B5EF4-FFF2-40B4-BE49-F238E27FC236}">
                  <a16:creationId xmlns:a16="http://schemas.microsoft.com/office/drawing/2014/main" id="{2ACA5FA9-16CD-1541-8418-F480E804254C}"/>
                </a:ext>
              </a:extLst>
            </p:cNvPr>
            <p:cNvSpPr/>
            <p:nvPr/>
          </p:nvSpPr>
          <p:spPr>
            <a:xfrm>
              <a:off x="11647934" y="6771984"/>
              <a:ext cx="3245274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Software</a:t>
              </a:r>
            </a:p>
          </p:txBody>
        </p:sp>
        <p:cxnSp>
          <p:nvCxnSpPr>
            <p:cNvPr id="16" name="Straight Arrow Connector 43">
              <a:extLst>
                <a:ext uri="{FF2B5EF4-FFF2-40B4-BE49-F238E27FC236}">
                  <a16:creationId xmlns:a16="http://schemas.microsoft.com/office/drawing/2014/main" id="{BE5DEC21-47C6-0D48-91C5-9BD94BEF438D}"/>
                </a:ext>
              </a:extLst>
            </p:cNvPr>
            <p:cNvCxnSpPr>
              <a:stCxn id="13" idx="0"/>
              <a:endCxn id="12" idx="4"/>
            </p:cNvCxnSpPr>
            <p:nvPr/>
          </p:nvCxnSpPr>
          <p:spPr bwMode="auto">
            <a:xfrm flipV="1">
              <a:off x="7392788" y="6242216"/>
              <a:ext cx="3010573" cy="529768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44">
              <a:extLst>
                <a:ext uri="{FF2B5EF4-FFF2-40B4-BE49-F238E27FC236}">
                  <a16:creationId xmlns:a16="http://schemas.microsoft.com/office/drawing/2014/main" id="{1EA8CFCF-2B61-9242-B4CA-6D6BD7A4041F}"/>
                </a:ext>
              </a:extLst>
            </p:cNvPr>
            <p:cNvCxnSpPr>
              <a:stCxn id="14" idx="0"/>
              <a:endCxn id="12" idx="4"/>
            </p:cNvCxnSpPr>
            <p:nvPr/>
          </p:nvCxnSpPr>
          <p:spPr bwMode="auto">
            <a:xfrm flipV="1">
              <a:off x="10403360" y="6242216"/>
              <a:ext cx="0" cy="529768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45">
              <a:extLst>
                <a:ext uri="{FF2B5EF4-FFF2-40B4-BE49-F238E27FC236}">
                  <a16:creationId xmlns:a16="http://schemas.microsoft.com/office/drawing/2014/main" id="{33E52D79-885C-A640-8CB7-A44EF9FC6048}"/>
                </a:ext>
              </a:extLst>
            </p:cNvPr>
            <p:cNvCxnSpPr>
              <a:stCxn id="15" idx="0"/>
              <a:endCxn id="12" idx="4"/>
            </p:cNvCxnSpPr>
            <p:nvPr/>
          </p:nvCxnSpPr>
          <p:spPr bwMode="auto">
            <a:xfrm flipH="1" flipV="1">
              <a:off x="10403360" y="6242216"/>
              <a:ext cx="2867212" cy="529768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46">
              <a:extLst>
                <a:ext uri="{FF2B5EF4-FFF2-40B4-BE49-F238E27FC236}">
                  <a16:creationId xmlns:a16="http://schemas.microsoft.com/office/drawing/2014/main" id="{C74BE871-E996-C34C-8BAD-4ED44E58FA51}"/>
                </a:ext>
              </a:extLst>
            </p:cNvPr>
            <p:cNvCxnSpPr>
              <a:stCxn id="8" idx="4"/>
              <a:endCxn id="12" idx="0"/>
            </p:cNvCxnSpPr>
            <p:nvPr/>
          </p:nvCxnSpPr>
          <p:spPr>
            <a:xfrm flipH="1">
              <a:off x="10403361" y="4725328"/>
              <a:ext cx="2489150" cy="711880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7">
              <a:extLst>
                <a:ext uri="{FF2B5EF4-FFF2-40B4-BE49-F238E27FC236}">
                  <a16:creationId xmlns:a16="http://schemas.microsoft.com/office/drawing/2014/main" id="{5D352C3A-2625-F94F-A1C7-9560A94E7F93}"/>
                </a:ext>
              </a:extLst>
            </p:cNvPr>
            <p:cNvCxnSpPr>
              <a:stCxn id="6" idx="4"/>
              <a:endCxn id="12" idx="0"/>
            </p:cNvCxnSpPr>
            <p:nvPr/>
          </p:nvCxnSpPr>
          <p:spPr>
            <a:xfrm>
              <a:off x="7797878" y="4725328"/>
              <a:ext cx="2605483" cy="711880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48">
              <a:extLst>
                <a:ext uri="{FF2B5EF4-FFF2-40B4-BE49-F238E27FC236}">
                  <a16:creationId xmlns:a16="http://schemas.microsoft.com/office/drawing/2014/main" id="{D392A850-257F-DA4E-A682-08CEB7535F9A}"/>
                </a:ext>
              </a:extLst>
            </p:cNvPr>
            <p:cNvSpPr/>
            <p:nvPr/>
          </p:nvSpPr>
          <p:spPr>
            <a:xfrm>
              <a:off x="8350641" y="2941485"/>
              <a:ext cx="4014099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Organization</a:t>
              </a:r>
            </a:p>
          </p:txBody>
        </p:sp>
        <p:cxnSp>
          <p:nvCxnSpPr>
            <p:cNvPr id="22" name="Straight Connector 49">
              <a:extLst>
                <a:ext uri="{FF2B5EF4-FFF2-40B4-BE49-F238E27FC236}">
                  <a16:creationId xmlns:a16="http://schemas.microsoft.com/office/drawing/2014/main" id="{ABC2C6A3-D364-664A-B596-ECE3F7B53FB5}"/>
                </a:ext>
              </a:extLst>
            </p:cNvPr>
            <p:cNvCxnSpPr>
              <a:stCxn id="6" idx="0"/>
              <a:endCxn id="21" idx="2"/>
            </p:cNvCxnSpPr>
            <p:nvPr/>
          </p:nvCxnSpPr>
          <p:spPr>
            <a:xfrm flipV="1">
              <a:off x="7797879" y="3343989"/>
              <a:ext cx="552763" cy="576332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0">
              <a:extLst>
                <a:ext uri="{FF2B5EF4-FFF2-40B4-BE49-F238E27FC236}">
                  <a16:creationId xmlns:a16="http://schemas.microsoft.com/office/drawing/2014/main" id="{214711F4-D00A-3C40-A2FC-A40922F02389}"/>
                </a:ext>
              </a:extLst>
            </p:cNvPr>
            <p:cNvCxnSpPr>
              <a:stCxn id="12" idx="0"/>
              <a:endCxn id="21" idx="4"/>
            </p:cNvCxnSpPr>
            <p:nvPr/>
          </p:nvCxnSpPr>
          <p:spPr>
            <a:xfrm flipH="1" flipV="1">
              <a:off x="10357692" y="3746493"/>
              <a:ext cx="45669" cy="1690716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1">
              <a:extLst>
                <a:ext uri="{FF2B5EF4-FFF2-40B4-BE49-F238E27FC236}">
                  <a16:creationId xmlns:a16="http://schemas.microsoft.com/office/drawing/2014/main" id="{F7D7E872-5534-9845-9A21-7B046BF4DDCB}"/>
                </a:ext>
              </a:extLst>
            </p:cNvPr>
            <p:cNvCxnSpPr>
              <a:stCxn id="8" idx="0"/>
              <a:endCxn id="21" idx="6"/>
            </p:cNvCxnSpPr>
            <p:nvPr/>
          </p:nvCxnSpPr>
          <p:spPr>
            <a:xfrm flipH="1" flipV="1">
              <a:off x="12364740" y="3343989"/>
              <a:ext cx="527771" cy="576332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52">
              <a:extLst>
                <a:ext uri="{FF2B5EF4-FFF2-40B4-BE49-F238E27FC236}">
                  <a16:creationId xmlns:a16="http://schemas.microsoft.com/office/drawing/2014/main" id="{83A12913-9F6B-8E4B-91EF-9B7B0E019DB5}"/>
                </a:ext>
              </a:extLst>
            </p:cNvPr>
            <p:cNvSpPr/>
            <p:nvPr/>
          </p:nvSpPr>
          <p:spPr>
            <a:xfrm>
              <a:off x="4552605" y="5437209"/>
              <a:ext cx="3245274" cy="805008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PF Paperback"/>
                  <a:cs typeface="PF Paperback"/>
                </a:rPr>
                <a:t>Source</a:t>
              </a:r>
            </a:p>
          </p:txBody>
        </p:sp>
        <p:cxnSp>
          <p:nvCxnSpPr>
            <p:cNvPr id="26" name="Straight Connector 53">
              <a:extLst>
                <a:ext uri="{FF2B5EF4-FFF2-40B4-BE49-F238E27FC236}">
                  <a16:creationId xmlns:a16="http://schemas.microsoft.com/office/drawing/2014/main" id="{F1B68BE7-EB27-484C-8C11-B1F3CA02B383}"/>
                </a:ext>
              </a:extLst>
            </p:cNvPr>
            <p:cNvCxnSpPr>
              <a:stCxn id="12" idx="2"/>
              <a:endCxn id="25" idx="6"/>
            </p:cNvCxnSpPr>
            <p:nvPr/>
          </p:nvCxnSpPr>
          <p:spPr>
            <a:xfrm flipH="1">
              <a:off x="7797879" y="5839713"/>
              <a:ext cx="982843" cy="0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969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A2812DF-9912-224A-9525-0C70E6F2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LODES Workshop, 6 September 2018, INFN Frascati, 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D755EB-75D4-6E48-86BF-26291C18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2489200"/>
            <a:ext cx="4318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9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5573</TotalTime>
  <Words>463</Words>
  <Application>Microsoft Macintosh PowerPoint</Application>
  <PresentationFormat>Widescreen</PresentationFormat>
  <Paragraphs>68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PF Paperback</vt:lpstr>
      <vt:lpstr>Tema di Office</vt:lpstr>
      <vt:lpstr>Report from Italy</vt:lpstr>
      <vt:lpstr>Repositories in Italy</vt:lpstr>
      <vt:lpstr>Initiatives in Italy (1) </vt:lpstr>
      <vt:lpstr>Initiatives in Italy (2) </vt:lpstr>
      <vt:lpstr>LOD related Initiatives in Italy (3)</vt:lpstr>
      <vt:lpstr>Italian National Nodes</vt:lpstr>
      <vt:lpstr>OpenAIRE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Italy</dc:title>
  <dc:creator>Utente di Microsoft Office</dc:creator>
  <cp:lastModifiedBy>Utente di Microsoft Office</cp:lastModifiedBy>
  <cp:revision>40</cp:revision>
  <dcterms:created xsi:type="dcterms:W3CDTF">2018-09-02T09:37:22Z</dcterms:created>
  <dcterms:modified xsi:type="dcterms:W3CDTF">2018-09-06T06:31:08Z</dcterms:modified>
</cp:coreProperties>
</file>