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72" r:id="rId2"/>
    <p:sldId id="470" r:id="rId3"/>
    <p:sldId id="418" r:id="rId4"/>
    <p:sldId id="474" r:id="rId5"/>
    <p:sldId id="475" r:id="rId6"/>
    <p:sldId id="473" r:id="rId7"/>
  </p:sldIdLst>
  <p:sldSz cx="13004800" cy="9753600"/>
  <p:notesSz cx="6797675" cy="9928225"/>
  <p:defaultTextStyle>
    <a:defPPr>
      <a:defRPr lang="de-DE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3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dl-Vogt, Eveline" initials="WE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093"/>
    <a:srgbClr val="84BD00"/>
    <a:srgbClr val="FFFFFF"/>
    <a:srgbClr val="88DBDF"/>
    <a:srgbClr val="FF8200"/>
    <a:srgbClr val="69B3E7"/>
    <a:srgbClr val="282828"/>
    <a:srgbClr val="49C4E5"/>
    <a:srgbClr val="179CE5"/>
    <a:srgbClr val="758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5" autoAdjust="0"/>
    <p:restoredTop sz="94886" autoAdjust="0"/>
  </p:normalViewPr>
  <p:slideViewPr>
    <p:cSldViewPr snapToGrid="0">
      <p:cViewPr varScale="1">
        <p:scale>
          <a:sx n="50" d="100"/>
          <a:sy n="50" d="100"/>
        </p:scale>
        <p:origin x="844" y="32"/>
      </p:cViewPr>
      <p:guideLst>
        <p:guide orient="horz" pos="350"/>
        <p:guide pos="3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84400" cy="28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8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noProof="0" smtClean="0">
                <a:sym typeface="Avenir Roman" charset="0"/>
              </a:rPr>
              <a:t>Second level</a:t>
            </a:r>
          </a:p>
          <a:p>
            <a:pPr lvl="2"/>
            <a:r>
              <a:rPr lang="de-DE" noProof="0" smtClean="0">
                <a:sym typeface="Avenir Roman" charset="0"/>
              </a:rPr>
              <a:t>Third level</a:t>
            </a:r>
          </a:p>
          <a:p>
            <a:pPr lvl="3"/>
            <a:r>
              <a:rPr lang="de-DE" noProof="0" smtClean="0">
                <a:sym typeface="Avenir Roman" charset="0"/>
              </a:rPr>
              <a:t>Fourth level</a:t>
            </a:r>
          </a:p>
          <a:p>
            <a:pPr lvl="4"/>
            <a:r>
              <a:rPr lang="de-DE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016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04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10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5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93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71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auto">
          <a:xfrm>
            <a:off x="3802064" y="981640"/>
            <a:ext cx="5329235" cy="400050"/>
          </a:xfrm>
          <a:prstGeom prst="rect">
            <a:avLst/>
          </a:prstGeom>
          <a:solidFill>
            <a:srgbClr val="88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r>
              <a:rPr lang="de-DE" sz="2400">
                <a:solidFill>
                  <a:srgbClr val="FFFFFF"/>
                </a:solidFill>
                <a:cs typeface="Helvetica Light" charset="0"/>
              </a:rPr>
              <a:t> </a:t>
            </a:r>
            <a:endParaRPr lang="de-DE" sz="1800">
              <a:cs typeface="Helvetica Light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33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Survey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62B62-E0FA-420E-9C41-D9C882515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2500" y="3357376"/>
            <a:ext cx="5473700" cy="5532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3357376"/>
            <a:ext cx="5473700" cy="5532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5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92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2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6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172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 smtClean="0">
                <a:sym typeface="Palatino" charset="0"/>
              </a:rPr>
              <a:t>Bild auf Platzhalter ziehen oder durch Klicken auf Symbol hinzufügen</a:t>
            </a:r>
            <a:endParaRPr lang="de-DE" noProof="0" smtClean="0">
              <a:sym typeface="Palatino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448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1198376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>
                <a:sym typeface="Brandon Grotesque Black" charset="0"/>
              </a:rPr>
              <a:t>Mastertitelformat bearbeiten</a:t>
            </a:r>
            <a:endParaRPr lang="de-DE">
              <a:sym typeface="Brandon Grotesque Black" charset="0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3416968"/>
            <a:ext cx="11099800" cy="547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>
                <a:sym typeface="Palatino" charset="0"/>
              </a:rPr>
              <a:t>Mastertextformat bearbeiten</a:t>
            </a:r>
          </a:p>
          <a:p>
            <a:pPr lvl="1"/>
            <a:r>
              <a:rPr lang="de-AT" dirty="0" smtClean="0">
                <a:sym typeface="Palatino" charset="0"/>
              </a:rPr>
              <a:t>Zweite Ebene</a:t>
            </a:r>
          </a:p>
          <a:p>
            <a:pPr lvl="2"/>
            <a:r>
              <a:rPr lang="de-AT" dirty="0" smtClean="0">
                <a:sym typeface="Palatino" charset="0"/>
              </a:rPr>
              <a:t>Dritte Ebene</a:t>
            </a:r>
          </a:p>
          <a:p>
            <a:pPr lvl="3"/>
            <a:r>
              <a:rPr lang="de-AT" dirty="0" smtClean="0">
                <a:sym typeface="Palatino" charset="0"/>
              </a:rPr>
              <a:t>Vierte Ebene</a:t>
            </a:r>
          </a:p>
          <a:p>
            <a:pPr lvl="4"/>
            <a:r>
              <a:rPr lang="de-AT" dirty="0" smtClean="0">
                <a:sym typeface="Palatino" charset="0"/>
              </a:rPr>
              <a:t>Fünfte Ebene</a:t>
            </a:r>
            <a:endParaRPr lang="de-DE" dirty="0">
              <a:sym typeface="Palatino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24" y="555625"/>
            <a:ext cx="2754539" cy="119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/>
          </p:cNvSpPr>
          <p:nvPr userDrawn="1"/>
        </p:nvSpPr>
        <p:spPr bwMode="auto">
          <a:xfrm>
            <a:off x="3802064" y="981640"/>
            <a:ext cx="5329235" cy="400050"/>
          </a:xfrm>
          <a:prstGeom prst="rect">
            <a:avLst/>
          </a:prstGeom>
          <a:solidFill>
            <a:srgbClr val="88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r>
              <a:rPr lang="de-DE" sz="2400">
                <a:solidFill>
                  <a:srgbClr val="FFFFFF"/>
                </a:solidFill>
                <a:cs typeface="Helvetica Light" charset="0"/>
              </a:rPr>
              <a:t> </a:t>
            </a:r>
            <a:endParaRPr lang="de-DE" sz="1800">
              <a:cs typeface="Helvetica Light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51" y="567569"/>
            <a:ext cx="2708726" cy="11608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Survey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2B62-E0FA-420E-9C41-D9C8825158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  <a:sym typeface="Brandon Grotesque Black" charset="0"/>
        </a:defRPr>
      </a:lvl1pPr>
      <a:lvl2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2pPr>
      <a:lvl3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3pPr>
      <a:lvl4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4pPr>
      <a:lvl5pPr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5pPr>
      <a:lvl6pPr marL="4572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6pPr>
      <a:lvl7pPr marL="9144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7pPr>
      <a:lvl8pPr marL="13716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8pPr>
      <a:lvl9pPr marL="18288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9pPr>
    </p:titleStyle>
    <p:bodyStyle>
      <a:lvl1pPr marL="2952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397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2pPr>
      <a:lvl3pPr marL="11842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3pPr>
      <a:lvl4pPr marL="16287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4pPr>
      <a:lvl5pPr marL="20732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5pPr>
      <a:lvl6pPr marL="25304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6pPr>
      <a:lvl7pPr marL="29876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7pPr>
      <a:lvl8pPr marL="34448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8pPr>
      <a:lvl9pPr marL="39020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695405" y="2937790"/>
            <a:ext cx="1148996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>
              <a:defRPr/>
            </a:pPr>
            <a:r>
              <a:rPr lang="en-US" sz="4800" b="1" dirty="0">
                <a:solidFill>
                  <a:schemeClr val="tx1"/>
                </a:solidFill>
                <a:latin typeface="Palatino Linotype" charset="0"/>
                <a:ea typeface="Palatino Linotype" charset="0"/>
                <a:cs typeface="Palatino Linotype" charset="0"/>
              </a:rPr>
              <a:t>h</a:t>
            </a:r>
            <a:r>
              <a:rPr lang="en-US" sz="4800" b="1" dirty="0" smtClean="0">
                <a:solidFill>
                  <a:schemeClr val="tx1"/>
                </a:solidFill>
                <a:latin typeface="Palatino Linotype" charset="0"/>
                <a:ea typeface="Palatino Linotype" charset="0"/>
                <a:cs typeface="Palatino Linotype" charset="0"/>
              </a:rPr>
              <a:t>uman-centered, participatory, liquid</a:t>
            </a:r>
            <a:br>
              <a:rPr lang="en-US" sz="4800" b="1" dirty="0" smtClean="0">
                <a:solidFill>
                  <a:schemeClr val="tx1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open innovation research infrastructure (OI-RI)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endParaRPr lang="de-DE" sz="4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Palatino Linotype" panose="02040502050505030304" pitchFamily="18" charset="0"/>
              <a:cs typeface="Brandon Grotesque Black" charset="0"/>
              <a:sym typeface="Brandon Grotesque Black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6447" y="7966142"/>
            <a:ext cx="118469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>
                <a:latin typeface="Palatino Linotype" panose="02040502050505030304" pitchFamily="18" charset="0"/>
              </a:rPr>
              <a:t>e</a:t>
            </a:r>
            <a:r>
              <a:rPr lang="de-DE" sz="3200" dirty="0" smtClean="0">
                <a:latin typeface="Palatino Linotype" panose="02040502050505030304" pitchFamily="18" charset="0"/>
              </a:rPr>
              <a:t>veline wandl-vogt, jose luis preza diaz</a:t>
            </a:r>
            <a:br>
              <a:rPr lang="de-DE" sz="3200" dirty="0" smtClean="0">
                <a:latin typeface="Palatino Linotype" panose="02040502050505030304" pitchFamily="18" charset="0"/>
              </a:rPr>
            </a:br>
            <a:r>
              <a:rPr lang="de-DE" sz="3200" dirty="0" smtClean="0">
                <a:latin typeface="Palatino Linotype" panose="02040502050505030304" pitchFamily="18" charset="0"/>
              </a:rPr>
              <a:t>exploration space @ ACDH @ ÖAW </a:t>
            </a:r>
            <a:br>
              <a:rPr lang="de-DE" sz="32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solidFill>
                  <a:srgbClr val="4F7093"/>
                </a:solidFill>
                <a:latin typeface="Palatino Linotype" panose="02040502050505030304" pitchFamily="18" charset="0"/>
              </a:rPr>
              <a:t>LODES2018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@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rome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(IT), 06th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september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2018</a:t>
            </a: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5947" y="4553635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7" y="8953462"/>
            <a:ext cx="1233823" cy="4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4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695405" y="2937790"/>
            <a:ext cx="1148996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>
              <a:defRPr/>
            </a:pPr>
            <a:r>
              <a:rPr lang="en-US" sz="4800" b="1" dirty="0">
                <a:solidFill>
                  <a:schemeClr val="tx1"/>
                </a:solidFill>
                <a:latin typeface="Palatino Linotype" charset="0"/>
                <a:ea typeface="Palatino Linotype" charset="0"/>
                <a:cs typeface="Palatino Linotype" charset="0"/>
              </a:rPr>
              <a:t>h</a:t>
            </a:r>
            <a:r>
              <a:rPr lang="en-US" sz="4800" b="1" dirty="0" smtClean="0">
                <a:solidFill>
                  <a:schemeClr val="tx1"/>
                </a:solidFill>
                <a:latin typeface="Palatino Linotype" charset="0"/>
                <a:ea typeface="Palatino Linotype" charset="0"/>
                <a:cs typeface="Palatino Linotype" charset="0"/>
              </a:rPr>
              <a:t>uman-centered, participatory, liquid</a:t>
            </a:r>
            <a:br>
              <a:rPr lang="en-US" sz="4800" b="1" dirty="0" smtClean="0">
                <a:solidFill>
                  <a:schemeClr val="tx1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open innovation research infrastructure (</a:t>
            </a:r>
            <a:r>
              <a:rPr lang="en-US" sz="4800" b="1" dirty="0" smtClean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OI-RI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>)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endParaRPr lang="de-DE" sz="4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Palatino Linotype" panose="02040502050505030304" pitchFamily="18" charset="0"/>
              <a:cs typeface="Brandon Grotesque Black" charset="0"/>
              <a:sym typeface="Brandon Grotesque Black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6447" y="7966142"/>
            <a:ext cx="118469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>
                <a:latin typeface="Palatino Linotype" panose="02040502050505030304" pitchFamily="18" charset="0"/>
              </a:rPr>
              <a:t>e</a:t>
            </a:r>
            <a:r>
              <a:rPr lang="de-DE" sz="3200" dirty="0" smtClean="0">
                <a:latin typeface="Palatino Linotype" panose="02040502050505030304" pitchFamily="18" charset="0"/>
              </a:rPr>
              <a:t>veline wandl-vogt, jose luis preza diaz</a:t>
            </a:r>
            <a:br>
              <a:rPr lang="de-DE" sz="3200" dirty="0" smtClean="0">
                <a:latin typeface="Palatino Linotype" panose="02040502050505030304" pitchFamily="18" charset="0"/>
              </a:rPr>
            </a:br>
            <a:r>
              <a:rPr lang="de-DE" sz="3200" dirty="0" smtClean="0">
                <a:latin typeface="Palatino Linotype" panose="02040502050505030304" pitchFamily="18" charset="0"/>
              </a:rPr>
              <a:t>exploration space @ ACDH @ ÖAW </a:t>
            </a:r>
            <a:br>
              <a:rPr lang="de-DE" sz="3200" dirty="0" smtClean="0">
                <a:latin typeface="Palatino Linotype" panose="02040502050505030304" pitchFamily="18" charset="0"/>
              </a:rPr>
            </a:br>
            <a:r>
              <a:rPr lang="en-US" sz="2800" dirty="0" smtClean="0">
                <a:solidFill>
                  <a:srgbClr val="4F7093"/>
                </a:solidFill>
                <a:latin typeface="Palatino Linotype" panose="02040502050505030304" pitchFamily="18" charset="0"/>
              </a:rPr>
              <a:t>LODES2018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@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rome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(IT), 06th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september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 2018</a:t>
            </a: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5947" y="4553635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7" y="8953462"/>
            <a:ext cx="1233823" cy="4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85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52500" y="1915776"/>
            <a:ext cx="1109980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+mj-lt"/>
                <a:ea typeface="+mj-ea"/>
                <a:cs typeface="+mj-cs"/>
                <a:sym typeface="Brandon Grotesque Black" charset="0"/>
              </a:defRPr>
            </a:lvl1pPr>
            <a:lvl2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2pPr>
            <a:lvl3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3pPr>
            <a:lvl4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4pPr>
            <a:lvl5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5pPr>
            <a:lvl6pPr marL="4572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6pPr>
            <a:lvl7pPr marL="9144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7pPr>
            <a:lvl8pPr marL="13716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8pPr>
            <a:lvl9pPr marL="18288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9pPr>
          </a:lstStyle>
          <a:p>
            <a:pPr algn="r"/>
            <a:r>
              <a:rPr lang="en-GB" sz="3600" kern="0" dirty="0" smtClean="0">
                <a:solidFill>
                  <a:schemeClr val="tx1"/>
                </a:solidFill>
              </a:rPr>
              <a:t/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600" kern="0" dirty="0" smtClean="0">
                <a:solidFill>
                  <a:schemeClr val="tx1"/>
                </a:solidFill>
              </a:rPr>
              <a:t>repositories and linked data</a:t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200" kern="0" dirty="0" smtClean="0">
                <a:solidFill>
                  <a:srgbClr val="4F7093"/>
                </a:solidFill>
              </a:rPr>
              <a:t>diversity</a:t>
            </a:r>
            <a:r>
              <a:rPr lang="de-DE" sz="3600" kern="0" dirty="0" smtClean="0">
                <a:solidFill>
                  <a:schemeClr val="tx1"/>
                </a:solidFill>
              </a:rPr>
              <a:t/>
            </a:r>
            <a:br>
              <a:rPr lang="de-DE" sz="3600" kern="0" dirty="0" smtClean="0">
                <a:solidFill>
                  <a:schemeClr val="tx1"/>
                </a:solidFill>
              </a:rPr>
            </a:br>
            <a:endParaRPr lang="de-DE" sz="3600" kern="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3450939"/>
            <a:ext cx="11099800" cy="5473032"/>
          </a:xfrm>
        </p:spPr>
        <p:txBody>
          <a:bodyPr/>
          <a:lstStyle/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gainst the background of an open innovation (in science) approach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nd </a:t>
            </a:r>
            <a:r>
              <a:rPr lang="de-DE" dirty="0">
                <a:solidFill>
                  <a:schemeClr val="tx1"/>
                </a:solidFill>
              </a:rPr>
              <a:t>DIY science, we-culture </a:t>
            </a:r>
            <a:r>
              <a:rPr lang="de-DE" dirty="0" smtClean="0">
                <a:solidFill>
                  <a:schemeClr val="tx1"/>
                </a:solidFill>
              </a:rPr>
              <a:t>etc.</a:t>
            </a:r>
          </a:p>
          <a:p>
            <a:pPr marL="0" indent="0" algn="r">
              <a:buNone/>
            </a:pPr>
            <a:r>
              <a:rPr lang="de-DE" dirty="0" smtClean="0">
                <a:solidFill>
                  <a:schemeClr val="tx1"/>
                </a:solidFill>
              </a:rPr>
              <a:t>cross-organisational collaboration, relevance of all societal groups based on 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q</a:t>
            </a:r>
            <a:r>
              <a:rPr lang="de-DE" dirty="0" smtClean="0">
                <a:solidFill>
                  <a:schemeClr val="tx1"/>
                </a:solidFill>
              </a:rPr>
              <a:t>uintuple helix model (incl environment</a:t>
            </a:r>
            <a:r>
              <a:rPr lang="de-DE" dirty="0" smtClean="0">
                <a:solidFill>
                  <a:schemeClr val="tx1"/>
                </a:solidFill>
              </a:rPr>
              <a:t>) and machines</a:t>
            </a:r>
            <a:endParaRPr lang="de-DE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i</a:t>
            </a:r>
            <a:r>
              <a:rPr lang="de-DE" dirty="0" smtClean="0">
                <a:solidFill>
                  <a:schemeClr val="tx1"/>
                </a:solidFill>
              </a:rPr>
              <a:t>ntended: look at RIs from a human centered approach</a:t>
            </a:r>
          </a:p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d</a:t>
            </a:r>
            <a:r>
              <a:rPr lang="de-DE" dirty="0" smtClean="0">
                <a:solidFill>
                  <a:schemeClr val="tx1"/>
                </a:solidFill>
              </a:rPr>
              <a:t>riven by research questions + societal challenges </a:t>
            </a:r>
          </a:p>
          <a:p>
            <a:pPr marL="0" indent="0" algn="r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b="1" dirty="0">
                <a:solidFill>
                  <a:srgbClr val="C00000"/>
                </a:solidFill>
              </a:rPr>
              <a:t>c</a:t>
            </a:r>
            <a:r>
              <a:rPr lang="de-DE" b="1" dirty="0" smtClean="0">
                <a:solidFill>
                  <a:srgbClr val="C00000"/>
                </a:solidFill>
              </a:rPr>
              <a:t>ross organisational knowledge management +</a:t>
            </a:r>
          </a:p>
          <a:p>
            <a:pPr marL="0" indent="0" algn="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„interculturural communication“ related to scientific communities</a:t>
            </a:r>
          </a:p>
        </p:txBody>
      </p:sp>
    </p:spTree>
    <p:extLst>
      <p:ext uri="{BB962C8B-B14F-4D97-AF65-F5344CB8AC3E}">
        <p14:creationId xmlns:p14="http://schemas.microsoft.com/office/powerpoint/2010/main" val="31514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52500" y="1915776"/>
            <a:ext cx="1109980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+mj-lt"/>
                <a:ea typeface="+mj-ea"/>
                <a:cs typeface="+mj-cs"/>
                <a:sym typeface="Brandon Grotesque Black" charset="0"/>
              </a:defRPr>
            </a:lvl1pPr>
            <a:lvl2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2pPr>
            <a:lvl3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3pPr>
            <a:lvl4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4pPr>
            <a:lvl5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5pPr>
            <a:lvl6pPr marL="4572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6pPr>
            <a:lvl7pPr marL="9144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7pPr>
            <a:lvl8pPr marL="13716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8pPr>
            <a:lvl9pPr marL="18288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9pPr>
          </a:lstStyle>
          <a:p>
            <a:pPr algn="r"/>
            <a:r>
              <a:rPr lang="en-GB" sz="3600" kern="0" dirty="0" smtClean="0">
                <a:solidFill>
                  <a:schemeClr val="tx1"/>
                </a:solidFill>
              </a:rPr>
              <a:t/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600" kern="0" dirty="0" smtClean="0">
                <a:solidFill>
                  <a:schemeClr val="tx1"/>
                </a:solidFill>
              </a:rPr>
              <a:t>repositories and linked data</a:t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200" kern="0" dirty="0" smtClean="0">
                <a:solidFill>
                  <a:srgbClr val="4F7093"/>
                </a:solidFill>
              </a:rPr>
              <a:t>diversity – data, methods</a:t>
            </a:r>
            <a:r>
              <a:rPr lang="de-DE" sz="3600" kern="0" dirty="0" smtClean="0">
                <a:solidFill>
                  <a:schemeClr val="tx1"/>
                </a:solidFill>
              </a:rPr>
              <a:t/>
            </a:r>
            <a:br>
              <a:rPr lang="de-DE" sz="3600" kern="0" dirty="0" smtClean="0">
                <a:solidFill>
                  <a:schemeClr val="tx1"/>
                </a:solidFill>
              </a:rPr>
            </a:br>
            <a:endParaRPr lang="de-DE" sz="3600" kern="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500" y="2917539"/>
            <a:ext cx="11099800" cy="5473032"/>
          </a:xfrm>
        </p:spPr>
        <p:txBody>
          <a:bodyPr/>
          <a:lstStyle/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 dirty="0" smtClean="0">
                <a:solidFill>
                  <a:schemeClr val="tx1"/>
                </a:solidFill>
              </a:rPr>
              <a:t>ategorization: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dirty="0">
                <a:solidFill>
                  <a:schemeClr val="tx1"/>
                </a:solidFill>
              </a:rPr>
              <a:t>h</a:t>
            </a:r>
            <a:r>
              <a:rPr lang="de-DE" dirty="0" smtClean="0">
                <a:solidFill>
                  <a:schemeClr val="tx1"/>
                </a:solidFill>
              </a:rPr>
              <a:t>uman centered approach with research communities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data &gt; knowledge conversation | view, perspectives</a:t>
            </a:r>
          </a:p>
          <a:p>
            <a:pPr marL="0" indent="0" algn="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importance </a:t>
            </a:r>
            <a:r>
              <a:rPr lang="de-DE" b="1" dirty="0" smtClean="0">
                <a:solidFill>
                  <a:srgbClr val="C00000"/>
                </a:solidFill>
              </a:rPr>
              <a:t>of taxonomies, thesauri</a:t>
            </a:r>
          </a:p>
          <a:p>
            <a:pPr marL="0" indent="0" algn="r">
              <a:buNone/>
            </a:pPr>
            <a:r>
              <a:rPr lang="de-DE" b="1" dirty="0">
                <a:solidFill>
                  <a:srgbClr val="C00000"/>
                </a:solidFill>
              </a:rPr>
              <a:t>i</a:t>
            </a:r>
            <a:r>
              <a:rPr lang="de-DE" b="1" dirty="0" smtClean="0">
                <a:solidFill>
                  <a:srgbClr val="C00000"/>
                </a:solidFill>
              </a:rPr>
              <a:t>mportance of non-standard data and related </a:t>
            </a:r>
            <a:r>
              <a:rPr lang="de-DE" b="1" dirty="0" smtClean="0">
                <a:solidFill>
                  <a:srgbClr val="C00000"/>
                </a:solidFill>
              </a:rPr>
              <a:t>knowledge</a:t>
            </a:r>
          </a:p>
          <a:p>
            <a:pPr marL="0" indent="0" algn="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matrix of sources </a:t>
            </a:r>
            <a:r>
              <a:rPr lang="de-DE" b="1" dirty="0" smtClean="0">
                <a:solidFill>
                  <a:srgbClr val="C00000"/>
                </a:solidFill>
              </a:rPr>
              <a:t>of uncertainties</a:t>
            </a:r>
          </a:p>
          <a:p>
            <a:pPr marL="0" indent="0" algn="r">
              <a:buNone/>
            </a:pPr>
            <a:r>
              <a:rPr lang="de-DE" b="1" dirty="0" smtClean="0">
                <a:solidFill>
                  <a:srgbClr val="C00000"/>
                </a:solidFill>
              </a:rPr>
              <a:t>and how to deal with the unknown</a:t>
            </a:r>
          </a:p>
        </p:txBody>
      </p:sp>
    </p:spTree>
    <p:extLst>
      <p:ext uri="{BB962C8B-B14F-4D97-AF65-F5344CB8AC3E}">
        <p14:creationId xmlns:p14="http://schemas.microsoft.com/office/powerpoint/2010/main" val="3875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933700"/>
            <a:ext cx="11620500" cy="6536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45600" y="8509000"/>
            <a:ext cx="280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ewv</a:t>
            </a:r>
            <a:endParaRPr lang="de-DE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52500" y="1915776"/>
            <a:ext cx="1109980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+mj-lt"/>
                <a:ea typeface="+mj-ea"/>
                <a:cs typeface="+mj-cs"/>
                <a:sym typeface="Brandon Grotesque Black" charset="0"/>
              </a:defRPr>
            </a:lvl1pPr>
            <a:lvl2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2pPr>
            <a:lvl3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3pPr>
            <a:lvl4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4pPr>
            <a:lvl5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5pPr>
            <a:lvl6pPr marL="4572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6pPr>
            <a:lvl7pPr marL="9144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7pPr>
            <a:lvl8pPr marL="13716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8pPr>
            <a:lvl9pPr marL="18288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9pPr>
          </a:lstStyle>
          <a:p>
            <a:pPr algn="r"/>
            <a:r>
              <a:rPr lang="en-GB" sz="3600" kern="0" dirty="0" smtClean="0">
                <a:solidFill>
                  <a:schemeClr val="tx1"/>
                </a:solidFill>
              </a:rPr>
              <a:t/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600" kern="0" dirty="0" smtClean="0">
                <a:solidFill>
                  <a:schemeClr val="tx1"/>
                </a:solidFill>
              </a:rPr>
              <a:t>repositories and linked data</a:t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200" kern="0" dirty="0" smtClean="0">
                <a:solidFill>
                  <a:srgbClr val="4F7093"/>
                </a:solidFill>
              </a:rPr>
              <a:t>OI-RI</a:t>
            </a:r>
            <a:r>
              <a:rPr lang="de-DE" sz="3600" kern="0" dirty="0" smtClean="0">
                <a:solidFill>
                  <a:schemeClr val="tx1"/>
                </a:solidFill>
              </a:rPr>
              <a:t/>
            </a:r>
            <a:br>
              <a:rPr lang="de-DE" sz="3600" kern="0" dirty="0" smtClean="0">
                <a:solidFill>
                  <a:schemeClr val="tx1"/>
                </a:solidFill>
              </a:rPr>
            </a:br>
            <a:endParaRPr lang="de-DE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16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4" t="15475" r="7222"/>
          <a:stretch/>
        </p:blipFill>
        <p:spPr>
          <a:xfrm>
            <a:off x="952500" y="3084481"/>
            <a:ext cx="10924426" cy="56862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52500" y="1915776"/>
            <a:ext cx="1109980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+mj-lt"/>
                <a:ea typeface="+mj-ea"/>
                <a:cs typeface="+mj-cs"/>
                <a:sym typeface="Brandon Grotesque Black" charset="0"/>
              </a:defRPr>
            </a:lvl1pPr>
            <a:lvl2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2pPr>
            <a:lvl3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3pPr>
            <a:lvl4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4pPr>
            <a:lvl5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5pPr>
            <a:lvl6pPr marL="4572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6pPr>
            <a:lvl7pPr marL="9144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7pPr>
            <a:lvl8pPr marL="13716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8pPr>
            <a:lvl9pPr marL="18288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9pPr>
          </a:lstStyle>
          <a:p>
            <a:pPr algn="r"/>
            <a:r>
              <a:rPr lang="en-GB" sz="3600" kern="0" dirty="0" smtClean="0">
                <a:solidFill>
                  <a:schemeClr val="tx1"/>
                </a:solidFill>
              </a:rPr>
              <a:t/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2800" kern="0" dirty="0" smtClean="0">
                <a:solidFill>
                  <a:schemeClr val="tx1"/>
                </a:solidFill>
              </a:rPr>
              <a:t>science as a service</a:t>
            </a:r>
            <a:r>
              <a:rPr lang="en-GB" sz="3600" kern="0" dirty="0" smtClean="0">
                <a:solidFill>
                  <a:schemeClr val="tx1"/>
                </a:solidFill>
              </a:rPr>
              <a:t/>
            </a:r>
            <a:br>
              <a:rPr lang="en-GB" sz="3600" kern="0" dirty="0" smtClean="0">
                <a:solidFill>
                  <a:schemeClr val="tx1"/>
                </a:solidFill>
              </a:rPr>
            </a:br>
            <a:r>
              <a:rPr lang="en-GB" sz="3200" kern="0" dirty="0" smtClean="0">
                <a:solidFill>
                  <a:srgbClr val="4F7093"/>
                </a:solidFill>
              </a:rPr>
              <a:t>architecture</a:t>
            </a:r>
            <a:r>
              <a:rPr lang="de-DE" sz="3600" kern="0" dirty="0" smtClean="0">
                <a:solidFill>
                  <a:schemeClr val="tx1"/>
                </a:solidFill>
              </a:rPr>
              <a:t/>
            </a:r>
            <a:br>
              <a:rPr lang="de-DE" sz="3600" kern="0" dirty="0" smtClean="0">
                <a:solidFill>
                  <a:schemeClr val="tx1"/>
                </a:solidFill>
              </a:rPr>
            </a:br>
            <a:endParaRPr lang="de-DE" sz="3600" kern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7" y="8953462"/>
            <a:ext cx="1233823" cy="431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4762" y="8969976"/>
            <a:ext cx="1720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/>
              <a:t>j</a:t>
            </a:r>
            <a:r>
              <a:rPr lang="de-DE" sz="1200" dirty="0" smtClean="0"/>
              <a:t>ose luis preza diaz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04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owerPoint-Vorlage-Institu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Brandon Grotesque Black"/>
        <a:ea typeface="ＭＳ Ｐゴシック"/>
        <a:cs typeface="Brandon Grotesque Black"/>
      </a:majorFont>
      <a:minorFont>
        <a:latin typeface="Palatino"/>
        <a:ea typeface="ＭＳ Ｐゴシック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PowerPoint-Vorlage-Institut.potx</Template>
  <TotalTime>0</TotalTime>
  <Words>44</Words>
  <Application>Microsoft Office PowerPoint</Application>
  <PresentationFormat>Custom</PresentationFormat>
  <Paragraphs>29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Avenir Roman</vt:lpstr>
      <vt:lpstr>Brandon Grotesque Black</vt:lpstr>
      <vt:lpstr>Helvetica Light</vt:lpstr>
      <vt:lpstr>Palatino</vt:lpstr>
      <vt:lpstr>Palatino Linotype</vt:lpstr>
      <vt:lpstr>Times New Roman</vt:lpstr>
      <vt:lpstr>PowerPoint-Vorlage-Institut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Eckel, Angelika</dc:creator>
  <cp:lastModifiedBy>Wandl-Vogt, Eveline</cp:lastModifiedBy>
  <cp:revision>307</cp:revision>
  <cp:lastPrinted>2016-01-11T12:17:17Z</cp:lastPrinted>
  <dcterms:modified xsi:type="dcterms:W3CDTF">2018-09-06T06:51:34Z</dcterms:modified>
</cp:coreProperties>
</file>