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4BEA2-B729-411D-8597-D73483268428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BC091-C2B8-459C-B0A0-9B996AFCACE3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4BEA2-B729-411D-8597-D73483268428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BC091-C2B8-459C-B0A0-9B996AFCACE3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4BEA2-B729-411D-8597-D73483268428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BC091-C2B8-459C-B0A0-9B996AFCACE3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4BEA2-B729-411D-8597-D73483268428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BC091-C2B8-459C-B0A0-9B996AFCACE3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4BEA2-B729-411D-8597-D73483268428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BC091-C2B8-459C-B0A0-9B996AFCACE3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4BEA2-B729-411D-8597-D73483268428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BC091-C2B8-459C-B0A0-9B996AFCACE3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4BEA2-B729-411D-8597-D73483268428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BC091-C2B8-459C-B0A0-9B996AFCACE3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4BEA2-B729-411D-8597-D73483268428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BC091-C2B8-459C-B0A0-9B996AFCACE3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4BEA2-B729-411D-8597-D73483268428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BC091-C2B8-459C-B0A0-9B996AFCACE3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4BEA2-B729-411D-8597-D73483268428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BC091-C2B8-459C-B0A0-9B996AFCACE3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4BEA2-B729-411D-8597-D73483268428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BC091-C2B8-459C-B0A0-9B996AFCACE3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4BEA2-B729-411D-8597-D73483268428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BC091-C2B8-459C-B0A0-9B996AFCACE3}" type="slidenum">
              <a:rPr lang="en-US" smtClean="0"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5562600" cy="4003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4191000" y="3505200"/>
            <a:ext cx="4724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- 20 + 20 </a:t>
            </a:r>
            <a:r>
              <a:rPr lang="en-US" sz="2000" dirty="0" err="1" smtClean="0"/>
              <a:t>barre</a:t>
            </a:r>
            <a:r>
              <a:rPr lang="en-US" sz="2000" dirty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400(420) x 20 x 3 mm</a:t>
            </a:r>
            <a:r>
              <a:rPr lang="en-US" sz="2000" baseline="30000" dirty="0" smtClean="0"/>
              <a:t>3</a:t>
            </a:r>
          </a:p>
          <a:p>
            <a:endParaRPr lang="en-US" sz="2000" dirty="0" smtClean="0"/>
          </a:p>
          <a:p>
            <a:pPr>
              <a:buFontTx/>
              <a:buChar char="-"/>
            </a:pPr>
            <a:r>
              <a:rPr lang="en-US" sz="2000" dirty="0" smtClean="0"/>
              <a:t>Il </a:t>
            </a:r>
            <a:r>
              <a:rPr lang="en-US" sz="2000" dirty="0" err="1" smtClean="0"/>
              <a:t>fotorivelatore</a:t>
            </a:r>
            <a:r>
              <a:rPr lang="en-US" sz="2000" dirty="0" smtClean="0"/>
              <a:t> </a:t>
            </a:r>
            <a:r>
              <a:rPr lang="en-US" sz="2000" dirty="0" err="1" smtClean="0"/>
              <a:t>si</a:t>
            </a:r>
            <a:r>
              <a:rPr lang="en-US" sz="2000" dirty="0" smtClean="0"/>
              <a:t> </a:t>
            </a:r>
            <a:r>
              <a:rPr lang="en-US" sz="2000" dirty="0" err="1" smtClean="0"/>
              <a:t>trova</a:t>
            </a:r>
            <a:r>
              <a:rPr lang="en-US" sz="2000" dirty="0" smtClean="0"/>
              <a:t> ad </a:t>
            </a:r>
            <a:r>
              <a:rPr lang="en-US" sz="2000" dirty="0" err="1" smtClean="0"/>
              <a:t>entrambe</a:t>
            </a:r>
            <a:r>
              <a:rPr lang="en-US" sz="2000" dirty="0" smtClean="0"/>
              <a:t> le </a:t>
            </a:r>
            <a:r>
              <a:rPr lang="en-US" sz="2000" dirty="0" err="1" smtClean="0"/>
              <a:t>estremita</a:t>
            </a:r>
            <a:r>
              <a:rPr lang="en-US" sz="2000" dirty="0" smtClean="0"/>
              <a:t>’ </a:t>
            </a:r>
            <a:r>
              <a:rPr lang="en-US" sz="2000" dirty="0" err="1" smtClean="0"/>
              <a:t>della</a:t>
            </a:r>
            <a:r>
              <a:rPr lang="en-US" sz="2000" dirty="0" smtClean="0"/>
              <a:t> </a:t>
            </a:r>
            <a:r>
              <a:rPr lang="en-US" sz="2000" dirty="0" err="1" smtClean="0"/>
              <a:t>barra</a:t>
            </a:r>
            <a:r>
              <a:rPr lang="en-US" sz="2000" dirty="0" smtClean="0"/>
              <a:t> </a:t>
            </a:r>
            <a:r>
              <a:rPr lang="en-US" sz="2000" dirty="0" err="1" smtClean="0"/>
              <a:t>montato</a:t>
            </a:r>
            <a:r>
              <a:rPr lang="en-US" sz="2000" dirty="0" smtClean="0"/>
              <a:t> </a:t>
            </a:r>
            <a:r>
              <a:rPr lang="en-US" sz="2000" dirty="0" err="1" smtClean="0"/>
              <a:t>su</a:t>
            </a:r>
            <a:r>
              <a:rPr lang="en-US" sz="2000" dirty="0" smtClean="0"/>
              <a:t> </a:t>
            </a:r>
            <a:r>
              <a:rPr lang="en-US" sz="2000" dirty="0" err="1" smtClean="0"/>
              <a:t>una</a:t>
            </a:r>
            <a:r>
              <a:rPr lang="en-US" sz="2000" dirty="0" smtClean="0"/>
              <a:t> PCB</a:t>
            </a:r>
          </a:p>
          <a:p>
            <a:pPr>
              <a:buFontTx/>
              <a:buChar char="-"/>
            </a:pPr>
            <a:endParaRPr lang="en-US" sz="2000" dirty="0" smtClean="0"/>
          </a:p>
          <a:p>
            <a:pPr>
              <a:buFontTx/>
              <a:buChar char="-"/>
            </a:pPr>
            <a:r>
              <a:rPr lang="en-US" sz="2000" dirty="0"/>
              <a:t> </a:t>
            </a:r>
            <a:r>
              <a:rPr lang="en-US" sz="2000" dirty="0" err="1" smtClean="0"/>
              <a:t>Viene</a:t>
            </a:r>
            <a:r>
              <a:rPr lang="en-US" sz="2000" dirty="0" smtClean="0"/>
              <a:t> </a:t>
            </a:r>
            <a:r>
              <a:rPr lang="en-US" sz="2000" dirty="0" err="1" smtClean="0"/>
              <a:t>estratto</a:t>
            </a:r>
            <a:r>
              <a:rPr lang="en-US" sz="2000" dirty="0" smtClean="0"/>
              <a:t> un </a:t>
            </a:r>
            <a:r>
              <a:rPr lang="en-US" sz="2000" dirty="0" err="1" smtClean="0"/>
              <a:t>segnale</a:t>
            </a:r>
            <a:r>
              <a:rPr lang="en-US" sz="2000" dirty="0" smtClean="0"/>
              <a:t> </a:t>
            </a:r>
            <a:r>
              <a:rPr lang="en-US" sz="2000" dirty="0" err="1" smtClean="0"/>
              <a:t>da</a:t>
            </a:r>
            <a:r>
              <a:rPr lang="en-US" sz="2000" dirty="0" smtClean="0"/>
              <a:t> </a:t>
            </a:r>
            <a:r>
              <a:rPr lang="en-US" sz="2000" dirty="0" err="1" smtClean="0"/>
              <a:t>ogni</a:t>
            </a:r>
            <a:r>
              <a:rPr lang="en-US" sz="2000" dirty="0" smtClean="0"/>
              <a:t> </a:t>
            </a:r>
            <a:r>
              <a:rPr lang="en-US" sz="2000" dirty="0" err="1" smtClean="0"/>
              <a:t>foto-rivelatore</a:t>
            </a:r>
            <a:r>
              <a:rPr lang="en-US" sz="2000" dirty="0" smtClean="0"/>
              <a:t> (80 </a:t>
            </a:r>
            <a:r>
              <a:rPr lang="en-US" sz="2000" dirty="0" err="1" smtClean="0"/>
              <a:t>cavi</a:t>
            </a:r>
            <a:r>
              <a:rPr lang="en-US" sz="2000" dirty="0" smtClean="0"/>
              <a:t> </a:t>
            </a:r>
            <a:r>
              <a:rPr lang="en-US" sz="2000" dirty="0" err="1" smtClean="0"/>
              <a:t>totali</a:t>
            </a:r>
            <a:r>
              <a:rPr lang="en-US" sz="2000" dirty="0" smtClean="0"/>
              <a:t>, 20 per </a:t>
            </a:r>
            <a:r>
              <a:rPr lang="en-US" sz="2000" dirty="0" err="1" smtClean="0"/>
              <a:t>ogni</a:t>
            </a:r>
            <a:r>
              <a:rPr lang="en-US" sz="2000" dirty="0" smtClean="0"/>
              <a:t> </a:t>
            </a:r>
            <a:r>
              <a:rPr lang="en-US" sz="2000" dirty="0" err="1" smtClean="0"/>
              <a:t>lato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6" name="Rettangolo 5"/>
          <p:cNvSpPr/>
          <p:nvPr/>
        </p:nvSpPr>
        <p:spPr>
          <a:xfrm>
            <a:off x="3429000" y="838200"/>
            <a:ext cx="1905000" cy="2209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ttangolo 6"/>
          <p:cNvSpPr/>
          <p:nvPr/>
        </p:nvSpPr>
        <p:spPr>
          <a:xfrm>
            <a:off x="1600200" y="4648200"/>
            <a:ext cx="23622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1447800" y="4648200"/>
            <a:ext cx="76200" cy="12954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tangolo 8"/>
          <p:cNvSpPr/>
          <p:nvPr/>
        </p:nvSpPr>
        <p:spPr>
          <a:xfrm>
            <a:off x="1524000" y="4724400"/>
            <a:ext cx="762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524000" y="5029200"/>
            <a:ext cx="762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ttangolo 10"/>
          <p:cNvSpPr/>
          <p:nvPr/>
        </p:nvSpPr>
        <p:spPr>
          <a:xfrm>
            <a:off x="1524000" y="5334000"/>
            <a:ext cx="762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524000" y="5638800"/>
            <a:ext cx="762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2133600" y="4992469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Scintillatore</a:t>
            </a:r>
            <a:endParaRPr lang="en-US" dirty="0" smtClean="0"/>
          </a:p>
          <a:p>
            <a:r>
              <a:rPr lang="en-US" dirty="0" err="1" smtClean="0"/>
              <a:t>Plastico</a:t>
            </a:r>
            <a:endParaRPr lang="en-US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1600200" y="6019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SiPMs</a:t>
            </a:r>
            <a:endParaRPr lang="en-US" dirty="0"/>
          </a:p>
        </p:txBody>
      </p:sp>
      <p:cxnSp>
        <p:nvCxnSpPr>
          <p:cNvPr id="16" name="Connettore 2 15"/>
          <p:cNvCxnSpPr>
            <a:stCxn id="14" idx="1"/>
            <a:endCxn id="12" idx="2"/>
          </p:cNvCxnSpPr>
          <p:nvPr/>
        </p:nvCxnSpPr>
        <p:spPr>
          <a:xfrm flipH="1" flipV="1">
            <a:off x="1562100" y="5867400"/>
            <a:ext cx="38100" cy="3370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>
            <a:off x="838200" y="4114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PCB</a:t>
            </a:r>
            <a:endParaRPr lang="en-US" dirty="0"/>
          </a:p>
        </p:txBody>
      </p:sp>
      <p:cxnSp>
        <p:nvCxnSpPr>
          <p:cNvPr id="20" name="Connettore 2 19"/>
          <p:cNvCxnSpPr>
            <a:stCxn id="18" idx="2"/>
            <a:endCxn id="8" idx="0"/>
          </p:cNvCxnSpPr>
          <p:nvPr/>
        </p:nvCxnSpPr>
        <p:spPr>
          <a:xfrm>
            <a:off x="1333500" y="4484132"/>
            <a:ext cx="152400" cy="1640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ttangolo 20"/>
          <p:cNvSpPr/>
          <p:nvPr/>
        </p:nvSpPr>
        <p:spPr>
          <a:xfrm>
            <a:off x="1143000" y="5105400"/>
            <a:ext cx="304800" cy="304800"/>
          </a:xfrm>
          <a:prstGeom prst="rect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Connettore 2 21"/>
          <p:cNvCxnSpPr>
            <a:endCxn id="21" idx="0"/>
          </p:cNvCxnSpPr>
          <p:nvPr/>
        </p:nvCxnSpPr>
        <p:spPr>
          <a:xfrm>
            <a:off x="1066800" y="4724400"/>
            <a:ext cx="2286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sellaDiTesto 24"/>
          <p:cNvSpPr txBox="1"/>
          <p:nvPr/>
        </p:nvSpPr>
        <p:spPr>
          <a:xfrm>
            <a:off x="0" y="44196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Connettore</a:t>
            </a:r>
            <a:endParaRPr lang="en-US" dirty="0"/>
          </a:p>
        </p:txBody>
      </p:sp>
      <p:sp>
        <p:nvSpPr>
          <p:cNvPr id="26" name="Rettangolo 25"/>
          <p:cNvSpPr/>
          <p:nvPr/>
        </p:nvSpPr>
        <p:spPr>
          <a:xfrm>
            <a:off x="304800" y="5181600"/>
            <a:ext cx="838200" cy="1524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Requisiti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geometria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/>
              <a:buChar char="à"/>
            </a:pPr>
            <a:r>
              <a:rPr lang="en-US" sz="2400" dirty="0" smtClean="0">
                <a:sym typeface="Wingdings" pitchFamily="2" charset="2"/>
              </a:rPr>
              <a:t>I due layer </a:t>
            </a:r>
            <a:r>
              <a:rPr lang="en-US" sz="2400" dirty="0" err="1" smtClean="0">
                <a:sym typeface="Wingdings" pitchFamily="2" charset="2"/>
              </a:rPr>
              <a:t>devono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essere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il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piu</a:t>
            </a:r>
            <a:r>
              <a:rPr lang="en-US" sz="2400" dirty="0" smtClean="0">
                <a:sym typeface="Wingdings" pitchFamily="2" charset="2"/>
              </a:rPr>
              <a:t>’ </a:t>
            </a:r>
            <a:r>
              <a:rPr lang="en-US" sz="2400" dirty="0" err="1" smtClean="0">
                <a:sym typeface="Wingdings" pitchFamily="2" charset="2"/>
              </a:rPr>
              <a:t>vicino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possibile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tra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loro</a:t>
            </a:r>
            <a:r>
              <a:rPr lang="en-US" sz="2400" dirty="0" smtClean="0">
                <a:sym typeface="Wingdings" pitchFamily="2" charset="2"/>
              </a:rPr>
              <a:t> (</a:t>
            </a:r>
            <a:r>
              <a:rPr lang="en-US" sz="2400" dirty="0" err="1" smtClean="0">
                <a:sym typeface="Wingdings" pitchFamily="2" charset="2"/>
              </a:rPr>
              <a:t>idealmente</a:t>
            </a:r>
            <a:r>
              <a:rPr lang="en-US" sz="2400" dirty="0" smtClean="0">
                <a:sym typeface="Wingdings" pitchFamily="2" charset="2"/>
              </a:rPr>
              <a:t> a </a:t>
            </a:r>
            <a:r>
              <a:rPr lang="en-US" sz="2400" dirty="0" err="1" smtClean="0">
                <a:sym typeface="Wingdings" pitchFamily="2" charset="2"/>
              </a:rPr>
              <a:t>contatto</a:t>
            </a:r>
            <a:r>
              <a:rPr lang="en-US" sz="2400" dirty="0" smtClean="0">
                <a:sym typeface="Wingdings" pitchFamily="2" charset="2"/>
              </a:rPr>
              <a:t>)</a:t>
            </a:r>
          </a:p>
          <a:p>
            <a:pPr>
              <a:buFont typeface="Wingdings"/>
              <a:buChar char="à"/>
            </a:pPr>
            <a:r>
              <a:rPr lang="en-US" sz="2400" dirty="0" smtClean="0">
                <a:sym typeface="Wingdings" pitchFamily="2" charset="2"/>
              </a:rPr>
              <a:t> le </a:t>
            </a:r>
            <a:r>
              <a:rPr lang="en-US" sz="2400" dirty="0" err="1" smtClean="0">
                <a:sym typeface="Wingdings" pitchFamily="2" charset="2"/>
              </a:rPr>
              <a:t>barre</a:t>
            </a:r>
            <a:r>
              <a:rPr lang="en-US" sz="2400" dirty="0" smtClean="0">
                <a:sym typeface="Wingdings" pitchFamily="2" charset="2"/>
              </a:rPr>
              <a:t> dell </a:t>
            </a:r>
            <a:r>
              <a:rPr lang="en-US" sz="2400" dirty="0" err="1" smtClean="0">
                <a:sym typeface="Wingdings" pitchFamily="2" charset="2"/>
              </a:rPr>
              <a:t>stesso</a:t>
            </a:r>
            <a:r>
              <a:rPr lang="en-US" sz="2400" dirty="0" smtClean="0">
                <a:sym typeface="Wingdings" pitchFamily="2" charset="2"/>
              </a:rPr>
              <a:t> layer </a:t>
            </a:r>
            <a:r>
              <a:rPr lang="en-US" sz="2400" dirty="0" err="1" smtClean="0">
                <a:sym typeface="Wingdings" pitchFamily="2" charset="2"/>
              </a:rPr>
              <a:t>devono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essere</a:t>
            </a:r>
            <a:r>
              <a:rPr lang="en-US" sz="2400" dirty="0" smtClean="0">
                <a:sym typeface="Wingdings" pitchFamily="2" charset="2"/>
              </a:rPr>
              <a:t> a </a:t>
            </a:r>
            <a:r>
              <a:rPr lang="en-US" sz="2400" dirty="0" err="1" smtClean="0">
                <a:sym typeface="Wingdings" pitchFamily="2" charset="2"/>
              </a:rPr>
              <a:t>contatto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tra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loro</a:t>
            </a:r>
            <a:endParaRPr lang="en-US" sz="2400" dirty="0" smtClean="0">
              <a:sym typeface="Wingdings" pitchFamily="2" charset="2"/>
            </a:endParaRPr>
          </a:p>
          <a:p>
            <a:pPr>
              <a:buFont typeface="Wingdings"/>
              <a:buChar char="à"/>
            </a:pPr>
            <a:r>
              <a:rPr lang="en-US" sz="2400" dirty="0" smtClean="0">
                <a:sym typeface="Wingdings" pitchFamily="2" charset="2"/>
              </a:rPr>
              <a:t>La </a:t>
            </a:r>
            <a:r>
              <a:rPr lang="en-US" sz="2400" dirty="0" err="1" smtClean="0">
                <a:sym typeface="Wingdings" pitchFamily="2" charset="2"/>
              </a:rPr>
              <a:t>distanza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dal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calorimetro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deve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essere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minimizzata</a:t>
            </a:r>
            <a:endParaRPr lang="en-US" sz="2400" dirty="0" smtClean="0">
              <a:sym typeface="Wingdings" pitchFamily="2" charset="2"/>
            </a:endParaRPr>
          </a:p>
          <a:p>
            <a:pPr>
              <a:buFont typeface="Wingdings"/>
              <a:buChar char="à"/>
            </a:pPr>
            <a:r>
              <a:rPr lang="en-US" sz="2400" dirty="0" err="1" smtClean="0">
                <a:sym typeface="Wingdings" pitchFamily="2" charset="2"/>
              </a:rPr>
              <a:t>Deve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esserci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meno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materiale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possibile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davanti</a:t>
            </a:r>
            <a:r>
              <a:rPr lang="en-US" sz="2400" dirty="0" smtClean="0">
                <a:sym typeface="Wingdings" pitchFamily="2" charset="2"/>
              </a:rPr>
              <a:t> e </a:t>
            </a:r>
            <a:r>
              <a:rPr lang="en-US" sz="2400" dirty="0" err="1" smtClean="0">
                <a:sym typeface="Wingdings" pitchFamily="2" charset="2"/>
              </a:rPr>
              <a:t>dietro</a:t>
            </a:r>
            <a:r>
              <a:rPr lang="en-US" sz="2400" dirty="0" smtClean="0">
                <a:sym typeface="Wingdings" pitchFamily="2" charset="2"/>
              </a:rPr>
              <a:t> lo </a:t>
            </a:r>
            <a:r>
              <a:rPr lang="en-US" sz="2400" dirty="0" err="1" smtClean="0">
                <a:sym typeface="Wingdings" pitchFamily="2" charset="2"/>
              </a:rPr>
              <a:t>scintillatore</a:t>
            </a:r>
            <a:endParaRPr lang="en-US" sz="2400" dirty="0" smtClean="0">
              <a:sym typeface="Wingdings" pitchFamily="2" charset="2"/>
            </a:endParaRPr>
          </a:p>
          <a:p>
            <a:pPr>
              <a:buNone/>
            </a:pPr>
            <a:endParaRPr lang="en-US" sz="2400" dirty="0" smtClean="0">
              <a:sym typeface="Wingdings" pitchFamily="2" charset="2"/>
            </a:endParaRPr>
          </a:p>
          <a:p>
            <a:pPr>
              <a:buNone/>
            </a:pPr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Requisiti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funzionalita</a:t>
            </a:r>
            <a:r>
              <a:rPr lang="en-US" dirty="0" smtClean="0"/>
              <a:t>’…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/>
              <a:buChar char="à"/>
            </a:pPr>
            <a:r>
              <a:rPr lang="en-US" sz="2000" dirty="0" smtClean="0">
                <a:sym typeface="Wingdings" pitchFamily="2" charset="2"/>
              </a:rPr>
              <a:t>Il frame </a:t>
            </a:r>
            <a:r>
              <a:rPr lang="en-US" sz="2000" dirty="0" err="1" smtClean="0">
                <a:sym typeface="Wingdings" pitchFamily="2" charset="2"/>
              </a:rPr>
              <a:t>dovrebbe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essere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fatto</a:t>
            </a:r>
            <a:r>
              <a:rPr lang="en-US" sz="2000" dirty="0" smtClean="0">
                <a:sym typeface="Wingdings" pitchFamily="2" charset="2"/>
              </a:rPr>
              <a:t> in </a:t>
            </a:r>
            <a:r>
              <a:rPr lang="en-US" sz="2000" dirty="0" err="1" smtClean="0">
                <a:sym typeface="Wingdings" pitchFamily="2" charset="2"/>
              </a:rPr>
              <a:t>modo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da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oscurare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iI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fotorivelatori</a:t>
            </a:r>
            <a:endParaRPr lang="en-US" sz="2000" dirty="0" smtClean="0">
              <a:sym typeface="Wingdings" pitchFamily="2" charset="2"/>
            </a:endParaRPr>
          </a:p>
          <a:p>
            <a:pPr>
              <a:buFont typeface="Wingdings"/>
              <a:buChar char="à"/>
            </a:pP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smtClean="0">
                <a:sym typeface="Wingdings" pitchFamily="2" charset="2"/>
              </a:rPr>
              <a:t>La PCB con I </a:t>
            </a:r>
            <a:r>
              <a:rPr lang="en-US" sz="2000" dirty="0" err="1" smtClean="0">
                <a:sym typeface="Wingdings" pitchFamily="2" charset="2"/>
              </a:rPr>
              <a:t>rivelatori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deve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essere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avvitata</a:t>
            </a:r>
            <a:r>
              <a:rPr lang="en-US" sz="2000" dirty="0" smtClean="0">
                <a:sym typeface="Wingdings" pitchFamily="2" charset="2"/>
              </a:rPr>
              <a:t> al frame</a:t>
            </a:r>
          </a:p>
          <a:p>
            <a:pPr>
              <a:buFont typeface="Wingdings"/>
              <a:buChar char="à"/>
            </a:pPr>
            <a:r>
              <a:rPr lang="en-US" sz="2000" dirty="0" smtClean="0">
                <a:sym typeface="Wingdings" pitchFamily="2" charset="2"/>
              </a:rPr>
              <a:t>Sotto al Frame </a:t>
            </a:r>
            <a:r>
              <a:rPr lang="en-US" sz="2000" dirty="0" err="1" smtClean="0">
                <a:sym typeface="Wingdings" pitchFamily="2" charset="2"/>
              </a:rPr>
              <a:t>dovrebbe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esserci</a:t>
            </a:r>
            <a:r>
              <a:rPr lang="en-US" sz="2000" dirty="0" smtClean="0">
                <a:sym typeface="Wingdings" pitchFamily="2" charset="2"/>
              </a:rPr>
              <a:t> lo </a:t>
            </a:r>
            <a:r>
              <a:rPr lang="en-US" sz="2000" dirty="0" err="1" smtClean="0">
                <a:sym typeface="Wingdings" pitchFamily="2" charset="2"/>
              </a:rPr>
              <a:t>spazio</a:t>
            </a:r>
            <a:r>
              <a:rPr lang="en-US" sz="2000" dirty="0" smtClean="0">
                <a:sym typeface="Wingdings" pitchFamily="2" charset="2"/>
              </a:rPr>
              <a:t> per </a:t>
            </a:r>
            <a:r>
              <a:rPr lang="en-US" sz="2000" dirty="0" err="1" smtClean="0">
                <a:sym typeface="Wingdings" pitchFamily="2" charset="2"/>
              </a:rPr>
              <a:t>alloggiare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il</a:t>
            </a:r>
            <a:r>
              <a:rPr lang="en-US" sz="2000" dirty="0" smtClean="0">
                <a:sym typeface="Wingdings" pitchFamily="2" charset="2"/>
              </a:rPr>
              <a:t> crate con </a:t>
            </a:r>
            <a:r>
              <a:rPr lang="en-US" sz="2000" dirty="0" err="1" smtClean="0">
                <a:sym typeface="Wingdings" pitchFamily="2" charset="2"/>
              </a:rPr>
              <a:t>l’elettronica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di</a:t>
            </a:r>
            <a:r>
              <a:rPr lang="en-US" sz="2000" dirty="0" smtClean="0">
                <a:sym typeface="Wingdings" pitchFamily="2" charset="2"/>
              </a:rPr>
              <a:t> read-out per non </a:t>
            </a:r>
            <a:r>
              <a:rPr lang="en-US" sz="2000" dirty="0" err="1" smtClean="0">
                <a:sym typeface="Wingdings" pitchFamily="2" charset="2"/>
              </a:rPr>
              <a:t>avere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cavi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eccessivamente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lunghi</a:t>
            </a:r>
            <a:endParaRPr lang="en-US" sz="2000" dirty="0">
              <a:sym typeface="Wingdings" pitchFamily="2" charset="2"/>
            </a:endParaRPr>
          </a:p>
          <a:p>
            <a:pPr>
              <a:buFont typeface="Wingdings"/>
              <a:buChar char="à"/>
            </a:pPr>
            <a:r>
              <a:rPr lang="en-US" sz="2000" dirty="0" err="1" smtClean="0">
                <a:sym typeface="Wingdings" pitchFamily="2" charset="2"/>
              </a:rPr>
              <a:t>Deve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essere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possibile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inserire</a:t>
            </a:r>
            <a:r>
              <a:rPr lang="en-US" sz="2000" dirty="0" smtClean="0">
                <a:sym typeface="Wingdings" pitchFamily="2" charset="2"/>
              </a:rPr>
              <a:t> un layer </a:t>
            </a:r>
            <a:r>
              <a:rPr lang="en-US" sz="2000" dirty="0" err="1" smtClean="0">
                <a:sym typeface="Wingdings" pitchFamily="2" charset="2"/>
              </a:rPr>
              <a:t>di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paraffina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davanti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ai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foto-rivelatori</a:t>
            </a:r>
            <a:r>
              <a:rPr lang="en-US" sz="2000" dirty="0" smtClean="0">
                <a:sym typeface="Wingdings" pitchFamily="2" charset="2"/>
              </a:rPr>
              <a:t> per </a:t>
            </a:r>
            <a:r>
              <a:rPr lang="en-US" sz="2000" dirty="0" err="1" smtClean="0">
                <a:sym typeface="Wingdings" pitchFamily="2" charset="2"/>
              </a:rPr>
              <a:t>schermarli</a:t>
            </a:r>
            <a:endParaRPr lang="en-US" sz="2000" dirty="0" smtClean="0">
              <a:sym typeface="Wingdings" pitchFamily="2" charset="2"/>
            </a:endParaRPr>
          </a:p>
          <a:p>
            <a:pPr>
              <a:buNone/>
            </a:pPr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Rettangolo 3"/>
          <p:cNvSpPr/>
          <p:nvPr/>
        </p:nvSpPr>
        <p:spPr>
          <a:xfrm>
            <a:off x="4038600" y="4343400"/>
            <a:ext cx="23622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ttangolo 4"/>
          <p:cNvSpPr/>
          <p:nvPr/>
        </p:nvSpPr>
        <p:spPr>
          <a:xfrm>
            <a:off x="3886200" y="4343400"/>
            <a:ext cx="76200" cy="12954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ttangolo 5"/>
          <p:cNvSpPr/>
          <p:nvPr/>
        </p:nvSpPr>
        <p:spPr>
          <a:xfrm>
            <a:off x="3962400" y="4419600"/>
            <a:ext cx="762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ttangolo 6"/>
          <p:cNvSpPr/>
          <p:nvPr/>
        </p:nvSpPr>
        <p:spPr>
          <a:xfrm>
            <a:off x="3962400" y="4724400"/>
            <a:ext cx="762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3962400" y="5029200"/>
            <a:ext cx="762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tangolo 8"/>
          <p:cNvSpPr/>
          <p:nvPr/>
        </p:nvSpPr>
        <p:spPr>
          <a:xfrm>
            <a:off x="3962400" y="5334000"/>
            <a:ext cx="762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asellaDiTesto 9"/>
          <p:cNvSpPr txBox="1"/>
          <p:nvPr/>
        </p:nvSpPr>
        <p:spPr>
          <a:xfrm>
            <a:off x="4572000" y="4687669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Scintillatore</a:t>
            </a:r>
            <a:endParaRPr lang="en-US" dirty="0" smtClean="0"/>
          </a:p>
          <a:p>
            <a:r>
              <a:rPr lang="en-US" dirty="0" err="1" smtClean="0"/>
              <a:t>Plastico</a:t>
            </a:r>
            <a:endParaRPr lang="en-US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4038600" y="57150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SiPMs</a:t>
            </a:r>
            <a:endParaRPr lang="en-US" dirty="0"/>
          </a:p>
        </p:txBody>
      </p:sp>
      <p:cxnSp>
        <p:nvCxnSpPr>
          <p:cNvPr id="12" name="Connettore 2 11"/>
          <p:cNvCxnSpPr>
            <a:stCxn id="11" idx="1"/>
            <a:endCxn id="9" idx="2"/>
          </p:cNvCxnSpPr>
          <p:nvPr/>
        </p:nvCxnSpPr>
        <p:spPr>
          <a:xfrm flipH="1" flipV="1">
            <a:off x="4000500" y="5562600"/>
            <a:ext cx="38100" cy="3370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3276600" y="38100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PCB</a:t>
            </a:r>
            <a:endParaRPr lang="en-US" dirty="0"/>
          </a:p>
        </p:txBody>
      </p:sp>
      <p:cxnSp>
        <p:nvCxnSpPr>
          <p:cNvPr id="14" name="Connettore 2 13"/>
          <p:cNvCxnSpPr>
            <a:stCxn id="13" idx="2"/>
            <a:endCxn id="5" idx="0"/>
          </p:cNvCxnSpPr>
          <p:nvPr/>
        </p:nvCxnSpPr>
        <p:spPr>
          <a:xfrm>
            <a:off x="3771900" y="4179332"/>
            <a:ext cx="152400" cy="1640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tangolo 14"/>
          <p:cNvSpPr/>
          <p:nvPr/>
        </p:nvSpPr>
        <p:spPr>
          <a:xfrm>
            <a:off x="3581400" y="4800600"/>
            <a:ext cx="304800" cy="304800"/>
          </a:xfrm>
          <a:prstGeom prst="rect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Connettore 2 15"/>
          <p:cNvCxnSpPr>
            <a:endCxn id="15" idx="0"/>
          </p:cNvCxnSpPr>
          <p:nvPr/>
        </p:nvCxnSpPr>
        <p:spPr>
          <a:xfrm>
            <a:off x="3505200" y="4419600"/>
            <a:ext cx="2286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/>
          <p:cNvSpPr txBox="1"/>
          <p:nvPr/>
        </p:nvSpPr>
        <p:spPr>
          <a:xfrm>
            <a:off x="2438400" y="41148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Connettore</a:t>
            </a:r>
            <a:endParaRPr lang="en-US" dirty="0"/>
          </a:p>
        </p:txBody>
      </p:sp>
      <p:sp>
        <p:nvSpPr>
          <p:cNvPr id="18" name="Rettangolo 17"/>
          <p:cNvSpPr/>
          <p:nvPr/>
        </p:nvSpPr>
        <p:spPr>
          <a:xfrm>
            <a:off x="2743200" y="4876800"/>
            <a:ext cx="838200" cy="1524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ttangolo 18"/>
          <p:cNvSpPr/>
          <p:nvPr/>
        </p:nvSpPr>
        <p:spPr>
          <a:xfrm>
            <a:off x="3810000" y="4114800"/>
            <a:ext cx="533400" cy="1676400"/>
          </a:xfrm>
          <a:prstGeom prst="rect">
            <a:avLst/>
          </a:prstGeom>
          <a:solidFill>
            <a:schemeClr val="bg1">
              <a:lumMod val="65000"/>
              <a:alpha val="29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asellaDiTesto 19"/>
          <p:cNvSpPr txBox="1"/>
          <p:nvPr/>
        </p:nvSpPr>
        <p:spPr>
          <a:xfrm>
            <a:off x="1828800" y="5562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Paraffina</a:t>
            </a:r>
            <a:endParaRPr lang="en-US" dirty="0"/>
          </a:p>
        </p:txBody>
      </p:sp>
      <p:cxnSp>
        <p:nvCxnSpPr>
          <p:cNvPr id="21" name="Connettore 2 20"/>
          <p:cNvCxnSpPr>
            <a:stCxn id="20" idx="3"/>
          </p:cNvCxnSpPr>
          <p:nvPr/>
        </p:nvCxnSpPr>
        <p:spPr>
          <a:xfrm flipV="1">
            <a:off x="2895600" y="5410200"/>
            <a:ext cx="914400" cy="3370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Altra</a:t>
            </a:r>
            <a:r>
              <a:rPr lang="en-US" dirty="0" smtClean="0"/>
              <a:t> </a:t>
            </a:r>
            <a:r>
              <a:rPr lang="en-US" dirty="0" err="1" smtClean="0"/>
              <a:t>richiesta</a:t>
            </a:r>
            <a:r>
              <a:rPr lang="en-US" dirty="0" smtClean="0"/>
              <a:t>…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625641"/>
            <a:ext cx="5562600" cy="4003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reccia bidirezionale orizzontale 4"/>
          <p:cNvSpPr/>
          <p:nvPr/>
        </p:nvSpPr>
        <p:spPr>
          <a:xfrm rot="495742">
            <a:off x="4747017" y="5355782"/>
            <a:ext cx="1972269" cy="4572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reccia bidirezionale orizzontale 5"/>
          <p:cNvSpPr/>
          <p:nvPr/>
        </p:nvSpPr>
        <p:spPr>
          <a:xfrm rot="5208010">
            <a:off x="5948065" y="4221376"/>
            <a:ext cx="1972269" cy="4572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28600" y="1219200"/>
            <a:ext cx="8686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Sarebbe</a:t>
            </a:r>
            <a:r>
              <a:rPr lang="en-US" sz="2400" dirty="0" smtClean="0"/>
              <a:t> </a:t>
            </a:r>
            <a:r>
              <a:rPr lang="en-US" sz="2400" dirty="0" err="1" smtClean="0"/>
              <a:t>estremamente</a:t>
            </a:r>
            <a:r>
              <a:rPr lang="en-US" sz="2400" dirty="0" smtClean="0"/>
              <a:t> utile in </a:t>
            </a:r>
            <a:r>
              <a:rPr lang="en-US" sz="2400" dirty="0" err="1" smtClean="0"/>
              <a:t>fase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calibrazione</a:t>
            </a:r>
            <a:r>
              <a:rPr lang="en-US" sz="2400" dirty="0" smtClean="0"/>
              <a:t> </a:t>
            </a:r>
            <a:r>
              <a:rPr lang="en-US" sz="2400" dirty="0" err="1" smtClean="0"/>
              <a:t>poter</a:t>
            </a:r>
            <a:r>
              <a:rPr lang="en-US" sz="2400" dirty="0" smtClean="0"/>
              <a:t> </a:t>
            </a:r>
            <a:r>
              <a:rPr lang="en-US" sz="2400" dirty="0" err="1" smtClean="0"/>
              <a:t>traslare</a:t>
            </a:r>
            <a:r>
              <a:rPr lang="en-US" sz="2400" dirty="0"/>
              <a:t> </a:t>
            </a:r>
            <a:r>
              <a:rPr lang="en-US" sz="2400" dirty="0" smtClean="0"/>
              <a:t>(con </a:t>
            </a:r>
            <a:r>
              <a:rPr lang="en-US" sz="2400" dirty="0" err="1" smtClean="0"/>
              <a:t>traslatori</a:t>
            </a:r>
            <a:r>
              <a:rPr lang="en-US" sz="2400" dirty="0" smtClean="0"/>
              <a:t> </a:t>
            </a:r>
            <a:r>
              <a:rPr lang="en-US" sz="2400" dirty="0" err="1" smtClean="0"/>
              <a:t>comandati</a:t>
            </a:r>
            <a:r>
              <a:rPr lang="en-US" sz="2400" dirty="0" smtClean="0"/>
              <a:t>) </a:t>
            </a:r>
            <a:r>
              <a:rPr lang="en-US" sz="2400" dirty="0" err="1" smtClean="0"/>
              <a:t>il</a:t>
            </a:r>
            <a:r>
              <a:rPr lang="en-US" sz="2400" dirty="0" smtClean="0"/>
              <a:t> frame </a:t>
            </a:r>
            <a:r>
              <a:rPr lang="en-US" sz="2400" dirty="0" err="1" smtClean="0"/>
              <a:t>nelle</a:t>
            </a:r>
            <a:r>
              <a:rPr lang="en-US" sz="2400" dirty="0" smtClean="0"/>
              <a:t> due </a:t>
            </a:r>
            <a:r>
              <a:rPr lang="en-US" sz="2400" dirty="0" err="1" smtClean="0"/>
              <a:t>direzioni</a:t>
            </a:r>
            <a:r>
              <a:rPr lang="en-US" sz="2400" dirty="0" smtClean="0"/>
              <a:t> in </a:t>
            </a:r>
            <a:r>
              <a:rPr lang="en-US" sz="2400" dirty="0" err="1" smtClean="0"/>
              <a:t>modo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dirty="0" err="1" smtClean="0"/>
              <a:t>poter</a:t>
            </a:r>
            <a:r>
              <a:rPr lang="en-US" sz="2400" dirty="0" smtClean="0"/>
              <a:t> </a:t>
            </a:r>
            <a:r>
              <a:rPr lang="en-US" sz="2400" dirty="0" err="1" smtClean="0"/>
              <a:t>sparare</a:t>
            </a:r>
            <a:r>
              <a:rPr lang="en-US" sz="2400" dirty="0" smtClean="0"/>
              <a:t> </a:t>
            </a:r>
            <a:r>
              <a:rPr lang="en-US" sz="2400" dirty="0" err="1" smtClean="0"/>
              <a:t>il</a:t>
            </a:r>
            <a:r>
              <a:rPr lang="en-US" sz="2400" dirty="0" smtClean="0"/>
              <a:t> </a:t>
            </a:r>
            <a:r>
              <a:rPr lang="en-US" sz="2400" dirty="0" err="1" smtClean="0"/>
              <a:t>fascio</a:t>
            </a:r>
            <a:r>
              <a:rPr lang="en-US" sz="2400" dirty="0" smtClean="0"/>
              <a:t> </a:t>
            </a:r>
            <a:r>
              <a:rPr lang="en-US" sz="2400" dirty="0" err="1" smtClean="0"/>
              <a:t>libero</a:t>
            </a:r>
            <a:r>
              <a:rPr lang="en-US" sz="2400" dirty="0" smtClean="0"/>
              <a:t> </a:t>
            </a:r>
            <a:r>
              <a:rPr lang="en-US" sz="2400" dirty="0" err="1" smtClean="0"/>
              <a:t>su</a:t>
            </a:r>
            <a:r>
              <a:rPr lang="en-US" sz="2400" dirty="0" smtClean="0"/>
              <a:t> </a:t>
            </a:r>
            <a:r>
              <a:rPr lang="en-US" sz="2400" dirty="0" err="1" smtClean="0"/>
              <a:t>parti</a:t>
            </a:r>
            <a:r>
              <a:rPr lang="en-US" sz="2400" dirty="0" smtClean="0"/>
              <a:t> diverse e note del </a:t>
            </a:r>
            <a:r>
              <a:rPr lang="en-US" sz="2400" dirty="0" err="1" smtClean="0"/>
              <a:t>rivelatore</a:t>
            </a:r>
            <a:r>
              <a:rPr lang="en-US" sz="2400" dirty="0" smtClean="0"/>
              <a:t>. Si </a:t>
            </a:r>
            <a:r>
              <a:rPr lang="en-US" sz="2400" dirty="0" err="1" smtClean="0"/>
              <a:t>tratterebbe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una</a:t>
            </a:r>
            <a:r>
              <a:rPr lang="en-US" sz="2400" dirty="0" smtClean="0"/>
              <a:t> </a:t>
            </a:r>
            <a:r>
              <a:rPr lang="en-US" sz="2400" dirty="0" err="1" smtClean="0"/>
              <a:t>escursione</a:t>
            </a:r>
            <a:r>
              <a:rPr lang="en-US" sz="2400" dirty="0" smtClean="0"/>
              <a:t> </a:t>
            </a:r>
            <a:r>
              <a:rPr lang="en-US" sz="2400" dirty="0" err="1" smtClean="0"/>
              <a:t>totale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40 cm (+ spare) in </a:t>
            </a:r>
            <a:r>
              <a:rPr lang="en-US" sz="2400" dirty="0" err="1" smtClean="0"/>
              <a:t>ogni</a:t>
            </a:r>
            <a:r>
              <a:rPr lang="en-US" sz="2400" dirty="0" smtClean="0"/>
              <a:t> </a:t>
            </a:r>
            <a:r>
              <a:rPr lang="en-US" sz="2400" dirty="0" err="1" smtClean="0"/>
              <a:t>direzione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221</Words>
  <Application>Microsoft Office PowerPoint</Application>
  <PresentationFormat>Presentazione su schermo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Diapositiva 1</vt:lpstr>
      <vt:lpstr>Requisiti della geometria…</vt:lpstr>
      <vt:lpstr>Requisiti di funzionalita’…</vt:lpstr>
      <vt:lpstr>Altra richiesta…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Matteo</dc:creator>
  <cp:lastModifiedBy>Matteo</cp:lastModifiedBy>
  <cp:revision>1</cp:revision>
  <dcterms:created xsi:type="dcterms:W3CDTF">2018-05-02T09:48:39Z</dcterms:created>
  <dcterms:modified xsi:type="dcterms:W3CDTF">2018-05-02T10:21:29Z</dcterms:modified>
</cp:coreProperties>
</file>