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9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7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4.jpeg" ContentType="image/jpeg"/>
  <Override PartName="/ppt/media/image6.png" ContentType="image/png"/>
  <Override PartName="/ppt/media/image8.png" ContentType="image/png"/>
  <Override PartName="/ppt/media/image10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B22732CB-5809-4D9D-BC96-1189DD2FAB13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3EC225D-581D-407C-981A-D38D14B41598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7E3104D0-7CCF-4D0B-8602-349608C1CC70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5/3/18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ED4F032-9A51-4391-9797-B6390C7B5E05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27600" y="170748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FTM simulations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1346760" y="4363920"/>
            <a:ext cx="9143640" cy="165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Yasser Maghrbi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American University of the Middle East, Kuwait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5/2/2018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39F162A4-7E09-4C6E-9858-4CDF6DAE9D60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987200" y="583920"/>
            <a:ext cx="6622920" cy="554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SORMA conference June 11-14, paper in NIM A.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Results to be presented: gain, time resolution and collection efficiency, with scan on drift field and test of different gas mixtures.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Analysis for 1, 2, 4, 8, 12, 16 layers. We can go higher but issues with ANSYS: for 12 layers and more, the code should be manually written (Area numbering issue).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Initial parameters: 3 kV/cm drift field, 100 kV/cm amp field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Calculations are done using AUM HPC, 1 track (150 GeV/c muon) per CPU.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AUM HPC: Dell PowerEdge R730 Intel Xeon E5-2698 v3 2.3GHz, 640 CPU, Aggregate memory 1.28 TB, Total storage: 20 TB, GPU accelerator: NVidia Tesla K40C 12GB, Mellanox 40 Gbps InfiniBand Interconnection.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Ar:CO2 (70:30), 1000 tracks are simulated in ~ 6 hours (penning at 0.57) for 16 layers.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calculation takes much longer time in Ar:iC4H10 (90:10).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Picture 7" descr=""/>
          <p:cNvPicPr/>
          <p:nvPr/>
        </p:nvPicPr>
        <p:blipFill>
          <a:blip r:embed="rId1"/>
          <a:stretch/>
        </p:blipFill>
        <p:spPr>
          <a:xfrm>
            <a:off x="869400" y="671760"/>
            <a:ext cx="633600" cy="474012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107280" y="5540040"/>
            <a:ext cx="2157840" cy="6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 layers FTM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with ANSYS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" name="Picture 9" descr=""/>
          <p:cNvPicPr/>
          <p:nvPr/>
        </p:nvPicPr>
        <p:blipFill>
          <a:blip r:embed="rId2"/>
          <a:stretch/>
        </p:blipFill>
        <p:spPr>
          <a:xfrm>
            <a:off x="9102960" y="953640"/>
            <a:ext cx="2601360" cy="3468600"/>
          </a:xfrm>
          <a:prstGeom prst="rect">
            <a:avLst/>
          </a:prstGeom>
          <a:ln>
            <a:noFill/>
          </a:ln>
        </p:spPr>
      </p:pic>
      <p:sp>
        <p:nvSpPr>
          <p:cNvPr id="51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21CD04F1-E22D-4084-B022-6B2097497E6B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4" descr=""/>
          <p:cNvPicPr/>
          <p:nvPr/>
        </p:nvPicPr>
        <p:blipFill>
          <a:blip r:embed="rId1"/>
          <a:stretch/>
        </p:blipFill>
        <p:spPr>
          <a:xfrm>
            <a:off x="691560" y="604800"/>
            <a:ext cx="4999680" cy="4798800"/>
          </a:xfrm>
          <a:prstGeom prst="rect">
            <a:avLst/>
          </a:prstGeom>
          <a:ln>
            <a:noFill/>
          </a:ln>
        </p:spPr>
      </p:pic>
      <p:pic>
        <p:nvPicPr>
          <p:cNvPr id="53" name="Picture 5" descr=""/>
          <p:cNvPicPr/>
          <p:nvPr/>
        </p:nvPicPr>
        <p:blipFill>
          <a:blip r:embed="rId2"/>
          <a:stretch/>
        </p:blipFill>
        <p:spPr>
          <a:xfrm>
            <a:off x="6125400" y="1049400"/>
            <a:ext cx="4630680" cy="4444560"/>
          </a:xfrm>
          <a:prstGeom prst="rect">
            <a:avLst/>
          </a:prstGeom>
          <a:ln>
            <a:noFill/>
          </a:ln>
        </p:spPr>
      </p:pic>
      <p:sp>
        <p:nvSpPr>
          <p:cNvPr id="54" name="CustomShape 1"/>
          <p:cNvSpPr/>
          <p:nvPr/>
        </p:nvSpPr>
        <p:spPr>
          <a:xfrm>
            <a:off x="1177920" y="5910480"/>
            <a:ext cx="9143640" cy="6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150 GeV/c muon track in 4-layer FTM using HEED in Garfield++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84042C31-CDBA-43B7-9279-BABDCADA5AEA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1058400" y="5997240"/>
            <a:ext cx="9143640" cy="6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150 GeV/c muon in 8-layer FTM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7" name="Picture 4" descr=""/>
          <p:cNvPicPr/>
          <p:nvPr/>
        </p:nvPicPr>
        <p:blipFill>
          <a:blip r:embed="rId1"/>
          <a:stretch/>
        </p:blipFill>
        <p:spPr>
          <a:xfrm>
            <a:off x="782640" y="903960"/>
            <a:ext cx="4774680" cy="4643280"/>
          </a:xfrm>
          <a:prstGeom prst="rect">
            <a:avLst/>
          </a:prstGeom>
          <a:ln>
            <a:noFill/>
          </a:ln>
        </p:spPr>
      </p:pic>
      <p:pic>
        <p:nvPicPr>
          <p:cNvPr id="58" name="Picture 5" descr=""/>
          <p:cNvPicPr/>
          <p:nvPr/>
        </p:nvPicPr>
        <p:blipFill>
          <a:blip r:embed="rId2"/>
          <a:stretch/>
        </p:blipFill>
        <p:spPr>
          <a:xfrm>
            <a:off x="6516000" y="1388160"/>
            <a:ext cx="4332600" cy="4158720"/>
          </a:xfrm>
          <a:prstGeom prst="rect">
            <a:avLst/>
          </a:prstGeom>
          <a:ln>
            <a:noFill/>
          </a:ln>
        </p:spPr>
      </p:pic>
      <p:sp>
        <p:nvSpPr>
          <p:cNvPr id="59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E1D41FE0-5773-43D7-BB09-428FF89F8276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213480" y="5932440"/>
            <a:ext cx="4860000" cy="64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f4b183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Orange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Amplification time, </a:t>
            </a:r>
            <a:r>
              <a:rPr b="1" lang="en-US" sz="1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Blue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endpoint time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1" name="Picture 1" descr=""/>
          <p:cNvPicPr/>
          <p:nvPr/>
        </p:nvPicPr>
        <p:blipFill>
          <a:blip r:embed="rId1"/>
          <a:stretch/>
        </p:blipFill>
        <p:spPr>
          <a:xfrm>
            <a:off x="331200" y="384480"/>
            <a:ext cx="3309480" cy="5315760"/>
          </a:xfrm>
          <a:prstGeom prst="rect">
            <a:avLst/>
          </a:prstGeom>
          <a:ln>
            <a:noFill/>
          </a:ln>
        </p:spPr>
      </p:pic>
      <p:sp>
        <p:nvSpPr>
          <p:cNvPr id="62" name="CustomShape 2"/>
          <p:cNvSpPr/>
          <p:nvPr/>
        </p:nvSpPr>
        <p:spPr>
          <a:xfrm>
            <a:off x="1323360" y="4596840"/>
            <a:ext cx="854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Layer 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1323360" y="3231720"/>
            <a:ext cx="854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Layer 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4"/>
          <p:cNvSpPr/>
          <p:nvPr/>
        </p:nvSpPr>
        <p:spPr>
          <a:xfrm>
            <a:off x="1323360" y="1800360"/>
            <a:ext cx="854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Layer 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5"/>
          <p:cNvSpPr/>
          <p:nvPr/>
        </p:nvSpPr>
        <p:spPr>
          <a:xfrm>
            <a:off x="1323360" y="553320"/>
            <a:ext cx="854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Layer 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6"/>
          <p:cNvSpPr/>
          <p:nvPr/>
        </p:nvSpPr>
        <p:spPr>
          <a:xfrm>
            <a:off x="3913560" y="390240"/>
            <a:ext cx="11563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Procedure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28277023-F34D-4F4E-8BE0-E2B1A330B987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8" name="CustomShape 8"/>
          <p:cNvSpPr/>
          <p:nvPr/>
        </p:nvSpPr>
        <p:spPr>
          <a:xfrm>
            <a:off x="3860280" y="985680"/>
            <a:ext cx="4616640" cy="554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gain is given by the total number of electrons created in the avalanche.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Record the endpoints of the electrons.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the Z position of an electron endpoint falls in the PCB of one of the layers, the timing is recorded in a 1D histogram.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each track, for each layer, the value of the fastest electron is recorded if above a certain threshold (1000, 2000 or 3000 e).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the threshold is not reached, the charge integration is reset and the next peak is considered.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each track, the smallest value of all layers is recorded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time resolution of the detector is given by the standard deviation of the obtained distribution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9" name="Picture 11" descr=""/>
          <p:cNvPicPr/>
          <p:nvPr/>
        </p:nvPicPr>
        <p:blipFill>
          <a:blip r:embed="rId2"/>
          <a:stretch/>
        </p:blipFill>
        <p:spPr>
          <a:xfrm>
            <a:off x="8415360" y="1181160"/>
            <a:ext cx="3556800" cy="3077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1177920" y="5910480"/>
            <a:ext cx="9143640" cy="6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150 GeV/c muon in 4-layer FTM – 1000 simulated downstream tracks – ArCO2 70:30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1" name="Picture 7" descr=""/>
          <p:cNvPicPr/>
          <p:nvPr/>
        </p:nvPicPr>
        <p:blipFill>
          <a:blip r:embed="rId1"/>
          <a:stretch/>
        </p:blipFill>
        <p:spPr>
          <a:xfrm>
            <a:off x="217440" y="444960"/>
            <a:ext cx="3888360" cy="5032800"/>
          </a:xfrm>
          <a:prstGeom prst="rect">
            <a:avLst/>
          </a:prstGeom>
          <a:ln>
            <a:noFill/>
          </a:ln>
        </p:spPr>
      </p:pic>
      <p:pic>
        <p:nvPicPr>
          <p:cNvPr id="72" name="Picture 8" descr=""/>
          <p:cNvPicPr/>
          <p:nvPr/>
        </p:nvPicPr>
        <p:blipFill>
          <a:blip r:embed="rId2"/>
          <a:stretch/>
        </p:blipFill>
        <p:spPr>
          <a:xfrm>
            <a:off x="4106160" y="370800"/>
            <a:ext cx="4002840" cy="5181120"/>
          </a:xfrm>
          <a:prstGeom prst="rect">
            <a:avLst/>
          </a:prstGeom>
          <a:ln>
            <a:noFill/>
          </a:ln>
        </p:spPr>
      </p:pic>
      <p:pic>
        <p:nvPicPr>
          <p:cNvPr id="73" name="Picture 9" descr=""/>
          <p:cNvPicPr/>
          <p:nvPr/>
        </p:nvPicPr>
        <p:blipFill>
          <a:blip r:embed="rId3"/>
          <a:stretch/>
        </p:blipFill>
        <p:spPr>
          <a:xfrm>
            <a:off x="8109720" y="381960"/>
            <a:ext cx="3936960" cy="5095800"/>
          </a:xfrm>
          <a:prstGeom prst="rect">
            <a:avLst/>
          </a:prstGeom>
          <a:ln>
            <a:noFill/>
          </a:ln>
        </p:spPr>
      </p:pic>
      <p:sp>
        <p:nvSpPr>
          <p:cNvPr id="74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5906C4E7-5665-4ACB-9334-73E8AF2D8D3F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1177920" y="5910480"/>
            <a:ext cx="10164960" cy="68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9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150 GeV/c muon in 8-layer FTM – 1000 simulated downstream tracks – Ar:CO2 70:30   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Picture 1" descr=""/>
          <p:cNvPicPr/>
          <p:nvPr/>
        </p:nvPicPr>
        <p:blipFill>
          <a:blip r:embed="rId1"/>
          <a:stretch/>
        </p:blipFill>
        <p:spPr>
          <a:xfrm>
            <a:off x="0" y="220320"/>
            <a:ext cx="4090680" cy="5294520"/>
          </a:xfrm>
          <a:prstGeom prst="rect">
            <a:avLst/>
          </a:prstGeom>
          <a:ln>
            <a:noFill/>
          </a:ln>
        </p:spPr>
      </p:pic>
      <p:pic>
        <p:nvPicPr>
          <p:cNvPr id="77" name="Picture 3" descr=""/>
          <p:cNvPicPr/>
          <p:nvPr/>
        </p:nvPicPr>
        <p:blipFill>
          <a:blip r:embed="rId2"/>
          <a:stretch/>
        </p:blipFill>
        <p:spPr>
          <a:xfrm>
            <a:off x="4091040" y="220320"/>
            <a:ext cx="4090680" cy="5294520"/>
          </a:xfrm>
          <a:prstGeom prst="rect">
            <a:avLst/>
          </a:prstGeom>
          <a:ln>
            <a:noFill/>
          </a:ln>
        </p:spPr>
      </p:pic>
      <p:pic>
        <p:nvPicPr>
          <p:cNvPr id="78" name="Picture 4" descr=""/>
          <p:cNvPicPr/>
          <p:nvPr/>
        </p:nvPicPr>
        <p:blipFill>
          <a:blip r:embed="rId3"/>
          <a:stretch/>
        </p:blipFill>
        <p:spPr>
          <a:xfrm>
            <a:off x="8181720" y="220320"/>
            <a:ext cx="3966480" cy="5133960"/>
          </a:xfrm>
          <a:prstGeom prst="rect">
            <a:avLst/>
          </a:prstGeom>
          <a:ln>
            <a:noFill/>
          </a:ln>
        </p:spPr>
      </p:pic>
      <p:sp>
        <p:nvSpPr>
          <p:cNvPr id="79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8305024E-3427-490E-BFD7-F5E4F8E0CB51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1744200" y="257400"/>
            <a:ext cx="8237520" cy="149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Preliminary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1000 e threshold                                                                      3000 e threshold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Picture 1" descr=""/>
          <p:cNvPicPr/>
          <p:nvPr/>
        </p:nvPicPr>
        <p:blipFill>
          <a:blip r:embed="rId1"/>
          <a:stretch/>
        </p:blipFill>
        <p:spPr>
          <a:xfrm>
            <a:off x="6647760" y="1968480"/>
            <a:ext cx="4271040" cy="3549240"/>
          </a:xfrm>
          <a:prstGeom prst="rect">
            <a:avLst/>
          </a:prstGeom>
          <a:ln>
            <a:noFill/>
          </a:ln>
        </p:spPr>
      </p:pic>
      <p:pic>
        <p:nvPicPr>
          <p:cNvPr id="82" name="Picture 2" descr=""/>
          <p:cNvPicPr/>
          <p:nvPr/>
        </p:nvPicPr>
        <p:blipFill>
          <a:blip r:embed="rId2"/>
          <a:stretch/>
        </p:blipFill>
        <p:spPr>
          <a:xfrm>
            <a:off x="1186200" y="1968480"/>
            <a:ext cx="4178160" cy="3552840"/>
          </a:xfrm>
          <a:prstGeom prst="rect">
            <a:avLst/>
          </a:prstGeom>
          <a:ln>
            <a:noFill/>
          </a:ln>
        </p:spPr>
      </p:pic>
      <p:sp>
        <p:nvSpPr>
          <p:cNvPr id="83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A0CF11E7-6C39-48E4-9AE2-82652F62DB57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743600" y="5153040"/>
            <a:ext cx="4448160" cy="14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0" lang="en-US" sz="1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</a:t>
            </a:r>
            <a:r>
              <a:rPr b="0" lang="en-US" sz="1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Ar:iC4H10 (90:10)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700" spc="-1" strike="noStrike">
                <a:solidFill>
                  <a:srgbClr val="1821d8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</a:t>
            </a:r>
            <a:r>
              <a:rPr b="0" lang="en-US" sz="1700" spc="-1" strike="noStrike">
                <a:solidFill>
                  <a:srgbClr val="1821d8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Ar:CO2:CF4 (45:15:40)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700" spc="-1" strike="noStrike">
                <a:solidFill>
                  <a:srgbClr val="3fe169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</a:t>
            </a:r>
            <a:r>
              <a:rPr b="0" lang="en-US" sz="1700" spc="-1" strike="noStrike">
                <a:solidFill>
                  <a:srgbClr val="3fe169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Ar:CO2 (45:15:40)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Amp. field to be adjusted to have similar gains</a:t>
            </a:r>
            <a:r>
              <a:rPr b="0" lang="en-US" sz="1700" spc="-1" strike="noStrike">
                <a:solidFill>
                  <a:srgbClr val="3fe169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085640" y="396000"/>
            <a:ext cx="25250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Summary and outlook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1"/>
          <a:stretch/>
        </p:blipFill>
        <p:spPr>
          <a:xfrm>
            <a:off x="8073000" y="1189080"/>
            <a:ext cx="3365280" cy="3885120"/>
          </a:xfrm>
          <a:prstGeom prst="rect">
            <a:avLst/>
          </a:prstGeom>
          <a:ln>
            <a:noFill/>
          </a:ln>
        </p:spPr>
      </p:pic>
      <p:sp>
        <p:nvSpPr>
          <p:cNvPr id="87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C8F6530A-D899-4C5E-8C39-66206BE34CD2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1266480" y="1543320"/>
            <a:ext cx="5617800" cy="4494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Preliminary results for the conference seem reasonable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First draft of the paper to be ready in ~ 2 weeks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Number of layers?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Should we do a collection efficiency study first to fix the value of the drift field? 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Simulations will continue after the paper (guidance needed)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Later on, we would be very interested to participate in experimental efforts, also involving students if possible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addition, electrical engineering faculty at AUM with good experience in rad-hard electronics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2770</TotalTime>
  <Application>LibreOffice/5.1.6.2$Linux_X86_64 LibreOffice_project/10m0$Build-2</Application>
  <Words>454</Words>
  <Paragraphs>63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2018-02-21T10:22:56Z</dcterms:created>
  <dc:creator>Yasser Maghrbi</dc:creator>
  <dc:description/>
  <dc:language>en-US</dc:language>
  <cp:lastModifiedBy>Yasser Maghrbi</cp:lastModifiedBy>
  <dcterms:modified xsi:type="dcterms:W3CDTF">2018-05-03T06:11:16Z</dcterms:modified>
  <cp:revision>36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