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90" r:id="rId4"/>
    <p:sldId id="303" r:id="rId5"/>
    <p:sldId id="292" r:id="rId6"/>
    <p:sldId id="297" r:id="rId7"/>
    <p:sldId id="295" r:id="rId8"/>
    <p:sldId id="298" r:id="rId9"/>
    <p:sldId id="300" r:id="rId10"/>
    <p:sldId id="29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chemeClr val="accent5">
            <a:lumOff val="-29866"/>
          </a:schemeClr>
        </a:solidFill>
        <a:effectLst/>
        <a:uFillTx/>
        <a:latin typeface="American Typewriter"/>
        <a:ea typeface="American Typewriter"/>
        <a:cs typeface="American Typewriter"/>
        <a:sym typeface="American Typewriter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7" autoAdjust="0"/>
    <p:restoredTop sz="95768"/>
  </p:normalViewPr>
  <p:slideViewPr>
    <p:cSldViewPr snapToGrid="0">
      <p:cViewPr>
        <p:scale>
          <a:sx n="50" d="100"/>
          <a:sy n="50" d="100"/>
        </p:scale>
        <p:origin x="-1253" y="-293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2079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10661" y="9296400"/>
            <a:ext cx="376706" cy="348813"/>
          </a:xfrm>
        </p:spPr>
        <p:txBody>
          <a:bodyPr/>
          <a:lstStyle/>
          <a:p>
            <a:fld id="{66B00A7E-1CB8-445C-9DD3-06A702B9639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6.gif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avi"/><Relationship Id="rId7" Type="http://schemas.openxmlformats.org/officeDocument/2006/relationships/image" Target="../media/image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3.png"/><Relationship Id="rId4" Type="http://schemas.openxmlformats.org/officeDocument/2006/relationships/video" Target="../media/media2.avi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r="37278"/>
          <a:stretch>
            <a:fillRect/>
          </a:stretch>
        </p:blipFill>
        <p:spPr>
          <a:xfrm>
            <a:off x="10713460" y="159839"/>
            <a:ext cx="2265840" cy="203205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682399" y="3085853"/>
            <a:ext cx="11893342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68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Emulsion Cloud Chamber Status</a:t>
            </a: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059" y="8758450"/>
            <a:ext cx="11938205" cy="1016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63448" y="9011918"/>
            <a:ext cx="173124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merican Typewriter"/>
                <a:ea typeface="American Typewriter"/>
                <a:cs typeface="American Typewriter"/>
                <a:sym typeface="American Typewriter"/>
              </a:rPr>
              <a:t>8 </a:t>
            </a:r>
            <a:r>
              <a:rPr kumimoji="0" lang="it-IT" sz="2200" b="0" i="0" u="none" strike="noStrike" cap="none" spc="0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merican Typewriter"/>
                <a:ea typeface="American Typewriter"/>
                <a:cs typeface="American Typewriter"/>
                <a:sym typeface="American Typewriter"/>
              </a:rPr>
              <a:t>may</a:t>
            </a:r>
            <a:r>
              <a:rPr kumimoji="0" lang="it-IT" sz="22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merican Typewriter"/>
                <a:ea typeface="American Typewriter"/>
                <a:cs typeface="American Typewriter"/>
                <a:sym typeface="American Typewriter"/>
              </a:rPr>
              <a:t> 2018</a:t>
            </a:r>
            <a:endParaRPr kumimoji="0" lang="it-IT" sz="2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American Typewriter"/>
              <a:ea typeface="American Typewriter"/>
              <a:cs typeface="American Typewriter"/>
              <a:sym typeface="American Typewri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40533" y="5736565"/>
            <a:ext cx="722710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/>
            <a:r>
              <a:rPr lang="it-IT" smtClean="0">
                <a:solidFill>
                  <a:schemeClr val="bg2"/>
                </a:solidFill>
                <a:latin typeface="+mj-lt"/>
              </a:rPr>
              <a:t>A. </a:t>
            </a:r>
            <a:r>
              <a:rPr lang="it-IT" dirty="0" err="1" smtClean="0">
                <a:solidFill>
                  <a:schemeClr val="bg2"/>
                </a:solidFill>
                <a:latin typeface="+mj-lt"/>
              </a:rPr>
              <a:t>Alexandrov</a:t>
            </a:r>
            <a:r>
              <a:rPr lang="it-IT" dirty="0" smtClean="0">
                <a:solidFill>
                  <a:schemeClr val="bg2"/>
                </a:solidFill>
                <a:latin typeface="+mj-lt"/>
              </a:rPr>
              <a:t>, G. De Lellis, A. Di Crescenzo, A. Lauria,</a:t>
            </a:r>
          </a:p>
          <a:p>
            <a:pPr algn="ctr"/>
            <a:r>
              <a:rPr lang="it-IT" dirty="0" smtClean="0">
                <a:solidFill>
                  <a:schemeClr val="bg2"/>
                </a:solidFill>
                <a:latin typeface="+mj-lt"/>
              </a:rPr>
              <a:t> M.C. </a:t>
            </a:r>
            <a:r>
              <a:rPr lang="it-IT" dirty="0" err="1" smtClean="0">
                <a:solidFill>
                  <a:schemeClr val="bg2"/>
                </a:solidFill>
                <a:latin typeface="+mj-lt"/>
              </a:rPr>
              <a:t>Montesi</a:t>
            </a:r>
            <a:r>
              <a:rPr lang="it-IT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it-IT" dirty="0">
                <a:solidFill>
                  <a:schemeClr val="bg2"/>
                </a:solidFill>
                <a:latin typeface="+mj-lt"/>
              </a:rPr>
              <a:t>V. </a:t>
            </a:r>
            <a:r>
              <a:rPr lang="it-IT" dirty="0" err="1">
                <a:solidFill>
                  <a:schemeClr val="bg2"/>
                </a:solidFill>
                <a:latin typeface="+mj-lt"/>
              </a:rPr>
              <a:t>Tioukov</a:t>
            </a:r>
            <a:r>
              <a:rPr lang="it-IT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chemeClr val="bg2"/>
                </a:solidFill>
              </a:rPr>
              <a:t> </a:t>
            </a:r>
            <a:endParaRPr kumimoji="0" lang="it-IT" sz="2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American Typewriter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-1275844"/>
            <a:ext cx="184731" cy="5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3129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4942077"/>
            <a:ext cx="184731" cy="5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3129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359570"/>
            <a:ext cx="184731" cy="5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3129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777063"/>
            <a:ext cx="184731" cy="5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3129"/>
          </a:p>
        </p:txBody>
      </p:sp>
      <p:grpSp>
        <p:nvGrpSpPr>
          <p:cNvPr id="2" name="Gruppo 1"/>
          <p:cNvGrpSpPr/>
          <p:nvPr/>
        </p:nvGrpSpPr>
        <p:grpSpPr>
          <a:xfrm>
            <a:off x="1126044" y="2006597"/>
            <a:ext cx="11076348" cy="7550040"/>
            <a:chOff x="757076" y="1348871"/>
            <a:chExt cx="11076348" cy="7550040"/>
          </a:xfrm>
        </p:grpSpPr>
        <p:pic>
          <p:nvPicPr>
            <p:cNvPr id="58371" name="Picture 3" descr="img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6" y="1348871"/>
              <a:ext cx="4917461" cy="3604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2" name="Picture 4" descr="img00_s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227" y="1364541"/>
              <a:ext cx="4869092" cy="358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img00_sig_hist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227" y="5205669"/>
              <a:ext cx="5014197" cy="356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2" name="AutoShape 14"/>
            <p:cNvSpPr>
              <a:spLocks noChangeArrowheads="1"/>
            </p:cNvSpPr>
            <p:nvPr/>
          </p:nvSpPr>
          <p:spPr bwMode="auto">
            <a:xfrm>
              <a:off x="5859934" y="2794334"/>
              <a:ext cx="773896" cy="689871"/>
            </a:xfrm>
            <a:prstGeom prst="rightArrow">
              <a:avLst>
                <a:gd name="adj1" fmla="val 49676"/>
                <a:gd name="adj2" fmla="val 62153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9"/>
            </a:p>
          </p:txBody>
        </p:sp>
        <p:sp>
          <p:nvSpPr>
            <p:cNvPr id="58383" name="AutoShape 15"/>
            <p:cNvSpPr>
              <a:spLocks noChangeArrowheads="1"/>
            </p:cNvSpPr>
            <p:nvPr/>
          </p:nvSpPr>
          <p:spPr bwMode="auto">
            <a:xfrm>
              <a:off x="5939539" y="6426618"/>
              <a:ext cx="773896" cy="689871"/>
            </a:xfrm>
            <a:prstGeom prst="rightArrow">
              <a:avLst>
                <a:gd name="adj1" fmla="val 49676"/>
                <a:gd name="adj2" fmla="val 62153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9"/>
            </a:p>
          </p:txBody>
        </p:sp>
        <p:pic>
          <p:nvPicPr>
            <p:cNvPr id="12" name="Picture 5" descr="img-hist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6" y="5334067"/>
              <a:ext cx="4820724" cy="356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magine 1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856872"/>
            <a:ext cx="11938205" cy="101601"/>
          </a:xfrm>
          <a:prstGeom prst="rect">
            <a:avLst/>
          </a:prstGeom>
        </p:spPr>
      </p:pic>
      <p:sp>
        <p:nvSpPr>
          <p:cNvPr id="15" name="Shape 858"/>
          <p:cNvSpPr/>
          <p:nvPr/>
        </p:nvSpPr>
        <p:spPr>
          <a:xfrm>
            <a:off x="512050" y="167823"/>
            <a:ext cx="935384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dirty="0" err="1" smtClean="0"/>
              <a:t>Effect</a:t>
            </a:r>
            <a:r>
              <a:rPr lang="it-IT" dirty="0" smtClean="0"/>
              <a:t> of the </a:t>
            </a:r>
            <a:r>
              <a:rPr lang="it-IT" dirty="0" err="1" smtClean="0"/>
              <a:t>convolution</a:t>
            </a:r>
            <a:r>
              <a:rPr lang="it-IT" dirty="0" smtClean="0"/>
              <a:t> </a:t>
            </a:r>
            <a:r>
              <a:rPr lang="it-IT" dirty="0" err="1" smtClean="0"/>
              <a:t>filter</a:t>
            </a:r>
            <a:endParaRPr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0A7E-1CB8-445C-9DD3-06A702B963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59" y="986051"/>
            <a:ext cx="11938205" cy="101601"/>
          </a:xfrm>
          <a:prstGeom prst="rect">
            <a:avLst/>
          </a:prstGeom>
        </p:spPr>
      </p:pic>
      <p:sp>
        <p:nvSpPr>
          <p:cNvPr id="6" name="Shape 124"/>
          <p:cNvSpPr/>
          <p:nvPr/>
        </p:nvSpPr>
        <p:spPr>
          <a:xfrm>
            <a:off x="618771" y="68348"/>
            <a:ext cx="1018471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dirty="0" err="1" smtClean="0"/>
              <a:t>Emulsion</a:t>
            </a:r>
            <a:r>
              <a:rPr lang="it-IT" dirty="0" smtClean="0"/>
              <a:t> Test </a:t>
            </a:r>
            <a:r>
              <a:rPr lang="it-IT" dirty="0" err="1" smtClean="0"/>
              <a:t>Beam</a:t>
            </a:r>
            <a:endParaRPr dirty="0"/>
          </a:p>
        </p:txBody>
      </p:sp>
      <p:sp>
        <p:nvSpPr>
          <p:cNvPr id="7" name="Shape 215"/>
          <p:cNvSpPr/>
          <p:nvPr/>
        </p:nvSpPr>
        <p:spPr>
          <a:xfrm>
            <a:off x="0" y="3243820"/>
            <a:ext cx="8457477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09550" indent="-209550">
              <a:buClr>
                <a:srgbClr val="288B27"/>
              </a:buClr>
              <a:buSzPct val="100000"/>
              <a:buChar char="‣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60606"/>
                </a:solidFill>
              </a:rPr>
              <a:t>LNS test </a:t>
            </a:r>
            <a:r>
              <a:rPr lang="it-IT" sz="2000" dirty="0" err="1" smtClean="0">
                <a:solidFill>
                  <a:srgbClr val="060606"/>
                </a:solidFill>
              </a:rPr>
              <a:t>beam</a:t>
            </a:r>
            <a:r>
              <a:rPr lang="it-IT" sz="2000" dirty="0" smtClean="0">
                <a:solidFill>
                  <a:srgbClr val="060606"/>
                </a:solidFill>
              </a:rPr>
              <a:t> with 80 </a:t>
            </a:r>
            <a:r>
              <a:rPr lang="it-IT" sz="2000" dirty="0" err="1" smtClean="0">
                <a:solidFill>
                  <a:srgbClr val="060606"/>
                </a:solidFill>
              </a:rPr>
              <a:t>MeV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proton</a:t>
            </a:r>
            <a:r>
              <a:rPr lang="it-IT" sz="2000" dirty="0" smtClean="0">
                <a:solidFill>
                  <a:srgbClr val="060606"/>
                </a:solidFill>
              </a:rPr>
              <a:t>, </a:t>
            </a:r>
            <a:r>
              <a:rPr lang="it-IT" sz="2000" dirty="0" err="1" smtClean="0">
                <a:solidFill>
                  <a:srgbClr val="060606"/>
                </a:solidFill>
              </a:rPr>
              <a:t>deuterium</a:t>
            </a:r>
            <a:r>
              <a:rPr lang="it-IT" sz="2000" dirty="0" smtClean="0">
                <a:solidFill>
                  <a:srgbClr val="060606"/>
                </a:solidFill>
              </a:rPr>
              <a:t>, </a:t>
            </a:r>
            <a:r>
              <a:rPr lang="it-IT" sz="2000" dirty="0" err="1" smtClean="0">
                <a:solidFill>
                  <a:srgbClr val="060606"/>
                </a:solidFill>
              </a:rPr>
              <a:t>helium</a:t>
            </a:r>
            <a:r>
              <a:rPr lang="it-IT" sz="2000" dirty="0" smtClean="0">
                <a:solidFill>
                  <a:srgbClr val="060606"/>
                </a:solidFill>
              </a:rPr>
              <a:t> and carbon</a:t>
            </a:r>
          </a:p>
          <a:p>
            <a:pPr marL="2425700" lvl="1" indent="127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60606"/>
                </a:solidFill>
              </a:rPr>
              <a:t>Exposure</a:t>
            </a:r>
            <a:r>
              <a:rPr lang="it-IT" sz="2000" dirty="0" smtClean="0">
                <a:solidFill>
                  <a:srgbClr val="060606"/>
                </a:solidFill>
              </a:rPr>
              <a:t> of </a:t>
            </a:r>
            <a:r>
              <a:rPr lang="it-IT" sz="2000" dirty="0" err="1" smtClean="0">
                <a:solidFill>
                  <a:srgbClr val="060606"/>
                </a:solidFill>
              </a:rPr>
              <a:t>nuclear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emulsion</a:t>
            </a:r>
            <a:r>
              <a:rPr lang="it-IT" sz="2000" dirty="0" smtClean="0">
                <a:solidFill>
                  <a:srgbClr val="060606"/>
                </a:solidFill>
              </a:rPr>
              <a:t> to calibrate the </a:t>
            </a:r>
            <a:r>
              <a:rPr lang="it-IT" sz="2000" dirty="0" err="1" smtClean="0">
                <a:solidFill>
                  <a:srgbClr val="060606"/>
                </a:solidFill>
              </a:rPr>
              <a:t>responce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at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different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ionizing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beam</a:t>
            </a:r>
            <a:r>
              <a:rPr lang="it-IT" sz="2000" dirty="0" smtClean="0">
                <a:solidFill>
                  <a:srgbClr val="060606"/>
                </a:solidFill>
              </a:rPr>
              <a:t> (</a:t>
            </a:r>
            <a:r>
              <a:rPr lang="it-IT" sz="2000" dirty="0" err="1" smtClean="0">
                <a:solidFill>
                  <a:srgbClr val="060606"/>
                </a:solidFill>
              </a:rPr>
              <a:t>charge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idetntification</a:t>
            </a:r>
            <a:r>
              <a:rPr lang="it-IT" sz="2000" dirty="0" smtClean="0">
                <a:solidFill>
                  <a:srgbClr val="060606"/>
                </a:solidFill>
              </a:rPr>
              <a:t>)</a:t>
            </a:r>
          </a:p>
          <a:p>
            <a:pPr marL="2425700" lvl="1" indent="127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60606"/>
                </a:solidFill>
              </a:rPr>
              <a:t>Exposure</a:t>
            </a:r>
            <a:r>
              <a:rPr lang="it-IT" sz="2000" dirty="0" smtClean="0">
                <a:solidFill>
                  <a:srgbClr val="060606"/>
                </a:solidFill>
              </a:rPr>
              <a:t> of </a:t>
            </a:r>
            <a:r>
              <a:rPr lang="it-IT" sz="2000" dirty="0" err="1" smtClean="0">
                <a:solidFill>
                  <a:srgbClr val="060606"/>
                </a:solidFill>
              </a:rPr>
              <a:t>two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Emulsion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Cloud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Chambers</a:t>
            </a:r>
            <a:r>
              <a:rPr lang="it-IT" sz="2000" dirty="0" smtClean="0">
                <a:solidFill>
                  <a:srgbClr val="060606"/>
                </a:solidFill>
              </a:rPr>
              <a:t> for the </a:t>
            </a:r>
            <a:r>
              <a:rPr lang="it-IT" sz="2000" dirty="0" err="1" smtClean="0">
                <a:solidFill>
                  <a:srgbClr val="060606"/>
                </a:solidFill>
              </a:rPr>
              <a:t>isotopic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identification</a:t>
            </a:r>
            <a:r>
              <a:rPr lang="it-IT" sz="2000" dirty="0" smtClean="0">
                <a:solidFill>
                  <a:srgbClr val="060606"/>
                </a:solidFill>
              </a:rPr>
              <a:t>		</a:t>
            </a:r>
          </a:p>
        </p:txBody>
      </p:sp>
      <p:sp>
        <p:nvSpPr>
          <p:cNvPr id="9" name="Shape 215"/>
          <p:cNvSpPr/>
          <p:nvPr/>
        </p:nvSpPr>
        <p:spPr>
          <a:xfrm>
            <a:off x="160684" y="7139978"/>
            <a:ext cx="761986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09550" indent="-209550">
              <a:buClr>
                <a:srgbClr val="288B27"/>
              </a:buClr>
              <a:buSzPct val="100000"/>
              <a:buChar char="‣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60606"/>
                </a:solidFill>
              </a:rPr>
              <a:t>T</a:t>
            </a:r>
            <a:r>
              <a:rPr lang="it-IT" sz="2000" dirty="0" smtClean="0">
                <a:solidFill>
                  <a:srgbClr val="060606"/>
                </a:solidFill>
              </a:rPr>
              <a:t>est </a:t>
            </a:r>
            <a:r>
              <a:rPr lang="it-IT" sz="2000" dirty="0" err="1" smtClean="0">
                <a:solidFill>
                  <a:srgbClr val="060606"/>
                </a:solidFill>
              </a:rPr>
              <a:t>beam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at</a:t>
            </a:r>
            <a:r>
              <a:rPr lang="it-IT" sz="2000" dirty="0" smtClean="0">
                <a:solidFill>
                  <a:srgbClr val="060606"/>
                </a:solidFill>
              </a:rPr>
              <a:t> Centro di Proton Terapia (TN)  with  50, 80 and 200 </a:t>
            </a:r>
            <a:r>
              <a:rPr lang="it-IT" sz="2000" dirty="0" err="1" smtClean="0">
                <a:solidFill>
                  <a:srgbClr val="060606"/>
                </a:solidFill>
              </a:rPr>
              <a:t>MeV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proton</a:t>
            </a:r>
            <a:endParaRPr lang="it-IT" sz="2000" dirty="0" smtClean="0">
              <a:solidFill>
                <a:srgbClr val="060606"/>
              </a:solidFill>
            </a:endParaRPr>
          </a:p>
          <a:p>
            <a:pPr marL="27686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60606"/>
                </a:solidFill>
              </a:rPr>
              <a:t>Exposure</a:t>
            </a:r>
            <a:r>
              <a:rPr lang="it-IT" sz="2000" dirty="0" smtClean="0">
                <a:solidFill>
                  <a:srgbClr val="060606"/>
                </a:solidFill>
              </a:rPr>
              <a:t> of </a:t>
            </a:r>
            <a:r>
              <a:rPr lang="it-IT" sz="2000" dirty="0" err="1" smtClean="0">
                <a:solidFill>
                  <a:srgbClr val="060606"/>
                </a:solidFill>
              </a:rPr>
              <a:t>nuclear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emulsions</a:t>
            </a:r>
            <a:r>
              <a:rPr lang="it-IT" sz="2000" dirty="0" smtClean="0">
                <a:solidFill>
                  <a:srgbClr val="060606"/>
                </a:solidFill>
              </a:rPr>
              <a:t> </a:t>
            </a:r>
            <a:r>
              <a:rPr lang="it-IT" sz="2000" dirty="0" err="1" smtClean="0">
                <a:solidFill>
                  <a:srgbClr val="060606"/>
                </a:solidFill>
              </a:rPr>
              <a:t>at</a:t>
            </a:r>
            <a:r>
              <a:rPr lang="it-IT" sz="2000" dirty="0" smtClean="0">
                <a:solidFill>
                  <a:srgbClr val="060606"/>
                </a:solidFill>
              </a:rPr>
              <a:t> 50 </a:t>
            </a:r>
            <a:r>
              <a:rPr lang="it-IT" sz="2000" dirty="0" err="1" smtClean="0">
                <a:solidFill>
                  <a:srgbClr val="060606"/>
                </a:solidFill>
              </a:rPr>
              <a:t>MeV</a:t>
            </a:r>
            <a:r>
              <a:rPr lang="it-IT" sz="2000" dirty="0" smtClean="0">
                <a:solidFill>
                  <a:srgbClr val="060606"/>
                </a:solidFill>
              </a:rPr>
              <a:t> to simulate the </a:t>
            </a:r>
            <a:r>
              <a:rPr lang="it-IT" sz="2000" dirty="0" err="1" smtClean="0">
                <a:solidFill>
                  <a:srgbClr val="060606"/>
                </a:solidFill>
              </a:rPr>
              <a:t>ionization</a:t>
            </a:r>
            <a:r>
              <a:rPr lang="it-IT" sz="2000" dirty="0" smtClean="0">
                <a:solidFill>
                  <a:srgbClr val="060606"/>
                </a:solidFill>
              </a:rPr>
              <a:t> of a 250 </a:t>
            </a:r>
            <a:r>
              <a:rPr lang="it-IT" sz="2000" dirty="0" err="1" smtClean="0">
                <a:solidFill>
                  <a:srgbClr val="060606"/>
                </a:solidFill>
              </a:rPr>
              <a:t>MeV</a:t>
            </a:r>
            <a:r>
              <a:rPr lang="it-IT" sz="2000" dirty="0" smtClean="0">
                <a:solidFill>
                  <a:srgbClr val="060606"/>
                </a:solidFill>
              </a:rPr>
              <a:t> He </a:t>
            </a:r>
            <a:r>
              <a:rPr lang="it-IT" sz="2000" dirty="0" err="1" smtClean="0">
                <a:solidFill>
                  <a:srgbClr val="060606"/>
                </a:solidFill>
              </a:rPr>
              <a:t>beam</a:t>
            </a:r>
            <a:endParaRPr lang="it-IT" sz="2000" dirty="0" smtClean="0">
              <a:solidFill>
                <a:srgbClr val="060606"/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7882828" y="7295079"/>
            <a:ext cx="4947208" cy="2329214"/>
            <a:chOff x="5711128" y="7104579"/>
            <a:chExt cx="4947208" cy="232921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28283" r="22223" b="29293"/>
            <a:stretch/>
          </p:blipFill>
          <p:spPr>
            <a:xfrm>
              <a:off x="5711128" y="7104579"/>
              <a:ext cx="4889500" cy="2329214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7875523" y="7180310"/>
              <a:ext cx="2782813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20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Scintillator</a:t>
              </a:r>
              <a:r>
                <a:rPr kumimoji="0" lang="it-IT" sz="220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 </a:t>
              </a:r>
              <a:r>
                <a:rPr kumimoji="0" lang="it-IT" sz="220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Counter</a:t>
              </a:r>
              <a:endParaRPr kumimoji="0" lang="en-GB" sz="2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erican Typewriter"/>
                <a:ea typeface="American Typewriter"/>
                <a:cs typeface="American Typewriter"/>
                <a:sym typeface="American Typewriter"/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8731438" y="7609743"/>
              <a:ext cx="367923" cy="384616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8915400" y="8297406"/>
              <a:ext cx="698500" cy="780148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CasellaDiTesto 22"/>
            <p:cNvSpPr txBox="1"/>
            <p:nvPr/>
          </p:nvSpPr>
          <p:spPr>
            <a:xfrm>
              <a:off x="7683573" y="8978597"/>
              <a:ext cx="2486258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20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Emulsion</a:t>
              </a:r>
              <a:r>
                <a:rPr kumimoji="0" lang="it-IT" sz="220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 </a:t>
              </a:r>
              <a:r>
                <a:rPr kumimoji="0" lang="it-IT" sz="220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merican Typewriter"/>
                  <a:ea typeface="American Typewriter"/>
                  <a:cs typeface="American Typewriter"/>
                  <a:sym typeface="American Typewriter"/>
                </a:rPr>
                <a:t>Doublet</a:t>
              </a:r>
              <a:endParaRPr kumimoji="0" lang="en-GB" sz="2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erican Typewriter"/>
                <a:ea typeface="American Typewriter"/>
                <a:cs typeface="American Typewriter"/>
                <a:sym typeface="American Typewriter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0" y="1821759"/>
            <a:ext cx="4221192" cy="1914855"/>
          </a:xfrm>
          <a:prstGeom prst="rect">
            <a:avLst/>
          </a:prstGeom>
        </p:spPr>
      </p:pic>
      <p:sp>
        <p:nvSpPr>
          <p:cNvPr id="14" name="Shape 215"/>
          <p:cNvSpPr/>
          <p:nvPr/>
        </p:nvSpPr>
        <p:spPr>
          <a:xfrm>
            <a:off x="93659" y="1027716"/>
            <a:ext cx="8457477" cy="156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09550" indent="-209550">
              <a:buClr>
                <a:srgbClr val="288B27"/>
              </a:buClr>
              <a:buSzPct val="100000"/>
              <a:buChar char="‣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it-IT" b="1" dirty="0" err="1" smtClean="0">
                <a:solidFill>
                  <a:srgbClr val="060606"/>
                </a:solidFill>
              </a:rPr>
              <a:t>Motivation</a:t>
            </a:r>
            <a:r>
              <a:rPr lang="it-IT" dirty="0" smtClean="0">
                <a:solidFill>
                  <a:srgbClr val="060606"/>
                </a:solidFill>
              </a:rPr>
              <a:t>:  new </a:t>
            </a:r>
            <a:r>
              <a:rPr lang="it-IT" dirty="0" err="1" smtClean="0">
                <a:solidFill>
                  <a:srgbClr val="060606"/>
                </a:solidFill>
              </a:rPr>
              <a:t>nuclear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emulsions</a:t>
            </a:r>
            <a:r>
              <a:rPr lang="it-IT" dirty="0" smtClean="0">
                <a:solidFill>
                  <a:srgbClr val="060606"/>
                </a:solidFill>
              </a:rPr>
              <a:t>, </a:t>
            </a:r>
            <a:r>
              <a:rPr lang="it-IT" dirty="0" err="1" smtClean="0">
                <a:solidFill>
                  <a:srgbClr val="060606"/>
                </a:solidFill>
              </a:rPr>
              <a:t>produced</a:t>
            </a:r>
            <a:r>
              <a:rPr lang="it-IT" dirty="0" smtClean="0">
                <a:solidFill>
                  <a:srgbClr val="060606"/>
                </a:solidFill>
              </a:rPr>
              <a:t> by Nagoya, </a:t>
            </a:r>
            <a:r>
              <a:rPr lang="it-IT" dirty="0" err="1" smtClean="0">
                <a:solidFill>
                  <a:srgbClr val="060606"/>
                </a:solidFill>
              </a:rPr>
              <a:t>never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used</a:t>
            </a:r>
            <a:r>
              <a:rPr lang="it-IT" dirty="0" smtClean="0">
                <a:solidFill>
                  <a:srgbClr val="060606"/>
                </a:solidFill>
              </a:rPr>
              <a:t> for </a:t>
            </a:r>
            <a:r>
              <a:rPr lang="it-IT" dirty="0" err="1" smtClean="0">
                <a:solidFill>
                  <a:srgbClr val="060606"/>
                </a:solidFill>
              </a:rPr>
              <a:t>particle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identification</a:t>
            </a:r>
            <a:r>
              <a:rPr lang="it-IT" dirty="0" smtClean="0">
                <a:solidFill>
                  <a:srgbClr val="060606"/>
                </a:solidFill>
              </a:rPr>
              <a:t> and test the </a:t>
            </a:r>
            <a:r>
              <a:rPr lang="it-IT" dirty="0" err="1" smtClean="0">
                <a:solidFill>
                  <a:srgbClr val="060606"/>
                </a:solidFill>
              </a:rPr>
              <a:t>refreshing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procedures</a:t>
            </a:r>
            <a:r>
              <a:rPr lang="it-IT" dirty="0" smtClean="0">
                <a:solidFill>
                  <a:srgbClr val="060606"/>
                </a:solidFill>
              </a:rPr>
              <a:t> to </a:t>
            </a:r>
            <a:r>
              <a:rPr lang="it-IT" dirty="0" err="1" smtClean="0">
                <a:solidFill>
                  <a:srgbClr val="060606"/>
                </a:solidFill>
              </a:rPr>
              <a:t>define</a:t>
            </a:r>
            <a:r>
              <a:rPr lang="it-IT" dirty="0" smtClean="0">
                <a:solidFill>
                  <a:srgbClr val="060606"/>
                </a:solidFill>
              </a:rPr>
              <a:t> the </a:t>
            </a:r>
            <a:r>
              <a:rPr lang="it-IT" dirty="0" err="1" smtClean="0">
                <a:solidFill>
                  <a:srgbClr val="060606"/>
                </a:solidFill>
              </a:rPr>
              <a:t>working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point</a:t>
            </a:r>
            <a:r>
              <a:rPr lang="it-IT" dirty="0" smtClean="0">
                <a:solidFill>
                  <a:srgbClr val="060606"/>
                </a:solidFill>
              </a:rPr>
              <a:t>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08" y="4406703"/>
            <a:ext cx="4258119" cy="251547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8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12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59" y="986051"/>
            <a:ext cx="11938205" cy="101601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210379" y="144287"/>
            <a:ext cx="1238602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beam spatial distribution </a:t>
            </a:r>
            <a:r>
              <a:rPr dirty="0" smtClean="0"/>
              <a:t>(</a:t>
            </a:r>
            <a:r>
              <a:rPr lang="it-IT" dirty="0" smtClean="0"/>
              <a:t>no </a:t>
            </a:r>
            <a:r>
              <a:rPr lang="it-IT" dirty="0" err="1" smtClean="0"/>
              <a:t>refresh</a:t>
            </a:r>
            <a:r>
              <a:rPr dirty="0" smtClean="0"/>
              <a:t>_</a:t>
            </a:r>
            <a:r>
              <a:rPr lang="it-IT" dirty="0" smtClean="0"/>
              <a:t>LNS</a:t>
            </a:r>
            <a:r>
              <a:rPr dirty="0" smtClean="0"/>
              <a:t>)</a:t>
            </a:r>
            <a:endParaRPr dirty="0"/>
          </a:p>
        </p:txBody>
      </p:sp>
      <p:pic>
        <p:nvPicPr>
          <p:cNvPr id="125" name="Immagine 12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78817" y="1241697"/>
            <a:ext cx="2334444" cy="939801"/>
          </a:xfrm>
          <a:prstGeom prst="rect">
            <a:avLst/>
          </a:prstGeom>
        </p:spPr>
      </p:pic>
      <p:pic>
        <p:nvPicPr>
          <p:cNvPr id="126" name="Immagine 12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139" y="1241697"/>
            <a:ext cx="2375267" cy="939801"/>
          </a:xfrm>
          <a:prstGeom prst="rect">
            <a:avLst/>
          </a:prstGeom>
        </p:spPr>
      </p:pic>
      <p:pic>
        <p:nvPicPr>
          <p:cNvPr id="127" name="Immagine 12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8127" y="1241697"/>
            <a:ext cx="2375267" cy="939801"/>
          </a:xfrm>
          <a:prstGeom prst="rect">
            <a:avLst/>
          </a:prstGeom>
        </p:spPr>
      </p:pic>
      <p:pic>
        <p:nvPicPr>
          <p:cNvPr id="128" name="Immagine 12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1397" y="1241697"/>
            <a:ext cx="2559417" cy="939801"/>
          </a:xfrm>
          <a:prstGeom prst="rect">
            <a:avLst/>
          </a:prstGeom>
        </p:spPr>
      </p:pic>
      <p:pic>
        <p:nvPicPr>
          <p:cNvPr id="135" name="spatialdistribution_1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1843" y="2433963"/>
            <a:ext cx="2989863" cy="203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patialdistribution_1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68498" y="2433963"/>
            <a:ext cx="2989862" cy="203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patialdistribution_1.g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85152" y="2433963"/>
            <a:ext cx="2989862" cy="203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patialdistribution_1.g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78817" y="2413254"/>
            <a:ext cx="2989862" cy="203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magine 2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59" y="6021668"/>
            <a:ext cx="11938205" cy="101601"/>
          </a:xfrm>
          <a:prstGeom prst="rect">
            <a:avLst/>
          </a:prstGeom>
        </p:spPr>
      </p:pic>
      <p:sp>
        <p:nvSpPr>
          <p:cNvPr id="23" name="Shape 146"/>
          <p:cNvSpPr/>
          <p:nvPr/>
        </p:nvSpPr>
        <p:spPr>
          <a:xfrm>
            <a:off x="419792" y="5186985"/>
            <a:ext cx="1179346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beam spatial distribution </a:t>
            </a:r>
            <a:r>
              <a:rPr dirty="0" smtClean="0"/>
              <a:t>(</a:t>
            </a:r>
            <a:r>
              <a:rPr lang="it-IT" dirty="0"/>
              <a:t>no </a:t>
            </a:r>
            <a:r>
              <a:rPr lang="it-IT" dirty="0" err="1"/>
              <a:t>refresh</a:t>
            </a:r>
            <a:r>
              <a:rPr lang="it-IT" dirty="0"/>
              <a:t> </a:t>
            </a:r>
            <a:r>
              <a:rPr dirty="0" smtClean="0"/>
              <a:t>_</a:t>
            </a:r>
            <a:r>
              <a:rPr dirty="0"/>
              <a:t>TN)</a:t>
            </a:r>
          </a:p>
        </p:txBody>
      </p:sp>
      <p:pic>
        <p:nvPicPr>
          <p:cNvPr id="24" name="Immagine 23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4954" y="6117005"/>
            <a:ext cx="2375267" cy="939801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1556" y="6117005"/>
            <a:ext cx="2375267" cy="939801"/>
          </a:xfrm>
          <a:prstGeom prst="rect">
            <a:avLst/>
          </a:prstGeom>
        </p:spPr>
      </p:pic>
      <p:pic>
        <p:nvPicPr>
          <p:cNvPr id="26" name="Immagine 25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357500" y="6117005"/>
            <a:ext cx="2559417" cy="939801"/>
          </a:xfrm>
          <a:prstGeom prst="rect">
            <a:avLst/>
          </a:prstGeom>
        </p:spPr>
      </p:pic>
      <p:pic>
        <p:nvPicPr>
          <p:cNvPr id="30" name="spatialdistribution_1.g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1523" y="7176023"/>
            <a:ext cx="2966703" cy="202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spatialdistribution_1.gi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70510" y="7176023"/>
            <a:ext cx="2966703" cy="202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patialdistribution_1.gi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131573" y="7176023"/>
            <a:ext cx="2966703" cy="20204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3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210" y="713337"/>
            <a:ext cx="11938205" cy="101601"/>
          </a:xfrm>
          <a:prstGeom prst="rect">
            <a:avLst/>
          </a:prstGeom>
        </p:spPr>
      </p:pic>
      <p:sp>
        <p:nvSpPr>
          <p:cNvPr id="165" name="Shape 165"/>
          <p:cNvSpPr/>
          <p:nvPr/>
        </p:nvSpPr>
        <p:spPr>
          <a:xfrm>
            <a:off x="4938" y="-55021"/>
            <a:ext cx="1246275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dirty="0" err="1" smtClean="0"/>
              <a:t>Emulsion</a:t>
            </a:r>
            <a:r>
              <a:rPr lang="it-IT" dirty="0" smtClean="0"/>
              <a:t> </a:t>
            </a:r>
            <a:r>
              <a:rPr lang="it-IT" dirty="0" err="1" smtClean="0"/>
              <a:t>films</a:t>
            </a:r>
            <a:r>
              <a:rPr lang="it-IT" dirty="0" smtClean="0"/>
              <a:t>: </a:t>
            </a:r>
            <a:r>
              <a:rPr lang="it-IT" dirty="0" err="1" smtClean="0"/>
              <a:t>structure</a:t>
            </a:r>
            <a:r>
              <a:rPr lang="it-IT" dirty="0" smtClean="0"/>
              <a:t> and </a:t>
            </a:r>
            <a:r>
              <a:rPr lang="it-IT" dirty="0" err="1" smtClean="0"/>
              <a:t>track</a:t>
            </a:r>
            <a:r>
              <a:rPr lang="it-IT" dirty="0" smtClean="0"/>
              <a:t> volume</a:t>
            </a:r>
            <a:endParaRPr dirty="0"/>
          </a:p>
        </p:txBody>
      </p:sp>
      <p:pic>
        <p:nvPicPr>
          <p:cNvPr id="1026" name="Picture 2" descr="C:\Users\Adele\Desktop\skypeFOOT\volu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23" y="5301229"/>
            <a:ext cx="6735237" cy="37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ape 177"/>
          <p:cNvSpPr/>
          <p:nvPr/>
        </p:nvSpPr>
        <p:spPr>
          <a:xfrm>
            <a:off x="792480" y="1324640"/>
            <a:ext cx="2615872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Top </a:t>
            </a:r>
            <a:r>
              <a:rPr lang="it-IT" dirty="0" err="1" smtClean="0"/>
              <a:t>emulsion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endParaRPr dirty="0"/>
          </a:p>
        </p:txBody>
      </p:sp>
      <p:sp>
        <p:nvSpPr>
          <p:cNvPr id="27" name="Shape 177"/>
          <p:cNvSpPr/>
          <p:nvPr/>
        </p:nvSpPr>
        <p:spPr>
          <a:xfrm>
            <a:off x="441960" y="3975490"/>
            <a:ext cx="3116263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Bottom </a:t>
            </a:r>
            <a:r>
              <a:rPr lang="it-IT" dirty="0" err="1" smtClean="0"/>
              <a:t>emulsion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endParaRPr dirty="0"/>
          </a:p>
        </p:txBody>
      </p:sp>
      <p:grpSp>
        <p:nvGrpSpPr>
          <p:cNvPr id="10" name="Gruppo 9"/>
          <p:cNvGrpSpPr/>
          <p:nvPr/>
        </p:nvGrpSpPr>
        <p:grpSpPr>
          <a:xfrm>
            <a:off x="3558223" y="1781175"/>
            <a:ext cx="6162675" cy="2228850"/>
            <a:chOff x="3558223" y="1781175"/>
            <a:chExt cx="6162675" cy="22288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223" y="1781175"/>
              <a:ext cx="616267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Shape 177"/>
            <p:cNvSpPr/>
            <p:nvPr/>
          </p:nvSpPr>
          <p:spPr>
            <a:xfrm>
              <a:off x="8415376" y="1948215"/>
              <a:ext cx="987896" cy="379591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buClr>
                  <a:srgbClr val="288B27"/>
                </a:buClr>
                <a:defRPr sz="2300"/>
              </a:lvl1pPr>
            </a:lstStyle>
            <a:p>
              <a:r>
                <a:rPr lang="it-IT" sz="1800" b="1" dirty="0" smtClean="0">
                  <a:solidFill>
                    <a:srgbClr val="060606"/>
                  </a:solidFill>
                </a:rPr>
                <a:t>70 </a:t>
              </a:r>
              <a:r>
                <a:rPr lang="it-IT" sz="1800" b="1" dirty="0" smtClean="0">
                  <a:solidFill>
                    <a:srgbClr val="060606"/>
                  </a:solidFill>
                  <a:latin typeface="Symbol" panose="05050102010706020507" pitchFamily="18" charset="2"/>
                </a:rPr>
                <a:t>m</a:t>
              </a:r>
              <a:r>
                <a:rPr lang="it-IT" sz="1800" b="1" dirty="0" smtClean="0">
                  <a:solidFill>
                    <a:srgbClr val="060606"/>
                  </a:solidFill>
                </a:rPr>
                <a:t>m</a:t>
              </a:r>
              <a:endParaRPr sz="1800" b="1" dirty="0">
                <a:solidFill>
                  <a:srgbClr val="060606"/>
                </a:solidFill>
              </a:endParaRPr>
            </a:p>
          </p:txBody>
        </p:sp>
        <p:sp>
          <p:nvSpPr>
            <p:cNvPr id="36" name="Shape 177"/>
            <p:cNvSpPr/>
            <p:nvPr/>
          </p:nvSpPr>
          <p:spPr>
            <a:xfrm>
              <a:off x="7692828" y="3354209"/>
              <a:ext cx="987896" cy="379591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buClr>
                  <a:srgbClr val="288B27"/>
                </a:buClr>
                <a:defRPr sz="2300"/>
              </a:lvl1pPr>
            </a:lstStyle>
            <a:p>
              <a:r>
                <a:rPr lang="it-IT" sz="1800" b="1" dirty="0" smtClean="0">
                  <a:solidFill>
                    <a:srgbClr val="060606"/>
                  </a:solidFill>
                </a:rPr>
                <a:t>70 </a:t>
              </a:r>
              <a:r>
                <a:rPr lang="it-IT" sz="1800" b="1" dirty="0" smtClean="0">
                  <a:solidFill>
                    <a:srgbClr val="060606"/>
                  </a:solidFill>
                  <a:latin typeface="Symbol" panose="05050102010706020507" pitchFamily="18" charset="2"/>
                </a:rPr>
                <a:t>m</a:t>
              </a:r>
              <a:r>
                <a:rPr lang="it-IT" sz="1800" b="1" dirty="0" smtClean="0">
                  <a:solidFill>
                    <a:srgbClr val="060606"/>
                  </a:solidFill>
                </a:rPr>
                <a:t>m</a:t>
              </a:r>
              <a:endParaRPr sz="1800" b="1" dirty="0">
                <a:solidFill>
                  <a:srgbClr val="060606"/>
                </a:solidFill>
              </a:endParaRPr>
            </a:p>
          </p:txBody>
        </p:sp>
      </p:grpSp>
      <p:cxnSp>
        <p:nvCxnSpPr>
          <p:cNvPr id="5" name="Connettore 2 4"/>
          <p:cNvCxnSpPr>
            <a:stCxn id="26" idx="3"/>
          </p:cNvCxnSpPr>
          <p:nvPr/>
        </p:nvCxnSpPr>
        <p:spPr>
          <a:xfrm>
            <a:off x="3408352" y="1552908"/>
            <a:ext cx="1818968" cy="9312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ttore 2 30"/>
          <p:cNvCxnSpPr>
            <a:stCxn id="27" idx="3"/>
          </p:cNvCxnSpPr>
          <p:nvPr/>
        </p:nvCxnSpPr>
        <p:spPr>
          <a:xfrm flipV="1">
            <a:off x="3558223" y="3566160"/>
            <a:ext cx="1669097" cy="6375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9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210" y="713337"/>
            <a:ext cx="11938205" cy="101601"/>
          </a:xfrm>
          <a:prstGeom prst="rect">
            <a:avLst/>
          </a:prstGeom>
        </p:spPr>
      </p:pic>
      <p:sp>
        <p:nvSpPr>
          <p:cNvPr id="165" name="Shape 165"/>
          <p:cNvSpPr/>
          <p:nvPr/>
        </p:nvSpPr>
        <p:spPr>
          <a:xfrm>
            <a:off x="4938" y="-55021"/>
            <a:ext cx="1246275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refreshing@lns</a:t>
            </a:r>
            <a:r>
              <a:rPr dirty="0" smtClean="0"/>
              <a:t>: </a:t>
            </a:r>
            <a:r>
              <a:rPr lang="it-IT" dirty="0" err="1" smtClean="0"/>
              <a:t>microtracks</a:t>
            </a:r>
            <a:r>
              <a:rPr lang="it-IT" dirty="0" smtClean="0"/>
              <a:t> </a:t>
            </a:r>
            <a:r>
              <a:rPr lang="it-IT" dirty="0"/>
              <a:t>top e bottom</a:t>
            </a:r>
            <a:endParaRPr dirty="0"/>
          </a:p>
        </p:txBody>
      </p:sp>
      <p:pic>
        <p:nvPicPr>
          <p:cNvPr id="166" name="Immagine 165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7314" y="767974"/>
            <a:ext cx="2559417" cy="939801"/>
          </a:xfrm>
          <a:prstGeom prst="rect">
            <a:avLst/>
          </a:prstGeom>
        </p:spPr>
      </p:pic>
      <p:pic>
        <p:nvPicPr>
          <p:cNvPr id="167" name="Screen Shot 2018-04-05 at 16.12.3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0085" y="1750134"/>
            <a:ext cx="2890507" cy="1978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creen Shot 2018-04-11 at 11.09.0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7247" y="4087727"/>
            <a:ext cx="2905606" cy="1961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 Shot 2018-04-11 at 11.27.3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4219" y="6397237"/>
            <a:ext cx="2905606" cy="1966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magine 186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48924" y="758340"/>
            <a:ext cx="2334445" cy="939801"/>
          </a:xfrm>
          <a:prstGeom prst="rect">
            <a:avLst/>
          </a:prstGeom>
        </p:spPr>
      </p:pic>
      <p:pic>
        <p:nvPicPr>
          <p:cNvPr id="188" name="Screen Shot 2018-04-11 at 13.44.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67660" y="4090901"/>
            <a:ext cx="2905606" cy="1969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creen Shot 2018-04-11 at 14.39.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38164" y="6388611"/>
            <a:ext cx="2905606" cy="197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11_R0_1.g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15761" y="1750133"/>
            <a:ext cx="2905606" cy="19788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177"/>
          <p:cNvSpPr/>
          <p:nvPr/>
        </p:nvSpPr>
        <p:spPr>
          <a:xfrm>
            <a:off x="148880" y="7380575"/>
            <a:ext cx="1384952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T = 34°C</a:t>
            </a:r>
            <a:endParaRPr dirty="0"/>
          </a:p>
        </p:txBody>
      </p:sp>
      <p:pic>
        <p:nvPicPr>
          <p:cNvPr id="46" name="Immagine 45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2392" y="767974"/>
            <a:ext cx="2375267" cy="939801"/>
          </a:xfrm>
          <a:prstGeom prst="rect">
            <a:avLst/>
          </a:prstGeom>
        </p:spPr>
      </p:pic>
      <p:pic>
        <p:nvPicPr>
          <p:cNvPr id="47" name="Immagine 46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809853" y="758339"/>
            <a:ext cx="2375267" cy="939801"/>
          </a:xfrm>
          <a:prstGeom prst="rect">
            <a:avLst/>
          </a:prstGeom>
        </p:spPr>
      </p:pic>
      <p:pic>
        <p:nvPicPr>
          <p:cNvPr id="19" name="Screen Shot 2018-04-05 at 16.03.2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646826" y="1750133"/>
            <a:ext cx="2790591" cy="1932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Screen Shot 2018-04-05 at 16.15.19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32392" y="1750133"/>
            <a:ext cx="2716864" cy="1857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een Shot 2018-04-13 at 15.14.0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32393" y="4087727"/>
            <a:ext cx="2716863" cy="18561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148880" y="4619138"/>
            <a:ext cx="1384952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T = 28°C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0" y="4087727"/>
            <a:ext cx="2697032" cy="1836772"/>
          </a:xfrm>
          <a:prstGeom prst="rect">
            <a:avLst/>
          </a:prstGeom>
        </p:spPr>
      </p:pic>
      <p:sp>
        <p:nvSpPr>
          <p:cNvPr id="23" name="Shape 177"/>
          <p:cNvSpPr/>
          <p:nvPr/>
        </p:nvSpPr>
        <p:spPr>
          <a:xfrm>
            <a:off x="79112" y="2153683"/>
            <a:ext cx="1384952" cy="810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pPr algn="ctr"/>
            <a:r>
              <a:rPr lang="it-IT" dirty="0" smtClean="0"/>
              <a:t>No</a:t>
            </a:r>
          </a:p>
          <a:p>
            <a:pPr algn="ctr"/>
            <a:r>
              <a:rPr lang="it-IT" dirty="0" err="1" smtClean="0"/>
              <a:t>Refresh</a:t>
            </a:r>
            <a:endParaRPr dirty="0"/>
          </a:p>
        </p:txBody>
      </p:sp>
      <p:sp>
        <p:nvSpPr>
          <p:cNvPr id="3" name="Triangolo 2"/>
          <p:cNvSpPr/>
          <p:nvPr/>
        </p:nvSpPr>
        <p:spPr>
          <a:xfrm rot="10800000">
            <a:off x="11011404" y="1797837"/>
            <a:ext cx="759125" cy="711691"/>
          </a:xfrm>
          <a:prstGeom prst="triangle">
            <a:avLst/>
          </a:prstGeom>
          <a:noFill/>
          <a:ln w="21272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Shape 871"/>
          <p:cNvSpPr/>
          <p:nvPr/>
        </p:nvSpPr>
        <p:spPr>
          <a:xfrm>
            <a:off x="10015760" y="3211895"/>
            <a:ext cx="9953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it-IT" sz="1800" b="0" smtClean="0"/>
              <a:t>signal</a:t>
            </a:r>
            <a:endParaRPr sz="1800" b="0" dirty="0"/>
          </a:p>
        </p:txBody>
      </p:sp>
      <p:sp>
        <p:nvSpPr>
          <p:cNvPr id="24" name="Shape 871"/>
          <p:cNvSpPr/>
          <p:nvPr/>
        </p:nvSpPr>
        <p:spPr>
          <a:xfrm>
            <a:off x="10970900" y="2883729"/>
            <a:ext cx="9953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it-IT" sz="1800" b="0" dirty="0" err="1" smtClean="0"/>
              <a:t>cosmic</a:t>
            </a:r>
            <a:endParaRPr sz="18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0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Immagine 91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" y="629408"/>
            <a:ext cx="11938205" cy="101601"/>
          </a:xfrm>
          <a:prstGeom prst="rect">
            <a:avLst/>
          </a:prstGeom>
        </p:spPr>
      </p:pic>
      <p:sp>
        <p:nvSpPr>
          <p:cNvPr id="919" name="Shape 919"/>
          <p:cNvSpPr/>
          <p:nvPr/>
        </p:nvSpPr>
        <p:spPr>
          <a:xfrm>
            <a:off x="4938" y="-82927"/>
            <a:ext cx="1215274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refreshing@tn: microtracks top e bottom</a:t>
            </a:r>
          </a:p>
        </p:txBody>
      </p:sp>
      <p:pic>
        <p:nvPicPr>
          <p:cNvPr id="929" name="Immagine 92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0227" y="629408"/>
            <a:ext cx="2375267" cy="939801"/>
          </a:xfrm>
          <a:prstGeom prst="rect">
            <a:avLst/>
          </a:prstGeom>
        </p:spPr>
      </p:pic>
      <p:pic>
        <p:nvPicPr>
          <p:cNvPr id="936" name="Immagine 93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6998" y="540113"/>
            <a:ext cx="2865674" cy="1422401"/>
          </a:xfrm>
          <a:prstGeom prst="rect">
            <a:avLst/>
          </a:prstGeom>
        </p:spPr>
      </p:pic>
      <p:pic>
        <p:nvPicPr>
          <p:cNvPr id="937" name="Immagine 93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9045" y="698691"/>
            <a:ext cx="2559417" cy="939801"/>
          </a:xfrm>
          <a:prstGeom prst="rect">
            <a:avLst/>
          </a:prstGeom>
        </p:spPr>
      </p:pic>
      <p:pic>
        <p:nvPicPr>
          <p:cNvPr id="939" name="Screen Shot 2018-04-12 at 12.30.2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5795" y="4124136"/>
            <a:ext cx="2790000" cy="190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1" name="Screen Shot 2018-04-10 at 14.52.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92860" y="1946215"/>
            <a:ext cx="2790000" cy="192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Screen Shot 2018-04-10 at 15.27.3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63754" y="1962514"/>
            <a:ext cx="2790000" cy="190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6" name="Screen Shot 2018-04-12 at 14.18.5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85795" y="6430916"/>
            <a:ext cx="2790000" cy="189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4" name="Screen Shot 2018-04-13 at 15.14.0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92860" y="4248199"/>
            <a:ext cx="2790000" cy="1906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Screen Shot 2018-04-13 at 15.30.5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175549" y="4213784"/>
            <a:ext cx="2790000" cy="1893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9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85795" y="1962514"/>
            <a:ext cx="2790000" cy="191812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7"/>
          <p:cNvSpPr/>
          <p:nvPr/>
        </p:nvSpPr>
        <p:spPr>
          <a:xfrm>
            <a:off x="102046" y="6924039"/>
            <a:ext cx="1384952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T = 34°C</a:t>
            </a:r>
            <a:endParaRPr dirty="0"/>
          </a:p>
        </p:txBody>
      </p:sp>
      <p:sp>
        <p:nvSpPr>
          <p:cNvPr id="18" name="Shape 177"/>
          <p:cNvSpPr/>
          <p:nvPr/>
        </p:nvSpPr>
        <p:spPr>
          <a:xfrm>
            <a:off x="148880" y="4619138"/>
            <a:ext cx="1384952" cy="4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r>
              <a:rPr lang="it-IT" dirty="0" smtClean="0"/>
              <a:t>T = 28°C</a:t>
            </a:r>
            <a:endParaRPr dirty="0"/>
          </a:p>
        </p:txBody>
      </p:sp>
      <p:sp>
        <p:nvSpPr>
          <p:cNvPr id="19" name="Shape 177"/>
          <p:cNvSpPr/>
          <p:nvPr/>
        </p:nvSpPr>
        <p:spPr>
          <a:xfrm>
            <a:off x="79112" y="2153683"/>
            <a:ext cx="1384952" cy="810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Clr>
                <a:srgbClr val="288B27"/>
              </a:buClr>
              <a:defRPr sz="2300"/>
            </a:lvl1pPr>
          </a:lstStyle>
          <a:p>
            <a:pPr algn="ctr"/>
            <a:r>
              <a:rPr lang="it-IT" dirty="0" smtClean="0"/>
              <a:t>No</a:t>
            </a:r>
          </a:p>
          <a:p>
            <a:pPr algn="ctr"/>
            <a:r>
              <a:rPr lang="it-IT" dirty="0" err="1" smtClean="0"/>
              <a:t>Refresh</a:t>
            </a:r>
            <a:endParaRPr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6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Immagine 855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6872"/>
            <a:ext cx="11938205" cy="101601"/>
          </a:xfrm>
          <a:prstGeom prst="rect">
            <a:avLst/>
          </a:prstGeom>
        </p:spPr>
      </p:pic>
      <p:sp>
        <p:nvSpPr>
          <p:cNvPr id="858" name="Shape 858"/>
          <p:cNvSpPr/>
          <p:nvPr/>
        </p:nvSpPr>
        <p:spPr>
          <a:xfrm>
            <a:off x="512050" y="139917"/>
            <a:ext cx="656131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signal and cosmic rays </a:t>
            </a:r>
          </a:p>
        </p:txBody>
      </p:sp>
      <p:pic>
        <p:nvPicPr>
          <p:cNvPr id="8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627" y="1400393"/>
            <a:ext cx="51562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Immagine 862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801" y="948286"/>
            <a:ext cx="2375267" cy="939801"/>
          </a:xfrm>
          <a:prstGeom prst="rect">
            <a:avLst/>
          </a:prstGeom>
        </p:spPr>
      </p:pic>
      <p:pic>
        <p:nvPicPr>
          <p:cNvPr id="86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627" y="5842814"/>
            <a:ext cx="51562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Immagine 864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5819" y="5411014"/>
            <a:ext cx="2559417" cy="939801"/>
          </a:xfrm>
          <a:prstGeom prst="rect">
            <a:avLst/>
          </a:prstGeom>
        </p:spPr>
      </p:pic>
      <p:pic>
        <p:nvPicPr>
          <p:cNvPr id="86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4211" y="1394043"/>
            <a:ext cx="5181601" cy="353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73261" y="5842814"/>
            <a:ext cx="51435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magine 867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65008" y="5360214"/>
            <a:ext cx="2334445" cy="939801"/>
          </a:xfrm>
          <a:prstGeom prst="rect">
            <a:avLst/>
          </a:prstGeom>
        </p:spPr>
      </p:pic>
      <p:pic>
        <p:nvPicPr>
          <p:cNvPr id="869" name="Immagine 868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44597" y="948286"/>
            <a:ext cx="2375267" cy="939801"/>
          </a:xfrm>
          <a:prstGeom prst="rect">
            <a:avLst/>
          </a:prstGeom>
        </p:spPr>
      </p:pic>
      <p:sp>
        <p:nvSpPr>
          <p:cNvPr id="870" name="Shape 870"/>
          <p:cNvSpPr/>
          <p:nvPr/>
        </p:nvSpPr>
        <p:spPr>
          <a:xfrm>
            <a:off x="4536415" y="2714466"/>
            <a:ext cx="169782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/>
              <a:t>theta &gt;0.2</a:t>
            </a:r>
          </a:p>
        </p:txBody>
      </p:sp>
      <p:sp>
        <p:nvSpPr>
          <p:cNvPr id="871" name="Shape 871"/>
          <p:cNvSpPr/>
          <p:nvPr/>
        </p:nvSpPr>
        <p:spPr>
          <a:xfrm>
            <a:off x="3277344" y="1714072"/>
            <a:ext cx="169782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/>
              <a:t>theta &lt;0.2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7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Immagine 855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856872"/>
            <a:ext cx="11938205" cy="101601"/>
          </a:xfrm>
          <a:prstGeom prst="rect">
            <a:avLst/>
          </a:prstGeom>
        </p:spPr>
      </p:pic>
      <p:sp>
        <p:nvSpPr>
          <p:cNvPr id="858" name="Shape 858"/>
          <p:cNvSpPr/>
          <p:nvPr/>
        </p:nvSpPr>
        <p:spPr>
          <a:xfrm>
            <a:off x="512050" y="167823"/>
            <a:ext cx="656131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dirty="0" err="1" smtClean="0"/>
              <a:t>Tracks</a:t>
            </a:r>
            <a:r>
              <a:rPr lang="it-IT" dirty="0" smtClean="0"/>
              <a:t> in </a:t>
            </a:r>
            <a:r>
              <a:rPr lang="it-IT" dirty="0" err="1" smtClean="0"/>
              <a:t>emulsion</a:t>
            </a:r>
            <a:endParaRPr dirty="0"/>
          </a:p>
        </p:txBody>
      </p:sp>
      <p:pic>
        <p:nvPicPr>
          <p:cNvPr id="14" name="Immagine 13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5161" y="1105923"/>
            <a:ext cx="2334445" cy="939801"/>
          </a:xfrm>
          <a:prstGeom prst="rect">
            <a:avLst/>
          </a:prstGeom>
        </p:spPr>
      </p:pic>
      <p:pic>
        <p:nvPicPr>
          <p:cNvPr id="2" name="provaC_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932" y="2125228"/>
            <a:ext cx="5040000" cy="50400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282216" y="4360556"/>
            <a:ext cx="621102" cy="569344"/>
          </a:xfrm>
          <a:prstGeom prst="ellipse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912359" y="4202496"/>
            <a:ext cx="621102" cy="569344"/>
          </a:xfrm>
          <a:prstGeom prst="ellipse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1" name="Immagine 20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77022" y="1105924"/>
            <a:ext cx="2375267" cy="939801"/>
          </a:xfrm>
          <a:prstGeom prst="rect">
            <a:avLst/>
          </a:prstGeom>
        </p:spPr>
      </p:pic>
      <p:pic>
        <p:nvPicPr>
          <p:cNvPr id="4" name="proto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21751" y="2193176"/>
            <a:ext cx="5040000" cy="5040000"/>
          </a:xfrm>
          <a:prstGeom prst="rect">
            <a:avLst/>
          </a:prstGeom>
        </p:spPr>
      </p:pic>
      <p:sp>
        <p:nvSpPr>
          <p:cNvPr id="24" name="Ovale 23"/>
          <p:cNvSpPr/>
          <p:nvPr/>
        </p:nvSpPr>
        <p:spPr>
          <a:xfrm>
            <a:off x="9540367" y="4078422"/>
            <a:ext cx="621102" cy="569344"/>
          </a:xfrm>
          <a:prstGeom prst="ellipse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9243494" y="4725438"/>
            <a:ext cx="621102" cy="569344"/>
          </a:xfrm>
          <a:prstGeom prst="ellipse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1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Immagine 855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6872"/>
            <a:ext cx="11938205" cy="101601"/>
          </a:xfrm>
          <a:prstGeom prst="rect">
            <a:avLst/>
          </a:prstGeom>
        </p:spPr>
      </p:pic>
      <p:sp>
        <p:nvSpPr>
          <p:cNvPr id="858" name="Shape 858"/>
          <p:cNvSpPr/>
          <p:nvPr/>
        </p:nvSpPr>
        <p:spPr>
          <a:xfrm>
            <a:off x="512050" y="167823"/>
            <a:ext cx="656131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small">
                <a:solidFill>
                  <a:srgbClr val="BB3703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dirty="0" err="1" smtClean="0"/>
              <a:t>Convolution</a:t>
            </a:r>
            <a:r>
              <a:rPr lang="it-IT" dirty="0" smtClean="0"/>
              <a:t> </a:t>
            </a:r>
            <a:r>
              <a:rPr lang="it-IT" dirty="0" err="1" smtClean="0"/>
              <a:t>filter</a:t>
            </a:r>
            <a:endParaRPr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4822" y="1421712"/>
            <a:ext cx="8931136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2800" dirty="0" smtClean="0"/>
              <a:t>Image </a:t>
            </a:r>
            <a:r>
              <a:rPr lang="en-US" sz="2800" smtClean="0"/>
              <a:t>Processing based on a 5x5 </a:t>
            </a:r>
            <a:r>
              <a:rPr lang="en-US" sz="2800" dirty="0" smtClean="0"/>
              <a:t>C</a:t>
            </a:r>
            <a:r>
              <a:rPr lang="en-US" sz="2800" smtClean="0"/>
              <a:t>onvolution </a:t>
            </a:r>
            <a:r>
              <a:rPr lang="en-US" sz="2800" dirty="0" smtClean="0"/>
              <a:t>Filter</a:t>
            </a:r>
            <a:endParaRPr lang="en-US" sz="2800" dirty="0"/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06" y="2747275"/>
            <a:ext cx="5346632" cy="412520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749258" y="7411385"/>
            <a:ext cx="7886700" cy="132556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2800" dirty="0" smtClean="0"/>
              <a:t>- needed to change the convolution filter for carbon ions producing a lot of ionization</a:t>
            </a:r>
            <a:endParaRPr lang="en-US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B51700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chemeClr val="accent5">
                <a:lumOff val="-29866"/>
              </a:schemeClr>
            </a:solidFill>
            <a:effectLst/>
            <a:uFillTx/>
            <a:latin typeface="American Typewriter"/>
            <a:ea typeface="American Typewriter"/>
            <a:cs typeface="American Typewriter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chemeClr val="accent5">
                <a:lumOff val="-29866"/>
              </a:schemeClr>
            </a:solidFill>
            <a:effectLst/>
            <a:uFillTx/>
            <a:latin typeface="American Typewriter"/>
            <a:ea typeface="American Typewriter"/>
            <a:cs typeface="American Typewriter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258</Words>
  <Application>Microsoft Office PowerPoint</Application>
  <PresentationFormat>Personalizzato</PresentationFormat>
  <Paragraphs>51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Adele</cp:lastModifiedBy>
  <cp:revision>31</cp:revision>
  <dcterms:modified xsi:type="dcterms:W3CDTF">2018-05-08T09:38:57Z</dcterms:modified>
</cp:coreProperties>
</file>