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56" r:id="rId2"/>
    <p:sldId id="574" r:id="rId3"/>
    <p:sldId id="572" r:id="rId4"/>
    <p:sldId id="298" r:id="rId5"/>
    <p:sldId id="552" r:id="rId6"/>
    <p:sldId id="571" r:id="rId7"/>
    <p:sldId id="559" r:id="rId8"/>
    <p:sldId id="582" r:id="rId9"/>
    <p:sldId id="551" r:id="rId10"/>
    <p:sldId id="555" r:id="rId11"/>
    <p:sldId id="294" r:id="rId12"/>
    <p:sldId id="282" r:id="rId13"/>
    <p:sldId id="283" r:id="rId14"/>
    <p:sldId id="295" r:id="rId15"/>
    <p:sldId id="296" r:id="rId16"/>
    <p:sldId id="284" r:id="rId17"/>
    <p:sldId id="285" r:id="rId18"/>
    <p:sldId id="286" r:id="rId19"/>
    <p:sldId id="573" r:id="rId20"/>
    <p:sldId id="270" r:id="rId21"/>
    <p:sldId id="334" r:id="rId22"/>
    <p:sldId id="394" r:id="rId23"/>
    <p:sldId id="397" r:id="rId24"/>
    <p:sldId id="297" r:id="rId25"/>
    <p:sldId id="566" r:id="rId26"/>
    <p:sldId id="535" r:id="rId27"/>
    <p:sldId id="536" r:id="rId28"/>
    <p:sldId id="580" r:id="rId29"/>
    <p:sldId id="575" r:id="rId30"/>
    <p:sldId id="576" r:id="rId31"/>
    <p:sldId id="577" r:id="rId32"/>
    <p:sldId id="578" r:id="rId33"/>
    <p:sldId id="579" r:id="rId34"/>
    <p:sldId id="287" r:id="rId35"/>
    <p:sldId id="288" r:id="rId36"/>
    <p:sldId id="289" r:id="rId37"/>
    <p:sldId id="290" r:id="rId38"/>
    <p:sldId id="538" r:id="rId39"/>
    <p:sldId id="541" r:id="rId40"/>
    <p:sldId id="543" r:id="rId41"/>
    <p:sldId id="546" r:id="rId42"/>
    <p:sldId id="547" r:id="rId43"/>
    <p:sldId id="556" r:id="rId44"/>
    <p:sldId id="561" r:id="rId45"/>
    <p:sldId id="562" r:id="rId46"/>
    <p:sldId id="265" r:id="rId47"/>
    <p:sldId id="268" r:id="rId48"/>
    <p:sldId id="279" r:id="rId49"/>
    <p:sldId id="581" r:id="rId50"/>
    <p:sldId id="568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C76C"/>
    <a:srgbClr val="F5D48F"/>
    <a:srgbClr val="F9FF91"/>
    <a:srgbClr val="F56F3B"/>
    <a:srgbClr val="F5BE3D"/>
    <a:srgbClr val="1C6B11"/>
    <a:srgbClr val="BD1F24"/>
    <a:srgbClr val="DA592A"/>
    <a:srgbClr val="808080"/>
    <a:srgbClr val="154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64"/>
    <p:restoredTop sz="90541" autoAdjust="0"/>
  </p:normalViewPr>
  <p:slideViewPr>
    <p:cSldViewPr snapToGrid="0" snapToObjects="1">
      <p:cViewPr varScale="1">
        <p:scale>
          <a:sx n="88" d="100"/>
          <a:sy n="88" d="100"/>
        </p:scale>
        <p:origin x="192" y="256"/>
      </p:cViewPr>
      <p:guideLst>
        <p:guide orient="horz" pos="20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4"/>
    </p:cViewPr>
  </p:sorter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4/27/18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4/27/18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4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01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73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1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56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6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34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0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808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38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E7F07DB2-77E5-E041-B741-5841204ACA5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46020A5-E627-D444-AA57-EE7221A4E17C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photos.google.com/photo/AF1QipO3cu6pC_DZ76fOLpz-pN2KLa1rTngHf0bqlWB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461286" y="1347726"/>
            <a:ext cx="8914943" cy="18653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Mu2e Calorimeter mechanics status of the design  </a:t>
            </a:r>
            <a:br>
              <a:rPr lang="en-US" sz="2800" dirty="0">
                <a:solidFill>
                  <a:schemeClr val="tx2"/>
                </a:solidFill>
                <a:latin typeface="Helvetica" charset="0"/>
              </a:rPr>
            </a:b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and parts realization</a:t>
            </a:r>
            <a:endParaRPr lang="en-US" sz="2800" dirty="0">
              <a:solidFill>
                <a:srgbClr val="800000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286" y="2468562"/>
            <a:ext cx="7556500" cy="1489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F. </a:t>
            </a:r>
            <a:r>
              <a:rPr lang="en-US" dirty="0" err="1">
                <a:solidFill>
                  <a:schemeClr val="tx2"/>
                </a:solidFill>
                <a:latin typeface="Helvetica" charset="0"/>
              </a:rPr>
              <a:t>Happacher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>, A. </a:t>
            </a:r>
            <a:r>
              <a:rPr lang="en-US" dirty="0" err="1">
                <a:solidFill>
                  <a:schemeClr val="tx2"/>
                </a:solidFill>
                <a:latin typeface="Helvetica" charset="0"/>
              </a:rPr>
              <a:t>Saputi</a:t>
            </a:r>
            <a:r>
              <a:rPr lang="en-US">
                <a:solidFill>
                  <a:schemeClr val="tx2"/>
                </a:solidFill>
                <a:latin typeface="Helvetica" charset="0"/>
              </a:rPr>
              <a:t>   </a:t>
            </a:r>
          </a:p>
          <a:p>
            <a:r>
              <a:rPr lang="en-US">
                <a:solidFill>
                  <a:schemeClr val="tx2"/>
                </a:solidFill>
                <a:latin typeface="Helvetica" charset="0"/>
              </a:rPr>
              <a:t>for 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>the Calorimeter group</a:t>
            </a:r>
          </a:p>
          <a:p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752" y="5563584"/>
            <a:ext cx="1478410" cy="8489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" name="Picture 6" descr="Risultati immagini per logo lnf">
            <a:extLst>
              <a:ext uri="{FF2B5EF4-FFF2-40B4-BE49-F238E27FC236}">
                <a16:creationId xmlns:a16="http://schemas.microsoft.com/office/drawing/2014/main" id="{EB4EB9D0-12C3-854D-BF6A-52C4ACE76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27" y="5272647"/>
            <a:ext cx="1589075" cy="1139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rings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51C60-05B1-864B-BC84-6D06945855C8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Immagine 12" descr="Outer_Structur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921" y="900953"/>
            <a:ext cx="3835435" cy="4403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138" y="137274"/>
            <a:ext cx="2834382" cy="3459614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882" y="3939988"/>
            <a:ext cx="2855638" cy="214172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17765" y="2442359"/>
            <a:ext cx="3271283" cy="2453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952892">
            <a:off x="1295929" y="4641520"/>
            <a:ext cx="165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stepped </a:t>
            </a:r>
            <a:r>
              <a:rPr lang="en-US" sz="1800" dirty="0">
                <a:solidFill>
                  <a:schemeClr val="bg1"/>
                </a:solidFill>
              </a:rPr>
              <a:t>margin</a:t>
            </a:r>
          </a:p>
        </p:txBody>
      </p:sp>
    </p:spTree>
    <p:extLst>
      <p:ext uri="{BB962C8B-B14F-4D97-AF65-F5344CB8AC3E}">
        <p14:creationId xmlns:p14="http://schemas.microsoft.com/office/powerpoint/2010/main" val="128494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57200" y="846138"/>
            <a:ext cx="3496362" cy="3752206"/>
          </a:xfr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518" y="1417638"/>
            <a:ext cx="4086492" cy="49879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22523-1B31-964C-8D11-4E7D68AE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B3732-F101-DD4F-8472-3125E388528D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894AE-C064-2C4E-8523-4662DC23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F13DF-6A87-CC42-B6EA-41FD558B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68" y="1600199"/>
            <a:ext cx="3561949" cy="4749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792" y="1617120"/>
            <a:ext cx="3518704" cy="469160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E0414-527E-8846-A69A-1FD7BF9B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FBB48-0147-0240-B630-224D790C76D9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099CD2-04B7-0849-8CEA-F6F5E16B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143F06-2CFD-A149-9B6C-6A0689E2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328067"/>
            <a:ext cx="5239950" cy="393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51" y="2598516"/>
            <a:ext cx="3194613" cy="425948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CA6489-2B08-0D43-8323-49529CE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F0651-123F-664C-B383-22C35C045034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2EE7B3-FA15-F94D-B692-A2D77EA3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7DB488-ACC6-5D43-8270-D7743912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7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5" y="140081"/>
            <a:ext cx="6034617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032" y="2841322"/>
            <a:ext cx="5474825" cy="41061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3F3FE-4BC3-4D44-AF16-AE3485DE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8D0803-B6D7-504C-9ABD-F1A6E9F20ECA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0802-82A9-9C48-93D3-3929CADA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7A487-253A-C248-A659-6FFA18FA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5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8"/>
            <a:ext cx="3674043" cy="4898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314" y="2121489"/>
            <a:ext cx="5886415" cy="441481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DB726-589C-A448-9282-8A6DA01F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EC58FA-47CC-1E4B-AA70-E45297432F74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742F78-D2ED-F043-A0A6-0D447ADC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334915-AF9E-CB47-8CF5-663A24A6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4" y="601884"/>
            <a:ext cx="4927433" cy="369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632" y="3211975"/>
            <a:ext cx="3892068" cy="364602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6DA5C9-8EFD-3F4E-83B3-2868D464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3127B-031F-254D-9303-726592C3ED1F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3D891B-D4C8-3140-A3FF-1B747DC2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CA951D-40EE-3B4E-A9CF-2A9D2ABC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95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79" y="0"/>
            <a:ext cx="4161099" cy="1143000"/>
          </a:xfrm>
        </p:spPr>
        <p:txBody>
          <a:bodyPr/>
          <a:lstStyle/>
          <a:p>
            <a:r>
              <a:rPr lang="en-US" dirty="0"/>
              <a:t>Inner steps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678" y="104173"/>
            <a:ext cx="4433103" cy="332482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3" y="1590179"/>
            <a:ext cx="3190433" cy="4253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680" y="3533173"/>
            <a:ext cx="4433102" cy="33248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4FC23-3C74-0F4F-B018-D22DCD79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A4267F-E729-C643-B708-CE1A6335D6A1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1E46F-5AB3-5844-8943-2B7320B9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5E955D-1A55-874C-8C85-74D971E5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27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of the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72" y="1290316"/>
            <a:ext cx="3561948" cy="474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243" y="1875099"/>
            <a:ext cx="3515810" cy="468774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41E320-8055-9B44-8AEB-90488E1F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B27FC-72D5-3A4C-A3CD-17E3F64124BD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B7412E-36FF-394C-A9A8-EA96E7D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B2434-0D52-8D48-8859-A0018974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0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positioning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69" y="654206"/>
            <a:ext cx="2260600" cy="300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817453"/>
            <a:ext cx="4406900" cy="5875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76" y="3755387"/>
            <a:ext cx="4001786" cy="27895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951D6-0A52-8849-9F49-5DFEC968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D5EFC-8B00-6B42-945F-5E90EBD9708C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E30CE-68E8-0241-A3F1-8C1AFA96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4D09A-6130-174F-9DBC-715CE96B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5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01CA-D9DB-7849-889A-2AA607C5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63957-54F3-7A42-B0AF-E96CE7DDB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going</a:t>
            </a:r>
            <a:r>
              <a:rPr lang="it-IT" dirty="0"/>
              <a:t> to </a:t>
            </a:r>
            <a:r>
              <a:rPr lang="it-IT" dirty="0" err="1"/>
              <a:t>undergo</a:t>
            </a:r>
            <a:r>
              <a:rPr lang="it-IT" dirty="0"/>
              <a:t> a Construction Readiness </a:t>
            </a:r>
            <a:r>
              <a:rPr lang="it-IT" dirty="0" err="1"/>
              <a:t>Review</a:t>
            </a:r>
            <a:r>
              <a:rPr lang="it-IT" dirty="0"/>
              <a:t>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July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calorimeter</a:t>
            </a:r>
            <a:r>
              <a:rPr lang="it-IT" dirty="0"/>
              <a:t> </a:t>
            </a:r>
            <a:r>
              <a:rPr lang="it-IT" dirty="0" err="1"/>
              <a:t>mechanics</a:t>
            </a:r>
            <a:r>
              <a:rPr lang="it-IT" dirty="0"/>
              <a:t> design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final</a:t>
            </a:r>
            <a:endParaRPr lang="it-IT" dirty="0"/>
          </a:p>
          <a:p>
            <a:pPr lvl="1"/>
            <a:r>
              <a:rPr lang="it-IT" sz="2400" dirty="0" err="1"/>
              <a:t>Need</a:t>
            </a:r>
            <a:r>
              <a:rPr lang="it-IT" sz="2400" dirty="0"/>
              <a:t> to </a:t>
            </a:r>
            <a:r>
              <a:rPr lang="it-IT" sz="2400" dirty="0" err="1"/>
              <a:t>check</a:t>
            </a:r>
            <a:r>
              <a:rPr lang="it-IT" sz="2400" dirty="0"/>
              <a:t> </a:t>
            </a:r>
            <a:r>
              <a:rPr lang="it-IT" sz="2400" dirty="0" err="1"/>
              <a:t>final</a:t>
            </a:r>
            <a:r>
              <a:rPr lang="it-IT" sz="2400" dirty="0"/>
              <a:t> </a:t>
            </a:r>
            <a:r>
              <a:rPr lang="it-IT" sz="2400" dirty="0" err="1"/>
              <a:t>tolerancies</a:t>
            </a:r>
            <a:r>
              <a:rPr lang="it-IT" sz="2400" dirty="0"/>
              <a:t> of </a:t>
            </a:r>
            <a:r>
              <a:rPr lang="it-IT" sz="2400" dirty="0" err="1"/>
              <a:t>crystals</a:t>
            </a:r>
            <a:r>
              <a:rPr lang="it-IT" sz="2400" dirty="0"/>
              <a:t> and </a:t>
            </a:r>
            <a:r>
              <a:rPr lang="it-IT" sz="2400" dirty="0" err="1"/>
              <a:t>Sipms</a:t>
            </a:r>
            <a:endParaRPr lang="it-IT" sz="2400" dirty="0"/>
          </a:p>
          <a:p>
            <a:pPr lvl="1"/>
            <a:r>
              <a:rPr lang="it-IT" sz="2400" dirty="0" err="1"/>
              <a:t>Harmonize</a:t>
            </a:r>
            <a:r>
              <a:rPr lang="it-IT" sz="2400" dirty="0"/>
              <a:t> </a:t>
            </a:r>
            <a:r>
              <a:rPr lang="it-IT" sz="2400" dirty="0" err="1"/>
              <a:t>matching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endParaRPr lang="it-IT" sz="2400" dirty="0"/>
          </a:p>
          <a:p>
            <a:pPr marL="457200" lvl="1" indent="0">
              <a:buNone/>
            </a:pPr>
            <a:endParaRPr lang="it-IT" sz="2400" dirty="0"/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</a:t>
            </a:r>
            <a:r>
              <a:rPr lang="it-IT" dirty="0" err="1"/>
              <a:t>prototypes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parts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delicate task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the </a:t>
            </a:r>
            <a:r>
              <a:rPr lang="it-IT" dirty="0" err="1"/>
              <a:t>realization</a:t>
            </a:r>
            <a:r>
              <a:rPr lang="it-IT" dirty="0"/>
              <a:t> of the </a:t>
            </a: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for the </a:t>
            </a:r>
            <a:r>
              <a:rPr lang="it-IT" dirty="0" err="1"/>
              <a:t>SiPM</a:t>
            </a:r>
            <a:r>
              <a:rPr lang="it-IT" dirty="0"/>
              <a:t> and FEE.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optimized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and </a:t>
            </a:r>
            <a:r>
              <a:rPr lang="it-IT" dirty="0" err="1"/>
              <a:t>tested</a:t>
            </a:r>
            <a:r>
              <a:rPr lang="it-IT" dirty="0"/>
              <a:t> with the module-0 and with </a:t>
            </a:r>
            <a:r>
              <a:rPr lang="it-IT" dirty="0" err="1"/>
              <a:t>dedicatet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in </a:t>
            </a:r>
            <a:r>
              <a:rPr lang="it-IT" dirty="0" err="1"/>
              <a:t>vacuum</a:t>
            </a:r>
            <a:r>
              <a:rPr lang="it-IT" dirty="0"/>
              <a:t> (</a:t>
            </a:r>
            <a:r>
              <a:rPr lang="it-IT" dirty="0" err="1"/>
              <a:t>see</a:t>
            </a:r>
            <a:r>
              <a:rPr lang="it-IT" dirty="0"/>
              <a:t> Matteo and </a:t>
            </a:r>
            <a:r>
              <a:rPr lang="it-IT" dirty="0" err="1"/>
              <a:t>Fabrizio’s</a:t>
            </a:r>
            <a:r>
              <a:rPr lang="it-IT" dirty="0"/>
              <a:t> </a:t>
            </a:r>
            <a:r>
              <a:rPr lang="it-IT" dirty="0" err="1"/>
              <a:t>talks</a:t>
            </a:r>
            <a:r>
              <a:rPr lang="it-IT" dirty="0"/>
              <a:t>)</a:t>
            </a:r>
          </a:p>
          <a:p>
            <a:r>
              <a:rPr lang="it-IT" dirty="0"/>
              <a:t>The </a:t>
            </a:r>
            <a:r>
              <a:rPr lang="it-IT" dirty="0" err="1"/>
              <a:t>assembly</a:t>
            </a:r>
            <a:r>
              <a:rPr lang="it-IT" dirty="0"/>
              <a:t> and </a:t>
            </a:r>
            <a:r>
              <a:rPr lang="it-IT" dirty="0" err="1"/>
              <a:t>integration</a:t>
            </a:r>
            <a:r>
              <a:rPr lang="it-IT" dirty="0"/>
              <a:t> of the </a:t>
            </a:r>
            <a:r>
              <a:rPr lang="it-IT" dirty="0" err="1"/>
              <a:t>calorimeter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discussed</a:t>
            </a:r>
            <a:r>
              <a:rPr lang="it-IT" dirty="0"/>
              <a:t> and </a:t>
            </a:r>
            <a:r>
              <a:rPr lang="it-IT" dirty="0" err="1"/>
              <a:t>agreed</a:t>
            </a:r>
            <a:r>
              <a:rPr lang="it-IT" dirty="0"/>
              <a:t> </a:t>
            </a:r>
            <a:r>
              <a:rPr lang="it-IT" dirty="0" err="1"/>
              <a:t>upon</a:t>
            </a:r>
            <a:r>
              <a:rPr lang="it-IT" dirty="0"/>
              <a:t> with 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line</a:t>
            </a:r>
          </a:p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3C10-EB27-5E40-96A8-3947F99E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33A335-21C9-6E4F-B11E-A5E34D478850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50E21-DAD5-C644-8D63-AE8EEE0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189F-1B7C-EC40-9FC8-D6BB7AAB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Staggered stack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5605" y="1622832"/>
            <a:ext cx="3839711" cy="287978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7661" y="2283447"/>
            <a:ext cx="4057371" cy="3043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528" y="4641448"/>
            <a:ext cx="3198471" cy="239885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06D7B-B661-9A4A-9040-88D24ED8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AA0E6-109F-3C41-9C28-38E123A2CF80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BB2BB-2700-CF41-BE9A-F67BE5CE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098A8-87EC-5046-9970-CBFD4F4E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1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 descr="Calorimeter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1" t="5048" r="9838" b="10749"/>
          <a:stretch>
            <a:fillRect/>
          </a:stretch>
        </p:blipFill>
        <p:spPr>
          <a:xfrm>
            <a:off x="323528" y="1484784"/>
            <a:ext cx="6267202" cy="33843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23728" y="-27384"/>
            <a:ext cx="5850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>
                <a:solidFill>
                  <a:schemeClr val="accent6"/>
                </a:solidFill>
              </a:rPr>
              <a:t>Detector </a:t>
            </a:r>
            <a:r>
              <a:rPr lang="it-IT" sz="3600" dirty="0" err="1">
                <a:solidFill>
                  <a:schemeClr val="accent6"/>
                </a:solidFill>
              </a:rPr>
              <a:t>assembly</a:t>
            </a:r>
            <a:r>
              <a:rPr lang="it-IT" sz="3600" dirty="0">
                <a:solidFill>
                  <a:schemeClr val="accent6"/>
                </a:solidFill>
              </a:rPr>
              <a:t> </a:t>
            </a:r>
            <a:r>
              <a:rPr lang="it-IT" sz="3600" dirty="0" err="1">
                <a:solidFill>
                  <a:schemeClr val="accent6"/>
                </a:solidFill>
              </a:rPr>
              <a:t>sequence</a:t>
            </a:r>
            <a:endParaRPr lang="it-IT" sz="3600" dirty="0">
              <a:solidFill>
                <a:schemeClr val="accent6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868144" y="1695292"/>
            <a:ext cx="720080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Step_2</a:t>
            </a:r>
            <a:endParaRPr lang="it-IT" sz="1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300192" y="4647618"/>
            <a:ext cx="792088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Step_10</a:t>
            </a:r>
            <a:endParaRPr lang="it-IT" sz="12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364088" y="1217658"/>
            <a:ext cx="864096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Step_4&amp;6</a:t>
            </a:r>
            <a:endParaRPr lang="it-IT" sz="11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979712" y="980728"/>
            <a:ext cx="936104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Step_3</a:t>
            </a:r>
            <a:endParaRPr lang="it-IT" sz="12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043608" y="4149080"/>
            <a:ext cx="864096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Step_5</a:t>
            </a:r>
            <a:endParaRPr lang="it-IT" sz="12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995936" y="4581128"/>
            <a:ext cx="792088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Step_1</a:t>
            </a:r>
            <a:endParaRPr lang="it-IT" sz="12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67544" y="1191236"/>
            <a:ext cx="864096" cy="276999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Step_7&amp;8</a:t>
            </a:r>
            <a:endParaRPr lang="it-IT" sz="1200" dirty="0"/>
          </a:p>
        </p:txBody>
      </p:sp>
      <p:cxnSp>
        <p:nvCxnSpPr>
          <p:cNvPr id="25" name="Connettore 2 24"/>
          <p:cNvCxnSpPr>
            <a:stCxn id="14" idx="2"/>
          </p:cNvCxnSpPr>
          <p:nvPr/>
        </p:nvCxnSpPr>
        <p:spPr>
          <a:xfrm flipH="1">
            <a:off x="5796136" y="1972291"/>
            <a:ext cx="432048" cy="947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7" idx="1"/>
          </p:cNvCxnSpPr>
          <p:nvPr/>
        </p:nvCxnSpPr>
        <p:spPr>
          <a:xfrm flipH="1" flipV="1">
            <a:off x="5940152" y="4575612"/>
            <a:ext cx="360040" cy="2105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9" idx="3"/>
          </p:cNvCxnSpPr>
          <p:nvPr/>
        </p:nvCxnSpPr>
        <p:spPr>
          <a:xfrm>
            <a:off x="2915816" y="1119228"/>
            <a:ext cx="648072" cy="365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23" idx="2"/>
          </p:cNvCxnSpPr>
          <p:nvPr/>
        </p:nvCxnSpPr>
        <p:spPr>
          <a:xfrm>
            <a:off x="899592" y="1468235"/>
            <a:ext cx="144016" cy="5870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>
            <a:stCxn id="21" idx="0"/>
          </p:cNvCxnSpPr>
          <p:nvPr/>
        </p:nvCxnSpPr>
        <p:spPr>
          <a:xfrm flipV="1">
            <a:off x="1475656" y="3573016"/>
            <a:ext cx="64807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22" idx="1"/>
          </p:cNvCxnSpPr>
          <p:nvPr/>
        </p:nvCxnSpPr>
        <p:spPr>
          <a:xfrm flipH="1" flipV="1">
            <a:off x="3707904" y="4221088"/>
            <a:ext cx="288032" cy="498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stCxn id="18" idx="2"/>
          </p:cNvCxnSpPr>
          <p:nvPr/>
        </p:nvCxnSpPr>
        <p:spPr>
          <a:xfrm flipH="1">
            <a:off x="4932040" y="1479268"/>
            <a:ext cx="864096" cy="818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680486" y="1270206"/>
            <a:ext cx="255679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Main assembly steps: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Outer 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FEE plate (pre-assembled)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Crates (empty)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Crystals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Inner 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Crystals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err="1"/>
              <a:t>Alu</a:t>
            </a:r>
            <a:r>
              <a:rPr lang="en-US" sz="1100" dirty="0"/>
              <a:t> sponge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Calibration source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EL boards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err="1"/>
              <a:t>SiPM</a:t>
            </a:r>
            <a:r>
              <a:rPr lang="en-US" sz="1100" dirty="0"/>
              <a:t> holders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Fibers (spheres, etc.)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Cables (LV connection)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</p:txBody>
      </p:sp>
      <p:pic>
        <p:nvPicPr>
          <p:cNvPr id="41" name="Immagine 40" descr="Bench and Calo_01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3717032"/>
            <a:ext cx="2016224" cy="2551141"/>
          </a:xfrm>
          <a:prstGeom prst="rect">
            <a:avLst/>
          </a:prstGeom>
        </p:spPr>
      </p:pic>
      <p:sp>
        <p:nvSpPr>
          <p:cNvPr id="42" name="CasellaDiTesto 41"/>
          <p:cNvSpPr txBox="1"/>
          <p:nvPr/>
        </p:nvSpPr>
        <p:spPr>
          <a:xfrm>
            <a:off x="251520" y="5301208"/>
            <a:ext cx="66967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calorimeter components will be assembled using a workbench that allows also to move the calorimeter if needed. </a:t>
            </a:r>
          </a:p>
          <a:p>
            <a:pPr algn="just"/>
            <a:r>
              <a:rPr lang="it-IT" sz="1600" dirty="0"/>
              <a:t>The </a:t>
            </a:r>
            <a:r>
              <a:rPr lang="it-IT" sz="1600" dirty="0" err="1"/>
              <a:t>outer</a:t>
            </a:r>
            <a:r>
              <a:rPr lang="it-IT" sz="1600" dirty="0"/>
              <a:t> ring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be</a:t>
            </a:r>
            <a:r>
              <a:rPr lang="it-IT" sz="1600" dirty="0"/>
              <a:t> </a:t>
            </a:r>
            <a:r>
              <a:rPr lang="it-IT" sz="1600" dirty="0" err="1"/>
              <a:t>bolted</a:t>
            </a:r>
            <a:r>
              <a:rPr lang="it-IT" sz="1600" dirty="0"/>
              <a:t> on the </a:t>
            </a:r>
            <a:r>
              <a:rPr lang="it-IT" sz="1600" dirty="0" err="1"/>
              <a:t>workbench</a:t>
            </a:r>
            <a:r>
              <a:rPr lang="it-IT" sz="1600" dirty="0"/>
              <a:t> and </a:t>
            </a: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others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be</a:t>
            </a:r>
            <a:r>
              <a:rPr lang="it-IT" sz="1600" dirty="0"/>
              <a:t> </a:t>
            </a:r>
            <a:r>
              <a:rPr lang="it-IT" sz="1600" dirty="0" err="1"/>
              <a:t>mounted</a:t>
            </a:r>
            <a:r>
              <a:rPr lang="it-IT" sz="1600" dirty="0"/>
              <a:t> on </a:t>
            </a:r>
            <a:r>
              <a:rPr lang="it-IT" sz="1600" dirty="0" err="1"/>
              <a:t>it</a:t>
            </a:r>
            <a:r>
              <a:rPr lang="it-IT" sz="1600" dirty="0"/>
              <a:t>.</a:t>
            </a:r>
          </a:p>
          <a:p>
            <a:pPr algn="l"/>
            <a:endParaRPr lang="it-IT" dirty="0"/>
          </a:p>
        </p:txBody>
      </p:sp>
      <p:sp>
        <p:nvSpPr>
          <p:cNvPr id="2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58344" y="6381750"/>
            <a:ext cx="3536032" cy="476250"/>
          </a:xfrm>
        </p:spPr>
        <p:txBody>
          <a:bodyPr/>
          <a:lstStyle/>
          <a:p>
            <a:r>
              <a:rPr lang="it-IT" sz="1100">
                <a:solidFill>
                  <a:schemeClr val="accent4">
                    <a:lumMod val="50000"/>
                    <a:lumOff val="50000"/>
                  </a:schemeClr>
                </a:solidFill>
              </a:rPr>
              <a:t>Fabio Happacher |   Referee CSN1</a:t>
            </a:r>
            <a:endParaRPr lang="it-IT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07B30-0B54-3C4E-9BBA-604A04FB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1EC3E-E05B-EE44-9672-3EAB4659FAE8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5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13" y="-224513"/>
            <a:ext cx="8229600" cy="1143000"/>
          </a:xfrm>
        </p:spPr>
        <p:txBody>
          <a:bodyPr/>
          <a:lstStyle/>
          <a:p>
            <a:r>
              <a:rPr lang="en-US" dirty="0"/>
              <a:t>Services </a:t>
            </a:r>
            <a:r>
              <a:rPr lang="en-US"/>
              <a:t>cables routing tray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71859"/>
            <a:ext cx="8277402" cy="44243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28867" y="918487"/>
            <a:ext cx="6616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</a:rPr>
              <a:t>1.</a:t>
            </a:r>
            <a:r>
              <a:rPr lang="en-US" sz="600" dirty="0">
                <a:solidFill>
                  <a:srgbClr val="1F497D"/>
                </a:solidFill>
                <a:latin typeface="Times New Roman" charset="0"/>
              </a:rPr>
              <a:t>       </a:t>
            </a:r>
            <a:r>
              <a:rPr lang="en-US" sz="1800" dirty="0">
                <a:solidFill>
                  <a:srgbClr val="1F497D"/>
                </a:solidFill>
              </a:rPr>
              <a:t>red is the envelope of LV AWG 8 cables. ⦰ 40 mm.</a:t>
            </a:r>
            <a:endParaRPr lang="en-US" sz="1800" dirty="0">
              <a:solidFill>
                <a:srgbClr val="000000"/>
              </a:solidFill>
            </a:endParaRPr>
          </a:p>
          <a:p>
            <a:pPr marL="457200" indent="-228600"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</a:rPr>
              <a:t>2.</a:t>
            </a:r>
            <a:r>
              <a:rPr lang="en-US" sz="600" dirty="0">
                <a:solidFill>
                  <a:srgbClr val="1F497D"/>
                </a:solidFill>
                <a:latin typeface="Times New Roman" charset="0"/>
              </a:rPr>
              <a:t>       </a:t>
            </a:r>
            <a:r>
              <a:rPr lang="en-US" sz="1800" dirty="0">
                <a:solidFill>
                  <a:srgbClr val="1F497D"/>
                </a:solidFill>
              </a:rPr>
              <a:t>yellow is the envelope of LV and HV AWG 12 cables. ⦰ 25 mm.</a:t>
            </a:r>
            <a:endParaRPr lang="en-US" sz="1800" dirty="0">
              <a:solidFill>
                <a:srgbClr val="000000"/>
              </a:solidFill>
            </a:endParaRPr>
          </a:p>
          <a:p>
            <a:pPr marL="457200" indent="-228600"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</a:rPr>
              <a:t>3.</a:t>
            </a:r>
            <a:r>
              <a:rPr lang="en-US" sz="600" dirty="0">
                <a:solidFill>
                  <a:srgbClr val="1F497D"/>
                </a:solidFill>
                <a:latin typeface="Times New Roman" charset="0"/>
              </a:rPr>
              <a:t>       </a:t>
            </a:r>
            <a:r>
              <a:rPr lang="en-US" sz="1800" dirty="0">
                <a:solidFill>
                  <a:srgbClr val="1F497D"/>
                </a:solidFill>
              </a:rPr>
              <a:t>Green is the envelope of all HV AWG 22 cables. ⦰ 16 mm.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</a:rPr>
              <a:t> 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48614-D534-4B43-B0D1-FF6045FC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6651F-ABA3-9C4B-949B-102B0286026F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9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78" y="1049623"/>
            <a:ext cx="3143822" cy="1782477"/>
          </a:xfrm>
        </p:spPr>
        <p:txBody>
          <a:bodyPr/>
          <a:lstStyle/>
          <a:p>
            <a:r>
              <a:rPr lang="en-US" sz="2000" dirty="0"/>
              <a:t>Loop for recovering cables slack in/out when </a:t>
            </a:r>
            <a:r>
              <a:rPr lang="en-US" sz="2000" dirty="0" err="1"/>
              <a:t>calo</a:t>
            </a:r>
            <a:r>
              <a:rPr lang="en-US" sz="2000" dirty="0"/>
              <a:t> moves</a:t>
            </a:r>
          </a:p>
          <a:p>
            <a:r>
              <a:rPr lang="en-US" sz="2000" dirty="0"/>
              <a:t>No cable induced strain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8" y="3022281"/>
            <a:ext cx="5727700" cy="3222944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80777" y="499045"/>
            <a:ext cx="6008245" cy="338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ight Arrow 10"/>
          <p:cNvSpPr/>
          <p:nvPr/>
        </p:nvSpPr>
        <p:spPr>
          <a:xfrm rot="4922084">
            <a:off x="1101439" y="3108008"/>
            <a:ext cx="14351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EC78A-960D-B246-B5A9-9C13C07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51C9A-F81A-134D-91D0-471978795F1C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54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41829" y="-27384"/>
            <a:ext cx="78346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>
                <a:solidFill>
                  <a:schemeClr val="accent6"/>
                </a:solidFill>
              </a:rPr>
              <a:t>Detector </a:t>
            </a:r>
            <a:r>
              <a:rPr lang="it-IT" sz="3600" dirty="0" err="1">
                <a:solidFill>
                  <a:schemeClr val="accent6"/>
                </a:solidFill>
              </a:rPr>
              <a:t>handling</a:t>
            </a:r>
            <a:r>
              <a:rPr lang="it-IT" sz="3600" dirty="0">
                <a:solidFill>
                  <a:schemeClr val="accent6"/>
                </a:solidFill>
              </a:rPr>
              <a:t> </a:t>
            </a:r>
            <a:r>
              <a:rPr lang="it-IT" sz="2400" dirty="0">
                <a:solidFill>
                  <a:schemeClr val="accent6"/>
                </a:solidFill>
              </a:rPr>
              <a:t>(</a:t>
            </a:r>
            <a:r>
              <a:rPr lang="it-IT" sz="2400" dirty="0" err="1">
                <a:solidFill>
                  <a:schemeClr val="accent6"/>
                </a:solidFill>
              </a:rPr>
              <a:t>Transport</a:t>
            </a:r>
            <a:r>
              <a:rPr lang="it-IT" sz="2400" dirty="0">
                <a:solidFill>
                  <a:schemeClr val="accent6"/>
                </a:solidFill>
              </a:rPr>
              <a:t> and </a:t>
            </a:r>
            <a:r>
              <a:rPr lang="it-IT" sz="2400" dirty="0" err="1">
                <a:solidFill>
                  <a:schemeClr val="accent6"/>
                </a:solidFill>
              </a:rPr>
              <a:t>installation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tools</a:t>
            </a:r>
            <a:r>
              <a:rPr lang="it-IT" sz="2400" dirty="0">
                <a:solidFill>
                  <a:schemeClr val="accent6"/>
                </a:solidFill>
              </a:rPr>
              <a:t>)</a:t>
            </a:r>
            <a:endParaRPr lang="it-IT" sz="3600" dirty="0">
              <a:solidFill>
                <a:schemeClr val="accent6"/>
              </a:solidFill>
            </a:endParaRPr>
          </a:p>
        </p:txBody>
      </p:sp>
      <p:pic>
        <p:nvPicPr>
          <p:cNvPr id="15" name="Immagine 14" descr="F10067310_RAIL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r="26286"/>
          <a:stretch>
            <a:fillRect/>
          </a:stretch>
        </p:blipFill>
        <p:spPr>
          <a:xfrm>
            <a:off x="5004048" y="1446022"/>
            <a:ext cx="3672408" cy="3012812"/>
          </a:xfrm>
          <a:prstGeom prst="rect">
            <a:avLst/>
          </a:prstGeom>
        </p:spPr>
      </p:pic>
      <p:pic>
        <p:nvPicPr>
          <p:cNvPr id="16" name="Immagine 15" descr="03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980728"/>
            <a:ext cx="3960440" cy="454079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79512" y="5517232"/>
            <a:ext cx="4824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Each disk </a:t>
            </a:r>
            <a:r>
              <a:rPr lang="it-IT" sz="1400" dirty="0" err="1"/>
              <a:t>will</a:t>
            </a:r>
            <a:r>
              <a:rPr lang="it-IT" sz="1400" dirty="0"/>
              <a:t> be </a:t>
            </a:r>
            <a:r>
              <a:rPr lang="it-IT" sz="1400" dirty="0" err="1"/>
              <a:t>transported</a:t>
            </a:r>
            <a:r>
              <a:rPr lang="it-IT" sz="1400" dirty="0"/>
              <a:t> and </a:t>
            </a:r>
            <a:r>
              <a:rPr lang="it-IT" sz="1400" dirty="0" err="1"/>
              <a:t>installed</a:t>
            </a:r>
            <a:r>
              <a:rPr lang="it-IT" sz="1400" dirty="0"/>
              <a:t> </a:t>
            </a:r>
            <a:r>
              <a:rPr lang="it-IT" sz="1400" dirty="0" err="1"/>
              <a:t>using</a:t>
            </a:r>
            <a:r>
              <a:rPr lang="it-IT" sz="1400" dirty="0"/>
              <a:t> the TI-frame.</a:t>
            </a:r>
          </a:p>
          <a:p>
            <a:pPr algn="just"/>
            <a:r>
              <a:rPr lang="it-IT" sz="1400" dirty="0"/>
              <a:t>The </a:t>
            </a:r>
            <a:r>
              <a:rPr lang="it-IT" sz="1400" dirty="0" err="1"/>
              <a:t>feet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be</a:t>
            </a:r>
            <a:r>
              <a:rPr lang="it-IT" sz="1400" dirty="0"/>
              <a:t> </a:t>
            </a:r>
            <a:r>
              <a:rPr lang="it-IT" sz="1400" dirty="0" err="1"/>
              <a:t>installed</a:t>
            </a:r>
            <a:r>
              <a:rPr lang="it-IT" sz="1400" dirty="0"/>
              <a:t> on the </a:t>
            </a:r>
            <a:r>
              <a:rPr lang="it-IT" sz="1400" dirty="0" err="1"/>
              <a:t>rails</a:t>
            </a:r>
            <a:r>
              <a:rPr lang="it-IT" sz="1400" dirty="0"/>
              <a:t> </a:t>
            </a:r>
            <a:r>
              <a:rPr lang="it-IT" sz="1400" dirty="0" err="1"/>
              <a:t>before</a:t>
            </a:r>
            <a:r>
              <a:rPr lang="it-IT" sz="1400" dirty="0"/>
              <a:t> the </a:t>
            </a:r>
            <a:r>
              <a:rPr lang="it-IT" sz="1400" dirty="0" err="1"/>
              <a:t>installation</a:t>
            </a:r>
            <a:r>
              <a:rPr lang="it-IT" sz="1400" dirty="0"/>
              <a:t> </a:t>
            </a:r>
            <a:r>
              <a:rPr lang="it-IT" sz="1400" dirty="0" err="1"/>
              <a:t>of</a:t>
            </a:r>
            <a:r>
              <a:rPr lang="it-IT" sz="1400" dirty="0"/>
              <a:t> the disk.</a:t>
            </a:r>
          </a:p>
          <a:p>
            <a:pPr algn="just"/>
            <a:endParaRPr lang="it-IT" sz="1600" dirty="0"/>
          </a:p>
          <a:p>
            <a:pPr algn="l"/>
            <a:endParaRPr lang="it-IT" sz="1600" dirty="0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58344" y="6381750"/>
            <a:ext cx="3536032" cy="476250"/>
          </a:xfrm>
        </p:spPr>
        <p:txBody>
          <a:bodyPr/>
          <a:lstStyle/>
          <a:p>
            <a:r>
              <a:rPr lang="it-IT" sz="1100">
                <a:solidFill>
                  <a:schemeClr val="accent4">
                    <a:lumMod val="50000"/>
                    <a:lumOff val="50000"/>
                  </a:schemeClr>
                </a:solidFill>
              </a:rPr>
              <a:t>Fabio Happacher |   Referee CSN1</a:t>
            </a:r>
            <a:endParaRPr lang="it-IT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40" descr="Bench and Calo_01.tiff">
            <a:extLst>
              <a:ext uri="{FF2B5EF4-FFF2-40B4-BE49-F238E27FC236}">
                <a16:creationId xmlns:a16="http://schemas.microsoft.com/office/drawing/2014/main" id="{C70BBCEE-7B6A-F74D-A29C-029088257C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0121" y="3724827"/>
            <a:ext cx="2016224" cy="255114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A61DA-147B-A441-8D8C-F1B53A89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E21832-3023-4F4A-B56A-13BBC563D038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0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Prototyping:  Module-0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 designed technology has been tested building a module 0 that implements all the choices  of the actual calorimeter:</a:t>
            </a:r>
          </a:p>
          <a:p>
            <a:pPr lvl="1"/>
            <a:r>
              <a:rPr lang="en-US" dirty="0"/>
              <a:t>Arrangement of crystals</a:t>
            </a:r>
          </a:p>
          <a:p>
            <a:pPr lvl="1"/>
            <a:r>
              <a:rPr lang="en-US" dirty="0"/>
              <a:t>Cooling system</a:t>
            </a:r>
          </a:p>
          <a:p>
            <a:pPr lvl="1"/>
            <a:r>
              <a:rPr lang="en-US" dirty="0"/>
              <a:t>Crate prototype </a:t>
            </a:r>
          </a:p>
          <a:p>
            <a:pPr lvl="1"/>
            <a:r>
              <a:rPr lang="en-US" dirty="0" err="1"/>
              <a:t>FEE+Sipm</a:t>
            </a:r>
            <a:r>
              <a:rPr lang="en-US" dirty="0"/>
              <a:t> housing</a:t>
            </a:r>
          </a:p>
          <a:p>
            <a:pPr lvl="1"/>
            <a:r>
              <a:rPr lang="en-US" dirty="0"/>
              <a:t>Crystal wrapping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09AB09-0824-3044-AA3D-31B852E1258F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44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23728" y="-27384"/>
            <a:ext cx="5850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 err="1">
                <a:solidFill>
                  <a:schemeClr val="accent2"/>
                </a:solidFill>
              </a:rPr>
              <a:t>Module</a:t>
            </a:r>
            <a:r>
              <a:rPr lang="it-IT" sz="3600" dirty="0">
                <a:solidFill>
                  <a:schemeClr val="accent2"/>
                </a:solidFill>
              </a:rPr>
              <a:t> - 0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372200" y="1124744"/>
            <a:ext cx="216024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n. </a:t>
            </a:r>
            <a:r>
              <a:rPr lang="it-IT" sz="1400" b="1" dirty="0" err="1"/>
              <a:t>of</a:t>
            </a:r>
            <a:r>
              <a:rPr lang="it-IT" sz="1400" b="1" dirty="0"/>
              <a:t> </a:t>
            </a:r>
            <a:r>
              <a:rPr lang="it-IT" sz="1400" b="1" dirty="0" err="1"/>
              <a:t>crystals</a:t>
            </a:r>
            <a:r>
              <a:rPr lang="it-IT" sz="1400" b="1" dirty="0"/>
              <a:t>: 51</a:t>
            </a:r>
          </a:p>
          <a:p>
            <a:pPr algn="l"/>
            <a:endParaRPr lang="it-IT" sz="1400" dirty="0"/>
          </a:p>
          <a:p>
            <a:r>
              <a:rPr lang="it-IT" sz="1400" dirty="0" err="1"/>
              <a:t>Fill</a:t>
            </a:r>
            <a:r>
              <a:rPr lang="it-IT" sz="1400" dirty="0"/>
              <a:t> </a:t>
            </a:r>
            <a:r>
              <a:rPr lang="it-IT" sz="1400" dirty="0" err="1"/>
              <a:t>Factor</a:t>
            </a:r>
            <a:r>
              <a:rPr lang="it-IT" sz="1400" dirty="0"/>
              <a:t>: ~81%</a:t>
            </a:r>
          </a:p>
          <a:p>
            <a:endParaRPr lang="it-IT" sz="1400" u="sng" dirty="0"/>
          </a:p>
          <a:p>
            <a:r>
              <a:rPr lang="it-IT" sz="1400" dirty="0"/>
              <a:t>Total </a:t>
            </a:r>
            <a:r>
              <a:rPr lang="it-IT" sz="1400" dirty="0" err="1"/>
              <a:t>weight</a:t>
            </a:r>
            <a:r>
              <a:rPr lang="it-IT" sz="1400" dirty="0"/>
              <a:t>: ~70 kg</a:t>
            </a:r>
          </a:p>
          <a:p>
            <a:endParaRPr lang="en-US" sz="1400" dirty="0"/>
          </a:p>
          <a:p>
            <a:r>
              <a:rPr lang="en-US" sz="1400" dirty="0"/>
              <a:t>Overall sizes:</a:t>
            </a:r>
          </a:p>
          <a:p>
            <a:r>
              <a:rPr lang="en-US" sz="1400" dirty="0" err="1"/>
              <a:t>D</a:t>
            </a:r>
            <a:r>
              <a:rPr lang="en-US" sz="1050" dirty="0" err="1"/>
              <a:t>out</a:t>
            </a:r>
            <a:r>
              <a:rPr lang="en-US" sz="1400" dirty="0"/>
              <a:t>= 356 mm</a:t>
            </a:r>
          </a:p>
          <a:p>
            <a:r>
              <a:rPr lang="en-US" sz="1400" dirty="0"/>
              <a:t>Depth = 226 mm</a:t>
            </a:r>
          </a:p>
          <a:p>
            <a:pPr algn="l"/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</p:txBody>
      </p:sp>
      <p:pic>
        <p:nvPicPr>
          <p:cNvPr id="14" name="Immagine 13" descr="Modulo_Zero_0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0" t="11571" r="29525" b="4454"/>
          <a:stretch>
            <a:fillRect/>
          </a:stretch>
        </p:blipFill>
        <p:spPr>
          <a:xfrm>
            <a:off x="5724128" y="3140968"/>
            <a:ext cx="2880320" cy="3147016"/>
          </a:xfrm>
          <a:prstGeom prst="rect">
            <a:avLst/>
          </a:prstGeom>
        </p:spPr>
      </p:pic>
      <p:pic>
        <p:nvPicPr>
          <p:cNvPr id="15" name="Immagine 14" descr="Mu2e_MZ-0000 - Modulo_Zero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548680"/>
            <a:ext cx="5400600" cy="574906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A6DA5-3033-F14E-A080-6777DB2EE335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76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23728" y="-27384"/>
            <a:ext cx="5850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 err="1">
                <a:solidFill>
                  <a:schemeClr val="accent2"/>
                </a:solidFill>
              </a:rPr>
              <a:t>Module</a:t>
            </a:r>
            <a:r>
              <a:rPr lang="it-IT" sz="3600" dirty="0">
                <a:solidFill>
                  <a:schemeClr val="accent2"/>
                </a:solidFill>
              </a:rPr>
              <a:t> - 0</a:t>
            </a:r>
          </a:p>
        </p:txBody>
      </p:sp>
      <p:pic>
        <p:nvPicPr>
          <p:cNvPr id="11" name="Immagine 10" descr="Mu2e_MZ-0000 - Modulo_Zeroesploso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484784"/>
            <a:ext cx="8871386" cy="396044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203848" y="1052736"/>
            <a:ext cx="936104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Al Cylinder</a:t>
            </a:r>
            <a:endParaRPr lang="it-IT" sz="11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211960" y="4869160"/>
            <a:ext cx="936104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O-ring</a:t>
            </a:r>
            <a:endParaRPr lang="it-IT"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76056" y="1556792"/>
            <a:ext cx="936104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Matrix</a:t>
            </a:r>
            <a:endParaRPr lang="it-IT" sz="11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876256" y="1700808"/>
            <a:ext cx="936104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FEE_plate</a:t>
            </a:r>
            <a:endParaRPr lang="it-IT" sz="11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1052736"/>
            <a:ext cx="936104" cy="26161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Back_Plate</a:t>
            </a:r>
            <a:endParaRPr lang="it-IT" sz="11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028384" y="5229200"/>
            <a:ext cx="936104" cy="600164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SiPM</a:t>
            </a:r>
            <a:endParaRPr lang="en-US" sz="1100" dirty="0"/>
          </a:p>
          <a:p>
            <a:pPr algn="ctr"/>
            <a:r>
              <a:rPr lang="en-US" sz="1100" dirty="0"/>
              <a:t>+ </a:t>
            </a:r>
          </a:p>
          <a:p>
            <a:pPr algn="ctr"/>
            <a:r>
              <a:rPr lang="en-US" sz="1100" dirty="0"/>
              <a:t>FEE</a:t>
            </a:r>
            <a:endParaRPr lang="it-IT" sz="1100" dirty="0"/>
          </a:p>
        </p:txBody>
      </p:sp>
      <p:cxnSp>
        <p:nvCxnSpPr>
          <p:cNvPr id="21" name="Connettore 2 20"/>
          <p:cNvCxnSpPr>
            <a:stCxn id="18" idx="2"/>
          </p:cNvCxnSpPr>
          <p:nvPr/>
        </p:nvCxnSpPr>
        <p:spPr>
          <a:xfrm>
            <a:off x="791580" y="1314346"/>
            <a:ext cx="180020" cy="386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2" idx="2"/>
          </p:cNvCxnSpPr>
          <p:nvPr/>
        </p:nvCxnSpPr>
        <p:spPr>
          <a:xfrm flipH="1">
            <a:off x="2843808" y="1314346"/>
            <a:ext cx="828092" cy="5304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6" idx="2"/>
          </p:cNvCxnSpPr>
          <p:nvPr/>
        </p:nvCxnSpPr>
        <p:spPr>
          <a:xfrm flipH="1">
            <a:off x="5436096" y="1818402"/>
            <a:ext cx="108012" cy="6024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7" idx="2"/>
          </p:cNvCxnSpPr>
          <p:nvPr/>
        </p:nvCxnSpPr>
        <p:spPr>
          <a:xfrm flipH="1">
            <a:off x="7308304" y="1962418"/>
            <a:ext cx="36004" cy="386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3" idx="1"/>
          </p:cNvCxnSpPr>
          <p:nvPr/>
        </p:nvCxnSpPr>
        <p:spPr>
          <a:xfrm flipH="1" flipV="1">
            <a:off x="3707904" y="4581128"/>
            <a:ext cx="504056" cy="4188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9" idx="0"/>
          </p:cNvCxnSpPr>
          <p:nvPr/>
        </p:nvCxnSpPr>
        <p:spPr>
          <a:xfrm flipH="1" flipV="1">
            <a:off x="8388424" y="4365104"/>
            <a:ext cx="108012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467544" y="5373216"/>
            <a:ext cx="46085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/>
              <a:t>  Cylinder: INFN Lecce + INFN </a:t>
            </a:r>
            <a:r>
              <a:rPr lang="en-US" sz="1400" dirty="0" err="1"/>
              <a:t>Padova</a:t>
            </a:r>
            <a:endParaRPr lang="en-US" sz="1400" dirty="0"/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  Back plate + base: INFN Lecce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  </a:t>
            </a:r>
            <a:r>
              <a:rPr lang="en-US" sz="1400" dirty="0" err="1"/>
              <a:t>FEE_plate</a:t>
            </a:r>
            <a:r>
              <a:rPr lang="en-US" sz="1400" dirty="0"/>
              <a:t>: INFN Pisa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  </a:t>
            </a:r>
            <a:r>
              <a:rPr lang="en-US" sz="1400" dirty="0" err="1"/>
              <a:t>SiPM</a:t>
            </a:r>
            <a:r>
              <a:rPr lang="en-US" sz="1400" dirty="0"/>
              <a:t> holders: INFN/LNF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  Crystals wrapping: INFN/LNF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  Assembly: all</a:t>
            </a:r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C7CD3B-8B4D-434F-942F-7A660BDCB61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B315B-0603-BB4E-A352-64B546EB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 </a:t>
            </a:r>
            <a:r>
              <a:rPr lang="it-IT" dirty="0" err="1"/>
              <a:t>shell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C775-18D8-E246-9ABC-C652CA4A7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7520-9763-0B46-B33E-4E54D991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49BBD-3953-9F4B-957F-061599D1FAA8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254F-92C0-CB43-943C-02B86F0C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B4ED0-B7FD-BC43-9E9A-19285789B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D3143-92A4-674F-B924-FFC2476BB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06" y="1043046"/>
            <a:ext cx="2756648" cy="3630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C6A04-3DED-D748-ADEE-3D1FB8F57C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866" y="2931120"/>
            <a:ext cx="4370294" cy="28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039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Preparation of wrapping: </a:t>
            </a:r>
            <a:r>
              <a:rPr lang="en-US" b="0" dirty="0" err="1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Tyvek</a:t>
            </a:r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folding (1)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0A0341-FE22-4C47-A164-63CD91BA539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 descr="IMG-20180207-WA003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1" y="1066800"/>
            <a:ext cx="3606800" cy="2705100"/>
          </a:xfrm>
          <a:prstGeom prst="rect">
            <a:avLst/>
          </a:prstGeom>
        </p:spPr>
      </p:pic>
      <p:pic>
        <p:nvPicPr>
          <p:cNvPr id="9" name="Picture 8" descr="IMG-20180207-WA00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50378" y="409047"/>
            <a:ext cx="2301875" cy="3890432"/>
          </a:xfrm>
          <a:prstGeom prst="rect">
            <a:avLst/>
          </a:prstGeom>
        </p:spPr>
      </p:pic>
      <p:pic>
        <p:nvPicPr>
          <p:cNvPr id="11" name="Picture 10" descr="IMG-20180207-WA003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84"/>
          <a:stretch/>
        </p:blipFill>
        <p:spPr>
          <a:xfrm>
            <a:off x="676275" y="3771900"/>
            <a:ext cx="3171825" cy="2362201"/>
          </a:xfrm>
          <a:prstGeom prst="rect">
            <a:avLst/>
          </a:prstGeom>
        </p:spPr>
      </p:pic>
      <p:pic>
        <p:nvPicPr>
          <p:cNvPr id="12" name="Picture 11" descr="IMG-20180207-WA003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963" y="3638550"/>
            <a:ext cx="38481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2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EBF3-6EA5-DB47-B642-0E5B316B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Mu2e </a:t>
            </a:r>
            <a:r>
              <a:rPr lang="it-IT" dirty="0" err="1"/>
              <a:t>calorimeter</a:t>
            </a:r>
            <a:r>
              <a:rPr lang="it-IT" dirty="0"/>
              <a:t> </a:t>
            </a:r>
            <a:r>
              <a:rPr lang="it-IT" dirty="0" err="1"/>
              <a:t>view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47C7-D111-DC41-A4C1-29CE67D85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E70B4-526B-8D41-AD8C-320932060693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93E1-4C7B-4340-83F0-1B7718D0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64746-D917-064C-8DB2-1A13CBDD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8BE58F9A-0776-BC4D-B463-2CA9B5571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4457"/>
            <a:ext cx="4886303" cy="4987925"/>
          </a:xfrm>
          <a:prstGeom prst="rect">
            <a:avLst/>
          </a:prstGeom>
        </p:spPr>
      </p:pic>
      <p:pic>
        <p:nvPicPr>
          <p:cNvPr id="8" name="Immagine 11" descr="Integration_04.jpg">
            <a:extLst>
              <a:ext uri="{FF2B5EF4-FFF2-40B4-BE49-F238E27FC236}">
                <a16:creationId xmlns:a16="http://schemas.microsoft.com/office/drawing/2014/main" id="{EFED8EA0-95B8-394C-9E38-24EBCB8E4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"/>
          <a:stretch/>
        </p:blipFill>
        <p:spPr>
          <a:xfrm>
            <a:off x="5127841" y="939313"/>
            <a:ext cx="3720668" cy="49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74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Preparation of wrapping: </a:t>
            </a:r>
            <a:r>
              <a:rPr lang="en-US" b="0" dirty="0" err="1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Tyvek</a:t>
            </a:r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folding (2)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9C41B8-8572-DD4C-B66B-AC5952985939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 descr="IMG-20180207-WA00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5" y="870339"/>
            <a:ext cx="3987800" cy="2990850"/>
          </a:xfrm>
          <a:prstGeom prst="rect">
            <a:avLst/>
          </a:prstGeom>
        </p:spPr>
      </p:pic>
      <p:pic>
        <p:nvPicPr>
          <p:cNvPr id="8" name="Picture 7" descr="IMG-20180207-WA002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5" y="3861189"/>
            <a:ext cx="3902615" cy="2926961"/>
          </a:xfrm>
          <a:prstGeom prst="rect">
            <a:avLst/>
          </a:prstGeom>
        </p:spPr>
      </p:pic>
      <p:pic>
        <p:nvPicPr>
          <p:cNvPr id="9" name="Picture 8" descr="IMG-20180207-WA00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01" y="1072481"/>
            <a:ext cx="3916362" cy="52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3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 wrap: step-1, folding crystal in machine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CE56F-9AB4-774F-A417-452FF751E3FE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Picture 2" descr="IMG-20180207-WA00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338" y="3886200"/>
            <a:ext cx="1647825" cy="2197100"/>
          </a:xfrm>
          <a:prstGeom prst="rect">
            <a:avLst/>
          </a:prstGeom>
        </p:spPr>
      </p:pic>
      <p:pic>
        <p:nvPicPr>
          <p:cNvPr id="7" name="Picture 6" descr="IMG-20180207-WA00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99582"/>
            <a:ext cx="4292600" cy="5723467"/>
          </a:xfrm>
          <a:prstGeom prst="rect">
            <a:avLst/>
          </a:prstGeom>
        </p:spPr>
      </p:pic>
      <p:pic>
        <p:nvPicPr>
          <p:cNvPr id="8" name="Picture 7" descr="IMG-20180207-WA00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700" y="848782"/>
            <a:ext cx="4330700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2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 wrap: Step-2 .. Gluing of frames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01C95-63CA-DD4B-8157-37186E5F1545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Picture 8" descr="IMG-20180207-WA00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01700"/>
            <a:ext cx="2066925" cy="2755900"/>
          </a:xfrm>
          <a:prstGeom prst="rect">
            <a:avLst/>
          </a:prstGeom>
        </p:spPr>
      </p:pic>
      <p:pic>
        <p:nvPicPr>
          <p:cNvPr id="10" name="Picture 9" descr="IMG-20180207-WA00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901700"/>
            <a:ext cx="2105025" cy="2806700"/>
          </a:xfrm>
          <a:prstGeom prst="rect">
            <a:avLst/>
          </a:prstGeom>
        </p:spPr>
      </p:pic>
      <p:pic>
        <p:nvPicPr>
          <p:cNvPr id="11" name="Picture 10" descr="IMG-20180207-WA00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3143" y="3350685"/>
            <a:ext cx="2544763" cy="3393017"/>
          </a:xfrm>
          <a:prstGeom prst="rect">
            <a:avLst/>
          </a:prstGeom>
        </p:spPr>
      </p:pic>
      <p:pic>
        <p:nvPicPr>
          <p:cNvPr id="12" name="Picture 11" descr="IMG-20180207-WA001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791" y="1041399"/>
            <a:ext cx="3869333" cy="51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73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 wrap: Step-2, gluing frames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4D8B5C-8B26-1947-B09A-E6079480756D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0" name="Picture 9" descr="IMG-20180207-WA00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833966"/>
            <a:ext cx="4089400" cy="5452533"/>
          </a:xfrm>
          <a:prstGeom prst="rect">
            <a:avLst/>
          </a:prstGeom>
        </p:spPr>
      </p:pic>
      <p:pic>
        <p:nvPicPr>
          <p:cNvPr id="11" name="Picture 10" descr="IMG-20180207-WA0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00" y="833966"/>
            <a:ext cx="4067175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20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 wrap: Step-3 Aluminum tape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A9CEB-850C-3448-BDBF-A8741390A502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 descr="IMG-20180207-WA0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50" y="1562099"/>
            <a:ext cx="3562349" cy="4749799"/>
          </a:xfrm>
          <a:prstGeom prst="rect">
            <a:avLst/>
          </a:prstGeom>
        </p:spPr>
      </p:pic>
      <p:pic>
        <p:nvPicPr>
          <p:cNvPr id="8" name="Picture 7" descr="IMG-20180207-WA0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1562099"/>
            <a:ext cx="3562350" cy="474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200" y="1003300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curing of frames on the </a:t>
            </a:r>
            <a:r>
              <a:rPr lang="en-US" dirty="0" err="1"/>
              <a:t>Tyvek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02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Preparation of wrapping: Crystal wrap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3D17C1-546C-CC41-B40E-78A36FA17897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" name="Picture 2" descr="IMG-20180207-WA00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1032937"/>
            <a:ext cx="3876675" cy="5168900"/>
          </a:xfrm>
          <a:prstGeom prst="rect">
            <a:avLst/>
          </a:prstGeom>
        </p:spPr>
      </p:pic>
      <p:pic>
        <p:nvPicPr>
          <p:cNvPr id="9" name="Picture 8" descr="IMG-20180207-WA00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941919"/>
            <a:ext cx="3944938" cy="52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86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667DA-FF5D-4B47-986C-E7A3554CB59D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Picture 10" descr="IMG-20180207-WA00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45403"/>
            <a:ext cx="4057650" cy="5410200"/>
          </a:xfrm>
          <a:prstGeom prst="rect">
            <a:avLst/>
          </a:prstGeom>
        </p:spPr>
      </p:pic>
      <p:pic>
        <p:nvPicPr>
          <p:cNvPr id="13" name="Content Placeholder 12" descr="IMG-20180207-WA000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895" y="3133003"/>
            <a:ext cx="2254250" cy="2734397"/>
          </a:xfrm>
        </p:spPr>
      </p:pic>
      <p:pic>
        <p:nvPicPr>
          <p:cNvPr id="8" name="Picture 7" descr="IMG-20180207-WA000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545" y="1308100"/>
            <a:ext cx="4168855" cy="40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05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686800" cy="641739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Crystal wrap: final </a:t>
            </a:r>
            <a:r>
              <a:rPr lang="en-US" b="0" dirty="0" err="1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resut</a:t>
            </a:r>
            <a:endParaRPr lang="en-US" b="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64FED-A857-DB4E-B0C0-AD2B170602F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1" name="Picture 10" descr="IMG-20180207-WA00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78151" y="-793751"/>
            <a:ext cx="3276601" cy="8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71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0  FEE plate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682461"/>
            <a:ext cx="4060261" cy="30451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0C7DB3-A7EA-534B-B8DF-3D2A64673947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26" name="Picture 2" descr="MG-20170201-WA00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1439" y="736052"/>
            <a:ext cx="3644406" cy="30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399ACCD-86AF-5F4A-A9D1-63C909566F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95" y="3821970"/>
            <a:ext cx="4842963" cy="271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8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48" y="744029"/>
            <a:ext cx="4323026" cy="28633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4258DC-55DC-2D48-B431-D037D55B9951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812" y="706723"/>
            <a:ext cx="4371726" cy="2895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30" y="3572513"/>
            <a:ext cx="4397188" cy="2912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274" y="3581450"/>
            <a:ext cx="4371726" cy="28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18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81E08-7B23-3344-8B5A-3D1D5D27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BF0C29-36E8-EB4C-A571-65E60DD52A5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3B27-5D0A-0145-B96F-3E004B1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5B2E-10C6-1942-8C4E-59F6E532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95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DBA4D3-35AC-6546-976B-EF830E60C93E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67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93" y="890917"/>
            <a:ext cx="6081320" cy="40278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24034B-F320-9944-8997-21D86B9A659A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331" y="3001939"/>
            <a:ext cx="4609069" cy="30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2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37" y="956552"/>
            <a:ext cx="4116596" cy="27265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4A6BDF-09B5-6845-AE77-A035FB667CD8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064" y="1248903"/>
            <a:ext cx="5276336" cy="48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204" y="921280"/>
            <a:ext cx="2877545" cy="19198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5912C9-EDE6-9E4B-9FE2-F09FA3888ED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698" y="921280"/>
            <a:ext cx="2100700" cy="3141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7" y="921280"/>
            <a:ext cx="3541468" cy="5314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55" y="4214851"/>
            <a:ext cx="2710058" cy="180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857" y="4214850"/>
            <a:ext cx="2738381" cy="1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99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+FEE holder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9521"/>
            <a:ext cx="2817161" cy="19907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BF1EC-6139-1641-84AB-39D7890C317E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138" y="960891"/>
            <a:ext cx="2802188" cy="2952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76" y="3992608"/>
            <a:ext cx="3302050" cy="2477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273" y="3506146"/>
            <a:ext cx="49938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design for the </a:t>
            </a:r>
            <a:r>
              <a:rPr lang="en-US" dirty="0" err="1"/>
              <a:t>Sipm+FEE</a:t>
            </a:r>
            <a:r>
              <a:rPr lang="en-US" dirty="0"/>
              <a:t> holders</a:t>
            </a:r>
          </a:p>
          <a:p>
            <a:endParaRPr lang="en-US" dirty="0"/>
          </a:p>
          <a:p>
            <a:r>
              <a:rPr lang="en-US" dirty="0"/>
              <a:t>New prototype with more precise </a:t>
            </a:r>
          </a:p>
          <a:p>
            <a:r>
              <a:rPr lang="en-US" dirty="0"/>
              <a:t>production technique machining</a:t>
            </a:r>
          </a:p>
          <a:p>
            <a:endParaRPr lang="en-US" dirty="0"/>
          </a:p>
          <a:p>
            <a:r>
              <a:rPr lang="en-US" dirty="0"/>
              <a:t>The holder dimensions are customized</a:t>
            </a:r>
          </a:p>
          <a:p>
            <a:r>
              <a:rPr lang="en-US" dirty="0"/>
              <a:t>for the  Hamamatsu </a:t>
            </a:r>
            <a:r>
              <a:rPr lang="en-US" dirty="0" err="1"/>
              <a:t>SiPM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159" y="952682"/>
            <a:ext cx="3264980" cy="17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956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BD6E5-E2A4-2D4A-80C1-6556EDA47D1C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Fabio Happacher |   Referee CSN1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19" y="851273"/>
            <a:ext cx="5366263" cy="3329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079" y="352069"/>
            <a:ext cx="2662518" cy="2475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1426" y="3232281"/>
            <a:ext cx="1949824" cy="2756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294" y="3780692"/>
            <a:ext cx="2568388" cy="24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2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pic>
        <p:nvPicPr>
          <p:cNvPr id="9" name="Picture 6" descr="Risultati immagini per logo ln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4" y="116632"/>
            <a:ext cx="1204626" cy="864096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123728" y="-27384"/>
            <a:ext cx="5850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 err="1">
                <a:solidFill>
                  <a:schemeClr val="accent2"/>
                </a:solidFill>
              </a:rPr>
              <a:t>SiPM</a:t>
            </a:r>
            <a:r>
              <a:rPr lang="it-IT" sz="3600" dirty="0">
                <a:solidFill>
                  <a:schemeClr val="accent2"/>
                </a:solidFill>
              </a:rPr>
              <a:t> &amp; FEE </a:t>
            </a:r>
            <a:r>
              <a:rPr lang="it-IT" sz="3600" dirty="0" err="1">
                <a:solidFill>
                  <a:schemeClr val="accent2"/>
                </a:solidFill>
              </a:rPr>
              <a:t>holders</a:t>
            </a:r>
            <a:endParaRPr lang="it-IT" sz="3600" dirty="0">
              <a:solidFill>
                <a:schemeClr val="accent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7543" y="1124745"/>
            <a:ext cx="5193027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dirty="0">
                <a:latin typeface="+mn-lt"/>
              </a:rPr>
              <a:t>The holder houses the </a:t>
            </a:r>
            <a:r>
              <a:rPr lang="en-US" sz="1800" kern="0" dirty="0" err="1">
                <a:latin typeface="+mn-lt"/>
              </a:rPr>
              <a:t>SiPMs</a:t>
            </a:r>
            <a:r>
              <a:rPr lang="en-US" sz="1800" kern="0" dirty="0">
                <a:latin typeface="+mn-lt"/>
              </a:rPr>
              <a:t>, the FEE boards and fiber connectors.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dirty="0">
                <a:latin typeface="+mn-lt"/>
              </a:rPr>
              <a:t>The body of the holder is made of golden copper to achieve a good thermal conductivity and facilitate the gluing of the </a:t>
            </a:r>
            <a:r>
              <a:rPr lang="en-US" sz="1800" kern="0" dirty="0" err="1">
                <a:latin typeface="+mn-lt"/>
              </a:rPr>
              <a:t>SiPMs</a:t>
            </a:r>
            <a:r>
              <a:rPr lang="en-US" sz="1800" kern="0" dirty="0">
                <a:latin typeface="+mn-lt"/>
              </a:rPr>
              <a:t>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latin typeface="+mn-lt"/>
              </a:rPr>
              <a:t>It provides: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+mn-lt"/>
              </a:rPr>
              <a:t>mechanical support for </a:t>
            </a:r>
            <a:r>
              <a:rPr lang="en-US" sz="1800" kern="0" dirty="0" err="1">
                <a:latin typeface="+mn-lt"/>
              </a:rPr>
              <a:t>SiPM</a:t>
            </a:r>
            <a:r>
              <a:rPr lang="en-US" sz="1800" kern="0" dirty="0">
                <a:latin typeface="+mn-lt"/>
              </a:rPr>
              <a:t> &amp;FEE board;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+mn-lt"/>
              </a:rPr>
              <a:t>heat exchange between </a:t>
            </a:r>
            <a:r>
              <a:rPr lang="en-US" sz="1800" kern="0" dirty="0" err="1">
                <a:latin typeface="+mn-lt"/>
              </a:rPr>
              <a:t>SiPM</a:t>
            </a:r>
            <a:r>
              <a:rPr lang="en-US" sz="1800" kern="0" dirty="0">
                <a:latin typeface="+mn-lt"/>
              </a:rPr>
              <a:t> and cooling circuit;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+mn-lt"/>
              </a:rPr>
              <a:t>light-tightness;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+mn-lt"/>
              </a:rPr>
              <a:t>faraday cage.</a:t>
            </a:r>
            <a:endParaRPr lang="it-IT" dirty="0"/>
          </a:p>
          <a:p>
            <a:pPr algn="l"/>
            <a:endParaRPr lang="it-IT" dirty="0"/>
          </a:p>
          <a:p>
            <a:pPr algn="l"/>
            <a:endParaRPr lang="it-IT" dirty="0"/>
          </a:p>
          <a:p>
            <a:pPr algn="l"/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981" y="1121434"/>
            <a:ext cx="2977421" cy="25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981" y="3721013"/>
            <a:ext cx="2790195" cy="24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58344" y="6381750"/>
            <a:ext cx="3536032" cy="476250"/>
          </a:xfrm>
        </p:spPr>
        <p:txBody>
          <a:bodyPr/>
          <a:lstStyle/>
          <a:p>
            <a:r>
              <a:rPr lang="it-IT" sz="1100">
                <a:solidFill>
                  <a:schemeClr val="accent4">
                    <a:lumMod val="50000"/>
                    <a:lumOff val="50000"/>
                  </a:schemeClr>
                </a:solidFill>
              </a:rPr>
              <a:t>Fabio Happacher |   Referee CSN1</a:t>
            </a:r>
            <a:endParaRPr lang="it-IT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E4C07-BB8C-1943-8ED0-B8D75646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09C0D8-F895-984D-858E-E5DED71223EF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4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154" y="1066977"/>
            <a:ext cx="8115581" cy="502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9" name="Picture 6" descr="Risultati immagini per logo ln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4" y="116632"/>
            <a:ext cx="1204626" cy="864096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583160" y="0"/>
            <a:ext cx="75608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 err="1">
                <a:solidFill>
                  <a:schemeClr val="accent2"/>
                </a:solidFill>
              </a:rPr>
              <a:t>SiPM</a:t>
            </a:r>
            <a:r>
              <a:rPr lang="it-IT" sz="3600" dirty="0">
                <a:solidFill>
                  <a:schemeClr val="accent2"/>
                </a:solidFill>
              </a:rPr>
              <a:t> &amp; FEE </a:t>
            </a:r>
            <a:r>
              <a:rPr lang="it-IT" sz="3600" dirty="0" err="1">
                <a:solidFill>
                  <a:schemeClr val="accent2"/>
                </a:solidFill>
              </a:rPr>
              <a:t>holders</a:t>
            </a:r>
            <a:r>
              <a:rPr lang="it-IT" sz="3600" dirty="0">
                <a:solidFill>
                  <a:schemeClr val="accent2"/>
                </a:solidFill>
              </a:rPr>
              <a:t>: </a:t>
            </a:r>
            <a:r>
              <a:rPr lang="it-IT" sz="3600" dirty="0" err="1">
                <a:solidFill>
                  <a:schemeClr val="accent2"/>
                </a:solidFill>
              </a:rPr>
              <a:t>components</a:t>
            </a:r>
            <a:endParaRPr lang="it-IT" sz="3600" dirty="0">
              <a:solidFill>
                <a:schemeClr val="accent2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452647" y="1130737"/>
            <a:ext cx="1903124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REG_Board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545818" y="2679227"/>
            <a:ext cx="2287803" cy="400110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Faraday </a:t>
            </a:r>
            <a:r>
              <a:rPr lang="it-IT" sz="2000" dirty="0" err="1"/>
              <a:t>cage</a:t>
            </a:r>
            <a:endParaRPr lang="it-IT" sz="2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32154" y="1320066"/>
            <a:ext cx="1251006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SiPMs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760997" y="5764807"/>
            <a:ext cx="3015447" cy="83099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Fiber </a:t>
            </a:r>
            <a:r>
              <a:rPr lang="it-IT" dirty="0" err="1"/>
              <a:t>optic</a:t>
            </a:r>
            <a:r>
              <a:rPr lang="it-IT" dirty="0"/>
              <a:t> </a:t>
            </a:r>
            <a:r>
              <a:rPr lang="it-IT" dirty="0" err="1"/>
              <a:t>connector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524315" y="1663554"/>
            <a:ext cx="1584176" cy="553998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Holder</a:t>
            </a:r>
            <a:endParaRPr lang="it-IT" dirty="0"/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copper+Au</a:t>
            </a:r>
            <a:r>
              <a:rPr lang="en-US" sz="1200" dirty="0"/>
              <a:t>)</a:t>
            </a:r>
            <a:endParaRPr lang="it-IT" sz="1200" dirty="0"/>
          </a:p>
        </p:txBody>
      </p:sp>
      <p:cxnSp>
        <p:nvCxnSpPr>
          <p:cNvPr id="33" name="Connettore 2 32"/>
          <p:cNvCxnSpPr>
            <a:cxnSpLocks/>
            <a:stCxn id="27" idx="1"/>
          </p:cNvCxnSpPr>
          <p:nvPr/>
        </p:nvCxnSpPr>
        <p:spPr>
          <a:xfrm flipH="1">
            <a:off x="5495028" y="2879282"/>
            <a:ext cx="1050790" cy="7093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>
            <a:stCxn id="30" idx="1"/>
          </p:cNvCxnSpPr>
          <p:nvPr/>
        </p:nvCxnSpPr>
        <p:spPr>
          <a:xfrm flipH="1">
            <a:off x="2576146" y="1940553"/>
            <a:ext cx="1948169" cy="7323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cxnSpLocks/>
          </p:cNvCxnSpPr>
          <p:nvPr/>
        </p:nvCxnSpPr>
        <p:spPr>
          <a:xfrm flipH="1" flipV="1">
            <a:off x="2721941" y="4574079"/>
            <a:ext cx="288032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cxnSpLocks/>
            <a:stCxn id="25" idx="2"/>
          </p:cNvCxnSpPr>
          <p:nvPr/>
        </p:nvCxnSpPr>
        <p:spPr>
          <a:xfrm flipH="1">
            <a:off x="3536831" y="1592402"/>
            <a:ext cx="867378" cy="503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cxnSpLocks/>
            <a:stCxn id="28" idx="2"/>
          </p:cNvCxnSpPr>
          <p:nvPr/>
        </p:nvCxnSpPr>
        <p:spPr>
          <a:xfrm>
            <a:off x="957657" y="1781731"/>
            <a:ext cx="482954" cy="512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>
            <a:cxnSpLocks/>
            <a:stCxn id="29" idx="0"/>
          </p:cNvCxnSpPr>
          <p:nvPr/>
        </p:nvCxnSpPr>
        <p:spPr>
          <a:xfrm flipV="1">
            <a:off x="7268721" y="5627077"/>
            <a:ext cx="503679" cy="137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-2036150" y="1193115"/>
            <a:ext cx="1368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SiPM</a:t>
            </a:r>
            <a:r>
              <a:rPr lang="en-US" dirty="0"/>
              <a:t> are glued on the case (body)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5949037" y="1066977"/>
            <a:ext cx="2966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FEE is screwed </a:t>
            </a:r>
          </a:p>
          <a:p>
            <a:r>
              <a:rPr lang="en-US" dirty="0"/>
              <a:t>through a bridge </a:t>
            </a:r>
            <a:r>
              <a:rPr lang="en-US" dirty="0" err="1"/>
              <a:t>resitor</a:t>
            </a:r>
            <a:endParaRPr lang="en-US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409601" y="5395475"/>
            <a:ext cx="1584176" cy="36933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Spacer</a:t>
            </a:r>
            <a:endParaRPr lang="it-IT" dirty="0"/>
          </a:p>
        </p:txBody>
      </p:sp>
      <p:cxnSp>
        <p:nvCxnSpPr>
          <p:cNvPr id="51" name="Connettore 2 50"/>
          <p:cNvCxnSpPr>
            <a:stCxn id="50" idx="0"/>
          </p:cNvCxnSpPr>
          <p:nvPr/>
        </p:nvCxnSpPr>
        <p:spPr>
          <a:xfrm flipH="1" flipV="1">
            <a:off x="1055077" y="4273063"/>
            <a:ext cx="146612" cy="1122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7249446" y="3309703"/>
            <a:ext cx="1584176" cy="36933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Screws</a:t>
            </a:r>
          </a:p>
        </p:txBody>
      </p:sp>
      <p:cxnSp>
        <p:nvCxnSpPr>
          <p:cNvPr id="54" name="Connettore 2 53"/>
          <p:cNvCxnSpPr>
            <a:stCxn id="53" idx="1"/>
          </p:cNvCxnSpPr>
          <p:nvPr/>
        </p:nvCxnSpPr>
        <p:spPr>
          <a:xfrm flipH="1">
            <a:off x="6204682" y="3494369"/>
            <a:ext cx="1044764" cy="535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2895515" y="5627077"/>
            <a:ext cx="2599511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Fiber</a:t>
            </a:r>
            <a:r>
              <a:rPr lang="it-IT" dirty="0"/>
              <a:t> Guide</a:t>
            </a:r>
          </a:p>
        </p:txBody>
      </p:sp>
      <p:cxnSp>
        <p:nvCxnSpPr>
          <p:cNvPr id="57" name="Connettore 2 56"/>
          <p:cNvCxnSpPr>
            <a:cxnSpLocks/>
            <a:stCxn id="56" idx="0"/>
          </p:cNvCxnSpPr>
          <p:nvPr/>
        </p:nvCxnSpPr>
        <p:spPr>
          <a:xfrm flipH="1" flipV="1">
            <a:off x="3013455" y="3449587"/>
            <a:ext cx="1181816" cy="21774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6346527" y="2137036"/>
            <a:ext cx="2487094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Closing </a:t>
            </a:r>
            <a:r>
              <a:rPr lang="it-IT" dirty="0" err="1"/>
              <a:t>Screw</a:t>
            </a:r>
            <a:endParaRPr lang="it-IT" dirty="0"/>
          </a:p>
        </p:txBody>
      </p:sp>
      <p:cxnSp>
        <p:nvCxnSpPr>
          <p:cNvPr id="62" name="Connettore 2 61"/>
          <p:cNvCxnSpPr>
            <a:cxnSpLocks/>
            <a:stCxn id="61" idx="1"/>
          </p:cNvCxnSpPr>
          <p:nvPr/>
        </p:nvCxnSpPr>
        <p:spPr>
          <a:xfrm flipH="1">
            <a:off x="3675185" y="2367869"/>
            <a:ext cx="2671342" cy="8764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58344" y="6381750"/>
            <a:ext cx="3536032" cy="476250"/>
          </a:xfrm>
        </p:spPr>
        <p:txBody>
          <a:bodyPr/>
          <a:lstStyle/>
          <a:p>
            <a:r>
              <a:rPr lang="it-IT" sz="1100">
                <a:solidFill>
                  <a:schemeClr val="accent4">
                    <a:lumMod val="50000"/>
                    <a:lumOff val="50000"/>
                  </a:schemeClr>
                </a:solidFill>
              </a:rPr>
              <a:t>Fabio Happacher |   Referee CSN1</a:t>
            </a:r>
            <a:endParaRPr lang="it-IT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0B55F-87DF-4743-8E76-4E477AA0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8E604-8F4A-2A43-B9EA-08401DE9ABA6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44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583160" y="0"/>
            <a:ext cx="75608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it-IT" sz="3600" dirty="0" err="1">
                <a:solidFill>
                  <a:schemeClr val="accent6"/>
                </a:solidFill>
              </a:rPr>
              <a:t>Sipm</a:t>
            </a:r>
            <a:r>
              <a:rPr lang="it-IT" sz="3600" dirty="0">
                <a:solidFill>
                  <a:schemeClr val="accent6"/>
                </a:solidFill>
              </a:rPr>
              <a:t> </a:t>
            </a:r>
            <a:r>
              <a:rPr lang="it-IT" sz="3600" dirty="0" err="1">
                <a:solidFill>
                  <a:schemeClr val="accent6"/>
                </a:solidFill>
              </a:rPr>
              <a:t>holder</a:t>
            </a:r>
            <a:r>
              <a:rPr lang="it-IT" sz="3600" dirty="0">
                <a:solidFill>
                  <a:schemeClr val="accent6"/>
                </a:solidFill>
              </a:rPr>
              <a:t>: total </a:t>
            </a:r>
            <a:r>
              <a:rPr lang="it-IT" sz="3600" dirty="0" err="1">
                <a:solidFill>
                  <a:schemeClr val="accent6"/>
                </a:solidFill>
              </a:rPr>
              <a:t>cost</a:t>
            </a:r>
            <a:endParaRPr lang="it-IT" sz="3600" dirty="0">
              <a:solidFill>
                <a:schemeClr val="accent6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58344" y="6381750"/>
            <a:ext cx="3536032" cy="476250"/>
          </a:xfrm>
        </p:spPr>
        <p:txBody>
          <a:bodyPr/>
          <a:lstStyle/>
          <a:p>
            <a:r>
              <a:rPr lang="it-IT" sz="1100">
                <a:solidFill>
                  <a:schemeClr val="accent4">
                    <a:lumMod val="50000"/>
                    <a:lumOff val="50000"/>
                  </a:schemeClr>
                </a:solidFill>
              </a:rPr>
              <a:t>Fabio Happacher |   Referee CSN1</a:t>
            </a:r>
            <a:endParaRPr lang="it-IT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04066"/>
              </p:ext>
            </p:extLst>
          </p:nvPr>
        </p:nvGraphicFramePr>
        <p:xfrm>
          <a:off x="676275" y="957935"/>
          <a:ext cx="7144547" cy="504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245">
                <a:tc>
                  <a:txBody>
                    <a:bodyPr/>
                    <a:lstStyle/>
                    <a:p>
                      <a:r>
                        <a:rPr lang="en-US" sz="1600" dirty="0"/>
                        <a:t>Parte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Q.ty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Prezzo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unitario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Prezzo</a:t>
                      </a:r>
                      <a:r>
                        <a:rPr lang="en-US" sz="1600" baseline="0" dirty="0"/>
                        <a:t> lotto</a:t>
                      </a:r>
                      <a:endParaRPr lang="it-IT" sz="1600" dirty="0"/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/>
                        <a:t>Body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15,50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25.575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it-IT" sz="1600" dirty="0"/>
                        <a:t>Fiber </a:t>
                      </a:r>
                      <a:r>
                        <a:rPr lang="it-IT" sz="1600" dirty="0" err="1"/>
                        <a:t>Guideline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0,45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742,5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it-IT" sz="1600" dirty="0"/>
                        <a:t>Closing </a:t>
                      </a:r>
                      <a:r>
                        <a:rPr lang="it-IT" sz="1600" dirty="0" err="1"/>
                        <a:t>screw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0,41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676,5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it-IT" sz="1600" dirty="0"/>
                        <a:t>Screws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6600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0,37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2442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/>
                        <a:t>Spacers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3300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0,38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627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TOTALE</a:t>
                      </a:r>
                      <a:endParaRPr lang="it-IT" sz="1600" b="1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30.063 </a:t>
                      </a:r>
                      <a:r>
                        <a:rPr lang="it-IT" sz="1600" b="1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245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Gabbia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di</a:t>
                      </a:r>
                      <a:r>
                        <a:rPr lang="en-US" sz="1600" b="1" dirty="0"/>
                        <a:t> Faraday</a:t>
                      </a:r>
                      <a:endParaRPr lang="it-IT" sz="1600" b="1" dirty="0"/>
                    </a:p>
                  </a:txBody>
                  <a:tcPr marT="46800"/>
                </a:tc>
                <a:tc hMerge="1">
                  <a:txBody>
                    <a:bodyPr/>
                    <a:lstStyle/>
                    <a:p>
                      <a:endParaRPr lang="it-IT" sz="1200"/>
                    </a:p>
                  </a:txBody>
                  <a:tcPr marT="46800"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T="46800"/>
                </a:tc>
                <a:tc hMerge="1"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/>
                        <a:t>ABS*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4,56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7524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/>
                        <a:t>ASA*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4,59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7573,5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it-IT" sz="1600" dirty="0"/>
                        <a:t>Victrex@ </a:t>
                      </a:r>
                      <a:r>
                        <a:rPr lang="it-IT" sz="1600" dirty="0" err="1"/>
                        <a:t>Peek*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8,6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14190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 err="1"/>
                        <a:t>Alluminio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imbutito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11,95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19.717,5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 err="1"/>
                        <a:t>Rame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imbutito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12,32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20.328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Alluminio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pressofusione</a:t>
                      </a:r>
                      <a:endParaRPr lang="it-IT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1650</a:t>
                      </a:r>
                      <a:endParaRPr lang="it-IT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18,6 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30.690 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8245">
                <a:tc>
                  <a:txBody>
                    <a:bodyPr/>
                    <a:lstStyle/>
                    <a:p>
                      <a:r>
                        <a:rPr lang="en-US" sz="1600" dirty="0" err="1"/>
                        <a:t>Stampa</a:t>
                      </a:r>
                      <a:r>
                        <a:rPr lang="en-US" sz="1600" dirty="0"/>
                        <a:t> 3D – ASA**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1650</a:t>
                      </a:r>
                      <a:endParaRPr lang="it-IT" sz="1600" dirty="0"/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29.700 </a:t>
                      </a:r>
                      <a:r>
                        <a:rPr lang="it-IT" sz="1600" dirty="0"/>
                        <a:t>€</a:t>
                      </a:r>
                    </a:p>
                  </a:txBody>
                  <a:tcPr marT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5876B-4427-9349-855F-5C154A6D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0A7347-F1CF-9043-A3CD-413D877D5BAF}" type="datetime1">
              <a:rPr lang="it-IT" smtClean="0"/>
              <a:t>27/04/18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45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9632-DE4F-E34B-B068-77B970CA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costs</a:t>
            </a:r>
            <a:r>
              <a:rPr lang="it-IT" dirty="0"/>
              <a:t> to be </a:t>
            </a:r>
            <a:r>
              <a:rPr lang="it-IT" dirty="0" err="1"/>
              <a:t>sustained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696B-4221-E64A-BE4D-2F785212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SiPM</a:t>
            </a:r>
            <a:r>
              <a:rPr lang="it-IT" dirty="0"/>
              <a:t> </a:t>
            </a:r>
            <a:r>
              <a:rPr lang="it-IT" dirty="0" err="1"/>
              <a:t>holder</a:t>
            </a:r>
            <a:endParaRPr lang="it-IT" dirty="0"/>
          </a:p>
          <a:p>
            <a:endParaRPr lang="it-IT" dirty="0"/>
          </a:p>
          <a:p>
            <a:r>
              <a:rPr lang="it-IT" dirty="0"/>
              <a:t>From the </a:t>
            </a:r>
            <a:r>
              <a:rPr lang="it-IT" dirty="0" err="1"/>
              <a:t>quotes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hands</a:t>
            </a:r>
            <a:r>
              <a:rPr lang="it-IT" dirty="0"/>
              <a:t>, the 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cost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component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estimated</a:t>
            </a:r>
            <a:r>
              <a:rPr lang="it-IT" dirty="0"/>
              <a:t> to be 60 </a:t>
            </a:r>
            <a:r>
              <a:rPr lang="it-IT" dirty="0" err="1"/>
              <a:t>kE</a:t>
            </a:r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hope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bids</a:t>
            </a:r>
            <a:r>
              <a:rPr lang="it-IT" dirty="0"/>
              <a:t> the </a:t>
            </a:r>
            <a:r>
              <a:rPr lang="it-IT" dirty="0" err="1"/>
              <a:t>costs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go down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10-15 %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Y </a:t>
            </a:r>
            <a:r>
              <a:rPr lang="it-IT" dirty="0" err="1"/>
              <a:t>adj</a:t>
            </a:r>
            <a:endParaRPr lang="it-IT" dirty="0"/>
          </a:p>
          <a:p>
            <a:r>
              <a:rPr lang="it-IT" dirty="0"/>
              <a:t>The Y </a:t>
            </a:r>
            <a:r>
              <a:rPr lang="it-IT" dirty="0" err="1"/>
              <a:t>adjustment</a:t>
            </a:r>
            <a:r>
              <a:rPr lang="it-IT" dirty="0"/>
              <a:t> </a:t>
            </a:r>
            <a:r>
              <a:rPr lang="it-IT" dirty="0" err="1"/>
              <a:t>mechanism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purchased</a:t>
            </a:r>
            <a:r>
              <a:rPr lang="it-IT" dirty="0"/>
              <a:t>, the </a:t>
            </a:r>
            <a:r>
              <a:rPr lang="it-IT" dirty="0" err="1"/>
              <a:t>cost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estimated</a:t>
            </a:r>
            <a:r>
              <a:rPr lang="it-IT" dirty="0"/>
              <a:t> to be 2250x4 =9 </a:t>
            </a:r>
            <a:r>
              <a:rPr lang="it-IT" dirty="0" err="1"/>
              <a:t>kE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4C1F7-2F07-E34F-831D-493F58276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91E58-1E59-8A42-91E5-B6EF248F5EAB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ABEC8-56DB-324C-BC9B-DDF06701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608D8-6C6D-BD40-9BAB-B1AD554A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0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Calorimeter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6" t="3643" r="9838"/>
          <a:stretch>
            <a:fillRect/>
          </a:stretch>
        </p:blipFill>
        <p:spPr>
          <a:xfrm>
            <a:off x="683568" y="1988840"/>
            <a:ext cx="6407836" cy="4032448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07504" y="1124744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The calorimeter consists of two annuli each one composed of: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CE3C-543C-43B9-8F5D-BEB14DA0DCAA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6156176" y="764704"/>
            <a:ext cx="464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non chi comincia ma quel che persevera</a:t>
            </a:r>
          </a:p>
        </p:txBody>
      </p:sp>
      <p:pic>
        <p:nvPicPr>
          <p:cNvPr id="9" name="Picture 6" descr="Risultati immagini per logo ln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4" y="116632"/>
            <a:ext cx="1204626" cy="864096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90171" y="-27384"/>
            <a:ext cx="67837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it-IT" sz="3600" dirty="0">
              <a:solidFill>
                <a:schemeClr val="accent6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804248" y="2185119"/>
            <a:ext cx="1584176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FEE</a:t>
            </a:r>
            <a:r>
              <a:rPr lang="en-US" sz="1400" dirty="0"/>
              <a:t>_Plate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380312" y="4941168"/>
            <a:ext cx="1584176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SiPM</a:t>
            </a:r>
            <a:r>
              <a:rPr lang="en-US" sz="1400" dirty="0"/>
              <a:t> holder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364088" y="1844824"/>
            <a:ext cx="1008112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Crystals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051720" y="1700808"/>
            <a:ext cx="1296144" cy="52322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n. 10 Readout elect . crates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547664" y="5805264"/>
            <a:ext cx="1080120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Foot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67544" y="4941168"/>
            <a:ext cx="1224136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Inner ring</a:t>
            </a:r>
            <a:endParaRPr lang="it-IT" sz="1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788024" y="5589240"/>
            <a:ext cx="1584176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Outer ring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51520" y="1772816"/>
            <a:ext cx="1403648" cy="307777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Source</a:t>
            </a:r>
            <a:r>
              <a:rPr lang="en-US" sz="1400" dirty="0"/>
              <a:t>_Plate</a:t>
            </a:r>
            <a:endParaRPr lang="it-IT" sz="1400" dirty="0"/>
          </a:p>
        </p:txBody>
      </p:sp>
      <p:cxnSp>
        <p:nvCxnSpPr>
          <p:cNvPr id="25" name="Connettore 2 24"/>
          <p:cNvCxnSpPr>
            <a:stCxn id="14" idx="2"/>
          </p:cNvCxnSpPr>
          <p:nvPr/>
        </p:nvCxnSpPr>
        <p:spPr>
          <a:xfrm flipH="1">
            <a:off x="6588224" y="2492896"/>
            <a:ext cx="1008112" cy="9163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7" idx="1"/>
          </p:cNvCxnSpPr>
          <p:nvPr/>
        </p:nvCxnSpPr>
        <p:spPr>
          <a:xfrm flipH="1">
            <a:off x="6372200" y="5095057"/>
            <a:ext cx="1008112" cy="134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9" idx="3"/>
          </p:cNvCxnSpPr>
          <p:nvPr/>
        </p:nvCxnSpPr>
        <p:spPr>
          <a:xfrm>
            <a:off x="3347864" y="1962418"/>
            <a:ext cx="648072" cy="170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23" idx="2"/>
          </p:cNvCxnSpPr>
          <p:nvPr/>
        </p:nvCxnSpPr>
        <p:spPr>
          <a:xfrm>
            <a:off x="953344" y="2080593"/>
            <a:ext cx="557808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>
            <a:stCxn id="21" idx="3"/>
          </p:cNvCxnSpPr>
          <p:nvPr/>
        </p:nvCxnSpPr>
        <p:spPr>
          <a:xfrm flipV="1">
            <a:off x="1691680" y="4149080"/>
            <a:ext cx="576064" cy="945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2627784" y="5589240"/>
            <a:ext cx="864096" cy="3699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22" idx="1"/>
          </p:cNvCxnSpPr>
          <p:nvPr/>
        </p:nvCxnSpPr>
        <p:spPr>
          <a:xfrm flipH="1" flipV="1">
            <a:off x="3923928" y="5013176"/>
            <a:ext cx="864096" cy="7299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>
            <a:stCxn id="18" idx="2"/>
          </p:cNvCxnSpPr>
          <p:nvPr/>
        </p:nvCxnSpPr>
        <p:spPr>
          <a:xfrm flipH="1">
            <a:off x="5364088" y="2152601"/>
            <a:ext cx="504056" cy="772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732240" y="5517232"/>
            <a:ext cx="2088232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200" dirty="0"/>
              <a:t>Manifolds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/>
              <a:t>Hydraulic connections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/>
              <a:t>Inner steps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/>
              <a:t>Outer steps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/>
              <a:t>Alignment targets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C8FEE-4239-E049-B45D-F1DAA82C5406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1D460-3714-F54A-81DD-3B1C1E9C7E06}"/>
              </a:ext>
            </a:extLst>
          </p:cNvPr>
          <p:cNvSpPr txBox="1"/>
          <p:nvPr/>
        </p:nvSpPr>
        <p:spPr>
          <a:xfrm>
            <a:off x="2538397" y="175574"/>
            <a:ext cx="3106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Calorimeter</a:t>
            </a:r>
            <a:r>
              <a:rPr lang="it-IT" sz="3200" dirty="0"/>
              <a:t> </a:t>
            </a:r>
            <a:r>
              <a:rPr lang="it-IT" sz="3200" dirty="0" err="1"/>
              <a:t>parts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04232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0051"/>
            <a:ext cx="8672513" cy="4987867"/>
          </a:xfrm>
        </p:spPr>
        <p:txBody>
          <a:bodyPr/>
          <a:lstStyle/>
          <a:p>
            <a:pPr marL="342900" lvl="1" indent="-342900">
              <a:buFont typeface="Wingdings" charset="2"/>
              <a:buChar char="q"/>
            </a:pPr>
            <a:r>
              <a:rPr lang="en-US" sz="2000" dirty="0"/>
              <a:t>Plan CRR in July 2018</a:t>
            </a:r>
          </a:p>
          <a:p>
            <a:pPr>
              <a:buFont typeface="Wingdings" charset="2"/>
              <a:buChar char="q"/>
            </a:pPr>
            <a:r>
              <a:rPr lang="en-US" sz="2000" dirty="0"/>
              <a:t>The mock-up of a real size annulus is growing.</a:t>
            </a:r>
            <a:r>
              <a:rPr lang="is-IS" sz="2000" dirty="0"/>
              <a:t> </a:t>
            </a:r>
          </a:p>
          <a:p>
            <a:pPr>
              <a:buFont typeface="Wingdings" charset="2"/>
              <a:buChar char="q"/>
            </a:pPr>
            <a:r>
              <a:rPr lang="is-IS" sz="2000" dirty="0"/>
              <a:t>final designs for all the parts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is-IS" sz="2000" dirty="0"/>
              <a:t>Bids </a:t>
            </a:r>
          </a:p>
          <a:p>
            <a:pPr lvl="1" indent="-342900"/>
            <a:r>
              <a:rPr lang="is-IS" sz="2400" dirty="0"/>
              <a:t>  </a:t>
            </a:r>
            <a:r>
              <a:rPr lang="en-US" sz="1800" b="1" dirty="0">
                <a:solidFill>
                  <a:srgbClr val="000090"/>
                </a:solidFill>
              </a:rPr>
              <a:t>A tender is out for the purchase of the 2 Outer Al Cylinder</a:t>
            </a:r>
            <a:endParaRPr lang="en-US" sz="2000" b="1" dirty="0">
              <a:solidFill>
                <a:srgbClr val="000090"/>
              </a:solidFill>
            </a:endParaRPr>
          </a:p>
          <a:p>
            <a:pPr marL="400050" lvl="1" indent="0">
              <a:buNone/>
            </a:pPr>
            <a:r>
              <a:rPr lang="en-US" sz="1600" dirty="0"/>
              <a:t>		</a:t>
            </a:r>
            <a:r>
              <a:rPr lang="en-US" sz="1800" dirty="0"/>
              <a:t>We needed 14 </a:t>
            </a:r>
            <a:r>
              <a:rPr lang="en-US" sz="1800" dirty="0" err="1"/>
              <a:t>kEuro</a:t>
            </a:r>
            <a:r>
              <a:rPr lang="en-US" sz="1800" dirty="0"/>
              <a:t> extra to add stepped margin in the machining </a:t>
            </a:r>
          </a:p>
          <a:p>
            <a:pPr marL="685800" lvl="1"/>
            <a:r>
              <a:rPr lang="en-US" sz="1800" dirty="0"/>
              <a:t>   Tender in preparation for FEE plate – </a:t>
            </a:r>
            <a:r>
              <a:rPr lang="en-US" sz="1800" dirty="0">
                <a:solidFill>
                  <a:srgbClr val="FF0000"/>
                </a:solidFill>
              </a:rPr>
              <a:t>10 </a:t>
            </a:r>
            <a:r>
              <a:rPr lang="en-US" sz="1800" dirty="0" err="1">
                <a:solidFill>
                  <a:srgbClr val="FF0000"/>
                </a:solidFill>
              </a:rPr>
              <a:t>kE</a:t>
            </a:r>
            <a:r>
              <a:rPr lang="en-US" sz="1800" dirty="0">
                <a:solidFill>
                  <a:srgbClr val="FF0000"/>
                </a:solidFill>
              </a:rPr>
              <a:t> extra cost</a:t>
            </a:r>
          </a:p>
          <a:p>
            <a:pPr marL="685800" lvl="1"/>
            <a:r>
              <a:rPr lang="en-US" sz="1800" dirty="0"/>
              <a:t>    FEE Cooling pipes machining </a:t>
            </a:r>
            <a:r>
              <a:rPr lang="en-US" sz="1800" dirty="0">
                <a:solidFill>
                  <a:srgbClr val="FF0000"/>
                </a:solidFill>
              </a:rPr>
              <a:t>22 </a:t>
            </a:r>
            <a:r>
              <a:rPr lang="en-US" sz="1800" dirty="0" err="1">
                <a:solidFill>
                  <a:srgbClr val="FF0000"/>
                </a:solidFill>
              </a:rPr>
              <a:t>kE</a:t>
            </a:r>
            <a:r>
              <a:rPr lang="en-US" sz="1800" dirty="0">
                <a:solidFill>
                  <a:srgbClr val="FF0000"/>
                </a:solidFill>
              </a:rPr>
              <a:t> extra cost</a:t>
            </a:r>
          </a:p>
          <a:p>
            <a:pPr marL="685800" lvl="1"/>
            <a:r>
              <a:rPr lang="en-US" sz="1800" dirty="0"/>
              <a:t>    Divided in two: material and machining</a:t>
            </a:r>
          </a:p>
          <a:p>
            <a:pPr marL="685800" lvl="1"/>
            <a:r>
              <a:rPr lang="en-US" sz="1800" dirty="0"/>
              <a:t>   Tender in preparation for CF source plate, also in two parts.</a:t>
            </a:r>
          </a:p>
          <a:p>
            <a:pPr marL="685800" lvl="1"/>
            <a:r>
              <a:rPr lang="en-US" sz="1800" dirty="0"/>
              <a:t>   Feet and adjustment mechanism – LNF workshop</a:t>
            </a:r>
          </a:p>
          <a:p>
            <a:pPr lvl="1"/>
            <a:r>
              <a:rPr lang="en-US" sz="1800" dirty="0"/>
              <a:t>  2 annuli connection mechanisms  – LNF workshop</a:t>
            </a:r>
          </a:p>
          <a:p>
            <a:pPr lvl="1"/>
            <a:r>
              <a:rPr lang="en-US" sz="1800" dirty="0"/>
              <a:t>  Assembly and lifting tools will be built @FNAL</a:t>
            </a:r>
          </a:p>
          <a:p>
            <a:pPr lvl="1"/>
            <a:r>
              <a:rPr lang="en-US" sz="1800" dirty="0"/>
              <a:t>  Changed manufacturing technique for </a:t>
            </a:r>
            <a:r>
              <a:rPr lang="en-US" sz="1800" dirty="0" err="1"/>
              <a:t>SiPM</a:t>
            </a:r>
            <a:r>
              <a:rPr lang="en-US" sz="1800" dirty="0"/>
              <a:t> + FEE holders  </a:t>
            </a:r>
          </a:p>
          <a:p>
            <a:pPr marL="457200" lvl="1" indent="0">
              <a:buNone/>
            </a:pPr>
            <a:r>
              <a:rPr lang="en-US" sz="1800" dirty="0"/>
              <a:t>       </a:t>
            </a:r>
            <a:r>
              <a:rPr lang="en-US" sz="1800" b="1" dirty="0">
                <a:solidFill>
                  <a:srgbClr val="BD1F24"/>
                </a:solidFill>
              </a:rPr>
              <a:t>we have now a first good prototype - assessing extra cost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90435-C36A-5346-A21F-F40559329808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5FD3-12A9-694F-9B0A-066DCACB4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 dirty="0" err="1"/>
              <a:t>prototyped</a:t>
            </a:r>
            <a:r>
              <a:rPr lang="it-IT" sz="2800" dirty="0"/>
              <a:t> </a:t>
            </a:r>
            <a:r>
              <a:rPr lang="it-IT" sz="2800" dirty="0" err="1"/>
              <a:t>most</a:t>
            </a:r>
            <a:r>
              <a:rPr lang="it-IT" sz="2800" dirty="0"/>
              <a:t> of the </a:t>
            </a:r>
            <a:r>
              <a:rPr lang="it-IT" sz="2800" dirty="0" err="1"/>
              <a:t>mechanical</a:t>
            </a:r>
            <a:r>
              <a:rPr lang="it-IT" sz="2800" dirty="0"/>
              <a:t> </a:t>
            </a:r>
            <a:r>
              <a:rPr lang="it-IT" sz="2800" dirty="0" err="1"/>
              <a:t>parts</a:t>
            </a:r>
            <a:r>
              <a:rPr lang="it-IT" sz="2800" dirty="0"/>
              <a:t> of the </a:t>
            </a:r>
            <a:r>
              <a:rPr lang="it-IT" sz="2800" dirty="0" err="1"/>
              <a:t>calorimeter</a:t>
            </a:r>
            <a:r>
              <a:rPr lang="it-IT" sz="2800" dirty="0"/>
              <a:t>:</a:t>
            </a:r>
          </a:p>
          <a:p>
            <a:r>
              <a:rPr lang="it-IT" sz="2800" dirty="0"/>
              <a:t>The </a:t>
            </a:r>
            <a:r>
              <a:rPr lang="it-IT" sz="2800" dirty="0" err="1"/>
              <a:t>feet</a:t>
            </a:r>
            <a:endParaRPr lang="it-IT" sz="2800" dirty="0"/>
          </a:p>
          <a:p>
            <a:r>
              <a:rPr lang="it-IT" sz="2800" dirty="0"/>
              <a:t>The </a:t>
            </a:r>
            <a:r>
              <a:rPr lang="it-IT" sz="2800" dirty="0" err="1"/>
              <a:t>outer</a:t>
            </a:r>
            <a:r>
              <a:rPr lang="it-IT" sz="2800" dirty="0"/>
              <a:t> </a:t>
            </a:r>
            <a:r>
              <a:rPr lang="it-IT" sz="2800" dirty="0" err="1"/>
              <a:t>cylinder</a:t>
            </a:r>
            <a:endParaRPr lang="it-IT" sz="2800" dirty="0"/>
          </a:p>
          <a:p>
            <a:r>
              <a:rPr lang="it-IT" sz="2800" dirty="0"/>
              <a:t>The </a:t>
            </a:r>
            <a:r>
              <a:rPr lang="it-IT" sz="2800" dirty="0" err="1"/>
              <a:t>inner</a:t>
            </a:r>
            <a:r>
              <a:rPr lang="it-IT" sz="2800" dirty="0"/>
              <a:t> CF </a:t>
            </a:r>
            <a:r>
              <a:rPr lang="it-IT" sz="2800" dirty="0" err="1"/>
              <a:t>cylinder</a:t>
            </a:r>
            <a:endParaRPr lang="it-IT" sz="2800" dirty="0"/>
          </a:p>
          <a:p>
            <a:r>
              <a:rPr lang="it-IT" sz="2800" dirty="0"/>
              <a:t>The </a:t>
            </a:r>
            <a:r>
              <a:rPr lang="it-IT" sz="2800" dirty="0" err="1"/>
              <a:t>crates</a:t>
            </a:r>
            <a:r>
              <a:rPr lang="it-IT" sz="2800" dirty="0"/>
              <a:t> and </a:t>
            </a:r>
            <a:r>
              <a:rPr lang="it-IT" sz="2800" dirty="0" err="1"/>
              <a:t>theyr</a:t>
            </a:r>
            <a:r>
              <a:rPr lang="it-IT" sz="2800" dirty="0"/>
              <a:t> </a:t>
            </a:r>
            <a:r>
              <a:rPr lang="it-IT" sz="2800" dirty="0" err="1"/>
              <a:t>cooling</a:t>
            </a:r>
            <a:endParaRPr lang="it-IT" sz="2800" dirty="0"/>
          </a:p>
          <a:p>
            <a:r>
              <a:rPr lang="it-IT" sz="2800" dirty="0"/>
              <a:t>The CF source </a:t>
            </a:r>
            <a:r>
              <a:rPr lang="it-IT" sz="2800" dirty="0" err="1"/>
              <a:t>plate</a:t>
            </a:r>
            <a:endParaRPr lang="it-IT" sz="2800" dirty="0"/>
          </a:p>
          <a:p>
            <a:r>
              <a:rPr lang="it-IT" sz="2800" dirty="0"/>
              <a:t>The FEE </a:t>
            </a:r>
            <a:r>
              <a:rPr lang="it-IT" sz="2800" dirty="0" err="1"/>
              <a:t>plate</a:t>
            </a:r>
            <a:r>
              <a:rPr lang="it-IT" sz="2800" dirty="0"/>
              <a:t> (</a:t>
            </a:r>
            <a:r>
              <a:rPr lang="it-IT" sz="2800" dirty="0" err="1"/>
              <a:t>module</a:t>
            </a:r>
            <a:r>
              <a:rPr lang="it-IT" sz="2800" dirty="0"/>
              <a:t> 0)</a:t>
            </a:r>
          </a:p>
          <a:p>
            <a:r>
              <a:rPr lang="it-IT" sz="2800" dirty="0"/>
              <a:t>The FEE </a:t>
            </a:r>
            <a:r>
              <a:rPr lang="it-IT" sz="2800" dirty="0" err="1"/>
              <a:t>cooling</a:t>
            </a:r>
            <a:r>
              <a:rPr lang="it-IT" sz="2800" dirty="0"/>
              <a:t> </a:t>
            </a:r>
            <a:r>
              <a:rPr lang="it-IT" sz="2800" dirty="0" err="1"/>
              <a:t>circuit</a:t>
            </a:r>
            <a:endParaRPr lang="it-IT" sz="2800" dirty="0"/>
          </a:p>
          <a:p>
            <a:r>
              <a:rPr lang="it-IT" sz="2800" dirty="0"/>
              <a:t>The FEE </a:t>
            </a:r>
            <a:r>
              <a:rPr lang="it-IT" sz="2800" dirty="0" err="1"/>
              <a:t>holder</a:t>
            </a:r>
            <a:endParaRPr lang="it-IT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F7974-4011-FF49-A5A9-E61C1D18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23A3B-A206-F849-A14F-AADD2E57AB38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82426-3595-4049-AE9C-3DE8687F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C542-0D6C-E14A-AD98-4AE76E07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4E5FE-9561-534D-804C-566110DD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</a:t>
            </a:r>
          </a:p>
        </p:txBody>
      </p:sp>
    </p:spTree>
    <p:extLst>
      <p:ext uri="{BB962C8B-B14F-4D97-AF65-F5344CB8AC3E}">
        <p14:creationId xmlns:p14="http://schemas.microsoft.com/office/powerpoint/2010/main" val="61750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 up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4361"/>
            <a:ext cx="8672513" cy="4987867"/>
          </a:xfrm>
        </p:spPr>
        <p:txBody>
          <a:bodyPr/>
          <a:lstStyle/>
          <a:p>
            <a:r>
              <a:rPr lang="en-US" dirty="0"/>
              <a:t>The prototyped outer cylinder didn’t have the stepped profile to arrange the crystals:</a:t>
            </a:r>
          </a:p>
          <a:p>
            <a:pPr lvl="1"/>
            <a:r>
              <a:rPr lang="en-US" dirty="0"/>
              <a:t>We manufactured a monolithic stepped ring to insert in the outer cylinder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CF inner ring also did not come with the stepped margin</a:t>
            </a:r>
          </a:p>
          <a:p>
            <a:pPr lvl="1"/>
            <a:r>
              <a:rPr lang="en-US" dirty="0"/>
              <a:t>We 3D printed it @LNF</a:t>
            </a:r>
          </a:p>
          <a:p>
            <a:pPr lvl="1"/>
            <a:endParaRPr lang="en-US" dirty="0"/>
          </a:p>
          <a:p>
            <a:r>
              <a:rPr lang="en-US" dirty="0"/>
              <a:t>we now have this parts; we start piling up the iron fake crystals wrapped with Tyvek as soon as we assemble the two rings together.</a:t>
            </a:r>
          </a:p>
          <a:p>
            <a:r>
              <a:rPr lang="en-US" dirty="0"/>
              <a:t>Measure the alignment of crystals at every row</a:t>
            </a:r>
          </a:p>
          <a:p>
            <a:r>
              <a:rPr lang="en-US" dirty="0"/>
              <a:t>Build a front plate portion with the appropriate FEE apertures to check stacking tolerances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B5230-6806-6D4C-90D5-F364051FB35A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9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8094-90A4-824C-BC9C-208D089F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A9EFFB-9984-A541-B01C-F7C9A4B5B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672" y="826927"/>
            <a:ext cx="4578655" cy="55029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4844-84B6-6D4A-9971-4E8EFCB8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19F8EC-7F6F-D844-B8F3-8B0082A58CBD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EF02F-172A-A440-9311-A86ED8D7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E578-653D-6340-9369-6116EF64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6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Feet mock up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280" y="935037"/>
            <a:ext cx="6893791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602322-1D6E-D448-8A98-ADA5DB1D3CA0}" type="datetime1">
              <a:rPr lang="it-IT" smtClean="0"/>
              <a:t>27/04/18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Fabio Happacher |   Referee CSN1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Immagine 9" descr="Mu2e 14 00 00 - 00 - XY-L_ADJ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103" y="2598394"/>
            <a:ext cx="3533281" cy="32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443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31462</TotalTime>
  <Words>1416</Words>
  <Application>Microsoft Macintosh PowerPoint</Application>
  <PresentationFormat>On-screen Show (4:3)</PresentationFormat>
  <Paragraphs>404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ＭＳ Ｐゴシック</vt:lpstr>
      <vt:lpstr>Arial</vt:lpstr>
      <vt:lpstr>Calibri</vt:lpstr>
      <vt:lpstr>Helvetica</vt:lpstr>
      <vt:lpstr>Times New Roman</vt:lpstr>
      <vt:lpstr>Wingdings</vt:lpstr>
      <vt:lpstr>FermilabTemplate</vt:lpstr>
      <vt:lpstr>Mu2e Calorimeter mechanics status of the design   and parts realization</vt:lpstr>
      <vt:lpstr>status</vt:lpstr>
      <vt:lpstr>The Mu2e calorimeter view</vt:lpstr>
      <vt:lpstr>PowerPoint Presentation</vt:lpstr>
      <vt:lpstr>PowerPoint Presentation</vt:lpstr>
      <vt:lpstr>Prototypes</vt:lpstr>
      <vt:lpstr>Mock up activities</vt:lpstr>
      <vt:lpstr>PowerPoint Presentation</vt:lpstr>
      <vt:lpstr>Feet mock up</vt:lpstr>
      <vt:lpstr>Support 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Inner steps</vt:lpstr>
      <vt:lpstr>Survey of the geometry</vt:lpstr>
      <vt:lpstr>Crystal positioning survey</vt:lpstr>
      <vt:lpstr>Staggered stack</vt:lpstr>
      <vt:lpstr>PowerPoint Presentation</vt:lpstr>
      <vt:lpstr>Services cables routing tray  </vt:lpstr>
      <vt:lpstr>PowerPoint Presentation</vt:lpstr>
      <vt:lpstr>PowerPoint Presentation</vt:lpstr>
      <vt:lpstr>Prototyping:  Module-0</vt:lpstr>
      <vt:lpstr>PowerPoint Presentation</vt:lpstr>
      <vt:lpstr>PowerPoint Presentation</vt:lpstr>
      <vt:lpstr>Al shell</vt:lpstr>
      <vt:lpstr>Preparation of wrapping: Tyvek folding (1)</vt:lpstr>
      <vt:lpstr>Preparation of wrapping: Tyvek folding (2)</vt:lpstr>
      <vt:lpstr>Crystal wrap: step-1, folding crystal in machine</vt:lpstr>
      <vt:lpstr>Crystal wrap: Step-2 .. Gluing of frames</vt:lpstr>
      <vt:lpstr>Crystal wrap: Step-2, gluing frames</vt:lpstr>
      <vt:lpstr>Crystal wrap: Step-3 Aluminum tape</vt:lpstr>
      <vt:lpstr>Preparation of wrapping: Crystal wrap</vt:lpstr>
      <vt:lpstr>PowerPoint Presentation</vt:lpstr>
      <vt:lpstr>Crystal wrap: final resut</vt:lpstr>
      <vt:lpstr>Module 0  FEE 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SiPM +FEE holder</vt:lpstr>
      <vt:lpstr>holder</vt:lpstr>
      <vt:lpstr>PowerPoint Presentation</vt:lpstr>
      <vt:lpstr>PowerPoint Presentation</vt:lpstr>
      <vt:lpstr>PowerPoint Presentation</vt:lpstr>
      <vt:lpstr> additional costs to be sustained</vt:lpstr>
      <vt:lpstr>plans 2018</vt:lpstr>
    </vt:vector>
  </TitlesOfParts>
  <Company>Sandbox Studio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Microsoft Office User</cp:lastModifiedBy>
  <cp:revision>1491</cp:revision>
  <cp:lastPrinted>2017-09-06T09:41:27Z</cp:lastPrinted>
  <dcterms:created xsi:type="dcterms:W3CDTF">2014-01-03T20:18:13Z</dcterms:created>
  <dcterms:modified xsi:type="dcterms:W3CDTF">2018-04-27T09:25:48Z</dcterms:modified>
</cp:coreProperties>
</file>