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73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320F-F1BD-C645-A923-14CB04EBB373}" type="datetimeFigureOut">
              <a:rPr lang="en-US" smtClean="0"/>
              <a:t>27/04/18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0414-ED4A-014A-ACEE-45E3360C6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79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320F-F1BD-C645-A923-14CB04EBB373}" type="datetimeFigureOut">
              <a:rPr lang="en-US" smtClean="0"/>
              <a:t>27/04/18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0414-ED4A-014A-ACEE-45E3360C6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2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320F-F1BD-C645-A923-14CB04EBB373}" type="datetimeFigureOut">
              <a:rPr lang="en-US" smtClean="0"/>
              <a:t>27/04/18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0414-ED4A-014A-ACEE-45E3360C6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1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320F-F1BD-C645-A923-14CB04EBB373}" type="datetimeFigureOut">
              <a:rPr lang="en-US" smtClean="0"/>
              <a:t>27/04/18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0414-ED4A-014A-ACEE-45E3360C6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0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320F-F1BD-C645-A923-14CB04EBB373}" type="datetimeFigureOut">
              <a:rPr lang="en-US" smtClean="0"/>
              <a:t>27/04/18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0414-ED4A-014A-ACEE-45E3360C6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833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320F-F1BD-C645-A923-14CB04EBB373}" type="datetimeFigureOut">
              <a:rPr lang="en-US" smtClean="0"/>
              <a:t>27/04/18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0414-ED4A-014A-ACEE-45E3360C6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03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320F-F1BD-C645-A923-14CB04EBB373}" type="datetimeFigureOut">
              <a:rPr lang="en-US" smtClean="0"/>
              <a:t>27/04/18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0414-ED4A-014A-ACEE-45E3360C6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98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320F-F1BD-C645-A923-14CB04EBB373}" type="datetimeFigureOut">
              <a:rPr lang="en-US" smtClean="0"/>
              <a:t>27/04/18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0414-ED4A-014A-ACEE-45E3360C6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48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320F-F1BD-C645-A923-14CB04EBB373}" type="datetimeFigureOut">
              <a:rPr lang="en-US" smtClean="0"/>
              <a:t>27/04/18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0414-ED4A-014A-ACEE-45E3360C6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28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320F-F1BD-C645-A923-14CB04EBB373}" type="datetimeFigureOut">
              <a:rPr lang="en-US" smtClean="0"/>
              <a:t>27/04/18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0414-ED4A-014A-ACEE-45E3360C6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95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320F-F1BD-C645-A923-14CB04EBB373}" type="datetimeFigureOut">
              <a:rPr lang="en-US" smtClean="0"/>
              <a:t>27/04/18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0414-ED4A-014A-ACEE-45E3360C6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617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1320F-F1BD-C645-A923-14CB04EBB373}" type="datetimeFigureOut">
              <a:rPr lang="en-US" smtClean="0"/>
              <a:t>27/04/18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F0414-ED4A-014A-ACEE-45E3360C6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646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1395" y="22956"/>
            <a:ext cx="7772400" cy="68884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Sommario</a:t>
            </a:r>
            <a:r>
              <a:rPr lang="en-US" dirty="0" smtClean="0"/>
              <a:t> </a:t>
            </a:r>
            <a:r>
              <a:rPr lang="en-US" dirty="0" err="1" smtClean="0"/>
              <a:t>richieste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0796" y="1011109"/>
            <a:ext cx="8763204" cy="5339214"/>
          </a:xfrm>
        </p:spPr>
        <p:txBody>
          <a:bodyPr>
            <a:normAutofit fontScale="92500" lnSpcReduction="20000"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Helvetica"/>
                <a:cs typeface="Helvetica"/>
              </a:rPr>
              <a:t>Piccoli</a:t>
            </a:r>
            <a:r>
              <a:rPr lang="en-US" sz="2000" b="1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Helvetica"/>
                <a:cs typeface="Helvetica"/>
              </a:rPr>
              <a:t>sblocchi</a:t>
            </a:r>
            <a:r>
              <a:rPr lang="en-US" sz="2000" b="1" dirty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Helvetica"/>
                <a:cs typeface="Helvetica"/>
              </a:rPr>
              <a:t>su</a:t>
            </a:r>
            <a:r>
              <a:rPr lang="en-US" sz="2000" b="1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Helvetica"/>
                <a:cs typeface="Helvetica"/>
              </a:rPr>
              <a:t>consumi</a:t>
            </a:r>
            <a:r>
              <a:rPr lang="en-US" sz="2000" b="1" dirty="0" smtClean="0">
                <a:solidFill>
                  <a:srgbClr val="FF0000"/>
                </a:solidFill>
                <a:latin typeface="Helvetica"/>
                <a:cs typeface="Helvetica"/>
              </a:rPr>
              <a:t>/</a:t>
            </a:r>
            <a:r>
              <a:rPr lang="en-US" sz="2000" b="1" dirty="0" err="1" smtClean="0">
                <a:solidFill>
                  <a:srgbClr val="FF0000"/>
                </a:solidFill>
                <a:latin typeface="Helvetica"/>
                <a:cs typeface="Helvetica"/>
              </a:rPr>
              <a:t>trasporti</a:t>
            </a:r>
            <a:endParaRPr lang="en-US" sz="2000" b="1" dirty="0" smtClean="0">
              <a:solidFill>
                <a:srgbClr val="FF0000"/>
              </a:solidFill>
              <a:latin typeface="Helvetica"/>
              <a:cs typeface="Helvetica"/>
            </a:endParaRPr>
          </a:p>
          <a:p>
            <a:pPr marL="514350" indent="-514350" algn="l">
              <a:buAutoNum type="arabicParenR"/>
            </a:pPr>
            <a:r>
              <a:rPr lang="en-US" sz="2000" dirty="0" err="1" smtClean="0">
                <a:solidFill>
                  <a:schemeClr val="tx1"/>
                </a:solidFill>
                <a:latin typeface="Helvetica"/>
                <a:cs typeface="Helvetica"/>
              </a:rPr>
              <a:t>Sblocco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Helvetica"/>
                <a:cs typeface="Helvetica"/>
              </a:rPr>
              <a:t>consumi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Helvetica"/>
                <a:cs typeface="Helvetica"/>
              </a:rPr>
              <a:t>sj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cs typeface="Helvetica"/>
              </a:rPr>
              <a:t> 4 </a:t>
            </a:r>
            <a:r>
              <a:rPr lang="en-US" sz="2000" dirty="0" err="1" smtClean="0">
                <a:solidFill>
                  <a:schemeClr val="tx1"/>
                </a:solidFill>
                <a:latin typeface="Helvetica"/>
                <a:cs typeface="Helvetica"/>
              </a:rPr>
              <a:t>kEuro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cs typeface="Helvetica"/>
              </a:rPr>
              <a:t> per MTTF station (done) LNF</a:t>
            </a:r>
          </a:p>
          <a:p>
            <a:pPr marL="514350" indent="-514350" algn="l">
              <a:buAutoNum type="arabicParenR"/>
            </a:pPr>
            <a:r>
              <a:rPr lang="en-US" sz="2000" dirty="0" err="1" smtClean="0">
                <a:solidFill>
                  <a:schemeClr val="tx1"/>
                </a:solidFill>
                <a:latin typeface="Helvetica"/>
                <a:cs typeface="Helvetica"/>
              </a:rPr>
              <a:t>Sblocco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cs typeface="Helvetica"/>
              </a:rPr>
              <a:t> SJ Transport in Pisa </a:t>
            </a:r>
            <a:r>
              <a:rPr lang="mr-IN" sz="2000" dirty="0" smtClean="0">
                <a:solidFill>
                  <a:schemeClr val="tx1"/>
                </a:solidFill>
                <a:latin typeface="Helvetica"/>
                <a:cs typeface="Helvetica"/>
              </a:rPr>
              <a:t>–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cs typeface="Helvetica"/>
              </a:rPr>
              <a:t> (2 </a:t>
            </a:r>
            <a:r>
              <a:rPr lang="en-US" sz="2000" dirty="0" err="1" smtClean="0">
                <a:solidFill>
                  <a:schemeClr val="tx1"/>
                </a:solidFill>
                <a:latin typeface="Helvetica"/>
                <a:cs typeface="Helvetica"/>
              </a:rPr>
              <a:t>kEuro</a:t>
            </a:r>
            <a:r>
              <a:rPr lang="en-US" sz="2000" dirty="0">
                <a:solidFill>
                  <a:schemeClr val="tx1"/>
                </a:solidFill>
                <a:latin typeface="Helvetica"/>
                <a:cs typeface="Helvetica"/>
              </a:rPr>
              <a:t>)</a:t>
            </a:r>
            <a:endParaRPr lang="en-US" sz="2000" dirty="0" smtClean="0">
              <a:solidFill>
                <a:schemeClr val="tx1"/>
              </a:solidFill>
              <a:latin typeface="Helvetica"/>
              <a:cs typeface="Helvetica"/>
            </a:endParaRPr>
          </a:p>
          <a:p>
            <a:pPr marL="514350" indent="-514350" algn="l">
              <a:buAutoNum type="arabicParenR"/>
            </a:pPr>
            <a:endParaRPr lang="en-US" sz="2000" dirty="0">
              <a:solidFill>
                <a:schemeClr val="tx1"/>
              </a:solidFill>
              <a:latin typeface="Helvetica"/>
              <a:cs typeface="Helvetica"/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Helvetica"/>
                <a:cs typeface="Helvetica"/>
              </a:rPr>
              <a:t>				</a:t>
            </a:r>
            <a:r>
              <a:rPr lang="en-US" sz="2000" b="1" dirty="0" err="1" smtClean="0">
                <a:solidFill>
                  <a:schemeClr val="tx1"/>
                </a:solidFill>
                <a:latin typeface="Helvetica"/>
                <a:cs typeface="Helvetica"/>
              </a:rPr>
              <a:t>Sblocchi</a:t>
            </a:r>
            <a:r>
              <a:rPr lang="en-US" sz="2000" b="1" dirty="0" smtClean="0">
                <a:solidFill>
                  <a:schemeClr val="tx1"/>
                </a:solidFill>
                <a:latin typeface="Helvetica"/>
                <a:cs typeface="Helvetica"/>
              </a:rPr>
              <a:t>/</a:t>
            </a:r>
            <a:r>
              <a:rPr lang="en-US" sz="2000" b="1" dirty="0" err="1" smtClean="0">
                <a:solidFill>
                  <a:schemeClr val="tx1"/>
                </a:solidFill>
                <a:latin typeface="Helvetica"/>
                <a:cs typeface="Helvetica"/>
              </a:rPr>
              <a:t>nuove</a:t>
            </a:r>
            <a:r>
              <a:rPr lang="en-US" sz="2000" b="1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Helvetica"/>
                <a:cs typeface="Helvetica"/>
              </a:rPr>
              <a:t>richieste</a:t>
            </a:r>
            <a:r>
              <a:rPr lang="en-US" sz="2000" b="1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Helvetica"/>
                <a:cs typeface="Helvetica"/>
              </a:rPr>
              <a:t>costruzione</a:t>
            </a:r>
            <a:r>
              <a:rPr lang="en-US" sz="2000" b="1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Helvetica"/>
                <a:cs typeface="Helvetica"/>
              </a:rPr>
              <a:t>apparati</a:t>
            </a:r>
            <a:endParaRPr lang="en-US" sz="2000" b="1" dirty="0" smtClean="0">
              <a:solidFill>
                <a:schemeClr val="tx1"/>
              </a:solidFill>
              <a:latin typeface="Helvetica"/>
              <a:cs typeface="Helvetica"/>
            </a:endParaRPr>
          </a:p>
          <a:p>
            <a:pPr algn="l"/>
            <a:r>
              <a:rPr lang="en-US" sz="2000" b="1" dirty="0" err="1" smtClean="0">
                <a:solidFill>
                  <a:schemeClr val="tx1"/>
                </a:solidFill>
                <a:latin typeface="Helvetica"/>
                <a:cs typeface="Helvetica"/>
              </a:rPr>
              <a:t>Meccanica</a:t>
            </a:r>
            <a:r>
              <a:rPr lang="en-US" sz="2000" b="1" dirty="0" smtClean="0">
                <a:solidFill>
                  <a:schemeClr val="tx1"/>
                </a:solidFill>
                <a:latin typeface="Helvetica"/>
                <a:cs typeface="Helvetica"/>
              </a:rPr>
              <a:t>:   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Helvetica"/>
                <a:cs typeface="Helvetica"/>
              </a:rPr>
              <a:t>(LNF)   + </a:t>
            </a:r>
            <a:r>
              <a:rPr lang="en-US" sz="2000" dirty="0" err="1" smtClean="0">
                <a:solidFill>
                  <a:schemeClr val="tx1"/>
                </a:solidFill>
                <a:latin typeface="Helvetica"/>
                <a:cs typeface="Helvetica"/>
              </a:rPr>
              <a:t>Sblocco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Helvetica"/>
                <a:cs typeface="Helvetica"/>
              </a:rPr>
              <a:t>sj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cs typeface="Helvetica"/>
              </a:rPr>
              <a:t> 20 </a:t>
            </a:r>
            <a:r>
              <a:rPr lang="en-US" sz="2000" dirty="0" err="1" smtClean="0">
                <a:solidFill>
                  <a:schemeClr val="tx1"/>
                </a:solidFill>
                <a:latin typeface="Helvetica"/>
                <a:cs typeface="Helvetica"/>
              </a:rPr>
              <a:t>kE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cs typeface="Helvetica"/>
              </a:rPr>
              <a:t> + </a:t>
            </a:r>
            <a:r>
              <a:rPr lang="en-US" sz="2000" dirty="0" err="1" smtClean="0">
                <a:solidFill>
                  <a:schemeClr val="tx1"/>
                </a:solidFill>
                <a:latin typeface="Helvetica"/>
                <a:cs typeface="Helvetica"/>
              </a:rPr>
              <a:t>nuova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Helvetica"/>
                <a:cs typeface="Helvetica"/>
              </a:rPr>
              <a:t>richiesta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cs typeface="Helvetica"/>
              </a:rPr>
              <a:t> 40 </a:t>
            </a:r>
            <a:r>
              <a:rPr lang="en-US" sz="2000" dirty="0" err="1" smtClean="0">
                <a:solidFill>
                  <a:schemeClr val="tx1"/>
                </a:solidFill>
                <a:latin typeface="Helvetica"/>
                <a:cs typeface="Helvetica"/>
              </a:rPr>
              <a:t>kE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cs typeface="Helvetica"/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  <a:latin typeface="Helvetica"/>
                <a:cs typeface="Helvetica"/>
              </a:rPr>
              <a:t>SiPM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Helvetica"/>
                <a:cs typeface="Helvetica"/>
              </a:rPr>
              <a:t>Holders+CF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cs typeface="Helvetica"/>
              </a:rPr>
              <a:t>) 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cs typeface="Helvetica"/>
              </a:rPr>
              <a:t>             </a:t>
            </a:r>
            <a:r>
              <a:rPr lang="en-US" sz="2000" i="1" dirty="0" smtClean="0">
                <a:solidFill>
                  <a:srgbClr val="800000"/>
                </a:solidFill>
                <a:latin typeface="Helvetica"/>
                <a:cs typeface="Helvetica"/>
              </a:rPr>
              <a:t>Tooling + 20 </a:t>
            </a:r>
            <a:r>
              <a:rPr lang="en-US" sz="2000" i="1" dirty="0" err="1" smtClean="0">
                <a:solidFill>
                  <a:srgbClr val="800000"/>
                </a:solidFill>
                <a:latin typeface="Helvetica"/>
                <a:cs typeface="Helvetica"/>
              </a:rPr>
              <a:t>kE</a:t>
            </a:r>
            <a:r>
              <a:rPr lang="en-US" sz="2000" i="1" dirty="0" smtClean="0">
                <a:solidFill>
                  <a:srgbClr val="800000"/>
                </a:solidFill>
                <a:latin typeface="Helvetica"/>
                <a:cs typeface="Helvetica"/>
              </a:rPr>
              <a:t> expected to be add in 2019.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Helvetica"/>
                <a:cs typeface="Helvetica"/>
              </a:rPr>
              <a:t>(PI)       +  </a:t>
            </a:r>
            <a:r>
              <a:rPr lang="en-US" sz="2000" dirty="0" err="1" smtClean="0">
                <a:solidFill>
                  <a:schemeClr val="tx1"/>
                </a:solidFill>
                <a:latin typeface="Helvetica"/>
                <a:cs typeface="Helvetica"/>
              </a:rPr>
              <a:t>Nuova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Helvetica"/>
                <a:cs typeface="Helvetica"/>
              </a:rPr>
              <a:t>richiesta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cs typeface="Helvetica"/>
              </a:rPr>
              <a:t>  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cs typeface="Helvetica"/>
                <a:sym typeface="Wingdings"/>
              </a:rPr>
              <a:t> 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cs typeface="Helvetica"/>
              </a:rPr>
              <a:t>10 </a:t>
            </a:r>
            <a:r>
              <a:rPr lang="en-US" sz="2000" dirty="0" err="1" smtClean="0">
                <a:solidFill>
                  <a:schemeClr val="tx1"/>
                </a:solidFill>
                <a:latin typeface="Helvetica"/>
                <a:cs typeface="Helvetica"/>
              </a:rPr>
              <a:t>kEuro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cs typeface="Helvetica"/>
              </a:rPr>
              <a:t> per </a:t>
            </a:r>
            <a:r>
              <a:rPr lang="en-US" sz="2000" dirty="0" err="1" smtClean="0">
                <a:solidFill>
                  <a:schemeClr val="tx1"/>
                </a:solidFill>
                <a:latin typeface="Helvetica"/>
                <a:cs typeface="Helvetica"/>
              </a:rPr>
              <a:t>piastra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cs typeface="Helvetica"/>
              </a:rPr>
              <a:t> PEEK one-size-fits-all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cs typeface="Helvetica"/>
              </a:rPr>
              <a:t> 		+ </a:t>
            </a:r>
            <a:r>
              <a:rPr lang="en-US" sz="2000" dirty="0" err="1" smtClean="0">
                <a:solidFill>
                  <a:schemeClr val="tx1"/>
                </a:solidFill>
                <a:latin typeface="Helvetica"/>
                <a:cs typeface="Helvetica"/>
              </a:rPr>
              <a:t>Controllo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Helvetica"/>
                <a:cs typeface="Helvetica"/>
              </a:rPr>
              <a:t>trasferimento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Helvetica"/>
                <a:cs typeface="Helvetica"/>
              </a:rPr>
              <a:t>fondi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cs typeface="Helvetica"/>
              </a:rPr>
              <a:t> +40 </a:t>
            </a:r>
            <a:r>
              <a:rPr lang="en-US" sz="2000" dirty="0" err="1" smtClean="0">
                <a:solidFill>
                  <a:schemeClr val="tx1"/>
                </a:solidFill>
                <a:latin typeface="Helvetica"/>
                <a:cs typeface="Helvetica"/>
              </a:rPr>
              <a:t>kEuro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cs typeface="Helvetica"/>
              </a:rPr>
              <a:t> (da 2017 a 2018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cs typeface="Helvetica"/>
              </a:rPr>
              <a:t>)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cs typeface="Helvetica"/>
              </a:rPr>
              <a:t>             + </a:t>
            </a:r>
            <a:r>
              <a:rPr lang="en-US" sz="2000" dirty="0" err="1" smtClean="0">
                <a:solidFill>
                  <a:schemeClr val="tx1"/>
                </a:solidFill>
                <a:latin typeface="Helvetica"/>
                <a:cs typeface="Helvetica"/>
              </a:rPr>
              <a:t>Nuova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Helvetica"/>
                <a:cs typeface="Helvetica"/>
              </a:rPr>
              <a:t>richieste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cs typeface="Helvetica"/>
                <a:sym typeface="Wingdings"/>
              </a:rPr>
              <a:t> +22 </a:t>
            </a:r>
            <a:r>
              <a:rPr lang="en-US" sz="2000" dirty="0" err="1" smtClean="0">
                <a:solidFill>
                  <a:schemeClr val="tx1"/>
                </a:solidFill>
                <a:latin typeface="Helvetica"/>
                <a:cs typeface="Helvetica"/>
                <a:sym typeface="Wingdings"/>
              </a:rPr>
              <a:t>kEuro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cs typeface="Helvetica"/>
                <a:sym typeface="Wingdings"/>
              </a:rPr>
              <a:t> per </a:t>
            </a:r>
            <a:r>
              <a:rPr lang="en-US" sz="2000" dirty="0" err="1" smtClean="0">
                <a:solidFill>
                  <a:schemeClr val="tx1"/>
                </a:solidFill>
                <a:latin typeface="Helvetica"/>
                <a:cs typeface="Helvetica"/>
                <a:sym typeface="Wingdings"/>
              </a:rPr>
              <a:t>collettori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cs typeface="Helvetica"/>
                <a:sym typeface="Wingdings"/>
              </a:rPr>
              <a:t> e </a:t>
            </a:r>
            <a:r>
              <a:rPr lang="en-US" sz="2000" dirty="0" err="1" smtClean="0">
                <a:solidFill>
                  <a:schemeClr val="tx1"/>
                </a:solidFill>
                <a:latin typeface="Helvetica"/>
                <a:cs typeface="Helvetica"/>
                <a:sym typeface="Wingdings"/>
              </a:rPr>
              <a:t>trasporto</a:t>
            </a:r>
            <a:endParaRPr lang="en-US" sz="2000" dirty="0" smtClean="0">
              <a:solidFill>
                <a:schemeClr val="tx1"/>
              </a:solidFill>
              <a:latin typeface="Helvetica"/>
              <a:cs typeface="Helvetica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cs typeface="Helvetica"/>
              </a:rPr>
              <a:t> 		+ </a:t>
            </a:r>
            <a:r>
              <a:rPr lang="en-US" sz="2000" dirty="0" err="1" smtClean="0">
                <a:solidFill>
                  <a:schemeClr val="tx1"/>
                </a:solidFill>
                <a:latin typeface="Helvetica"/>
                <a:cs typeface="Helvetica"/>
              </a:rPr>
              <a:t>Sblocco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Helvetica"/>
                <a:cs typeface="Helvetica"/>
              </a:rPr>
              <a:t>sj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cs typeface="Helvetica"/>
              </a:rPr>
              <a:t> 50 </a:t>
            </a:r>
            <a:r>
              <a:rPr lang="en-US" sz="2000" dirty="0" err="1" smtClean="0">
                <a:solidFill>
                  <a:schemeClr val="tx1"/>
                </a:solidFill>
                <a:latin typeface="Helvetica"/>
                <a:cs typeface="Helvetica"/>
              </a:rPr>
              <a:t>kEuro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cs typeface="Helvetica"/>
              </a:rPr>
              <a:t> per W/Cu plates </a:t>
            </a: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Helvetica"/>
                <a:cs typeface="Helvetica"/>
              </a:rPr>
              <a:t>DIRAC: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  <a:latin typeface="Helvetica"/>
                <a:cs typeface="Helvetica"/>
              </a:rPr>
              <a:t>(PI)       </a:t>
            </a:r>
            <a:r>
              <a:rPr lang="en-US" sz="2000" dirty="0" err="1" smtClean="0">
                <a:solidFill>
                  <a:schemeClr val="tx1"/>
                </a:solidFill>
                <a:latin typeface="Helvetica"/>
                <a:cs typeface="Helvetica"/>
              </a:rPr>
              <a:t>Nessuna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Helvetica"/>
                <a:cs typeface="Helvetica"/>
              </a:rPr>
              <a:t>richiesta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Helvetica"/>
                <a:cs typeface="Helvetica"/>
              </a:rPr>
              <a:t>ora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cs typeface="Helvetica"/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  <a:latin typeface="Helvetica"/>
                <a:cs typeface="Helvetica"/>
              </a:rPr>
              <a:t>Attesa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cs typeface="Helvetica"/>
              </a:rPr>
              <a:t> per new FPGA Polar Fire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cs typeface="Helvetica"/>
              </a:rPr>
              <a:t>           - Re-evaluation of production cost in progress 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cs typeface="Helvetica"/>
                <a:sym typeface="Wingdings"/>
              </a:rPr>
              <a:t> 2019?</a:t>
            </a:r>
            <a:endParaRPr lang="en-US" sz="2000" dirty="0" smtClean="0">
              <a:solidFill>
                <a:schemeClr val="tx1"/>
              </a:solidFill>
              <a:latin typeface="Helvetica"/>
              <a:cs typeface="Helvetica"/>
            </a:endParaRPr>
          </a:p>
          <a:p>
            <a:pPr algn="l"/>
            <a:endParaRPr lang="en-US" sz="2000" b="1" dirty="0">
              <a:solidFill>
                <a:schemeClr val="tx1"/>
              </a:solidFill>
              <a:latin typeface="Helvetica"/>
              <a:cs typeface="Helvetica"/>
            </a:endParaRPr>
          </a:p>
          <a:p>
            <a:pPr algn="l"/>
            <a:r>
              <a:rPr lang="en-US" sz="2000" b="1" dirty="0" smtClean="0">
                <a:solidFill>
                  <a:schemeClr val="tx1"/>
                </a:solidFill>
                <a:latin typeface="Helvetica"/>
                <a:cs typeface="Helvetica"/>
              </a:rPr>
              <a:t>Laser: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Helvetica"/>
                <a:cs typeface="Helvetica"/>
              </a:rPr>
              <a:t>   		+ </a:t>
            </a:r>
            <a:r>
              <a:rPr lang="en-US" sz="2000" dirty="0" err="1" smtClean="0">
                <a:solidFill>
                  <a:schemeClr val="tx1"/>
                </a:solidFill>
                <a:latin typeface="Helvetica"/>
                <a:cs typeface="Helvetica"/>
              </a:rPr>
              <a:t>Sblocco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cs typeface="Helvetica"/>
              </a:rPr>
              <a:t> 20 </a:t>
            </a:r>
            <a:r>
              <a:rPr lang="en-US" sz="2000" dirty="0" err="1" smtClean="0">
                <a:solidFill>
                  <a:schemeClr val="tx1"/>
                </a:solidFill>
                <a:latin typeface="Helvetica"/>
                <a:cs typeface="Helvetica"/>
              </a:rPr>
              <a:t>kEuro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Helvetica"/>
                <a:cs typeface="Helvetica"/>
              </a:rPr>
              <a:t>sj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cs typeface="Helvetica"/>
              </a:rPr>
              <a:t> per </a:t>
            </a:r>
            <a:r>
              <a:rPr lang="en-US" sz="2000" dirty="0" err="1" smtClean="0">
                <a:solidFill>
                  <a:schemeClr val="tx1"/>
                </a:solidFill>
                <a:latin typeface="Helvetica"/>
                <a:cs typeface="Helvetica"/>
              </a:rPr>
              <a:t>distribuzione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cs typeface="Helvetica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Helvetica"/>
                <a:cs typeface="Helvetica"/>
              </a:rPr>
              <a:t>ottica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cs typeface="Helvetica"/>
              </a:rPr>
              <a:t> laser (LNF)</a:t>
            </a:r>
            <a:endParaRPr lang="en-US" sz="20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374702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64" y="274638"/>
            <a:ext cx="8086736" cy="61859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Referaggio</a:t>
            </a:r>
            <a:r>
              <a:rPr lang="en-US" dirty="0" smtClean="0"/>
              <a:t> CSN1 - 2017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71" b="71"/>
          <a:stretch>
            <a:fillRect/>
          </a:stretch>
        </p:blipFill>
        <p:spPr>
          <a:xfrm>
            <a:off x="263356" y="1242152"/>
            <a:ext cx="8880644" cy="4884012"/>
          </a:xfrm>
        </p:spPr>
      </p:pic>
    </p:spTree>
    <p:extLst>
      <p:ext uri="{BB962C8B-B14F-4D97-AF65-F5344CB8AC3E}">
        <p14:creationId xmlns:p14="http://schemas.microsoft.com/office/powerpoint/2010/main" val="2061634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34</Words>
  <Application>Microsoft Macintosh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Sommario richieste</vt:lpstr>
      <vt:lpstr>Referaggio CSN1 - 2017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Sommario richieste</dc:title>
  <dc:creator>Microsoft Office User</dc:creator>
  <cp:lastModifiedBy>Microsoft Office User</cp:lastModifiedBy>
  <cp:revision>4</cp:revision>
  <dcterms:created xsi:type="dcterms:W3CDTF">2018-04-26T21:27:02Z</dcterms:created>
  <dcterms:modified xsi:type="dcterms:W3CDTF">2018-04-27T06:24:01Z</dcterms:modified>
</cp:coreProperties>
</file>