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4" r:id="rId10"/>
    <p:sldId id="261" r:id="rId11"/>
    <p:sldId id="263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Komika Text Kaps" pitchFamily="2" charset="0"/>
      <p:regular r:id="rId18"/>
      <p:bold r:id="rId19"/>
      <p:italic r:id="rId20"/>
      <p:boldItalic r:id="rId21"/>
    </p:embeddedFont>
    <p:embeddedFont>
      <p:font typeface="Komika Text" pitchFamily="2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Rockwell" pitchFamily="18" charset="0"/>
      <p:regular r:id="rId27"/>
      <p:bold r:id="rId28"/>
      <p:italic r:id="rId29"/>
      <p:boldItalic r:id="rId30"/>
    </p:embeddedFont>
    <p:embeddedFont>
      <p:font typeface="Komika Text Tight" pitchFamily="2" charset="0"/>
      <p:regular r:id="rId31"/>
      <p:italic r:id="rId32"/>
    </p:embeddedFont>
    <p:embeddedFont>
      <p:font typeface="cmmi10" pitchFamily="34" charset="0"/>
      <p:regular r:id="rId33"/>
    </p:embeddedFont>
    <p:embeddedFont>
      <p:font typeface="Script MT Bold" pitchFamily="66" charset="0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FD"/>
    <a:srgbClr val="C8EBFC"/>
    <a:srgbClr val="A8DFF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DC53F-9D7F-4CB1-A991-6D62F09FB356}" type="datetimeFigureOut">
              <a:rPr lang="it-IT" smtClean="0"/>
              <a:pPr/>
              <a:t>16/10/2009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F134-8E6F-4599-BB69-6F3AD492F8C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F134-8E6F-4599-BB69-6F3AD492F8C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883A4-1E42-4B15-BD52-969370128196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tags" Target="../tags/tag39.xml"/><Relationship Id="rId7" Type="http://schemas.openxmlformats.org/officeDocument/2006/relationships/image" Target="../media/image6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6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7.png"/><Relationship Id="rId5" Type="http://schemas.openxmlformats.org/officeDocument/2006/relationships/tags" Target="../tags/tag44.xml"/><Relationship Id="rId10" Type="http://schemas.openxmlformats.org/officeDocument/2006/relationships/image" Target="../media/image66.png"/><Relationship Id="rId4" Type="http://schemas.openxmlformats.org/officeDocument/2006/relationships/tags" Target="../tags/tag43.xml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73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72.png"/><Relationship Id="rId2" Type="http://schemas.openxmlformats.org/officeDocument/2006/relationships/tags" Target="../tags/tag46.xml"/><Relationship Id="rId16" Type="http://schemas.openxmlformats.org/officeDocument/2006/relationships/image" Target="../media/image7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71.png"/><Relationship Id="rId5" Type="http://schemas.openxmlformats.org/officeDocument/2006/relationships/tags" Target="../tags/tag49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tags" Target="../tags/tag48.xml"/><Relationship Id="rId9" Type="http://schemas.openxmlformats.org/officeDocument/2006/relationships/image" Target="../media/image69.jpe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tags" Target="../tags/tag53.xml"/><Relationship Id="rId16" Type="http://schemas.openxmlformats.org/officeDocument/2006/relationships/image" Target="../media/image8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77.png"/><Relationship Id="rId5" Type="http://schemas.openxmlformats.org/officeDocument/2006/relationships/tags" Target="../tags/tag56.xml"/><Relationship Id="rId15" Type="http://schemas.openxmlformats.org/officeDocument/2006/relationships/image" Target="../media/image81.pn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8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gif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6.xml"/><Relationship Id="rId16" Type="http://schemas.openxmlformats.org/officeDocument/2006/relationships/image" Target="../media/image1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2.png"/><Relationship Id="rId5" Type="http://schemas.openxmlformats.org/officeDocument/2006/relationships/tags" Target="../tags/tag9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4.xml"/><Relationship Id="rId21" Type="http://schemas.openxmlformats.org/officeDocument/2006/relationships/image" Target="../media/image29.png"/><Relationship Id="rId7" Type="http://schemas.openxmlformats.org/officeDocument/2006/relationships/tags" Target="../tags/tag18.xml"/><Relationship Id="rId12" Type="http://schemas.openxmlformats.org/officeDocument/2006/relationships/image" Target="../media/image20.gif"/><Relationship Id="rId17" Type="http://schemas.openxmlformats.org/officeDocument/2006/relationships/image" Target="../media/image25.png"/><Relationship Id="rId2" Type="http://schemas.openxmlformats.org/officeDocument/2006/relationships/tags" Target="../tags/tag13.xml"/><Relationship Id="rId16" Type="http://schemas.openxmlformats.org/officeDocument/2006/relationships/image" Target="../media/image24.png"/><Relationship Id="rId20" Type="http://schemas.openxmlformats.org/officeDocument/2006/relationships/image" Target="../media/image28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9.png"/><Relationship Id="rId5" Type="http://schemas.openxmlformats.org/officeDocument/2006/relationships/tags" Target="../tags/tag16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27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gif"/><Relationship Id="rId18" Type="http://schemas.openxmlformats.org/officeDocument/2006/relationships/image" Target="../media/image39.png"/><Relationship Id="rId3" Type="http://schemas.openxmlformats.org/officeDocument/2006/relationships/tags" Target="../tags/tag23.xml"/><Relationship Id="rId21" Type="http://schemas.openxmlformats.org/officeDocument/2006/relationships/image" Target="../media/image42.png"/><Relationship Id="rId7" Type="http://schemas.openxmlformats.org/officeDocument/2006/relationships/image" Target="../media/image30.gif"/><Relationship Id="rId12" Type="http://schemas.openxmlformats.org/officeDocument/2006/relationships/image" Target="../media/image33.gif"/><Relationship Id="rId17" Type="http://schemas.openxmlformats.org/officeDocument/2006/relationships/image" Target="../media/image38.gif"/><Relationship Id="rId2" Type="http://schemas.openxmlformats.org/officeDocument/2006/relationships/tags" Target="../tags/tag2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2.gif"/><Relationship Id="rId5" Type="http://schemas.openxmlformats.org/officeDocument/2006/relationships/tags" Target="../tags/tag25.xml"/><Relationship Id="rId15" Type="http://schemas.openxmlformats.org/officeDocument/2006/relationships/image" Target="../media/image36.png"/><Relationship Id="rId10" Type="http://schemas.openxmlformats.org/officeDocument/2006/relationships/hyperlink" Target="http://arxiv.org/abs/0810.0604" TargetMode="External"/><Relationship Id="rId19" Type="http://schemas.openxmlformats.org/officeDocument/2006/relationships/image" Target="../media/image40.png"/><Relationship Id="rId4" Type="http://schemas.openxmlformats.org/officeDocument/2006/relationships/tags" Target="../tags/tag24.xml"/><Relationship Id="rId9" Type="http://schemas.openxmlformats.org/officeDocument/2006/relationships/hyperlink" Target="http://arxiv.org/abs/0906.2655" TargetMode="External"/><Relationship Id="rId14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27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5.png"/><Relationship Id="rId5" Type="http://schemas.openxmlformats.org/officeDocument/2006/relationships/tags" Target="../tags/tag30.xml"/><Relationship Id="rId15" Type="http://schemas.openxmlformats.org/officeDocument/2006/relationships/image" Target="../media/image49.pn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53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Komika Text Kaps" pitchFamily="2" charset="0"/>
              </a:rPr>
              <a:t>Gravity Gradient Noise: estimates &amp; reduction strategies</a:t>
            </a:r>
            <a:endParaRPr lang="it-IT" dirty="0">
              <a:latin typeface="Komika Text Kap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Komika Text" pitchFamily="2" charset="0"/>
              </a:rPr>
              <a:t>G. Cella</a:t>
            </a:r>
          </a:p>
          <a:p>
            <a:r>
              <a:rPr lang="it-IT" dirty="0" smtClean="0">
                <a:latin typeface="Komika Text" pitchFamily="2" charset="0"/>
              </a:rPr>
              <a:t>I.N.F.N. Sezione di Pisa</a:t>
            </a:r>
          </a:p>
          <a:p>
            <a:endParaRPr lang="it-IT" dirty="0" smtClean="0">
              <a:latin typeface="Komika Text" pitchFamily="2" charset="0"/>
            </a:endParaRPr>
          </a:p>
        </p:txBody>
      </p:sp>
      <p:pic>
        <p:nvPicPr>
          <p:cNvPr id="4" name="Picture 3" descr="2ndetannualmeetingbanner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1000" y="4191000"/>
            <a:ext cx="70675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43200" y="2209800"/>
            <a:ext cx="632460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931920" cy="762000"/>
          </a:xfrm>
        </p:spPr>
        <p:txBody>
          <a:bodyPr/>
          <a:lstStyle/>
          <a:p>
            <a:r>
              <a:rPr lang="it-IT" dirty="0" smtClean="0"/>
              <a:t>Surface wave only: HV anisotropy</a:t>
            </a:r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4495800" y="1219200"/>
            <a:ext cx="4343400" cy="838200"/>
          </a:xfrm>
        </p:spPr>
        <p:txBody>
          <a:bodyPr>
            <a:noAutofit/>
          </a:bodyPr>
          <a:lstStyle/>
          <a:p>
            <a:pPr algn="l"/>
            <a:r>
              <a:rPr lang="it-IT" sz="1800" dirty="0" smtClean="0">
                <a:latin typeface="Komika Text Tight" pitchFamily="2" charset="0"/>
              </a:rPr>
              <a:t>How to validate the model?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dirty="0" smtClean="0">
                <a:latin typeface="Komika Text Tight" pitchFamily="2" charset="0"/>
              </a:rPr>
              <a:t> It gives predictions about seismic motion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dirty="0" smtClean="0">
                <a:latin typeface="Komika Text Tight" pitchFamily="2" charset="0"/>
              </a:rPr>
              <a:t> Example: Vertical/Horizontal anisotropy</a:t>
            </a:r>
            <a:endParaRPr lang="it-IT" sz="1800" dirty="0">
              <a:latin typeface="Komika Text Tight" pitchFamily="2" charset="0"/>
            </a:endParaRPr>
          </a:p>
        </p:txBody>
      </p:sp>
      <p:pic>
        <p:nvPicPr>
          <p:cNvPr id="8" name="Picture 2"/>
          <p:cNvPicPr>
            <a:picLocks noGrp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2971800" y="2514600"/>
            <a:ext cx="5943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0737" y="2819400"/>
            <a:ext cx="4229895" cy="758535"/>
          </a:xfrm>
          <a:prstGeom prst="rect">
            <a:avLst/>
          </a:prstGeom>
          <a:noFill/>
          <a:ln/>
          <a:effectLst>
            <a:outerShdw blurRad="292100" dist="139694" dir="2700069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46293" y="2286977"/>
            <a:ext cx="5908749" cy="456225"/>
          </a:xfrm>
          <a:prstGeom prst="rect">
            <a:avLst/>
          </a:prstGeom>
          <a:noFill/>
          <a:ln/>
          <a:effectLst>
            <a:outerShdw blurRad="292100" dist="139698" dir="2700026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667000" y="2667000"/>
            <a:ext cx="461665" cy="289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" pitchFamily="2" charset="0"/>
              </a:rPr>
              <a:t>Measured V/H anisotropy</a:t>
            </a:r>
            <a:endParaRPr lang="it-IT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6412468"/>
            <a:ext cx="1676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" pitchFamily="2" charset="0"/>
              </a:rPr>
              <a:t>Frequency (Hz)</a:t>
            </a:r>
            <a:endParaRPr lang="it-IT" dirty="0">
              <a:solidFill>
                <a:srgbClr val="FF0000"/>
              </a:solidFill>
              <a:latin typeface="Komika Text" pitchFamily="2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28600" y="1981200"/>
            <a:ext cx="2286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608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mika Text" pitchFamily="2" charset="0"/>
                <a:ea typeface="+mn-ea"/>
                <a:cs typeface="+mn-cs"/>
              </a:rPr>
              <a:t>Measured in the VIRGO central building, for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mika Text" pitchFamily="2" charset="0"/>
                <a:ea typeface="+mn-ea"/>
                <a:cs typeface="+mn-cs"/>
              </a:rPr>
              <a:t> sure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mika Text" pitchFamily="2" charset="0"/>
                <a:ea typeface="+mn-ea"/>
                <a:cs typeface="+mn-cs"/>
              </a:rPr>
              <a:t>perturbed by local effects</a:t>
            </a:r>
          </a:p>
          <a:p>
            <a:pPr marL="292608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it-IT" sz="2000" dirty="0" smtClean="0">
                <a:latin typeface="Komika Text" pitchFamily="2" charset="0"/>
              </a:rPr>
              <a:t>But measured anisotropy ratios (in quiet times) are tipically below 1</a:t>
            </a:r>
          </a:p>
          <a:p>
            <a:pPr marL="292608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it-IT" sz="2000" dirty="0" smtClean="0">
                <a:latin typeface="Komika Text" pitchFamily="2" charset="0"/>
              </a:rPr>
              <a:t>We can improve the model taking into account the other modes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omika Tex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 2: Surface waves and purely transverse waves 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800600" y="1143000"/>
            <a:ext cx="3931920" cy="492640"/>
          </a:xfrm>
        </p:spPr>
        <p:txBody>
          <a:bodyPr/>
          <a:lstStyle/>
          <a:p>
            <a:pPr algn="l"/>
            <a:r>
              <a:rPr lang="it-IT" dirty="0" smtClean="0">
                <a:latin typeface="Komika Text Tight" pitchFamily="2" charset="0"/>
              </a:rPr>
              <a:t>The new estimate:</a:t>
            </a:r>
            <a:endParaRPr lang="it-IT" dirty="0">
              <a:latin typeface="Komika Text Tight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191" y="152400"/>
            <a:ext cx="3962421" cy="1210425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7001" y="1551087"/>
            <a:ext cx="3131599" cy="58251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1524000"/>
            <a:ext cx="4230198" cy="874805"/>
          </a:xfrm>
          <a:prstGeom prst="rect">
            <a:avLst/>
          </a:prstGeom>
          <a:noFill/>
          <a:ln/>
          <a:effectLst/>
        </p:spPr>
      </p:pic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228600" y="2819400"/>
            <a:ext cx="4648200" cy="352044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Komika Text" pitchFamily="2" charset="0"/>
              </a:rPr>
              <a:t>Purely transverse waves does not contribute to GGN</a:t>
            </a:r>
          </a:p>
          <a:p>
            <a:r>
              <a:rPr lang="it-IT" dirty="0" smtClean="0">
                <a:latin typeface="Komika Text" pitchFamily="2" charset="0"/>
              </a:rPr>
              <a:t>They contribute to V/N anisotropy (reducing it)</a:t>
            </a:r>
          </a:p>
          <a:p>
            <a:r>
              <a:rPr lang="it-IT" dirty="0" smtClean="0">
                <a:latin typeface="Komika Text" pitchFamily="2" charset="0"/>
              </a:rPr>
              <a:t>Typical suppression factor around 0.5-0.7</a:t>
            </a:r>
            <a:endParaRPr lang="it-IT" dirty="0">
              <a:latin typeface="Komika Text" pitchFamily="2" charset="0"/>
            </a:endParaRPr>
          </a:p>
        </p:txBody>
      </p:sp>
      <p:pic>
        <p:nvPicPr>
          <p:cNvPr id="9" name="Picture 8" descr="pggnModel1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2496502"/>
            <a:ext cx="3771900" cy="4285298"/>
          </a:xfrm>
          <a:prstGeom prst="rect">
            <a:avLst/>
          </a:prstGeom>
        </p:spPr>
      </p:pic>
      <p:pic>
        <p:nvPicPr>
          <p:cNvPr id="16" name="Picture 15" descr="pggnModel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2496502"/>
            <a:ext cx="3771900" cy="4285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2400" y="2971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Komika Text Tight" pitchFamily="2" charset="0"/>
              </a:rPr>
              <a:t>Surface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Komika Text Tigh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4649" y="3288268"/>
            <a:ext cx="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Komika Text Tight" pitchFamily="2" charset="0"/>
              </a:rPr>
              <a:t>-10 m</a:t>
            </a:r>
            <a:endParaRPr lang="it-IT" dirty="0">
              <a:solidFill>
                <a:srgbClr val="92D050"/>
              </a:solidFill>
              <a:latin typeface="Komika Text T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3593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 Tight" pitchFamily="2" charset="0"/>
              </a:rPr>
              <a:t>-50 m</a:t>
            </a:r>
            <a:endParaRPr lang="it-IT" dirty="0">
              <a:solidFill>
                <a:srgbClr val="FF0000"/>
              </a:solidFill>
              <a:latin typeface="Komika Text Tigh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Komika Text Tight" pitchFamily="2" charset="0"/>
              </a:rPr>
              <a:t>-100 m</a:t>
            </a:r>
            <a:endParaRPr lang="it-IT" dirty="0">
              <a:solidFill>
                <a:srgbClr val="00B0F0"/>
              </a:solidFill>
              <a:latin typeface="Komika Text Tigh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Komika Text Tight" pitchFamily="2" charset="0"/>
              </a:rPr>
              <a:t>-150 m</a:t>
            </a:r>
            <a:endParaRPr lang="it-IT" dirty="0">
              <a:solidFill>
                <a:srgbClr val="7030A0"/>
              </a:solidFill>
              <a:latin typeface="Komika Text Tigh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Komika Text Tight" pitchFamily="2" charset="0"/>
              </a:rPr>
              <a:t>ET-B</a:t>
            </a:r>
            <a:endParaRPr lang="it-IT" dirty="0">
              <a:solidFill>
                <a:schemeClr val="bg1"/>
              </a:solidFill>
              <a:latin typeface="Komika Text Tigh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Komika Text Tight" pitchFamily="2" charset="0"/>
              </a:rPr>
              <a:t>ET-C</a:t>
            </a:r>
            <a:endParaRPr lang="it-IT" dirty="0">
              <a:solidFill>
                <a:schemeClr val="bg1"/>
              </a:solidFill>
              <a:latin typeface="Komika Text T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systematic improvement program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114800" y="1107560"/>
            <a:ext cx="4780256" cy="873640"/>
          </a:xfrm>
        </p:spPr>
        <p:txBody>
          <a:bodyPr/>
          <a:lstStyle/>
          <a:p>
            <a:r>
              <a:rPr lang="it-IT" dirty="0" smtClean="0">
                <a:latin typeface="Komika Text Tight" pitchFamily="2" charset="0"/>
              </a:rPr>
              <a:t>Several tunable parameters can be introduced in the homogeneous model considered. </a:t>
            </a:r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666456" cy="49530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latin typeface="Komika Text Tight" pitchFamily="2" charset="0"/>
              </a:rPr>
              <a:t>Coherence effect: inversion formulas</a:t>
            </a:r>
            <a:br>
              <a:rPr lang="it-IT" dirty="0" smtClean="0">
                <a:latin typeface="Komika Text Tight" pitchFamily="2" charset="0"/>
              </a:rPr>
            </a:br>
            <a:r>
              <a:rPr lang="it-IT" dirty="0" smtClean="0">
                <a:latin typeface="Komika Text Tight" pitchFamily="2" charset="0"/>
              </a:rPr>
              <a:t/>
            </a:r>
            <a:br>
              <a:rPr lang="it-IT" dirty="0" smtClean="0">
                <a:latin typeface="Komika Text Tight" pitchFamily="2" charset="0"/>
              </a:rPr>
            </a:br>
            <a:endParaRPr lang="it-IT" dirty="0" smtClean="0">
              <a:latin typeface="Komika Text Tight" pitchFamily="2" charset="0"/>
            </a:endParaRPr>
          </a:p>
          <a:p>
            <a:pPr>
              <a:buNone/>
            </a:pPr>
            <a:r>
              <a:rPr lang="it-IT" dirty="0" smtClean="0">
                <a:latin typeface="Komika Text Tight" pitchFamily="2" charset="0"/>
              </a:rPr>
              <a:t/>
            </a:r>
            <a:br>
              <a:rPr lang="it-IT" dirty="0" smtClean="0">
                <a:latin typeface="Komika Text Tight" pitchFamily="2" charset="0"/>
              </a:rPr>
            </a:br>
            <a:r>
              <a:rPr lang="it-IT" dirty="0" smtClean="0">
                <a:latin typeface="Komika Text Tight" pitchFamily="2" charset="0"/>
              </a:rPr>
              <a:t/>
            </a:r>
            <a:br>
              <a:rPr lang="it-IT" dirty="0" smtClean="0">
                <a:latin typeface="Komika Text Tight" pitchFamily="2" charset="0"/>
              </a:rPr>
            </a:br>
            <a:endParaRPr lang="it-IT" dirty="0" smtClean="0">
              <a:latin typeface="Komika Text Tight" pitchFamily="2" charset="0"/>
            </a:endParaRPr>
          </a:p>
          <a:p>
            <a:endParaRPr lang="it-IT" dirty="0" smtClean="0">
              <a:latin typeface="Komika Text Tight" pitchFamily="2" charset="0"/>
            </a:endParaRPr>
          </a:p>
          <a:p>
            <a:r>
              <a:rPr lang="it-IT" dirty="0" smtClean="0">
                <a:latin typeface="Komika Text Tight" pitchFamily="2" charset="0"/>
              </a:rPr>
              <a:t>Anisotropy effects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Measure of X,Y,Z seismic spectral amplitude</a:t>
            </a:r>
          </a:p>
          <a:p>
            <a:r>
              <a:rPr lang="it-IT" dirty="0" smtClean="0">
                <a:latin typeface="Komika Text Tight" pitchFamily="2" charset="0"/>
              </a:rPr>
              <a:t>Volume modes 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Seismic correlations needed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Validation strategy more complicated, but available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Important point: volume modes with a longitudinal component contribute to GGN and does not decrease with the depth</a:t>
            </a:r>
          </a:p>
          <a:p>
            <a:pPr>
              <a:buNone/>
            </a:pPr>
            <a:endParaRPr lang="it-IT" dirty="0" smtClean="0">
              <a:latin typeface="Komika Text Tight" pitchFamily="2" charset="0"/>
            </a:endParaRPr>
          </a:p>
          <a:p>
            <a:endParaRPr lang="it-IT" dirty="0">
              <a:latin typeface="Komika Text Tigh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972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5648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4267200" cy="60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 smtClean="0">
                <a:latin typeface="Komika Text Tight" pitchFamily="2" charset="0"/>
              </a:rPr>
              <a:t>M.G. Beker, G.C., R. DeSalvo, M. Doets, H. Grote, J.Harms, E. Hennes, V. Mandic, D.S. Rabeling, J.F.G. Van den Brand, C.M. Van Leeuwen, “Mitigating noise in future GW observatories in the 1-10 Hz band”, submitted to GRG</a:t>
            </a:r>
            <a:endParaRPr lang="it-IT" sz="1100" dirty="0">
              <a:latin typeface="Komika Text T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mika Text Tight" pitchFamily="2" charset="0"/>
              </a:rPr>
              <a:t>Monitoring and subtraction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omika Text Tight" pitchFamily="2" charset="0"/>
            </a:endParaRPr>
          </a:p>
        </p:txBody>
      </p:sp>
      <p:pic>
        <p:nvPicPr>
          <p:cNvPr id="29" name="Picture 2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534" y="2501372"/>
            <a:ext cx="4011560" cy="118976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298" y="3124200"/>
            <a:ext cx="3286554" cy="305218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503" y="4240325"/>
            <a:ext cx="3357170" cy="33167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596" y="5257800"/>
            <a:ext cx="3429037" cy="331367"/>
          </a:xfrm>
          <a:prstGeom prst="rect">
            <a:avLst/>
          </a:prstGeom>
          <a:noFill/>
          <a:ln/>
          <a:effectLst/>
        </p:spPr>
      </p:pic>
      <p:sp>
        <p:nvSpPr>
          <p:cNvPr id="17" name="TextBox 16"/>
          <p:cNvSpPr txBox="1"/>
          <p:nvPr/>
        </p:nvSpPr>
        <p:spPr>
          <a:xfrm>
            <a:off x="304800" y="4482405"/>
            <a:ext cx="392909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Komika Text Tight" pitchFamily="2" charset="0"/>
              </a:rPr>
              <a:t>Efficiency of the subtraction procedure: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66700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Komika Text Tight" pitchFamily="2" charset="0"/>
              </a:rPr>
              <a:t>Spectral correlation between sensors</a:t>
            </a:r>
            <a:endParaRPr lang="it-IT" sz="1600" dirty="0">
              <a:latin typeface="Komika Text Tigh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581400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Komika Text Tight" pitchFamily="2" charset="0"/>
              </a:rPr>
              <a:t>Signal power spectrum</a:t>
            </a:r>
            <a:endParaRPr lang="it-IT" sz="1600" dirty="0">
              <a:latin typeface="Komika Text Tigh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72440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Komika Text Tight" pitchFamily="2" charset="0"/>
              </a:rPr>
              <a:t>Correlation between sensors and signal</a:t>
            </a:r>
            <a:endParaRPr lang="it-IT" sz="1600" dirty="0">
              <a:latin typeface="Komika Text T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8156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Komika Text Tight" pitchFamily="2" charset="0"/>
              </a:rPr>
              <a:t>The idea: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Komika Text Tight" pitchFamily="2" charset="0"/>
              </a:rPr>
              <a:t>  measure some auxiliary quantities (correlated with the noise to subtract)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Komika Text Tight" pitchFamily="2" charset="0"/>
              </a:rPr>
              <a:t>  construct the “optimally subtracted” signal as </a:t>
            </a:r>
          </a:p>
        </p:txBody>
      </p:sp>
      <p:pic>
        <p:nvPicPr>
          <p:cNvPr id="23" name="Picture 2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1524000"/>
            <a:ext cx="3674097" cy="51269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214282" y="2215622"/>
            <a:ext cx="4286280" cy="192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1622" y="4884003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Komika Text Tight" pitchFamily="2" charset="0"/>
              </a:rPr>
              <a:t> High N</a:t>
            </a:r>
            <a:r>
              <a:rPr lang="it-IT" sz="2400" baseline="-25000" dirty="0" smtClean="0">
                <a:solidFill>
                  <a:schemeClr val="bg1"/>
                </a:solidFill>
                <a:latin typeface="Komika Text Tight" pitchFamily="2" charset="0"/>
              </a:rPr>
              <a:t>i</a:t>
            </a:r>
            <a:r>
              <a:rPr lang="it-IT" sz="2400" dirty="0" smtClean="0">
                <a:solidFill>
                  <a:schemeClr val="bg1"/>
                </a:solidFill>
                <a:latin typeface="Komika Text Tight" pitchFamily="2" charset="0"/>
              </a:rPr>
              <a:t>:  GOOD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Komika Text Tight" pitchFamily="2" charset="0"/>
              </a:rPr>
              <a:t> “Small” C</a:t>
            </a:r>
            <a:r>
              <a:rPr lang="it-IT" sz="2400" baseline="-25000" dirty="0" smtClean="0">
                <a:solidFill>
                  <a:schemeClr val="bg1"/>
                </a:solidFill>
                <a:latin typeface="Komika Text Tight" pitchFamily="2" charset="0"/>
              </a:rPr>
              <a:t>ij</a:t>
            </a:r>
            <a:r>
              <a:rPr lang="it-IT" sz="2400" dirty="0" smtClean="0">
                <a:solidFill>
                  <a:schemeClr val="bg1"/>
                </a:solidFill>
                <a:latin typeface="Komika Text Tight" pitchFamily="2" charset="0"/>
              </a:rPr>
              <a:t>: GOOD</a:t>
            </a:r>
            <a:endParaRPr lang="it-IT" sz="2400" dirty="0">
              <a:solidFill>
                <a:schemeClr val="bg1"/>
              </a:solidFill>
              <a:latin typeface="Komika Text Tight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6059269"/>
            <a:ext cx="6072230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Komika Text Tight" pitchFamily="2" charset="0"/>
              </a:rPr>
              <a:t>For a given model of seismic motion we can study the best strategy for auxiliary measurements</a:t>
            </a:r>
            <a:endParaRPr lang="it-IT" dirty="0">
              <a:solidFill>
                <a:srgbClr val="FFFF00"/>
              </a:solidFill>
              <a:latin typeface="Komika Text Tigh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15" descr="cub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0" y="1143000"/>
            <a:ext cx="4833832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mika Text Tight" pitchFamily="2" charset="0"/>
              </a:rPr>
              <a:t>Subtraction: dependency on the number of sensors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omika Text Tight" pitchFamily="2" charset="0"/>
            </a:endParaRPr>
          </a:p>
        </p:txBody>
      </p:sp>
      <p:pic>
        <p:nvPicPr>
          <p:cNvPr id="122" name="Picture 1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398" y="6324600"/>
            <a:ext cx="533403" cy="27889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3733800" y="2590800"/>
            <a:ext cx="369332" cy="2743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200" dirty="0" smtClean="0"/>
              <a:t>Subtraction efficiency (amplitude)</a:t>
            </a:r>
            <a:endParaRPr lang="it-IT" sz="1200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5181600"/>
            <a:ext cx="381256" cy="106971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4419600"/>
            <a:ext cx="381562" cy="10705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0" y="3733800"/>
            <a:ext cx="381562" cy="10705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2819400"/>
            <a:ext cx="457508" cy="107057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2438400"/>
            <a:ext cx="457508" cy="107057"/>
          </a:xfrm>
          <a:prstGeom prst="rect">
            <a:avLst/>
          </a:prstGeom>
          <a:noFill/>
          <a:ln/>
          <a:effectLst/>
        </p:spPr>
      </p:pic>
      <p:sp>
        <p:nvSpPr>
          <p:cNvPr id="12" name="Text Placeholder 25"/>
          <p:cNvSpPr txBox="1">
            <a:spLocks/>
          </p:cNvSpPr>
          <p:nvPr/>
        </p:nvSpPr>
        <p:spPr>
          <a:xfrm>
            <a:off x="685800" y="3276600"/>
            <a:ext cx="27432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2057400"/>
            <a:ext cx="2971800" cy="838200"/>
            <a:chOff x="685800" y="4419600"/>
            <a:chExt cx="2971800" cy="838200"/>
          </a:xfrm>
        </p:grpSpPr>
        <p:grpSp>
          <p:nvGrpSpPr>
            <p:cNvPr id="14" name="Group 36"/>
            <p:cNvGrpSpPr/>
            <p:nvPr/>
          </p:nvGrpSpPr>
          <p:grpSpPr>
            <a:xfrm>
              <a:off x="1752600" y="4419600"/>
              <a:ext cx="1905000" cy="228600"/>
              <a:chOff x="685800" y="5029200"/>
              <a:chExt cx="1905000" cy="228600"/>
            </a:xfrm>
          </p:grpSpPr>
          <p:grpSp>
            <p:nvGrpSpPr>
              <p:cNvPr id="44" name="Group 16"/>
              <p:cNvGrpSpPr/>
              <p:nvPr/>
            </p:nvGrpSpPr>
            <p:grpSpPr>
              <a:xfrm>
                <a:off x="6858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45" name="Group 18"/>
              <p:cNvGrpSpPr/>
              <p:nvPr/>
            </p:nvGrpSpPr>
            <p:grpSpPr>
              <a:xfrm>
                <a:off x="15240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 rot="-1800000">
              <a:off x="1346078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 rot="-1800000">
              <a:off x="2159122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 rot="-1800000">
              <a:off x="3022478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2" name="Group 23"/>
            <p:cNvGrpSpPr/>
            <p:nvPr/>
          </p:nvGrpSpPr>
          <p:grpSpPr>
            <a:xfrm>
              <a:off x="1219200" y="4724400"/>
              <a:ext cx="1905000" cy="228600"/>
              <a:chOff x="685800" y="5029200"/>
              <a:chExt cx="1905000" cy="228600"/>
            </a:xfrm>
          </p:grpSpPr>
          <p:grpSp>
            <p:nvGrpSpPr>
              <p:cNvPr id="36" name="Group 16"/>
              <p:cNvGrpSpPr/>
              <p:nvPr/>
            </p:nvGrpSpPr>
            <p:grpSpPr>
              <a:xfrm>
                <a:off x="6858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5240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 rot="-1800000">
              <a:off x="2460185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 rot="-1800000">
              <a:off x="1621985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 rot="-1800000">
              <a:off x="740214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 28"/>
            <p:cNvSpPr/>
            <p:nvPr/>
          </p:nvSpPr>
          <p:spPr>
            <a:xfrm>
              <a:off x="15240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 29"/>
            <p:cNvSpPr/>
            <p:nvPr/>
          </p:nvSpPr>
          <p:spPr>
            <a:xfrm>
              <a:off x="6858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400" y="5105400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2" name="Group 18"/>
            <p:cNvGrpSpPr/>
            <p:nvPr/>
          </p:nvGrpSpPr>
          <p:grpSpPr>
            <a:xfrm>
              <a:off x="1524000" y="5029200"/>
              <a:ext cx="1066800" cy="228600"/>
              <a:chOff x="685800" y="5029200"/>
              <a:chExt cx="1066800" cy="2286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524000" y="5029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85800" y="5029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14400" y="5105400"/>
                <a:ext cx="609600" cy="762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533400" y="1295400"/>
            <a:ext cx="2971800" cy="838200"/>
            <a:chOff x="685800" y="4419600"/>
            <a:chExt cx="2971800" cy="838200"/>
          </a:xfrm>
        </p:grpSpPr>
        <p:grpSp>
          <p:nvGrpSpPr>
            <p:cNvPr id="53" name="Group 52"/>
            <p:cNvGrpSpPr/>
            <p:nvPr/>
          </p:nvGrpSpPr>
          <p:grpSpPr>
            <a:xfrm>
              <a:off x="1752600" y="4419600"/>
              <a:ext cx="1905000" cy="228600"/>
              <a:chOff x="685800" y="5029200"/>
              <a:chExt cx="1905000" cy="228600"/>
            </a:xfrm>
          </p:grpSpPr>
          <p:grpSp>
            <p:nvGrpSpPr>
              <p:cNvPr id="76" name="Group 16"/>
              <p:cNvGrpSpPr/>
              <p:nvPr/>
            </p:nvGrpSpPr>
            <p:grpSpPr>
              <a:xfrm>
                <a:off x="6858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7" name="Group 18"/>
              <p:cNvGrpSpPr/>
              <p:nvPr/>
            </p:nvGrpSpPr>
            <p:grpSpPr>
              <a:xfrm>
                <a:off x="15240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54" name="Rectangle 53"/>
            <p:cNvSpPr/>
            <p:nvPr/>
          </p:nvSpPr>
          <p:spPr>
            <a:xfrm rot="-1800000">
              <a:off x="1346078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ctangle 54"/>
            <p:cNvSpPr/>
            <p:nvPr/>
          </p:nvSpPr>
          <p:spPr>
            <a:xfrm rot="-1800000">
              <a:off x="2159122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/>
            <p:cNvSpPr/>
            <p:nvPr/>
          </p:nvSpPr>
          <p:spPr>
            <a:xfrm rot="-1800000">
              <a:off x="3022478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7" name="Group 23"/>
            <p:cNvGrpSpPr/>
            <p:nvPr/>
          </p:nvGrpSpPr>
          <p:grpSpPr>
            <a:xfrm>
              <a:off x="1219200" y="4724400"/>
              <a:ext cx="1905000" cy="228600"/>
              <a:chOff x="685800" y="5029200"/>
              <a:chExt cx="1905000" cy="228600"/>
            </a:xfrm>
          </p:grpSpPr>
          <p:grpSp>
            <p:nvGrpSpPr>
              <p:cNvPr id="68" name="Group 16"/>
              <p:cNvGrpSpPr/>
              <p:nvPr/>
            </p:nvGrpSpPr>
            <p:grpSpPr>
              <a:xfrm>
                <a:off x="6858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69" name="Group 66"/>
              <p:cNvGrpSpPr/>
              <p:nvPr/>
            </p:nvGrpSpPr>
            <p:grpSpPr>
              <a:xfrm>
                <a:off x="15240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58" name="Rectangle 57"/>
            <p:cNvSpPr/>
            <p:nvPr/>
          </p:nvSpPr>
          <p:spPr>
            <a:xfrm rot="-1800000">
              <a:off x="2460185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ctangle 58"/>
            <p:cNvSpPr/>
            <p:nvPr/>
          </p:nvSpPr>
          <p:spPr>
            <a:xfrm rot="-1800000">
              <a:off x="1621985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59"/>
            <p:cNvSpPr/>
            <p:nvPr/>
          </p:nvSpPr>
          <p:spPr>
            <a:xfrm rot="-1800000">
              <a:off x="740214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 60"/>
            <p:cNvSpPr/>
            <p:nvPr/>
          </p:nvSpPr>
          <p:spPr>
            <a:xfrm>
              <a:off x="15240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 61"/>
            <p:cNvSpPr/>
            <p:nvPr/>
          </p:nvSpPr>
          <p:spPr>
            <a:xfrm>
              <a:off x="6858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14400" y="5105400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4" name="Group 18"/>
            <p:cNvGrpSpPr/>
            <p:nvPr/>
          </p:nvGrpSpPr>
          <p:grpSpPr>
            <a:xfrm>
              <a:off x="1524000" y="5029200"/>
              <a:ext cx="1066800" cy="228600"/>
              <a:chOff x="685800" y="5029200"/>
              <a:chExt cx="1066800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524000" y="5029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85800" y="5029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14400" y="5105400"/>
                <a:ext cx="609600" cy="762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33400" y="533400"/>
            <a:ext cx="2971800" cy="838200"/>
            <a:chOff x="685800" y="4419600"/>
            <a:chExt cx="2971800" cy="838200"/>
          </a:xfrm>
        </p:grpSpPr>
        <p:grpSp>
          <p:nvGrpSpPr>
            <p:cNvPr id="85" name="Group 36"/>
            <p:cNvGrpSpPr/>
            <p:nvPr/>
          </p:nvGrpSpPr>
          <p:grpSpPr>
            <a:xfrm>
              <a:off x="1752600" y="4419600"/>
              <a:ext cx="1905000" cy="228600"/>
              <a:chOff x="685800" y="5029200"/>
              <a:chExt cx="1905000" cy="228600"/>
            </a:xfrm>
          </p:grpSpPr>
          <p:grpSp>
            <p:nvGrpSpPr>
              <p:cNvPr id="108" name="Group 16"/>
              <p:cNvGrpSpPr/>
              <p:nvPr/>
            </p:nvGrpSpPr>
            <p:grpSpPr>
              <a:xfrm>
                <a:off x="6858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9" name="Group 18"/>
              <p:cNvGrpSpPr/>
              <p:nvPr/>
            </p:nvGrpSpPr>
            <p:grpSpPr>
              <a:xfrm>
                <a:off x="15240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86" name="Rectangle 85"/>
            <p:cNvSpPr/>
            <p:nvPr/>
          </p:nvSpPr>
          <p:spPr>
            <a:xfrm rot="-1800000">
              <a:off x="1346078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Rectangle 86"/>
            <p:cNvSpPr/>
            <p:nvPr/>
          </p:nvSpPr>
          <p:spPr>
            <a:xfrm rot="-1800000">
              <a:off x="2159122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Rectangle 87"/>
            <p:cNvSpPr/>
            <p:nvPr/>
          </p:nvSpPr>
          <p:spPr>
            <a:xfrm rot="-1800000">
              <a:off x="3022478" y="4644097"/>
              <a:ext cx="609600" cy="6125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9" name="Group 23"/>
            <p:cNvGrpSpPr/>
            <p:nvPr/>
          </p:nvGrpSpPr>
          <p:grpSpPr>
            <a:xfrm>
              <a:off x="1219200" y="4724400"/>
              <a:ext cx="1905000" cy="228600"/>
              <a:chOff x="685800" y="5029200"/>
              <a:chExt cx="1905000" cy="228600"/>
            </a:xfrm>
          </p:grpSpPr>
          <p:grpSp>
            <p:nvGrpSpPr>
              <p:cNvPr id="100" name="Group 16"/>
              <p:cNvGrpSpPr/>
              <p:nvPr/>
            </p:nvGrpSpPr>
            <p:grpSpPr>
              <a:xfrm>
                <a:off x="6858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1" name="Group 98"/>
              <p:cNvGrpSpPr/>
              <p:nvPr/>
            </p:nvGrpSpPr>
            <p:grpSpPr>
              <a:xfrm>
                <a:off x="1524000" y="5029200"/>
                <a:ext cx="1066800" cy="228600"/>
                <a:chOff x="685800" y="5029200"/>
                <a:chExt cx="1066800" cy="228600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5240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85800" y="5029200"/>
                  <a:ext cx="228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914400" y="5105400"/>
                  <a:ext cx="609600" cy="762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90" name="Rectangle 89"/>
            <p:cNvSpPr/>
            <p:nvPr/>
          </p:nvSpPr>
          <p:spPr>
            <a:xfrm rot="-1800000">
              <a:off x="2460185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Rectangle 90"/>
            <p:cNvSpPr/>
            <p:nvPr/>
          </p:nvSpPr>
          <p:spPr>
            <a:xfrm rot="-1800000">
              <a:off x="1621985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Rectangle 91"/>
            <p:cNvSpPr/>
            <p:nvPr/>
          </p:nvSpPr>
          <p:spPr>
            <a:xfrm rot="-1800000">
              <a:off x="740214" y="4947896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 92"/>
            <p:cNvSpPr/>
            <p:nvPr/>
          </p:nvSpPr>
          <p:spPr>
            <a:xfrm>
              <a:off x="15240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 93"/>
            <p:cNvSpPr/>
            <p:nvPr/>
          </p:nvSpPr>
          <p:spPr>
            <a:xfrm>
              <a:off x="6858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14400" y="5105400"/>
              <a:ext cx="6096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6" name="Group 18"/>
            <p:cNvGrpSpPr/>
            <p:nvPr/>
          </p:nvGrpSpPr>
          <p:grpSpPr>
            <a:xfrm>
              <a:off x="1524000" y="5029200"/>
              <a:ext cx="1066800" cy="228600"/>
              <a:chOff x="685800" y="5029200"/>
              <a:chExt cx="1066800" cy="2286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524000" y="5029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5800" y="5029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14400" y="5105400"/>
                <a:ext cx="609600" cy="762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0" name="Picture 11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852" y="2921507"/>
            <a:ext cx="125986" cy="125986"/>
          </a:xfrm>
          <a:prstGeom prst="rect">
            <a:avLst/>
          </a:prstGeom>
          <a:noFill/>
          <a:ln/>
          <a:effectLst/>
        </p:spPr>
      </p:pic>
      <p:sp>
        <p:nvSpPr>
          <p:cNvPr id="117" name="Content Placeholder 116"/>
          <p:cNvSpPr>
            <a:spLocks noGrp="1"/>
          </p:cNvSpPr>
          <p:nvPr>
            <p:ph sz="half" idx="1"/>
          </p:nvPr>
        </p:nvSpPr>
        <p:spPr>
          <a:xfrm>
            <a:off x="228600" y="3200400"/>
            <a:ext cx="3429000" cy="32766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Font typeface="Arial" pitchFamily="34" charset="0"/>
              <a:buChar char="•"/>
              <a:defRPr/>
            </a:pPr>
            <a:r>
              <a:rPr lang="it-IT" sz="1800" dirty="0" smtClean="0"/>
              <a:t>  </a:t>
            </a:r>
            <a:r>
              <a:rPr lang="it-IT" dirty="0" smtClean="0">
                <a:latin typeface="Komika Text Tight" pitchFamily="2" charset="0"/>
              </a:rPr>
              <a:t>It seems difficult to get more than an order of magnitude</a:t>
            </a:r>
          </a:p>
          <a:p>
            <a:pPr marL="0" lvl="0" indent="0">
              <a:buFont typeface="Arial" pitchFamily="34" charset="0"/>
              <a:buChar char="•"/>
              <a:defRPr/>
            </a:pPr>
            <a:r>
              <a:rPr lang="it-IT" dirty="0" smtClean="0">
                <a:latin typeface="Komika Text Tight" pitchFamily="2" charset="0"/>
              </a:rPr>
              <a:t> Sensors distribution should be tuned with the requested frequency range for the subtraction</a:t>
            </a:r>
          </a:p>
          <a:p>
            <a:pPr marL="0" lvl="0" indent="0">
              <a:buFont typeface="Arial" pitchFamily="34" charset="0"/>
              <a:buChar char="•"/>
              <a:defRPr/>
            </a:pPr>
            <a:r>
              <a:rPr lang="it-IT" dirty="0" smtClean="0">
                <a:latin typeface="Komika Text Tight" pitchFamily="2" charset="0"/>
              </a:rPr>
              <a:t> This is not the optimal placement</a:t>
            </a:r>
            <a:endParaRPr lang="it-IT" dirty="0">
              <a:latin typeface="Komika Text Tight" pitchFamily="2" charset="0"/>
            </a:endParaRPr>
          </a:p>
        </p:txBody>
      </p:sp>
      <p:sp>
        <p:nvSpPr>
          <p:cNvPr id="119" name="Text Placeholder 11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Komika Text Tight" pitchFamily="2" charset="0"/>
              </a:rPr>
              <a:t>Conclusions</a:t>
            </a:r>
            <a:endParaRPr lang="it-IT" dirty="0">
              <a:latin typeface="Komika Text Tigh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Recipe for the estimation of GGN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3048000" cy="44196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>
                <a:latin typeface="Komika Text Tight" pitchFamily="2" charset="0"/>
              </a:rPr>
              <a:t>Ingredients:</a:t>
            </a:r>
          </a:p>
          <a:p>
            <a:pPr lvl="1"/>
            <a:r>
              <a:rPr lang="it-IT" dirty="0" smtClean="0">
                <a:solidFill>
                  <a:srgbClr val="FFFF00"/>
                </a:solidFill>
                <a:latin typeface="Rockwell"/>
              </a:rPr>
              <a:t>C</a:t>
            </a:r>
            <a:r>
              <a:rPr lang="it-IT" baseline="-25000" dirty="0" smtClean="0">
                <a:solidFill>
                  <a:srgbClr val="FFFF00"/>
                </a:solidFill>
                <a:latin typeface="Komika Text Tight"/>
              </a:rPr>
              <a:t>L</a:t>
            </a:r>
            <a:r>
              <a:rPr lang="it-IT" dirty="0" smtClean="0">
                <a:latin typeface="Komika Text Tight" pitchFamily="2" charset="0"/>
              </a:rPr>
              <a:t> longitudinal sound speed</a:t>
            </a:r>
          </a:p>
          <a:p>
            <a:pPr lvl="1"/>
            <a:r>
              <a:rPr lang="it-IT" dirty="0" smtClean="0">
                <a:solidFill>
                  <a:srgbClr val="FFFF00"/>
                </a:solidFill>
                <a:latin typeface="Rockwell"/>
              </a:rPr>
              <a:t>C</a:t>
            </a:r>
            <a:r>
              <a:rPr lang="it-IT" baseline="-25000" dirty="0" smtClean="0">
                <a:solidFill>
                  <a:srgbClr val="FFFF00"/>
                </a:solidFill>
                <a:latin typeface="Komika Text Tight"/>
              </a:rPr>
              <a:t>T</a:t>
            </a:r>
            <a:r>
              <a:rPr lang="it-IT" dirty="0" smtClean="0">
                <a:latin typeface="Komika Text Tight" pitchFamily="2" charset="0"/>
              </a:rPr>
              <a:t> transverse sound speed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 </a:t>
            </a:r>
            <a:r>
              <a:rPr lang="it-IT" dirty="0" smtClean="0">
                <a:solidFill>
                  <a:srgbClr val="FFFF00"/>
                </a:solidFill>
                <a:latin typeface="cmmi10"/>
              </a:rPr>
              <a:t>½</a:t>
            </a:r>
            <a:r>
              <a:rPr lang="it-IT" baseline="-25000" dirty="0" smtClean="0">
                <a:solidFill>
                  <a:srgbClr val="FFFF00"/>
                </a:solidFill>
                <a:latin typeface="Komika Text Tight"/>
              </a:rPr>
              <a:t>0</a:t>
            </a:r>
            <a:r>
              <a:rPr lang="it-IT" dirty="0" smtClean="0">
                <a:latin typeface="Komika Text Tight" pitchFamily="2" charset="0"/>
              </a:rPr>
              <a:t> density</a:t>
            </a:r>
          </a:p>
          <a:p>
            <a:pPr lvl="1"/>
            <a:r>
              <a:rPr lang="it-IT" dirty="0" smtClean="0">
                <a:solidFill>
                  <a:srgbClr val="FFFF00"/>
                </a:solidFill>
                <a:latin typeface="Komika Text Tight" pitchFamily="2" charset="0"/>
              </a:rPr>
              <a:t>A</a:t>
            </a:r>
            <a:r>
              <a:rPr lang="it-IT" dirty="0" smtClean="0">
                <a:latin typeface="Komika Text Tight" pitchFamily="2" charset="0"/>
              </a:rPr>
              <a:t>  V/H anisotropy ratio</a:t>
            </a:r>
          </a:p>
          <a:p>
            <a:pPr lvl="1"/>
            <a:r>
              <a:rPr lang="it-IT" dirty="0" smtClean="0">
                <a:solidFill>
                  <a:srgbClr val="FFFF00"/>
                </a:solidFill>
                <a:latin typeface="Rockwell"/>
              </a:rPr>
              <a:t>S</a:t>
            </a:r>
            <a:r>
              <a:rPr lang="it-IT" baseline="-25000" dirty="0" smtClean="0">
                <a:solidFill>
                  <a:srgbClr val="FFFF00"/>
                </a:solidFill>
                <a:latin typeface="Komika Text Tight"/>
              </a:rPr>
              <a:t>seism </a:t>
            </a:r>
            <a:r>
              <a:rPr lang="it-IT" dirty="0" smtClean="0">
                <a:latin typeface="Komika Text Tight" pitchFamily="2" charset="0"/>
              </a:rPr>
              <a:t> power spectrum of horizontal seismic motion on the surface</a:t>
            </a:r>
          </a:p>
          <a:p>
            <a:pPr lvl="1"/>
            <a:r>
              <a:rPr lang="it-IT" dirty="0" smtClean="0">
                <a:solidFill>
                  <a:srgbClr val="FFFF00"/>
                </a:solidFill>
                <a:latin typeface="Komika Text Tight" pitchFamily="2" charset="0"/>
              </a:rPr>
              <a:t>Z</a:t>
            </a:r>
            <a:r>
              <a:rPr lang="it-IT" dirty="0" smtClean="0">
                <a:latin typeface="Komika Text Tight" pitchFamily="2" charset="0"/>
              </a:rPr>
              <a:t> depth of the interferometer</a:t>
            </a:r>
          </a:p>
          <a:p>
            <a:pPr lvl="1"/>
            <a:endParaRPr lang="it-IT" dirty="0" smtClean="0">
              <a:latin typeface="Komika Text T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371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</a:t>
            </a:r>
            <a:r>
              <a:rPr lang="it-IT" dirty="0" smtClean="0">
                <a:latin typeface="Komika Text Tight" pitchFamily="2" charset="0"/>
              </a:rPr>
              <a:t>Find the solution x of </a:t>
            </a:r>
            <a:endParaRPr lang="it-IT" dirty="0">
              <a:latin typeface="Komika Text Tight" pitchFamily="2" charset="0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828800"/>
            <a:ext cx="4774207" cy="26282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12721" y="2209800"/>
            <a:ext cx="1225965" cy="262800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3810000" y="2514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 </a:t>
            </a:r>
            <a:r>
              <a:rPr lang="it-IT" dirty="0" smtClean="0">
                <a:latin typeface="Komika Text Tight" pitchFamily="2" charset="0"/>
              </a:rPr>
              <a:t>Define</a:t>
            </a:r>
            <a:endParaRPr lang="it-IT" dirty="0">
              <a:latin typeface="Komika Text Tight" pitchFamily="2" charset="0"/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52796" y="2895600"/>
            <a:ext cx="1795604" cy="28503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5800" y="3276600"/>
            <a:ext cx="1708017" cy="28510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4200" y="2971800"/>
            <a:ext cx="985394" cy="459851"/>
          </a:xfrm>
          <a:prstGeom prst="rect">
            <a:avLst/>
          </a:prstGeom>
          <a:noFill/>
          <a:ln/>
          <a:effectLst/>
        </p:spPr>
      </p:pic>
      <p:sp>
        <p:nvSpPr>
          <p:cNvPr id="18" name="TextBox 17"/>
          <p:cNvSpPr txBox="1"/>
          <p:nvPr/>
        </p:nvSpPr>
        <p:spPr>
          <a:xfrm>
            <a:off x="3733800" y="36208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3. </a:t>
            </a:r>
            <a:r>
              <a:rPr lang="it-IT" dirty="0" smtClean="0">
                <a:latin typeface="Komika Text Tight" pitchFamily="2" charset="0"/>
              </a:rPr>
              <a:t>Evaluate the correlation factor (</a:t>
            </a:r>
            <a:r>
              <a:rPr lang="it-IT" dirty="0" smtClean="0">
                <a:latin typeface="Rockwell"/>
              </a:rPr>
              <a:t>j</a:t>
            </a:r>
            <a:r>
              <a:rPr lang="it-IT" baseline="-25000" dirty="0" smtClean="0">
                <a:latin typeface="Komika Text Tight"/>
              </a:rPr>
              <a:t>n</a:t>
            </a:r>
            <a:r>
              <a:rPr lang="it-IT" dirty="0" smtClean="0">
                <a:latin typeface="Rockwell"/>
              </a:rPr>
              <a:t>(x</a:t>
            </a:r>
            <a:r>
              <a:rPr lang="it-IT" dirty="0" smtClean="0">
                <a:latin typeface="Komika Text Tight" pitchFamily="2" charset="0"/>
              </a:rPr>
              <a:t>) are the spherical Bessel functions):</a:t>
            </a:r>
            <a:endParaRPr lang="it-IT" dirty="0">
              <a:latin typeface="Komika Text Tight" pitchFamily="2" charset="0"/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3886200"/>
            <a:ext cx="3701146" cy="459852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3505200" y="5715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6. </a:t>
            </a:r>
            <a:r>
              <a:rPr lang="it-IT" dirty="0" smtClean="0">
                <a:latin typeface="Komika Text Tight" pitchFamily="2" charset="0"/>
              </a:rPr>
              <a:t>Evaluate the GGN spectral amplitude:</a:t>
            </a:r>
            <a:endParaRPr lang="it-IT" dirty="0">
              <a:latin typeface="Komika Text Tight" pitchFamily="2" charset="0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07099" y="6096000"/>
            <a:ext cx="4902918" cy="685390"/>
          </a:xfrm>
          <a:prstGeom prst="rect">
            <a:avLst/>
          </a:prstGeom>
          <a:noFill/>
          <a:ln/>
          <a:effectLst/>
        </p:spPr>
      </p:pic>
      <p:sp>
        <p:nvSpPr>
          <p:cNvPr id="23" name="TextBox 22"/>
          <p:cNvSpPr txBox="1"/>
          <p:nvPr/>
        </p:nvSpPr>
        <p:spPr>
          <a:xfrm>
            <a:off x="3810000" y="4267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4. </a:t>
            </a:r>
            <a:r>
              <a:rPr lang="it-IT" dirty="0" smtClean="0">
                <a:latin typeface="Komika Text Tight" pitchFamily="2" charset="0"/>
              </a:rPr>
              <a:t>Evaluate the factor </a:t>
            </a:r>
            <a:r>
              <a:rPr lang="it-IT" dirty="0" smtClean="0">
                <a:latin typeface="cmmi10"/>
              </a:rPr>
              <a:t>¡</a:t>
            </a:r>
            <a:endParaRPr lang="it-IT" dirty="0">
              <a:latin typeface="cmmi10"/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4636532"/>
            <a:ext cx="3898227" cy="568902"/>
          </a:xfrm>
          <a:prstGeom prst="rect">
            <a:avLst/>
          </a:prstGeom>
          <a:noFill/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3657600" y="5181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5. </a:t>
            </a:r>
            <a:r>
              <a:rPr lang="it-IT" dirty="0" smtClean="0">
                <a:latin typeface="Komika Text Tight" pitchFamily="2" charset="0"/>
              </a:rPr>
              <a:t>Evaluate the anisotropy correction:</a:t>
            </a:r>
            <a:endParaRPr lang="it-IT" dirty="0">
              <a:latin typeface="Komika Text Tight" pitchFamily="2" charset="0"/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0800" y="5257800"/>
            <a:ext cx="2539984" cy="6793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2057400"/>
            <a:ext cx="3581400" cy="449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Komika Text Kaps" pitchFamily="2" charset="0"/>
              </a:rPr>
              <a:t>What is Gravity Gradient Noise</a:t>
            </a:r>
            <a:endParaRPr lang="it-IT" dirty="0">
              <a:latin typeface="Komika Text Kaps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2650" y="3124199"/>
            <a:ext cx="4800600" cy="2971801"/>
          </a:xfrm>
        </p:spPr>
        <p:txBody>
          <a:bodyPr/>
          <a:lstStyle/>
          <a:p>
            <a:r>
              <a:rPr lang="it-IT" dirty="0" smtClean="0">
                <a:latin typeface="Komika Text Tight" pitchFamily="2" charset="0"/>
              </a:rPr>
              <a:t>The mass density fluctuates .....</a:t>
            </a:r>
            <a:br>
              <a:rPr lang="it-IT" dirty="0" smtClean="0">
                <a:latin typeface="Komika Text Tight" pitchFamily="2" charset="0"/>
              </a:rPr>
            </a:br>
            <a:endParaRPr lang="it-IT" dirty="0" smtClean="0">
              <a:latin typeface="Komika Text Tight" pitchFamily="2" charset="0"/>
            </a:endParaRPr>
          </a:p>
          <a:p>
            <a:r>
              <a:rPr lang="it-IT" dirty="0" smtClean="0">
                <a:latin typeface="Komika Text Tight" pitchFamily="2" charset="0"/>
              </a:rPr>
              <a:t>..... and the gravitational field will do the same </a:t>
            </a:r>
            <a:endParaRPr lang="it-IT" dirty="0">
              <a:latin typeface="Komika Text Tight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4038600" y="1752600"/>
            <a:ext cx="4724400" cy="106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>
                <a:latin typeface="Komika Text Kaps" pitchFamily="2" charset="0"/>
              </a:rPr>
              <a:t>Direct gravitational coupling between density fluctuation in the environment and test masses</a:t>
            </a:r>
            <a:endParaRPr lang="it-IT" dirty="0">
              <a:latin typeface="Komika Text Kaps" pitchFamily="2" charset="0"/>
            </a:endParaRPr>
          </a:p>
        </p:txBody>
      </p:sp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250" y="3733800"/>
            <a:ext cx="3581107" cy="314685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5105400"/>
            <a:ext cx="4647950" cy="699173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133600"/>
            <a:ext cx="2817228" cy="37497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4501827"/>
            <a:ext cx="2832525" cy="374973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rans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914900"/>
            <a:ext cx="3429000" cy="17145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28600" y="6477000"/>
            <a:ext cx="3581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34" descr="long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514600"/>
            <a:ext cx="3429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>
                <a:latin typeface="Komika Text Kaps" pitchFamily="2" charset="0"/>
              </a:rPr>
              <a:t>Analytical estimates: the modelization strategy</a:t>
            </a:r>
            <a:endParaRPr lang="it-IT" sz="1400" dirty="0">
              <a:latin typeface="Komika Text Kaps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953000" y="5638800"/>
            <a:ext cx="4038600" cy="1066800"/>
          </a:xfrm>
        </p:spPr>
        <p:txBody>
          <a:bodyPr>
            <a:normAutofit fontScale="92500" lnSpcReduction="10000"/>
          </a:bodyPr>
          <a:lstStyle/>
          <a:p>
            <a:r>
              <a:rPr lang="it-IT" sz="2400" i="1" dirty="0" smtClean="0">
                <a:solidFill>
                  <a:schemeClr val="tx2"/>
                </a:solidFill>
                <a:latin typeface="Komika Text Tight" pitchFamily="2" charset="0"/>
              </a:rPr>
              <a:t>Transfer function between seismic noise and GG noise on the surface</a:t>
            </a:r>
          </a:p>
          <a:p>
            <a:r>
              <a:rPr lang="it-IT" i="1" dirty="0" smtClean="0">
                <a:solidFill>
                  <a:schemeClr val="accent1"/>
                </a:solidFill>
                <a:latin typeface="Komika Text Tight" pitchFamily="2" charset="0"/>
              </a:rPr>
              <a:t>Beccaria et al., Class. Quant. Grav. 15:3339-3362 (1998)</a:t>
            </a:r>
          </a:p>
          <a:p>
            <a:r>
              <a:rPr lang="it-IT" i="1" dirty="0" smtClean="0">
                <a:solidFill>
                  <a:schemeClr val="accent1"/>
                </a:solidFill>
                <a:latin typeface="Komika Text Tight" pitchFamily="2" charset="0"/>
              </a:rPr>
              <a:t>S.A.Hughes, K.S.Thorne, Phys. Rev. D58:122002 (1998)</a:t>
            </a:r>
          </a:p>
          <a:p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572000" cy="397764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Komika Text Tight" pitchFamily="2" charset="0"/>
              </a:rPr>
              <a:t>Find the relevant normal modes (elastic waves)</a:t>
            </a:r>
          </a:p>
          <a:p>
            <a:r>
              <a:rPr lang="it-IT" dirty="0" smtClean="0">
                <a:latin typeface="Komika Text Tight" pitchFamily="2" charset="0"/>
              </a:rPr>
              <a:t>Evaluate the contribution of each mode to GGN</a:t>
            </a:r>
          </a:p>
          <a:p>
            <a:r>
              <a:rPr lang="it-IT" dirty="0" smtClean="0">
                <a:latin typeface="Komika Text Tight" pitchFamily="2" charset="0"/>
              </a:rPr>
              <a:t>Determine statistics of modes’ amplitudes (using measurements and ad-hoc assumptions)</a:t>
            </a:r>
          </a:p>
          <a:p>
            <a:r>
              <a:rPr lang="it-IT" dirty="0" smtClean="0">
                <a:latin typeface="Komika Text Tight" pitchFamily="2" charset="0"/>
              </a:rPr>
              <a:t>Sum all contributions in an appropriate way (quadrature?)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1143000"/>
            <a:ext cx="3962400" cy="44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3" descr="r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41148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3136" y="152400"/>
            <a:ext cx="3931920" cy="9144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Komika Text Kaps" pitchFamily="2" charset="0"/>
              </a:rPr>
              <a:t>GGN Estimation: the homogeneous model (above and below the ground)</a:t>
            </a:r>
            <a:endParaRPr lang="it-IT" dirty="0">
              <a:latin typeface="Komika Text Kaps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Big simplification:  an half space filled homogeneously with a material of given </a:t>
            </a:r>
            <a:br>
              <a:rPr lang="it-IT" dirty="0" smtClean="0"/>
            </a:br>
            <a:r>
              <a:rPr lang="it-IT" dirty="0" smtClean="0">
                <a:latin typeface="cmmi10"/>
              </a:rPr>
              <a:t>½</a:t>
            </a:r>
            <a:r>
              <a:rPr lang="it-IT" dirty="0" smtClean="0"/>
              <a:t>, </a:t>
            </a:r>
            <a:r>
              <a:rPr lang="it-IT" dirty="0" smtClean="0">
                <a:latin typeface="Rockwell"/>
              </a:rPr>
              <a:t>c</a:t>
            </a:r>
            <a:r>
              <a:rPr lang="it-IT" baseline="-25000" dirty="0" smtClean="0">
                <a:latin typeface="Rockwell"/>
              </a:rPr>
              <a:t>T</a:t>
            </a:r>
            <a:r>
              <a:rPr lang="it-IT" dirty="0" smtClean="0">
                <a:latin typeface="Rockwell"/>
              </a:rPr>
              <a:t>,  c</a:t>
            </a:r>
            <a:r>
              <a:rPr lang="it-IT" baseline="-25000" dirty="0" smtClean="0">
                <a:latin typeface="Rockwell"/>
              </a:rPr>
              <a:t>L </a:t>
            </a:r>
            <a:endParaRPr lang="it-IT" baseline="-25000" dirty="0">
              <a:latin typeface="Rockwel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600200"/>
            <a:ext cx="510393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248400" y="1981200"/>
            <a:ext cx="1905000" cy="369332"/>
          </a:xfrm>
          <a:prstGeom prst="rect">
            <a:avLst/>
          </a:prstGeom>
          <a:solidFill>
            <a:schemeClr val="tx1">
              <a:lumMod val="95000"/>
              <a:alpha val="2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Komika Text Tight" pitchFamily="2" charset="0"/>
              </a:rPr>
              <a:t>Bulk contribution</a:t>
            </a:r>
            <a:endParaRPr lang="it-IT" dirty="0">
              <a:solidFill>
                <a:schemeClr val="tx1"/>
              </a:solidFill>
              <a:latin typeface="Komika Text Tigh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2907268"/>
            <a:ext cx="1905000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Komika Text Tight" pitchFamily="2" charset="0"/>
              </a:rPr>
              <a:t>-  Cavity contribution</a:t>
            </a:r>
            <a:endParaRPr lang="it-IT" dirty="0">
              <a:solidFill>
                <a:schemeClr val="tx1"/>
              </a:solidFill>
              <a:latin typeface="Komika Text Tight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132139" y="2743200"/>
            <a:ext cx="1143000" cy="1143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/>
          <p:cNvSpPr txBox="1"/>
          <p:nvPr/>
        </p:nvSpPr>
        <p:spPr>
          <a:xfrm>
            <a:off x="6248400" y="2438400"/>
            <a:ext cx="1905000" cy="369332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Komika Text Tight" pitchFamily="2" charset="0"/>
              </a:rPr>
              <a:t>+ Surface contribution</a:t>
            </a:r>
            <a:endParaRPr lang="it-IT" dirty="0">
              <a:solidFill>
                <a:schemeClr val="tx1"/>
              </a:solidFill>
              <a:latin typeface="Komika Text Tight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139" y="1905000"/>
            <a:ext cx="4191000" cy="15240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Box 28"/>
          <p:cNvSpPr txBox="1"/>
          <p:nvPr/>
        </p:nvSpPr>
        <p:spPr>
          <a:xfrm>
            <a:off x="6248400" y="3352800"/>
            <a:ext cx="1905000" cy="369332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Komika Text Tight" pitchFamily="2" charset="0"/>
              </a:rPr>
              <a:t>+ Cav. surface contr.</a:t>
            </a:r>
            <a:endParaRPr lang="it-IT" dirty="0">
              <a:solidFill>
                <a:schemeClr val="tx1"/>
              </a:solidFill>
              <a:latin typeface="Komika Text Tight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32139" y="2743200"/>
            <a:ext cx="1143000" cy="1122337"/>
          </a:xfrm>
          <a:prstGeom prst="ellipse">
            <a:avLst/>
          </a:prstGeom>
          <a:noFill/>
          <a:ln w="4445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30"/>
          <p:cNvSpPr txBox="1"/>
          <p:nvPr/>
        </p:nvSpPr>
        <p:spPr>
          <a:xfrm>
            <a:off x="6629400" y="379833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Komika Text Tight" pitchFamily="2" charset="0"/>
              </a:rPr>
              <a:t>= GGN</a:t>
            </a:r>
            <a:endParaRPr lang="it-IT" dirty="0">
              <a:latin typeface="Komika Text Tight" pitchFamily="2" charset="0"/>
            </a:endParaRPr>
          </a:p>
        </p:txBody>
      </p:sp>
      <p:sp>
        <p:nvSpPr>
          <p:cNvPr id="65" name="Right Arrow 11"/>
          <p:cNvSpPr/>
          <p:nvPr/>
        </p:nvSpPr>
        <p:spPr>
          <a:xfrm>
            <a:off x="1217739" y="2076450"/>
            <a:ext cx="533400" cy="1333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" name="Content Placeholder 74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2273" y="2209800"/>
            <a:ext cx="392666" cy="206862"/>
          </a:xfrm>
          <a:noFill/>
          <a:ln/>
          <a:effectLst/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5939" y="2514600"/>
            <a:ext cx="133047" cy="151241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1739" y="2514600"/>
            <a:ext cx="502297" cy="167432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82898" y="2514600"/>
            <a:ext cx="173241" cy="152400"/>
          </a:xfrm>
          <a:prstGeom prst="rect">
            <a:avLst/>
          </a:prstGeom>
          <a:noFill/>
          <a:ln/>
          <a:effectLst/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8139" y="2500884"/>
            <a:ext cx="533400" cy="394716"/>
          </a:xfrm>
          <a:prstGeom prst="rect">
            <a:avLst/>
          </a:prstGeom>
          <a:noFill/>
          <a:ln/>
          <a:effectLst/>
        </p:spPr>
      </p:pic>
      <p:sp>
        <p:nvSpPr>
          <p:cNvPr id="84" name="Bent-Up Arrow 83"/>
          <p:cNvSpPr/>
          <p:nvPr/>
        </p:nvSpPr>
        <p:spPr>
          <a:xfrm rot="18900000" flipV="1">
            <a:off x="2285332" y="2094706"/>
            <a:ext cx="762000" cy="533400"/>
          </a:xfrm>
          <a:prstGeom prst="bentUpArrow">
            <a:avLst>
              <a:gd name="adj1" fmla="val 12354"/>
              <a:gd name="adj2" fmla="val 25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Bent-Up Arrow 84"/>
          <p:cNvSpPr/>
          <p:nvPr/>
        </p:nvSpPr>
        <p:spPr>
          <a:xfrm rot="18900000" flipV="1">
            <a:off x="3731545" y="2096294"/>
            <a:ext cx="762000" cy="533400"/>
          </a:xfrm>
          <a:prstGeom prst="bentUpArrow">
            <a:avLst>
              <a:gd name="adj1" fmla="val 12354"/>
              <a:gd name="adj2" fmla="val 25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3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953000" y="3352800"/>
            <a:ext cx="254508" cy="202692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438400" y="1600200"/>
            <a:ext cx="178307" cy="202691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4419599"/>
            <a:ext cx="8305800" cy="2286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608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mika Text" pitchFamily="2" charset="0"/>
              </a:rPr>
              <a:t>Several kind of modes:</a:t>
            </a:r>
          </a:p>
          <a:p>
            <a:pPr marL="749808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it-IT" sz="3200" noProof="0" dirty="0" smtClean="0">
                <a:latin typeface="Komika Text" pitchFamily="2" charset="0"/>
              </a:rPr>
              <a:t>Surface waves (GGN: volume and surface)</a:t>
            </a:r>
          </a:p>
          <a:p>
            <a:pPr marL="749808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kumimoji="0" lang="it-IT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mika Text" pitchFamily="2" charset="0"/>
              </a:rPr>
              <a:t>Transverse</a:t>
            </a:r>
            <a:r>
              <a:rPr kumimoji="0" lang="it-IT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mika Text" pitchFamily="2" charset="0"/>
              </a:rPr>
              <a:t> volume waves (GGN: no)</a:t>
            </a:r>
          </a:p>
          <a:p>
            <a:pPr marL="749808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it-IT" sz="3200" baseline="0" noProof="0" dirty="0" smtClean="0">
                <a:latin typeface="Komika Text" pitchFamily="2" charset="0"/>
              </a:rPr>
              <a:t>Mixed (GGN: volume and surface)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omika Tex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931920" cy="762000"/>
          </a:xfrm>
        </p:spPr>
        <p:txBody>
          <a:bodyPr/>
          <a:lstStyle/>
          <a:p>
            <a:r>
              <a:rPr lang="it-IT" dirty="0" smtClean="0">
                <a:latin typeface="Komika Text Kaps" pitchFamily="2" charset="0"/>
              </a:rPr>
              <a:t>Model 1: surface waves only</a:t>
            </a:r>
            <a:endParaRPr lang="it-IT" dirty="0">
              <a:latin typeface="Komika Text Kaps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14800" y="2514600"/>
            <a:ext cx="2667000" cy="457200"/>
          </a:xfrm>
        </p:spPr>
        <p:txBody>
          <a:bodyPr>
            <a:normAutofit/>
          </a:bodyPr>
          <a:lstStyle/>
          <a:p>
            <a:r>
              <a:rPr lang="it-IT" dirty="0" smtClean="0"/>
              <a:t>The couplings to GGN noise: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971800"/>
            <a:ext cx="2971800" cy="3657600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>
                <a:latin typeface="Komika Text" pitchFamily="2" charset="0"/>
              </a:rPr>
              <a:t>All contributions are exponentially suppressed with the depth</a:t>
            </a:r>
          </a:p>
          <a:p>
            <a:r>
              <a:rPr lang="it-IT" sz="2000" dirty="0" smtClean="0">
                <a:latin typeface="Komika Text" pitchFamily="2" charset="0"/>
              </a:rPr>
              <a:t>Cavity contributions are suppressed by a factor (</a:t>
            </a:r>
            <a:r>
              <a:rPr lang="it-IT" sz="2000" dirty="0" smtClean="0">
                <a:latin typeface="Rockwell"/>
              </a:rPr>
              <a:t>kR)</a:t>
            </a:r>
            <a:r>
              <a:rPr lang="it-IT" sz="2000" baseline="30000" dirty="0" smtClean="0">
                <a:latin typeface="Komika Text"/>
              </a:rPr>
              <a:t>2</a:t>
            </a:r>
          </a:p>
          <a:p>
            <a:r>
              <a:rPr lang="it-IT" sz="2000" dirty="0" smtClean="0">
                <a:latin typeface="Komika Text" pitchFamily="2" charset="0"/>
              </a:rPr>
              <a:t>Two length scales:</a:t>
            </a:r>
          </a:p>
          <a:p>
            <a:pPr lvl="1"/>
            <a:r>
              <a:rPr lang="it-IT" sz="1600" dirty="0" smtClean="0">
                <a:latin typeface="Komika Text" pitchFamily="2" charset="0"/>
              </a:rPr>
              <a:t> </a:t>
            </a:r>
            <a:r>
              <a:rPr lang="it-IT" sz="1600" dirty="0" smtClean="0">
                <a:latin typeface="cmmi10"/>
              </a:rPr>
              <a:t>¸</a:t>
            </a:r>
            <a:r>
              <a:rPr lang="it-IT" sz="1600" baseline="-25000" dirty="0" smtClean="0">
                <a:latin typeface="Komika Text"/>
              </a:rPr>
              <a:t>1</a:t>
            </a:r>
            <a:r>
              <a:rPr lang="it-IT" sz="1600" dirty="0" smtClean="0">
                <a:latin typeface="Komika Text" pitchFamily="2" charset="0"/>
              </a:rPr>
              <a:t>=</a:t>
            </a:r>
            <a:r>
              <a:rPr lang="it-IT" sz="1600" dirty="0" smtClean="0">
                <a:latin typeface="cmmi10"/>
              </a:rPr>
              <a:t>c</a:t>
            </a:r>
            <a:r>
              <a:rPr lang="it-IT" sz="1600" baseline="-25000" dirty="0" smtClean="0">
                <a:latin typeface="Komika Text"/>
              </a:rPr>
              <a:t>S</a:t>
            </a:r>
            <a:r>
              <a:rPr lang="it-IT" sz="1600" dirty="0" smtClean="0">
                <a:latin typeface="Komika Text" pitchFamily="2" charset="0"/>
              </a:rPr>
              <a:t> /2</a:t>
            </a:r>
            <a:r>
              <a:rPr lang="it-IT" sz="1600" dirty="0" smtClean="0">
                <a:latin typeface="cmmi10"/>
              </a:rPr>
              <a:t>¼!</a:t>
            </a:r>
            <a:r>
              <a:rPr lang="it-IT" sz="1600" dirty="0" smtClean="0">
                <a:latin typeface="Komika Text" pitchFamily="2" charset="0"/>
              </a:rPr>
              <a:t> : seismic suppression with the depth:</a:t>
            </a:r>
            <a:br>
              <a:rPr lang="it-IT" sz="1600" dirty="0" smtClean="0">
                <a:latin typeface="Komika Text" pitchFamily="2" charset="0"/>
              </a:rPr>
            </a:br>
            <a:endParaRPr lang="it-IT" sz="1600" dirty="0" smtClean="0">
              <a:latin typeface="Komika Text" pitchFamily="2" charset="0"/>
            </a:endParaRPr>
          </a:p>
          <a:p>
            <a:pPr lvl="1"/>
            <a:r>
              <a:rPr lang="it-IT" sz="1600" dirty="0" smtClean="0">
                <a:latin typeface="Komika Text" pitchFamily="2" charset="0"/>
              </a:rPr>
              <a:t> </a:t>
            </a:r>
            <a:r>
              <a:rPr lang="it-IT" sz="1600" dirty="0" smtClean="0">
                <a:latin typeface="cmmi10"/>
              </a:rPr>
              <a:t>¸</a:t>
            </a:r>
            <a:r>
              <a:rPr lang="it-IT" sz="1600" baseline="-25000" dirty="0" smtClean="0">
                <a:latin typeface="Komika Text"/>
              </a:rPr>
              <a:t>2</a:t>
            </a:r>
            <a:r>
              <a:rPr lang="it-IT" sz="1600" dirty="0" smtClean="0">
                <a:latin typeface="Komika Text" pitchFamily="2" charset="0"/>
              </a:rPr>
              <a:t>=</a:t>
            </a:r>
            <a:r>
              <a:rPr lang="it-IT" sz="1600" dirty="0" smtClean="0">
                <a:latin typeface="cmmi10"/>
              </a:rPr>
              <a:t>¸</a:t>
            </a:r>
            <a:r>
              <a:rPr lang="it-IT" sz="1600" baseline="-25000" dirty="0" smtClean="0">
                <a:latin typeface="Komika Text"/>
              </a:rPr>
              <a:t>1</a:t>
            </a:r>
            <a:r>
              <a:rPr lang="it-IT" sz="1600" dirty="0" smtClean="0">
                <a:latin typeface="Komika Text" pitchFamily="2" charset="0"/>
              </a:rPr>
              <a:t>/</a:t>
            </a:r>
            <a:r>
              <a:rPr lang="it-IT" sz="1600" dirty="0" smtClean="0">
                <a:latin typeface="cmmi10"/>
              </a:rPr>
              <a:t>¯</a:t>
            </a:r>
            <a:r>
              <a:rPr lang="it-IT" sz="1600" baseline="-25000" dirty="0" smtClean="0">
                <a:latin typeface="Komika Text"/>
              </a:rPr>
              <a:t>L</a:t>
            </a:r>
            <a:r>
              <a:rPr lang="it-IT" sz="1600" dirty="0" smtClean="0">
                <a:latin typeface="Komika Text"/>
              </a:rPr>
              <a:t> </a:t>
            </a:r>
            <a:r>
              <a:rPr lang="it-IT" sz="1600" dirty="0" smtClean="0">
                <a:latin typeface="Komika Text" pitchFamily="2" charset="0"/>
              </a:rPr>
              <a:t>: the “averaging effect”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1066800"/>
            <a:ext cx="3962405" cy="106680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surf_anim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1" y="152400"/>
            <a:ext cx="3918855" cy="27431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52600" y="6248400"/>
            <a:ext cx="2707836" cy="46288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5600144"/>
            <a:ext cx="3153631" cy="267256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2895600"/>
            <a:ext cx="4238636" cy="381002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3276600"/>
            <a:ext cx="3766348" cy="45720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91000" y="3726387"/>
            <a:ext cx="4800600" cy="46461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4191000"/>
            <a:ext cx="4705729" cy="457200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7200" y="2133600"/>
            <a:ext cx="1031306" cy="28876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beta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8800" y="4800600"/>
            <a:ext cx="2971800" cy="18986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62800" y="5029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mmi10"/>
              </a:rPr>
              <a:t>¯</a:t>
            </a:r>
            <a:r>
              <a:rPr lang="it-IT" sz="1400" baseline="-25000" dirty="0" smtClean="0">
                <a:solidFill>
                  <a:schemeClr val="bg1"/>
                </a:solidFill>
                <a:latin typeface="Komika Text Tight"/>
              </a:rPr>
              <a:t>L</a:t>
            </a:r>
            <a:endParaRPr lang="it-IT" sz="1400" baseline="-25000" dirty="0">
              <a:solidFill>
                <a:schemeClr val="bg1"/>
              </a:solidFill>
              <a:latin typeface="Komika Text T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5867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mmi10"/>
              </a:rPr>
              <a:t>¯</a:t>
            </a:r>
            <a:r>
              <a:rPr lang="it-IT" sz="1400" baseline="-25000" dirty="0" smtClean="0">
                <a:solidFill>
                  <a:schemeClr val="bg1"/>
                </a:solidFill>
                <a:latin typeface="Komika Text Tight"/>
              </a:rPr>
              <a:t>T</a:t>
            </a:r>
            <a:endParaRPr lang="it-IT" sz="1400" baseline="-25000" dirty="0">
              <a:solidFill>
                <a:schemeClr val="bg1"/>
              </a:solidFill>
              <a:latin typeface="Komika Text Tight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8001000" y="6324600"/>
            <a:ext cx="609600" cy="19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ggnModel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752600"/>
            <a:ext cx="4183380" cy="47527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Komika Text" pitchFamily="2" charset="0"/>
              </a:rPr>
              <a:t>Model 1: comparison with the planned ET sensitivity curve</a:t>
            </a:r>
            <a:endParaRPr lang="it-IT" dirty="0">
              <a:latin typeface="Komika Text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949840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>
                <a:latin typeface="Komika Text Tight" pitchFamily="2" charset="0"/>
              </a:rPr>
              <a:t>Related to the seismic noise spectral amplitude:</a:t>
            </a:r>
            <a:endParaRPr lang="it-IT" sz="1800" dirty="0">
              <a:latin typeface="Komika Text Tight" pitchFamily="2" charset="0"/>
            </a:endParaRPr>
          </a:p>
        </p:txBody>
      </p:sp>
      <p:pic>
        <p:nvPicPr>
          <p:cNvPr id="9" name="Content Placeholder 8" descr="pggnModel1.gif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457200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" y="762000"/>
            <a:ext cx="4267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latin typeface="Komika Text Tight" pitchFamily="2" charset="0"/>
              </a:rPr>
              <a:t>S.Hild, S.Chelkowski, A.Freise, J.Franc, N.Morgado, R.Flaminio and R.DeSalvo: "A Xylophone Configuration for a third Generation Gravitational Wave Detector" </a:t>
            </a:r>
            <a:r>
              <a:rPr lang="it-IT" sz="1200" u="sng" dirty="0" smtClean="0">
                <a:latin typeface="Komika Text Tight" pitchFamily="2" charset="0"/>
                <a:hlinkClick r:id="rId9"/>
              </a:rPr>
              <a:t>http://arxiv.org/abs/0906.2655</a:t>
            </a:r>
            <a:endParaRPr lang="it-IT" sz="1200" dirty="0">
              <a:latin typeface="Komika Text T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3886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Komika Text Tight" pitchFamily="2" charset="0"/>
              </a:rPr>
              <a:t>S. </a:t>
            </a:r>
            <a:r>
              <a:rPr lang="en-US" sz="1200" dirty="0" err="1" smtClean="0">
                <a:latin typeface="Komika Text Tight" pitchFamily="2" charset="0"/>
              </a:rPr>
              <a:t>Hild</a:t>
            </a:r>
            <a:r>
              <a:rPr lang="en-US" sz="1200" dirty="0" smtClean="0">
                <a:latin typeface="Komika Text Tight" pitchFamily="2" charset="0"/>
              </a:rPr>
              <a:t>, S. </a:t>
            </a:r>
            <a:r>
              <a:rPr lang="en-US" sz="1200" dirty="0" err="1" smtClean="0">
                <a:latin typeface="Komika Text Tight" pitchFamily="2" charset="0"/>
              </a:rPr>
              <a:t>Chelkowski</a:t>
            </a:r>
            <a:r>
              <a:rPr lang="en-US" sz="1200" dirty="0" smtClean="0">
                <a:latin typeface="Komika Text Tight" pitchFamily="2" charset="0"/>
              </a:rPr>
              <a:t>, A. </a:t>
            </a:r>
            <a:r>
              <a:rPr lang="en-US" sz="1200" dirty="0" err="1" smtClean="0">
                <a:latin typeface="Komika Text Tight" pitchFamily="2" charset="0"/>
              </a:rPr>
              <a:t>Freise</a:t>
            </a:r>
            <a:r>
              <a:rPr lang="en-US" sz="1200" dirty="0" smtClean="0">
                <a:latin typeface="Komika Text Tight" pitchFamily="2" charset="0"/>
              </a:rPr>
              <a:t>: "Pushing towards the ET sensitivity using 'conventional' technology" </a:t>
            </a:r>
            <a:r>
              <a:rPr lang="en-US" sz="1200" u="sng" dirty="0" smtClean="0">
                <a:latin typeface="Komika Text Tight" pitchFamily="2" charset="0"/>
                <a:hlinkClick r:id="rId10"/>
              </a:rPr>
              <a:t>http://arxiv.org/abs/0810.0604</a:t>
            </a:r>
            <a:endParaRPr lang="it-IT" sz="1200" dirty="0">
              <a:latin typeface="Komika Text Tight" pitchFamily="2" charset="0"/>
            </a:endParaRPr>
          </a:p>
        </p:txBody>
      </p:sp>
      <p:pic>
        <p:nvPicPr>
          <p:cNvPr id="10" name="Picture 9" descr="pggnModel1b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ggnModel1c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820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pggnModel1d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ggnModel1e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1752600"/>
            <a:ext cx="4183380" cy="475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429000" y="20574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Komika Text Tight" pitchFamily="2" charset="0"/>
              </a:rPr>
              <a:t>Surface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Komika Text Tigh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1249" y="2373868"/>
            <a:ext cx="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Komika Text Tight" pitchFamily="2" charset="0"/>
              </a:rPr>
              <a:t>-10 m</a:t>
            </a:r>
            <a:endParaRPr lang="it-IT" dirty="0">
              <a:solidFill>
                <a:srgbClr val="92D050"/>
              </a:solidFill>
              <a:latin typeface="Komika Text Tigh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67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 Tight" pitchFamily="2" charset="0"/>
              </a:rPr>
              <a:t>-50 m</a:t>
            </a:r>
            <a:endParaRPr lang="it-IT" dirty="0">
              <a:solidFill>
                <a:srgbClr val="FF0000"/>
              </a:solidFill>
              <a:latin typeface="Komika Text Tigh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971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Komika Text Tight" pitchFamily="2" charset="0"/>
              </a:rPr>
              <a:t>-100 m</a:t>
            </a:r>
            <a:endParaRPr lang="it-IT" dirty="0">
              <a:solidFill>
                <a:srgbClr val="00B0F0"/>
              </a:solidFill>
              <a:latin typeface="Komika Text T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Komika Text Tight" pitchFamily="2" charset="0"/>
              </a:rPr>
              <a:t>-150 m</a:t>
            </a:r>
            <a:endParaRPr lang="it-IT" dirty="0">
              <a:solidFill>
                <a:srgbClr val="7030A0"/>
              </a:solidFill>
              <a:latin typeface="Komika Text Tigh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86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Komika Text Tight" pitchFamily="2" charset="0"/>
              </a:rPr>
              <a:t>ET-B</a:t>
            </a:r>
            <a:endParaRPr lang="it-IT" dirty="0">
              <a:solidFill>
                <a:schemeClr val="bg1"/>
              </a:solidFill>
              <a:latin typeface="Komika Text Tigh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Komika Text Tight" pitchFamily="2" charset="0"/>
              </a:rPr>
              <a:t>ET-C</a:t>
            </a:r>
            <a:endParaRPr lang="it-IT" dirty="0">
              <a:solidFill>
                <a:schemeClr val="bg1"/>
              </a:solidFill>
              <a:latin typeface="Komika Text Tight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19050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600" y="1371600"/>
            <a:ext cx="4282406" cy="53306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cohe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0200" y="4953000"/>
            <a:ext cx="3429000" cy="1819275"/>
          </a:xfrm>
          <a:prstGeom prst="rect">
            <a:avLst/>
          </a:prstGeom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15000" y="4953000"/>
            <a:ext cx="228600" cy="228600"/>
          </a:xfrm>
          <a:prstGeom prst="rect">
            <a:avLst/>
          </a:prstGeom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305800" y="6248400"/>
            <a:ext cx="483108" cy="278892"/>
          </a:xfrm>
          <a:prstGeom prst="rect">
            <a:avLst/>
          </a:prstGeom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124199" y="3810000"/>
            <a:ext cx="1386906" cy="877098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934200" y="5562600"/>
            <a:ext cx="1752600" cy="242630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6553200" y="4343400"/>
            <a:ext cx="2590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>
                <a:latin typeface="Komika Text Tight" pitchFamily="2" charset="0"/>
              </a:rPr>
              <a:t>M.G. Beker, G.C., R. DeSalvo, M. Doets, H. Grote, J.Harms, E. Hennes, V. Mandic, D.S. Rabeling, J.F.G. Van den Brand, C.M. Van Leeuwen, “Mitigating noise in future GW observatories in the 1-10 Hz band”, submitted to GRG</a:t>
            </a:r>
            <a:endParaRPr lang="it-IT" sz="1000" dirty="0">
              <a:latin typeface="Komika Text T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seqCL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838200"/>
            <a:ext cx="4800600" cy="545401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Komika Text Tight" pitchFamily="2" charset="0"/>
              </a:rPr>
              <a:t>Effect of sound speed</a:t>
            </a:r>
            <a:endParaRPr lang="it-IT" dirty="0">
              <a:latin typeface="Komika Text Tight" pitchFamily="2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Komika Text Tight" pitchFamily="2" charset="0"/>
              </a:rPr>
              <a:t>Low speed gives larger reduction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191667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Komika Text Tight" pitchFamily="2" charset="0"/>
              </a:rPr>
              <a:t>Surface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Komika Text Tigh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9849" y="2233136"/>
            <a:ext cx="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Komika Text Tight" pitchFamily="2" charset="0"/>
              </a:rPr>
              <a:t>-10 m</a:t>
            </a:r>
            <a:endParaRPr lang="it-IT" dirty="0">
              <a:solidFill>
                <a:srgbClr val="92D050"/>
              </a:solidFill>
              <a:latin typeface="Komika Text Tigh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53793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 Tight" pitchFamily="2" charset="0"/>
              </a:rPr>
              <a:t>-50 m</a:t>
            </a:r>
            <a:endParaRPr lang="it-IT" dirty="0">
              <a:solidFill>
                <a:srgbClr val="FF0000"/>
              </a:solidFill>
              <a:latin typeface="Komika Text Tigh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831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Komika Text Tight" pitchFamily="2" charset="0"/>
              </a:rPr>
              <a:t>-100 m</a:t>
            </a:r>
            <a:endParaRPr lang="it-IT" dirty="0">
              <a:solidFill>
                <a:srgbClr val="00B0F0"/>
              </a:solidFill>
              <a:latin typeface="Komika Text Tigh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3135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Komika Text Tight" pitchFamily="2" charset="0"/>
              </a:rPr>
              <a:t>-150 m</a:t>
            </a:r>
            <a:endParaRPr lang="it-IT" dirty="0">
              <a:solidFill>
                <a:srgbClr val="7030A0"/>
              </a:solidFill>
              <a:latin typeface="Komika Text T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1066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Komika Text Tight" pitchFamily="2" charset="0"/>
              </a:rPr>
              <a:t>From 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c</a:t>
            </a:r>
            <a:r>
              <a:rPr lang="it-IT" sz="1600" baseline="-25000" dirty="0" smtClean="0">
                <a:solidFill>
                  <a:schemeClr val="bg1"/>
                </a:solidFill>
                <a:latin typeface="Komika Text Tight"/>
              </a:rPr>
              <a:t>L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=200</a:t>
            </a:r>
            <a:r>
              <a:rPr lang="it-IT" sz="1600" dirty="0" smtClean="0">
                <a:solidFill>
                  <a:schemeClr val="bg1"/>
                </a:solidFill>
                <a:latin typeface="Komika Text Tight" pitchFamily="2" charset="0"/>
              </a:rPr>
              <a:t> m/s to 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c</a:t>
            </a:r>
            <a:r>
              <a:rPr lang="it-IT" sz="1600" baseline="-25000" dirty="0" smtClean="0">
                <a:solidFill>
                  <a:schemeClr val="bg1"/>
                </a:solidFill>
                <a:latin typeface="Komika Text Tight"/>
              </a:rPr>
              <a:t>L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=2000</a:t>
            </a:r>
            <a:r>
              <a:rPr lang="it-IT" sz="1600" dirty="0" smtClean="0">
                <a:solidFill>
                  <a:schemeClr val="bg1"/>
                </a:solidFill>
                <a:latin typeface="Komika Text Tight" pitchFamily="2" charset="0"/>
              </a:rPr>
              <a:t> m/s</a:t>
            </a:r>
            <a:endParaRPr lang="it-IT" sz="1600" dirty="0">
              <a:solidFill>
                <a:schemeClr val="bg1"/>
              </a:solidFill>
              <a:latin typeface="Komika Text T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seqCL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838200"/>
            <a:ext cx="4800600" cy="545401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Komika Text Tight" pitchFamily="2" charset="0"/>
              </a:rPr>
              <a:t>Effect of sound speed</a:t>
            </a:r>
            <a:endParaRPr lang="it-IT" dirty="0">
              <a:latin typeface="Komika Text Tight" pitchFamily="2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Komika Text Tight" pitchFamily="2" charset="0"/>
              </a:rPr>
              <a:t>Low speed gives larger reduction</a:t>
            </a:r>
            <a:endParaRPr lang="it-IT" sz="2800" dirty="0">
              <a:latin typeface="Komika Text Tigh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91667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Komika Text Tight" pitchFamily="2" charset="0"/>
              </a:rPr>
              <a:t>Surface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Komika Text Tigh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9849" y="2233136"/>
            <a:ext cx="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Komika Text Tight" pitchFamily="2" charset="0"/>
              </a:rPr>
              <a:t>-10 m</a:t>
            </a:r>
            <a:endParaRPr lang="it-IT" dirty="0">
              <a:solidFill>
                <a:srgbClr val="92D050"/>
              </a:solidFill>
              <a:latin typeface="Komika Text Tigh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53793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Komika Text Tight" pitchFamily="2" charset="0"/>
              </a:rPr>
              <a:t>-50 m</a:t>
            </a:r>
            <a:endParaRPr lang="it-IT" dirty="0">
              <a:solidFill>
                <a:srgbClr val="FF0000"/>
              </a:solidFill>
              <a:latin typeface="Komika Text Tigh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831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Komika Text Tight" pitchFamily="2" charset="0"/>
              </a:rPr>
              <a:t>-100 m</a:t>
            </a:r>
            <a:endParaRPr lang="it-IT" dirty="0">
              <a:solidFill>
                <a:srgbClr val="00B0F0"/>
              </a:solidFill>
              <a:latin typeface="Komika Text Tigh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3135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Komika Text Tight" pitchFamily="2" charset="0"/>
              </a:rPr>
              <a:t>-150 m</a:t>
            </a:r>
            <a:endParaRPr lang="it-IT" dirty="0">
              <a:solidFill>
                <a:srgbClr val="7030A0"/>
              </a:solidFill>
              <a:latin typeface="Komika Text T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1066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Komika Text Tight" pitchFamily="2" charset="0"/>
              </a:rPr>
              <a:t>From 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c</a:t>
            </a:r>
            <a:r>
              <a:rPr lang="it-IT" sz="1600" baseline="-25000" dirty="0" smtClean="0">
                <a:solidFill>
                  <a:schemeClr val="bg1"/>
                </a:solidFill>
                <a:latin typeface="Komika Text Tight"/>
              </a:rPr>
              <a:t>L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=200</a:t>
            </a:r>
            <a:r>
              <a:rPr lang="it-IT" sz="1600" dirty="0" smtClean="0">
                <a:solidFill>
                  <a:schemeClr val="bg1"/>
                </a:solidFill>
                <a:latin typeface="Komika Text Tight" pitchFamily="2" charset="0"/>
              </a:rPr>
              <a:t> m/s to 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c</a:t>
            </a:r>
            <a:r>
              <a:rPr lang="it-IT" sz="1600" baseline="-25000" dirty="0" smtClean="0">
                <a:solidFill>
                  <a:schemeClr val="bg1"/>
                </a:solidFill>
                <a:latin typeface="Komika Text Tight"/>
              </a:rPr>
              <a:t>L</a:t>
            </a:r>
            <a:r>
              <a:rPr lang="it-IT" sz="1600" dirty="0" smtClean="0">
                <a:solidFill>
                  <a:schemeClr val="bg1"/>
                </a:solidFill>
                <a:latin typeface="Rockwell"/>
              </a:rPr>
              <a:t>=2000</a:t>
            </a:r>
            <a:r>
              <a:rPr lang="it-IT" sz="1600" dirty="0" smtClean="0">
                <a:solidFill>
                  <a:schemeClr val="bg1"/>
                </a:solidFill>
                <a:latin typeface="Komika Text Tight" pitchFamily="2" charset="0"/>
              </a:rPr>
              <a:t> m/s</a:t>
            </a:r>
            <a:endParaRPr lang="it-IT" sz="1600" dirty="0">
              <a:solidFill>
                <a:schemeClr val="bg1"/>
              </a:solidFill>
              <a:latin typeface="Komika Text T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Komika Text" pitchFamily="2" charset="0"/>
              </a:rPr>
              <a:t>Effect of losses</a:t>
            </a:r>
            <a:endParaRPr lang="it-IT" dirty="0">
              <a:latin typeface="Komika Text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latin typeface="Komika Text Tight" pitchFamily="2" charset="0"/>
              </a:rPr>
              <a:t>If dissipative effects are present, an external periodic force excite modes with a different natural frequency.</a:t>
            </a:r>
            <a:endParaRPr lang="it-IT" sz="1800" dirty="0">
              <a:latin typeface="Komika Text Tight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2362200" cy="601980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Komika Text Tight" pitchFamily="2" charset="0"/>
              </a:rPr>
              <a:t>Modelization: 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Assign a line width to each mode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Coherence is reduced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Not a big effect on the attenuation</a:t>
            </a:r>
          </a:p>
          <a:p>
            <a:pPr lvl="1"/>
            <a:r>
              <a:rPr lang="it-IT" dirty="0" smtClean="0">
                <a:latin typeface="Komika Text Tight" pitchFamily="2" charset="0"/>
              </a:rPr>
              <a:t>Probably important for the subtraction efficiency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2133600"/>
            <a:ext cx="63733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8400" y="2590800"/>
            <a:ext cx="2286004" cy="2788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40681" y="3200400"/>
            <a:ext cx="431745" cy="202905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3505200" y="5638800"/>
            <a:ext cx="559238" cy="202666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4191000" y="5562600"/>
            <a:ext cx="559238" cy="20266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5334000" y="5562600"/>
            <a:ext cx="431237" cy="20266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5943853" y="4343400"/>
            <a:ext cx="431237" cy="20266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3136653" y="5867400"/>
            <a:ext cx="559238" cy="202666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162800" y="2971800"/>
            <a:ext cx="1597249" cy="568291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3352800" y="2133600"/>
            <a:ext cx="1066803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[usenames,dvipsnames]{color}&#10;\pagestyle{empty}&#10;\begin{document}&#10;\[&#10;\color{Yellow}&#10;\rho(x,t) = \rho_0(x) +\color{Red}&#10; \delta \rho(x,t)&#10;\]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9"/>
  <p:tag name="PICTUREFILESIZE" val="192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1"/>
  <p:tag name="FILENAME" val="TP_tmp"/>
  <p:tag name="ORIGWIDTH" val="10"/>
  <p:tag name="PICTUREFILESIZE" val="10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Z  template TPT1  env TPENV1  fore 0  back 16777215  eqnno 2"/>
  <p:tag name="FILENAME" val="TP_tmp"/>
  <p:tag name="ORIGWIDTH" val="7"/>
  <p:tag name="PICTUREFILESIZE" val="9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begin{eqnarray*}&#10;\vec{\xi}(x,y,z) &amp; = &amp; {\cal N}\left[ i \left( e^{\beta_L K z} - \frac{2\beta_L \beta_T}{1+\beta_T^2} e^{\beta_T K z} \right)&#10;\left( \begin{array}{c} 1 \\ 0 \\ 0 \end{array} \right) \right. \\&#10; &amp;+ &amp;&#10;\left. \beta_L \left( e^{\beta_L K z} - \frac{2}{1+\beta_T^2} e^{\beta_T K z} \right)&#10;\left( \begin{array}{c} 0 \\ 0 \\ 1 \end{array} \right)&#10;\right] e^{i K x}&#10;\end{eqnarray*}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2"/>
  <p:tag name="PICTUREFILESIZE" val="45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xi_z(x,y,0)  = {\cal N} \frac{\beta_L (1+\beta_T^2-2)}{1+\beta_T^2}  e^{i K x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2"/>
  <p:tag name="PICTUREFILESIZE" val="145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-\vec{\nabla}\cdot\vec{\xi}(x,y,z)  =  {\cal N} k \left( 1-\beta_L^2\right)  e^{\beta_L K z+ i K x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7"/>
  <p:tag name="PICTUREFILESIZE" val="129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overrightarrow{\mbox{GGN}}_{BULK}  = {\cal N} \frac{2\pi}{\sqrt{K}} \vec{\nabla} \left\{&#10;e^{i K_x x + i K_y y} \left[ 2 e^{\beta_L K z}-(1+\beta_L)e^{K z}  \right]&#10;\right\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67"/>
  <p:tag name="PICTUREFILESIZE" val="208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overrightarrow{\mbox{GGN}}_{SURF}  = {\cal N} \frac{2\pi}{\sqrt{K}}&#10;\frac{\beta_L (\beta_T^2-1)}{\beta_T^2+1}&#10; \vec{\nabla} e^{i K_x x + i K_y y+K z} 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4"/>
  <p:tag name="PICTUREFILESIZE" val="202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overrightarrow{\mbox{GGN}}_{BULK}^{CAV}  =- {\cal N} \frac{2\pi}{\sqrt{K}} (KR)^2 (\beta_L^2-1)&#10;\vec{\nabla} &#10;e^{i K_x x + i K_y y+K\beta_L z} 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8"/>
  <p:tag name="PICTUREFILESIZE" val="220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overrightarrow{\mbox{GGN}}_{SURF}^{CAV}  =- {\cal N} \frac{4\pi}{3 \sqrt{K}}&#10;(kR)^2 (\beta_L^1-1)&#10; \vec{\nabla} e^{i K_x x + i K_y y+K \beta_L z} 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7"/>
  <p:tag name="PICTUREFILESIZE" val="223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K=\frac{\omega}{c_T} \sqrt{1+\beta_T^2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5"/>
  <p:tag name="PICTUREFILESIZE" val="61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\[&#10;\color{Yellow}&#10;\delta \Phi(x,t) = G \int &#10;\frac{&#10;\vec{\nabla} \cdot \left[\rho_0(x^\prime)\color{Red} \vec{u}(x^\prime,t) \color{Yellow}&#10;\right]&#10;}{|x-x^\prime|}&#10;d^3 x^\prime&#10;\] 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59"/>
  <p:tag name="PICTUREFILESIZE" val="457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c_T/c_L)^2  template TPT1  env TPENV1  fore 0  back 16777215  eqnno 2"/>
  <p:tag name="FILENAME" val="TP_tmp"/>
  <p:tag name="ORIGWIDTH" val="37"/>
  <p:tag name="PICTUREFILESIZE" val="3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.501960}&#10;&#10;\setcounter{equation}{3}&#10;\addtocounter{equation}{-1}&#10;&#10;\[&#10;\left(S_{GGN}\right)^{1/2} = \frac{4\pi G \rho_0}{L\sqrt{2}(2\pi f)^2}{\cal F}(f) \Gamma(z) \left(S_{seism}\right)^{1/2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1"/>
  <p:tag name="PICTUREFILESIZE" val="193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cal F}  template TPT1  env TPENV1  fore 0  back 16777215  eqnno 4"/>
  <p:tag name="FILENAME" val="TP_tmp"/>
  <p:tag name="ORIGWIDTH" val="9"/>
  <p:tag name="PICTUREFILESIZE" val="1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/f_c  template TPT1  env TPENV1  fore 0  back 16777215  eqnno 5"/>
  <p:tag name="FILENAME" val="TP_tmp"/>
  <p:tag name="ORIGWIDTH" val="19"/>
  <p:tag name="PICTUREFILESIZE" val="190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0 &amp; = &amp; 1800\, \mbox{kg/m}^3 \\&#10;c_L &amp;=&amp; 1000\, \mbox{m/s}\\&#10;c_T &amp;=&amp; 500\, \mbox{m/s}\\&#10;L &amp;=&amp; 10^4\, \mbox{m}  template TPT1  env TPENV3  fore 0  back 16777215  eqnno 6"/>
  <p:tag name="FILENAME" val="TP_tmp"/>
  <p:tag name="ORIGWIDTH" val="87"/>
  <p:tag name="PICTUREFILESIZE" val="172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c = \frac{c_T}{2\pi L\sqrt{1+\beta_T^2}} \simeq 7\times 10^{-3} \mbox{Hz}  template TPT1  env TPENV1  fore 0  back 16777215  eqnno 7"/>
  <p:tag name="FILENAME" val="TP_tmp"/>
  <p:tag name="ORIGWIDTH" val="130"/>
  <p:tag name="PICTUREFILESIZE" val="92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 = 10^4, 2 \times 10^3, 10^3  template TPT1  env TPENV1  fore 0  back 16777215  eqnno 8"/>
  <p:tag name="FILENAME" val="TP_tmp"/>
  <p:tag name="ORIGWIDTH" val="90"/>
  <p:tag name="PICTUREFILESIZE" val="55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\mbox{Hz}  template TPT1  env TPENV1  fore 0  back 16777215  eqnno 9"/>
  <p:tag name="FILENAME" val="TP_tmp"/>
  <p:tag name="ORIGWIDTH" val="17"/>
  <p:tag name="PICTUREFILESIZE" val="10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0 \mbox{Hz}  template TPT1  env TPENV1  fore 0  back 16777215  eqnno 9"/>
  <p:tag name="FILENAME" val="TP_tmp"/>
  <p:tag name="ORIGWIDTH" val="22"/>
  <p:tag name="PICTUREFILESIZE" val="18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0 \mbox{Hz}  template TPT1  env TPENV1  fore 0  back 16777215  eqnno 9"/>
  <p:tag name="FILENAME" val="TP_tmp"/>
  <p:tag name="ORIGWIDTH" val="22"/>
  <p:tag name="PICTUREFILESIZE" val="14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[usenames,dvipsnames]{color}&#10;\pagestyle{empty}&#10;\begin{document}&#10;\[&#10;\rho_0(x)\vec{\nabla} \cdot&#10; \vec{u}(x,t) \neq 0&#10;\]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8"/>
  <p:tag name="PICTUREFILESIZE" val="167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 \mbox{Hz}  template TPT1  env TPENV1  fore 0  back 16777215  eqnno 9"/>
  <p:tag name="FILENAME" val="TP_tmp"/>
  <p:tag name="ORIGWIDTH" val="17"/>
  <p:tag name="PICTUREFILESIZE" val="14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 \mbox{Hz}  template TPT1  env TPENV1  fore 0  back 16777215  eqnno 9"/>
  <p:tag name="FILENAME" val="TP_tmp"/>
  <p:tag name="ORIGWIDTH" val="17"/>
  <p:tag name="PICTUREFILESIZE" val="14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0 \mbox{Hz}  template TPT1  env TPENV1  fore 0  back 16777215  eqnno 9"/>
  <p:tag name="FILENAME" val="TP_tmp"/>
  <p:tag name="ORIGWIDTH" val="22"/>
  <p:tag name="PICTUREFILESIZE" val="18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0}&#10;\addtocounter{equation}{-1}&#10;&#10;\begin{eqnarray*}&#10;c_L &amp;=&amp; 440 \, \mbox{m/s} \\&#10;c_T &amp;=&amp; 220 \, \mbox{m/s}&#10;\end{eqnarray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81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(z)/\Gamma(0)  template TPT1  env TPENV1  fore 0  back 16777215  eqnno 8"/>
  <p:tag name="FILENAME" val="TP_tmp"/>
  <p:tag name="ORIGWIDTH" val="42"/>
  <p:tag name="PICTUREFILESIZE" val="34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\[&#10;(V/H)_{surf} = \sqrt{\frac{\left&lt;\xi_z^2\right&gt;}{\left&lt;\xi_x^2\right&gt;}} = \frac{(1-\beta_T^2)}{1+\beta_T^2-2\beta_L\beta_T}  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3"/>
  <p:tag name="PICTUREFILESIZE" val="193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Predicted V/H anisotropy for&#10;$&#10;\left( \frac{c_T}{c_L} \right)^2 = &#10;\color[rgb]{0,0,0}&#10;0.0,&#10;\color[rgb]{0.2,0,0}&#10;0.1,&#10;\color[rgb]{0.4,0,0}&#10;0.2,&#10;\color[rgb]{0.6,0,0}&#10;0.3,&#10;\color[rgb]{0.8,0,0}&#10;0.4,&#10;\color[rgb]{1,0,0}&#10;0.5&#10;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2"/>
  <p:tag name="PICTUREFILESIZE" val="205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begin{eqnarray*}&#10;\vec{\xi}(x,y,z) &amp; = &amp; {\cal N}\left[ i \left( e^{\beta_L K z} - \frac{2\beta_L \beta_T}{1+\beta_T^2} e^{\beta_T K z} \right)&#10;\left( \begin{array}{c} 1 \\ 0 \\ 0 \end{array} \right) \right. \\&#10; &amp;+ &amp;&#10;\left. \beta_L \left( e^{\beta_L K z} - \frac{2}{1+\beta_T^2} e^{\beta_T K z} \right)&#10;\left( \begin{array}{c} 0 \\ 0 \\ 1 \end{array} \right)&#10;\right] e^{i K x}&#10;\end{eqnarray*}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2"/>
  <p:tag name="PICTUREFILESIZE" val="456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begin{eqnarray*}&#10;\vec{\xi}(x,y,z) &amp; = &amp; {\cal N} \left( \begin{array}{c} 0 \\ 1 \\ 0 \end{array} \right) e^{i K^\prime x} \quad&#10;0 &lt; K^\prime &lt; \frac{\omega}{c_T}&#10;\end{eqnarray*}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99"/>
  <p:tag name="PICTUREFILESIZE" val="192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sqrt{\frac{S_{GGN}}{S_H}} = \sqrt{\frac{S_{GGN}}{S_H^{S}}} \sqrt{ \frac{(V/H)_{meas}}{(V/H)_{surf}} 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0"/>
  <p:tag name="PICTUREFILESIZE" val="190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[usenames,dvipsnames]{color}&#10;\pagestyle{empty}&#10;\begin{document}&#10;\[&#10;\vec{u}(x,t)\cdot \vec{\nabla} \rho_0(x) \neq 0&#10;\]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9"/>
  <p:tag name="PICTUREFILESIZE" val="168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1,1,0}&#10;\[&#10;\eta =  \frac{ N_i^\star&#10;\left[C^{-1}(\omega)\right]_{ij}&#10;N_j&#10;}{S(\omega)}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9"/>
  <p:tag name="PICTUREFILESIZE" val="278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1,1,0}&#10;\[&#10;\left&lt;s_i^*(\omega) s_j(\omega^\prime)\right&gt;=&#10;2\pi \delta(\omega-\omega^\prime) C_{ij}(\omega)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4"/>
  <p:tag name="PICTUREFILESIZE" val="301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1,1,0}&#10;\[&#10;\left&lt;h^*(\omega) h(\omega^\prime)\right&gt;=&#10;2\pi \delta(\omega-\omega^\prime) S(\omega)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14"/>
  <p:tag name="PICTUREFILESIZE" val="285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1,1,0}&#10;\[&#10;\left&lt;s_i^*(\omega) h(\omega^\prime)\right&gt;=&#10;2\pi \delta(\omega-\omega^\prime) N_i(\omega)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1"/>
  <p:tag name="PICTUREFILESIZE" val="298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begin{document}&#10;&#10;\color[rgb]{1,1,0}&#10;\[&#10;h_s(t) = h(t)-\sum_{i} \int \Lambda_i(t-t^\prime) s(t^\prime) dt^\prime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4"/>
  <p:tag name="PICTUREFILESIZE" val="317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$\xi a^{-1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"/>
  <p:tag name="PICTUREFILESIZE" val="19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0,0}&#10;&#10;\setcounter{equation}{3}&#10;\addtocounter{equation}{-1}&#10;&#10;$n=1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12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0,0}&#10;&#10;\setcounter{equation}{3}&#10;\addtocounter{equation}{-1}&#10;&#10;$n=2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16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0,0}&#10;&#10;\setcounter{equation}{3}&#10;\addtocounter{equation}{-1}&#10;&#10;$n=6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17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0,0}&#10;&#10;\setcounter{equation}{3}&#10;\addtocounter{equation}{-1}&#10;&#10;$n=10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16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&#10;$T,S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9"/>
  <p:tag name="PICTUREFILESIZE" val="18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0,0}&#10;&#10;\setcounter{equation}{3}&#10;\addtocounter{equation}{-1}&#10;&#10;$n=27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19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2}&#10;\addtocounter{equation}{-1}&#10;&#10;$a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7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$x^3-8x^2+8x(3-2\xi)+16(\xi-1)=0\quad 0&lt;x&lt;1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8"/>
  <p:tag name="PICTUREFILESIZE" val="111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$\xi = (c_T/c_L)^2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6"/>
  <p:tag name="PICTUREFILESIZE" val="40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$\beta_L = \sqrt{(1-x\xi)/x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2"/>
  <p:tag name="PICTUREFILESIZE" val="56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$\beta_T = \sqrt{(1-x)/x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49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\[&#10;k=\frac{\omega}{c_T\sqrt{x}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5"/>
  <p:tag name="PICTUREFILESIZE" val="46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\[&#10;{\cal F} = 1-j_0(kL)-j_2(kL)-\frac{1}{2} j_2(kL\sqrt{2})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9"/>
  <p:tag name="PICTUREFILESIZE" val="115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.501960}&#10;&#10;\setcounter{equation}{3}&#10;\addtocounter{equation}{-1}&#10;&#10;\[&#10;\left(S_{GGN}\right)^{1/2} = \frac{4\pi G \rho_0}{L\sqrt{2}(2\pi f)^2}  \varepsilon {\cal F} \Gamma \left(S_{seism}\right)^{1/2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9"/>
  <p:tag name="PICTUREFILESIZE" val="1735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\[&#10;\Gamma = \frac{2(\beta_T^2+1)e^{\beta_L k z}-(1+2\beta_L+\beta_T^2)e^{k z}}{\beta_L (\beta_T^2-1)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8"/>
  <p:tag name="PICTUREFILESIZE" val="152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&#10;$L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8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\[&#10;\varepsilon = \sqrt{\frac{A(1+\beta_T^2-2\beta_L\beta_T)}{1-\beta_T^2}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6"/>
  <p:tag name="PICTUREFILESIZE" val="114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&#10;$T+L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"/>
  <p:tag name="PICTUREFILESIZE" val="14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&#10;$T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7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\[&#10;\begin{array}{c}&#10;T+L \\ T+S&#10;\end{array}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"/>
  <p:tag name="PICTUREFILESIZE" val="320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rek">
      <a:dk1>
        <a:sysClr val="windowText" lastClr="000000"/>
      </a:dk1>
      <a:lt1>
        <a:sysClr val="window" lastClr="C8E0D8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1472</TotalTime>
  <Words>898</Words>
  <Application>Microsoft Office PowerPoint</Application>
  <PresentationFormat>On-screen Show (4:3)</PresentationFormat>
  <Paragraphs>136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Komika Text Kaps</vt:lpstr>
      <vt:lpstr>Komika Text</vt:lpstr>
      <vt:lpstr>Wingdings 2</vt:lpstr>
      <vt:lpstr>Rockwell</vt:lpstr>
      <vt:lpstr>Komika Text Tight</vt:lpstr>
      <vt:lpstr>cmmi10</vt:lpstr>
      <vt:lpstr>Script MT Bold</vt:lpstr>
      <vt:lpstr>Calibri</vt:lpstr>
      <vt:lpstr>Foundry</vt:lpstr>
      <vt:lpstr>Gravity Gradient Noise: estimates &amp; reduction strategies</vt:lpstr>
      <vt:lpstr>What is Gravity Gradient Noise</vt:lpstr>
      <vt:lpstr>Analytical estimates: the modelization strategy</vt:lpstr>
      <vt:lpstr>GGN Estimation: the homogeneous model (above and below the ground)</vt:lpstr>
      <vt:lpstr>Model 1: surface waves only</vt:lpstr>
      <vt:lpstr>Model 1: comparison with the planned ET sensitivity curve</vt:lpstr>
      <vt:lpstr>Effect of sound speed</vt:lpstr>
      <vt:lpstr>Effect of sound speed</vt:lpstr>
      <vt:lpstr>Effect of losses</vt:lpstr>
      <vt:lpstr>Surface wave only: HV anisotropy</vt:lpstr>
      <vt:lpstr>Model 2: Surface waves and purely transverse waves </vt:lpstr>
      <vt:lpstr>A systematic improvement program</vt:lpstr>
      <vt:lpstr>Monitoring and subtraction</vt:lpstr>
      <vt:lpstr>Subtraction: dependency on the number of sensors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Gradient Noise: estimates &amp; reduction strategies</dc:title>
  <dc:creator/>
  <cp:lastModifiedBy>Giancarlo Cella</cp:lastModifiedBy>
  <cp:revision>130</cp:revision>
  <dcterms:created xsi:type="dcterms:W3CDTF">2006-08-16T00:00:00Z</dcterms:created>
  <dcterms:modified xsi:type="dcterms:W3CDTF">2009-10-16T06:48:47Z</dcterms:modified>
</cp:coreProperties>
</file>