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62" r:id="rId3"/>
    <p:sldId id="309" r:id="rId4"/>
    <p:sldId id="338" r:id="rId5"/>
    <p:sldId id="336" r:id="rId6"/>
    <p:sldId id="334" r:id="rId7"/>
    <p:sldId id="329" r:id="rId8"/>
    <p:sldId id="331" r:id="rId9"/>
    <p:sldId id="339" r:id="rId10"/>
    <p:sldId id="340" r:id="rId11"/>
    <p:sldId id="332" r:id="rId12"/>
    <p:sldId id="342" r:id="rId13"/>
    <p:sldId id="316" r:id="rId14"/>
    <p:sldId id="312" r:id="rId15"/>
    <p:sldId id="319" r:id="rId16"/>
    <p:sldId id="317" r:id="rId17"/>
    <p:sldId id="321" r:id="rId18"/>
    <p:sldId id="344" r:id="rId19"/>
    <p:sldId id="314" r:id="rId20"/>
    <p:sldId id="310" r:id="rId21"/>
    <p:sldId id="322" r:id="rId22"/>
    <p:sldId id="323" r:id="rId23"/>
    <p:sldId id="347" r:id="rId24"/>
    <p:sldId id="343" r:id="rId25"/>
    <p:sldId id="345" r:id="rId26"/>
    <p:sldId id="353" r:id="rId27"/>
    <p:sldId id="324" r:id="rId28"/>
    <p:sldId id="326" r:id="rId29"/>
    <p:sldId id="341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 autoAdjust="0"/>
    <p:restoredTop sz="94658" autoAdjust="0"/>
  </p:normalViewPr>
  <p:slideViewPr>
    <p:cSldViewPr>
      <p:cViewPr varScale="1">
        <p:scale>
          <a:sx n="74" d="100"/>
          <a:sy n="74" d="100"/>
        </p:scale>
        <p:origin x="-10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90F0F2E-00FE-4426-A9D6-8069E5A4D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C200C3-1076-4201-83F1-EAEDEAB56D15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811430-713F-40A2-9476-13B6847849B5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56609F-3A54-43E3-95D3-7F9812A8BCF4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5BC0B-D219-4079-B96A-DD5D6A171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0D393-5A24-4253-A5E9-967B6989D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304A3-2844-4920-90B6-841605181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94DEF-736F-4254-8D82-C10C13F52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12A3E-0488-401E-88A3-D221B71D8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16085-6536-467A-8560-0464E1D70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A7E4-D1CE-49BA-8D30-3906DF96F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B552F-46A3-405D-A399-47E0DA79E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E7EE0-3A8C-413E-BED3-FA6697334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7ADE9-F4D9-451D-A0CA-5C4468549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796DF-1773-4701-B8AC-4D8BA6162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EA200764-4A8D-43FE-B8D0-A15792457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vibration.desy.d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rn.ch/" TargetMode="External"/><Relationship Id="rId2" Type="http://schemas.openxmlformats.org/officeDocument/2006/relationships/hyperlink" Target="http://st-div.web.cern.ch/st-div/Groups/ce/ce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hyperlink" Target="http://st-div.web.cern.ch/st-div/" TargetMode="External"/><Relationship Id="rId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Einstein Telescope </a:t>
            </a:r>
            <a:br>
              <a:rPr lang="en-US" dirty="0" smtClean="0"/>
            </a:br>
            <a:r>
              <a:rPr lang="en-US" sz="2000" dirty="0" smtClean="0"/>
              <a:t>Status of WG1: site selection and infrastructure</a:t>
            </a:r>
            <a:endParaRPr lang="en-US" dirty="0" smtClean="0"/>
          </a:p>
        </p:txBody>
      </p:sp>
      <p:sp>
        <p:nvSpPr>
          <p:cNvPr id="20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2819400"/>
            <a:ext cx="8229600" cy="2209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Annual ET meeting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October 16, 2009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1600" i="1" dirty="0" smtClean="0"/>
              <a:t>Jo van den Brand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1600" i="1" dirty="0" err="1" smtClean="0"/>
              <a:t>Nikhef</a:t>
            </a:r>
            <a:r>
              <a:rPr lang="en-US" sz="1600" i="1" dirty="0" smtClean="0"/>
              <a:t> / VU Amsterdam</a:t>
            </a:r>
          </a:p>
        </p:txBody>
      </p:sp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7686675" y="6488113"/>
            <a:ext cx="1457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jo@nikhef.nl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The goodness of underground must be tested using interferometers</a:t>
            </a:r>
            <a:endParaRPr lang="ja-JP" altLang="en-US" sz="2800" kern="120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1536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ea typeface="ＭＳ Ｐゴシック" charset="-128"/>
              </a:rPr>
              <a:t>Long term stability</a:t>
            </a:r>
          </a:p>
          <a:p>
            <a:pPr lvl="1" eaLnBrk="1" hangingPunct="1"/>
            <a:r>
              <a:rPr lang="en-US" altLang="ja-JP" dirty="0" smtClean="0">
                <a:ea typeface="ＭＳ Ｐゴシック" charset="-128"/>
              </a:rPr>
              <a:t>Checked by a practical interferometer</a:t>
            </a:r>
          </a:p>
          <a:p>
            <a:pPr eaLnBrk="1" hangingPunct="1"/>
            <a:r>
              <a:rPr lang="en-US" altLang="ja-JP" dirty="0" smtClean="0">
                <a:ea typeface="ＭＳ Ｐゴシック" charset="-128"/>
              </a:rPr>
              <a:t>Harmful environment of high humidity</a:t>
            </a:r>
          </a:p>
          <a:p>
            <a:pPr lvl="1" eaLnBrk="1" hangingPunct="1"/>
            <a:r>
              <a:rPr lang="en-US" altLang="ja-JP" dirty="0" smtClean="0">
                <a:ea typeface="ＭＳ Ｐゴシック" charset="-128"/>
              </a:rPr>
              <a:t>Vacuum pump and optics</a:t>
            </a:r>
          </a:p>
          <a:p>
            <a:pPr eaLnBrk="1" hangingPunct="1"/>
            <a:r>
              <a:rPr lang="en-US" altLang="ja-JP" dirty="0" smtClean="0">
                <a:ea typeface="ＭＳ Ｐゴシック" charset="-128"/>
              </a:rPr>
              <a:t>Dust contamination due to mining history</a:t>
            </a:r>
          </a:p>
          <a:p>
            <a:pPr lvl="1" eaLnBrk="1" hangingPunct="1"/>
            <a:r>
              <a:rPr lang="en-US" altLang="ja-JP" dirty="0" smtClean="0">
                <a:ea typeface="ＭＳ Ｐゴシック" charset="-128"/>
              </a:rPr>
              <a:t>Optics</a:t>
            </a:r>
          </a:p>
          <a:p>
            <a:pPr eaLnBrk="1" hangingPunct="1"/>
            <a:r>
              <a:rPr lang="en-US" altLang="ja-JP" dirty="0" smtClean="0">
                <a:ea typeface="ＭＳ Ｐゴシック" charset="-128"/>
              </a:rPr>
              <a:t>Other harmful factors</a:t>
            </a:r>
          </a:p>
          <a:p>
            <a:pPr eaLnBrk="1" hangingPunct="1"/>
            <a:endParaRPr lang="ja-JP" altLang="en-US" smtClean="0">
              <a:ea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58204" y="1307068"/>
            <a:ext cx="1492716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Kuroda et al.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5253" y="2662237"/>
            <a:ext cx="5038747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8142288" cy="6096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Seismic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09800"/>
            <a:ext cx="1428596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Harms et al.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1204" y="4343400"/>
            <a:ext cx="761747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Grote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5574268"/>
            <a:ext cx="3124200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ILC database:</a:t>
            </a:r>
          </a:p>
          <a:p>
            <a:r>
              <a:rPr lang="en-US" dirty="0" smtClean="0">
                <a:hlinkClick r:id="rId4"/>
              </a:rPr>
              <a:t>http://vibration.desy.de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Asse</a:t>
            </a:r>
            <a:r>
              <a:rPr lang="en-US" dirty="0" smtClean="0"/>
              <a:t>, </a:t>
            </a:r>
            <a:r>
              <a:rPr lang="en-US" dirty="0" err="1" smtClean="0"/>
              <a:t>Moxa</a:t>
            </a:r>
            <a:r>
              <a:rPr lang="en-US" dirty="0" smtClean="0"/>
              <a:t>, LHC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914400"/>
            <a:ext cx="494685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 bwMode="auto">
          <a:xfrm rot="5400000">
            <a:off x="5091726" y="4724400"/>
            <a:ext cx="33528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5400000" flipH="1" flipV="1">
            <a:off x="1702952" y="2539284"/>
            <a:ext cx="28956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304800"/>
            <a:ext cx="7380287" cy="6096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Einstein Telescope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3733800" cy="2286000"/>
          </a:xfrm>
        </p:spPr>
        <p:txBody>
          <a:bodyPr/>
          <a:lstStyle/>
          <a:p>
            <a:r>
              <a:rPr lang="en-US" sz="2000" dirty="0" smtClean="0"/>
              <a:t>Main characteristics</a:t>
            </a:r>
          </a:p>
          <a:p>
            <a:pPr lvl="1"/>
            <a:r>
              <a:rPr lang="en-US" sz="1800" dirty="0" smtClean="0"/>
              <a:t>Arms 10 km length</a:t>
            </a:r>
          </a:p>
          <a:p>
            <a:pPr lvl="1"/>
            <a:r>
              <a:rPr lang="en-US" sz="1800" dirty="0" smtClean="0"/>
              <a:t>3 ITFs</a:t>
            </a:r>
          </a:p>
          <a:p>
            <a:pPr lvl="1"/>
            <a:r>
              <a:rPr lang="en-US" sz="1800" dirty="0" smtClean="0"/>
              <a:t>Separate LP and HP ITF?</a:t>
            </a:r>
          </a:p>
          <a:p>
            <a:pPr lvl="1"/>
            <a:r>
              <a:rPr lang="en-US" sz="1800" dirty="0" smtClean="0"/>
              <a:t>Underground</a:t>
            </a:r>
          </a:p>
          <a:p>
            <a:pPr lvl="1"/>
            <a:r>
              <a:rPr lang="en-US" sz="1800" dirty="0" smtClean="0"/>
              <a:t>Cryogenic</a:t>
            </a:r>
          </a:p>
        </p:txBody>
      </p:sp>
      <p:pic>
        <p:nvPicPr>
          <p:cNvPr id="16388" name="Picture 15" descr="aerial"/>
          <p:cNvPicPr>
            <a:picLocks noChangeAspect="1" noChangeArrowheads="1"/>
          </p:cNvPicPr>
          <p:nvPr/>
        </p:nvPicPr>
        <p:blipFill>
          <a:blip r:embed="rId3"/>
          <a:srcRect t="14746" b="7373"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629400" y="1450975"/>
            <a:ext cx="1806575" cy="1673225"/>
            <a:chOff x="6629400" y="1450975"/>
            <a:chExt cx="1806575" cy="1673225"/>
          </a:xfrm>
        </p:grpSpPr>
        <p:pic>
          <p:nvPicPr>
            <p:cNvPr id="5" name="Picture 38" descr="3km-10k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29400" y="1450975"/>
              <a:ext cx="1676400" cy="167322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  <p:sp>
          <p:nvSpPr>
            <p:cNvPr id="16391" name="Text Box 39"/>
            <p:cNvSpPr txBox="1">
              <a:spLocks noChangeArrowheads="1"/>
            </p:cNvSpPr>
            <p:nvPr/>
          </p:nvSpPr>
          <p:spPr bwMode="auto">
            <a:xfrm>
              <a:off x="7543800" y="1679575"/>
              <a:ext cx="89217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rgbClr val="0707FF"/>
                  </a:solidFill>
                </a:rPr>
                <a:t>ADV (3km)</a:t>
              </a:r>
            </a:p>
          </p:txBody>
        </p:sp>
        <p:sp>
          <p:nvSpPr>
            <p:cNvPr id="16392" name="Text Box 40"/>
            <p:cNvSpPr txBox="1">
              <a:spLocks noChangeArrowheads="1"/>
            </p:cNvSpPr>
            <p:nvPr/>
          </p:nvSpPr>
          <p:spPr bwMode="auto">
            <a:xfrm>
              <a:off x="6858000" y="2365375"/>
              <a:ext cx="89217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rgbClr val="0707FF"/>
                  </a:solidFill>
                </a:rPr>
                <a:t>ET (10km)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Infrastructure design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7086600" y="5867400"/>
            <a:ext cx="16002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447800"/>
            <a:ext cx="1074420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524000" y="2209800"/>
            <a:ext cx="1838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Surface building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1752600" y="3897313"/>
            <a:ext cx="1492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Access shaft</a:t>
            </a: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3648075" y="3668713"/>
            <a:ext cx="145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End mirror 1</a:t>
            </a:r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4071938" y="4125913"/>
            <a:ext cx="145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End mirror 2</a:t>
            </a:r>
          </a:p>
        </p:txBody>
      </p:sp>
      <p:sp>
        <p:nvSpPr>
          <p:cNvPr id="17417" name="TextBox 8"/>
          <p:cNvSpPr txBox="1">
            <a:spLocks noChangeArrowheads="1"/>
          </p:cNvSpPr>
          <p:nvPr/>
        </p:nvSpPr>
        <p:spPr bwMode="auto">
          <a:xfrm>
            <a:off x="2819400" y="6488113"/>
            <a:ext cx="1954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Detection system</a:t>
            </a:r>
          </a:p>
        </p:txBody>
      </p:sp>
      <p:sp>
        <p:nvSpPr>
          <p:cNvPr id="17418" name="TextBox 9"/>
          <p:cNvSpPr txBox="1">
            <a:spLocks noChangeArrowheads="1"/>
          </p:cNvSpPr>
          <p:nvPr/>
        </p:nvSpPr>
        <p:spPr bwMode="auto">
          <a:xfrm>
            <a:off x="1144588" y="6096000"/>
            <a:ext cx="608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67600" y="838200"/>
            <a:ext cx="1492716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Martin </a:t>
            </a:r>
            <a:r>
              <a:rPr lang="en-US" dirty="0" err="1" smtClean="0"/>
              <a:t>Doets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General layout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7086600" y="5867400"/>
            <a:ext cx="16002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66389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886200" y="1219200"/>
            <a:ext cx="3505200" cy="2133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5638800" y="1524000"/>
            <a:ext cx="3328988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Surface building</a:t>
            </a:r>
          </a:p>
          <a:p>
            <a:r>
              <a:rPr lang="en-US" sz="1600"/>
              <a:t>  - Workshops, cleanrooms, offices</a:t>
            </a:r>
          </a:p>
          <a:p>
            <a:r>
              <a:rPr lang="en-US" sz="1600"/>
              <a:t>  - Power, ventilation, etc.</a:t>
            </a:r>
          </a:p>
          <a:p>
            <a:r>
              <a:rPr lang="en-US" sz="1600"/>
              <a:t>  - Control room</a:t>
            </a:r>
          </a:p>
          <a:p>
            <a:r>
              <a:rPr lang="en-US"/>
              <a:t>Access shaft</a:t>
            </a:r>
          </a:p>
          <a:p>
            <a:r>
              <a:rPr lang="en-US" sz="1600"/>
              <a:t>  - Elevator, stairs</a:t>
            </a:r>
          </a:p>
          <a:p>
            <a:r>
              <a:rPr lang="en-US" sz="1600"/>
              <a:t>  - Services</a:t>
            </a:r>
          </a:p>
          <a:p>
            <a:r>
              <a:rPr lang="en-US"/>
              <a:t>Underground facility</a:t>
            </a:r>
          </a:p>
          <a:p>
            <a:r>
              <a:rPr lang="en-US" sz="1600"/>
              <a:t>  - ITFs</a:t>
            </a:r>
          </a:p>
          <a:p>
            <a:r>
              <a:rPr lang="en-US" sz="1600"/>
              <a:t>  - Services</a:t>
            </a:r>
          </a:p>
          <a:p>
            <a:r>
              <a:rPr lang="en-US" sz="1400"/>
              <a:t>       o Vacuum</a:t>
            </a:r>
          </a:p>
          <a:p>
            <a:r>
              <a:rPr lang="en-US" sz="1400"/>
              <a:t>       o Cryogenics</a:t>
            </a:r>
          </a:p>
          <a:p>
            <a:r>
              <a:rPr lang="en-US" sz="1600"/>
              <a:t>  - Cleanrooms</a:t>
            </a:r>
          </a:p>
          <a:p>
            <a:endParaRPr lang="en-US" sz="1600"/>
          </a:p>
          <a:p>
            <a:r>
              <a:rPr lang="en-US" sz="1600"/>
              <a:t> 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5791200" y="5181600"/>
            <a:ext cx="320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to create low noise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Surface buildings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7086600" y="5867400"/>
            <a:ext cx="16002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1066800"/>
            <a:ext cx="5888038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6200"/>
            <a:ext cx="63341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5938838" y="1295400"/>
            <a:ext cx="3128962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Ground floor</a:t>
            </a:r>
          </a:p>
          <a:p>
            <a:r>
              <a:rPr lang="en-US" sz="1600" dirty="0"/>
              <a:t>  - L = 70 m, W = 30 m</a:t>
            </a:r>
          </a:p>
          <a:p>
            <a:r>
              <a:rPr lang="en-US" sz="1600" dirty="0"/>
              <a:t>  - 2 workshops (23 m x 10 m)</a:t>
            </a:r>
          </a:p>
          <a:p>
            <a:r>
              <a:rPr lang="en-US" sz="1600" dirty="0"/>
              <a:t>      </a:t>
            </a:r>
            <a:r>
              <a:rPr lang="en-US" sz="1400" dirty="0"/>
              <a:t>o vacuum tubes</a:t>
            </a:r>
          </a:p>
          <a:p>
            <a:r>
              <a:rPr lang="en-US" sz="1400" dirty="0"/>
              <a:t>       o </a:t>
            </a:r>
            <a:r>
              <a:rPr lang="en-US" sz="1400" dirty="0" err="1"/>
              <a:t>cleanrooms</a:t>
            </a:r>
            <a:r>
              <a:rPr lang="en-US" sz="1400" dirty="0"/>
              <a:t> later?</a:t>
            </a:r>
          </a:p>
          <a:p>
            <a:r>
              <a:rPr lang="en-US" sz="1600" dirty="0"/>
              <a:t>  - Large entrance doors</a:t>
            </a:r>
          </a:p>
          <a:p>
            <a:r>
              <a:rPr lang="en-US" sz="1600" dirty="0"/>
              <a:t>  - Ventilation system (outside?)</a:t>
            </a:r>
          </a:p>
          <a:p>
            <a:r>
              <a:rPr lang="en-US" sz="1600" dirty="0"/>
              <a:t>  - </a:t>
            </a:r>
            <a:r>
              <a:rPr lang="en-US" sz="1600" dirty="0" err="1"/>
              <a:t>Cryocoolers</a:t>
            </a:r>
            <a:r>
              <a:rPr lang="en-US" sz="1600" dirty="0"/>
              <a:t>?</a:t>
            </a:r>
          </a:p>
          <a:p>
            <a:r>
              <a:rPr lang="en-US" sz="1600" dirty="0"/>
              <a:t>  - Services</a:t>
            </a:r>
          </a:p>
          <a:p>
            <a:endParaRPr lang="en-US" sz="1600" dirty="0"/>
          </a:p>
          <a:p>
            <a:r>
              <a:rPr lang="en-US" dirty="0"/>
              <a:t>Lifting facility</a:t>
            </a:r>
          </a:p>
          <a:p>
            <a:r>
              <a:rPr lang="en-US" sz="1600" dirty="0"/>
              <a:t>  - </a:t>
            </a:r>
            <a:r>
              <a:rPr lang="en-US" sz="1600" dirty="0" smtClean="0"/>
              <a:t>D </a:t>
            </a:r>
            <a:r>
              <a:rPr lang="en-US" sz="1600" dirty="0"/>
              <a:t>= </a:t>
            </a:r>
            <a:r>
              <a:rPr lang="en-US" sz="1600" dirty="0" smtClean="0"/>
              <a:t>20 </a:t>
            </a:r>
            <a:r>
              <a:rPr lang="en-US" sz="1600" dirty="0"/>
              <a:t>m</a:t>
            </a:r>
          </a:p>
          <a:p>
            <a:r>
              <a:rPr lang="en-US" sz="1600" dirty="0"/>
              <a:t>  - Excavation entrance (TBMs?)</a:t>
            </a:r>
          </a:p>
          <a:p>
            <a:r>
              <a:rPr lang="en-US" sz="1600" dirty="0"/>
              <a:t>  - Stairs, Elevator</a:t>
            </a:r>
          </a:p>
          <a:p>
            <a:endParaRPr lang="en-US" sz="1600" dirty="0"/>
          </a:p>
          <a:p>
            <a:r>
              <a:rPr lang="en-US" sz="1600" dirty="0"/>
              <a:t> </a:t>
            </a:r>
          </a:p>
        </p:txBody>
      </p:sp>
      <p:pic>
        <p:nvPicPr>
          <p:cNvPr id="2050" name="Picture 2" descr="C:\Documents and Settings\jo\Desktop\Photo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4237" y="4953000"/>
            <a:ext cx="2356929" cy="1882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Access shafts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7086600" y="5867400"/>
            <a:ext cx="16002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43915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Access shafts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7086600" y="5867400"/>
            <a:ext cx="16002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62050"/>
            <a:ext cx="3571875" cy="744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429000" y="3505200"/>
            <a:ext cx="1066800" cy="1219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5562600" y="1600200"/>
            <a:ext cx="3163888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Elevator</a:t>
            </a:r>
          </a:p>
          <a:p>
            <a:r>
              <a:rPr lang="en-US" sz="1600"/>
              <a:t>  - 5.4 m x 4.0 m</a:t>
            </a:r>
          </a:p>
          <a:p>
            <a:r>
              <a:rPr lang="en-US" sz="1600"/>
              <a:t>  - Pressurized (fire containment)</a:t>
            </a:r>
          </a:p>
          <a:p>
            <a:r>
              <a:rPr lang="en-US" sz="1600"/>
              <a:t>  </a:t>
            </a:r>
          </a:p>
          <a:p>
            <a:r>
              <a:rPr lang="en-US"/>
              <a:t>Stairs </a:t>
            </a:r>
          </a:p>
          <a:p>
            <a:r>
              <a:rPr lang="en-US" sz="1600"/>
              <a:t>  - W = 2 m</a:t>
            </a:r>
          </a:p>
          <a:p>
            <a:r>
              <a:rPr lang="en-US" sz="1600"/>
              <a:t>  - Fire doors</a:t>
            </a:r>
          </a:p>
          <a:p>
            <a:endParaRPr lang="en-US" sz="1600"/>
          </a:p>
          <a:p>
            <a:r>
              <a:rPr lang="en-US"/>
              <a:t>Concrete construction</a:t>
            </a:r>
          </a:p>
          <a:p>
            <a:r>
              <a:rPr lang="en-US" sz="1600"/>
              <a:t>  - Fire proof</a:t>
            </a:r>
          </a:p>
          <a:p>
            <a:r>
              <a:rPr lang="en-US" sz="1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LHC project: CMS shaft</a:t>
            </a:r>
            <a:endParaRPr lang="ja-JP" altLang="en-US" sz="2800" kern="120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1"/>
            <a:ext cx="466372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828800"/>
            <a:ext cx="486830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3"/>
          <p:cNvGrpSpPr/>
          <p:nvPr/>
        </p:nvGrpSpPr>
        <p:grpSpPr>
          <a:xfrm>
            <a:off x="152400" y="1905000"/>
            <a:ext cx="6343650" cy="4693863"/>
            <a:chOff x="152400" y="1905000"/>
            <a:chExt cx="6343650" cy="4693863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8600" y="1905000"/>
              <a:ext cx="6267450" cy="4693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228600" y="5879068"/>
              <a:ext cx="23519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Concrete lift modules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2400" y="2667000"/>
              <a:ext cx="18646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Ventilation ducts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80075" y="6031468"/>
              <a:ext cx="11464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Staircase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Infrastructure design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086600" y="5867400"/>
            <a:ext cx="16002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2895600" y="1143000"/>
            <a:ext cx="20574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62372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019300"/>
            <a:ext cx="2476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381000" y="5573713"/>
            <a:ext cx="16605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Dimensions:</a:t>
            </a:r>
          </a:p>
          <a:p>
            <a:r>
              <a:rPr lang="en-US"/>
              <a:t>  </a:t>
            </a:r>
            <a:r>
              <a:rPr lang="en-US" sz="1600"/>
              <a:t>L = 105 m</a:t>
            </a:r>
          </a:p>
          <a:p>
            <a:r>
              <a:rPr lang="en-US" sz="1600"/>
              <a:t>  W = 25 m</a:t>
            </a:r>
          </a:p>
          <a:p>
            <a:r>
              <a:rPr lang="en-US" sz="1600"/>
              <a:t>  H = 26 + 3.5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Contents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514350" indent="-514350" eaLnBrk="1" hangingPunct="1">
              <a:buFontTx/>
              <a:buNone/>
            </a:pPr>
            <a:r>
              <a:rPr lang="en-US" sz="2000" dirty="0" smtClean="0"/>
              <a:t>Contents</a:t>
            </a:r>
          </a:p>
          <a:p>
            <a:pPr marL="914400" lvl="1" indent="-514350" eaLnBrk="1" hangingPunct="1"/>
            <a:r>
              <a:rPr lang="en-US" sz="1800" dirty="0" smtClean="0"/>
              <a:t>Progress overview of year 1</a:t>
            </a:r>
          </a:p>
          <a:p>
            <a:pPr marL="914400" lvl="1" indent="-514350" eaLnBrk="1" hangingPunct="1"/>
            <a:r>
              <a:rPr lang="en-US" sz="1800" dirty="0" smtClean="0"/>
              <a:t>Infrastructure issues</a:t>
            </a:r>
          </a:p>
          <a:p>
            <a:pPr marL="1280160" lvl="2" indent="-182880" eaLnBrk="1" hangingPunct="1">
              <a:spcBef>
                <a:spcPts val="0"/>
              </a:spcBef>
            </a:pPr>
            <a:r>
              <a:rPr lang="en-US" sz="1600" dirty="0" smtClean="0"/>
              <a:t>Site selection, geophysical issues</a:t>
            </a:r>
          </a:p>
          <a:p>
            <a:pPr marL="1280160" lvl="2" indent="-182880" eaLnBrk="1" hangingPunct="1">
              <a:spcBef>
                <a:spcPts val="0"/>
              </a:spcBef>
            </a:pPr>
            <a:r>
              <a:rPr lang="en-US" sz="1600" dirty="0" smtClean="0"/>
              <a:t>Seismic data</a:t>
            </a:r>
          </a:p>
          <a:p>
            <a:pPr marL="1280160" lvl="2" indent="-182880" eaLnBrk="1" hangingPunct="1">
              <a:spcBef>
                <a:spcPts val="0"/>
              </a:spcBef>
            </a:pPr>
            <a:r>
              <a:rPr lang="en-US" sz="1600" dirty="0" smtClean="0"/>
              <a:t>NN noise, modeling (e.g. FEA)</a:t>
            </a:r>
          </a:p>
          <a:p>
            <a:pPr marL="1280160" lvl="2" indent="-182880" eaLnBrk="1" hangingPunct="1">
              <a:spcBef>
                <a:spcPts val="0"/>
              </a:spcBef>
            </a:pPr>
            <a:r>
              <a:rPr lang="en-US" sz="1600" dirty="0" smtClean="0"/>
              <a:t>Infrastructure and safety</a:t>
            </a:r>
          </a:p>
          <a:p>
            <a:pPr marL="1280160" lvl="2" indent="-182880" eaLnBrk="1" hangingPunct="1">
              <a:spcBef>
                <a:spcPts val="0"/>
              </a:spcBef>
            </a:pPr>
            <a:r>
              <a:rPr lang="en-US" sz="1600" dirty="0" smtClean="0"/>
              <a:t>Suspensions, vacuum and cryogenic systems</a:t>
            </a:r>
          </a:p>
          <a:p>
            <a:pPr marL="914400" lvl="1" indent="-514350" eaLnBrk="1" hangingPunct="1"/>
            <a:r>
              <a:rPr lang="en-US" sz="1800" dirty="0" smtClean="0"/>
              <a:t>Goals for year 2</a:t>
            </a:r>
          </a:p>
          <a:p>
            <a:pPr marL="1280160" lvl="2" indent="-182880" eaLnBrk="1" hangingPunct="1">
              <a:spcBef>
                <a:spcPts val="0"/>
              </a:spcBef>
            </a:pPr>
            <a:r>
              <a:rPr lang="en-US" sz="1600" dirty="0" smtClean="0"/>
              <a:t>Progress on vacuum and infrastructure</a:t>
            </a:r>
          </a:p>
          <a:p>
            <a:pPr marL="1280160" lvl="2" indent="-182880" eaLnBrk="1" hangingPunct="1">
              <a:spcBef>
                <a:spcPts val="0"/>
              </a:spcBef>
            </a:pPr>
            <a:r>
              <a:rPr lang="en-US" sz="1600" dirty="0" smtClean="0"/>
              <a:t>Costing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06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7086600" y="5867400"/>
            <a:ext cx="16002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2895600" y="1143000"/>
            <a:ext cx="20574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685800" y="15240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Level -1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429000" y="0"/>
            <a:ext cx="3048000" cy="10668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11430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Underground facility</a:t>
            </a:r>
          </a:p>
        </p:txBody>
      </p:sp>
      <p:sp>
        <p:nvSpPr>
          <p:cNvPr id="25608" name="TextBox 6"/>
          <p:cNvSpPr txBox="1">
            <a:spLocks noChangeArrowheads="1"/>
          </p:cNvSpPr>
          <p:nvPr/>
        </p:nvSpPr>
        <p:spPr bwMode="auto">
          <a:xfrm>
            <a:off x="2895600" y="16764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Laser</a:t>
            </a:r>
          </a:p>
        </p:txBody>
      </p:sp>
      <p:cxnSp>
        <p:nvCxnSpPr>
          <p:cNvPr id="25609" name="Straight Arrow Connector 9"/>
          <p:cNvCxnSpPr>
            <a:cxnSpLocks noChangeShapeType="1"/>
            <a:stCxn id="25608" idx="2"/>
          </p:cNvCxnSpPr>
          <p:nvPr/>
        </p:nvCxnSpPr>
        <p:spPr bwMode="auto">
          <a:xfrm rot="5400000">
            <a:off x="2851944" y="2470944"/>
            <a:ext cx="84931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610" name="TextBox 6"/>
          <p:cNvSpPr txBox="1">
            <a:spLocks noChangeArrowheads="1"/>
          </p:cNvSpPr>
          <p:nvPr/>
        </p:nvSpPr>
        <p:spPr bwMode="auto">
          <a:xfrm>
            <a:off x="3354388" y="5649913"/>
            <a:ext cx="60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IMC</a:t>
            </a:r>
          </a:p>
        </p:txBody>
      </p:sp>
      <p:sp>
        <p:nvSpPr>
          <p:cNvPr id="25611" name="TextBox 6"/>
          <p:cNvSpPr txBox="1">
            <a:spLocks noChangeArrowheads="1"/>
          </p:cNvSpPr>
          <p:nvPr/>
        </p:nvSpPr>
        <p:spPr bwMode="auto">
          <a:xfrm>
            <a:off x="5411788" y="16764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PRM</a:t>
            </a:r>
          </a:p>
        </p:txBody>
      </p:sp>
      <p:sp>
        <p:nvSpPr>
          <p:cNvPr id="25612" name="TextBox 6"/>
          <p:cNvSpPr txBox="1">
            <a:spLocks noChangeArrowheads="1"/>
          </p:cNvSpPr>
          <p:nvPr/>
        </p:nvSpPr>
        <p:spPr bwMode="auto">
          <a:xfrm>
            <a:off x="6923088" y="3135313"/>
            <a:ext cx="49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BS</a:t>
            </a:r>
          </a:p>
        </p:txBody>
      </p:sp>
      <p:sp>
        <p:nvSpPr>
          <p:cNvPr id="25613" name="TextBox 6"/>
          <p:cNvSpPr txBox="1">
            <a:spLocks noChangeArrowheads="1"/>
          </p:cNvSpPr>
          <p:nvPr/>
        </p:nvSpPr>
        <p:spPr bwMode="auto">
          <a:xfrm>
            <a:off x="6619875" y="820738"/>
            <a:ext cx="569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IM1</a:t>
            </a:r>
          </a:p>
        </p:txBody>
      </p:sp>
      <p:sp>
        <p:nvSpPr>
          <p:cNvPr id="25614" name="TextBox 6"/>
          <p:cNvSpPr txBox="1">
            <a:spLocks noChangeArrowheads="1"/>
          </p:cNvSpPr>
          <p:nvPr/>
        </p:nvSpPr>
        <p:spPr bwMode="auto">
          <a:xfrm>
            <a:off x="8421688" y="1905000"/>
            <a:ext cx="5699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IM2</a:t>
            </a:r>
          </a:p>
        </p:txBody>
      </p:sp>
      <p:cxnSp>
        <p:nvCxnSpPr>
          <p:cNvPr id="25615" name="Straight Arrow Connector 16"/>
          <p:cNvCxnSpPr>
            <a:cxnSpLocks noChangeShapeType="1"/>
            <a:stCxn id="25614" idx="2"/>
          </p:cNvCxnSpPr>
          <p:nvPr/>
        </p:nvCxnSpPr>
        <p:spPr bwMode="auto">
          <a:xfrm rot="5400000">
            <a:off x="8158163" y="2346325"/>
            <a:ext cx="620712" cy="4778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616" name="Straight Arrow Connector 18"/>
          <p:cNvCxnSpPr>
            <a:cxnSpLocks noChangeShapeType="1"/>
          </p:cNvCxnSpPr>
          <p:nvPr/>
        </p:nvCxnSpPr>
        <p:spPr bwMode="auto">
          <a:xfrm rot="16200000" flipH="1">
            <a:off x="6829425" y="1239838"/>
            <a:ext cx="762000" cy="533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62088"/>
            <a:ext cx="9144000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086600" y="5867400"/>
            <a:ext cx="16002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685800" y="15240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Level - 2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3429000" y="0"/>
            <a:ext cx="3048000" cy="10668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11430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Underground facility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7086600" y="5867400"/>
            <a:ext cx="16002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1" name="TextBox 6"/>
          <p:cNvSpPr txBox="1">
            <a:spLocks noChangeArrowheads="1"/>
          </p:cNvSpPr>
          <p:nvPr/>
        </p:nvSpPr>
        <p:spPr bwMode="auto">
          <a:xfrm>
            <a:off x="685800" y="15240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Level - 2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3429000" y="0"/>
            <a:ext cx="3048000" cy="10668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11430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Underground facility</a:t>
            </a: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86000"/>
            <a:ext cx="56102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55" name="Straight Arrow Connector 10"/>
          <p:cNvCxnSpPr>
            <a:cxnSpLocks noChangeShapeType="1"/>
          </p:cNvCxnSpPr>
          <p:nvPr/>
        </p:nvCxnSpPr>
        <p:spPr bwMode="auto">
          <a:xfrm rot="10800000">
            <a:off x="5969000" y="4470400"/>
            <a:ext cx="838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7656" name="TextBox 6"/>
          <p:cNvSpPr txBox="1">
            <a:spLocks noChangeArrowheads="1"/>
          </p:cNvSpPr>
          <p:nvPr/>
        </p:nvSpPr>
        <p:spPr bwMode="auto">
          <a:xfrm>
            <a:off x="6780213" y="4278313"/>
            <a:ext cx="204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Below suspension</a:t>
            </a:r>
          </a:p>
        </p:txBody>
      </p:sp>
      <p:cxnSp>
        <p:nvCxnSpPr>
          <p:cNvPr id="27657" name="Straight Arrow Connector 12"/>
          <p:cNvCxnSpPr>
            <a:cxnSpLocks noChangeShapeType="1"/>
          </p:cNvCxnSpPr>
          <p:nvPr/>
        </p:nvCxnSpPr>
        <p:spPr bwMode="auto">
          <a:xfrm rot="10800000">
            <a:off x="5969000" y="5232400"/>
            <a:ext cx="838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7658" name="TextBox 6"/>
          <p:cNvSpPr txBox="1">
            <a:spLocks noChangeArrowheads="1"/>
          </p:cNvSpPr>
          <p:nvPr/>
        </p:nvSpPr>
        <p:spPr bwMode="auto">
          <a:xfrm>
            <a:off x="6780213" y="5040313"/>
            <a:ext cx="1312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Cleanroom</a:t>
            </a:r>
          </a:p>
        </p:txBody>
      </p:sp>
      <p:sp>
        <p:nvSpPr>
          <p:cNvPr id="27659" name="TextBox 6"/>
          <p:cNvSpPr txBox="1">
            <a:spLocks noChangeArrowheads="1"/>
          </p:cNvSpPr>
          <p:nvPr/>
        </p:nvSpPr>
        <p:spPr bwMode="auto">
          <a:xfrm>
            <a:off x="6781800" y="2743200"/>
            <a:ext cx="227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Emergency escapes</a:t>
            </a:r>
          </a:p>
        </p:txBody>
      </p:sp>
      <p:cxnSp>
        <p:nvCxnSpPr>
          <p:cNvPr id="27660" name="Straight Arrow Connector 16"/>
          <p:cNvCxnSpPr>
            <a:cxnSpLocks noChangeShapeType="1"/>
          </p:cNvCxnSpPr>
          <p:nvPr/>
        </p:nvCxnSpPr>
        <p:spPr bwMode="auto">
          <a:xfrm rot="10800000" flipV="1">
            <a:off x="4876800" y="3124200"/>
            <a:ext cx="1905000" cy="990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61" name="Straight Arrow Connector 18"/>
          <p:cNvCxnSpPr>
            <a:cxnSpLocks noChangeShapeType="1"/>
          </p:cNvCxnSpPr>
          <p:nvPr/>
        </p:nvCxnSpPr>
        <p:spPr bwMode="auto">
          <a:xfrm rot="10800000" flipV="1">
            <a:off x="4724400" y="3124200"/>
            <a:ext cx="2057400" cy="1524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7662" name="TextBox 6"/>
          <p:cNvSpPr txBox="1">
            <a:spLocks noChangeArrowheads="1"/>
          </p:cNvSpPr>
          <p:nvPr/>
        </p:nvSpPr>
        <p:spPr bwMode="auto">
          <a:xfrm>
            <a:off x="6781800" y="2057400"/>
            <a:ext cx="162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Cryo-coolers?</a:t>
            </a:r>
          </a:p>
        </p:txBody>
      </p:sp>
      <p:cxnSp>
        <p:nvCxnSpPr>
          <p:cNvPr id="27663" name="Straight Arrow Connector 23"/>
          <p:cNvCxnSpPr>
            <a:cxnSpLocks noChangeShapeType="1"/>
          </p:cNvCxnSpPr>
          <p:nvPr/>
        </p:nvCxnSpPr>
        <p:spPr bwMode="auto">
          <a:xfrm rot="10800000" flipV="1">
            <a:off x="5410200" y="2438400"/>
            <a:ext cx="1371600" cy="1066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7664" name="TextBox 6"/>
          <p:cNvSpPr txBox="1">
            <a:spLocks noChangeArrowheads="1"/>
          </p:cNvSpPr>
          <p:nvPr/>
        </p:nvSpPr>
        <p:spPr bwMode="auto">
          <a:xfrm>
            <a:off x="6781800" y="3810000"/>
            <a:ext cx="2338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Suspension supports</a:t>
            </a:r>
          </a:p>
        </p:txBody>
      </p:sp>
      <p:cxnSp>
        <p:nvCxnSpPr>
          <p:cNvPr id="27665" name="Straight Arrow Connector 26"/>
          <p:cNvCxnSpPr>
            <a:cxnSpLocks noChangeShapeType="1"/>
          </p:cNvCxnSpPr>
          <p:nvPr/>
        </p:nvCxnSpPr>
        <p:spPr bwMode="auto">
          <a:xfrm rot="10800000">
            <a:off x="6629400" y="4191000"/>
            <a:ext cx="1524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66" name="Straight Arrow Connector 28"/>
          <p:cNvCxnSpPr>
            <a:cxnSpLocks noChangeShapeType="1"/>
          </p:cNvCxnSpPr>
          <p:nvPr/>
        </p:nvCxnSpPr>
        <p:spPr bwMode="auto">
          <a:xfrm rot="5400000">
            <a:off x="6438900" y="4381500"/>
            <a:ext cx="533400" cy="152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LHC project: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Cern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Atlas and CMS</a:t>
            </a:r>
            <a:endParaRPr lang="ja-JP" altLang="en-US" sz="2800" kern="120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495800" y="1600200"/>
            <a:ext cx="4648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 1 (depth ~ 92 m)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kern="0" dirty="0" smtClean="0">
                <a:latin typeface="+mn-lt"/>
              </a:rPr>
              <a:t>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haft PX14 (D =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18, l = 60 m)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 smtClean="0"/>
              <a:t>Shaft PX16 (D = 12.6, l = 60 m)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Cavern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UX15 (h, w, l = 35, 32, 55 m)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kern="0" dirty="0" smtClean="0"/>
              <a:t>Service cavern USA15 (l = 62 m)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kern="0" dirty="0" smtClean="0">
                <a:latin typeface="+mn-lt"/>
              </a:rPr>
              <a:t>Construction 4.5 yr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95800" y="4495800"/>
            <a:ext cx="4648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 5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(50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 moraine on top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kern="0" dirty="0" smtClean="0">
                <a:latin typeface="+mn-lt"/>
              </a:rPr>
              <a:t>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haft : 20.4 m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 smtClean="0"/>
              <a:t>Shaft : 12 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kern="0" dirty="0" smtClean="0">
                <a:latin typeface="+mn-lt"/>
              </a:rPr>
              <a:t>C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avern</a:t>
            </a:r>
            <a:r>
              <a:rPr lang="en-US" kern="0" dirty="0" smtClean="0">
                <a:latin typeface="+mn-lt"/>
              </a:rPr>
              <a:t> 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UX55 (h, w, l = 25, 27, 53 m)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kern="0" dirty="0" smtClean="0"/>
              <a:t>Service cavern US5  5 (w = 18 m)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kern="0" dirty="0" smtClean="0">
                <a:latin typeface="+mn-lt"/>
              </a:rPr>
              <a:t>Construction 6.5 yr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707330"/>
            <a:ext cx="3452812" cy="191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0" name="Picture 2" descr="Ux15_p05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437040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09600" y="660401"/>
          <a:ext cx="6934200" cy="828675"/>
        </p:xfrm>
        <a:graphic>
          <a:graphicData uri="http://schemas.openxmlformats.org/drawingml/2006/table">
            <a:tbl>
              <a:tblPr/>
              <a:tblGrid>
                <a:gridCol w="2133600"/>
                <a:gridCol w="4800600"/>
              </a:tblGrid>
              <a:tr h="3429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</a:tr>
              <a:tr h="4857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CIVIL ENGINEERING (</a:t>
                      </a:r>
                      <a:r>
                        <a:rPr lang="en-US" b="1" dirty="0">
                          <a:hlinkClick r:id="rId2" action="ppaction://hlinkfile"/>
                        </a:rPr>
                        <a:t>ST/CE</a:t>
                      </a:r>
                      <a:r>
                        <a:rPr lang="en-US" b="1" dirty="0"/>
                        <a:t>)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04800" y="2209800"/>
          <a:ext cx="8305800" cy="3419564"/>
        </p:xfrm>
        <a:graphic>
          <a:graphicData uri="http://schemas.openxmlformats.org/drawingml/2006/table">
            <a:tbl>
              <a:tblPr/>
              <a:tblGrid>
                <a:gridCol w="1661160"/>
                <a:gridCol w="1661160"/>
                <a:gridCol w="1661160"/>
                <a:gridCol w="1661160"/>
                <a:gridCol w="1661160"/>
              </a:tblGrid>
              <a:tr h="292463">
                <a:tc>
                  <a:txBody>
                    <a:bodyPr/>
                    <a:lstStyle/>
                    <a:p>
                      <a:r>
                        <a:rPr lang="en-US" sz="1000" b="1" baseline="0" dirty="0"/>
                        <a:t>Packages</a:t>
                      </a:r>
                      <a:endParaRPr lang="en-US" sz="1000" baseline="0" dirty="0"/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/>
                        <a:t>Location</a:t>
                      </a:r>
                      <a:endParaRPr lang="en-US" sz="1000" baseline="0"/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/>
                        <a:t>Works</a:t>
                      </a:r>
                      <a:endParaRPr lang="en-US" sz="1000" baseline="0"/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/>
                        <a:t>Engineering</a:t>
                      </a:r>
                      <a:br>
                        <a:rPr lang="en-US" sz="1000" b="1" baseline="0"/>
                      </a:br>
                      <a:r>
                        <a:rPr lang="en-US" sz="1000" b="1" baseline="0"/>
                        <a:t>Consultant</a:t>
                      </a:r>
                      <a:endParaRPr lang="en-US" sz="1000" baseline="0"/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/>
                        <a:t>Main</a:t>
                      </a:r>
                      <a:br>
                        <a:rPr lang="en-US" sz="1000" b="1" baseline="0" dirty="0"/>
                      </a:br>
                      <a:r>
                        <a:rPr lang="en-US" sz="1000" b="1" baseline="0" dirty="0"/>
                        <a:t>Works</a:t>
                      </a:r>
                      <a:br>
                        <a:rPr lang="en-US" sz="1000" b="1" baseline="0" dirty="0"/>
                      </a:br>
                      <a:r>
                        <a:rPr lang="en-US" sz="1000" b="1" baseline="0" dirty="0"/>
                        <a:t>Contractors</a:t>
                      </a:r>
                      <a:endParaRPr lang="en-US" sz="1000" baseline="0" dirty="0"/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62428">
                <a:tc>
                  <a:txBody>
                    <a:bodyPr/>
                    <a:lstStyle/>
                    <a:p>
                      <a:r>
                        <a:rPr lang="en-US" sz="1000" b="1" baseline="0"/>
                        <a:t>1</a:t>
                      </a:r>
                      <a:endParaRPr lang="en-US" sz="1000" baseline="0"/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Point 1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Caverns, tunnels, shafts, building for ATLAS</a:t>
                      </a:r>
                      <a:br>
                        <a:rPr lang="en-US" sz="1000" baseline="0"/>
                      </a:br>
                      <a:r>
                        <a:rPr lang="en-US" sz="1000" baseline="0"/>
                        <a:t>U + S Structures for LHC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EDF (F)</a:t>
                      </a:r>
                      <a:br>
                        <a:rPr lang="en-US" sz="1000" baseline="0"/>
                      </a:br>
                      <a:r>
                        <a:rPr lang="en-US" sz="1000" baseline="0"/>
                        <a:t>KNIGHT &amp; PIESOLD (GB)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TEERAG-ASDAG (A)</a:t>
                      </a:r>
                      <a:br>
                        <a:rPr lang="en-US" sz="1000" baseline="0"/>
                      </a:br>
                      <a:r>
                        <a:rPr lang="en-US" sz="1000" baseline="0"/>
                        <a:t>BARESEL (D)</a:t>
                      </a:r>
                      <a:br>
                        <a:rPr lang="en-US" sz="1000" baseline="0"/>
                      </a:br>
                      <a:r>
                        <a:rPr lang="en-US" sz="1000" baseline="0"/>
                        <a:t>LOCHER (CH)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62428">
                <a:tc>
                  <a:txBody>
                    <a:bodyPr/>
                    <a:lstStyle/>
                    <a:p>
                      <a:r>
                        <a:rPr lang="en-US" sz="1000" b="1" baseline="0"/>
                        <a:t>2</a:t>
                      </a:r>
                      <a:endParaRPr lang="en-US" sz="1000" baseline="0"/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Point 5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Caverns, tunnels, shafts, building for CMS</a:t>
                      </a:r>
                      <a:br>
                        <a:rPr lang="en-US" sz="1000" baseline="0"/>
                      </a:br>
                      <a:r>
                        <a:rPr lang="en-US" sz="1000" baseline="0"/>
                        <a:t>U + S Structures for LHC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baseline="0"/>
                        <a:t>GIBB (UK)</a:t>
                      </a:r>
                      <a:br>
                        <a:rPr lang="it-IT" sz="1000" baseline="0"/>
                      </a:br>
                      <a:r>
                        <a:rPr lang="it-IT" sz="1000" baseline="0"/>
                        <a:t>GEOCONSULT (A)</a:t>
                      </a:r>
                      <a:br>
                        <a:rPr lang="it-IT" sz="1000" baseline="0"/>
                      </a:br>
                      <a:r>
                        <a:rPr lang="it-IT" sz="1000" baseline="0"/>
                        <a:t>SGI (CH)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DRAGADOS (E)</a:t>
                      </a:r>
                      <a:br>
                        <a:rPr lang="en-US" sz="1000" baseline="0"/>
                      </a:br>
                      <a:r>
                        <a:rPr lang="en-US" sz="1000" baseline="0"/>
                        <a:t>SELI (I)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169852">
                <a:tc>
                  <a:txBody>
                    <a:bodyPr/>
                    <a:lstStyle/>
                    <a:p>
                      <a:r>
                        <a:rPr lang="en-US" sz="1000" b="1" baseline="0"/>
                        <a:t>3a</a:t>
                      </a:r>
                      <a:endParaRPr lang="en-US" sz="1000" baseline="0"/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Other areas</a:t>
                      </a:r>
                      <a:br>
                        <a:rPr lang="en-US" sz="1000" baseline="0"/>
                      </a:br>
                      <a:r>
                        <a:rPr lang="en-US" sz="1000" baseline="0"/>
                        <a:t>(except TI 8)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U + S Structures for ALICE (P2)</a:t>
                      </a:r>
                      <a:br>
                        <a:rPr lang="en-US" sz="1000" baseline="0"/>
                      </a:br>
                      <a:r>
                        <a:rPr lang="en-US" sz="1000" baseline="0"/>
                        <a:t>and B-Physics (P8)</a:t>
                      </a:r>
                      <a:br>
                        <a:rPr lang="en-US" sz="1000" baseline="0"/>
                      </a:br>
                      <a:r>
                        <a:rPr lang="en-US" sz="1000" baseline="0"/>
                        <a:t>Transfer tunnels, TI 2, Beam Dump and other</a:t>
                      </a:r>
                      <a:br>
                        <a:rPr lang="en-US" sz="1000" baseline="0"/>
                      </a:br>
                      <a:r>
                        <a:rPr lang="en-US" sz="1000" baseline="0"/>
                        <a:t>U + S Structures for LHC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baseline="0"/>
                        <a:t>BROWN &amp; ROOT (UK)</a:t>
                      </a:r>
                      <a:br>
                        <a:rPr lang="nl-NL" sz="1000" baseline="0"/>
                      </a:br>
                      <a:r>
                        <a:rPr lang="nl-NL" sz="1000" baseline="0"/>
                        <a:t>INTECSA (E)</a:t>
                      </a:r>
                      <a:br>
                        <a:rPr lang="nl-NL" sz="1000" baseline="0"/>
                      </a:br>
                      <a:r>
                        <a:rPr lang="nl-NL" sz="1000" baseline="0"/>
                        <a:t>HYDROTECHNICA (P)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TAYLOR-WOODROW (GB)</a:t>
                      </a:r>
                      <a:br>
                        <a:rPr lang="en-US" sz="1000" baseline="0"/>
                      </a:br>
                      <a:r>
                        <a:rPr lang="en-US" sz="1000" baseline="0"/>
                        <a:t>AMEC (GB)</a:t>
                      </a:r>
                      <a:br>
                        <a:rPr lang="en-US" sz="1000" baseline="0"/>
                      </a:br>
                      <a:r>
                        <a:rPr lang="en-US" sz="1000" baseline="0"/>
                        <a:t>SPIE-BATIGNOLLES (F)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62428">
                <a:tc>
                  <a:txBody>
                    <a:bodyPr/>
                    <a:lstStyle/>
                    <a:p>
                      <a:r>
                        <a:rPr lang="en-US" sz="1000" b="1" baseline="0"/>
                        <a:t>3b</a:t>
                      </a:r>
                      <a:endParaRPr lang="en-US" sz="1000" baseline="0"/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TI 8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Transfer tunnel TI 8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/>
                        <a:t>Dito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SCRASA (CH)</a:t>
                      </a:r>
                      <a:br>
                        <a:rPr lang="en-US" sz="1000" baseline="0" dirty="0"/>
                      </a:br>
                      <a:r>
                        <a:rPr lang="en-US" sz="1000" baseline="0" dirty="0"/>
                        <a:t>LOSINGER (CH)</a:t>
                      </a:r>
                      <a:br>
                        <a:rPr lang="en-US" sz="1000" baseline="0" dirty="0"/>
                      </a:br>
                      <a:r>
                        <a:rPr lang="en-US" sz="1000" baseline="0" dirty="0"/>
                        <a:t>REYMOND (CH)</a:t>
                      </a:r>
                      <a:br>
                        <a:rPr lang="en-US" sz="1000" baseline="0" dirty="0"/>
                      </a:br>
                      <a:r>
                        <a:rPr lang="en-US" sz="1000" baseline="0" dirty="0"/>
                        <a:t>PRADER (CH) </a:t>
                      </a:r>
                    </a:p>
                  </a:txBody>
                  <a:tcPr marL="29029" marR="29029" marT="14514" marB="145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195" name="Picture 3" descr="http://st-div.web.cern.ch/st-div/images/CERNHead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7001"/>
            <a:ext cx="3914775" cy="190500"/>
          </a:xfrm>
          <a:prstGeom prst="rect">
            <a:avLst/>
          </a:prstGeom>
          <a:noFill/>
        </p:spPr>
      </p:pic>
      <p:pic>
        <p:nvPicPr>
          <p:cNvPr id="8194" name="Picture 2" descr="http://st-div.web.cern.ch/st-div/images/stlogo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584201"/>
            <a:ext cx="914400" cy="914400"/>
          </a:xfrm>
          <a:prstGeom prst="rect">
            <a:avLst/>
          </a:prstGeom>
          <a:noFill/>
        </p:spPr>
      </p:pic>
      <p:sp>
        <p:nvSpPr>
          <p:cNvPr id="8202" name="AutoShape 10" descr="http://st-div.web.cern.ch/st-div/st_archive/prev_images/BEATZ16.GIF"/>
          <p:cNvSpPr>
            <a:spLocks noChangeAspect="1" noChangeArrowheads="1"/>
          </p:cNvSpPr>
          <p:nvPr/>
        </p:nvSpPr>
        <p:spPr bwMode="auto">
          <a:xfrm>
            <a:off x="2728913" y="-46038"/>
            <a:ext cx="2667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LHC project: CMS cavern</a:t>
            </a:r>
            <a:endParaRPr lang="ja-JP" altLang="en-US" sz="2800" kern="120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21336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 movie</a:t>
            </a:r>
            <a:endParaRPr lang="en-US" dirty="0"/>
          </a:p>
        </p:txBody>
      </p:sp>
      <p:pic>
        <p:nvPicPr>
          <p:cNvPr id="8" name="Picture 7" descr="Photo1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885950"/>
            <a:ext cx="6629400" cy="497205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1"/>
            <a:ext cx="4344840" cy="579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4125" y="1600200"/>
            <a:ext cx="6619875" cy="495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LHC project: Atlas cavern</a:t>
            </a:r>
            <a:endParaRPr lang="ja-JP" altLang="en-US" sz="2800" kern="120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2" name="Picture 2" descr="C:\Documents and Settings\jo\Desktop\Erice\LHC\Photo1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6477000" cy="4857750"/>
          </a:xfrm>
          <a:prstGeom prst="rect">
            <a:avLst/>
          </a:prstGeom>
          <a:noFill/>
        </p:spPr>
      </p:pic>
      <p:pic>
        <p:nvPicPr>
          <p:cNvPr id="3075" name="Picture 3" descr="C:\Documents and Settings\jo\Desktop\Erice\LHC\Photo1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656821"/>
            <a:ext cx="6934200" cy="5201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7086600" y="5867400"/>
            <a:ext cx="16002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3429000" y="0"/>
            <a:ext cx="3048000" cy="10668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Vacuum issues: partial pressures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52400" y="1344613"/>
            <a:ext cx="4724400" cy="2312987"/>
          </a:xfrm>
          <a:prstGeom prst="rect">
            <a:avLst/>
          </a:prstGeom>
        </p:spPr>
        <p:txBody>
          <a:bodyPr/>
          <a:lstStyle/>
          <a:p>
            <a:pPr marL="342900" indent="-2286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+mn-lt"/>
              </a:rPr>
              <a:t>PSD depends on</a:t>
            </a:r>
          </a:p>
          <a:p>
            <a:pPr marL="742950" lvl="1" indent="-2286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+mn-lt"/>
              </a:rPr>
              <a:t>Length of beam path</a:t>
            </a:r>
          </a:p>
          <a:p>
            <a:pPr marL="742950" lvl="1" indent="-2286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+mn-lt"/>
              </a:rPr>
              <a:t>Gaussian beam radius</a:t>
            </a:r>
          </a:p>
          <a:p>
            <a:pPr marL="742950" lvl="1" indent="-2286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Arial" charset="0"/>
              </a:rPr>
              <a:t>Most probable velocity</a:t>
            </a:r>
          </a:p>
          <a:p>
            <a:pPr marL="742950" lvl="1" indent="-2286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Arial" charset="0"/>
              </a:rPr>
              <a:t>Spectral frequency</a:t>
            </a:r>
          </a:p>
          <a:p>
            <a:pPr marL="742950" lvl="1" indent="-2286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Arial" charset="0"/>
              </a:rPr>
              <a:t>Molecular number density</a:t>
            </a:r>
          </a:p>
          <a:p>
            <a:pPr marL="742950" lvl="1" indent="-2286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 err="1">
                <a:latin typeface="Arial" charset="0"/>
              </a:rPr>
              <a:t>Polarizability</a:t>
            </a:r>
            <a:endParaRPr lang="en-GB" sz="1600" kern="0" dirty="0">
              <a:latin typeface="+mn-lt"/>
            </a:endParaRPr>
          </a:p>
          <a:p>
            <a:pPr marL="742950" lvl="1" indent="-2286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+mn-lt"/>
              </a:rPr>
              <a:t>Apparent length difference amplitude </a:t>
            </a:r>
            <a:r>
              <a:rPr lang="en-GB" sz="1600" kern="0" dirty="0" smtClean="0">
                <a:latin typeface="+mn-lt"/>
              </a:rPr>
              <a:t>SD</a:t>
            </a:r>
            <a:endParaRPr lang="en-GB" sz="1600" kern="0" dirty="0">
              <a:latin typeface="+mn-lt"/>
            </a:endParaRPr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143000"/>
            <a:ext cx="4191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0213" y="3244850"/>
            <a:ext cx="3405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1326" y="4114800"/>
            <a:ext cx="5257800" cy="2312987"/>
          </a:xfrm>
          <a:prstGeom prst="rect">
            <a:avLst/>
          </a:prstGeom>
        </p:spPr>
        <p:txBody>
          <a:bodyPr/>
          <a:lstStyle/>
          <a:p>
            <a:pPr marL="342900" indent="-2286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 smtClean="0">
                <a:latin typeface="+mn-lt"/>
              </a:rPr>
              <a:t>Consequences </a:t>
            </a:r>
            <a:r>
              <a:rPr lang="en-GB" sz="2000" kern="0" dirty="0">
                <a:latin typeface="+mn-lt"/>
              </a:rPr>
              <a:t>for ET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+mn-lt"/>
              </a:rPr>
              <a:t>Length helps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+mn-lt"/>
              </a:rPr>
              <a:t>Larger beam size (12 cm radius) helps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+mn-lt"/>
              </a:rPr>
              <a:t>Sensitivity ET about 10</a:t>
            </a:r>
            <a:r>
              <a:rPr lang="en-GB" sz="1600" kern="0" baseline="30000" dirty="0">
                <a:latin typeface="+mn-lt"/>
              </a:rPr>
              <a:t>-25</a:t>
            </a:r>
            <a:r>
              <a:rPr lang="en-GB" sz="1600" kern="0" dirty="0">
                <a:latin typeface="+mn-lt"/>
              </a:rPr>
              <a:t> /</a:t>
            </a:r>
            <a:r>
              <a:rPr lang="en-GB" sz="1600" kern="0" dirty="0" err="1">
                <a:latin typeface="+mn-lt"/>
              </a:rPr>
              <a:t>rtHz</a:t>
            </a:r>
            <a:endParaRPr lang="en-GB" sz="1600" kern="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 err="1">
                <a:latin typeface="+mn-lt"/>
              </a:rPr>
              <a:t>AdV</a:t>
            </a:r>
            <a:r>
              <a:rPr lang="en-GB" sz="1600" kern="0" dirty="0">
                <a:latin typeface="+mn-lt"/>
              </a:rPr>
              <a:t> for 1.5 × </a:t>
            </a:r>
            <a:r>
              <a:rPr lang="en-GB" sz="1600" kern="0" dirty="0">
                <a:latin typeface="Arial" charset="0"/>
              </a:rPr>
              <a:t>10</a:t>
            </a:r>
            <a:r>
              <a:rPr lang="en-GB" sz="1600" kern="0" baseline="30000" dirty="0">
                <a:latin typeface="Arial" charset="0"/>
              </a:rPr>
              <a:t>-25</a:t>
            </a:r>
            <a:r>
              <a:rPr lang="en-GB" sz="1600" kern="0" dirty="0">
                <a:latin typeface="Arial" charset="0"/>
              </a:rPr>
              <a:t> /</a:t>
            </a:r>
            <a:r>
              <a:rPr lang="en-GB" sz="1600" kern="0" dirty="0" err="1">
                <a:latin typeface="Arial" charset="0"/>
              </a:rPr>
              <a:t>rtHz</a:t>
            </a:r>
            <a:r>
              <a:rPr lang="en-GB" sz="1600" kern="0" dirty="0">
                <a:latin typeface="Arial" charset="0"/>
              </a:rPr>
              <a:t> we need </a:t>
            </a:r>
            <a:r>
              <a:rPr lang="en-GB" sz="1600" kern="0" dirty="0">
                <a:latin typeface="+mn-lt"/>
              </a:rPr>
              <a:t>P</a:t>
            </a:r>
            <a:r>
              <a:rPr lang="en-GB" sz="1600" kern="0" baseline="-25000" dirty="0">
                <a:latin typeface="+mn-lt"/>
              </a:rPr>
              <a:t>H2O</a:t>
            </a:r>
            <a:r>
              <a:rPr lang="en-GB" sz="1600" kern="0" dirty="0">
                <a:latin typeface="+mn-lt"/>
              </a:rPr>
              <a:t> </a:t>
            </a:r>
            <a:r>
              <a:rPr lang="en-GB" sz="1600" kern="0" dirty="0">
                <a:latin typeface="+mn-lt"/>
                <a:sym typeface="Symbol"/>
              </a:rPr>
              <a:t> 10</a:t>
            </a:r>
            <a:r>
              <a:rPr lang="en-GB" sz="1600" kern="0" baseline="30000" dirty="0">
                <a:latin typeface="+mn-lt"/>
                <a:sym typeface="Symbol"/>
              </a:rPr>
              <a:t>-10</a:t>
            </a:r>
            <a:r>
              <a:rPr lang="en-GB" sz="1600" kern="0" dirty="0">
                <a:latin typeface="+mn-lt"/>
                <a:sym typeface="Symbol"/>
              </a:rPr>
              <a:t> mbar, </a:t>
            </a:r>
            <a:r>
              <a:rPr lang="en-GB" sz="1600" kern="0" dirty="0">
                <a:latin typeface="Arial" charset="0"/>
              </a:rPr>
              <a:t>P</a:t>
            </a:r>
            <a:r>
              <a:rPr lang="en-GB" sz="1600" kern="0" baseline="-25000" dirty="0">
                <a:latin typeface="Arial" charset="0"/>
              </a:rPr>
              <a:t>H2</a:t>
            </a:r>
            <a:r>
              <a:rPr lang="en-GB" sz="1600" kern="0" dirty="0">
                <a:latin typeface="Arial" charset="0"/>
              </a:rPr>
              <a:t> </a:t>
            </a:r>
            <a:r>
              <a:rPr lang="en-GB" sz="1600" kern="0" dirty="0">
                <a:latin typeface="Arial" charset="0"/>
                <a:sym typeface="Symbol"/>
              </a:rPr>
              <a:t> 10</a:t>
            </a:r>
            <a:r>
              <a:rPr lang="en-GB" sz="1600" kern="0" baseline="30000" dirty="0">
                <a:latin typeface="Arial" charset="0"/>
                <a:sym typeface="Symbol"/>
              </a:rPr>
              <a:t>-9</a:t>
            </a:r>
            <a:r>
              <a:rPr lang="en-GB" sz="1600" kern="0" dirty="0">
                <a:latin typeface="Arial" charset="0"/>
                <a:sym typeface="Symbol"/>
              </a:rPr>
              <a:t> mbar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+mn-lt"/>
                <a:sym typeface="Symbol"/>
              </a:rPr>
              <a:t>For ET we need order of magnitude and thus lower partial pressures (factor 5 or so)</a:t>
            </a:r>
            <a:endParaRPr lang="en-GB" sz="1600" kern="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6031468"/>
            <a:ext cx="2262158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Under study at EGO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3429000" y="0"/>
            <a:ext cx="3048000" cy="10668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Vacuum issues: coating Brownian noise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0" y="1143000"/>
            <a:ext cx="9144000" cy="1093787"/>
          </a:xfrm>
          <a:prstGeom prst="rect">
            <a:avLst/>
          </a:prstGeom>
        </p:spPr>
        <p:txBody>
          <a:bodyPr/>
          <a:lstStyle/>
          <a:p>
            <a:pPr marL="342900" indent="-2286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+mn-lt"/>
              </a:rPr>
              <a:t>Assume beam size radius 12 cm</a:t>
            </a:r>
          </a:p>
          <a:p>
            <a:pPr marL="742950" lvl="1" indent="-2286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+mn-lt"/>
              </a:rPr>
              <a:t>Mirrors of 60 – 65 cm diameter</a:t>
            </a:r>
          </a:p>
          <a:p>
            <a:pPr marL="742950" lvl="1" indent="-2286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+mn-lt"/>
              </a:rPr>
              <a:t>Diffused </a:t>
            </a:r>
            <a:r>
              <a:rPr lang="en-GB" sz="1600" kern="0" dirty="0" smtClean="0">
                <a:latin typeface="+mn-lt"/>
              </a:rPr>
              <a:t>light</a:t>
            </a:r>
            <a:endParaRPr lang="en-GB" sz="1600" kern="0" dirty="0">
              <a:latin typeface="+mn-lt"/>
            </a:endParaRP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6325" y="1236662"/>
            <a:ext cx="3724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7100" y="4800600"/>
            <a:ext cx="41529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6200" y="2160587"/>
            <a:ext cx="9144000" cy="2693987"/>
          </a:xfrm>
          <a:prstGeom prst="rect">
            <a:avLst/>
          </a:prstGeom>
        </p:spPr>
        <p:txBody>
          <a:bodyPr/>
          <a:lstStyle/>
          <a:p>
            <a:pPr marL="285750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charset="0"/>
              </a:rPr>
              <a:t>Criteria </a:t>
            </a:r>
            <a:r>
              <a:rPr lang="en-US" sz="2000" dirty="0">
                <a:latin typeface="Arial" charset="0"/>
              </a:rPr>
              <a:t>applied in Virgo to moderate diffused light</a:t>
            </a:r>
            <a:endParaRPr lang="en-GB" sz="2000" kern="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kern="0" dirty="0">
                <a:latin typeface="+mn-lt"/>
              </a:rPr>
              <a:t>M</a:t>
            </a:r>
            <a:r>
              <a:rPr lang="en-US" dirty="0" err="1">
                <a:latin typeface="Arial" charset="0"/>
              </a:rPr>
              <a:t>inimum</a:t>
            </a:r>
            <a:r>
              <a:rPr lang="en-US" dirty="0">
                <a:latin typeface="Arial" charset="0"/>
              </a:rPr>
              <a:t> free aperture radius is 5 times larger than the average beam radius.</a:t>
            </a:r>
            <a:endParaRPr lang="en-GB" kern="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kern="0" dirty="0">
                <a:latin typeface="+mn-lt"/>
              </a:rPr>
              <a:t>A</a:t>
            </a:r>
            <a:r>
              <a:rPr lang="en-US" dirty="0" err="1">
                <a:latin typeface="Arial" charset="0"/>
              </a:rPr>
              <a:t>ny</a:t>
            </a:r>
            <a:r>
              <a:rPr lang="en-US" dirty="0">
                <a:latin typeface="Arial" charset="0"/>
              </a:rPr>
              <a:t> discontinuity (potential reflecting spot) of the vacuum enclosure is hidden by suitable absorbing glass baffles, with respect to the beam spot on any mirror.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dirty="0">
                <a:latin typeface="Arial" charset="0"/>
              </a:rPr>
              <a:t>No point of the smooth surface of the vacuum enclosure can be seen contemporarily by the beam spots on two facing mirrors.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dirty="0">
                <a:latin typeface="Arial" charset="0"/>
              </a:rPr>
              <a:t>Moreover, in the main part of the arm tubes, between two large valves, all the inner surface is hidden by conical stainless steel baffles, with respect to the beam spots on the </a:t>
            </a:r>
            <a:r>
              <a:rPr lang="en-US" dirty="0" smtClean="0">
                <a:latin typeface="Arial" charset="0"/>
              </a:rPr>
              <a:t>mirrors</a:t>
            </a:r>
            <a:endParaRPr lang="en-US" dirty="0"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4876800"/>
            <a:ext cx="9144000" cy="198120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kern="0" dirty="0" smtClean="0">
                <a:latin typeface="+mn-lt"/>
              </a:rPr>
              <a:t>Simple </a:t>
            </a:r>
            <a:r>
              <a:rPr lang="en-US" kern="0" dirty="0">
                <a:latin typeface="+mn-lt"/>
              </a:rPr>
              <a:t>scaling from Virgo+: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kern="0" dirty="0" err="1">
                <a:latin typeface="+mn-lt"/>
              </a:rPr>
              <a:t>Dmirror</a:t>
            </a:r>
            <a:r>
              <a:rPr lang="en-US" kern="0" dirty="0">
                <a:latin typeface="+mn-lt"/>
              </a:rPr>
              <a:t> = 35 cm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kern="0" dirty="0" err="1">
                <a:latin typeface="+mn-lt"/>
              </a:rPr>
              <a:t>Dbaffles</a:t>
            </a:r>
            <a:r>
              <a:rPr lang="en-US" kern="0" dirty="0">
                <a:latin typeface="+mn-lt"/>
              </a:rPr>
              <a:t> up to 85 cm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kern="0" dirty="0" err="1">
                <a:latin typeface="+mn-lt"/>
              </a:rPr>
              <a:t>Dvessel</a:t>
            </a:r>
            <a:r>
              <a:rPr lang="en-US" kern="0" dirty="0">
                <a:latin typeface="+mn-lt"/>
              </a:rPr>
              <a:t> = 1.2 m 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kern="0" dirty="0">
                <a:latin typeface="+mn-lt"/>
              </a:rPr>
              <a:t>Consequences for ET vessel diameter</a:t>
            </a:r>
            <a:r>
              <a:rPr lang="en-US" kern="0" dirty="0" smtClean="0">
                <a:latin typeface="+mn-lt"/>
              </a:rPr>
              <a:t>!?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kern="0" dirty="0" smtClean="0">
                <a:latin typeface="+mn-lt"/>
              </a:rPr>
              <a:t>ET Tunnel: at least 2 beams, maybe 4 beams</a:t>
            </a:r>
            <a:endParaRPr lang="en-US" kern="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ChangeArrowheads="1"/>
          </p:cNvSpPr>
          <p:nvPr/>
        </p:nvSpPr>
        <p:spPr bwMode="auto">
          <a:xfrm>
            <a:off x="3429000" y="0"/>
            <a:ext cx="3048000" cy="10668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11430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Summary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533400" y="1420813"/>
            <a:ext cx="6477000" cy="5437187"/>
          </a:xfrm>
          <a:prstGeom prst="rect">
            <a:avLst/>
          </a:prstGeom>
        </p:spPr>
        <p:txBody>
          <a:bodyPr/>
          <a:lstStyle/>
          <a:p>
            <a:pPr marL="342900" indent="-2286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 smtClean="0">
                <a:latin typeface="+mn-lt"/>
              </a:rPr>
              <a:t>Year 2 goal: formulate </a:t>
            </a:r>
            <a:r>
              <a:rPr lang="en-GB" sz="2000" kern="0" dirty="0">
                <a:latin typeface="+mn-lt"/>
              </a:rPr>
              <a:t>a first-order design for ET</a:t>
            </a:r>
          </a:p>
          <a:p>
            <a:pPr marL="742950" lvl="1" indent="-2286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dirty="0">
                <a:latin typeface="Arial" charset="0"/>
              </a:rPr>
              <a:t>Suspensions</a:t>
            </a:r>
          </a:p>
          <a:p>
            <a:pPr marL="742950" lvl="1" indent="-2286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dirty="0">
                <a:latin typeface="Arial" charset="0"/>
              </a:rPr>
              <a:t>Optics</a:t>
            </a:r>
          </a:p>
          <a:p>
            <a:pPr marL="285750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Draw first conclusions from GGN simulations</a:t>
            </a:r>
            <a:endParaRPr lang="en-GB" sz="2000" kern="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latin typeface="+mn-lt"/>
              </a:rPr>
              <a:t>Depth</a:t>
            </a:r>
            <a:endParaRPr lang="en-GB" kern="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latin typeface="+mn-lt"/>
              </a:rPr>
              <a:t>Cavern size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latin typeface="+mn-lt"/>
              </a:rPr>
              <a:t>Preferred geology</a:t>
            </a:r>
            <a:endParaRPr lang="en-US" dirty="0">
              <a:latin typeface="Arial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Prepare infrastructure design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kern="0" dirty="0" err="1">
                <a:latin typeface="+mn-lt"/>
              </a:rPr>
              <a:t>Homestake</a:t>
            </a:r>
            <a:r>
              <a:rPr lang="en-US" kern="0" dirty="0">
                <a:latin typeface="+mn-lt"/>
              </a:rPr>
              <a:t> type facility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kern="0" dirty="0" err="1" smtClean="0">
                <a:latin typeface="+mn-lt"/>
              </a:rPr>
              <a:t>Cern</a:t>
            </a:r>
            <a:r>
              <a:rPr lang="en-US" kern="0" dirty="0" smtClean="0">
                <a:latin typeface="+mn-lt"/>
              </a:rPr>
              <a:t> / Gran </a:t>
            </a:r>
            <a:r>
              <a:rPr lang="en-US" kern="0" dirty="0" err="1">
                <a:latin typeface="+mn-lt"/>
              </a:rPr>
              <a:t>Sasso</a:t>
            </a:r>
            <a:r>
              <a:rPr lang="en-US" kern="0" dirty="0">
                <a:latin typeface="+mn-lt"/>
              </a:rPr>
              <a:t> type facility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Prepare cost estimate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Other issues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kern="0" dirty="0">
                <a:latin typeface="+mn-lt"/>
              </a:rPr>
              <a:t>Safety </a:t>
            </a:r>
            <a:r>
              <a:rPr lang="en-US" kern="0" dirty="0" smtClean="0">
                <a:latin typeface="+mn-lt"/>
              </a:rPr>
              <a:t>issues</a:t>
            </a:r>
            <a:endParaRPr lang="en-US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0"/>
            <a:ext cx="7380287" cy="6096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Progress overview of year 1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4572000" cy="6096000"/>
          </a:xfrm>
        </p:spPr>
        <p:txBody>
          <a:bodyPr/>
          <a:lstStyle/>
          <a:p>
            <a:r>
              <a:rPr lang="en-US" sz="2000" dirty="0" smtClean="0"/>
              <a:t>WG1 meetings</a:t>
            </a:r>
          </a:p>
          <a:p>
            <a:pPr lvl="1"/>
            <a:r>
              <a:rPr lang="en-US" sz="1800" dirty="0" err="1" smtClean="0"/>
              <a:t>Stuva</a:t>
            </a:r>
            <a:r>
              <a:rPr lang="en-US" sz="1800" dirty="0" smtClean="0"/>
              <a:t> (May. 2008)</a:t>
            </a:r>
          </a:p>
          <a:p>
            <a:pPr lvl="1"/>
            <a:r>
              <a:rPr lang="en-US" sz="1800" dirty="0" smtClean="0"/>
              <a:t>COM (Oct. 2008)</a:t>
            </a:r>
          </a:p>
          <a:p>
            <a:pPr lvl="1"/>
            <a:r>
              <a:rPr lang="en-US" sz="1800" dirty="0" err="1" smtClean="0"/>
              <a:t>Nikhef</a:t>
            </a:r>
            <a:r>
              <a:rPr lang="en-US" sz="1800" dirty="0" smtClean="0"/>
              <a:t> (Oct. 2008)</a:t>
            </a:r>
          </a:p>
          <a:p>
            <a:pPr lvl="1"/>
            <a:r>
              <a:rPr lang="en-US" sz="1800" dirty="0" smtClean="0"/>
              <a:t>Gran </a:t>
            </a:r>
            <a:r>
              <a:rPr lang="en-US" sz="1800" dirty="0" err="1" smtClean="0"/>
              <a:t>Sasso</a:t>
            </a:r>
            <a:r>
              <a:rPr lang="en-US" sz="1800" dirty="0" smtClean="0"/>
              <a:t> (Feb. 2009)</a:t>
            </a:r>
          </a:p>
          <a:p>
            <a:pPr lvl="1"/>
            <a:r>
              <a:rPr lang="en-US" sz="1800" dirty="0" smtClean="0"/>
              <a:t>Ft. Lauderdale (May 2009)</a:t>
            </a:r>
          </a:p>
          <a:p>
            <a:pPr lvl="1"/>
            <a:r>
              <a:rPr lang="en-US" sz="1800" dirty="0" smtClean="0"/>
              <a:t>EGO (Sep. 2009)</a:t>
            </a:r>
          </a:p>
          <a:p>
            <a:r>
              <a:rPr lang="en-US" sz="2000" dirty="0" smtClean="0"/>
              <a:t>Seismic data</a:t>
            </a:r>
          </a:p>
          <a:p>
            <a:pPr lvl="1"/>
            <a:r>
              <a:rPr lang="en-US" sz="1800" dirty="0" smtClean="0"/>
              <a:t>Data collection</a:t>
            </a:r>
          </a:p>
          <a:p>
            <a:pPr lvl="1"/>
            <a:r>
              <a:rPr lang="en-US" sz="1800" dirty="0" smtClean="0"/>
              <a:t>Joined </a:t>
            </a:r>
            <a:r>
              <a:rPr lang="en-US" sz="1800" dirty="0" err="1" smtClean="0"/>
              <a:t>Homestake</a:t>
            </a:r>
            <a:r>
              <a:rPr lang="en-US" sz="1800" dirty="0" smtClean="0"/>
              <a:t> activity</a:t>
            </a:r>
          </a:p>
          <a:p>
            <a:pPr lvl="1"/>
            <a:r>
              <a:rPr lang="en-US" sz="1800" dirty="0" err="1" smtClean="0"/>
              <a:t>RealMonte</a:t>
            </a:r>
            <a:r>
              <a:rPr lang="en-US" sz="1800" dirty="0" smtClean="0"/>
              <a:t> mine (Oct. 2009)</a:t>
            </a:r>
          </a:p>
          <a:p>
            <a:pPr lvl="1"/>
            <a:r>
              <a:rPr lang="en-US" sz="1800" dirty="0" err="1" smtClean="0"/>
              <a:t>Kamioka</a:t>
            </a:r>
            <a:r>
              <a:rPr lang="en-US" sz="1800" dirty="0" smtClean="0"/>
              <a:t> (2010)</a:t>
            </a:r>
          </a:p>
          <a:p>
            <a:pPr lvl="1"/>
            <a:r>
              <a:rPr lang="en-US" sz="1800" dirty="0" err="1" smtClean="0"/>
              <a:t>Ilias</a:t>
            </a:r>
            <a:r>
              <a:rPr lang="en-US" sz="1800" dirty="0" smtClean="0"/>
              <a:t> Next proposal</a:t>
            </a:r>
          </a:p>
          <a:p>
            <a:r>
              <a:rPr lang="en-US" sz="2000" dirty="0" smtClean="0"/>
              <a:t>GGN</a:t>
            </a:r>
          </a:p>
          <a:p>
            <a:pPr lvl="1"/>
            <a:r>
              <a:rPr lang="en-US" sz="1800" dirty="0" smtClean="0"/>
              <a:t>Analytical calculation (</a:t>
            </a:r>
            <a:r>
              <a:rPr lang="en-US" sz="1800" dirty="0" err="1" smtClean="0"/>
              <a:t>Cella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Stochastic simulations (Harms)</a:t>
            </a:r>
          </a:p>
          <a:p>
            <a:pPr lvl="1"/>
            <a:r>
              <a:rPr lang="en-US" sz="1800" dirty="0" smtClean="0"/>
              <a:t>Impulse excitations (</a:t>
            </a:r>
            <a:r>
              <a:rPr lang="en-US" sz="1800" dirty="0" err="1" smtClean="0"/>
              <a:t>Beker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Adaptive filtering (Harms, </a:t>
            </a:r>
            <a:r>
              <a:rPr lang="en-US" sz="1800" dirty="0" err="1" smtClean="0"/>
              <a:t>Rabeling</a:t>
            </a:r>
            <a:r>
              <a:rPr lang="en-US" sz="1800" dirty="0" smtClean="0"/>
              <a:t>)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800600" y="762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/>
              <a:t>ET </a:t>
            </a:r>
            <a:r>
              <a:rPr lang="en-US" sz="2000" dirty="0"/>
              <a:t>design progresses</a:t>
            </a:r>
            <a:endParaRPr lang="en-US" sz="2000" kern="0" dirty="0"/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dirty="0" smtClean="0"/>
              <a:t>Optical design</a:t>
            </a:r>
            <a:endParaRPr lang="en-US" kern="0" dirty="0"/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dirty="0" smtClean="0"/>
              <a:t>Suspensions</a:t>
            </a:r>
            <a:endParaRPr lang="en-US" kern="0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/>
              <a:t>After 2</a:t>
            </a:r>
            <a:r>
              <a:rPr lang="en-US" sz="2000" kern="0" baseline="30000" dirty="0" smtClean="0"/>
              <a:t>nd</a:t>
            </a:r>
            <a:r>
              <a:rPr lang="en-US" sz="2000" kern="0" dirty="0" smtClean="0"/>
              <a:t> ET </a:t>
            </a:r>
            <a:r>
              <a:rPr lang="en-US" sz="2000" kern="0" dirty="0"/>
              <a:t>meeting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 smtClean="0"/>
              <a:t>WG leader discussion</a:t>
            </a:r>
            <a:endParaRPr lang="en-US" kern="0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Re</a:t>
            </a:r>
            <a:r>
              <a:rPr lang="en-US" sz="2000" kern="0" dirty="0" smtClean="0">
                <a:latin typeface="+mn-lt"/>
              </a:rPr>
              <a:t>porting</a:t>
            </a:r>
            <a:endParaRPr lang="en-US" sz="20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latin typeface="+mn-lt"/>
              </a:rPr>
              <a:t>General site issues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latin typeface="+mn-lt"/>
              </a:rPr>
              <a:t>Seismic issues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latin typeface="+mn-lt"/>
              </a:rPr>
              <a:t>GGN conclusions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4637" y="4495800"/>
            <a:ext cx="4830763" cy="10795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4" name="Rectangle 4"/>
          <p:cNvSpPr>
            <a:spLocks noChangeArrowheads="1"/>
          </p:cNvSpPr>
          <p:nvPr/>
        </p:nvSpPr>
        <p:spPr bwMode="auto">
          <a:xfrm>
            <a:off x="0" y="0"/>
            <a:ext cx="9144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1750" y="49213"/>
            <a:ext cx="4540250" cy="1143000"/>
          </a:xfrm>
        </p:spPr>
        <p:txBody>
          <a:bodyPr/>
          <a:lstStyle/>
          <a:p>
            <a:pPr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Seismic noise</a:t>
            </a:r>
            <a:b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</a:b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and GGN Status</a:t>
            </a:r>
          </a:p>
        </p:txBody>
      </p:sp>
      <p:sp>
        <p:nvSpPr>
          <p:cNvPr id="8196" name="Content Placeholder 2"/>
          <p:cNvSpPr>
            <a:spLocks noGrp="1"/>
          </p:cNvSpPr>
          <p:nvPr>
            <p:ph sz="half" idx="1"/>
          </p:nvPr>
        </p:nvSpPr>
        <p:spPr>
          <a:xfrm>
            <a:off x="0" y="2587625"/>
            <a:ext cx="8839200" cy="4346575"/>
          </a:xfrm>
        </p:spPr>
        <p:txBody>
          <a:bodyPr/>
          <a:lstStyle/>
          <a:p>
            <a:r>
              <a:rPr lang="en-US" altLang="ja-JP" sz="2400" dirty="0" smtClean="0">
                <a:ea typeface="ＭＳ Ｐゴシック" charset="-128"/>
              </a:rPr>
              <a:t>Seismic noise</a:t>
            </a:r>
            <a:endParaRPr lang="en-US" sz="2000" dirty="0" smtClean="0"/>
          </a:p>
          <a:p>
            <a:pPr lvl="1"/>
            <a:r>
              <a:rPr lang="en-US" sz="1800" dirty="0" smtClean="0"/>
              <a:t>Assumptions by Stefan </a:t>
            </a:r>
            <a:r>
              <a:rPr lang="en-US" sz="1800" dirty="0" err="1" smtClean="0"/>
              <a:t>Hild</a:t>
            </a:r>
            <a:endParaRPr lang="en-US" sz="1800" dirty="0" smtClean="0"/>
          </a:p>
          <a:p>
            <a:pPr lvl="2"/>
            <a:r>
              <a:rPr lang="en-US" sz="1600" dirty="0" smtClean="0"/>
              <a:t>Ambient seismic noise around 5 nm/</a:t>
            </a:r>
            <a:r>
              <a:rPr lang="en-US" sz="1600" dirty="0" err="1" smtClean="0"/>
              <a:t>rtHz</a:t>
            </a:r>
            <a:r>
              <a:rPr lang="en-US" sz="1600" dirty="0" smtClean="0"/>
              <a:t> at 1 Hz</a:t>
            </a:r>
          </a:p>
          <a:p>
            <a:pPr lvl="2"/>
            <a:r>
              <a:rPr lang="en-US" sz="1600" dirty="0" smtClean="0"/>
              <a:t>For frequencies &gt; 1 Hz noise depends on 1/f</a:t>
            </a:r>
            <a:r>
              <a:rPr lang="en-US" sz="1600" baseline="30000" dirty="0" smtClean="0"/>
              <a:t>2</a:t>
            </a:r>
          </a:p>
          <a:p>
            <a:pPr lvl="2"/>
            <a:r>
              <a:rPr lang="en-US" sz="1600" dirty="0" smtClean="0"/>
              <a:t>Need a factor 50 for GGN!</a:t>
            </a:r>
          </a:p>
          <a:p>
            <a:pPr lvl="1"/>
            <a:r>
              <a:rPr lang="en-US" sz="1800" dirty="0" smtClean="0"/>
              <a:t>Several existing sites feature </a:t>
            </a:r>
          </a:p>
          <a:p>
            <a:pPr lvl="2"/>
            <a:r>
              <a:rPr lang="en-US" sz="1600" dirty="0" smtClean="0"/>
              <a:t>Ambient seismic noise below 1 nm/</a:t>
            </a:r>
            <a:r>
              <a:rPr lang="en-US" sz="1600" dirty="0" err="1" smtClean="0"/>
              <a:t>rtHz</a:t>
            </a:r>
            <a:r>
              <a:rPr lang="en-US" sz="1600" dirty="0" smtClean="0"/>
              <a:t> at 1 Hz</a:t>
            </a:r>
          </a:p>
          <a:p>
            <a:pPr lvl="2"/>
            <a:r>
              <a:rPr lang="en-US" sz="1600" dirty="0" smtClean="0"/>
              <a:t>Cultural noise sources dominate</a:t>
            </a:r>
          </a:p>
          <a:p>
            <a:pPr lvl="1"/>
            <a:r>
              <a:rPr lang="en-US" sz="1800" dirty="0" smtClean="0"/>
              <a:t>Get suppression from going underground</a:t>
            </a:r>
          </a:p>
          <a:p>
            <a:pPr lvl="2"/>
            <a:r>
              <a:rPr lang="en-US" sz="1600" dirty="0" smtClean="0"/>
              <a:t>Tough at 1 Hz</a:t>
            </a:r>
          </a:p>
          <a:p>
            <a:pPr lvl="2"/>
            <a:r>
              <a:rPr lang="en-US" sz="1600" dirty="0" smtClean="0"/>
              <a:t>Suppression factors 10 – 100 possible for continuous noise (</a:t>
            </a:r>
            <a:r>
              <a:rPr lang="en-US" sz="1600" dirty="0" err="1" smtClean="0"/>
              <a:t>Cella</a:t>
            </a:r>
            <a:r>
              <a:rPr lang="en-US" sz="1600" dirty="0" smtClean="0"/>
              <a:t>, Harms, </a:t>
            </a:r>
            <a:r>
              <a:rPr lang="en-US" sz="1600" dirty="0" err="1" smtClean="0"/>
              <a:t>Beker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More difficult for impulse type excitations (</a:t>
            </a:r>
            <a:r>
              <a:rPr lang="en-US" sz="1600" dirty="0" err="1" smtClean="0"/>
              <a:t>Beker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Employ filtering / subtraction schemes (</a:t>
            </a:r>
            <a:r>
              <a:rPr lang="en-US" sz="1600" dirty="0" err="1" smtClean="0"/>
              <a:t>Cella</a:t>
            </a:r>
            <a:r>
              <a:rPr lang="en-US" sz="1600" dirty="0" smtClean="0"/>
              <a:t>, Harms, </a:t>
            </a:r>
            <a:r>
              <a:rPr lang="en-US" sz="1600" dirty="0" err="1" smtClean="0"/>
              <a:t>Rabeling</a:t>
            </a:r>
            <a:r>
              <a:rPr lang="en-US" sz="1600" dirty="0" smtClean="0"/>
              <a:t>)</a:t>
            </a:r>
          </a:p>
          <a:p>
            <a:pPr lvl="2"/>
            <a:endParaRPr lang="en-US" sz="1600" dirty="0" smtClean="0"/>
          </a:p>
        </p:txBody>
      </p:sp>
      <p:pic>
        <p:nvPicPr>
          <p:cNvPr id="5" name="Picture 23" descr="ET_sthild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4162"/>
            <a:ext cx="4419600" cy="27638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Line 24"/>
          <p:cNvSpPr>
            <a:spLocks noChangeShapeType="1"/>
          </p:cNvSpPr>
          <p:nvPr/>
        </p:nvSpPr>
        <p:spPr bwMode="auto">
          <a:xfrm flipH="1">
            <a:off x="6172200" y="2341562"/>
            <a:ext cx="304800" cy="304800"/>
          </a:xfrm>
          <a:prstGeom prst="line">
            <a:avLst/>
          </a:prstGeom>
          <a:noFill/>
          <a:ln w="38100">
            <a:solidFill>
              <a:srgbClr val="41D33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 flipH="1">
            <a:off x="5257800" y="969962"/>
            <a:ext cx="304800" cy="304800"/>
          </a:xfrm>
          <a:prstGeom prst="line">
            <a:avLst/>
          </a:prstGeom>
          <a:noFill/>
          <a:ln w="38100">
            <a:solidFill>
              <a:srgbClr val="41D33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26"/>
          <p:cNvSpPr>
            <a:spLocks noChangeShapeType="1"/>
          </p:cNvSpPr>
          <p:nvPr/>
        </p:nvSpPr>
        <p:spPr bwMode="auto">
          <a:xfrm flipH="1">
            <a:off x="5867400" y="1884362"/>
            <a:ext cx="304800" cy="304800"/>
          </a:xfrm>
          <a:prstGeom prst="line">
            <a:avLst/>
          </a:prstGeom>
          <a:noFill/>
          <a:ln w="38100">
            <a:solidFill>
              <a:srgbClr val="41D33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H="1">
            <a:off x="5562600" y="1350962"/>
            <a:ext cx="304800" cy="304800"/>
          </a:xfrm>
          <a:prstGeom prst="line">
            <a:avLst/>
          </a:prstGeom>
          <a:noFill/>
          <a:ln w="38100">
            <a:solidFill>
              <a:srgbClr val="41D33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6147" name="Group 545"/>
          <p:cNvGrpSpPr>
            <a:grpSpLocks noChangeAspect="1"/>
          </p:cNvGrpSpPr>
          <p:nvPr/>
        </p:nvGrpSpPr>
        <p:grpSpPr bwMode="auto">
          <a:xfrm>
            <a:off x="301625" y="214261"/>
            <a:ext cx="8842362" cy="6643401"/>
            <a:chOff x="482" y="630"/>
            <a:chExt cx="4517" cy="3394"/>
          </a:xfrm>
        </p:grpSpPr>
        <p:sp>
          <p:nvSpPr>
            <p:cNvPr id="6195" name="AutoShape 544"/>
            <p:cNvSpPr>
              <a:spLocks noChangeAspect="1" noChangeArrowheads="1" noTextEdit="1"/>
            </p:cNvSpPr>
            <p:nvPr/>
          </p:nvSpPr>
          <p:spPr bwMode="auto">
            <a:xfrm>
              <a:off x="482" y="630"/>
              <a:ext cx="4513" cy="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96" name="Group 746"/>
            <p:cNvGrpSpPr>
              <a:grpSpLocks/>
            </p:cNvGrpSpPr>
            <p:nvPr/>
          </p:nvGrpSpPr>
          <p:grpSpPr bwMode="auto">
            <a:xfrm>
              <a:off x="482" y="630"/>
              <a:ext cx="4517" cy="3386"/>
              <a:chOff x="482" y="630"/>
              <a:chExt cx="4517" cy="3386"/>
            </a:xfrm>
          </p:grpSpPr>
          <p:sp>
            <p:nvSpPr>
              <p:cNvPr id="6534" name="Rectangle 546"/>
              <p:cNvSpPr>
                <a:spLocks noChangeArrowheads="1"/>
              </p:cNvSpPr>
              <p:nvPr/>
            </p:nvSpPr>
            <p:spPr bwMode="auto">
              <a:xfrm>
                <a:off x="482" y="630"/>
                <a:ext cx="4504" cy="338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5" name="Rectangle 547"/>
              <p:cNvSpPr>
                <a:spLocks noChangeArrowheads="1"/>
              </p:cNvSpPr>
              <p:nvPr/>
            </p:nvSpPr>
            <p:spPr bwMode="auto">
              <a:xfrm>
                <a:off x="482" y="630"/>
                <a:ext cx="4517" cy="3386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6" name="Rectangle 548"/>
              <p:cNvSpPr>
                <a:spLocks noChangeArrowheads="1"/>
              </p:cNvSpPr>
              <p:nvPr/>
            </p:nvSpPr>
            <p:spPr bwMode="auto">
              <a:xfrm>
                <a:off x="1070" y="990"/>
                <a:ext cx="1511" cy="428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7" name="Line 549"/>
              <p:cNvSpPr>
                <a:spLocks noChangeShapeType="1"/>
              </p:cNvSpPr>
              <p:nvPr/>
            </p:nvSpPr>
            <p:spPr bwMode="auto">
              <a:xfrm flipV="1">
                <a:off x="1070" y="990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8" name="Line 550"/>
              <p:cNvSpPr>
                <a:spLocks noChangeShapeType="1"/>
              </p:cNvSpPr>
              <p:nvPr/>
            </p:nvSpPr>
            <p:spPr bwMode="auto">
              <a:xfrm>
                <a:off x="1070" y="990"/>
                <a:ext cx="1511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9" name="Line 551"/>
              <p:cNvSpPr>
                <a:spLocks noChangeShapeType="1"/>
              </p:cNvSpPr>
              <p:nvPr/>
            </p:nvSpPr>
            <p:spPr bwMode="auto">
              <a:xfrm>
                <a:off x="2581" y="990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0" name="Line 552"/>
              <p:cNvSpPr>
                <a:spLocks noChangeShapeType="1"/>
              </p:cNvSpPr>
              <p:nvPr/>
            </p:nvSpPr>
            <p:spPr bwMode="auto">
              <a:xfrm flipH="1">
                <a:off x="1070" y="1418"/>
                <a:ext cx="1511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1" name="Line 553"/>
              <p:cNvSpPr>
                <a:spLocks noChangeShapeType="1"/>
              </p:cNvSpPr>
              <p:nvPr/>
            </p:nvSpPr>
            <p:spPr bwMode="auto">
              <a:xfrm>
                <a:off x="1070" y="1418"/>
                <a:ext cx="151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2" name="Line 554"/>
              <p:cNvSpPr>
                <a:spLocks noChangeShapeType="1"/>
              </p:cNvSpPr>
              <p:nvPr/>
            </p:nvSpPr>
            <p:spPr bwMode="auto">
              <a:xfrm flipV="1">
                <a:off x="1070" y="990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3" name="Line 555"/>
              <p:cNvSpPr>
                <a:spLocks noChangeShapeType="1"/>
              </p:cNvSpPr>
              <p:nvPr/>
            </p:nvSpPr>
            <p:spPr bwMode="auto">
              <a:xfrm flipV="1">
                <a:off x="1070" y="1403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4" name="Freeform 556"/>
              <p:cNvSpPr>
                <a:spLocks noEditPoints="1"/>
              </p:cNvSpPr>
              <p:nvPr/>
            </p:nvSpPr>
            <p:spPr bwMode="auto">
              <a:xfrm>
                <a:off x="1044" y="1471"/>
                <a:ext cx="51" cy="78"/>
              </a:xfrm>
              <a:custGeom>
                <a:avLst/>
                <a:gdLst>
                  <a:gd name="T0" fmla="*/ 25 w 51"/>
                  <a:gd name="T1" fmla="*/ 8 h 78"/>
                  <a:gd name="T2" fmla="*/ 21 w 51"/>
                  <a:gd name="T3" fmla="*/ 10 h 78"/>
                  <a:gd name="T4" fmla="*/ 18 w 51"/>
                  <a:gd name="T5" fmla="*/ 11 h 78"/>
                  <a:gd name="T6" fmla="*/ 15 w 51"/>
                  <a:gd name="T7" fmla="*/ 14 h 78"/>
                  <a:gd name="T8" fmla="*/ 11 w 51"/>
                  <a:gd name="T9" fmla="*/ 23 h 78"/>
                  <a:gd name="T10" fmla="*/ 11 w 51"/>
                  <a:gd name="T11" fmla="*/ 53 h 78"/>
                  <a:gd name="T12" fmla="*/ 15 w 51"/>
                  <a:gd name="T13" fmla="*/ 63 h 78"/>
                  <a:gd name="T14" fmla="*/ 18 w 51"/>
                  <a:gd name="T15" fmla="*/ 66 h 78"/>
                  <a:gd name="T16" fmla="*/ 22 w 51"/>
                  <a:gd name="T17" fmla="*/ 68 h 78"/>
                  <a:gd name="T18" fmla="*/ 30 w 51"/>
                  <a:gd name="T19" fmla="*/ 68 h 78"/>
                  <a:gd name="T20" fmla="*/ 36 w 51"/>
                  <a:gd name="T21" fmla="*/ 63 h 78"/>
                  <a:gd name="T22" fmla="*/ 40 w 51"/>
                  <a:gd name="T23" fmla="*/ 53 h 78"/>
                  <a:gd name="T24" fmla="*/ 41 w 51"/>
                  <a:gd name="T25" fmla="*/ 38 h 78"/>
                  <a:gd name="T26" fmla="*/ 40 w 51"/>
                  <a:gd name="T27" fmla="*/ 23 h 78"/>
                  <a:gd name="T28" fmla="*/ 36 w 51"/>
                  <a:gd name="T29" fmla="*/ 14 h 78"/>
                  <a:gd name="T30" fmla="*/ 33 w 51"/>
                  <a:gd name="T31" fmla="*/ 11 h 78"/>
                  <a:gd name="T32" fmla="*/ 25 w 51"/>
                  <a:gd name="T33" fmla="*/ 8 h 78"/>
                  <a:gd name="T34" fmla="*/ 21 w 51"/>
                  <a:gd name="T35" fmla="*/ 0 h 78"/>
                  <a:gd name="T36" fmla="*/ 33 w 51"/>
                  <a:gd name="T37" fmla="*/ 0 h 78"/>
                  <a:gd name="T38" fmla="*/ 36 w 51"/>
                  <a:gd name="T39" fmla="*/ 1 h 78"/>
                  <a:gd name="T40" fmla="*/ 40 w 51"/>
                  <a:gd name="T41" fmla="*/ 4 h 78"/>
                  <a:gd name="T42" fmla="*/ 43 w 51"/>
                  <a:gd name="T43" fmla="*/ 7 h 78"/>
                  <a:gd name="T44" fmla="*/ 47 w 51"/>
                  <a:gd name="T45" fmla="*/ 15 h 78"/>
                  <a:gd name="T46" fmla="*/ 51 w 51"/>
                  <a:gd name="T47" fmla="*/ 31 h 78"/>
                  <a:gd name="T48" fmla="*/ 51 w 51"/>
                  <a:gd name="T49" fmla="*/ 51 h 78"/>
                  <a:gd name="T50" fmla="*/ 48 w 51"/>
                  <a:gd name="T51" fmla="*/ 62 h 78"/>
                  <a:gd name="T52" fmla="*/ 40 w 51"/>
                  <a:gd name="T53" fmla="*/ 74 h 78"/>
                  <a:gd name="T54" fmla="*/ 36 w 51"/>
                  <a:gd name="T55" fmla="*/ 77 h 78"/>
                  <a:gd name="T56" fmla="*/ 32 w 51"/>
                  <a:gd name="T57" fmla="*/ 78 h 78"/>
                  <a:gd name="T58" fmla="*/ 21 w 51"/>
                  <a:gd name="T59" fmla="*/ 78 h 78"/>
                  <a:gd name="T60" fmla="*/ 17 w 51"/>
                  <a:gd name="T61" fmla="*/ 77 h 78"/>
                  <a:gd name="T62" fmla="*/ 12 w 51"/>
                  <a:gd name="T63" fmla="*/ 74 h 78"/>
                  <a:gd name="T64" fmla="*/ 8 w 51"/>
                  <a:gd name="T65" fmla="*/ 70 h 78"/>
                  <a:gd name="T66" fmla="*/ 3 w 51"/>
                  <a:gd name="T67" fmla="*/ 57 h 78"/>
                  <a:gd name="T68" fmla="*/ 0 w 51"/>
                  <a:gd name="T69" fmla="*/ 38 h 78"/>
                  <a:gd name="T70" fmla="*/ 1 w 51"/>
                  <a:gd name="T71" fmla="*/ 26 h 78"/>
                  <a:gd name="T72" fmla="*/ 4 w 51"/>
                  <a:gd name="T73" fmla="*/ 16 h 78"/>
                  <a:gd name="T74" fmla="*/ 6 w 51"/>
                  <a:gd name="T75" fmla="*/ 11 h 78"/>
                  <a:gd name="T76" fmla="*/ 8 w 51"/>
                  <a:gd name="T77" fmla="*/ 7 h 78"/>
                  <a:gd name="T78" fmla="*/ 11 w 51"/>
                  <a:gd name="T79" fmla="*/ 4 h 78"/>
                  <a:gd name="T80" fmla="*/ 15 w 51"/>
                  <a:gd name="T81" fmla="*/ 1 h 78"/>
                  <a:gd name="T82" fmla="*/ 21 w 51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"/>
                  <a:gd name="T127" fmla="*/ 0 h 78"/>
                  <a:gd name="T128" fmla="*/ 51 w 51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" h="78">
                    <a:moveTo>
                      <a:pt x="25" y="8"/>
                    </a:moveTo>
                    <a:lnTo>
                      <a:pt x="21" y="10"/>
                    </a:lnTo>
                    <a:lnTo>
                      <a:pt x="18" y="11"/>
                    </a:lnTo>
                    <a:lnTo>
                      <a:pt x="15" y="14"/>
                    </a:lnTo>
                    <a:lnTo>
                      <a:pt x="11" y="23"/>
                    </a:lnTo>
                    <a:lnTo>
                      <a:pt x="11" y="53"/>
                    </a:lnTo>
                    <a:lnTo>
                      <a:pt x="15" y="63"/>
                    </a:lnTo>
                    <a:lnTo>
                      <a:pt x="18" y="66"/>
                    </a:lnTo>
                    <a:lnTo>
                      <a:pt x="22" y="68"/>
                    </a:lnTo>
                    <a:lnTo>
                      <a:pt x="30" y="68"/>
                    </a:lnTo>
                    <a:lnTo>
                      <a:pt x="36" y="63"/>
                    </a:lnTo>
                    <a:lnTo>
                      <a:pt x="40" y="53"/>
                    </a:lnTo>
                    <a:lnTo>
                      <a:pt x="41" y="38"/>
                    </a:lnTo>
                    <a:lnTo>
                      <a:pt x="40" y="23"/>
                    </a:lnTo>
                    <a:lnTo>
                      <a:pt x="36" y="14"/>
                    </a:lnTo>
                    <a:lnTo>
                      <a:pt x="33" y="11"/>
                    </a:lnTo>
                    <a:lnTo>
                      <a:pt x="25" y="8"/>
                    </a:lnTo>
                    <a:close/>
                    <a:moveTo>
                      <a:pt x="21" y="0"/>
                    </a:moveTo>
                    <a:lnTo>
                      <a:pt x="33" y="0"/>
                    </a:lnTo>
                    <a:lnTo>
                      <a:pt x="36" y="1"/>
                    </a:lnTo>
                    <a:lnTo>
                      <a:pt x="40" y="4"/>
                    </a:lnTo>
                    <a:lnTo>
                      <a:pt x="43" y="7"/>
                    </a:lnTo>
                    <a:lnTo>
                      <a:pt x="47" y="15"/>
                    </a:lnTo>
                    <a:lnTo>
                      <a:pt x="51" y="31"/>
                    </a:lnTo>
                    <a:lnTo>
                      <a:pt x="51" y="51"/>
                    </a:lnTo>
                    <a:lnTo>
                      <a:pt x="48" y="62"/>
                    </a:lnTo>
                    <a:lnTo>
                      <a:pt x="40" y="74"/>
                    </a:lnTo>
                    <a:lnTo>
                      <a:pt x="36" y="77"/>
                    </a:lnTo>
                    <a:lnTo>
                      <a:pt x="32" y="78"/>
                    </a:lnTo>
                    <a:lnTo>
                      <a:pt x="21" y="78"/>
                    </a:lnTo>
                    <a:lnTo>
                      <a:pt x="17" y="77"/>
                    </a:lnTo>
                    <a:lnTo>
                      <a:pt x="12" y="74"/>
                    </a:lnTo>
                    <a:lnTo>
                      <a:pt x="8" y="70"/>
                    </a:lnTo>
                    <a:lnTo>
                      <a:pt x="3" y="57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4" y="16"/>
                    </a:lnTo>
                    <a:lnTo>
                      <a:pt x="6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5" name="Line 557"/>
              <p:cNvSpPr>
                <a:spLocks noChangeShapeType="1"/>
              </p:cNvSpPr>
              <p:nvPr/>
            </p:nvSpPr>
            <p:spPr bwMode="auto">
              <a:xfrm flipV="1">
                <a:off x="1572" y="1403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6" name="Freeform 558"/>
              <p:cNvSpPr>
                <a:spLocks/>
              </p:cNvSpPr>
              <p:nvPr/>
            </p:nvSpPr>
            <p:spPr bwMode="auto">
              <a:xfrm>
                <a:off x="1546" y="1471"/>
                <a:ext cx="51" cy="77"/>
              </a:xfrm>
              <a:custGeom>
                <a:avLst/>
                <a:gdLst>
                  <a:gd name="T0" fmla="*/ 21 w 51"/>
                  <a:gd name="T1" fmla="*/ 0 h 77"/>
                  <a:gd name="T2" fmla="*/ 32 w 51"/>
                  <a:gd name="T3" fmla="*/ 0 h 77"/>
                  <a:gd name="T4" fmla="*/ 40 w 51"/>
                  <a:gd name="T5" fmla="*/ 3 h 77"/>
                  <a:gd name="T6" fmla="*/ 44 w 51"/>
                  <a:gd name="T7" fmla="*/ 6 h 77"/>
                  <a:gd name="T8" fmla="*/ 47 w 51"/>
                  <a:gd name="T9" fmla="*/ 10 h 77"/>
                  <a:gd name="T10" fmla="*/ 49 w 51"/>
                  <a:gd name="T11" fmla="*/ 15 h 77"/>
                  <a:gd name="T12" fmla="*/ 49 w 51"/>
                  <a:gd name="T13" fmla="*/ 26 h 77"/>
                  <a:gd name="T14" fmla="*/ 48 w 51"/>
                  <a:gd name="T15" fmla="*/ 30 h 77"/>
                  <a:gd name="T16" fmla="*/ 45 w 51"/>
                  <a:gd name="T17" fmla="*/ 36 h 77"/>
                  <a:gd name="T18" fmla="*/ 42 w 51"/>
                  <a:gd name="T19" fmla="*/ 38 h 77"/>
                  <a:gd name="T20" fmla="*/ 40 w 51"/>
                  <a:gd name="T21" fmla="*/ 42 h 77"/>
                  <a:gd name="T22" fmla="*/ 34 w 51"/>
                  <a:gd name="T23" fmla="*/ 47 h 77"/>
                  <a:gd name="T24" fmla="*/ 29 w 51"/>
                  <a:gd name="T25" fmla="*/ 52 h 77"/>
                  <a:gd name="T26" fmla="*/ 23 w 51"/>
                  <a:gd name="T27" fmla="*/ 56 h 77"/>
                  <a:gd name="T28" fmla="*/ 18 w 51"/>
                  <a:gd name="T29" fmla="*/ 62 h 77"/>
                  <a:gd name="T30" fmla="*/ 16 w 51"/>
                  <a:gd name="T31" fmla="*/ 64 h 77"/>
                  <a:gd name="T32" fmla="*/ 14 w 51"/>
                  <a:gd name="T33" fmla="*/ 67 h 77"/>
                  <a:gd name="T34" fmla="*/ 51 w 51"/>
                  <a:gd name="T35" fmla="*/ 67 h 77"/>
                  <a:gd name="T36" fmla="*/ 51 w 51"/>
                  <a:gd name="T37" fmla="*/ 77 h 77"/>
                  <a:gd name="T38" fmla="*/ 0 w 51"/>
                  <a:gd name="T39" fmla="*/ 77 h 77"/>
                  <a:gd name="T40" fmla="*/ 1 w 51"/>
                  <a:gd name="T41" fmla="*/ 74 h 77"/>
                  <a:gd name="T42" fmla="*/ 1 w 51"/>
                  <a:gd name="T43" fmla="*/ 70 h 77"/>
                  <a:gd name="T44" fmla="*/ 3 w 51"/>
                  <a:gd name="T45" fmla="*/ 66 h 77"/>
                  <a:gd name="T46" fmla="*/ 6 w 51"/>
                  <a:gd name="T47" fmla="*/ 63 h 77"/>
                  <a:gd name="T48" fmla="*/ 7 w 51"/>
                  <a:gd name="T49" fmla="*/ 59 h 77"/>
                  <a:gd name="T50" fmla="*/ 10 w 51"/>
                  <a:gd name="T51" fmla="*/ 55 h 77"/>
                  <a:gd name="T52" fmla="*/ 15 w 51"/>
                  <a:gd name="T53" fmla="*/ 52 h 77"/>
                  <a:gd name="T54" fmla="*/ 25 w 51"/>
                  <a:gd name="T55" fmla="*/ 42 h 77"/>
                  <a:gd name="T56" fmla="*/ 30 w 51"/>
                  <a:gd name="T57" fmla="*/ 38 h 77"/>
                  <a:gd name="T58" fmla="*/ 33 w 51"/>
                  <a:gd name="T59" fmla="*/ 34 h 77"/>
                  <a:gd name="T60" fmla="*/ 38 w 51"/>
                  <a:gd name="T61" fmla="*/ 29 h 77"/>
                  <a:gd name="T62" fmla="*/ 40 w 51"/>
                  <a:gd name="T63" fmla="*/ 25 h 77"/>
                  <a:gd name="T64" fmla="*/ 40 w 51"/>
                  <a:gd name="T65" fmla="*/ 18 h 77"/>
                  <a:gd name="T66" fmla="*/ 38 w 51"/>
                  <a:gd name="T67" fmla="*/ 14 h 77"/>
                  <a:gd name="T68" fmla="*/ 37 w 51"/>
                  <a:gd name="T69" fmla="*/ 12 h 77"/>
                  <a:gd name="T70" fmla="*/ 33 w 51"/>
                  <a:gd name="T71" fmla="*/ 10 h 77"/>
                  <a:gd name="T72" fmla="*/ 30 w 51"/>
                  <a:gd name="T73" fmla="*/ 8 h 77"/>
                  <a:gd name="T74" fmla="*/ 22 w 51"/>
                  <a:gd name="T75" fmla="*/ 8 h 77"/>
                  <a:gd name="T76" fmla="*/ 19 w 51"/>
                  <a:gd name="T77" fmla="*/ 10 h 77"/>
                  <a:gd name="T78" fmla="*/ 16 w 51"/>
                  <a:gd name="T79" fmla="*/ 12 h 77"/>
                  <a:gd name="T80" fmla="*/ 14 w 51"/>
                  <a:gd name="T81" fmla="*/ 14 h 77"/>
                  <a:gd name="T82" fmla="*/ 12 w 51"/>
                  <a:gd name="T83" fmla="*/ 16 h 77"/>
                  <a:gd name="T84" fmla="*/ 12 w 51"/>
                  <a:gd name="T85" fmla="*/ 22 h 77"/>
                  <a:gd name="T86" fmla="*/ 1 w 51"/>
                  <a:gd name="T87" fmla="*/ 21 h 77"/>
                  <a:gd name="T88" fmla="*/ 3 w 51"/>
                  <a:gd name="T89" fmla="*/ 16 h 77"/>
                  <a:gd name="T90" fmla="*/ 4 w 51"/>
                  <a:gd name="T91" fmla="*/ 11 h 77"/>
                  <a:gd name="T92" fmla="*/ 10 w 51"/>
                  <a:gd name="T93" fmla="*/ 6 h 77"/>
                  <a:gd name="T94" fmla="*/ 21 w 51"/>
                  <a:gd name="T95" fmla="*/ 0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1"/>
                  <a:gd name="T145" fmla="*/ 0 h 77"/>
                  <a:gd name="T146" fmla="*/ 51 w 51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1" h="77">
                    <a:moveTo>
                      <a:pt x="21" y="0"/>
                    </a:moveTo>
                    <a:lnTo>
                      <a:pt x="32" y="0"/>
                    </a:lnTo>
                    <a:lnTo>
                      <a:pt x="40" y="3"/>
                    </a:lnTo>
                    <a:lnTo>
                      <a:pt x="44" y="6"/>
                    </a:lnTo>
                    <a:lnTo>
                      <a:pt x="47" y="10"/>
                    </a:lnTo>
                    <a:lnTo>
                      <a:pt x="49" y="15"/>
                    </a:lnTo>
                    <a:lnTo>
                      <a:pt x="49" y="26"/>
                    </a:lnTo>
                    <a:lnTo>
                      <a:pt x="48" y="30"/>
                    </a:lnTo>
                    <a:lnTo>
                      <a:pt x="45" y="36"/>
                    </a:lnTo>
                    <a:lnTo>
                      <a:pt x="42" y="38"/>
                    </a:lnTo>
                    <a:lnTo>
                      <a:pt x="40" y="42"/>
                    </a:lnTo>
                    <a:lnTo>
                      <a:pt x="34" y="47"/>
                    </a:lnTo>
                    <a:lnTo>
                      <a:pt x="29" y="52"/>
                    </a:lnTo>
                    <a:lnTo>
                      <a:pt x="23" y="56"/>
                    </a:lnTo>
                    <a:lnTo>
                      <a:pt x="18" y="62"/>
                    </a:lnTo>
                    <a:lnTo>
                      <a:pt x="16" y="64"/>
                    </a:lnTo>
                    <a:lnTo>
                      <a:pt x="14" y="67"/>
                    </a:lnTo>
                    <a:lnTo>
                      <a:pt x="51" y="67"/>
                    </a:lnTo>
                    <a:lnTo>
                      <a:pt x="51" y="77"/>
                    </a:lnTo>
                    <a:lnTo>
                      <a:pt x="0" y="77"/>
                    </a:lnTo>
                    <a:lnTo>
                      <a:pt x="1" y="74"/>
                    </a:lnTo>
                    <a:lnTo>
                      <a:pt x="1" y="70"/>
                    </a:lnTo>
                    <a:lnTo>
                      <a:pt x="3" y="66"/>
                    </a:lnTo>
                    <a:lnTo>
                      <a:pt x="6" y="63"/>
                    </a:lnTo>
                    <a:lnTo>
                      <a:pt x="7" y="59"/>
                    </a:lnTo>
                    <a:lnTo>
                      <a:pt x="10" y="55"/>
                    </a:lnTo>
                    <a:lnTo>
                      <a:pt x="15" y="52"/>
                    </a:lnTo>
                    <a:lnTo>
                      <a:pt x="25" y="42"/>
                    </a:lnTo>
                    <a:lnTo>
                      <a:pt x="30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5"/>
                    </a:lnTo>
                    <a:lnTo>
                      <a:pt x="40" y="18"/>
                    </a:lnTo>
                    <a:lnTo>
                      <a:pt x="38" y="14"/>
                    </a:lnTo>
                    <a:lnTo>
                      <a:pt x="37" y="12"/>
                    </a:lnTo>
                    <a:lnTo>
                      <a:pt x="33" y="10"/>
                    </a:lnTo>
                    <a:lnTo>
                      <a:pt x="30" y="8"/>
                    </a:lnTo>
                    <a:lnTo>
                      <a:pt x="22" y="8"/>
                    </a:lnTo>
                    <a:lnTo>
                      <a:pt x="19" y="10"/>
                    </a:lnTo>
                    <a:lnTo>
                      <a:pt x="16" y="12"/>
                    </a:lnTo>
                    <a:lnTo>
                      <a:pt x="14" y="14"/>
                    </a:lnTo>
                    <a:lnTo>
                      <a:pt x="12" y="16"/>
                    </a:lnTo>
                    <a:lnTo>
                      <a:pt x="12" y="22"/>
                    </a:lnTo>
                    <a:lnTo>
                      <a:pt x="1" y="21"/>
                    </a:lnTo>
                    <a:lnTo>
                      <a:pt x="3" y="16"/>
                    </a:lnTo>
                    <a:lnTo>
                      <a:pt x="4" y="11"/>
                    </a:lnTo>
                    <a:lnTo>
                      <a:pt x="10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7" name="Line 559"/>
              <p:cNvSpPr>
                <a:spLocks noChangeShapeType="1"/>
              </p:cNvSpPr>
              <p:nvPr/>
            </p:nvSpPr>
            <p:spPr bwMode="auto">
              <a:xfrm flipV="1">
                <a:off x="2077" y="1403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8" name="Freeform 560"/>
              <p:cNvSpPr>
                <a:spLocks noEditPoints="1"/>
              </p:cNvSpPr>
              <p:nvPr/>
            </p:nvSpPr>
            <p:spPr bwMode="auto">
              <a:xfrm>
                <a:off x="2049" y="1471"/>
                <a:ext cx="54" cy="77"/>
              </a:xfrm>
              <a:custGeom>
                <a:avLst/>
                <a:gdLst>
                  <a:gd name="T0" fmla="*/ 35 w 54"/>
                  <a:gd name="T1" fmla="*/ 19 h 77"/>
                  <a:gd name="T2" fmla="*/ 13 w 54"/>
                  <a:gd name="T3" fmla="*/ 49 h 77"/>
                  <a:gd name="T4" fmla="*/ 35 w 54"/>
                  <a:gd name="T5" fmla="*/ 49 h 77"/>
                  <a:gd name="T6" fmla="*/ 35 w 54"/>
                  <a:gd name="T7" fmla="*/ 19 h 77"/>
                  <a:gd name="T8" fmla="*/ 37 w 54"/>
                  <a:gd name="T9" fmla="*/ 0 h 77"/>
                  <a:gd name="T10" fmla="*/ 46 w 54"/>
                  <a:gd name="T11" fmla="*/ 0 h 77"/>
                  <a:gd name="T12" fmla="*/ 46 w 54"/>
                  <a:gd name="T13" fmla="*/ 49 h 77"/>
                  <a:gd name="T14" fmla="*/ 54 w 54"/>
                  <a:gd name="T15" fmla="*/ 49 h 77"/>
                  <a:gd name="T16" fmla="*/ 54 w 54"/>
                  <a:gd name="T17" fmla="*/ 59 h 77"/>
                  <a:gd name="T18" fmla="*/ 46 w 54"/>
                  <a:gd name="T19" fmla="*/ 59 h 77"/>
                  <a:gd name="T20" fmla="*/ 46 w 54"/>
                  <a:gd name="T21" fmla="*/ 77 h 77"/>
                  <a:gd name="T22" fmla="*/ 35 w 54"/>
                  <a:gd name="T23" fmla="*/ 77 h 77"/>
                  <a:gd name="T24" fmla="*/ 35 w 54"/>
                  <a:gd name="T25" fmla="*/ 59 h 77"/>
                  <a:gd name="T26" fmla="*/ 0 w 54"/>
                  <a:gd name="T27" fmla="*/ 59 h 77"/>
                  <a:gd name="T28" fmla="*/ 0 w 54"/>
                  <a:gd name="T29" fmla="*/ 49 h 77"/>
                  <a:gd name="T30" fmla="*/ 37 w 54"/>
                  <a:gd name="T31" fmla="*/ 0 h 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77"/>
                  <a:gd name="T50" fmla="*/ 54 w 54"/>
                  <a:gd name="T51" fmla="*/ 77 h 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77">
                    <a:moveTo>
                      <a:pt x="35" y="19"/>
                    </a:moveTo>
                    <a:lnTo>
                      <a:pt x="13" y="49"/>
                    </a:lnTo>
                    <a:lnTo>
                      <a:pt x="35" y="49"/>
                    </a:lnTo>
                    <a:lnTo>
                      <a:pt x="35" y="19"/>
                    </a:lnTo>
                    <a:close/>
                    <a:moveTo>
                      <a:pt x="37" y="0"/>
                    </a:moveTo>
                    <a:lnTo>
                      <a:pt x="46" y="0"/>
                    </a:lnTo>
                    <a:lnTo>
                      <a:pt x="46" y="49"/>
                    </a:lnTo>
                    <a:lnTo>
                      <a:pt x="54" y="49"/>
                    </a:lnTo>
                    <a:lnTo>
                      <a:pt x="54" y="59"/>
                    </a:lnTo>
                    <a:lnTo>
                      <a:pt x="46" y="59"/>
                    </a:lnTo>
                    <a:lnTo>
                      <a:pt x="46" y="77"/>
                    </a:lnTo>
                    <a:lnTo>
                      <a:pt x="35" y="77"/>
                    </a:lnTo>
                    <a:lnTo>
                      <a:pt x="35" y="59"/>
                    </a:lnTo>
                    <a:lnTo>
                      <a:pt x="0" y="59"/>
                    </a:lnTo>
                    <a:lnTo>
                      <a:pt x="0" y="4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9" name="Line 561"/>
              <p:cNvSpPr>
                <a:spLocks noChangeShapeType="1"/>
              </p:cNvSpPr>
              <p:nvPr/>
            </p:nvSpPr>
            <p:spPr bwMode="auto">
              <a:xfrm flipV="1">
                <a:off x="2581" y="1403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0" name="Freeform 562"/>
              <p:cNvSpPr>
                <a:spLocks noEditPoints="1"/>
              </p:cNvSpPr>
              <p:nvPr/>
            </p:nvSpPr>
            <p:spPr bwMode="auto">
              <a:xfrm>
                <a:off x="2554" y="1471"/>
                <a:ext cx="52" cy="78"/>
              </a:xfrm>
              <a:custGeom>
                <a:avLst/>
                <a:gdLst>
                  <a:gd name="T0" fmla="*/ 19 w 52"/>
                  <a:gd name="T1" fmla="*/ 37 h 78"/>
                  <a:gd name="T2" fmla="*/ 12 w 52"/>
                  <a:gd name="T3" fmla="*/ 42 h 78"/>
                  <a:gd name="T4" fmla="*/ 11 w 52"/>
                  <a:gd name="T5" fmla="*/ 56 h 78"/>
                  <a:gd name="T6" fmla="*/ 15 w 52"/>
                  <a:gd name="T7" fmla="*/ 64 h 78"/>
                  <a:gd name="T8" fmla="*/ 22 w 52"/>
                  <a:gd name="T9" fmla="*/ 68 h 78"/>
                  <a:gd name="T10" fmla="*/ 36 w 52"/>
                  <a:gd name="T11" fmla="*/ 67 h 78"/>
                  <a:gd name="T12" fmla="*/ 40 w 52"/>
                  <a:gd name="T13" fmla="*/ 60 h 78"/>
                  <a:gd name="T14" fmla="*/ 42 w 52"/>
                  <a:gd name="T15" fmla="*/ 47 h 78"/>
                  <a:gd name="T16" fmla="*/ 37 w 52"/>
                  <a:gd name="T17" fmla="*/ 40 h 78"/>
                  <a:gd name="T18" fmla="*/ 33 w 52"/>
                  <a:gd name="T19" fmla="*/ 36 h 78"/>
                  <a:gd name="T20" fmla="*/ 23 w 52"/>
                  <a:gd name="T21" fmla="*/ 0 h 78"/>
                  <a:gd name="T22" fmla="*/ 41 w 52"/>
                  <a:gd name="T23" fmla="*/ 3 h 78"/>
                  <a:gd name="T24" fmla="*/ 49 w 52"/>
                  <a:gd name="T25" fmla="*/ 14 h 78"/>
                  <a:gd name="T26" fmla="*/ 41 w 52"/>
                  <a:gd name="T27" fmla="*/ 21 h 78"/>
                  <a:gd name="T28" fmla="*/ 34 w 52"/>
                  <a:gd name="T29" fmla="*/ 10 h 78"/>
                  <a:gd name="T30" fmla="*/ 29 w 52"/>
                  <a:gd name="T31" fmla="*/ 8 h 78"/>
                  <a:gd name="T32" fmla="*/ 19 w 52"/>
                  <a:gd name="T33" fmla="*/ 11 h 78"/>
                  <a:gd name="T34" fmla="*/ 12 w 52"/>
                  <a:gd name="T35" fmla="*/ 19 h 78"/>
                  <a:gd name="T36" fmla="*/ 11 w 52"/>
                  <a:gd name="T37" fmla="*/ 29 h 78"/>
                  <a:gd name="T38" fmla="*/ 14 w 52"/>
                  <a:gd name="T39" fmla="*/ 33 h 78"/>
                  <a:gd name="T40" fmla="*/ 22 w 52"/>
                  <a:gd name="T41" fmla="*/ 27 h 78"/>
                  <a:gd name="T42" fmla="*/ 30 w 52"/>
                  <a:gd name="T43" fmla="*/ 26 h 78"/>
                  <a:gd name="T44" fmla="*/ 45 w 52"/>
                  <a:gd name="T45" fmla="*/ 33 h 78"/>
                  <a:gd name="T46" fmla="*/ 52 w 52"/>
                  <a:gd name="T47" fmla="*/ 47 h 78"/>
                  <a:gd name="T48" fmla="*/ 49 w 52"/>
                  <a:gd name="T49" fmla="*/ 64 h 78"/>
                  <a:gd name="T50" fmla="*/ 44 w 52"/>
                  <a:gd name="T51" fmla="*/ 71 h 78"/>
                  <a:gd name="T52" fmla="*/ 32 w 52"/>
                  <a:gd name="T53" fmla="*/ 78 h 78"/>
                  <a:gd name="T54" fmla="*/ 16 w 52"/>
                  <a:gd name="T55" fmla="*/ 75 h 78"/>
                  <a:gd name="T56" fmla="*/ 8 w 52"/>
                  <a:gd name="T57" fmla="*/ 68 h 78"/>
                  <a:gd name="T58" fmla="*/ 0 w 52"/>
                  <a:gd name="T59" fmla="*/ 41 h 78"/>
                  <a:gd name="T60" fmla="*/ 10 w 52"/>
                  <a:gd name="T61" fmla="*/ 8 h 78"/>
                  <a:gd name="T62" fmla="*/ 18 w 52"/>
                  <a:gd name="T63" fmla="*/ 1 h 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2"/>
                  <a:gd name="T97" fmla="*/ 0 h 78"/>
                  <a:gd name="T98" fmla="*/ 52 w 52"/>
                  <a:gd name="T99" fmla="*/ 78 h 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2" h="78">
                    <a:moveTo>
                      <a:pt x="22" y="36"/>
                    </a:moveTo>
                    <a:lnTo>
                      <a:pt x="19" y="37"/>
                    </a:lnTo>
                    <a:lnTo>
                      <a:pt x="15" y="40"/>
                    </a:lnTo>
                    <a:lnTo>
                      <a:pt x="12" y="42"/>
                    </a:lnTo>
                    <a:lnTo>
                      <a:pt x="11" y="47"/>
                    </a:lnTo>
                    <a:lnTo>
                      <a:pt x="11" y="56"/>
                    </a:lnTo>
                    <a:lnTo>
                      <a:pt x="12" y="60"/>
                    </a:lnTo>
                    <a:lnTo>
                      <a:pt x="15" y="64"/>
                    </a:lnTo>
                    <a:lnTo>
                      <a:pt x="19" y="67"/>
                    </a:lnTo>
                    <a:lnTo>
                      <a:pt x="22" y="68"/>
                    </a:lnTo>
                    <a:lnTo>
                      <a:pt x="32" y="68"/>
                    </a:lnTo>
                    <a:lnTo>
                      <a:pt x="36" y="67"/>
                    </a:lnTo>
                    <a:lnTo>
                      <a:pt x="37" y="64"/>
                    </a:lnTo>
                    <a:lnTo>
                      <a:pt x="40" y="60"/>
                    </a:lnTo>
                    <a:lnTo>
                      <a:pt x="42" y="52"/>
                    </a:lnTo>
                    <a:lnTo>
                      <a:pt x="42" y="47"/>
                    </a:lnTo>
                    <a:lnTo>
                      <a:pt x="40" y="44"/>
                    </a:lnTo>
                    <a:lnTo>
                      <a:pt x="37" y="40"/>
                    </a:lnTo>
                    <a:lnTo>
                      <a:pt x="36" y="37"/>
                    </a:lnTo>
                    <a:lnTo>
                      <a:pt x="33" y="36"/>
                    </a:lnTo>
                    <a:lnTo>
                      <a:pt x="22" y="36"/>
                    </a:lnTo>
                    <a:close/>
                    <a:moveTo>
                      <a:pt x="23" y="0"/>
                    </a:moveTo>
                    <a:lnTo>
                      <a:pt x="33" y="0"/>
                    </a:lnTo>
                    <a:lnTo>
                      <a:pt x="41" y="3"/>
                    </a:lnTo>
                    <a:lnTo>
                      <a:pt x="47" y="8"/>
                    </a:lnTo>
                    <a:lnTo>
                      <a:pt x="49" y="14"/>
                    </a:lnTo>
                    <a:lnTo>
                      <a:pt x="51" y="19"/>
                    </a:lnTo>
                    <a:lnTo>
                      <a:pt x="41" y="21"/>
                    </a:lnTo>
                    <a:lnTo>
                      <a:pt x="37" y="12"/>
                    </a:lnTo>
                    <a:lnTo>
                      <a:pt x="34" y="10"/>
                    </a:lnTo>
                    <a:lnTo>
                      <a:pt x="32" y="8"/>
                    </a:lnTo>
                    <a:lnTo>
                      <a:pt x="29" y="8"/>
                    </a:lnTo>
                    <a:lnTo>
                      <a:pt x="23" y="10"/>
                    </a:lnTo>
                    <a:lnTo>
                      <a:pt x="19" y="11"/>
                    </a:lnTo>
                    <a:lnTo>
                      <a:pt x="15" y="15"/>
                    </a:lnTo>
                    <a:lnTo>
                      <a:pt x="12" y="19"/>
                    </a:lnTo>
                    <a:lnTo>
                      <a:pt x="12" y="23"/>
                    </a:lnTo>
                    <a:lnTo>
                      <a:pt x="11" y="29"/>
                    </a:lnTo>
                    <a:lnTo>
                      <a:pt x="11" y="37"/>
                    </a:lnTo>
                    <a:lnTo>
                      <a:pt x="14" y="33"/>
                    </a:lnTo>
                    <a:lnTo>
                      <a:pt x="16" y="30"/>
                    </a:lnTo>
                    <a:lnTo>
                      <a:pt x="22" y="27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41" y="29"/>
                    </a:lnTo>
                    <a:lnTo>
                      <a:pt x="45" y="33"/>
                    </a:lnTo>
                    <a:lnTo>
                      <a:pt x="51" y="41"/>
                    </a:lnTo>
                    <a:lnTo>
                      <a:pt x="52" y="47"/>
                    </a:lnTo>
                    <a:lnTo>
                      <a:pt x="52" y="56"/>
                    </a:lnTo>
                    <a:lnTo>
                      <a:pt x="49" y="64"/>
                    </a:lnTo>
                    <a:lnTo>
                      <a:pt x="47" y="68"/>
                    </a:lnTo>
                    <a:lnTo>
                      <a:pt x="44" y="71"/>
                    </a:lnTo>
                    <a:lnTo>
                      <a:pt x="36" y="77"/>
                    </a:lnTo>
                    <a:lnTo>
                      <a:pt x="32" y="78"/>
                    </a:lnTo>
                    <a:lnTo>
                      <a:pt x="27" y="78"/>
                    </a:lnTo>
                    <a:lnTo>
                      <a:pt x="16" y="75"/>
                    </a:lnTo>
                    <a:lnTo>
                      <a:pt x="12" y="73"/>
                    </a:lnTo>
                    <a:lnTo>
                      <a:pt x="8" y="68"/>
                    </a:lnTo>
                    <a:lnTo>
                      <a:pt x="3" y="57"/>
                    </a:lnTo>
                    <a:lnTo>
                      <a:pt x="0" y="41"/>
                    </a:lnTo>
                    <a:lnTo>
                      <a:pt x="3" y="22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18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1" name="Line 563"/>
              <p:cNvSpPr>
                <a:spLocks noChangeShapeType="1"/>
              </p:cNvSpPr>
              <p:nvPr/>
            </p:nvSpPr>
            <p:spPr bwMode="auto">
              <a:xfrm>
                <a:off x="1070" y="1337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2" name="Rectangle 564"/>
              <p:cNvSpPr>
                <a:spLocks noChangeArrowheads="1"/>
              </p:cNvSpPr>
              <p:nvPr/>
            </p:nvSpPr>
            <p:spPr bwMode="auto">
              <a:xfrm>
                <a:off x="920" y="1344"/>
                <a:ext cx="30" cy="9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3" name="Freeform 565"/>
              <p:cNvSpPr>
                <a:spLocks/>
              </p:cNvSpPr>
              <p:nvPr/>
            </p:nvSpPr>
            <p:spPr bwMode="auto">
              <a:xfrm>
                <a:off x="957" y="1300"/>
                <a:ext cx="50" cy="78"/>
              </a:xfrm>
              <a:custGeom>
                <a:avLst/>
                <a:gdLst>
                  <a:gd name="T0" fmla="*/ 9 w 50"/>
                  <a:gd name="T1" fmla="*/ 0 h 78"/>
                  <a:gd name="T2" fmla="*/ 46 w 50"/>
                  <a:gd name="T3" fmla="*/ 0 h 78"/>
                  <a:gd name="T4" fmla="*/ 46 w 50"/>
                  <a:gd name="T5" fmla="*/ 11 h 78"/>
                  <a:gd name="T6" fmla="*/ 17 w 50"/>
                  <a:gd name="T7" fmla="*/ 11 h 78"/>
                  <a:gd name="T8" fmla="*/ 13 w 50"/>
                  <a:gd name="T9" fmla="*/ 30 h 78"/>
                  <a:gd name="T10" fmla="*/ 17 w 50"/>
                  <a:gd name="T11" fmla="*/ 27 h 78"/>
                  <a:gd name="T12" fmla="*/ 23 w 50"/>
                  <a:gd name="T13" fmla="*/ 26 h 78"/>
                  <a:gd name="T14" fmla="*/ 27 w 50"/>
                  <a:gd name="T15" fmla="*/ 25 h 78"/>
                  <a:gd name="T16" fmla="*/ 34 w 50"/>
                  <a:gd name="T17" fmla="*/ 26 h 78"/>
                  <a:gd name="T18" fmla="*/ 39 w 50"/>
                  <a:gd name="T19" fmla="*/ 29 h 78"/>
                  <a:gd name="T20" fmla="*/ 43 w 50"/>
                  <a:gd name="T21" fmla="*/ 32 h 78"/>
                  <a:gd name="T22" fmla="*/ 49 w 50"/>
                  <a:gd name="T23" fmla="*/ 40 h 78"/>
                  <a:gd name="T24" fmla="*/ 50 w 50"/>
                  <a:gd name="T25" fmla="*/ 45 h 78"/>
                  <a:gd name="T26" fmla="*/ 50 w 50"/>
                  <a:gd name="T27" fmla="*/ 55 h 78"/>
                  <a:gd name="T28" fmla="*/ 49 w 50"/>
                  <a:gd name="T29" fmla="*/ 60 h 78"/>
                  <a:gd name="T30" fmla="*/ 47 w 50"/>
                  <a:gd name="T31" fmla="*/ 64 h 78"/>
                  <a:gd name="T32" fmla="*/ 45 w 50"/>
                  <a:gd name="T33" fmla="*/ 68 h 78"/>
                  <a:gd name="T34" fmla="*/ 41 w 50"/>
                  <a:gd name="T35" fmla="*/ 73 h 78"/>
                  <a:gd name="T36" fmla="*/ 35 w 50"/>
                  <a:gd name="T37" fmla="*/ 75 h 78"/>
                  <a:gd name="T38" fmla="*/ 31 w 50"/>
                  <a:gd name="T39" fmla="*/ 77 h 78"/>
                  <a:gd name="T40" fmla="*/ 24 w 50"/>
                  <a:gd name="T41" fmla="*/ 78 h 78"/>
                  <a:gd name="T42" fmla="*/ 13 w 50"/>
                  <a:gd name="T43" fmla="*/ 75 h 78"/>
                  <a:gd name="T44" fmla="*/ 8 w 50"/>
                  <a:gd name="T45" fmla="*/ 73 h 78"/>
                  <a:gd name="T46" fmla="*/ 4 w 50"/>
                  <a:gd name="T47" fmla="*/ 67 h 78"/>
                  <a:gd name="T48" fmla="*/ 2 w 50"/>
                  <a:gd name="T49" fmla="*/ 63 h 78"/>
                  <a:gd name="T50" fmla="*/ 0 w 50"/>
                  <a:gd name="T51" fmla="*/ 56 h 78"/>
                  <a:gd name="T52" fmla="*/ 11 w 50"/>
                  <a:gd name="T53" fmla="*/ 55 h 78"/>
                  <a:gd name="T54" fmla="*/ 13 w 50"/>
                  <a:gd name="T55" fmla="*/ 63 h 78"/>
                  <a:gd name="T56" fmla="*/ 15 w 50"/>
                  <a:gd name="T57" fmla="*/ 66 h 78"/>
                  <a:gd name="T58" fmla="*/ 20 w 50"/>
                  <a:gd name="T59" fmla="*/ 68 h 78"/>
                  <a:gd name="T60" fmla="*/ 31 w 50"/>
                  <a:gd name="T61" fmla="*/ 68 h 78"/>
                  <a:gd name="T62" fmla="*/ 34 w 50"/>
                  <a:gd name="T63" fmla="*/ 67 h 78"/>
                  <a:gd name="T64" fmla="*/ 37 w 50"/>
                  <a:gd name="T65" fmla="*/ 64 h 78"/>
                  <a:gd name="T66" fmla="*/ 39 w 50"/>
                  <a:gd name="T67" fmla="*/ 60 h 78"/>
                  <a:gd name="T68" fmla="*/ 41 w 50"/>
                  <a:gd name="T69" fmla="*/ 56 h 78"/>
                  <a:gd name="T70" fmla="*/ 41 w 50"/>
                  <a:gd name="T71" fmla="*/ 47 h 78"/>
                  <a:gd name="T72" fmla="*/ 39 w 50"/>
                  <a:gd name="T73" fmla="*/ 42 h 78"/>
                  <a:gd name="T74" fmla="*/ 37 w 50"/>
                  <a:gd name="T75" fmla="*/ 38 h 78"/>
                  <a:gd name="T76" fmla="*/ 34 w 50"/>
                  <a:gd name="T77" fmla="*/ 36 h 78"/>
                  <a:gd name="T78" fmla="*/ 30 w 50"/>
                  <a:gd name="T79" fmla="*/ 34 h 78"/>
                  <a:gd name="T80" fmla="*/ 20 w 50"/>
                  <a:gd name="T81" fmla="*/ 34 h 78"/>
                  <a:gd name="T82" fmla="*/ 17 w 50"/>
                  <a:gd name="T83" fmla="*/ 37 h 78"/>
                  <a:gd name="T84" fmla="*/ 15 w 50"/>
                  <a:gd name="T85" fmla="*/ 38 h 78"/>
                  <a:gd name="T86" fmla="*/ 13 w 50"/>
                  <a:gd name="T87" fmla="*/ 38 h 78"/>
                  <a:gd name="T88" fmla="*/ 12 w 50"/>
                  <a:gd name="T89" fmla="*/ 41 h 78"/>
                  <a:gd name="T90" fmla="*/ 1 w 50"/>
                  <a:gd name="T91" fmla="*/ 40 h 78"/>
                  <a:gd name="T92" fmla="*/ 9 w 50"/>
                  <a:gd name="T93" fmla="*/ 0 h 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0"/>
                  <a:gd name="T142" fmla="*/ 0 h 78"/>
                  <a:gd name="T143" fmla="*/ 50 w 50"/>
                  <a:gd name="T144" fmla="*/ 78 h 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0" h="78">
                    <a:moveTo>
                      <a:pt x="9" y="0"/>
                    </a:moveTo>
                    <a:lnTo>
                      <a:pt x="46" y="0"/>
                    </a:lnTo>
                    <a:lnTo>
                      <a:pt x="46" y="11"/>
                    </a:lnTo>
                    <a:lnTo>
                      <a:pt x="17" y="11"/>
                    </a:lnTo>
                    <a:lnTo>
                      <a:pt x="13" y="30"/>
                    </a:lnTo>
                    <a:lnTo>
                      <a:pt x="17" y="27"/>
                    </a:lnTo>
                    <a:lnTo>
                      <a:pt x="23" y="26"/>
                    </a:lnTo>
                    <a:lnTo>
                      <a:pt x="27" y="25"/>
                    </a:lnTo>
                    <a:lnTo>
                      <a:pt x="34" y="26"/>
                    </a:lnTo>
                    <a:lnTo>
                      <a:pt x="39" y="29"/>
                    </a:lnTo>
                    <a:lnTo>
                      <a:pt x="43" y="32"/>
                    </a:lnTo>
                    <a:lnTo>
                      <a:pt x="49" y="40"/>
                    </a:lnTo>
                    <a:lnTo>
                      <a:pt x="50" y="45"/>
                    </a:lnTo>
                    <a:lnTo>
                      <a:pt x="50" y="55"/>
                    </a:lnTo>
                    <a:lnTo>
                      <a:pt x="49" y="60"/>
                    </a:lnTo>
                    <a:lnTo>
                      <a:pt x="47" y="64"/>
                    </a:lnTo>
                    <a:lnTo>
                      <a:pt x="45" y="68"/>
                    </a:lnTo>
                    <a:lnTo>
                      <a:pt x="41" y="73"/>
                    </a:lnTo>
                    <a:lnTo>
                      <a:pt x="35" y="75"/>
                    </a:lnTo>
                    <a:lnTo>
                      <a:pt x="31" y="77"/>
                    </a:lnTo>
                    <a:lnTo>
                      <a:pt x="24" y="78"/>
                    </a:lnTo>
                    <a:lnTo>
                      <a:pt x="13" y="75"/>
                    </a:lnTo>
                    <a:lnTo>
                      <a:pt x="8" y="73"/>
                    </a:lnTo>
                    <a:lnTo>
                      <a:pt x="4" y="67"/>
                    </a:lnTo>
                    <a:lnTo>
                      <a:pt x="2" y="63"/>
                    </a:lnTo>
                    <a:lnTo>
                      <a:pt x="0" y="56"/>
                    </a:lnTo>
                    <a:lnTo>
                      <a:pt x="11" y="55"/>
                    </a:lnTo>
                    <a:lnTo>
                      <a:pt x="13" y="63"/>
                    </a:lnTo>
                    <a:lnTo>
                      <a:pt x="15" y="66"/>
                    </a:lnTo>
                    <a:lnTo>
                      <a:pt x="20" y="68"/>
                    </a:lnTo>
                    <a:lnTo>
                      <a:pt x="31" y="68"/>
                    </a:lnTo>
                    <a:lnTo>
                      <a:pt x="34" y="67"/>
                    </a:lnTo>
                    <a:lnTo>
                      <a:pt x="37" y="64"/>
                    </a:lnTo>
                    <a:lnTo>
                      <a:pt x="39" y="60"/>
                    </a:lnTo>
                    <a:lnTo>
                      <a:pt x="41" y="56"/>
                    </a:lnTo>
                    <a:lnTo>
                      <a:pt x="41" y="47"/>
                    </a:lnTo>
                    <a:lnTo>
                      <a:pt x="39" y="42"/>
                    </a:lnTo>
                    <a:lnTo>
                      <a:pt x="37" y="38"/>
                    </a:lnTo>
                    <a:lnTo>
                      <a:pt x="34" y="36"/>
                    </a:lnTo>
                    <a:lnTo>
                      <a:pt x="30" y="34"/>
                    </a:lnTo>
                    <a:lnTo>
                      <a:pt x="20" y="34"/>
                    </a:lnTo>
                    <a:lnTo>
                      <a:pt x="17" y="37"/>
                    </a:lnTo>
                    <a:lnTo>
                      <a:pt x="15" y="38"/>
                    </a:lnTo>
                    <a:lnTo>
                      <a:pt x="13" y="38"/>
                    </a:lnTo>
                    <a:lnTo>
                      <a:pt x="12" y="41"/>
                    </a:lnTo>
                    <a:lnTo>
                      <a:pt x="1" y="4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4" name="Line 566"/>
              <p:cNvSpPr>
                <a:spLocks noChangeShapeType="1"/>
              </p:cNvSpPr>
              <p:nvPr/>
            </p:nvSpPr>
            <p:spPr bwMode="auto">
              <a:xfrm>
                <a:off x="1070" y="1203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5" name="Freeform 567"/>
              <p:cNvSpPr>
                <a:spLocks noEditPoints="1"/>
              </p:cNvSpPr>
              <p:nvPr/>
            </p:nvSpPr>
            <p:spPr bwMode="auto">
              <a:xfrm>
                <a:off x="983" y="1166"/>
                <a:ext cx="50" cy="78"/>
              </a:xfrm>
              <a:custGeom>
                <a:avLst/>
                <a:gdLst>
                  <a:gd name="T0" fmla="*/ 24 w 50"/>
                  <a:gd name="T1" fmla="*/ 8 h 78"/>
                  <a:gd name="T2" fmla="*/ 20 w 50"/>
                  <a:gd name="T3" fmla="*/ 10 h 78"/>
                  <a:gd name="T4" fmla="*/ 17 w 50"/>
                  <a:gd name="T5" fmla="*/ 11 h 78"/>
                  <a:gd name="T6" fmla="*/ 15 w 50"/>
                  <a:gd name="T7" fmla="*/ 14 h 78"/>
                  <a:gd name="T8" fmla="*/ 11 w 50"/>
                  <a:gd name="T9" fmla="*/ 23 h 78"/>
                  <a:gd name="T10" fmla="*/ 11 w 50"/>
                  <a:gd name="T11" fmla="*/ 53 h 78"/>
                  <a:gd name="T12" fmla="*/ 15 w 50"/>
                  <a:gd name="T13" fmla="*/ 63 h 78"/>
                  <a:gd name="T14" fmla="*/ 17 w 50"/>
                  <a:gd name="T15" fmla="*/ 66 h 78"/>
                  <a:gd name="T16" fmla="*/ 21 w 50"/>
                  <a:gd name="T17" fmla="*/ 68 h 78"/>
                  <a:gd name="T18" fmla="*/ 30 w 50"/>
                  <a:gd name="T19" fmla="*/ 68 h 78"/>
                  <a:gd name="T20" fmla="*/ 35 w 50"/>
                  <a:gd name="T21" fmla="*/ 63 h 78"/>
                  <a:gd name="T22" fmla="*/ 39 w 50"/>
                  <a:gd name="T23" fmla="*/ 53 h 78"/>
                  <a:gd name="T24" fmla="*/ 41 w 50"/>
                  <a:gd name="T25" fmla="*/ 38 h 78"/>
                  <a:gd name="T26" fmla="*/ 39 w 50"/>
                  <a:gd name="T27" fmla="*/ 23 h 78"/>
                  <a:gd name="T28" fmla="*/ 35 w 50"/>
                  <a:gd name="T29" fmla="*/ 14 h 78"/>
                  <a:gd name="T30" fmla="*/ 32 w 50"/>
                  <a:gd name="T31" fmla="*/ 11 h 78"/>
                  <a:gd name="T32" fmla="*/ 24 w 50"/>
                  <a:gd name="T33" fmla="*/ 8 h 78"/>
                  <a:gd name="T34" fmla="*/ 20 w 50"/>
                  <a:gd name="T35" fmla="*/ 0 h 78"/>
                  <a:gd name="T36" fmla="*/ 32 w 50"/>
                  <a:gd name="T37" fmla="*/ 0 h 78"/>
                  <a:gd name="T38" fmla="*/ 35 w 50"/>
                  <a:gd name="T39" fmla="*/ 1 h 78"/>
                  <a:gd name="T40" fmla="*/ 39 w 50"/>
                  <a:gd name="T41" fmla="*/ 4 h 78"/>
                  <a:gd name="T42" fmla="*/ 42 w 50"/>
                  <a:gd name="T43" fmla="*/ 7 h 78"/>
                  <a:gd name="T44" fmla="*/ 46 w 50"/>
                  <a:gd name="T45" fmla="*/ 15 h 78"/>
                  <a:gd name="T46" fmla="*/ 50 w 50"/>
                  <a:gd name="T47" fmla="*/ 32 h 78"/>
                  <a:gd name="T48" fmla="*/ 50 w 50"/>
                  <a:gd name="T49" fmla="*/ 51 h 78"/>
                  <a:gd name="T50" fmla="*/ 47 w 50"/>
                  <a:gd name="T51" fmla="*/ 62 h 78"/>
                  <a:gd name="T52" fmla="*/ 39 w 50"/>
                  <a:gd name="T53" fmla="*/ 74 h 78"/>
                  <a:gd name="T54" fmla="*/ 35 w 50"/>
                  <a:gd name="T55" fmla="*/ 77 h 78"/>
                  <a:gd name="T56" fmla="*/ 31 w 50"/>
                  <a:gd name="T57" fmla="*/ 78 h 78"/>
                  <a:gd name="T58" fmla="*/ 20 w 50"/>
                  <a:gd name="T59" fmla="*/ 78 h 78"/>
                  <a:gd name="T60" fmla="*/ 16 w 50"/>
                  <a:gd name="T61" fmla="*/ 77 h 78"/>
                  <a:gd name="T62" fmla="*/ 12 w 50"/>
                  <a:gd name="T63" fmla="*/ 74 h 78"/>
                  <a:gd name="T64" fmla="*/ 8 w 50"/>
                  <a:gd name="T65" fmla="*/ 70 h 78"/>
                  <a:gd name="T66" fmla="*/ 2 w 50"/>
                  <a:gd name="T67" fmla="*/ 58 h 78"/>
                  <a:gd name="T68" fmla="*/ 0 w 50"/>
                  <a:gd name="T69" fmla="*/ 38 h 78"/>
                  <a:gd name="T70" fmla="*/ 1 w 50"/>
                  <a:gd name="T71" fmla="*/ 26 h 78"/>
                  <a:gd name="T72" fmla="*/ 4 w 50"/>
                  <a:gd name="T73" fmla="*/ 16 h 78"/>
                  <a:gd name="T74" fmla="*/ 5 w 50"/>
                  <a:gd name="T75" fmla="*/ 11 h 78"/>
                  <a:gd name="T76" fmla="*/ 8 w 50"/>
                  <a:gd name="T77" fmla="*/ 7 h 78"/>
                  <a:gd name="T78" fmla="*/ 11 w 50"/>
                  <a:gd name="T79" fmla="*/ 4 h 78"/>
                  <a:gd name="T80" fmla="*/ 15 w 50"/>
                  <a:gd name="T81" fmla="*/ 1 h 78"/>
                  <a:gd name="T82" fmla="*/ 20 w 50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"/>
                  <a:gd name="T127" fmla="*/ 0 h 78"/>
                  <a:gd name="T128" fmla="*/ 50 w 50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" h="78">
                    <a:moveTo>
                      <a:pt x="24" y="8"/>
                    </a:moveTo>
                    <a:lnTo>
                      <a:pt x="20" y="10"/>
                    </a:lnTo>
                    <a:lnTo>
                      <a:pt x="17" y="11"/>
                    </a:lnTo>
                    <a:lnTo>
                      <a:pt x="15" y="14"/>
                    </a:lnTo>
                    <a:lnTo>
                      <a:pt x="11" y="23"/>
                    </a:lnTo>
                    <a:lnTo>
                      <a:pt x="11" y="53"/>
                    </a:lnTo>
                    <a:lnTo>
                      <a:pt x="15" y="63"/>
                    </a:lnTo>
                    <a:lnTo>
                      <a:pt x="17" y="66"/>
                    </a:lnTo>
                    <a:lnTo>
                      <a:pt x="21" y="68"/>
                    </a:lnTo>
                    <a:lnTo>
                      <a:pt x="30" y="68"/>
                    </a:lnTo>
                    <a:lnTo>
                      <a:pt x="35" y="63"/>
                    </a:lnTo>
                    <a:lnTo>
                      <a:pt x="39" y="53"/>
                    </a:lnTo>
                    <a:lnTo>
                      <a:pt x="41" y="38"/>
                    </a:lnTo>
                    <a:lnTo>
                      <a:pt x="39" y="23"/>
                    </a:lnTo>
                    <a:lnTo>
                      <a:pt x="35" y="14"/>
                    </a:lnTo>
                    <a:lnTo>
                      <a:pt x="32" y="11"/>
                    </a:lnTo>
                    <a:lnTo>
                      <a:pt x="24" y="8"/>
                    </a:lnTo>
                    <a:close/>
                    <a:moveTo>
                      <a:pt x="20" y="0"/>
                    </a:moveTo>
                    <a:lnTo>
                      <a:pt x="32" y="0"/>
                    </a:lnTo>
                    <a:lnTo>
                      <a:pt x="35" y="1"/>
                    </a:lnTo>
                    <a:lnTo>
                      <a:pt x="39" y="4"/>
                    </a:lnTo>
                    <a:lnTo>
                      <a:pt x="42" y="7"/>
                    </a:lnTo>
                    <a:lnTo>
                      <a:pt x="46" y="15"/>
                    </a:lnTo>
                    <a:lnTo>
                      <a:pt x="50" y="32"/>
                    </a:lnTo>
                    <a:lnTo>
                      <a:pt x="50" y="51"/>
                    </a:lnTo>
                    <a:lnTo>
                      <a:pt x="47" y="62"/>
                    </a:lnTo>
                    <a:lnTo>
                      <a:pt x="39" y="74"/>
                    </a:lnTo>
                    <a:lnTo>
                      <a:pt x="35" y="77"/>
                    </a:lnTo>
                    <a:lnTo>
                      <a:pt x="31" y="78"/>
                    </a:lnTo>
                    <a:lnTo>
                      <a:pt x="20" y="78"/>
                    </a:lnTo>
                    <a:lnTo>
                      <a:pt x="16" y="77"/>
                    </a:lnTo>
                    <a:lnTo>
                      <a:pt x="12" y="74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4" y="16"/>
                    </a:lnTo>
                    <a:lnTo>
                      <a:pt x="5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6" name="Line 568"/>
              <p:cNvSpPr>
                <a:spLocks noChangeShapeType="1"/>
              </p:cNvSpPr>
              <p:nvPr/>
            </p:nvSpPr>
            <p:spPr bwMode="auto">
              <a:xfrm>
                <a:off x="1070" y="1070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7" name="Freeform 569"/>
              <p:cNvSpPr>
                <a:spLocks/>
              </p:cNvSpPr>
              <p:nvPr/>
            </p:nvSpPr>
            <p:spPr bwMode="auto">
              <a:xfrm>
                <a:off x="983" y="1033"/>
                <a:ext cx="50" cy="78"/>
              </a:xfrm>
              <a:custGeom>
                <a:avLst/>
                <a:gdLst>
                  <a:gd name="T0" fmla="*/ 9 w 50"/>
                  <a:gd name="T1" fmla="*/ 0 h 78"/>
                  <a:gd name="T2" fmla="*/ 46 w 50"/>
                  <a:gd name="T3" fmla="*/ 0 h 78"/>
                  <a:gd name="T4" fmla="*/ 46 w 50"/>
                  <a:gd name="T5" fmla="*/ 11 h 78"/>
                  <a:gd name="T6" fmla="*/ 17 w 50"/>
                  <a:gd name="T7" fmla="*/ 11 h 78"/>
                  <a:gd name="T8" fmla="*/ 13 w 50"/>
                  <a:gd name="T9" fmla="*/ 31 h 78"/>
                  <a:gd name="T10" fmla="*/ 17 w 50"/>
                  <a:gd name="T11" fmla="*/ 28 h 78"/>
                  <a:gd name="T12" fmla="*/ 23 w 50"/>
                  <a:gd name="T13" fmla="*/ 26 h 78"/>
                  <a:gd name="T14" fmla="*/ 27 w 50"/>
                  <a:gd name="T15" fmla="*/ 25 h 78"/>
                  <a:gd name="T16" fmla="*/ 34 w 50"/>
                  <a:gd name="T17" fmla="*/ 26 h 78"/>
                  <a:gd name="T18" fmla="*/ 39 w 50"/>
                  <a:gd name="T19" fmla="*/ 29 h 78"/>
                  <a:gd name="T20" fmla="*/ 43 w 50"/>
                  <a:gd name="T21" fmla="*/ 32 h 78"/>
                  <a:gd name="T22" fmla="*/ 49 w 50"/>
                  <a:gd name="T23" fmla="*/ 40 h 78"/>
                  <a:gd name="T24" fmla="*/ 50 w 50"/>
                  <a:gd name="T25" fmla="*/ 46 h 78"/>
                  <a:gd name="T26" fmla="*/ 50 w 50"/>
                  <a:gd name="T27" fmla="*/ 55 h 78"/>
                  <a:gd name="T28" fmla="*/ 49 w 50"/>
                  <a:gd name="T29" fmla="*/ 61 h 78"/>
                  <a:gd name="T30" fmla="*/ 47 w 50"/>
                  <a:gd name="T31" fmla="*/ 65 h 78"/>
                  <a:gd name="T32" fmla="*/ 45 w 50"/>
                  <a:gd name="T33" fmla="*/ 69 h 78"/>
                  <a:gd name="T34" fmla="*/ 41 w 50"/>
                  <a:gd name="T35" fmla="*/ 73 h 78"/>
                  <a:gd name="T36" fmla="*/ 35 w 50"/>
                  <a:gd name="T37" fmla="*/ 76 h 78"/>
                  <a:gd name="T38" fmla="*/ 24 w 50"/>
                  <a:gd name="T39" fmla="*/ 78 h 78"/>
                  <a:gd name="T40" fmla="*/ 13 w 50"/>
                  <a:gd name="T41" fmla="*/ 76 h 78"/>
                  <a:gd name="T42" fmla="*/ 8 w 50"/>
                  <a:gd name="T43" fmla="*/ 73 h 78"/>
                  <a:gd name="T44" fmla="*/ 4 w 50"/>
                  <a:gd name="T45" fmla="*/ 67 h 78"/>
                  <a:gd name="T46" fmla="*/ 1 w 50"/>
                  <a:gd name="T47" fmla="*/ 63 h 78"/>
                  <a:gd name="T48" fmla="*/ 0 w 50"/>
                  <a:gd name="T49" fmla="*/ 56 h 78"/>
                  <a:gd name="T50" fmla="*/ 11 w 50"/>
                  <a:gd name="T51" fmla="*/ 55 h 78"/>
                  <a:gd name="T52" fmla="*/ 13 w 50"/>
                  <a:gd name="T53" fmla="*/ 63 h 78"/>
                  <a:gd name="T54" fmla="*/ 15 w 50"/>
                  <a:gd name="T55" fmla="*/ 66 h 78"/>
                  <a:gd name="T56" fmla="*/ 20 w 50"/>
                  <a:gd name="T57" fmla="*/ 69 h 78"/>
                  <a:gd name="T58" fmla="*/ 31 w 50"/>
                  <a:gd name="T59" fmla="*/ 69 h 78"/>
                  <a:gd name="T60" fmla="*/ 34 w 50"/>
                  <a:gd name="T61" fmla="*/ 67 h 78"/>
                  <a:gd name="T62" fmla="*/ 35 w 50"/>
                  <a:gd name="T63" fmla="*/ 65 h 78"/>
                  <a:gd name="T64" fmla="*/ 38 w 50"/>
                  <a:gd name="T65" fmla="*/ 61 h 78"/>
                  <a:gd name="T66" fmla="*/ 39 w 50"/>
                  <a:gd name="T67" fmla="*/ 56 h 78"/>
                  <a:gd name="T68" fmla="*/ 41 w 50"/>
                  <a:gd name="T69" fmla="*/ 51 h 78"/>
                  <a:gd name="T70" fmla="*/ 41 w 50"/>
                  <a:gd name="T71" fmla="*/ 47 h 78"/>
                  <a:gd name="T72" fmla="*/ 39 w 50"/>
                  <a:gd name="T73" fmla="*/ 43 h 78"/>
                  <a:gd name="T74" fmla="*/ 37 w 50"/>
                  <a:gd name="T75" fmla="*/ 39 h 78"/>
                  <a:gd name="T76" fmla="*/ 34 w 50"/>
                  <a:gd name="T77" fmla="*/ 36 h 78"/>
                  <a:gd name="T78" fmla="*/ 30 w 50"/>
                  <a:gd name="T79" fmla="*/ 35 h 78"/>
                  <a:gd name="T80" fmla="*/ 21 w 50"/>
                  <a:gd name="T81" fmla="*/ 35 h 78"/>
                  <a:gd name="T82" fmla="*/ 19 w 50"/>
                  <a:gd name="T83" fmla="*/ 36 h 78"/>
                  <a:gd name="T84" fmla="*/ 17 w 50"/>
                  <a:gd name="T85" fmla="*/ 37 h 78"/>
                  <a:gd name="T86" fmla="*/ 15 w 50"/>
                  <a:gd name="T87" fmla="*/ 39 h 78"/>
                  <a:gd name="T88" fmla="*/ 13 w 50"/>
                  <a:gd name="T89" fmla="*/ 39 h 78"/>
                  <a:gd name="T90" fmla="*/ 11 w 50"/>
                  <a:gd name="T91" fmla="*/ 41 h 78"/>
                  <a:gd name="T92" fmla="*/ 1 w 50"/>
                  <a:gd name="T93" fmla="*/ 40 h 78"/>
                  <a:gd name="T94" fmla="*/ 9 w 50"/>
                  <a:gd name="T95" fmla="*/ 0 h 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0"/>
                  <a:gd name="T145" fmla="*/ 0 h 78"/>
                  <a:gd name="T146" fmla="*/ 50 w 50"/>
                  <a:gd name="T147" fmla="*/ 78 h 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0" h="78">
                    <a:moveTo>
                      <a:pt x="9" y="0"/>
                    </a:moveTo>
                    <a:lnTo>
                      <a:pt x="46" y="0"/>
                    </a:lnTo>
                    <a:lnTo>
                      <a:pt x="46" y="11"/>
                    </a:lnTo>
                    <a:lnTo>
                      <a:pt x="17" y="11"/>
                    </a:lnTo>
                    <a:lnTo>
                      <a:pt x="13" y="31"/>
                    </a:lnTo>
                    <a:lnTo>
                      <a:pt x="17" y="28"/>
                    </a:lnTo>
                    <a:lnTo>
                      <a:pt x="23" y="26"/>
                    </a:lnTo>
                    <a:lnTo>
                      <a:pt x="27" y="25"/>
                    </a:lnTo>
                    <a:lnTo>
                      <a:pt x="34" y="26"/>
                    </a:lnTo>
                    <a:lnTo>
                      <a:pt x="39" y="29"/>
                    </a:lnTo>
                    <a:lnTo>
                      <a:pt x="43" y="32"/>
                    </a:lnTo>
                    <a:lnTo>
                      <a:pt x="49" y="40"/>
                    </a:lnTo>
                    <a:lnTo>
                      <a:pt x="50" y="46"/>
                    </a:lnTo>
                    <a:lnTo>
                      <a:pt x="50" y="55"/>
                    </a:lnTo>
                    <a:lnTo>
                      <a:pt x="49" y="61"/>
                    </a:lnTo>
                    <a:lnTo>
                      <a:pt x="47" y="65"/>
                    </a:lnTo>
                    <a:lnTo>
                      <a:pt x="45" y="69"/>
                    </a:lnTo>
                    <a:lnTo>
                      <a:pt x="41" y="73"/>
                    </a:lnTo>
                    <a:lnTo>
                      <a:pt x="35" y="76"/>
                    </a:lnTo>
                    <a:lnTo>
                      <a:pt x="24" y="78"/>
                    </a:lnTo>
                    <a:lnTo>
                      <a:pt x="13" y="76"/>
                    </a:lnTo>
                    <a:lnTo>
                      <a:pt x="8" y="73"/>
                    </a:lnTo>
                    <a:lnTo>
                      <a:pt x="4" y="67"/>
                    </a:lnTo>
                    <a:lnTo>
                      <a:pt x="1" y="63"/>
                    </a:lnTo>
                    <a:lnTo>
                      <a:pt x="0" y="56"/>
                    </a:lnTo>
                    <a:lnTo>
                      <a:pt x="11" y="55"/>
                    </a:lnTo>
                    <a:lnTo>
                      <a:pt x="13" y="63"/>
                    </a:lnTo>
                    <a:lnTo>
                      <a:pt x="15" y="66"/>
                    </a:lnTo>
                    <a:lnTo>
                      <a:pt x="20" y="69"/>
                    </a:lnTo>
                    <a:lnTo>
                      <a:pt x="31" y="69"/>
                    </a:lnTo>
                    <a:lnTo>
                      <a:pt x="34" y="67"/>
                    </a:lnTo>
                    <a:lnTo>
                      <a:pt x="35" y="65"/>
                    </a:lnTo>
                    <a:lnTo>
                      <a:pt x="38" y="61"/>
                    </a:lnTo>
                    <a:lnTo>
                      <a:pt x="39" y="56"/>
                    </a:lnTo>
                    <a:lnTo>
                      <a:pt x="41" y="51"/>
                    </a:lnTo>
                    <a:lnTo>
                      <a:pt x="41" y="47"/>
                    </a:lnTo>
                    <a:lnTo>
                      <a:pt x="39" y="43"/>
                    </a:lnTo>
                    <a:lnTo>
                      <a:pt x="37" y="39"/>
                    </a:lnTo>
                    <a:lnTo>
                      <a:pt x="34" y="36"/>
                    </a:lnTo>
                    <a:lnTo>
                      <a:pt x="30" y="35"/>
                    </a:lnTo>
                    <a:lnTo>
                      <a:pt x="21" y="35"/>
                    </a:lnTo>
                    <a:lnTo>
                      <a:pt x="19" y="36"/>
                    </a:lnTo>
                    <a:lnTo>
                      <a:pt x="17" y="37"/>
                    </a:lnTo>
                    <a:lnTo>
                      <a:pt x="15" y="39"/>
                    </a:lnTo>
                    <a:lnTo>
                      <a:pt x="13" y="39"/>
                    </a:lnTo>
                    <a:lnTo>
                      <a:pt x="11" y="41"/>
                    </a:lnTo>
                    <a:lnTo>
                      <a:pt x="1" y="4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" name="Freeform 570"/>
              <p:cNvSpPr>
                <a:spLocks/>
              </p:cNvSpPr>
              <p:nvPr/>
            </p:nvSpPr>
            <p:spPr bwMode="auto">
              <a:xfrm>
                <a:off x="1071" y="884"/>
                <a:ext cx="51" cy="56"/>
              </a:xfrm>
              <a:custGeom>
                <a:avLst/>
                <a:gdLst>
                  <a:gd name="T0" fmla="*/ 2 w 51"/>
                  <a:gd name="T1" fmla="*/ 0 h 56"/>
                  <a:gd name="T2" fmla="*/ 14 w 51"/>
                  <a:gd name="T3" fmla="*/ 0 h 56"/>
                  <a:gd name="T4" fmla="*/ 22 w 51"/>
                  <a:gd name="T5" fmla="*/ 14 h 56"/>
                  <a:gd name="T6" fmla="*/ 24 w 51"/>
                  <a:gd name="T7" fmla="*/ 17 h 56"/>
                  <a:gd name="T8" fmla="*/ 26 w 51"/>
                  <a:gd name="T9" fmla="*/ 20 h 56"/>
                  <a:gd name="T10" fmla="*/ 28 w 51"/>
                  <a:gd name="T11" fmla="*/ 18 h 56"/>
                  <a:gd name="T12" fmla="*/ 29 w 51"/>
                  <a:gd name="T13" fmla="*/ 15 h 56"/>
                  <a:gd name="T14" fmla="*/ 31 w 51"/>
                  <a:gd name="T15" fmla="*/ 14 h 56"/>
                  <a:gd name="T16" fmla="*/ 39 w 51"/>
                  <a:gd name="T17" fmla="*/ 0 h 56"/>
                  <a:gd name="T18" fmla="*/ 51 w 51"/>
                  <a:gd name="T19" fmla="*/ 0 h 56"/>
                  <a:gd name="T20" fmla="*/ 32 w 51"/>
                  <a:gd name="T21" fmla="*/ 29 h 56"/>
                  <a:gd name="T22" fmla="*/ 51 w 51"/>
                  <a:gd name="T23" fmla="*/ 56 h 56"/>
                  <a:gd name="T24" fmla="*/ 39 w 51"/>
                  <a:gd name="T25" fmla="*/ 56 h 56"/>
                  <a:gd name="T26" fmla="*/ 28 w 51"/>
                  <a:gd name="T27" fmla="*/ 40 h 56"/>
                  <a:gd name="T28" fmla="*/ 26 w 51"/>
                  <a:gd name="T29" fmla="*/ 37 h 56"/>
                  <a:gd name="T30" fmla="*/ 13 w 51"/>
                  <a:gd name="T31" fmla="*/ 56 h 56"/>
                  <a:gd name="T32" fmla="*/ 0 w 51"/>
                  <a:gd name="T33" fmla="*/ 56 h 56"/>
                  <a:gd name="T34" fmla="*/ 21 w 51"/>
                  <a:gd name="T35" fmla="*/ 29 h 56"/>
                  <a:gd name="T36" fmla="*/ 2 w 51"/>
                  <a:gd name="T37" fmla="*/ 0 h 5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1"/>
                  <a:gd name="T58" fmla="*/ 0 h 56"/>
                  <a:gd name="T59" fmla="*/ 51 w 51"/>
                  <a:gd name="T60" fmla="*/ 56 h 5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1" h="56">
                    <a:moveTo>
                      <a:pt x="2" y="0"/>
                    </a:moveTo>
                    <a:lnTo>
                      <a:pt x="14" y="0"/>
                    </a:lnTo>
                    <a:lnTo>
                      <a:pt x="22" y="14"/>
                    </a:lnTo>
                    <a:lnTo>
                      <a:pt x="24" y="17"/>
                    </a:lnTo>
                    <a:lnTo>
                      <a:pt x="26" y="20"/>
                    </a:lnTo>
                    <a:lnTo>
                      <a:pt x="28" y="18"/>
                    </a:lnTo>
                    <a:lnTo>
                      <a:pt x="29" y="15"/>
                    </a:lnTo>
                    <a:lnTo>
                      <a:pt x="31" y="1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32" y="29"/>
                    </a:lnTo>
                    <a:lnTo>
                      <a:pt x="51" y="56"/>
                    </a:lnTo>
                    <a:lnTo>
                      <a:pt x="39" y="56"/>
                    </a:lnTo>
                    <a:lnTo>
                      <a:pt x="28" y="40"/>
                    </a:lnTo>
                    <a:lnTo>
                      <a:pt x="26" y="37"/>
                    </a:lnTo>
                    <a:lnTo>
                      <a:pt x="13" y="56"/>
                    </a:lnTo>
                    <a:lnTo>
                      <a:pt x="0" y="56"/>
                    </a:lnTo>
                    <a:lnTo>
                      <a:pt x="21" y="2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9" name="Freeform 571"/>
              <p:cNvSpPr>
                <a:spLocks/>
              </p:cNvSpPr>
              <p:nvPr/>
            </p:nvSpPr>
            <p:spPr bwMode="auto">
              <a:xfrm>
                <a:off x="1164" y="864"/>
                <a:ext cx="28" cy="76"/>
              </a:xfrm>
              <a:custGeom>
                <a:avLst/>
                <a:gdLst>
                  <a:gd name="T0" fmla="*/ 21 w 28"/>
                  <a:gd name="T1" fmla="*/ 0 h 76"/>
                  <a:gd name="T2" fmla="*/ 28 w 28"/>
                  <a:gd name="T3" fmla="*/ 0 h 76"/>
                  <a:gd name="T4" fmla="*/ 28 w 28"/>
                  <a:gd name="T5" fmla="*/ 76 h 76"/>
                  <a:gd name="T6" fmla="*/ 18 w 28"/>
                  <a:gd name="T7" fmla="*/ 76 h 76"/>
                  <a:gd name="T8" fmla="*/ 18 w 28"/>
                  <a:gd name="T9" fmla="*/ 16 h 76"/>
                  <a:gd name="T10" fmla="*/ 16 w 28"/>
                  <a:gd name="T11" fmla="*/ 18 h 76"/>
                  <a:gd name="T12" fmla="*/ 13 w 28"/>
                  <a:gd name="T13" fmla="*/ 20 h 76"/>
                  <a:gd name="T14" fmla="*/ 5 w 28"/>
                  <a:gd name="T15" fmla="*/ 26 h 76"/>
                  <a:gd name="T16" fmla="*/ 0 w 28"/>
                  <a:gd name="T17" fmla="*/ 27 h 76"/>
                  <a:gd name="T18" fmla="*/ 0 w 28"/>
                  <a:gd name="T19" fmla="*/ 18 h 76"/>
                  <a:gd name="T20" fmla="*/ 6 w 28"/>
                  <a:gd name="T21" fmla="*/ 15 h 76"/>
                  <a:gd name="T22" fmla="*/ 14 w 28"/>
                  <a:gd name="T23" fmla="*/ 9 h 76"/>
                  <a:gd name="T24" fmla="*/ 17 w 28"/>
                  <a:gd name="T25" fmla="*/ 5 h 76"/>
                  <a:gd name="T26" fmla="*/ 20 w 28"/>
                  <a:gd name="T27" fmla="*/ 3 h 76"/>
                  <a:gd name="T28" fmla="*/ 21 w 28"/>
                  <a:gd name="T29" fmla="*/ 0 h 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"/>
                  <a:gd name="T46" fmla="*/ 0 h 76"/>
                  <a:gd name="T47" fmla="*/ 28 w 28"/>
                  <a:gd name="T48" fmla="*/ 76 h 7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" h="76">
                    <a:moveTo>
                      <a:pt x="21" y="0"/>
                    </a:moveTo>
                    <a:lnTo>
                      <a:pt x="28" y="0"/>
                    </a:lnTo>
                    <a:lnTo>
                      <a:pt x="28" y="76"/>
                    </a:lnTo>
                    <a:lnTo>
                      <a:pt x="18" y="76"/>
                    </a:lnTo>
                    <a:lnTo>
                      <a:pt x="18" y="16"/>
                    </a:lnTo>
                    <a:lnTo>
                      <a:pt x="16" y="18"/>
                    </a:lnTo>
                    <a:lnTo>
                      <a:pt x="13" y="20"/>
                    </a:lnTo>
                    <a:lnTo>
                      <a:pt x="5" y="2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6" y="15"/>
                    </a:lnTo>
                    <a:lnTo>
                      <a:pt x="14" y="9"/>
                    </a:lnTo>
                    <a:lnTo>
                      <a:pt x="17" y="5"/>
                    </a:lnTo>
                    <a:lnTo>
                      <a:pt x="20" y="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0" name="Freeform 572"/>
              <p:cNvSpPr>
                <a:spLocks noEditPoints="1"/>
              </p:cNvSpPr>
              <p:nvPr/>
            </p:nvSpPr>
            <p:spPr bwMode="auto">
              <a:xfrm>
                <a:off x="1216" y="864"/>
                <a:ext cx="51" cy="78"/>
              </a:xfrm>
              <a:custGeom>
                <a:avLst/>
                <a:gdLst>
                  <a:gd name="T0" fmla="*/ 25 w 51"/>
                  <a:gd name="T1" fmla="*/ 8 h 78"/>
                  <a:gd name="T2" fmla="*/ 21 w 51"/>
                  <a:gd name="T3" fmla="*/ 9 h 78"/>
                  <a:gd name="T4" fmla="*/ 18 w 51"/>
                  <a:gd name="T5" fmla="*/ 11 h 78"/>
                  <a:gd name="T6" fmla="*/ 16 w 51"/>
                  <a:gd name="T7" fmla="*/ 14 h 78"/>
                  <a:gd name="T8" fmla="*/ 11 w 51"/>
                  <a:gd name="T9" fmla="*/ 23 h 78"/>
                  <a:gd name="T10" fmla="*/ 11 w 51"/>
                  <a:gd name="T11" fmla="*/ 53 h 78"/>
                  <a:gd name="T12" fmla="*/ 16 w 51"/>
                  <a:gd name="T13" fmla="*/ 63 h 78"/>
                  <a:gd name="T14" fmla="*/ 18 w 51"/>
                  <a:gd name="T15" fmla="*/ 65 h 78"/>
                  <a:gd name="T16" fmla="*/ 22 w 51"/>
                  <a:gd name="T17" fmla="*/ 68 h 78"/>
                  <a:gd name="T18" fmla="*/ 31 w 51"/>
                  <a:gd name="T19" fmla="*/ 68 h 78"/>
                  <a:gd name="T20" fmla="*/ 36 w 51"/>
                  <a:gd name="T21" fmla="*/ 63 h 78"/>
                  <a:gd name="T22" fmla="*/ 40 w 51"/>
                  <a:gd name="T23" fmla="*/ 53 h 78"/>
                  <a:gd name="T24" fmla="*/ 41 w 51"/>
                  <a:gd name="T25" fmla="*/ 38 h 78"/>
                  <a:gd name="T26" fmla="*/ 40 w 51"/>
                  <a:gd name="T27" fmla="*/ 23 h 78"/>
                  <a:gd name="T28" fmla="*/ 36 w 51"/>
                  <a:gd name="T29" fmla="*/ 14 h 78"/>
                  <a:gd name="T30" fmla="*/ 33 w 51"/>
                  <a:gd name="T31" fmla="*/ 11 h 78"/>
                  <a:gd name="T32" fmla="*/ 25 w 51"/>
                  <a:gd name="T33" fmla="*/ 8 h 78"/>
                  <a:gd name="T34" fmla="*/ 21 w 51"/>
                  <a:gd name="T35" fmla="*/ 0 h 78"/>
                  <a:gd name="T36" fmla="*/ 33 w 51"/>
                  <a:gd name="T37" fmla="*/ 0 h 78"/>
                  <a:gd name="T38" fmla="*/ 36 w 51"/>
                  <a:gd name="T39" fmla="*/ 1 h 78"/>
                  <a:gd name="T40" fmla="*/ 40 w 51"/>
                  <a:gd name="T41" fmla="*/ 4 h 78"/>
                  <a:gd name="T42" fmla="*/ 43 w 51"/>
                  <a:gd name="T43" fmla="*/ 7 h 78"/>
                  <a:gd name="T44" fmla="*/ 47 w 51"/>
                  <a:gd name="T45" fmla="*/ 15 h 78"/>
                  <a:gd name="T46" fmla="*/ 51 w 51"/>
                  <a:gd name="T47" fmla="*/ 31 h 78"/>
                  <a:gd name="T48" fmla="*/ 51 w 51"/>
                  <a:gd name="T49" fmla="*/ 50 h 78"/>
                  <a:gd name="T50" fmla="*/ 48 w 51"/>
                  <a:gd name="T51" fmla="*/ 61 h 78"/>
                  <a:gd name="T52" fmla="*/ 40 w 51"/>
                  <a:gd name="T53" fmla="*/ 74 h 78"/>
                  <a:gd name="T54" fmla="*/ 36 w 51"/>
                  <a:gd name="T55" fmla="*/ 76 h 78"/>
                  <a:gd name="T56" fmla="*/ 32 w 51"/>
                  <a:gd name="T57" fmla="*/ 78 h 78"/>
                  <a:gd name="T58" fmla="*/ 21 w 51"/>
                  <a:gd name="T59" fmla="*/ 78 h 78"/>
                  <a:gd name="T60" fmla="*/ 17 w 51"/>
                  <a:gd name="T61" fmla="*/ 76 h 78"/>
                  <a:gd name="T62" fmla="*/ 13 w 51"/>
                  <a:gd name="T63" fmla="*/ 74 h 78"/>
                  <a:gd name="T64" fmla="*/ 9 w 51"/>
                  <a:gd name="T65" fmla="*/ 70 h 78"/>
                  <a:gd name="T66" fmla="*/ 3 w 51"/>
                  <a:gd name="T67" fmla="*/ 57 h 78"/>
                  <a:gd name="T68" fmla="*/ 0 w 51"/>
                  <a:gd name="T69" fmla="*/ 38 h 78"/>
                  <a:gd name="T70" fmla="*/ 2 w 51"/>
                  <a:gd name="T71" fmla="*/ 26 h 78"/>
                  <a:gd name="T72" fmla="*/ 5 w 51"/>
                  <a:gd name="T73" fmla="*/ 16 h 78"/>
                  <a:gd name="T74" fmla="*/ 6 w 51"/>
                  <a:gd name="T75" fmla="*/ 11 h 78"/>
                  <a:gd name="T76" fmla="*/ 9 w 51"/>
                  <a:gd name="T77" fmla="*/ 7 h 78"/>
                  <a:gd name="T78" fmla="*/ 11 w 51"/>
                  <a:gd name="T79" fmla="*/ 4 h 78"/>
                  <a:gd name="T80" fmla="*/ 16 w 51"/>
                  <a:gd name="T81" fmla="*/ 1 h 78"/>
                  <a:gd name="T82" fmla="*/ 21 w 51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"/>
                  <a:gd name="T127" fmla="*/ 0 h 78"/>
                  <a:gd name="T128" fmla="*/ 51 w 51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" h="78">
                    <a:moveTo>
                      <a:pt x="25" y="8"/>
                    </a:moveTo>
                    <a:lnTo>
                      <a:pt x="21" y="9"/>
                    </a:lnTo>
                    <a:lnTo>
                      <a:pt x="18" y="11"/>
                    </a:lnTo>
                    <a:lnTo>
                      <a:pt x="16" y="14"/>
                    </a:lnTo>
                    <a:lnTo>
                      <a:pt x="11" y="23"/>
                    </a:lnTo>
                    <a:lnTo>
                      <a:pt x="11" y="53"/>
                    </a:lnTo>
                    <a:lnTo>
                      <a:pt x="16" y="63"/>
                    </a:lnTo>
                    <a:lnTo>
                      <a:pt x="18" y="65"/>
                    </a:lnTo>
                    <a:lnTo>
                      <a:pt x="22" y="68"/>
                    </a:lnTo>
                    <a:lnTo>
                      <a:pt x="31" y="68"/>
                    </a:lnTo>
                    <a:lnTo>
                      <a:pt x="36" y="63"/>
                    </a:lnTo>
                    <a:lnTo>
                      <a:pt x="40" y="53"/>
                    </a:lnTo>
                    <a:lnTo>
                      <a:pt x="41" y="38"/>
                    </a:lnTo>
                    <a:lnTo>
                      <a:pt x="40" y="23"/>
                    </a:lnTo>
                    <a:lnTo>
                      <a:pt x="36" y="14"/>
                    </a:lnTo>
                    <a:lnTo>
                      <a:pt x="33" y="11"/>
                    </a:lnTo>
                    <a:lnTo>
                      <a:pt x="25" y="8"/>
                    </a:lnTo>
                    <a:close/>
                    <a:moveTo>
                      <a:pt x="21" y="0"/>
                    </a:moveTo>
                    <a:lnTo>
                      <a:pt x="33" y="0"/>
                    </a:lnTo>
                    <a:lnTo>
                      <a:pt x="36" y="1"/>
                    </a:lnTo>
                    <a:lnTo>
                      <a:pt x="40" y="4"/>
                    </a:lnTo>
                    <a:lnTo>
                      <a:pt x="43" y="7"/>
                    </a:lnTo>
                    <a:lnTo>
                      <a:pt x="47" y="15"/>
                    </a:lnTo>
                    <a:lnTo>
                      <a:pt x="51" y="31"/>
                    </a:lnTo>
                    <a:lnTo>
                      <a:pt x="51" y="50"/>
                    </a:lnTo>
                    <a:lnTo>
                      <a:pt x="48" y="61"/>
                    </a:lnTo>
                    <a:lnTo>
                      <a:pt x="40" y="74"/>
                    </a:lnTo>
                    <a:lnTo>
                      <a:pt x="36" y="76"/>
                    </a:lnTo>
                    <a:lnTo>
                      <a:pt x="32" y="78"/>
                    </a:lnTo>
                    <a:lnTo>
                      <a:pt x="21" y="78"/>
                    </a:lnTo>
                    <a:lnTo>
                      <a:pt x="17" y="76"/>
                    </a:lnTo>
                    <a:lnTo>
                      <a:pt x="13" y="74"/>
                    </a:lnTo>
                    <a:lnTo>
                      <a:pt x="9" y="70"/>
                    </a:lnTo>
                    <a:lnTo>
                      <a:pt x="3" y="57"/>
                    </a:lnTo>
                    <a:lnTo>
                      <a:pt x="0" y="38"/>
                    </a:lnTo>
                    <a:lnTo>
                      <a:pt x="2" y="26"/>
                    </a:lnTo>
                    <a:lnTo>
                      <a:pt x="5" y="16"/>
                    </a:lnTo>
                    <a:lnTo>
                      <a:pt x="6" y="11"/>
                    </a:lnTo>
                    <a:lnTo>
                      <a:pt x="9" y="7"/>
                    </a:lnTo>
                    <a:lnTo>
                      <a:pt x="11" y="4"/>
                    </a:lnTo>
                    <a:lnTo>
                      <a:pt x="16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1" name="Rectangle 573"/>
              <p:cNvSpPr>
                <a:spLocks noChangeArrowheads="1"/>
              </p:cNvSpPr>
              <p:nvPr/>
            </p:nvSpPr>
            <p:spPr bwMode="auto">
              <a:xfrm>
                <a:off x="1274" y="853"/>
                <a:ext cx="19" cy="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2" name="Freeform 574"/>
              <p:cNvSpPr>
                <a:spLocks noEditPoints="1"/>
              </p:cNvSpPr>
              <p:nvPr/>
            </p:nvSpPr>
            <p:spPr bwMode="auto">
              <a:xfrm>
                <a:off x="1299" y="823"/>
                <a:ext cx="32" cy="53"/>
              </a:xfrm>
              <a:custGeom>
                <a:avLst/>
                <a:gdLst>
                  <a:gd name="T0" fmla="*/ 16 w 32"/>
                  <a:gd name="T1" fmla="*/ 26 h 53"/>
                  <a:gd name="T2" fmla="*/ 12 w 32"/>
                  <a:gd name="T3" fmla="*/ 27 h 53"/>
                  <a:gd name="T4" fmla="*/ 8 w 32"/>
                  <a:gd name="T5" fmla="*/ 30 h 53"/>
                  <a:gd name="T6" fmla="*/ 6 w 32"/>
                  <a:gd name="T7" fmla="*/ 31 h 53"/>
                  <a:gd name="T8" fmla="*/ 6 w 32"/>
                  <a:gd name="T9" fmla="*/ 41 h 53"/>
                  <a:gd name="T10" fmla="*/ 8 w 32"/>
                  <a:gd name="T11" fmla="*/ 44 h 53"/>
                  <a:gd name="T12" fmla="*/ 13 w 32"/>
                  <a:gd name="T13" fmla="*/ 46 h 53"/>
                  <a:gd name="T14" fmla="*/ 20 w 32"/>
                  <a:gd name="T15" fmla="*/ 46 h 53"/>
                  <a:gd name="T16" fmla="*/ 23 w 32"/>
                  <a:gd name="T17" fmla="*/ 44 h 53"/>
                  <a:gd name="T18" fmla="*/ 24 w 32"/>
                  <a:gd name="T19" fmla="*/ 41 h 53"/>
                  <a:gd name="T20" fmla="*/ 26 w 32"/>
                  <a:gd name="T21" fmla="*/ 37 h 53"/>
                  <a:gd name="T22" fmla="*/ 26 w 32"/>
                  <a:gd name="T23" fmla="*/ 34 h 53"/>
                  <a:gd name="T24" fmla="*/ 24 w 32"/>
                  <a:gd name="T25" fmla="*/ 31 h 53"/>
                  <a:gd name="T26" fmla="*/ 20 w 32"/>
                  <a:gd name="T27" fmla="*/ 27 h 53"/>
                  <a:gd name="T28" fmla="*/ 19 w 32"/>
                  <a:gd name="T29" fmla="*/ 27 h 53"/>
                  <a:gd name="T30" fmla="*/ 16 w 32"/>
                  <a:gd name="T31" fmla="*/ 26 h 53"/>
                  <a:gd name="T32" fmla="*/ 12 w 32"/>
                  <a:gd name="T33" fmla="*/ 7 h 53"/>
                  <a:gd name="T34" fmla="*/ 9 w 32"/>
                  <a:gd name="T35" fmla="*/ 8 h 53"/>
                  <a:gd name="T36" fmla="*/ 8 w 32"/>
                  <a:gd name="T37" fmla="*/ 11 h 53"/>
                  <a:gd name="T38" fmla="*/ 8 w 32"/>
                  <a:gd name="T39" fmla="*/ 16 h 53"/>
                  <a:gd name="T40" fmla="*/ 10 w 32"/>
                  <a:gd name="T41" fmla="*/ 19 h 53"/>
                  <a:gd name="T42" fmla="*/ 13 w 32"/>
                  <a:gd name="T43" fmla="*/ 20 h 53"/>
                  <a:gd name="T44" fmla="*/ 19 w 32"/>
                  <a:gd name="T45" fmla="*/ 20 h 53"/>
                  <a:gd name="T46" fmla="*/ 23 w 32"/>
                  <a:gd name="T47" fmla="*/ 16 h 53"/>
                  <a:gd name="T48" fmla="*/ 24 w 32"/>
                  <a:gd name="T49" fmla="*/ 13 h 53"/>
                  <a:gd name="T50" fmla="*/ 21 w 32"/>
                  <a:gd name="T51" fmla="*/ 8 h 53"/>
                  <a:gd name="T52" fmla="*/ 19 w 32"/>
                  <a:gd name="T53" fmla="*/ 7 h 53"/>
                  <a:gd name="T54" fmla="*/ 12 w 32"/>
                  <a:gd name="T55" fmla="*/ 7 h 53"/>
                  <a:gd name="T56" fmla="*/ 16 w 32"/>
                  <a:gd name="T57" fmla="*/ 0 h 53"/>
                  <a:gd name="T58" fmla="*/ 20 w 32"/>
                  <a:gd name="T59" fmla="*/ 1 h 53"/>
                  <a:gd name="T60" fmla="*/ 26 w 32"/>
                  <a:gd name="T61" fmla="*/ 4 h 53"/>
                  <a:gd name="T62" fmla="*/ 28 w 32"/>
                  <a:gd name="T63" fmla="*/ 7 h 53"/>
                  <a:gd name="T64" fmla="*/ 30 w 32"/>
                  <a:gd name="T65" fmla="*/ 9 h 53"/>
                  <a:gd name="T66" fmla="*/ 31 w 32"/>
                  <a:gd name="T67" fmla="*/ 13 h 53"/>
                  <a:gd name="T68" fmla="*/ 28 w 32"/>
                  <a:gd name="T69" fmla="*/ 19 h 53"/>
                  <a:gd name="T70" fmla="*/ 27 w 32"/>
                  <a:gd name="T71" fmla="*/ 20 h 53"/>
                  <a:gd name="T72" fmla="*/ 26 w 32"/>
                  <a:gd name="T73" fmla="*/ 23 h 53"/>
                  <a:gd name="T74" fmla="*/ 23 w 32"/>
                  <a:gd name="T75" fmla="*/ 23 h 53"/>
                  <a:gd name="T76" fmla="*/ 28 w 32"/>
                  <a:gd name="T77" fmla="*/ 26 h 53"/>
                  <a:gd name="T78" fmla="*/ 31 w 32"/>
                  <a:gd name="T79" fmla="*/ 31 h 53"/>
                  <a:gd name="T80" fmla="*/ 31 w 32"/>
                  <a:gd name="T81" fmla="*/ 34 h 53"/>
                  <a:gd name="T82" fmla="*/ 32 w 32"/>
                  <a:gd name="T83" fmla="*/ 37 h 53"/>
                  <a:gd name="T84" fmla="*/ 30 w 32"/>
                  <a:gd name="T85" fmla="*/ 45 h 53"/>
                  <a:gd name="T86" fmla="*/ 24 w 32"/>
                  <a:gd name="T87" fmla="*/ 50 h 53"/>
                  <a:gd name="T88" fmla="*/ 16 w 32"/>
                  <a:gd name="T89" fmla="*/ 53 h 53"/>
                  <a:gd name="T90" fmla="*/ 10 w 32"/>
                  <a:gd name="T91" fmla="*/ 52 h 53"/>
                  <a:gd name="T92" fmla="*/ 6 w 32"/>
                  <a:gd name="T93" fmla="*/ 50 h 53"/>
                  <a:gd name="T94" fmla="*/ 1 w 32"/>
                  <a:gd name="T95" fmla="*/ 45 h 53"/>
                  <a:gd name="T96" fmla="*/ 0 w 32"/>
                  <a:gd name="T97" fmla="*/ 41 h 53"/>
                  <a:gd name="T98" fmla="*/ 0 w 32"/>
                  <a:gd name="T99" fmla="*/ 30 h 53"/>
                  <a:gd name="T100" fmla="*/ 4 w 32"/>
                  <a:gd name="T101" fmla="*/ 26 h 53"/>
                  <a:gd name="T102" fmla="*/ 9 w 32"/>
                  <a:gd name="T103" fmla="*/ 23 h 53"/>
                  <a:gd name="T104" fmla="*/ 4 w 32"/>
                  <a:gd name="T105" fmla="*/ 20 h 53"/>
                  <a:gd name="T106" fmla="*/ 2 w 32"/>
                  <a:gd name="T107" fmla="*/ 19 h 53"/>
                  <a:gd name="T108" fmla="*/ 1 w 32"/>
                  <a:gd name="T109" fmla="*/ 16 h 53"/>
                  <a:gd name="T110" fmla="*/ 1 w 32"/>
                  <a:gd name="T111" fmla="*/ 9 h 53"/>
                  <a:gd name="T112" fmla="*/ 4 w 32"/>
                  <a:gd name="T113" fmla="*/ 4 h 53"/>
                  <a:gd name="T114" fmla="*/ 16 w 32"/>
                  <a:gd name="T115" fmla="*/ 0 h 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2"/>
                  <a:gd name="T175" fmla="*/ 0 h 53"/>
                  <a:gd name="T176" fmla="*/ 32 w 32"/>
                  <a:gd name="T177" fmla="*/ 53 h 5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2" h="53">
                    <a:moveTo>
                      <a:pt x="16" y="26"/>
                    </a:moveTo>
                    <a:lnTo>
                      <a:pt x="12" y="27"/>
                    </a:lnTo>
                    <a:lnTo>
                      <a:pt x="8" y="30"/>
                    </a:lnTo>
                    <a:lnTo>
                      <a:pt x="6" y="31"/>
                    </a:lnTo>
                    <a:lnTo>
                      <a:pt x="6" y="41"/>
                    </a:lnTo>
                    <a:lnTo>
                      <a:pt x="8" y="44"/>
                    </a:lnTo>
                    <a:lnTo>
                      <a:pt x="13" y="46"/>
                    </a:lnTo>
                    <a:lnTo>
                      <a:pt x="20" y="46"/>
                    </a:lnTo>
                    <a:lnTo>
                      <a:pt x="23" y="44"/>
                    </a:lnTo>
                    <a:lnTo>
                      <a:pt x="24" y="41"/>
                    </a:lnTo>
                    <a:lnTo>
                      <a:pt x="26" y="37"/>
                    </a:lnTo>
                    <a:lnTo>
                      <a:pt x="26" y="34"/>
                    </a:lnTo>
                    <a:lnTo>
                      <a:pt x="24" y="31"/>
                    </a:lnTo>
                    <a:lnTo>
                      <a:pt x="20" y="27"/>
                    </a:lnTo>
                    <a:lnTo>
                      <a:pt x="19" y="27"/>
                    </a:lnTo>
                    <a:lnTo>
                      <a:pt x="16" y="26"/>
                    </a:lnTo>
                    <a:close/>
                    <a:moveTo>
                      <a:pt x="12" y="7"/>
                    </a:moveTo>
                    <a:lnTo>
                      <a:pt x="9" y="8"/>
                    </a:lnTo>
                    <a:lnTo>
                      <a:pt x="8" y="11"/>
                    </a:lnTo>
                    <a:lnTo>
                      <a:pt x="8" y="16"/>
                    </a:lnTo>
                    <a:lnTo>
                      <a:pt x="10" y="19"/>
                    </a:lnTo>
                    <a:lnTo>
                      <a:pt x="13" y="20"/>
                    </a:lnTo>
                    <a:lnTo>
                      <a:pt x="19" y="20"/>
                    </a:lnTo>
                    <a:lnTo>
                      <a:pt x="23" y="16"/>
                    </a:lnTo>
                    <a:lnTo>
                      <a:pt x="24" y="13"/>
                    </a:lnTo>
                    <a:lnTo>
                      <a:pt x="21" y="8"/>
                    </a:lnTo>
                    <a:lnTo>
                      <a:pt x="19" y="7"/>
                    </a:lnTo>
                    <a:lnTo>
                      <a:pt x="12" y="7"/>
                    </a:lnTo>
                    <a:close/>
                    <a:moveTo>
                      <a:pt x="16" y="0"/>
                    </a:moveTo>
                    <a:lnTo>
                      <a:pt x="20" y="1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30" y="9"/>
                    </a:lnTo>
                    <a:lnTo>
                      <a:pt x="31" y="13"/>
                    </a:lnTo>
                    <a:lnTo>
                      <a:pt x="28" y="19"/>
                    </a:lnTo>
                    <a:lnTo>
                      <a:pt x="27" y="20"/>
                    </a:lnTo>
                    <a:lnTo>
                      <a:pt x="26" y="23"/>
                    </a:lnTo>
                    <a:lnTo>
                      <a:pt x="23" y="23"/>
                    </a:lnTo>
                    <a:lnTo>
                      <a:pt x="28" y="26"/>
                    </a:lnTo>
                    <a:lnTo>
                      <a:pt x="31" y="31"/>
                    </a:lnTo>
                    <a:lnTo>
                      <a:pt x="31" y="34"/>
                    </a:lnTo>
                    <a:lnTo>
                      <a:pt x="32" y="37"/>
                    </a:lnTo>
                    <a:lnTo>
                      <a:pt x="30" y="45"/>
                    </a:lnTo>
                    <a:lnTo>
                      <a:pt x="24" y="50"/>
                    </a:lnTo>
                    <a:lnTo>
                      <a:pt x="16" y="53"/>
                    </a:lnTo>
                    <a:lnTo>
                      <a:pt x="10" y="52"/>
                    </a:lnTo>
                    <a:lnTo>
                      <a:pt x="6" y="50"/>
                    </a:lnTo>
                    <a:lnTo>
                      <a:pt x="1" y="45"/>
                    </a:lnTo>
                    <a:lnTo>
                      <a:pt x="0" y="41"/>
                    </a:lnTo>
                    <a:lnTo>
                      <a:pt x="0" y="30"/>
                    </a:lnTo>
                    <a:lnTo>
                      <a:pt x="4" y="26"/>
                    </a:lnTo>
                    <a:lnTo>
                      <a:pt x="9" y="23"/>
                    </a:lnTo>
                    <a:lnTo>
                      <a:pt x="4" y="20"/>
                    </a:lnTo>
                    <a:lnTo>
                      <a:pt x="2" y="19"/>
                    </a:lnTo>
                    <a:lnTo>
                      <a:pt x="1" y="16"/>
                    </a:lnTo>
                    <a:lnTo>
                      <a:pt x="1" y="9"/>
                    </a:lnTo>
                    <a:lnTo>
                      <a:pt x="4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3" name="Line 575"/>
              <p:cNvSpPr>
                <a:spLocks noChangeShapeType="1"/>
              </p:cNvSpPr>
              <p:nvPr/>
            </p:nvSpPr>
            <p:spPr bwMode="auto">
              <a:xfrm flipV="1">
                <a:off x="1119" y="1187"/>
                <a:ext cx="51" cy="13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4" name="Line 576"/>
              <p:cNvSpPr>
                <a:spLocks noChangeShapeType="1"/>
              </p:cNvSpPr>
              <p:nvPr/>
            </p:nvSpPr>
            <p:spPr bwMode="auto">
              <a:xfrm flipV="1">
                <a:off x="1170" y="1165"/>
                <a:ext cx="51" cy="2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5" name="Line 577"/>
              <p:cNvSpPr>
                <a:spLocks noChangeShapeType="1"/>
              </p:cNvSpPr>
              <p:nvPr/>
            </p:nvSpPr>
            <p:spPr bwMode="auto">
              <a:xfrm flipV="1">
                <a:off x="1221" y="1150"/>
                <a:ext cx="50" cy="15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6" name="Line 578"/>
              <p:cNvSpPr>
                <a:spLocks noChangeShapeType="1"/>
              </p:cNvSpPr>
              <p:nvPr/>
            </p:nvSpPr>
            <p:spPr bwMode="auto">
              <a:xfrm flipV="1">
                <a:off x="1271" y="1143"/>
                <a:ext cx="51" cy="7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7" name="Line 579"/>
              <p:cNvSpPr>
                <a:spLocks noChangeShapeType="1"/>
              </p:cNvSpPr>
              <p:nvPr/>
            </p:nvSpPr>
            <p:spPr bwMode="auto">
              <a:xfrm flipV="1">
                <a:off x="1322" y="1115"/>
                <a:ext cx="50" cy="28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8" name="Line 580"/>
              <p:cNvSpPr>
                <a:spLocks noChangeShapeType="1"/>
              </p:cNvSpPr>
              <p:nvPr/>
            </p:nvSpPr>
            <p:spPr bwMode="auto">
              <a:xfrm flipV="1">
                <a:off x="1372" y="1062"/>
                <a:ext cx="51" cy="53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9" name="Line 581"/>
              <p:cNvSpPr>
                <a:spLocks noChangeShapeType="1"/>
              </p:cNvSpPr>
              <p:nvPr/>
            </p:nvSpPr>
            <p:spPr bwMode="auto">
              <a:xfrm flipV="1">
                <a:off x="1423" y="1031"/>
                <a:ext cx="51" cy="3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0" name="Line 582"/>
              <p:cNvSpPr>
                <a:spLocks noChangeShapeType="1"/>
              </p:cNvSpPr>
              <p:nvPr/>
            </p:nvSpPr>
            <p:spPr bwMode="auto">
              <a:xfrm>
                <a:off x="1474" y="1031"/>
                <a:ext cx="50" cy="15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1" name="Line 583"/>
              <p:cNvSpPr>
                <a:spLocks noChangeShapeType="1"/>
              </p:cNvSpPr>
              <p:nvPr/>
            </p:nvSpPr>
            <p:spPr bwMode="auto">
              <a:xfrm>
                <a:off x="1524" y="1046"/>
                <a:ext cx="51" cy="45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2" name="Line 584"/>
              <p:cNvSpPr>
                <a:spLocks noChangeShapeType="1"/>
              </p:cNvSpPr>
              <p:nvPr/>
            </p:nvSpPr>
            <p:spPr bwMode="auto">
              <a:xfrm>
                <a:off x="1575" y="1091"/>
                <a:ext cx="50" cy="50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3" name="Line 585"/>
              <p:cNvSpPr>
                <a:spLocks noChangeShapeType="1"/>
              </p:cNvSpPr>
              <p:nvPr/>
            </p:nvSpPr>
            <p:spPr bwMode="auto">
              <a:xfrm>
                <a:off x="1625" y="1141"/>
                <a:ext cx="51" cy="46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" name="Line 586"/>
              <p:cNvSpPr>
                <a:spLocks noChangeShapeType="1"/>
              </p:cNvSpPr>
              <p:nvPr/>
            </p:nvSpPr>
            <p:spPr bwMode="auto">
              <a:xfrm>
                <a:off x="1676" y="1187"/>
                <a:ext cx="51" cy="3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" name="Line 587"/>
              <p:cNvSpPr>
                <a:spLocks noChangeShapeType="1"/>
              </p:cNvSpPr>
              <p:nvPr/>
            </p:nvSpPr>
            <p:spPr bwMode="auto">
              <a:xfrm>
                <a:off x="1727" y="1219"/>
                <a:ext cx="50" cy="18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" name="Line 588"/>
              <p:cNvSpPr>
                <a:spLocks noChangeShapeType="1"/>
              </p:cNvSpPr>
              <p:nvPr/>
            </p:nvSpPr>
            <p:spPr bwMode="auto">
              <a:xfrm>
                <a:off x="1777" y="1237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" name="Line 589"/>
              <p:cNvSpPr>
                <a:spLocks noChangeShapeType="1"/>
              </p:cNvSpPr>
              <p:nvPr/>
            </p:nvSpPr>
            <p:spPr bwMode="auto">
              <a:xfrm flipV="1">
                <a:off x="1828" y="1239"/>
                <a:ext cx="50" cy="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" name="Line 590"/>
              <p:cNvSpPr>
                <a:spLocks noChangeShapeType="1"/>
              </p:cNvSpPr>
              <p:nvPr/>
            </p:nvSpPr>
            <p:spPr bwMode="auto">
              <a:xfrm flipV="1">
                <a:off x="1878" y="1218"/>
                <a:ext cx="152" cy="2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" name="Line 591"/>
              <p:cNvSpPr>
                <a:spLocks noChangeShapeType="1"/>
              </p:cNvSpPr>
              <p:nvPr/>
            </p:nvSpPr>
            <p:spPr bwMode="auto">
              <a:xfrm flipV="1">
                <a:off x="2030" y="1214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" name="Line 592"/>
              <p:cNvSpPr>
                <a:spLocks noChangeShapeType="1"/>
              </p:cNvSpPr>
              <p:nvPr/>
            </p:nvSpPr>
            <p:spPr bwMode="auto">
              <a:xfrm flipV="1">
                <a:off x="2081" y="1211"/>
                <a:ext cx="50" cy="3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" name="Line 593"/>
              <p:cNvSpPr>
                <a:spLocks noChangeShapeType="1"/>
              </p:cNvSpPr>
              <p:nvPr/>
            </p:nvSpPr>
            <p:spPr bwMode="auto">
              <a:xfrm flipV="1">
                <a:off x="2131" y="1206"/>
                <a:ext cx="203" cy="5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" name="Line 594"/>
              <p:cNvSpPr>
                <a:spLocks noChangeShapeType="1"/>
              </p:cNvSpPr>
              <p:nvPr/>
            </p:nvSpPr>
            <p:spPr bwMode="auto">
              <a:xfrm>
                <a:off x="2334" y="1206"/>
                <a:ext cx="50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3" name="Line 595"/>
              <p:cNvSpPr>
                <a:spLocks noChangeShapeType="1"/>
              </p:cNvSpPr>
              <p:nvPr/>
            </p:nvSpPr>
            <p:spPr bwMode="auto">
              <a:xfrm flipV="1">
                <a:off x="2384" y="1204"/>
                <a:ext cx="51" cy="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4" name="Line 596"/>
              <p:cNvSpPr>
                <a:spLocks noChangeShapeType="1"/>
              </p:cNvSpPr>
              <p:nvPr/>
            </p:nvSpPr>
            <p:spPr bwMode="auto">
              <a:xfrm>
                <a:off x="1119" y="1203"/>
                <a:ext cx="1316" cy="1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5" name="Line 597"/>
              <p:cNvSpPr>
                <a:spLocks noChangeShapeType="1"/>
              </p:cNvSpPr>
              <p:nvPr/>
            </p:nvSpPr>
            <p:spPr bwMode="auto">
              <a:xfrm flipV="1">
                <a:off x="1119" y="1193"/>
                <a:ext cx="51" cy="9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6" name="Line 598"/>
              <p:cNvSpPr>
                <a:spLocks noChangeShapeType="1"/>
              </p:cNvSpPr>
              <p:nvPr/>
            </p:nvSpPr>
            <p:spPr bwMode="auto">
              <a:xfrm flipV="1">
                <a:off x="1170" y="1184"/>
                <a:ext cx="51" cy="9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7" name="Line 599"/>
              <p:cNvSpPr>
                <a:spLocks noChangeShapeType="1"/>
              </p:cNvSpPr>
              <p:nvPr/>
            </p:nvSpPr>
            <p:spPr bwMode="auto">
              <a:xfrm flipV="1">
                <a:off x="1221" y="1178"/>
                <a:ext cx="50" cy="6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8" name="Line 600"/>
              <p:cNvSpPr>
                <a:spLocks noChangeShapeType="1"/>
              </p:cNvSpPr>
              <p:nvPr/>
            </p:nvSpPr>
            <p:spPr bwMode="auto">
              <a:xfrm flipV="1">
                <a:off x="1271" y="1165"/>
                <a:ext cx="51" cy="13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9" name="Line 601"/>
              <p:cNvSpPr>
                <a:spLocks noChangeShapeType="1"/>
              </p:cNvSpPr>
              <p:nvPr/>
            </p:nvSpPr>
            <p:spPr bwMode="auto">
              <a:xfrm flipV="1">
                <a:off x="1322" y="1150"/>
                <a:ext cx="50" cy="1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0" name="Line 602"/>
              <p:cNvSpPr>
                <a:spLocks noChangeShapeType="1"/>
              </p:cNvSpPr>
              <p:nvPr/>
            </p:nvSpPr>
            <p:spPr bwMode="auto">
              <a:xfrm>
                <a:off x="1372" y="1150"/>
                <a:ext cx="51" cy="8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1" name="Line 603"/>
              <p:cNvSpPr>
                <a:spLocks noChangeShapeType="1"/>
              </p:cNvSpPr>
              <p:nvPr/>
            </p:nvSpPr>
            <p:spPr bwMode="auto">
              <a:xfrm>
                <a:off x="1423" y="1158"/>
                <a:ext cx="51" cy="37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2" name="Line 604"/>
              <p:cNvSpPr>
                <a:spLocks noChangeShapeType="1"/>
              </p:cNvSpPr>
              <p:nvPr/>
            </p:nvSpPr>
            <p:spPr bwMode="auto">
              <a:xfrm>
                <a:off x="1474" y="1195"/>
                <a:ext cx="50" cy="39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3" name="Line 605"/>
              <p:cNvSpPr>
                <a:spLocks noChangeShapeType="1"/>
              </p:cNvSpPr>
              <p:nvPr/>
            </p:nvSpPr>
            <p:spPr bwMode="auto">
              <a:xfrm>
                <a:off x="1524" y="1234"/>
                <a:ext cx="51" cy="22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4" name="Line 606"/>
              <p:cNvSpPr>
                <a:spLocks noChangeShapeType="1"/>
              </p:cNvSpPr>
              <p:nvPr/>
            </p:nvSpPr>
            <p:spPr bwMode="auto">
              <a:xfrm>
                <a:off x="1575" y="1256"/>
                <a:ext cx="50" cy="3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5" name="Line 607"/>
              <p:cNvSpPr>
                <a:spLocks noChangeShapeType="1"/>
              </p:cNvSpPr>
              <p:nvPr/>
            </p:nvSpPr>
            <p:spPr bwMode="auto">
              <a:xfrm flipV="1">
                <a:off x="1625" y="1249"/>
                <a:ext cx="51" cy="10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6" name="Line 608"/>
              <p:cNvSpPr>
                <a:spLocks noChangeShapeType="1"/>
              </p:cNvSpPr>
              <p:nvPr/>
            </p:nvSpPr>
            <p:spPr bwMode="auto">
              <a:xfrm flipV="1">
                <a:off x="1676" y="1234"/>
                <a:ext cx="51" cy="1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7" name="Line 609"/>
              <p:cNvSpPr>
                <a:spLocks noChangeShapeType="1"/>
              </p:cNvSpPr>
              <p:nvPr/>
            </p:nvSpPr>
            <p:spPr bwMode="auto">
              <a:xfrm flipV="1">
                <a:off x="1727" y="1221"/>
                <a:ext cx="50" cy="13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8" name="Line 610"/>
              <p:cNvSpPr>
                <a:spLocks noChangeShapeType="1"/>
              </p:cNvSpPr>
              <p:nvPr/>
            </p:nvSpPr>
            <p:spPr bwMode="auto">
              <a:xfrm flipV="1">
                <a:off x="1777" y="1208"/>
                <a:ext cx="51" cy="13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9" name="Line 611"/>
              <p:cNvSpPr>
                <a:spLocks noChangeShapeType="1"/>
              </p:cNvSpPr>
              <p:nvPr/>
            </p:nvSpPr>
            <p:spPr bwMode="auto">
              <a:xfrm flipV="1">
                <a:off x="1828" y="1203"/>
                <a:ext cx="50" cy="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0" name="Line 612"/>
              <p:cNvSpPr>
                <a:spLocks noChangeShapeType="1"/>
              </p:cNvSpPr>
              <p:nvPr/>
            </p:nvSpPr>
            <p:spPr bwMode="auto">
              <a:xfrm flipV="1">
                <a:off x="1878" y="1200"/>
                <a:ext cx="51" cy="3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1" name="Line 613"/>
              <p:cNvSpPr>
                <a:spLocks noChangeShapeType="1"/>
              </p:cNvSpPr>
              <p:nvPr/>
            </p:nvSpPr>
            <p:spPr bwMode="auto">
              <a:xfrm>
                <a:off x="1929" y="1200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2" name="Line 614"/>
              <p:cNvSpPr>
                <a:spLocks noChangeShapeType="1"/>
              </p:cNvSpPr>
              <p:nvPr/>
            </p:nvSpPr>
            <p:spPr bwMode="auto">
              <a:xfrm>
                <a:off x="1980" y="1200"/>
                <a:ext cx="151" cy="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3" name="Line 615"/>
              <p:cNvSpPr>
                <a:spLocks noChangeShapeType="1"/>
              </p:cNvSpPr>
              <p:nvPr/>
            </p:nvSpPr>
            <p:spPr bwMode="auto">
              <a:xfrm>
                <a:off x="2131" y="1204"/>
                <a:ext cx="102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4" name="Line 616"/>
              <p:cNvSpPr>
                <a:spLocks noChangeShapeType="1"/>
              </p:cNvSpPr>
              <p:nvPr/>
            </p:nvSpPr>
            <p:spPr bwMode="auto">
              <a:xfrm>
                <a:off x="2233" y="1204"/>
                <a:ext cx="50" cy="2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5" name="Line 617"/>
              <p:cNvSpPr>
                <a:spLocks noChangeShapeType="1"/>
              </p:cNvSpPr>
              <p:nvPr/>
            </p:nvSpPr>
            <p:spPr bwMode="auto">
              <a:xfrm>
                <a:off x="2283" y="1206"/>
                <a:ext cx="152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6" name="Line 620"/>
              <p:cNvSpPr>
                <a:spLocks noChangeShapeType="1"/>
              </p:cNvSpPr>
              <p:nvPr/>
            </p:nvSpPr>
            <p:spPr bwMode="auto">
              <a:xfrm>
                <a:off x="1973" y="1044"/>
                <a:ext cx="556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7" name="Line 622"/>
              <p:cNvSpPr>
                <a:spLocks noChangeShapeType="1"/>
              </p:cNvSpPr>
              <p:nvPr/>
            </p:nvSpPr>
            <p:spPr bwMode="auto">
              <a:xfrm flipH="1">
                <a:off x="1973" y="1619"/>
                <a:ext cx="556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8" name="Rectangle 642"/>
              <p:cNvSpPr>
                <a:spLocks noChangeArrowheads="1"/>
              </p:cNvSpPr>
              <p:nvPr/>
            </p:nvSpPr>
            <p:spPr bwMode="auto">
              <a:xfrm>
                <a:off x="1070" y="1732"/>
                <a:ext cx="1511" cy="428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9" name="Line 643"/>
              <p:cNvSpPr>
                <a:spLocks noChangeShapeType="1"/>
              </p:cNvSpPr>
              <p:nvPr/>
            </p:nvSpPr>
            <p:spPr bwMode="auto">
              <a:xfrm flipV="1">
                <a:off x="1070" y="1732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0" name="Line 644"/>
              <p:cNvSpPr>
                <a:spLocks noChangeShapeType="1"/>
              </p:cNvSpPr>
              <p:nvPr/>
            </p:nvSpPr>
            <p:spPr bwMode="auto">
              <a:xfrm>
                <a:off x="1070" y="1732"/>
                <a:ext cx="1511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1" name="Line 645"/>
              <p:cNvSpPr>
                <a:spLocks noChangeShapeType="1"/>
              </p:cNvSpPr>
              <p:nvPr/>
            </p:nvSpPr>
            <p:spPr bwMode="auto">
              <a:xfrm>
                <a:off x="2581" y="1732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2" name="Line 646"/>
              <p:cNvSpPr>
                <a:spLocks noChangeShapeType="1"/>
              </p:cNvSpPr>
              <p:nvPr/>
            </p:nvSpPr>
            <p:spPr bwMode="auto">
              <a:xfrm flipH="1">
                <a:off x="1070" y="2160"/>
                <a:ext cx="1511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3" name="Line 647"/>
              <p:cNvSpPr>
                <a:spLocks noChangeShapeType="1"/>
              </p:cNvSpPr>
              <p:nvPr/>
            </p:nvSpPr>
            <p:spPr bwMode="auto">
              <a:xfrm>
                <a:off x="1070" y="2160"/>
                <a:ext cx="151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4" name="Line 648"/>
              <p:cNvSpPr>
                <a:spLocks noChangeShapeType="1"/>
              </p:cNvSpPr>
              <p:nvPr/>
            </p:nvSpPr>
            <p:spPr bwMode="auto">
              <a:xfrm flipV="1">
                <a:off x="1070" y="1732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5" name="Line 649"/>
              <p:cNvSpPr>
                <a:spLocks noChangeShapeType="1"/>
              </p:cNvSpPr>
              <p:nvPr/>
            </p:nvSpPr>
            <p:spPr bwMode="auto">
              <a:xfrm flipV="1">
                <a:off x="1070" y="2144"/>
                <a:ext cx="1" cy="1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6" name="Freeform 650"/>
              <p:cNvSpPr>
                <a:spLocks noEditPoints="1"/>
              </p:cNvSpPr>
              <p:nvPr/>
            </p:nvSpPr>
            <p:spPr bwMode="auto">
              <a:xfrm>
                <a:off x="1044" y="2212"/>
                <a:ext cx="51" cy="78"/>
              </a:xfrm>
              <a:custGeom>
                <a:avLst/>
                <a:gdLst>
                  <a:gd name="T0" fmla="*/ 25 w 51"/>
                  <a:gd name="T1" fmla="*/ 8 h 78"/>
                  <a:gd name="T2" fmla="*/ 21 w 51"/>
                  <a:gd name="T3" fmla="*/ 10 h 78"/>
                  <a:gd name="T4" fmla="*/ 18 w 51"/>
                  <a:gd name="T5" fmla="*/ 11 h 78"/>
                  <a:gd name="T6" fmla="*/ 15 w 51"/>
                  <a:gd name="T7" fmla="*/ 14 h 78"/>
                  <a:gd name="T8" fmla="*/ 11 w 51"/>
                  <a:gd name="T9" fmla="*/ 23 h 78"/>
                  <a:gd name="T10" fmla="*/ 11 w 51"/>
                  <a:gd name="T11" fmla="*/ 54 h 78"/>
                  <a:gd name="T12" fmla="*/ 15 w 51"/>
                  <a:gd name="T13" fmla="*/ 63 h 78"/>
                  <a:gd name="T14" fmla="*/ 18 w 51"/>
                  <a:gd name="T15" fmla="*/ 66 h 78"/>
                  <a:gd name="T16" fmla="*/ 22 w 51"/>
                  <a:gd name="T17" fmla="*/ 69 h 78"/>
                  <a:gd name="T18" fmla="*/ 30 w 51"/>
                  <a:gd name="T19" fmla="*/ 69 h 78"/>
                  <a:gd name="T20" fmla="*/ 36 w 51"/>
                  <a:gd name="T21" fmla="*/ 63 h 78"/>
                  <a:gd name="T22" fmla="*/ 40 w 51"/>
                  <a:gd name="T23" fmla="*/ 54 h 78"/>
                  <a:gd name="T24" fmla="*/ 41 w 51"/>
                  <a:gd name="T25" fmla="*/ 39 h 78"/>
                  <a:gd name="T26" fmla="*/ 40 w 51"/>
                  <a:gd name="T27" fmla="*/ 23 h 78"/>
                  <a:gd name="T28" fmla="*/ 36 w 51"/>
                  <a:gd name="T29" fmla="*/ 14 h 78"/>
                  <a:gd name="T30" fmla="*/ 33 w 51"/>
                  <a:gd name="T31" fmla="*/ 11 h 78"/>
                  <a:gd name="T32" fmla="*/ 25 w 51"/>
                  <a:gd name="T33" fmla="*/ 8 h 78"/>
                  <a:gd name="T34" fmla="*/ 21 w 51"/>
                  <a:gd name="T35" fmla="*/ 0 h 78"/>
                  <a:gd name="T36" fmla="*/ 33 w 51"/>
                  <a:gd name="T37" fmla="*/ 0 h 78"/>
                  <a:gd name="T38" fmla="*/ 36 w 51"/>
                  <a:gd name="T39" fmla="*/ 2 h 78"/>
                  <a:gd name="T40" fmla="*/ 40 w 51"/>
                  <a:gd name="T41" fmla="*/ 4 h 78"/>
                  <a:gd name="T42" fmla="*/ 43 w 51"/>
                  <a:gd name="T43" fmla="*/ 7 h 78"/>
                  <a:gd name="T44" fmla="*/ 47 w 51"/>
                  <a:gd name="T45" fmla="*/ 15 h 78"/>
                  <a:gd name="T46" fmla="*/ 51 w 51"/>
                  <a:gd name="T47" fmla="*/ 32 h 78"/>
                  <a:gd name="T48" fmla="*/ 51 w 51"/>
                  <a:gd name="T49" fmla="*/ 51 h 78"/>
                  <a:gd name="T50" fmla="*/ 48 w 51"/>
                  <a:gd name="T51" fmla="*/ 62 h 78"/>
                  <a:gd name="T52" fmla="*/ 40 w 51"/>
                  <a:gd name="T53" fmla="*/ 74 h 78"/>
                  <a:gd name="T54" fmla="*/ 36 w 51"/>
                  <a:gd name="T55" fmla="*/ 77 h 78"/>
                  <a:gd name="T56" fmla="*/ 32 w 51"/>
                  <a:gd name="T57" fmla="*/ 78 h 78"/>
                  <a:gd name="T58" fmla="*/ 21 w 51"/>
                  <a:gd name="T59" fmla="*/ 78 h 78"/>
                  <a:gd name="T60" fmla="*/ 17 w 51"/>
                  <a:gd name="T61" fmla="*/ 77 h 78"/>
                  <a:gd name="T62" fmla="*/ 12 w 51"/>
                  <a:gd name="T63" fmla="*/ 74 h 78"/>
                  <a:gd name="T64" fmla="*/ 8 w 51"/>
                  <a:gd name="T65" fmla="*/ 70 h 78"/>
                  <a:gd name="T66" fmla="*/ 3 w 51"/>
                  <a:gd name="T67" fmla="*/ 58 h 78"/>
                  <a:gd name="T68" fmla="*/ 0 w 51"/>
                  <a:gd name="T69" fmla="*/ 39 h 78"/>
                  <a:gd name="T70" fmla="*/ 1 w 51"/>
                  <a:gd name="T71" fmla="*/ 26 h 78"/>
                  <a:gd name="T72" fmla="*/ 4 w 51"/>
                  <a:gd name="T73" fmla="*/ 17 h 78"/>
                  <a:gd name="T74" fmla="*/ 6 w 51"/>
                  <a:gd name="T75" fmla="*/ 11 h 78"/>
                  <a:gd name="T76" fmla="*/ 8 w 51"/>
                  <a:gd name="T77" fmla="*/ 7 h 78"/>
                  <a:gd name="T78" fmla="*/ 11 w 51"/>
                  <a:gd name="T79" fmla="*/ 4 h 78"/>
                  <a:gd name="T80" fmla="*/ 15 w 51"/>
                  <a:gd name="T81" fmla="*/ 2 h 78"/>
                  <a:gd name="T82" fmla="*/ 21 w 51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"/>
                  <a:gd name="T127" fmla="*/ 0 h 78"/>
                  <a:gd name="T128" fmla="*/ 51 w 51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" h="78">
                    <a:moveTo>
                      <a:pt x="25" y="8"/>
                    </a:moveTo>
                    <a:lnTo>
                      <a:pt x="21" y="10"/>
                    </a:lnTo>
                    <a:lnTo>
                      <a:pt x="18" y="11"/>
                    </a:lnTo>
                    <a:lnTo>
                      <a:pt x="15" y="14"/>
                    </a:lnTo>
                    <a:lnTo>
                      <a:pt x="11" y="23"/>
                    </a:lnTo>
                    <a:lnTo>
                      <a:pt x="11" y="54"/>
                    </a:lnTo>
                    <a:lnTo>
                      <a:pt x="15" y="63"/>
                    </a:lnTo>
                    <a:lnTo>
                      <a:pt x="18" y="66"/>
                    </a:lnTo>
                    <a:lnTo>
                      <a:pt x="22" y="69"/>
                    </a:lnTo>
                    <a:lnTo>
                      <a:pt x="30" y="69"/>
                    </a:lnTo>
                    <a:lnTo>
                      <a:pt x="36" y="63"/>
                    </a:lnTo>
                    <a:lnTo>
                      <a:pt x="40" y="54"/>
                    </a:lnTo>
                    <a:lnTo>
                      <a:pt x="41" y="39"/>
                    </a:lnTo>
                    <a:lnTo>
                      <a:pt x="40" y="23"/>
                    </a:lnTo>
                    <a:lnTo>
                      <a:pt x="36" y="14"/>
                    </a:lnTo>
                    <a:lnTo>
                      <a:pt x="33" y="11"/>
                    </a:lnTo>
                    <a:lnTo>
                      <a:pt x="25" y="8"/>
                    </a:lnTo>
                    <a:close/>
                    <a:moveTo>
                      <a:pt x="21" y="0"/>
                    </a:moveTo>
                    <a:lnTo>
                      <a:pt x="33" y="0"/>
                    </a:lnTo>
                    <a:lnTo>
                      <a:pt x="36" y="2"/>
                    </a:lnTo>
                    <a:lnTo>
                      <a:pt x="40" y="4"/>
                    </a:lnTo>
                    <a:lnTo>
                      <a:pt x="43" y="7"/>
                    </a:lnTo>
                    <a:lnTo>
                      <a:pt x="47" y="15"/>
                    </a:lnTo>
                    <a:lnTo>
                      <a:pt x="51" y="32"/>
                    </a:lnTo>
                    <a:lnTo>
                      <a:pt x="51" y="51"/>
                    </a:lnTo>
                    <a:lnTo>
                      <a:pt x="48" y="62"/>
                    </a:lnTo>
                    <a:lnTo>
                      <a:pt x="40" y="74"/>
                    </a:lnTo>
                    <a:lnTo>
                      <a:pt x="36" y="77"/>
                    </a:lnTo>
                    <a:lnTo>
                      <a:pt x="32" y="78"/>
                    </a:lnTo>
                    <a:lnTo>
                      <a:pt x="21" y="78"/>
                    </a:lnTo>
                    <a:lnTo>
                      <a:pt x="17" y="77"/>
                    </a:lnTo>
                    <a:lnTo>
                      <a:pt x="12" y="74"/>
                    </a:lnTo>
                    <a:lnTo>
                      <a:pt x="8" y="70"/>
                    </a:lnTo>
                    <a:lnTo>
                      <a:pt x="3" y="58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7" name="Line 651"/>
              <p:cNvSpPr>
                <a:spLocks noChangeShapeType="1"/>
              </p:cNvSpPr>
              <p:nvPr/>
            </p:nvSpPr>
            <p:spPr bwMode="auto">
              <a:xfrm flipV="1">
                <a:off x="1572" y="2144"/>
                <a:ext cx="1" cy="1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8" name="Freeform 652"/>
              <p:cNvSpPr>
                <a:spLocks/>
              </p:cNvSpPr>
              <p:nvPr/>
            </p:nvSpPr>
            <p:spPr bwMode="auto">
              <a:xfrm>
                <a:off x="1546" y="2212"/>
                <a:ext cx="51" cy="77"/>
              </a:xfrm>
              <a:custGeom>
                <a:avLst/>
                <a:gdLst>
                  <a:gd name="T0" fmla="*/ 21 w 51"/>
                  <a:gd name="T1" fmla="*/ 0 h 77"/>
                  <a:gd name="T2" fmla="*/ 32 w 51"/>
                  <a:gd name="T3" fmla="*/ 0 h 77"/>
                  <a:gd name="T4" fmla="*/ 40 w 51"/>
                  <a:gd name="T5" fmla="*/ 3 h 77"/>
                  <a:gd name="T6" fmla="*/ 44 w 51"/>
                  <a:gd name="T7" fmla="*/ 6 h 77"/>
                  <a:gd name="T8" fmla="*/ 47 w 51"/>
                  <a:gd name="T9" fmla="*/ 10 h 77"/>
                  <a:gd name="T10" fmla="*/ 49 w 51"/>
                  <a:gd name="T11" fmla="*/ 15 h 77"/>
                  <a:gd name="T12" fmla="*/ 49 w 51"/>
                  <a:gd name="T13" fmla="*/ 26 h 77"/>
                  <a:gd name="T14" fmla="*/ 48 w 51"/>
                  <a:gd name="T15" fmla="*/ 30 h 77"/>
                  <a:gd name="T16" fmla="*/ 45 w 51"/>
                  <a:gd name="T17" fmla="*/ 36 h 77"/>
                  <a:gd name="T18" fmla="*/ 42 w 51"/>
                  <a:gd name="T19" fmla="*/ 39 h 77"/>
                  <a:gd name="T20" fmla="*/ 40 w 51"/>
                  <a:gd name="T21" fmla="*/ 43 h 77"/>
                  <a:gd name="T22" fmla="*/ 34 w 51"/>
                  <a:gd name="T23" fmla="*/ 47 h 77"/>
                  <a:gd name="T24" fmla="*/ 29 w 51"/>
                  <a:gd name="T25" fmla="*/ 52 h 77"/>
                  <a:gd name="T26" fmla="*/ 23 w 51"/>
                  <a:gd name="T27" fmla="*/ 56 h 77"/>
                  <a:gd name="T28" fmla="*/ 18 w 51"/>
                  <a:gd name="T29" fmla="*/ 62 h 77"/>
                  <a:gd name="T30" fmla="*/ 16 w 51"/>
                  <a:gd name="T31" fmla="*/ 65 h 77"/>
                  <a:gd name="T32" fmla="*/ 14 w 51"/>
                  <a:gd name="T33" fmla="*/ 67 h 77"/>
                  <a:gd name="T34" fmla="*/ 51 w 51"/>
                  <a:gd name="T35" fmla="*/ 67 h 77"/>
                  <a:gd name="T36" fmla="*/ 51 w 51"/>
                  <a:gd name="T37" fmla="*/ 77 h 77"/>
                  <a:gd name="T38" fmla="*/ 0 w 51"/>
                  <a:gd name="T39" fmla="*/ 77 h 77"/>
                  <a:gd name="T40" fmla="*/ 1 w 51"/>
                  <a:gd name="T41" fmla="*/ 74 h 77"/>
                  <a:gd name="T42" fmla="*/ 1 w 51"/>
                  <a:gd name="T43" fmla="*/ 70 h 77"/>
                  <a:gd name="T44" fmla="*/ 3 w 51"/>
                  <a:gd name="T45" fmla="*/ 66 h 77"/>
                  <a:gd name="T46" fmla="*/ 6 w 51"/>
                  <a:gd name="T47" fmla="*/ 63 h 77"/>
                  <a:gd name="T48" fmla="*/ 7 w 51"/>
                  <a:gd name="T49" fmla="*/ 59 h 77"/>
                  <a:gd name="T50" fmla="*/ 10 w 51"/>
                  <a:gd name="T51" fmla="*/ 55 h 77"/>
                  <a:gd name="T52" fmla="*/ 15 w 51"/>
                  <a:gd name="T53" fmla="*/ 52 h 77"/>
                  <a:gd name="T54" fmla="*/ 25 w 51"/>
                  <a:gd name="T55" fmla="*/ 43 h 77"/>
                  <a:gd name="T56" fmla="*/ 30 w 51"/>
                  <a:gd name="T57" fmla="*/ 39 h 77"/>
                  <a:gd name="T58" fmla="*/ 33 w 51"/>
                  <a:gd name="T59" fmla="*/ 34 h 77"/>
                  <a:gd name="T60" fmla="*/ 38 w 51"/>
                  <a:gd name="T61" fmla="*/ 29 h 77"/>
                  <a:gd name="T62" fmla="*/ 40 w 51"/>
                  <a:gd name="T63" fmla="*/ 25 h 77"/>
                  <a:gd name="T64" fmla="*/ 40 w 51"/>
                  <a:gd name="T65" fmla="*/ 18 h 77"/>
                  <a:gd name="T66" fmla="*/ 38 w 51"/>
                  <a:gd name="T67" fmla="*/ 14 h 77"/>
                  <a:gd name="T68" fmla="*/ 37 w 51"/>
                  <a:gd name="T69" fmla="*/ 13 h 77"/>
                  <a:gd name="T70" fmla="*/ 33 w 51"/>
                  <a:gd name="T71" fmla="*/ 10 h 77"/>
                  <a:gd name="T72" fmla="*/ 30 w 51"/>
                  <a:gd name="T73" fmla="*/ 8 h 77"/>
                  <a:gd name="T74" fmla="*/ 22 w 51"/>
                  <a:gd name="T75" fmla="*/ 8 h 77"/>
                  <a:gd name="T76" fmla="*/ 19 w 51"/>
                  <a:gd name="T77" fmla="*/ 10 h 77"/>
                  <a:gd name="T78" fmla="*/ 16 w 51"/>
                  <a:gd name="T79" fmla="*/ 13 h 77"/>
                  <a:gd name="T80" fmla="*/ 14 w 51"/>
                  <a:gd name="T81" fmla="*/ 14 h 77"/>
                  <a:gd name="T82" fmla="*/ 12 w 51"/>
                  <a:gd name="T83" fmla="*/ 17 h 77"/>
                  <a:gd name="T84" fmla="*/ 12 w 51"/>
                  <a:gd name="T85" fmla="*/ 22 h 77"/>
                  <a:gd name="T86" fmla="*/ 1 w 51"/>
                  <a:gd name="T87" fmla="*/ 21 h 77"/>
                  <a:gd name="T88" fmla="*/ 3 w 51"/>
                  <a:gd name="T89" fmla="*/ 17 h 77"/>
                  <a:gd name="T90" fmla="*/ 4 w 51"/>
                  <a:gd name="T91" fmla="*/ 11 h 77"/>
                  <a:gd name="T92" fmla="*/ 10 w 51"/>
                  <a:gd name="T93" fmla="*/ 6 h 77"/>
                  <a:gd name="T94" fmla="*/ 21 w 51"/>
                  <a:gd name="T95" fmla="*/ 0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1"/>
                  <a:gd name="T145" fmla="*/ 0 h 77"/>
                  <a:gd name="T146" fmla="*/ 51 w 51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1" h="77">
                    <a:moveTo>
                      <a:pt x="21" y="0"/>
                    </a:moveTo>
                    <a:lnTo>
                      <a:pt x="32" y="0"/>
                    </a:lnTo>
                    <a:lnTo>
                      <a:pt x="40" y="3"/>
                    </a:lnTo>
                    <a:lnTo>
                      <a:pt x="44" y="6"/>
                    </a:lnTo>
                    <a:lnTo>
                      <a:pt x="47" y="10"/>
                    </a:lnTo>
                    <a:lnTo>
                      <a:pt x="49" y="15"/>
                    </a:lnTo>
                    <a:lnTo>
                      <a:pt x="49" y="26"/>
                    </a:lnTo>
                    <a:lnTo>
                      <a:pt x="48" y="30"/>
                    </a:lnTo>
                    <a:lnTo>
                      <a:pt x="45" y="36"/>
                    </a:lnTo>
                    <a:lnTo>
                      <a:pt x="42" y="39"/>
                    </a:lnTo>
                    <a:lnTo>
                      <a:pt x="40" y="43"/>
                    </a:lnTo>
                    <a:lnTo>
                      <a:pt x="34" y="47"/>
                    </a:lnTo>
                    <a:lnTo>
                      <a:pt x="29" y="52"/>
                    </a:lnTo>
                    <a:lnTo>
                      <a:pt x="23" y="56"/>
                    </a:lnTo>
                    <a:lnTo>
                      <a:pt x="18" y="62"/>
                    </a:lnTo>
                    <a:lnTo>
                      <a:pt x="16" y="65"/>
                    </a:lnTo>
                    <a:lnTo>
                      <a:pt x="14" y="67"/>
                    </a:lnTo>
                    <a:lnTo>
                      <a:pt x="51" y="67"/>
                    </a:lnTo>
                    <a:lnTo>
                      <a:pt x="51" y="77"/>
                    </a:lnTo>
                    <a:lnTo>
                      <a:pt x="0" y="77"/>
                    </a:lnTo>
                    <a:lnTo>
                      <a:pt x="1" y="74"/>
                    </a:lnTo>
                    <a:lnTo>
                      <a:pt x="1" y="70"/>
                    </a:lnTo>
                    <a:lnTo>
                      <a:pt x="3" y="66"/>
                    </a:lnTo>
                    <a:lnTo>
                      <a:pt x="6" y="63"/>
                    </a:lnTo>
                    <a:lnTo>
                      <a:pt x="7" y="59"/>
                    </a:lnTo>
                    <a:lnTo>
                      <a:pt x="10" y="55"/>
                    </a:lnTo>
                    <a:lnTo>
                      <a:pt x="15" y="52"/>
                    </a:lnTo>
                    <a:lnTo>
                      <a:pt x="25" y="43"/>
                    </a:lnTo>
                    <a:lnTo>
                      <a:pt x="30" y="39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5"/>
                    </a:lnTo>
                    <a:lnTo>
                      <a:pt x="40" y="18"/>
                    </a:lnTo>
                    <a:lnTo>
                      <a:pt x="38" y="14"/>
                    </a:lnTo>
                    <a:lnTo>
                      <a:pt x="37" y="13"/>
                    </a:lnTo>
                    <a:lnTo>
                      <a:pt x="33" y="10"/>
                    </a:lnTo>
                    <a:lnTo>
                      <a:pt x="30" y="8"/>
                    </a:lnTo>
                    <a:lnTo>
                      <a:pt x="22" y="8"/>
                    </a:lnTo>
                    <a:lnTo>
                      <a:pt x="19" y="10"/>
                    </a:lnTo>
                    <a:lnTo>
                      <a:pt x="16" y="13"/>
                    </a:lnTo>
                    <a:lnTo>
                      <a:pt x="14" y="14"/>
                    </a:lnTo>
                    <a:lnTo>
                      <a:pt x="12" y="17"/>
                    </a:lnTo>
                    <a:lnTo>
                      <a:pt x="12" y="22"/>
                    </a:lnTo>
                    <a:lnTo>
                      <a:pt x="1" y="21"/>
                    </a:lnTo>
                    <a:lnTo>
                      <a:pt x="3" y="17"/>
                    </a:lnTo>
                    <a:lnTo>
                      <a:pt x="4" y="11"/>
                    </a:lnTo>
                    <a:lnTo>
                      <a:pt x="10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9" name="Line 653"/>
              <p:cNvSpPr>
                <a:spLocks noChangeShapeType="1"/>
              </p:cNvSpPr>
              <p:nvPr/>
            </p:nvSpPr>
            <p:spPr bwMode="auto">
              <a:xfrm flipV="1">
                <a:off x="2077" y="2144"/>
                <a:ext cx="1" cy="1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0" name="Freeform 654"/>
              <p:cNvSpPr>
                <a:spLocks noEditPoints="1"/>
              </p:cNvSpPr>
              <p:nvPr/>
            </p:nvSpPr>
            <p:spPr bwMode="auto">
              <a:xfrm>
                <a:off x="2049" y="2212"/>
                <a:ext cx="54" cy="77"/>
              </a:xfrm>
              <a:custGeom>
                <a:avLst/>
                <a:gdLst>
                  <a:gd name="T0" fmla="*/ 35 w 54"/>
                  <a:gd name="T1" fmla="*/ 19 h 77"/>
                  <a:gd name="T2" fmla="*/ 13 w 54"/>
                  <a:gd name="T3" fmla="*/ 49 h 77"/>
                  <a:gd name="T4" fmla="*/ 35 w 54"/>
                  <a:gd name="T5" fmla="*/ 49 h 77"/>
                  <a:gd name="T6" fmla="*/ 35 w 54"/>
                  <a:gd name="T7" fmla="*/ 19 h 77"/>
                  <a:gd name="T8" fmla="*/ 37 w 54"/>
                  <a:gd name="T9" fmla="*/ 0 h 77"/>
                  <a:gd name="T10" fmla="*/ 46 w 54"/>
                  <a:gd name="T11" fmla="*/ 0 h 77"/>
                  <a:gd name="T12" fmla="*/ 46 w 54"/>
                  <a:gd name="T13" fmla="*/ 49 h 77"/>
                  <a:gd name="T14" fmla="*/ 54 w 54"/>
                  <a:gd name="T15" fmla="*/ 49 h 77"/>
                  <a:gd name="T16" fmla="*/ 54 w 54"/>
                  <a:gd name="T17" fmla="*/ 59 h 77"/>
                  <a:gd name="T18" fmla="*/ 46 w 54"/>
                  <a:gd name="T19" fmla="*/ 59 h 77"/>
                  <a:gd name="T20" fmla="*/ 46 w 54"/>
                  <a:gd name="T21" fmla="*/ 77 h 77"/>
                  <a:gd name="T22" fmla="*/ 35 w 54"/>
                  <a:gd name="T23" fmla="*/ 77 h 77"/>
                  <a:gd name="T24" fmla="*/ 35 w 54"/>
                  <a:gd name="T25" fmla="*/ 59 h 77"/>
                  <a:gd name="T26" fmla="*/ 0 w 54"/>
                  <a:gd name="T27" fmla="*/ 59 h 77"/>
                  <a:gd name="T28" fmla="*/ 0 w 54"/>
                  <a:gd name="T29" fmla="*/ 49 h 77"/>
                  <a:gd name="T30" fmla="*/ 37 w 54"/>
                  <a:gd name="T31" fmla="*/ 0 h 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77"/>
                  <a:gd name="T50" fmla="*/ 54 w 54"/>
                  <a:gd name="T51" fmla="*/ 77 h 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77">
                    <a:moveTo>
                      <a:pt x="35" y="19"/>
                    </a:moveTo>
                    <a:lnTo>
                      <a:pt x="13" y="49"/>
                    </a:lnTo>
                    <a:lnTo>
                      <a:pt x="35" y="49"/>
                    </a:lnTo>
                    <a:lnTo>
                      <a:pt x="35" y="19"/>
                    </a:lnTo>
                    <a:close/>
                    <a:moveTo>
                      <a:pt x="37" y="0"/>
                    </a:moveTo>
                    <a:lnTo>
                      <a:pt x="46" y="0"/>
                    </a:lnTo>
                    <a:lnTo>
                      <a:pt x="46" y="49"/>
                    </a:lnTo>
                    <a:lnTo>
                      <a:pt x="54" y="49"/>
                    </a:lnTo>
                    <a:lnTo>
                      <a:pt x="54" y="59"/>
                    </a:lnTo>
                    <a:lnTo>
                      <a:pt x="46" y="59"/>
                    </a:lnTo>
                    <a:lnTo>
                      <a:pt x="46" y="77"/>
                    </a:lnTo>
                    <a:lnTo>
                      <a:pt x="35" y="77"/>
                    </a:lnTo>
                    <a:lnTo>
                      <a:pt x="35" y="59"/>
                    </a:lnTo>
                    <a:lnTo>
                      <a:pt x="0" y="59"/>
                    </a:lnTo>
                    <a:lnTo>
                      <a:pt x="0" y="4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1" name="Line 655"/>
              <p:cNvSpPr>
                <a:spLocks noChangeShapeType="1"/>
              </p:cNvSpPr>
              <p:nvPr/>
            </p:nvSpPr>
            <p:spPr bwMode="auto">
              <a:xfrm flipV="1">
                <a:off x="2581" y="2144"/>
                <a:ext cx="1" cy="1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2" name="Freeform 656"/>
              <p:cNvSpPr>
                <a:spLocks noEditPoints="1"/>
              </p:cNvSpPr>
              <p:nvPr/>
            </p:nvSpPr>
            <p:spPr bwMode="auto">
              <a:xfrm>
                <a:off x="2554" y="2212"/>
                <a:ext cx="52" cy="78"/>
              </a:xfrm>
              <a:custGeom>
                <a:avLst/>
                <a:gdLst>
                  <a:gd name="T0" fmla="*/ 19 w 52"/>
                  <a:gd name="T1" fmla="*/ 37 h 78"/>
                  <a:gd name="T2" fmla="*/ 12 w 52"/>
                  <a:gd name="T3" fmla="*/ 43 h 78"/>
                  <a:gd name="T4" fmla="*/ 11 w 52"/>
                  <a:gd name="T5" fmla="*/ 56 h 78"/>
                  <a:gd name="T6" fmla="*/ 15 w 52"/>
                  <a:gd name="T7" fmla="*/ 65 h 78"/>
                  <a:gd name="T8" fmla="*/ 22 w 52"/>
                  <a:gd name="T9" fmla="*/ 69 h 78"/>
                  <a:gd name="T10" fmla="*/ 36 w 52"/>
                  <a:gd name="T11" fmla="*/ 67 h 78"/>
                  <a:gd name="T12" fmla="*/ 40 w 52"/>
                  <a:gd name="T13" fmla="*/ 60 h 78"/>
                  <a:gd name="T14" fmla="*/ 42 w 52"/>
                  <a:gd name="T15" fmla="*/ 47 h 78"/>
                  <a:gd name="T16" fmla="*/ 37 w 52"/>
                  <a:gd name="T17" fmla="*/ 40 h 78"/>
                  <a:gd name="T18" fmla="*/ 33 w 52"/>
                  <a:gd name="T19" fmla="*/ 36 h 78"/>
                  <a:gd name="T20" fmla="*/ 23 w 52"/>
                  <a:gd name="T21" fmla="*/ 0 h 78"/>
                  <a:gd name="T22" fmla="*/ 41 w 52"/>
                  <a:gd name="T23" fmla="*/ 3 h 78"/>
                  <a:gd name="T24" fmla="*/ 49 w 52"/>
                  <a:gd name="T25" fmla="*/ 14 h 78"/>
                  <a:gd name="T26" fmla="*/ 41 w 52"/>
                  <a:gd name="T27" fmla="*/ 21 h 78"/>
                  <a:gd name="T28" fmla="*/ 34 w 52"/>
                  <a:gd name="T29" fmla="*/ 10 h 78"/>
                  <a:gd name="T30" fmla="*/ 29 w 52"/>
                  <a:gd name="T31" fmla="*/ 8 h 78"/>
                  <a:gd name="T32" fmla="*/ 19 w 52"/>
                  <a:gd name="T33" fmla="*/ 11 h 78"/>
                  <a:gd name="T34" fmla="*/ 12 w 52"/>
                  <a:gd name="T35" fmla="*/ 19 h 78"/>
                  <a:gd name="T36" fmla="*/ 11 w 52"/>
                  <a:gd name="T37" fmla="*/ 29 h 78"/>
                  <a:gd name="T38" fmla="*/ 14 w 52"/>
                  <a:gd name="T39" fmla="*/ 33 h 78"/>
                  <a:gd name="T40" fmla="*/ 22 w 52"/>
                  <a:gd name="T41" fmla="*/ 28 h 78"/>
                  <a:gd name="T42" fmla="*/ 30 w 52"/>
                  <a:gd name="T43" fmla="*/ 26 h 78"/>
                  <a:gd name="T44" fmla="*/ 45 w 52"/>
                  <a:gd name="T45" fmla="*/ 33 h 78"/>
                  <a:gd name="T46" fmla="*/ 52 w 52"/>
                  <a:gd name="T47" fmla="*/ 47 h 78"/>
                  <a:gd name="T48" fmla="*/ 49 w 52"/>
                  <a:gd name="T49" fmla="*/ 65 h 78"/>
                  <a:gd name="T50" fmla="*/ 44 w 52"/>
                  <a:gd name="T51" fmla="*/ 71 h 78"/>
                  <a:gd name="T52" fmla="*/ 32 w 52"/>
                  <a:gd name="T53" fmla="*/ 78 h 78"/>
                  <a:gd name="T54" fmla="*/ 16 w 52"/>
                  <a:gd name="T55" fmla="*/ 75 h 78"/>
                  <a:gd name="T56" fmla="*/ 8 w 52"/>
                  <a:gd name="T57" fmla="*/ 69 h 78"/>
                  <a:gd name="T58" fmla="*/ 0 w 52"/>
                  <a:gd name="T59" fmla="*/ 41 h 78"/>
                  <a:gd name="T60" fmla="*/ 10 w 52"/>
                  <a:gd name="T61" fmla="*/ 8 h 78"/>
                  <a:gd name="T62" fmla="*/ 18 w 52"/>
                  <a:gd name="T63" fmla="*/ 2 h 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2"/>
                  <a:gd name="T97" fmla="*/ 0 h 78"/>
                  <a:gd name="T98" fmla="*/ 52 w 52"/>
                  <a:gd name="T99" fmla="*/ 78 h 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2" h="78">
                    <a:moveTo>
                      <a:pt x="22" y="36"/>
                    </a:moveTo>
                    <a:lnTo>
                      <a:pt x="19" y="37"/>
                    </a:lnTo>
                    <a:lnTo>
                      <a:pt x="15" y="40"/>
                    </a:lnTo>
                    <a:lnTo>
                      <a:pt x="12" y="43"/>
                    </a:lnTo>
                    <a:lnTo>
                      <a:pt x="11" y="47"/>
                    </a:lnTo>
                    <a:lnTo>
                      <a:pt x="11" y="56"/>
                    </a:lnTo>
                    <a:lnTo>
                      <a:pt x="12" y="60"/>
                    </a:lnTo>
                    <a:lnTo>
                      <a:pt x="15" y="65"/>
                    </a:lnTo>
                    <a:lnTo>
                      <a:pt x="19" y="67"/>
                    </a:lnTo>
                    <a:lnTo>
                      <a:pt x="22" y="69"/>
                    </a:lnTo>
                    <a:lnTo>
                      <a:pt x="32" y="69"/>
                    </a:lnTo>
                    <a:lnTo>
                      <a:pt x="36" y="67"/>
                    </a:lnTo>
                    <a:lnTo>
                      <a:pt x="37" y="65"/>
                    </a:lnTo>
                    <a:lnTo>
                      <a:pt x="40" y="60"/>
                    </a:lnTo>
                    <a:lnTo>
                      <a:pt x="42" y="52"/>
                    </a:lnTo>
                    <a:lnTo>
                      <a:pt x="42" y="47"/>
                    </a:lnTo>
                    <a:lnTo>
                      <a:pt x="40" y="44"/>
                    </a:lnTo>
                    <a:lnTo>
                      <a:pt x="37" y="40"/>
                    </a:lnTo>
                    <a:lnTo>
                      <a:pt x="36" y="37"/>
                    </a:lnTo>
                    <a:lnTo>
                      <a:pt x="33" y="36"/>
                    </a:lnTo>
                    <a:lnTo>
                      <a:pt x="22" y="36"/>
                    </a:lnTo>
                    <a:close/>
                    <a:moveTo>
                      <a:pt x="23" y="0"/>
                    </a:moveTo>
                    <a:lnTo>
                      <a:pt x="33" y="0"/>
                    </a:lnTo>
                    <a:lnTo>
                      <a:pt x="41" y="3"/>
                    </a:lnTo>
                    <a:lnTo>
                      <a:pt x="47" y="8"/>
                    </a:lnTo>
                    <a:lnTo>
                      <a:pt x="49" y="14"/>
                    </a:lnTo>
                    <a:lnTo>
                      <a:pt x="51" y="19"/>
                    </a:lnTo>
                    <a:lnTo>
                      <a:pt x="41" y="21"/>
                    </a:lnTo>
                    <a:lnTo>
                      <a:pt x="37" y="13"/>
                    </a:lnTo>
                    <a:lnTo>
                      <a:pt x="34" y="10"/>
                    </a:lnTo>
                    <a:lnTo>
                      <a:pt x="32" y="8"/>
                    </a:lnTo>
                    <a:lnTo>
                      <a:pt x="29" y="8"/>
                    </a:lnTo>
                    <a:lnTo>
                      <a:pt x="23" y="10"/>
                    </a:lnTo>
                    <a:lnTo>
                      <a:pt x="19" y="11"/>
                    </a:lnTo>
                    <a:lnTo>
                      <a:pt x="15" y="15"/>
                    </a:lnTo>
                    <a:lnTo>
                      <a:pt x="12" y="19"/>
                    </a:lnTo>
                    <a:lnTo>
                      <a:pt x="12" y="23"/>
                    </a:lnTo>
                    <a:lnTo>
                      <a:pt x="11" y="29"/>
                    </a:lnTo>
                    <a:lnTo>
                      <a:pt x="11" y="37"/>
                    </a:lnTo>
                    <a:lnTo>
                      <a:pt x="14" y="33"/>
                    </a:lnTo>
                    <a:lnTo>
                      <a:pt x="16" y="30"/>
                    </a:lnTo>
                    <a:lnTo>
                      <a:pt x="22" y="28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41" y="29"/>
                    </a:lnTo>
                    <a:lnTo>
                      <a:pt x="45" y="33"/>
                    </a:lnTo>
                    <a:lnTo>
                      <a:pt x="51" y="41"/>
                    </a:lnTo>
                    <a:lnTo>
                      <a:pt x="52" y="47"/>
                    </a:lnTo>
                    <a:lnTo>
                      <a:pt x="52" y="56"/>
                    </a:lnTo>
                    <a:lnTo>
                      <a:pt x="49" y="65"/>
                    </a:lnTo>
                    <a:lnTo>
                      <a:pt x="47" y="69"/>
                    </a:lnTo>
                    <a:lnTo>
                      <a:pt x="44" y="71"/>
                    </a:lnTo>
                    <a:lnTo>
                      <a:pt x="36" y="77"/>
                    </a:lnTo>
                    <a:lnTo>
                      <a:pt x="32" y="78"/>
                    </a:lnTo>
                    <a:lnTo>
                      <a:pt x="27" y="78"/>
                    </a:lnTo>
                    <a:lnTo>
                      <a:pt x="16" y="75"/>
                    </a:lnTo>
                    <a:lnTo>
                      <a:pt x="12" y="73"/>
                    </a:lnTo>
                    <a:lnTo>
                      <a:pt x="8" y="69"/>
                    </a:lnTo>
                    <a:lnTo>
                      <a:pt x="3" y="58"/>
                    </a:lnTo>
                    <a:lnTo>
                      <a:pt x="0" y="41"/>
                    </a:lnTo>
                    <a:lnTo>
                      <a:pt x="3" y="22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18" y="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3" name="Line 657"/>
              <p:cNvSpPr>
                <a:spLocks noChangeShapeType="1"/>
              </p:cNvSpPr>
              <p:nvPr/>
            </p:nvSpPr>
            <p:spPr bwMode="auto">
              <a:xfrm>
                <a:off x="1070" y="2080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4" name="Rectangle 658"/>
              <p:cNvSpPr>
                <a:spLocks noChangeArrowheads="1"/>
              </p:cNvSpPr>
              <p:nvPr/>
            </p:nvSpPr>
            <p:spPr bwMode="auto">
              <a:xfrm>
                <a:off x="920" y="2085"/>
                <a:ext cx="30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5" name="Freeform 659"/>
              <p:cNvSpPr>
                <a:spLocks/>
              </p:cNvSpPr>
              <p:nvPr/>
            </p:nvSpPr>
            <p:spPr bwMode="auto">
              <a:xfrm>
                <a:off x="957" y="2041"/>
                <a:ext cx="50" cy="78"/>
              </a:xfrm>
              <a:custGeom>
                <a:avLst/>
                <a:gdLst>
                  <a:gd name="T0" fmla="*/ 9 w 50"/>
                  <a:gd name="T1" fmla="*/ 0 h 78"/>
                  <a:gd name="T2" fmla="*/ 46 w 50"/>
                  <a:gd name="T3" fmla="*/ 0 h 78"/>
                  <a:gd name="T4" fmla="*/ 46 w 50"/>
                  <a:gd name="T5" fmla="*/ 11 h 78"/>
                  <a:gd name="T6" fmla="*/ 17 w 50"/>
                  <a:gd name="T7" fmla="*/ 11 h 78"/>
                  <a:gd name="T8" fmla="*/ 13 w 50"/>
                  <a:gd name="T9" fmla="*/ 30 h 78"/>
                  <a:gd name="T10" fmla="*/ 17 w 50"/>
                  <a:gd name="T11" fmla="*/ 28 h 78"/>
                  <a:gd name="T12" fmla="*/ 23 w 50"/>
                  <a:gd name="T13" fmla="*/ 26 h 78"/>
                  <a:gd name="T14" fmla="*/ 27 w 50"/>
                  <a:gd name="T15" fmla="*/ 25 h 78"/>
                  <a:gd name="T16" fmla="*/ 34 w 50"/>
                  <a:gd name="T17" fmla="*/ 26 h 78"/>
                  <a:gd name="T18" fmla="*/ 39 w 50"/>
                  <a:gd name="T19" fmla="*/ 29 h 78"/>
                  <a:gd name="T20" fmla="*/ 43 w 50"/>
                  <a:gd name="T21" fmla="*/ 32 h 78"/>
                  <a:gd name="T22" fmla="*/ 49 w 50"/>
                  <a:gd name="T23" fmla="*/ 40 h 78"/>
                  <a:gd name="T24" fmla="*/ 50 w 50"/>
                  <a:gd name="T25" fmla="*/ 45 h 78"/>
                  <a:gd name="T26" fmla="*/ 50 w 50"/>
                  <a:gd name="T27" fmla="*/ 55 h 78"/>
                  <a:gd name="T28" fmla="*/ 49 w 50"/>
                  <a:gd name="T29" fmla="*/ 60 h 78"/>
                  <a:gd name="T30" fmla="*/ 47 w 50"/>
                  <a:gd name="T31" fmla="*/ 65 h 78"/>
                  <a:gd name="T32" fmla="*/ 45 w 50"/>
                  <a:gd name="T33" fmla="*/ 69 h 78"/>
                  <a:gd name="T34" fmla="*/ 41 w 50"/>
                  <a:gd name="T35" fmla="*/ 73 h 78"/>
                  <a:gd name="T36" fmla="*/ 35 w 50"/>
                  <a:gd name="T37" fmla="*/ 76 h 78"/>
                  <a:gd name="T38" fmla="*/ 31 w 50"/>
                  <a:gd name="T39" fmla="*/ 77 h 78"/>
                  <a:gd name="T40" fmla="*/ 24 w 50"/>
                  <a:gd name="T41" fmla="*/ 78 h 78"/>
                  <a:gd name="T42" fmla="*/ 13 w 50"/>
                  <a:gd name="T43" fmla="*/ 76 h 78"/>
                  <a:gd name="T44" fmla="*/ 8 w 50"/>
                  <a:gd name="T45" fmla="*/ 73 h 78"/>
                  <a:gd name="T46" fmla="*/ 4 w 50"/>
                  <a:gd name="T47" fmla="*/ 67 h 78"/>
                  <a:gd name="T48" fmla="*/ 2 w 50"/>
                  <a:gd name="T49" fmla="*/ 63 h 78"/>
                  <a:gd name="T50" fmla="*/ 0 w 50"/>
                  <a:gd name="T51" fmla="*/ 56 h 78"/>
                  <a:gd name="T52" fmla="*/ 11 w 50"/>
                  <a:gd name="T53" fmla="*/ 55 h 78"/>
                  <a:gd name="T54" fmla="*/ 13 w 50"/>
                  <a:gd name="T55" fmla="*/ 63 h 78"/>
                  <a:gd name="T56" fmla="*/ 15 w 50"/>
                  <a:gd name="T57" fmla="*/ 66 h 78"/>
                  <a:gd name="T58" fmla="*/ 20 w 50"/>
                  <a:gd name="T59" fmla="*/ 69 h 78"/>
                  <a:gd name="T60" fmla="*/ 31 w 50"/>
                  <a:gd name="T61" fmla="*/ 69 h 78"/>
                  <a:gd name="T62" fmla="*/ 34 w 50"/>
                  <a:gd name="T63" fmla="*/ 67 h 78"/>
                  <a:gd name="T64" fmla="*/ 37 w 50"/>
                  <a:gd name="T65" fmla="*/ 65 h 78"/>
                  <a:gd name="T66" fmla="*/ 39 w 50"/>
                  <a:gd name="T67" fmla="*/ 60 h 78"/>
                  <a:gd name="T68" fmla="*/ 41 w 50"/>
                  <a:gd name="T69" fmla="*/ 56 h 78"/>
                  <a:gd name="T70" fmla="*/ 41 w 50"/>
                  <a:gd name="T71" fmla="*/ 47 h 78"/>
                  <a:gd name="T72" fmla="*/ 39 w 50"/>
                  <a:gd name="T73" fmla="*/ 43 h 78"/>
                  <a:gd name="T74" fmla="*/ 37 w 50"/>
                  <a:gd name="T75" fmla="*/ 39 h 78"/>
                  <a:gd name="T76" fmla="*/ 34 w 50"/>
                  <a:gd name="T77" fmla="*/ 36 h 78"/>
                  <a:gd name="T78" fmla="*/ 30 w 50"/>
                  <a:gd name="T79" fmla="*/ 34 h 78"/>
                  <a:gd name="T80" fmla="*/ 20 w 50"/>
                  <a:gd name="T81" fmla="*/ 34 h 78"/>
                  <a:gd name="T82" fmla="*/ 17 w 50"/>
                  <a:gd name="T83" fmla="*/ 37 h 78"/>
                  <a:gd name="T84" fmla="*/ 15 w 50"/>
                  <a:gd name="T85" fmla="*/ 39 h 78"/>
                  <a:gd name="T86" fmla="*/ 13 w 50"/>
                  <a:gd name="T87" fmla="*/ 39 h 78"/>
                  <a:gd name="T88" fmla="*/ 12 w 50"/>
                  <a:gd name="T89" fmla="*/ 41 h 78"/>
                  <a:gd name="T90" fmla="*/ 1 w 50"/>
                  <a:gd name="T91" fmla="*/ 40 h 78"/>
                  <a:gd name="T92" fmla="*/ 9 w 50"/>
                  <a:gd name="T93" fmla="*/ 0 h 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0"/>
                  <a:gd name="T142" fmla="*/ 0 h 78"/>
                  <a:gd name="T143" fmla="*/ 50 w 50"/>
                  <a:gd name="T144" fmla="*/ 78 h 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0" h="78">
                    <a:moveTo>
                      <a:pt x="9" y="0"/>
                    </a:moveTo>
                    <a:lnTo>
                      <a:pt x="46" y="0"/>
                    </a:lnTo>
                    <a:lnTo>
                      <a:pt x="46" y="11"/>
                    </a:lnTo>
                    <a:lnTo>
                      <a:pt x="17" y="11"/>
                    </a:lnTo>
                    <a:lnTo>
                      <a:pt x="13" y="30"/>
                    </a:lnTo>
                    <a:lnTo>
                      <a:pt x="17" y="28"/>
                    </a:lnTo>
                    <a:lnTo>
                      <a:pt x="23" y="26"/>
                    </a:lnTo>
                    <a:lnTo>
                      <a:pt x="27" y="25"/>
                    </a:lnTo>
                    <a:lnTo>
                      <a:pt x="34" y="26"/>
                    </a:lnTo>
                    <a:lnTo>
                      <a:pt x="39" y="29"/>
                    </a:lnTo>
                    <a:lnTo>
                      <a:pt x="43" y="32"/>
                    </a:lnTo>
                    <a:lnTo>
                      <a:pt x="49" y="40"/>
                    </a:lnTo>
                    <a:lnTo>
                      <a:pt x="50" y="45"/>
                    </a:lnTo>
                    <a:lnTo>
                      <a:pt x="50" y="55"/>
                    </a:lnTo>
                    <a:lnTo>
                      <a:pt x="49" y="60"/>
                    </a:lnTo>
                    <a:lnTo>
                      <a:pt x="47" y="65"/>
                    </a:lnTo>
                    <a:lnTo>
                      <a:pt x="45" y="69"/>
                    </a:lnTo>
                    <a:lnTo>
                      <a:pt x="41" y="73"/>
                    </a:lnTo>
                    <a:lnTo>
                      <a:pt x="35" y="76"/>
                    </a:lnTo>
                    <a:lnTo>
                      <a:pt x="31" y="77"/>
                    </a:lnTo>
                    <a:lnTo>
                      <a:pt x="24" y="78"/>
                    </a:lnTo>
                    <a:lnTo>
                      <a:pt x="13" y="76"/>
                    </a:lnTo>
                    <a:lnTo>
                      <a:pt x="8" y="73"/>
                    </a:lnTo>
                    <a:lnTo>
                      <a:pt x="4" y="67"/>
                    </a:lnTo>
                    <a:lnTo>
                      <a:pt x="2" y="63"/>
                    </a:lnTo>
                    <a:lnTo>
                      <a:pt x="0" y="56"/>
                    </a:lnTo>
                    <a:lnTo>
                      <a:pt x="11" y="55"/>
                    </a:lnTo>
                    <a:lnTo>
                      <a:pt x="13" y="63"/>
                    </a:lnTo>
                    <a:lnTo>
                      <a:pt x="15" y="66"/>
                    </a:lnTo>
                    <a:lnTo>
                      <a:pt x="20" y="69"/>
                    </a:lnTo>
                    <a:lnTo>
                      <a:pt x="31" y="69"/>
                    </a:lnTo>
                    <a:lnTo>
                      <a:pt x="34" y="67"/>
                    </a:lnTo>
                    <a:lnTo>
                      <a:pt x="37" y="65"/>
                    </a:lnTo>
                    <a:lnTo>
                      <a:pt x="39" y="60"/>
                    </a:lnTo>
                    <a:lnTo>
                      <a:pt x="41" y="56"/>
                    </a:lnTo>
                    <a:lnTo>
                      <a:pt x="41" y="47"/>
                    </a:lnTo>
                    <a:lnTo>
                      <a:pt x="39" y="43"/>
                    </a:lnTo>
                    <a:lnTo>
                      <a:pt x="37" y="39"/>
                    </a:lnTo>
                    <a:lnTo>
                      <a:pt x="34" y="36"/>
                    </a:lnTo>
                    <a:lnTo>
                      <a:pt x="30" y="34"/>
                    </a:lnTo>
                    <a:lnTo>
                      <a:pt x="20" y="34"/>
                    </a:lnTo>
                    <a:lnTo>
                      <a:pt x="17" y="37"/>
                    </a:lnTo>
                    <a:lnTo>
                      <a:pt x="15" y="39"/>
                    </a:lnTo>
                    <a:lnTo>
                      <a:pt x="13" y="39"/>
                    </a:lnTo>
                    <a:lnTo>
                      <a:pt x="12" y="41"/>
                    </a:lnTo>
                    <a:lnTo>
                      <a:pt x="1" y="4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6" name="Line 660"/>
              <p:cNvSpPr>
                <a:spLocks noChangeShapeType="1"/>
              </p:cNvSpPr>
              <p:nvPr/>
            </p:nvSpPr>
            <p:spPr bwMode="auto">
              <a:xfrm>
                <a:off x="1070" y="1946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7" name="Freeform 661"/>
              <p:cNvSpPr>
                <a:spLocks noEditPoints="1"/>
              </p:cNvSpPr>
              <p:nvPr/>
            </p:nvSpPr>
            <p:spPr bwMode="auto">
              <a:xfrm>
                <a:off x="983" y="1909"/>
                <a:ext cx="50" cy="78"/>
              </a:xfrm>
              <a:custGeom>
                <a:avLst/>
                <a:gdLst>
                  <a:gd name="T0" fmla="*/ 24 w 50"/>
                  <a:gd name="T1" fmla="*/ 8 h 78"/>
                  <a:gd name="T2" fmla="*/ 20 w 50"/>
                  <a:gd name="T3" fmla="*/ 9 h 78"/>
                  <a:gd name="T4" fmla="*/ 17 w 50"/>
                  <a:gd name="T5" fmla="*/ 11 h 78"/>
                  <a:gd name="T6" fmla="*/ 15 w 50"/>
                  <a:gd name="T7" fmla="*/ 13 h 78"/>
                  <a:gd name="T8" fmla="*/ 11 w 50"/>
                  <a:gd name="T9" fmla="*/ 23 h 78"/>
                  <a:gd name="T10" fmla="*/ 11 w 50"/>
                  <a:gd name="T11" fmla="*/ 53 h 78"/>
                  <a:gd name="T12" fmla="*/ 15 w 50"/>
                  <a:gd name="T13" fmla="*/ 63 h 78"/>
                  <a:gd name="T14" fmla="*/ 17 w 50"/>
                  <a:gd name="T15" fmla="*/ 65 h 78"/>
                  <a:gd name="T16" fmla="*/ 21 w 50"/>
                  <a:gd name="T17" fmla="*/ 68 h 78"/>
                  <a:gd name="T18" fmla="*/ 30 w 50"/>
                  <a:gd name="T19" fmla="*/ 68 h 78"/>
                  <a:gd name="T20" fmla="*/ 35 w 50"/>
                  <a:gd name="T21" fmla="*/ 63 h 78"/>
                  <a:gd name="T22" fmla="*/ 39 w 50"/>
                  <a:gd name="T23" fmla="*/ 53 h 78"/>
                  <a:gd name="T24" fmla="*/ 41 w 50"/>
                  <a:gd name="T25" fmla="*/ 38 h 78"/>
                  <a:gd name="T26" fmla="*/ 39 w 50"/>
                  <a:gd name="T27" fmla="*/ 23 h 78"/>
                  <a:gd name="T28" fmla="*/ 35 w 50"/>
                  <a:gd name="T29" fmla="*/ 13 h 78"/>
                  <a:gd name="T30" fmla="*/ 32 w 50"/>
                  <a:gd name="T31" fmla="*/ 11 h 78"/>
                  <a:gd name="T32" fmla="*/ 24 w 50"/>
                  <a:gd name="T33" fmla="*/ 8 h 78"/>
                  <a:gd name="T34" fmla="*/ 20 w 50"/>
                  <a:gd name="T35" fmla="*/ 0 h 78"/>
                  <a:gd name="T36" fmla="*/ 32 w 50"/>
                  <a:gd name="T37" fmla="*/ 0 h 78"/>
                  <a:gd name="T38" fmla="*/ 35 w 50"/>
                  <a:gd name="T39" fmla="*/ 1 h 78"/>
                  <a:gd name="T40" fmla="*/ 39 w 50"/>
                  <a:gd name="T41" fmla="*/ 4 h 78"/>
                  <a:gd name="T42" fmla="*/ 42 w 50"/>
                  <a:gd name="T43" fmla="*/ 6 h 78"/>
                  <a:gd name="T44" fmla="*/ 46 w 50"/>
                  <a:gd name="T45" fmla="*/ 15 h 78"/>
                  <a:gd name="T46" fmla="*/ 50 w 50"/>
                  <a:gd name="T47" fmla="*/ 31 h 78"/>
                  <a:gd name="T48" fmla="*/ 50 w 50"/>
                  <a:gd name="T49" fmla="*/ 50 h 78"/>
                  <a:gd name="T50" fmla="*/ 47 w 50"/>
                  <a:gd name="T51" fmla="*/ 61 h 78"/>
                  <a:gd name="T52" fmla="*/ 39 w 50"/>
                  <a:gd name="T53" fmla="*/ 74 h 78"/>
                  <a:gd name="T54" fmla="*/ 35 w 50"/>
                  <a:gd name="T55" fmla="*/ 76 h 78"/>
                  <a:gd name="T56" fmla="*/ 31 w 50"/>
                  <a:gd name="T57" fmla="*/ 78 h 78"/>
                  <a:gd name="T58" fmla="*/ 20 w 50"/>
                  <a:gd name="T59" fmla="*/ 78 h 78"/>
                  <a:gd name="T60" fmla="*/ 16 w 50"/>
                  <a:gd name="T61" fmla="*/ 76 h 78"/>
                  <a:gd name="T62" fmla="*/ 12 w 50"/>
                  <a:gd name="T63" fmla="*/ 74 h 78"/>
                  <a:gd name="T64" fmla="*/ 8 w 50"/>
                  <a:gd name="T65" fmla="*/ 69 h 78"/>
                  <a:gd name="T66" fmla="*/ 2 w 50"/>
                  <a:gd name="T67" fmla="*/ 57 h 78"/>
                  <a:gd name="T68" fmla="*/ 0 w 50"/>
                  <a:gd name="T69" fmla="*/ 38 h 78"/>
                  <a:gd name="T70" fmla="*/ 1 w 50"/>
                  <a:gd name="T71" fmla="*/ 26 h 78"/>
                  <a:gd name="T72" fmla="*/ 4 w 50"/>
                  <a:gd name="T73" fmla="*/ 16 h 78"/>
                  <a:gd name="T74" fmla="*/ 5 w 50"/>
                  <a:gd name="T75" fmla="*/ 11 h 78"/>
                  <a:gd name="T76" fmla="*/ 8 w 50"/>
                  <a:gd name="T77" fmla="*/ 6 h 78"/>
                  <a:gd name="T78" fmla="*/ 11 w 50"/>
                  <a:gd name="T79" fmla="*/ 4 h 78"/>
                  <a:gd name="T80" fmla="*/ 15 w 50"/>
                  <a:gd name="T81" fmla="*/ 1 h 78"/>
                  <a:gd name="T82" fmla="*/ 20 w 50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"/>
                  <a:gd name="T127" fmla="*/ 0 h 78"/>
                  <a:gd name="T128" fmla="*/ 50 w 50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" h="78">
                    <a:moveTo>
                      <a:pt x="24" y="8"/>
                    </a:moveTo>
                    <a:lnTo>
                      <a:pt x="20" y="9"/>
                    </a:lnTo>
                    <a:lnTo>
                      <a:pt x="17" y="11"/>
                    </a:lnTo>
                    <a:lnTo>
                      <a:pt x="15" y="13"/>
                    </a:lnTo>
                    <a:lnTo>
                      <a:pt x="11" y="23"/>
                    </a:lnTo>
                    <a:lnTo>
                      <a:pt x="11" y="53"/>
                    </a:lnTo>
                    <a:lnTo>
                      <a:pt x="15" y="63"/>
                    </a:lnTo>
                    <a:lnTo>
                      <a:pt x="17" y="65"/>
                    </a:lnTo>
                    <a:lnTo>
                      <a:pt x="21" y="68"/>
                    </a:lnTo>
                    <a:lnTo>
                      <a:pt x="30" y="68"/>
                    </a:lnTo>
                    <a:lnTo>
                      <a:pt x="35" y="63"/>
                    </a:lnTo>
                    <a:lnTo>
                      <a:pt x="39" y="53"/>
                    </a:lnTo>
                    <a:lnTo>
                      <a:pt x="41" y="38"/>
                    </a:lnTo>
                    <a:lnTo>
                      <a:pt x="39" y="23"/>
                    </a:lnTo>
                    <a:lnTo>
                      <a:pt x="35" y="13"/>
                    </a:lnTo>
                    <a:lnTo>
                      <a:pt x="32" y="11"/>
                    </a:lnTo>
                    <a:lnTo>
                      <a:pt x="24" y="8"/>
                    </a:lnTo>
                    <a:close/>
                    <a:moveTo>
                      <a:pt x="20" y="0"/>
                    </a:moveTo>
                    <a:lnTo>
                      <a:pt x="32" y="0"/>
                    </a:lnTo>
                    <a:lnTo>
                      <a:pt x="35" y="1"/>
                    </a:lnTo>
                    <a:lnTo>
                      <a:pt x="39" y="4"/>
                    </a:lnTo>
                    <a:lnTo>
                      <a:pt x="42" y="6"/>
                    </a:lnTo>
                    <a:lnTo>
                      <a:pt x="46" y="15"/>
                    </a:lnTo>
                    <a:lnTo>
                      <a:pt x="50" y="31"/>
                    </a:lnTo>
                    <a:lnTo>
                      <a:pt x="50" y="50"/>
                    </a:lnTo>
                    <a:lnTo>
                      <a:pt x="47" y="61"/>
                    </a:lnTo>
                    <a:lnTo>
                      <a:pt x="39" y="74"/>
                    </a:lnTo>
                    <a:lnTo>
                      <a:pt x="35" y="76"/>
                    </a:lnTo>
                    <a:lnTo>
                      <a:pt x="31" y="78"/>
                    </a:lnTo>
                    <a:lnTo>
                      <a:pt x="20" y="78"/>
                    </a:lnTo>
                    <a:lnTo>
                      <a:pt x="16" y="76"/>
                    </a:lnTo>
                    <a:lnTo>
                      <a:pt x="12" y="74"/>
                    </a:lnTo>
                    <a:lnTo>
                      <a:pt x="8" y="69"/>
                    </a:lnTo>
                    <a:lnTo>
                      <a:pt x="2" y="57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4" y="16"/>
                    </a:lnTo>
                    <a:lnTo>
                      <a:pt x="5" y="11"/>
                    </a:lnTo>
                    <a:lnTo>
                      <a:pt x="8" y="6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8" name="Line 662"/>
              <p:cNvSpPr>
                <a:spLocks noChangeShapeType="1"/>
              </p:cNvSpPr>
              <p:nvPr/>
            </p:nvSpPr>
            <p:spPr bwMode="auto">
              <a:xfrm>
                <a:off x="1070" y="1812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9" name="Freeform 663"/>
              <p:cNvSpPr>
                <a:spLocks/>
              </p:cNvSpPr>
              <p:nvPr/>
            </p:nvSpPr>
            <p:spPr bwMode="auto">
              <a:xfrm>
                <a:off x="983" y="1775"/>
                <a:ext cx="50" cy="78"/>
              </a:xfrm>
              <a:custGeom>
                <a:avLst/>
                <a:gdLst>
                  <a:gd name="T0" fmla="*/ 9 w 50"/>
                  <a:gd name="T1" fmla="*/ 0 h 78"/>
                  <a:gd name="T2" fmla="*/ 46 w 50"/>
                  <a:gd name="T3" fmla="*/ 0 h 78"/>
                  <a:gd name="T4" fmla="*/ 46 w 50"/>
                  <a:gd name="T5" fmla="*/ 11 h 78"/>
                  <a:gd name="T6" fmla="*/ 17 w 50"/>
                  <a:gd name="T7" fmla="*/ 11 h 78"/>
                  <a:gd name="T8" fmla="*/ 13 w 50"/>
                  <a:gd name="T9" fmla="*/ 30 h 78"/>
                  <a:gd name="T10" fmla="*/ 17 w 50"/>
                  <a:gd name="T11" fmla="*/ 27 h 78"/>
                  <a:gd name="T12" fmla="*/ 23 w 50"/>
                  <a:gd name="T13" fmla="*/ 26 h 78"/>
                  <a:gd name="T14" fmla="*/ 27 w 50"/>
                  <a:gd name="T15" fmla="*/ 24 h 78"/>
                  <a:gd name="T16" fmla="*/ 34 w 50"/>
                  <a:gd name="T17" fmla="*/ 26 h 78"/>
                  <a:gd name="T18" fmla="*/ 39 w 50"/>
                  <a:gd name="T19" fmla="*/ 28 h 78"/>
                  <a:gd name="T20" fmla="*/ 43 w 50"/>
                  <a:gd name="T21" fmla="*/ 31 h 78"/>
                  <a:gd name="T22" fmla="*/ 49 w 50"/>
                  <a:gd name="T23" fmla="*/ 39 h 78"/>
                  <a:gd name="T24" fmla="*/ 50 w 50"/>
                  <a:gd name="T25" fmla="*/ 45 h 78"/>
                  <a:gd name="T26" fmla="*/ 50 w 50"/>
                  <a:gd name="T27" fmla="*/ 54 h 78"/>
                  <a:gd name="T28" fmla="*/ 49 w 50"/>
                  <a:gd name="T29" fmla="*/ 60 h 78"/>
                  <a:gd name="T30" fmla="*/ 47 w 50"/>
                  <a:gd name="T31" fmla="*/ 64 h 78"/>
                  <a:gd name="T32" fmla="*/ 45 w 50"/>
                  <a:gd name="T33" fmla="*/ 68 h 78"/>
                  <a:gd name="T34" fmla="*/ 41 w 50"/>
                  <a:gd name="T35" fmla="*/ 72 h 78"/>
                  <a:gd name="T36" fmla="*/ 35 w 50"/>
                  <a:gd name="T37" fmla="*/ 75 h 78"/>
                  <a:gd name="T38" fmla="*/ 24 w 50"/>
                  <a:gd name="T39" fmla="*/ 78 h 78"/>
                  <a:gd name="T40" fmla="*/ 13 w 50"/>
                  <a:gd name="T41" fmla="*/ 75 h 78"/>
                  <a:gd name="T42" fmla="*/ 8 w 50"/>
                  <a:gd name="T43" fmla="*/ 72 h 78"/>
                  <a:gd name="T44" fmla="*/ 4 w 50"/>
                  <a:gd name="T45" fmla="*/ 67 h 78"/>
                  <a:gd name="T46" fmla="*/ 1 w 50"/>
                  <a:gd name="T47" fmla="*/ 63 h 78"/>
                  <a:gd name="T48" fmla="*/ 0 w 50"/>
                  <a:gd name="T49" fmla="*/ 56 h 78"/>
                  <a:gd name="T50" fmla="*/ 11 w 50"/>
                  <a:gd name="T51" fmla="*/ 54 h 78"/>
                  <a:gd name="T52" fmla="*/ 13 w 50"/>
                  <a:gd name="T53" fmla="*/ 63 h 78"/>
                  <a:gd name="T54" fmla="*/ 15 w 50"/>
                  <a:gd name="T55" fmla="*/ 65 h 78"/>
                  <a:gd name="T56" fmla="*/ 20 w 50"/>
                  <a:gd name="T57" fmla="*/ 68 h 78"/>
                  <a:gd name="T58" fmla="*/ 31 w 50"/>
                  <a:gd name="T59" fmla="*/ 68 h 78"/>
                  <a:gd name="T60" fmla="*/ 34 w 50"/>
                  <a:gd name="T61" fmla="*/ 67 h 78"/>
                  <a:gd name="T62" fmla="*/ 35 w 50"/>
                  <a:gd name="T63" fmla="*/ 64 h 78"/>
                  <a:gd name="T64" fmla="*/ 38 w 50"/>
                  <a:gd name="T65" fmla="*/ 60 h 78"/>
                  <a:gd name="T66" fmla="*/ 39 w 50"/>
                  <a:gd name="T67" fmla="*/ 56 h 78"/>
                  <a:gd name="T68" fmla="*/ 41 w 50"/>
                  <a:gd name="T69" fmla="*/ 50 h 78"/>
                  <a:gd name="T70" fmla="*/ 41 w 50"/>
                  <a:gd name="T71" fmla="*/ 46 h 78"/>
                  <a:gd name="T72" fmla="*/ 39 w 50"/>
                  <a:gd name="T73" fmla="*/ 42 h 78"/>
                  <a:gd name="T74" fmla="*/ 37 w 50"/>
                  <a:gd name="T75" fmla="*/ 38 h 78"/>
                  <a:gd name="T76" fmla="*/ 34 w 50"/>
                  <a:gd name="T77" fmla="*/ 35 h 78"/>
                  <a:gd name="T78" fmla="*/ 30 w 50"/>
                  <a:gd name="T79" fmla="*/ 34 h 78"/>
                  <a:gd name="T80" fmla="*/ 21 w 50"/>
                  <a:gd name="T81" fmla="*/ 34 h 78"/>
                  <a:gd name="T82" fmla="*/ 19 w 50"/>
                  <a:gd name="T83" fmla="*/ 35 h 78"/>
                  <a:gd name="T84" fmla="*/ 17 w 50"/>
                  <a:gd name="T85" fmla="*/ 37 h 78"/>
                  <a:gd name="T86" fmla="*/ 15 w 50"/>
                  <a:gd name="T87" fmla="*/ 38 h 78"/>
                  <a:gd name="T88" fmla="*/ 13 w 50"/>
                  <a:gd name="T89" fmla="*/ 38 h 78"/>
                  <a:gd name="T90" fmla="*/ 11 w 50"/>
                  <a:gd name="T91" fmla="*/ 41 h 78"/>
                  <a:gd name="T92" fmla="*/ 1 w 50"/>
                  <a:gd name="T93" fmla="*/ 39 h 78"/>
                  <a:gd name="T94" fmla="*/ 9 w 50"/>
                  <a:gd name="T95" fmla="*/ 0 h 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0"/>
                  <a:gd name="T145" fmla="*/ 0 h 78"/>
                  <a:gd name="T146" fmla="*/ 50 w 50"/>
                  <a:gd name="T147" fmla="*/ 78 h 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0" h="78">
                    <a:moveTo>
                      <a:pt x="9" y="0"/>
                    </a:moveTo>
                    <a:lnTo>
                      <a:pt x="46" y="0"/>
                    </a:lnTo>
                    <a:lnTo>
                      <a:pt x="46" y="11"/>
                    </a:lnTo>
                    <a:lnTo>
                      <a:pt x="17" y="11"/>
                    </a:lnTo>
                    <a:lnTo>
                      <a:pt x="13" y="30"/>
                    </a:lnTo>
                    <a:lnTo>
                      <a:pt x="17" y="27"/>
                    </a:lnTo>
                    <a:lnTo>
                      <a:pt x="23" y="26"/>
                    </a:lnTo>
                    <a:lnTo>
                      <a:pt x="27" y="24"/>
                    </a:lnTo>
                    <a:lnTo>
                      <a:pt x="34" y="26"/>
                    </a:lnTo>
                    <a:lnTo>
                      <a:pt x="39" y="28"/>
                    </a:lnTo>
                    <a:lnTo>
                      <a:pt x="43" y="31"/>
                    </a:lnTo>
                    <a:lnTo>
                      <a:pt x="49" y="39"/>
                    </a:lnTo>
                    <a:lnTo>
                      <a:pt x="50" y="45"/>
                    </a:lnTo>
                    <a:lnTo>
                      <a:pt x="50" y="54"/>
                    </a:lnTo>
                    <a:lnTo>
                      <a:pt x="49" y="60"/>
                    </a:lnTo>
                    <a:lnTo>
                      <a:pt x="47" y="64"/>
                    </a:lnTo>
                    <a:lnTo>
                      <a:pt x="45" y="68"/>
                    </a:lnTo>
                    <a:lnTo>
                      <a:pt x="41" y="72"/>
                    </a:lnTo>
                    <a:lnTo>
                      <a:pt x="35" y="75"/>
                    </a:lnTo>
                    <a:lnTo>
                      <a:pt x="24" y="78"/>
                    </a:lnTo>
                    <a:lnTo>
                      <a:pt x="13" y="75"/>
                    </a:lnTo>
                    <a:lnTo>
                      <a:pt x="8" y="72"/>
                    </a:lnTo>
                    <a:lnTo>
                      <a:pt x="4" y="67"/>
                    </a:lnTo>
                    <a:lnTo>
                      <a:pt x="1" y="63"/>
                    </a:lnTo>
                    <a:lnTo>
                      <a:pt x="0" y="56"/>
                    </a:lnTo>
                    <a:lnTo>
                      <a:pt x="11" y="54"/>
                    </a:lnTo>
                    <a:lnTo>
                      <a:pt x="13" y="63"/>
                    </a:lnTo>
                    <a:lnTo>
                      <a:pt x="15" y="65"/>
                    </a:lnTo>
                    <a:lnTo>
                      <a:pt x="20" y="68"/>
                    </a:lnTo>
                    <a:lnTo>
                      <a:pt x="31" y="68"/>
                    </a:lnTo>
                    <a:lnTo>
                      <a:pt x="34" y="67"/>
                    </a:lnTo>
                    <a:lnTo>
                      <a:pt x="35" y="64"/>
                    </a:lnTo>
                    <a:lnTo>
                      <a:pt x="38" y="60"/>
                    </a:lnTo>
                    <a:lnTo>
                      <a:pt x="39" y="56"/>
                    </a:lnTo>
                    <a:lnTo>
                      <a:pt x="41" y="50"/>
                    </a:lnTo>
                    <a:lnTo>
                      <a:pt x="41" y="46"/>
                    </a:lnTo>
                    <a:lnTo>
                      <a:pt x="39" y="42"/>
                    </a:lnTo>
                    <a:lnTo>
                      <a:pt x="37" y="38"/>
                    </a:lnTo>
                    <a:lnTo>
                      <a:pt x="34" y="35"/>
                    </a:lnTo>
                    <a:lnTo>
                      <a:pt x="30" y="34"/>
                    </a:lnTo>
                    <a:lnTo>
                      <a:pt x="21" y="34"/>
                    </a:lnTo>
                    <a:lnTo>
                      <a:pt x="19" y="35"/>
                    </a:lnTo>
                    <a:lnTo>
                      <a:pt x="17" y="37"/>
                    </a:lnTo>
                    <a:lnTo>
                      <a:pt x="15" y="38"/>
                    </a:lnTo>
                    <a:lnTo>
                      <a:pt x="13" y="38"/>
                    </a:lnTo>
                    <a:lnTo>
                      <a:pt x="11" y="41"/>
                    </a:lnTo>
                    <a:lnTo>
                      <a:pt x="1" y="3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0" name="Freeform 664"/>
              <p:cNvSpPr>
                <a:spLocks/>
              </p:cNvSpPr>
              <p:nvPr/>
            </p:nvSpPr>
            <p:spPr bwMode="auto">
              <a:xfrm>
                <a:off x="1071" y="1627"/>
                <a:ext cx="51" cy="56"/>
              </a:xfrm>
              <a:custGeom>
                <a:avLst/>
                <a:gdLst>
                  <a:gd name="T0" fmla="*/ 2 w 51"/>
                  <a:gd name="T1" fmla="*/ 0 h 56"/>
                  <a:gd name="T2" fmla="*/ 14 w 51"/>
                  <a:gd name="T3" fmla="*/ 0 h 56"/>
                  <a:gd name="T4" fmla="*/ 22 w 51"/>
                  <a:gd name="T5" fmla="*/ 14 h 56"/>
                  <a:gd name="T6" fmla="*/ 24 w 51"/>
                  <a:gd name="T7" fmla="*/ 16 h 56"/>
                  <a:gd name="T8" fmla="*/ 26 w 51"/>
                  <a:gd name="T9" fmla="*/ 19 h 56"/>
                  <a:gd name="T10" fmla="*/ 28 w 51"/>
                  <a:gd name="T11" fmla="*/ 18 h 56"/>
                  <a:gd name="T12" fmla="*/ 29 w 51"/>
                  <a:gd name="T13" fmla="*/ 15 h 56"/>
                  <a:gd name="T14" fmla="*/ 31 w 51"/>
                  <a:gd name="T15" fmla="*/ 14 h 56"/>
                  <a:gd name="T16" fmla="*/ 39 w 51"/>
                  <a:gd name="T17" fmla="*/ 0 h 56"/>
                  <a:gd name="T18" fmla="*/ 51 w 51"/>
                  <a:gd name="T19" fmla="*/ 0 h 56"/>
                  <a:gd name="T20" fmla="*/ 32 w 51"/>
                  <a:gd name="T21" fmla="*/ 29 h 56"/>
                  <a:gd name="T22" fmla="*/ 51 w 51"/>
                  <a:gd name="T23" fmla="*/ 56 h 56"/>
                  <a:gd name="T24" fmla="*/ 39 w 51"/>
                  <a:gd name="T25" fmla="*/ 56 h 56"/>
                  <a:gd name="T26" fmla="*/ 28 w 51"/>
                  <a:gd name="T27" fmla="*/ 40 h 56"/>
                  <a:gd name="T28" fmla="*/ 26 w 51"/>
                  <a:gd name="T29" fmla="*/ 37 h 56"/>
                  <a:gd name="T30" fmla="*/ 13 w 51"/>
                  <a:gd name="T31" fmla="*/ 56 h 56"/>
                  <a:gd name="T32" fmla="*/ 0 w 51"/>
                  <a:gd name="T33" fmla="*/ 56 h 56"/>
                  <a:gd name="T34" fmla="*/ 21 w 51"/>
                  <a:gd name="T35" fmla="*/ 29 h 56"/>
                  <a:gd name="T36" fmla="*/ 2 w 51"/>
                  <a:gd name="T37" fmla="*/ 0 h 5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1"/>
                  <a:gd name="T58" fmla="*/ 0 h 56"/>
                  <a:gd name="T59" fmla="*/ 51 w 51"/>
                  <a:gd name="T60" fmla="*/ 56 h 5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1" h="56">
                    <a:moveTo>
                      <a:pt x="2" y="0"/>
                    </a:moveTo>
                    <a:lnTo>
                      <a:pt x="14" y="0"/>
                    </a:lnTo>
                    <a:lnTo>
                      <a:pt x="22" y="14"/>
                    </a:lnTo>
                    <a:lnTo>
                      <a:pt x="24" y="16"/>
                    </a:lnTo>
                    <a:lnTo>
                      <a:pt x="26" y="19"/>
                    </a:lnTo>
                    <a:lnTo>
                      <a:pt x="28" y="18"/>
                    </a:lnTo>
                    <a:lnTo>
                      <a:pt x="29" y="15"/>
                    </a:lnTo>
                    <a:lnTo>
                      <a:pt x="31" y="1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32" y="29"/>
                    </a:lnTo>
                    <a:lnTo>
                      <a:pt x="51" y="56"/>
                    </a:lnTo>
                    <a:lnTo>
                      <a:pt x="39" y="56"/>
                    </a:lnTo>
                    <a:lnTo>
                      <a:pt x="28" y="40"/>
                    </a:lnTo>
                    <a:lnTo>
                      <a:pt x="26" y="37"/>
                    </a:lnTo>
                    <a:lnTo>
                      <a:pt x="13" y="56"/>
                    </a:lnTo>
                    <a:lnTo>
                      <a:pt x="0" y="56"/>
                    </a:lnTo>
                    <a:lnTo>
                      <a:pt x="21" y="2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1" name="Freeform 665"/>
              <p:cNvSpPr>
                <a:spLocks/>
              </p:cNvSpPr>
              <p:nvPr/>
            </p:nvSpPr>
            <p:spPr bwMode="auto">
              <a:xfrm>
                <a:off x="1164" y="1606"/>
                <a:ext cx="28" cy="77"/>
              </a:xfrm>
              <a:custGeom>
                <a:avLst/>
                <a:gdLst>
                  <a:gd name="T0" fmla="*/ 21 w 28"/>
                  <a:gd name="T1" fmla="*/ 0 h 77"/>
                  <a:gd name="T2" fmla="*/ 28 w 28"/>
                  <a:gd name="T3" fmla="*/ 0 h 77"/>
                  <a:gd name="T4" fmla="*/ 28 w 28"/>
                  <a:gd name="T5" fmla="*/ 77 h 77"/>
                  <a:gd name="T6" fmla="*/ 18 w 28"/>
                  <a:gd name="T7" fmla="*/ 77 h 77"/>
                  <a:gd name="T8" fmla="*/ 18 w 28"/>
                  <a:gd name="T9" fmla="*/ 17 h 77"/>
                  <a:gd name="T10" fmla="*/ 16 w 28"/>
                  <a:gd name="T11" fmla="*/ 18 h 77"/>
                  <a:gd name="T12" fmla="*/ 13 w 28"/>
                  <a:gd name="T13" fmla="*/ 21 h 77"/>
                  <a:gd name="T14" fmla="*/ 5 w 28"/>
                  <a:gd name="T15" fmla="*/ 26 h 77"/>
                  <a:gd name="T16" fmla="*/ 0 w 28"/>
                  <a:gd name="T17" fmla="*/ 28 h 77"/>
                  <a:gd name="T18" fmla="*/ 0 w 28"/>
                  <a:gd name="T19" fmla="*/ 18 h 77"/>
                  <a:gd name="T20" fmla="*/ 6 w 28"/>
                  <a:gd name="T21" fmla="*/ 15 h 77"/>
                  <a:gd name="T22" fmla="*/ 14 w 28"/>
                  <a:gd name="T23" fmla="*/ 10 h 77"/>
                  <a:gd name="T24" fmla="*/ 17 w 28"/>
                  <a:gd name="T25" fmla="*/ 6 h 77"/>
                  <a:gd name="T26" fmla="*/ 20 w 28"/>
                  <a:gd name="T27" fmla="*/ 3 h 77"/>
                  <a:gd name="T28" fmla="*/ 21 w 28"/>
                  <a:gd name="T29" fmla="*/ 0 h 7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"/>
                  <a:gd name="T46" fmla="*/ 0 h 77"/>
                  <a:gd name="T47" fmla="*/ 28 w 28"/>
                  <a:gd name="T48" fmla="*/ 77 h 7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" h="77">
                    <a:moveTo>
                      <a:pt x="21" y="0"/>
                    </a:moveTo>
                    <a:lnTo>
                      <a:pt x="28" y="0"/>
                    </a:lnTo>
                    <a:lnTo>
                      <a:pt x="28" y="77"/>
                    </a:lnTo>
                    <a:lnTo>
                      <a:pt x="18" y="77"/>
                    </a:lnTo>
                    <a:lnTo>
                      <a:pt x="18" y="17"/>
                    </a:lnTo>
                    <a:lnTo>
                      <a:pt x="16" y="18"/>
                    </a:lnTo>
                    <a:lnTo>
                      <a:pt x="13" y="21"/>
                    </a:lnTo>
                    <a:lnTo>
                      <a:pt x="5" y="2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6" y="15"/>
                    </a:lnTo>
                    <a:lnTo>
                      <a:pt x="14" y="10"/>
                    </a:lnTo>
                    <a:lnTo>
                      <a:pt x="17" y="6"/>
                    </a:lnTo>
                    <a:lnTo>
                      <a:pt x="20" y="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2" name="Freeform 666"/>
              <p:cNvSpPr>
                <a:spLocks noEditPoints="1"/>
              </p:cNvSpPr>
              <p:nvPr/>
            </p:nvSpPr>
            <p:spPr bwMode="auto">
              <a:xfrm>
                <a:off x="1216" y="1606"/>
                <a:ext cx="51" cy="78"/>
              </a:xfrm>
              <a:custGeom>
                <a:avLst/>
                <a:gdLst>
                  <a:gd name="T0" fmla="*/ 25 w 51"/>
                  <a:gd name="T1" fmla="*/ 9 h 78"/>
                  <a:gd name="T2" fmla="*/ 21 w 51"/>
                  <a:gd name="T3" fmla="*/ 10 h 78"/>
                  <a:gd name="T4" fmla="*/ 18 w 51"/>
                  <a:gd name="T5" fmla="*/ 11 h 78"/>
                  <a:gd name="T6" fmla="*/ 16 w 51"/>
                  <a:gd name="T7" fmla="*/ 14 h 78"/>
                  <a:gd name="T8" fmla="*/ 11 w 51"/>
                  <a:gd name="T9" fmla="*/ 24 h 78"/>
                  <a:gd name="T10" fmla="*/ 11 w 51"/>
                  <a:gd name="T11" fmla="*/ 54 h 78"/>
                  <a:gd name="T12" fmla="*/ 16 w 51"/>
                  <a:gd name="T13" fmla="*/ 63 h 78"/>
                  <a:gd name="T14" fmla="*/ 18 w 51"/>
                  <a:gd name="T15" fmla="*/ 66 h 78"/>
                  <a:gd name="T16" fmla="*/ 22 w 51"/>
                  <a:gd name="T17" fmla="*/ 69 h 78"/>
                  <a:gd name="T18" fmla="*/ 31 w 51"/>
                  <a:gd name="T19" fmla="*/ 69 h 78"/>
                  <a:gd name="T20" fmla="*/ 36 w 51"/>
                  <a:gd name="T21" fmla="*/ 63 h 78"/>
                  <a:gd name="T22" fmla="*/ 40 w 51"/>
                  <a:gd name="T23" fmla="*/ 54 h 78"/>
                  <a:gd name="T24" fmla="*/ 41 w 51"/>
                  <a:gd name="T25" fmla="*/ 39 h 78"/>
                  <a:gd name="T26" fmla="*/ 40 w 51"/>
                  <a:gd name="T27" fmla="*/ 24 h 78"/>
                  <a:gd name="T28" fmla="*/ 36 w 51"/>
                  <a:gd name="T29" fmla="*/ 14 h 78"/>
                  <a:gd name="T30" fmla="*/ 33 w 51"/>
                  <a:gd name="T31" fmla="*/ 11 h 78"/>
                  <a:gd name="T32" fmla="*/ 25 w 51"/>
                  <a:gd name="T33" fmla="*/ 9 h 78"/>
                  <a:gd name="T34" fmla="*/ 21 w 51"/>
                  <a:gd name="T35" fmla="*/ 0 h 78"/>
                  <a:gd name="T36" fmla="*/ 33 w 51"/>
                  <a:gd name="T37" fmla="*/ 0 h 78"/>
                  <a:gd name="T38" fmla="*/ 36 w 51"/>
                  <a:gd name="T39" fmla="*/ 2 h 78"/>
                  <a:gd name="T40" fmla="*/ 40 w 51"/>
                  <a:gd name="T41" fmla="*/ 5 h 78"/>
                  <a:gd name="T42" fmla="*/ 43 w 51"/>
                  <a:gd name="T43" fmla="*/ 7 h 78"/>
                  <a:gd name="T44" fmla="*/ 47 w 51"/>
                  <a:gd name="T45" fmla="*/ 15 h 78"/>
                  <a:gd name="T46" fmla="*/ 51 w 51"/>
                  <a:gd name="T47" fmla="*/ 32 h 78"/>
                  <a:gd name="T48" fmla="*/ 51 w 51"/>
                  <a:gd name="T49" fmla="*/ 51 h 78"/>
                  <a:gd name="T50" fmla="*/ 48 w 51"/>
                  <a:gd name="T51" fmla="*/ 62 h 78"/>
                  <a:gd name="T52" fmla="*/ 40 w 51"/>
                  <a:gd name="T53" fmla="*/ 74 h 78"/>
                  <a:gd name="T54" fmla="*/ 36 w 51"/>
                  <a:gd name="T55" fmla="*/ 77 h 78"/>
                  <a:gd name="T56" fmla="*/ 32 w 51"/>
                  <a:gd name="T57" fmla="*/ 78 h 78"/>
                  <a:gd name="T58" fmla="*/ 21 w 51"/>
                  <a:gd name="T59" fmla="*/ 78 h 78"/>
                  <a:gd name="T60" fmla="*/ 17 w 51"/>
                  <a:gd name="T61" fmla="*/ 77 h 78"/>
                  <a:gd name="T62" fmla="*/ 13 w 51"/>
                  <a:gd name="T63" fmla="*/ 74 h 78"/>
                  <a:gd name="T64" fmla="*/ 9 w 51"/>
                  <a:gd name="T65" fmla="*/ 70 h 78"/>
                  <a:gd name="T66" fmla="*/ 3 w 51"/>
                  <a:gd name="T67" fmla="*/ 58 h 78"/>
                  <a:gd name="T68" fmla="*/ 0 w 51"/>
                  <a:gd name="T69" fmla="*/ 39 h 78"/>
                  <a:gd name="T70" fmla="*/ 2 w 51"/>
                  <a:gd name="T71" fmla="*/ 26 h 78"/>
                  <a:gd name="T72" fmla="*/ 5 w 51"/>
                  <a:gd name="T73" fmla="*/ 17 h 78"/>
                  <a:gd name="T74" fmla="*/ 6 w 51"/>
                  <a:gd name="T75" fmla="*/ 11 h 78"/>
                  <a:gd name="T76" fmla="*/ 9 w 51"/>
                  <a:gd name="T77" fmla="*/ 7 h 78"/>
                  <a:gd name="T78" fmla="*/ 11 w 51"/>
                  <a:gd name="T79" fmla="*/ 5 h 78"/>
                  <a:gd name="T80" fmla="*/ 16 w 51"/>
                  <a:gd name="T81" fmla="*/ 2 h 78"/>
                  <a:gd name="T82" fmla="*/ 21 w 51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"/>
                  <a:gd name="T127" fmla="*/ 0 h 78"/>
                  <a:gd name="T128" fmla="*/ 51 w 51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" h="78">
                    <a:moveTo>
                      <a:pt x="25" y="9"/>
                    </a:moveTo>
                    <a:lnTo>
                      <a:pt x="21" y="10"/>
                    </a:lnTo>
                    <a:lnTo>
                      <a:pt x="18" y="11"/>
                    </a:lnTo>
                    <a:lnTo>
                      <a:pt x="16" y="14"/>
                    </a:lnTo>
                    <a:lnTo>
                      <a:pt x="11" y="24"/>
                    </a:lnTo>
                    <a:lnTo>
                      <a:pt x="11" y="54"/>
                    </a:lnTo>
                    <a:lnTo>
                      <a:pt x="16" y="63"/>
                    </a:lnTo>
                    <a:lnTo>
                      <a:pt x="18" y="66"/>
                    </a:lnTo>
                    <a:lnTo>
                      <a:pt x="22" y="69"/>
                    </a:lnTo>
                    <a:lnTo>
                      <a:pt x="31" y="69"/>
                    </a:lnTo>
                    <a:lnTo>
                      <a:pt x="36" y="63"/>
                    </a:lnTo>
                    <a:lnTo>
                      <a:pt x="40" y="54"/>
                    </a:lnTo>
                    <a:lnTo>
                      <a:pt x="41" y="39"/>
                    </a:lnTo>
                    <a:lnTo>
                      <a:pt x="40" y="24"/>
                    </a:lnTo>
                    <a:lnTo>
                      <a:pt x="36" y="14"/>
                    </a:lnTo>
                    <a:lnTo>
                      <a:pt x="33" y="11"/>
                    </a:lnTo>
                    <a:lnTo>
                      <a:pt x="25" y="9"/>
                    </a:lnTo>
                    <a:close/>
                    <a:moveTo>
                      <a:pt x="21" y="0"/>
                    </a:moveTo>
                    <a:lnTo>
                      <a:pt x="33" y="0"/>
                    </a:lnTo>
                    <a:lnTo>
                      <a:pt x="36" y="2"/>
                    </a:lnTo>
                    <a:lnTo>
                      <a:pt x="40" y="5"/>
                    </a:lnTo>
                    <a:lnTo>
                      <a:pt x="43" y="7"/>
                    </a:lnTo>
                    <a:lnTo>
                      <a:pt x="47" y="15"/>
                    </a:lnTo>
                    <a:lnTo>
                      <a:pt x="51" y="32"/>
                    </a:lnTo>
                    <a:lnTo>
                      <a:pt x="51" y="51"/>
                    </a:lnTo>
                    <a:lnTo>
                      <a:pt x="48" y="62"/>
                    </a:lnTo>
                    <a:lnTo>
                      <a:pt x="40" y="74"/>
                    </a:lnTo>
                    <a:lnTo>
                      <a:pt x="36" y="77"/>
                    </a:lnTo>
                    <a:lnTo>
                      <a:pt x="32" y="78"/>
                    </a:lnTo>
                    <a:lnTo>
                      <a:pt x="21" y="78"/>
                    </a:lnTo>
                    <a:lnTo>
                      <a:pt x="17" y="77"/>
                    </a:lnTo>
                    <a:lnTo>
                      <a:pt x="13" y="74"/>
                    </a:lnTo>
                    <a:lnTo>
                      <a:pt x="9" y="70"/>
                    </a:lnTo>
                    <a:lnTo>
                      <a:pt x="3" y="58"/>
                    </a:lnTo>
                    <a:lnTo>
                      <a:pt x="0" y="39"/>
                    </a:lnTo>
                    <a:lnTo>
                      <a:pt x="2" y="26"/>
                    </a:lnTo>
                    <a:lnTo>
                      <a:pt x="5" y="17"/>
                    </a:lnTo>
                    <a:lnTo>
                      <a:pt x="6" y="11"/>
                    </a:lnTo>
                    <a:lnTo>
                      <a:pt x="9" y="7"/>
                    </a:lnTo>
                    <a:lnTo>
                      <a:pt x="11" y="5"/>
                    </a:lnTo>
                    <a:lnTo>
                      <a:pt x="16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3" name="Rectangle 667"/>
              <p:cNvSpPr>
                <a:spLocks noChangeArrowheads="1"/>
              </p:cNvSpPr>
              <p:nvPr/>
            </p:nvSpPr>
            <p:spPr bwMode="auto">
              <a:xfrm>
                <a:off x="1274" y="1595"/>
                <a:ext cx="19" cy="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4" name="Freeform 668"/>
              <p:cNvSpPr>
                <a:spLocks noEditPoints="1"/>
              </p:cNvSpPr>
              <p:nvPr/>
            </p:nvSpPr>
            <p:spPr bwMode="auto">
              <a:xfrm>
                <a:off x="1299" y="1565"/>
                <a:ext cx="32" cy="54"/>
              </a:xfrm>
              <a:custGeom>
                <a:avLst/>
                <a:gdLst>
                  <a:gd name="T0" fmla="*/ 16 w 32"/>
                  <a:gd name="T1" fmla="*/ 26 h 54"/>
                  <a:gd name="T2" fmla="*/ 12 w 32"/>
                  <a:gd name="T3" fmla="*/ 28 h 54"/>
                  <a:gd name="T4" fmla="*/ 8 w 32"/>
                  <a:gd name="T5" fmla="*/ 30 h 54"/>
                  <a:gd name="T6" fmla="*/ 6 w 32"/>
                  <a:gd name="T7" fmla="*/ 32 h 54"/>
                  <a:gd name="T8" fmla="*/ 6 w 32"/>
                  <a:gd name="T9" fmla="*/ 41 h 54"/>
                  <a:gd name="T10" fmla="*/ 8 w 32"/>
                  <a:gd name="T11" fmla="*/ 44 h 54"/>
                  <a:gd name="T12" fmla="*/ 13 w 32"/>
                  <a:gd name="T13" fmla="*/ 47 h 54"/>
                  <a:gd name="T14" fmla="*/ 20 w 32"/>
                  <a:gd name="T15" fmla="*/ 47 h 54"/>
                  <a:gd name="T16" fmla="*/ 23 w 32"/>
                  <a:gd name="T17" fmla="*/ 44 h 54"/>
                  <a:gd name="T18" fmla="*/ 24 w 32"/>
                  <a:gd name="T19" fmla="*/ 41 h 54"/>
                  <a:gd name="T20" fmla="*/ 26 w 32"/>
                  <a:gd name="T21" fmla="*/ 37 h 54"/>
                  <a:gd name="T22" fmla="*/ 26 w 32"/>
                  <a:gd name="T23" fmla="*/ 35 h 54"/>
                  <a:gd name="T24" fmla="*/ 24 w 32"/>
                  <a:gd name="T25" fmla="*/ 32 h 54"/>
                  <a:gd name="T26" fmla="*/ 20 w 32"/>
                  <a:gd name="T27" fmla="*/ 28 h 54"/>
                  <a:gd name="T28" fmla="*/ 19 w 32"/>
                  <a:gd name="T29" fmla="*/ 28 h 54"/>
                  <a:gd name="T30" fmla="*/ 16 w 32"/>
                  <a:gd name="T31" fmla="*/ 26 h 54"/>
                  <a:gd name="T32" fmla="*/ 12 w 32"/>
                  <a:gd name="T33" fmla="*/ 7 h 54"/>
                  <a:gd name="T34" fmla="*/ 9 w 32"/>
                  <a:gd name="T35" fmla="*/ 9 h 54"/>
                  <a:gd name="T36" fmla="*/ 8 w 32"/>
                  <a:gd name="T37" fmla="*/ 11 h 54"/>
                  <a:gd name="T38" fmla="*/ 8 w 32"/>
                  <a:gd name="T39" fmla="*/ 17 h 54"/>
                  <a:gd name="T40" fmla="*/ 10 w 32"/>
                  <a:gd name="T41" fmla="*/ 20 h 54"/>
                  <a:gd name="T42" fmla="*/ 13 w 32"/>
                  <a:gd name="T43" fmla="*/ 21 h 54"/>
                  <a:gd name="T44" fmla="*/ 19 w 32"/>
                  <a:gd name="T45" fmla="*/ 21 h 54"/>
                  <a:gd name="T46" fmla="*/ 23 w 32"/>
                  <a:gd name="T47" fmla="*/ 17 h 54"/>
                  <a:gd name="T48" fmla="*/ 24 w 32"/>
                  <a:gd name="T49" fmla="*/ 14 h 54"/>
                  <a:gd name="T50" fmla="*/ 21 w 32"/>
                  <a:gd name="T51" fmla="*/ 9 h 54"/>
                  <a:gd name="T52" fmla="*/ 19 w 32"/>
                  <a:gd name="T53" fmla="*/ 7 h 54"/>
                  <a:gd name="T54" fmla="*/ 12 w 32"/>
                  <a:gd name="T55" fmla="*/ 7 h 54"/>
                  <a:gd name="T56" fmla="*/ 16 w 32"/>
                  <a:gd name="T57" fmla="*/ 0 h 54"/>
                  <a:gd name="T58" fmla="*/ 20 w 32"/>
                  <a:gd name="T59" fmla="*/ 2 h 54"/>
                  <a:gd name="T60" fmla="*/ 26 w 32"/>
                  <a:gd name="T61" fmla="*/ 4 h 54"/>
                  <a:gd name="T62" fmla="*/ 28 w 32"/>
                  <a:gd name="T63" fmla="*/ 7 h 54"/>
                  <a:gd name="T64" fmla="*/ 30 w 32"/>
                  <a:gd name="T65" fmla="*/ 10 h 54"/>
                  <a:gd name="T66" fmla="*/ 31 w 32"/>
                  <a:gd name="T67" fmla="*/ 14 h 54"/>
                  <a:gd name="T68" fmla="*/ 28 w 32"/>
                  <a:gd name="T69" fmla="*/ 20 h 54"/>
                  <a:gd name="T70" fmla="*/ 27 w 32"/>
                  <a:gd name="T71" fmla="*/ 21 h 54"/>
                  <a:gd name="T72" fmla="*/ 26 w 32"/>
                  <a:gd name="T73" fmla="*/ 24 h 54"/>
                  <a:gd name="T74" fmla="*/ 23 w 32"/>
                  <a:gd name="T75" fmla="*/ 24 h 54"/>
                  <a:gd name="T76" fmla="*/ 28 w 32"/>
                  <a:gd name="T77" fmla="*/ 26 h 54"/>
                  <a:gd name="T78" fmla="*/ 31 w 32"/>
                  <a:gd name="T79" fmla="*/ 32 h 54"/>
                  <a:gd name="T80" fmla="*/ 31 w 32"/>
                  <a:gd name="T81" fmla="*/ 35 h 54"/>
                  <a:gd name="T82" fmla="*/ 32 w 32"/>
                  <a:gd name="T83" fmla="*/ 37 h 54"/>
                  <a:gd name="T84" fmla="*/ 30 w 32"/>
                  <a:gd name="T85" fmla="*/ 46 h 54"/>
                  <a:gd name="T86" fmla="*/ 24 w 32"/>
                  <a:gd name="T87" fmla="*/ 51 h 54"/>
                  <a:gd name="T88" fmla="*/ 16 w 32"/>
                  <a:gd name="T89" fmla="*/ 54 h 54"/>
                  <a:gd name="T90" fmla="*/ 10 w 32"/>
                  <a:gd name="T91" fmla="*/ 52 h 54"/>
                  <a:gd name="T92" fmla="*/ 6 w 32"/>
                  <a:gd name="T93" fmla="*/ 51 h 54"/>
                  <a:gd name="T94" fmla="*/ 1 w 32"/>
                  <a:gd name="T95" fmla="*/ 46 h 54"/>
                  <a:gd name="T96" fmla="*/ 0 w 32"/>
                  <a:gd name="T97" fmla="*/ 41 h 54"/>
                  <a:gd name="T98" fmla="*/ 0 w 32"/>
                  <a:gd name="T99" fmla="*/ 30 h 54"/>
                  <a:gd name="T100" fmla="*/ 4 w 32"/>
                  <a:gd name="T101" fmla="*/ 26 h 54"/>
                  <a:gd name="T102" fmla="*/ 9 w 32"/>
                  <a:gd name="T103" fmla="*/ 24 h 54"/>
                  <a:gd name="T104" fmla="*/ 4 w 32"/>
                  <a:gd name="T105" fmla="*/ 21 h 54"/>
                  <a:gd name="T106" fmla="*/ 2 w 32"/>
                  <a:gd name="T107" fmla="*/ 20 h 54"/>
                  <a:gd name="T108" fmla="*/ 1 w 32"/>
                  <a:gd name="T109" fmla="*/ 17 h 54"/>
                  <a:gd name="T110" fmla="*/ 1 w 32"/>
                  <a:gd name="T111" fmla="*/ 10 h 54"/>
                  <a:gd name="T112" fmla="*/ 4 w 32"/>
                  <a:gd name="T113" fmla="*/ 4 h 54"/>
                  <a:gd name="T114" fmla="*/ 16 w 32"/>
                  <a:gd name="T115" fmla="*/ 0 h 5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2"/>
                  <a:gd name="T175" fmla="*/ 0 h 54"/>
                  <a:gd name="T176" fmla="*/ 32 w 32"/>
                  <a:gd name="T177" fmla="*/ 54 h 5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2" h="54">
                    <a:moveTo>
                      <a:pt x="16" y="26"/>
                    </a:moveTo>
                    <a:lnTo>
                      <a:pt x="12" y="28"/>
                    </a:lnTo>
                    <a:lnTo>
                      <a:pt x="8" y="30"/>
                    </a:lnTo>
                    <a:lnTo>
                      <a:pt x="6" y="32"/>
                    </a:lnTo>
                    <a:lnTo>
                      <a:pt x="6" y="41"/>
                    </a:lnTo>
                    <a:lnTo>
                      <a:pt x="8" y="44"/>
                    </a:lnTo>
                    <a:lnTo>
                      <a:pt x="13" y="47"/>
                    </a:lnTo>
                    <a:lnTo>
                      <a:pt x="20" y="47"/>
                    </a:lnTo>
                    <a:lnTo>
                      <a:pt x="23" y="44"/>
                    </a:lnTo>
                    <a:lnTo>
                      <a:pt x="24" y="41"/>
                    </a:lnTo>
                    <a:lnTo>
                      <a:pt x="26" y="37"/>
                    </a:lnTo>
                    <a:lnTo>
                      <a:pt x="26" y="35"/>
                    </a:lnTo>
                    <a:lnTo>
                      <a:pt x="24" y="32"/>
                    </a:lnTo>
                    <a:lnTo>
                      <a:pt x="20" y="28"/>
                    </a:lnTo>
                    <a:lnTo>
                      <a:pt x="19" y="28"/>
                    </a:lnTo>
                    <a:lnTo>
                      <a:pt x="16" y="26"/>
                    </a:lnTo>
                    <a:close/>
                    <a:moveTo>
                      <a:pt x="12" y="7"/>
                    </a:moveTo>
                    <a:lnTo>
                      <a:pt x="9" y="9"/>
                    </a:lnTo>
                    <a:lnTo>
                      <a:pt x="8" y="11"/>
                    </a:lnTo>
                    <a:lnTo>
                      <a:pt x="8" y="17"/>
                    </a:lnTo>
                    <a:lnTo>
                      <a:pt x="10" y="20"/>
                    </a:lnTo>
                    <a:lnTo>
                      <a:pt x="13" y="21"/>
                    </a:lnTo>
                    <a:lnTo>
                      <a:pt x="19" y="21"/>
                    </a:lnTo>
                    <a:lnTo>
                      <a:pt x="23" y="17"/>
                    </a:lnTo>
                    <a:lnTo>
                      <a:pt x="24" y="14"/>
                    </a:lnTo>
                    <a:lnTo>
                      <a:pt x="21" y="9"/>
                    </a:lnTo>
                    <a:lnTo>
                      <a:pt x="19" y="7"/>
                    </a:lnTo>
                    <a:lnTo>
                      <a:pt x="12" y="7"/>
                    </a:lnTo>
                    <a:close/>
                    <a:moveTo>
                      <a:pt x="16" y="0"/>
                    </a:moveTo>
                    <a:lnTo>
                      <a:pt x="20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30" y="10"/>
                    </a:lnTo>
                    <a:lnTo>
                      <a:pt x="31" y="14"/>
                    </a:lnTo>
                    <a:lnTo>
                      <a:pt x="28" y="20"/>
                    </a:lnTo>
                    <a:lnTo>
                      <a:pt x="27" y="21"/>
                    </a:lnTo>
                    <a:lnTo>
                      <a:pt x="26" y="24"/>
                    </a:lnTo>
                    <a:lnTo>
                      <a:pt x="23" y="24"/>
                    </a:lnTo>
                    <a:lnTo>
                      <a:pt x="28" y="26"/>
                    </a:lnTo>
                    <a:lnTo>
                      <a:pt x="31" y="32"/>
                    </a:lnTo>
                    <a:lnTo>
                      <a:pt x="31" y="35"/>
                    </a:lnTo>
                    <a:lnTo>
                      <a:pt x="32" y="37"/>
                    </a:lnTo>
                    <a:lnTo>
                      <a:pt x="30" y="46"/>
                    </a:lnTo>
                    <a:lnTo>
                      <a:pt x="24" y="51"/>
                    </a:lnTo>
                    <a:lnTo>
                      <a:pt x="16" y="54"/>
                    </a:lnTo>
                    <a:lnTo>
                      <a:pt x="10" y="52"/>
                    </a:lnTo>
                    <a:lnTo>
                      <a:pt x="6" y="51"/>
                    </a:lnTo>
                    <a:lnTo>
                      <a:pt x="1" y="46"/>
                    </a:lnTo>
                    <a:lnTo>
                      <a:pt x="0" y="41"/>
                    </a:lnTo>
                    <a:lnTo>
                      <a:pt x="0" y="30"/>
                    </a:lnTo>
                    <a:lnTo>
                      <a:pt x="4" y="26"/>
                    </a:lnTo>
                    <a:lnTo>
                      <a:pt x="9" y="24"/>
                    </a:lnTo>
                    <a:lnTo>
                      <a:pt x="4" y="21"/>
                    </a:lnTo>
                    <a:lnTo>
                      <a:pt x="2" y="20"/>
                    </a:lnTo>
                    <a:lnTo>
                      <a:pt x="1" y="17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5" name="Line 669"/>
              <p:cNvSpPr>
                <a:spLocks noChangeShapeType="1"/>
              </p:cNvSpPr>
              <p:nvPr/>
            </p:nvSpPr>
            <p:spPr bwMode="auto">
              <a:xfrm>
                <a:off x="1119" y="1947"/>
                <a:ext cx="51" cy="1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6" name="Line 670"/>
              <p:cNvSpPr>
                <a:spLocks noChangeShapeType="1"/>
              </p:cNvSpPr>
              <p:nvPr/>
            </p:nvSpPr>
            <p:spPr bwMode="auto">
              <a:xfrm>
                <a:off x="1170" y="1959"/>
                <a:ext cx="51" cy="19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7" name="Line 671"/>
              <p:cNvSpPr>
                <a:spLocks noChangeShapeType="1"/>
              </p:cNvSpPr>
              <p:nvPr/>
            </p:nvSpPr>
            <p:spPr bwMode="auto">
              <a:xfrm>
                <a:off x="1221" y="1978"/>
                <a:ext cx="50" cy="2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8" name="Line 672"/>
              <p:cNvSpPr>
                <a:spLocks noChangeShapeType="1"/>
              </p:cNvSpPr>
              <p:nvPr/>
            </p:nvSpPr>
            <p:spPr bwMode="auto">
              <a:xfrm>
                <a:off x="1271" y="2000"/>
                <a:ext cx="51" cy="1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9" name="Line 673"/>
              <p:cNvSpPr>
                <a:spLocks noChangeShapeType="1"/>
              </p:cNvSpPr>
              <p:nvPr/>
            </p:nvSpPr>
            <p:spPr bwMode="auto">
              <a:xfrm flipV="1">
                <a:off x="1322" y="1984"/>
                <a:ext cx="50" cy="30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0" name="Line 674"/>
              <p:cNvSpPr>
                <a:spLocks noChangeShapeType="1"/>
              </p:cNvSpPr>
              <p:nvPr/>
            </p:nvSpPr>
            <p:spPr bwMode="auto">
              <a:xfrm flipV="1">
                <a:off x="1372" y="1915"/>
                <a:ext cx="51" cy="69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1" name="Line 675"/>
              <p:cNvSpPr>
                <a:spLocks noChangeShapeType="1"/>
              </p:cNvSpPr>
              <p:nvPr/>
            </p:nvSpPr>
            <p:spPr bwMode="auto">
              <a:xfrm flipV="1">
                <a:off x="1423" y="1868"/>
                <a:ext cx="51" cy="47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2" name="Line 676"/>
              <p:cNvSpPr>
                <a:spLocks noChangeShapeType="1"/>
              </p:cNvSpPr>
              <p:nvPr/>
            </p:nvSpPr>
            <p:spPr bwMode="auto">
              <a:xfrm>
                <a:off x="1474" y="1868"/>
                <a:ext cx="50" cy="6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3" name="Line 677"/>
              <p:cNvSpPr>
                <a:spLocks noChangeShapeType="1"/>
              </p:cNvSpPr>
              <p:nvPr/>
            </p:nvSpPr>
            <p:spPr bwMode="auto">
              <a:xfrm>
                <a:off x="1524" y="1874"/>
                <a:ext cx="51" cy="3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4" name="Line 678"/>
              <p:cNvSpPr>
                <a:spLocks noChangeShapeType="1"/>
              </p:cNvSpPr>
              <p:nvPr/>
            </p:nvSpPr>
            <p:spPr bwMode="auto">
              <a:xfrm>
                <a:off x="1575" y="1906"/>
                <a:ext cx="50" cy="19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5" name="Line 679"/>
              <p:cNvSpPr>
                <a:spLocks noChangeShapeType="1"/>
              </p:cNvSpPr>
              <p:nvPr/>
            </p:nvSpPr>
            <p:spPr bwMode="auto">
              <a:xfrm flipV="1">
                <a:off x="1625" y="1924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6" name="Line 680"/>
              <p:cNvSpPr>
                <a:spLocks noChangeShapeType="1"/>
              </p:cNvSpPr>
              <p:nvPr/>
            </p:nvSpPr>
            <p:spPr bwMode="auto">
              <a:xfrm flipV="1">
                <a:off x="1676" y="1915"/>
                <a:ext cx="51" cy="9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7" name="Line 681"/>
              <p:cNvSpPr>
                <a:spLocks noChangeShapeType="1"/>
              </p:cNvSpPr>
              <p:nvPr/>
            </p:nvSpPr>
            <p:spPr bwMode="auto">
              <a:xfrm flipV="1">
                <a:off x="1727" y="1913"/>
                <a:ext cx="50" cy="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8" name="Line 682"/>
              <p:cNvSpPr>
                <a:spLocks noChangeShapeType="1"/>
              </p:cNvSpPr>
              <p:nvPr/>
            </p:nvSpPr>
            <p:spPr bwMode="auto">
              <a:xfrm>
                <a:off x="1777" y="1913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9" name="Line 683"/>
              <p:cNvSpPr>
                <a:spLocks noChangeShapeType="1"/>
              </p:cNvSpPr>
              <p:nvPr/>
            </p:nvSpPr>
            <p:spPr bwMode="auto">
              <a:xfrm>
                <a:off x="1828" y="1917"/>
                <a:ext cx="101" cy="19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0" name="Line 684"/>
              <p:cNvSpPr>
                <a:spLocks noChangeShapeType="1"/>
              </p:cNvSpPr>
              <p:nvPr/>
            </p:nvSpPr>
            <p:spPr bwMode="auto">
              <a:xfrm>
                <a:off x="1929" y="1936"/>
                <a:ext cx="51" cy="7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1" name="Line 685"/>
              <p:cNvSpPr>
                <a:spLocks noChangeShapeType="1"/>
              </p:cNvSpPr>
              <p:nvPr/>
            </p:nvSpPr>
            <p:spPr bwMode="auto">
              <a:xfrm>
                <a:off x="1980" y="1943"/>
                <a:ext cx="50" cy="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2" name="Line 686"/>
              <p:cNvSpPr>
                <a:spLocks noChangeShapeType="1"/>
              </p:cNvSpPr>
              <p:nvPr/>
            </p:nvSpPr>
            <p:spPr bwMode="auto">
              <a:xfrm>
                <a:off x="2030" y="1947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3" name="Line 687"/>
              <p:cNvSpPr>
                <a:spLocks noChangeShapeType="1"/>
              </p:cNvSpPr>
              <p:nvPr/>
            </p:nvSpPr>
            <p:spPr bwMode="auto">
              <a:xfrm>
                <a:off x="2081" y="1948"/>
                <a:ext cx="152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4" name="Line 688"/>
              <p:cNvSpPr>
                <a:spLocks noChangeShapeType="1"/>
              </p:cNvSpPr>
              <p:nvPr/>
            </p:nvSpPr>
            <p:spPr bwMode="auto">
              <a:xfrm flipV="1">
                <a:off x="2233" y="1947"/>
                <a:ext cx="50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5" name="Line 689"/>
              <p:cNvSpPr>
                <a:spLocks noChangeShapeType="1"/>
              </p:cNvSpPr>
              <p:nvPr/>
            </p:nvSpPr>
            <p:spPr bwMode="auto">
              <a:xfrm>
                <a:off x="2283" y="1947"/>
                <a:ext cx="10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6" name="Line 690"/>
              <p:cNvSpPr>
                <a:spLocks noChangeShapeType="1"/>
              </p:cNvSpPr>
              <p:nvPr/>
            </p:nvSpPr>
            <p:spPr bwMode="auto">
              <a:xfrm flipV="1">
                <a:off x="2384" y="1946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7" name="Line 691"/>
              <p:cNvSpPr>
                <a:spLocks noChangeShapeType="1"/>
              </p:cNvSpPr>
              <p:nvPr/>
            </p:nvSpPr>
            <p:spPr bwMode="auto">
              <a:xfrm>
                <a:off x="1119" y="1946"/>
                <a:ext cx="51" cy="1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8" name="Line 692"/>
              <p:cNvSpPr>
                <a:spLocks noChangeShapeType="1"/>
              </p:cNvSpPr>
              <p:nvPr/>
            </p:nvSpPr>
            <p:spPr bwMode="auto">
              <a:xfrm flipV="1">
                <a:off x="1170" y="1944"/>
                <a:ext cx="51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9" name="Line 693"/>
              <p:cNvSpPr>
                <a:spLocks noChangeShapeType="1"/>
              </p:cNvSpPr>
              <p:nvPr/>
            </p:nvSpPr>
            <p:spPr bwMode="auto">
              <a:xfrm>
                <a:off x="1221" y="1944"/>
                <a:ext cx="50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0" name="Line 694"/>
              <p:cNvSpPr>
                <a:spLocks noChangeShapeType="1"/>
              </p:cNvSpPr>
              <p:nvPr/>
            </p:nvSpPr>
            <p:spPr bwMode="auto">
              <a:xfrm>
                <a:off x="1271" y="1946"/>
                <a:ext cx="51" cy="1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1" name="Line 695"/>
              <p:cNvSpPr>
                <a:spLocks noChangeShapeType="1"/>
              </p:cNvSpPr>
              <p:nvPr/>
            </p:nvSpPr>
            <p:spPr bwMode="auto">
              <a:xfrm flipV="1">
                <a:off x="1322" y="1944"/>
                <a:ext cx="50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2" name="Line 696"/>
              <p:cNvSpPr>
                <a:spLocks noChangeShapeType="1"/>
              </p:cNvSpPr>
              <p:nvPr/>
            </p:nvSpPr>
            <p:spPr bwMode="auto">
              <a:xfrm>
                <a:off x="1372" y="1944"/>
                <a:ext cx="51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3" name="Line 697"/>
              <p:cNvSpPr>
                <a:spLocks noChangeShapeType="1"/>
              </p:cNvSpPr>
              <p:nvPr/>
            </p:nvSpPr>
            <p:spPr bwMode="auto">
              <a:xfrm>
                <a:off x="1423" y="1946"/>
                <a:ext cx="101" cy="1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4" name="Line 698"/>
              <p:cNvSpPr>
                <a:spLocks noChangeShapeType="1"/>
              </p:cNvSpPr>
              <p:nvPr/>
            </p:nvSpPr>
            <p:spPr bwMode="auto">
              <a:xfrm flipV="1">
                <a:off x="1524" y="1944"/>
                <a:ext cx="51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5" name="Line 699"/>
              <p:cNvSpPr>
                <a:spLocks noChangeShapeType="1"/>
              </p:cNvSpPr>
              <p:nvPr/>
            </p:nvSpPr>
            <p:spPr bwMode="auto">
              <a:xfrm>
                <a:off x="1575" y="1944"/>
                <a:ext cx="50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6" name="Line 700"/>
              <p:cNvSpPr>
                <a:spLocks noChangeShapeType="1"/>
              </p:cNvSpPr>
              <p:nvPr/>
            </p:nvSpPr>
            <p:spPr bwMode="auto">
              <a:xfrm>
                <a:off x="1625" y="1946"/>
                <a:ext cx="152" cy="1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7" name="Line 701"/>
              <p:cNvSpPr>
                <a:spLocks noChangeShapeType="1"/>
              </p:cNvSpPr>
              <p:nvPr/>
            </p:nvSpPr>
            <p:spPr bwMode="auto">
              <a:xfrm flipV="1">
                <a:off x="1777" y="1944"/>
                <a:ext cx="51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8" name="Line 702"/>
              <p:cNvSpPr>
                <a:spLocks noChangeShapeType="1"/>
              </p:cNvSpPr>
              <p:nvPr/>
            </p:nvSpPr>
            <p:spPr bwMode="auto">
              <a:xfrm>
                <a:off x="1828" y="1944"/>
                <a:ext cx="50" cy="1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9" name="Line 703"/>
              <p:cNvSpPr>
                <a:spLocks noChangeShapeType="1"/>
              </p:cNvSpPr>
              <p:nvPr/>
            </p:nvSpPr>
            <p:spPr bwMode="auto">
              <a:xfrm>
                <a:off x="1878" y="1944"/>
                <a:ext cx="51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0" name="Line 704"/>
              <p:cNvSpPr>
                <a:spLocks noChangeShapeType="1"/>
              </p:cNvSpPr>
              <p:nvPr/>
            </p:nvSpPr>
            <p:spPr bwMode="auto">
              <a:xfrm>
                <a:off x="1929" y="1946"/>
                <a:ext cx="51" cy="1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1" name="Line 705"/>
              <p:cNvSpPr>
                <a:spLocks noChangeShapeType="1"/>
              </p:cNvSpPr>
              <p:nvPr/>
            </p:nvSpPr>
            <p:spPr bwMode="auto">
              <a:xfrm flipV="1">
                <a:off x="1980" y="1944"/>
                <a:ext cx="50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2" name="Line 706"/>
              <p:cNvSpPr>
                <a:spLocks noChangeShapeType="1"/>
              </p:cNvSpPr>
              <p:nvPr/>
            </p:nvSpPr>
            <p:spPr bwMode="auto">
              <a:xfrm>
                <a:off x="2030" y="1944"/>
                <a:ext cx="51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3" name="Line 707"/>
              <p:cNvSpPr>
                <a:spLocks noChangeShapeType="1"/>
              </p:cNvSpPr>
              <p:nvPr/>
            </p:nvSpPr>
            <p:spPr bwMode="auto">
              <a:xfrm>
                <a:off x="2081" y="1946"/>
                <a:ext cx="50" cy="1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4" name="Line 708"/>
              <p:cNvSpPr>
                <a:spLocks noChangeShapeType="1"/>
              </p:cNvSpPr>
              <p:nvPr/>
            </p:nvSpPr>
            <p:spPr bwMode="auto">
              <a:xfrm flipV="1">
                <a:off x="2131" y="1944"/>
                <a:ext cx="51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5" name="Line 709"/>
              <p:cNvSpPr>
                <a:spLocks noChangeShapeType="1"/>
              </p:cNvSpPr>
              <p:nvPr/>
            </p:nvSpPr>
            <p:spPr bwMode="auto">
              <a:xfrm>
                <a:off x="2182" y="1944"/>
                <a:ext cx="51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6" name="Line 710"/>
              <p:cNvSpPr>
                <a:spLocks noChangeShapeType="1"/>
              </p:cNvSpPr>
              <p:nvPr/>
            </p:nvSpPr>
            <p:spPr bwMode="auto">
              <a:xfrm flipV="1">
                <a:off x="2233" y="1944"/>
                <a:ext cx="50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7" name="Line 711"/>
              <p:cNvSpPr>
                <a:spLocks noChangeShapeType="1"/>
              </p:cNvSpPr>
              <p:nvPr/>
            </p:nvSpPr>
            <p:spPr bwMode="auto">
              <a:xfrm>
                <a:off x="2283" y="1944"/>
                <a:ext cx="51" cy="2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8" name="Line 712"/>
              <p:cNvSpPr>
                <a:spLocks noChangeShapeType="1"/>
              </p:cNvSpPr>
              <p:nvPr/>
            </p:nvSpPr>
            <p:spPr bwMode="auto">
              <a:xfrm>
                <a:off x="2334" y="1946"/>
                <a:ext cx="101" cy="1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9" name="Line 713"/>
              <p:cNvSpPr>
                <a:spLocks noChangeShapeType="1"/>
              </p:cNvSpPr>
              <p:nvPr/>
            </p:nvSpPr>
            <p:spPr bwMode="auto">
              <a:xfrm flipV="1">
                <a:off x="1119" y="1928"/>
                <a:ext cx="51" cy="1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0" name="Line 714"/>
              <p:cNvSpPr>
                <a:spLocks noChangeShapeType="1"/>
              </p:cNvSpPr>
              <p:nvPr/>
            </p:nvSpPr>
            <p:spPr bwMode="auto">
              <a:xfrm flipV="1">
                <a:off x="1170" y="1903"/>
                <a:ext cx="51" cy="2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1" name="Line 715"/>
              <p:cNvSpPr>
                <a:spLocks noChangeShapeType="1"/>
              </p:cNvSpPr>
              <p:nvPr/>
            </p:nvSpPr>
            <p:spPr bwMode="auto">
              <a:xfrm flipV="1">
                <a:off x="1221" y="1876"/>
                <a:ext cx="50" cy="27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2" name="Line 716"/>
              <p:cNvSpPr>
                <a:spLocks noChangeShapeType="1"/>
              </p:cNvSpPr>
              <p:nvPr/>
            </p:nvSpPr>
            <p:spPr bwMode="auto">
              <a:xfrm flipV="1">
                <a:off x="1271" y="1861"/>
                <a:ext cx="51" cy="1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3" name="Line 717"/>
              <p:cNvSpPr>
                <a:spLocks noChangeShapeType="1"/>
              </p:cNvSpPr>
              <p:nvPr/>
            </p:nvSpPr>
            <p:spPr bwMode="auto">
              <a:xfrm>
                <a:off x="1322" y="1861"/>
                <a:ext cx="50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4" name="Line 718"/>
              <p:cNvSpPr>
                <a:spLocks noChangeShapeType="1"/>
              </p:cNvSpPr>
              <p:nvPr/>
            </p:nvSpPr>
            <p:spPr bwMode="auto">
              <a:xfrm>
                <a:off x="1372" y="1862"/>
                <a:ext cx="51" cy="19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5" name="Line 719"/>
              <p:cNvSpPr>
                <a:spLocks noChangeShapeType="1"/>
              </p:cNvSpPr>
              <p:nvPr/>
            </p:nvSpPr>
            <p:spPr bwMode="auto">
              <a:xfrm>
                <a:off x="1423" y="1881"/>
                <a:ext cx="51" cy="33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6" name="Line 720"/>
              <p:cNvSpPr>
                <a:spLocks noChangeShapeType="1"/>
              </p:cNvSpPr>
              <p:nvPr/>
            </p:nvSpPr>
            <p:spPr bwMode="auto">
              <a:xfrm>
                <a:off x="1474" y="1914"/>
                <a:ext cx="50" cy="37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7" name="Line 721"/>
              <p:cNvSpPr>
                <a:spLocks noChangeShapeType="1"/>
              </p:cNvSpPr>
              <p:nvPr/>
            </p:nvSpPr>
            <p:spPr bwMode="auto">
              <a:xfrm>
                <a:off x="1524" y="1951"/>
                <a:ext cx="51" cy="26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8" name="Line 722"/>
              <p:cNvSpPr>
                <a:spLocks noChangeShapeType="1"/>
              </p:cNvSpPr>
              <p:nvPr/>
            </p:nvSpPr>
            <p:spPr bwMode="auto">
              <a:xfrm>
                <a:off x="1575" y="1977"/>
                <a:ext cx="50" cy="12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9" name="Line 723"/>
              <p:cNvSpPr>
                <a:spLocks noChangeShapeType="1"/>
              </p:cNvSpPr>
              <p:nvPr/>
            </p:nvSpPr>
            <p:spPr bwMode="auto">
              <a:xfrm>
                <a:off x="1625" y="1989"/>
                <a:ext cx="51" cy="2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0" name="Line 724"/>
              <p:cNvSpPr>
                <a:spLocks noChangeShapeType="1"/>
              </p:cNvSpPr>
              <p:nvPr/>
            </p:nvSpPr>
            <p:spPr bwMode="auto">
              <a:xfrm flipV="1">
                <a:off x="1676" y="1984"/>
                <a:ext cx="51" cy="7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1" name="Line 725"/>
              <p:cNvSpPr>
                <a:spLocks noChangeShapeType="1"/>
              </p:cNvSpPr>
              <p:nvPr/>
            </p:nvSpPr>
            <p:spPr bwMode="auto">
              <a:xfrm flipV="1">
                <a:off x="1727" y="1969"/>
                <a:ext cx="50" cy="1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2" name="Line 726"/>
              <p:cNvSpPr>
                <a:spLocks noChangeShapeType="1"/>
              </p:cNvSpPr>
              <p:nvPr/>
            </p:nvSpPr>
            <p:spPr bwMode="auto">
              <a:xfrm flipV="1">
                <a:off x="1777" y="1950"/>
                <a:ext cx="51" cy="19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3" name="Line 727"/>
              <p:cNvSpPr>
                <a:spLocks noChangeShapeType="1"/>
              </p:cNvSpPr>
              <p:nvPr/>
            </p:nvSpPr>
            <p:spPr bwMode="auto">
              <a:xfrm flipV="1">
                <a:off x="1828" y="1933"/>
                <a:ext cx="50" cy="17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4" name="Line 728"/>
              <p:cNvSpPr>
                <a:spLocks noChangeShapeType="1"/>
              </p:cNvSpPr>
              <p:nvPr/>
            </p:nvSpPr>
            <p:spPr bwMode="auto">
              <a:xfrm flipV="1">
                <a:off x="1878" y="1924"/>
                <a:ext cx="51" cy="9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5" name="Line 729"/>
              <p:cNvSpPr>
                <a:spLocks noChangeShapeType="1"/>
              </p:cNvSpPr>
              <p:nvPr/>
            </p:nvSpPr>
            <p:spPr bwMode="auto">
              <a:xfrm flipV="1">
                <a:off x="1929" y="1920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6" name="Line 730"/>
              <p:cNvSpPr>
                <a:spLocks noChangeShapeType="1"/>
              </p:cNvSpPr>
              <p:nvPr/>
            </p:nvSpPr>
            <p:spPr bwMode="auto">
              <a:xfrm>
                <a:off x="1980" y="1920"/>
                <a:ext cx="50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7" name="Line 731"/>
              <p:cNvSpPr>
                <a:spLocks noChangeShapeType="1"/>
              </p:cNvSpPr>
              <p:nvPr/>
            </p:nvSpPr>
            <p:spPr bwMode="auto">
              <a:xfrm>
                <a:off x="2030" y="1921"/>
                <a:ext cx="152" cy="12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8" name="Line 732"/>
              <p:cNvSpPr>
                <a:spLocks noChangeShapeType="1"/>
              </p:cNvSpPr>
              <p:nvPr/>
            </p:nvSpPr>
            <p:spPr bwMode="auto">
              <a:xfrm>
                <a:off x="2182" y="1933"/>
                <a:ext cx="253" cy="7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9" name="Rectangle 733"/>
              <p:cNvSpPr>
                <a:spLocks noChangeArrowheads="1"/>
              </p:cNvSpPr>
              <p:nvPr/>
            </p:nvSpPr>
            <p:spPr bwMode="auto">
              <a:xfrm>
                <a:off x="1070" y="2475"/>
                <a:ext cx="1511" cy="426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0" name="Line 734"/>
              <p:cNvSpPr>
                <a:spLocks noChangeShapeType="1"/>
              </p:cNvSpPr>
              <p:nvPr/>
            </p:nvSpPr>
            <p:spPr bwMode="auto">
              <a:xfrm flipV="1">
                <a:off x="1070" y="2475"/>
                <a:ext cx="1" cy="426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1" name="Line 735"/>
              <p:cNvSpPr>
                <a:spLocks noChangeShapeType="1"/>
              </p:cNvSpPr>
              <p:nvPr/>
            </p:nvSpPr>
            <p:spPr bwMode="auto">
              <a:xfrm>
                <a:off x="1070" y="2475"/>
                <a:ext cx="1511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2" name="Line 736"/>
              <p:cNvSpPr>
                <a:spLocks noChangeShapeType="1"/>
              </p:cNvSpPr>
              <p:nvPr/>
            </p:nvSpPr>
            <p:spPr bwMode="auto">
              <a:xfrm>
                <a:off x="2581" y="2475"/>
                <a:ext cx="1" cy="426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3" name="Line 737"/>
              <p:cNvSpPr>
                <a:spLocks noChangeShapeType="1"/>
              </p:cNvSpPr>
              <p:nvPr/>
            </p:nvSpPr>
            <p:spPr bwMode="auto">
              <a:xfrm flipH="1">
                <a:off x="1070" y="2901"/>
                <a:ext cx="1511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4" name="Line 738"/>
              <p:cNvSpPr>
                <a:spLocks noChangeShapeType="1"/>
              </p:cNvSpPr>
              <p:nvPr/>
            </p:nvSpPr>
            <p:spPr bwMode="auto">
              <a:xfrm>
                <a:off x="1070" y="2901"/>
                <a:ext cx="151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5" name="Line 739"/>
              <p:cNvSpPr>
                <a:spLocks noChangeShapeType="1"/>
              </p:cNvSpPr>
              <p:nvPr/>
            </p:nvSpPr>
            <p:spPr bwMode="auto">
              <a:xfrm flipV="1">
                <a:off x="1070" y="2473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6" name="Line 740"/>
              <p:cNvSpPr>
                <a:spLocks noChangeShapeType="1"/>
              </p:cNvSpPr>
              <p:nvPr/>
            </p:nvSpPr>
            <p:spPr bwMode="auto">
              <a:xfrm flipV="1">
                <a:off x="1070" y="2886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7" name="Freeform 741"/>
              <p:cNvSpPr>
                <a:spLocks noEditPoints="1"/>
              </p:cNvSpPr>
              <p:nvPr/>
            </p:nvSpPr>
            <p:spPr bwMode="auto">
              <a:xfrm>
                <a:off x="1044" y="2955"/>
                <a:ext cx="51" cy="78"/>
              </a:xfrm>
              <a:custGeom>
                <a:avLst/>
                <a:gdLst>
                  <a:gd name="T0" fmla="*/ 25 w 51"/>
                  <a:gd name="T1" fmla="*/ 8 h 78"/>
                  <a:gd name="T2" fmla="*/ 21 w 51"/>
                  <a:gd name="T3" fmla="*/ 9 h 78"/>
                  <a:gd name="T4" fmla="*/ 18 w 51"/>
                  <a:gd name="T5" fmla="*/ 11 h 78"/>
                  <a:gd name="T6" fmla="*/ 15 w 51"/>
                  <a:gd name="T7" fmla="*/ 14 h 78"/>
                  <a:gd name="T8" fmla="*/ 11 w 51"/>
                  <a:gd name="T9" fmla="*/ 23 h 78"/>
                  <a:gd name="T10" fmla="*/ 11 w 51"/>
                  <a:gd name="T11" fmla="*/ 53 h 78"/>
                  <a:gd name="T12" fmla="*/ 15 w 51"/>
                  <a:gd name="T13" fmla="*/ 63 h 78"/>
                  <a:gd name="T14" fmla="*/ 18 w 51"/>
                  <a:gd name="T15" fmla="*/ 65 h 78"/>
                  <a:gd name="T16" fmla="*/ 22 w 51"/>
                  <a:gd name="T17" fmla="*/ 68 h 78"/>
                  <a:gd name="T18" fmla="*/ 30 w 51"/>
                  <a:gd name="T19" fmla="*/ 68 h 78"/>
                  <a:gd name="T20" fmla="*/ 36 w 51"/>
                  <a:gd name="T21" fmla="*/ 63 h 78"/>
                  <a:gd name="T22" fmla="*/ 40 w 51"/>
                  <a:gd name="T23" fmla="*/ 53 h 78"/>
                  <a:gd name="T24" fmla="*/ 41 w 51"/>
                  <a:gd name="T25" fmla="*/ 38 h 78"/>
                  <a:gd name="T26" fmla="*/ 40 w 51"/>
                  <a:gd name="T27" fmla="*/ 23 h 78"/>
                  <a:gd name="T28" fmla="*/ 36 w 51"/>
                  <a:gd name="T29" fmla="*/ 14 h 78"/>
                  <a:gd name="T30" fmla="*/ 33 w 51"/>
                  <a:gd name="T31" fmla="*/ 11 h 78"/>
                  <a:gd name="T32" fmla="*/ 25 w 51"/>
                  <a:gd name="T33" fmla="*/ 8 h 78"/>
                  <a:gd name="T34" fmla="*/ 21 w 51"/>
                  <a:gd name="T35" fmla="*/ 0 h 78"/>
                  <a:gd name="T36" fmla="*/ 33 w 51"/>
                  <a:gd name="T37" fmla="*/ 0 h 78"/>
                  <a:gd name="T38" fmla="*/ 36 w 51"/>
                  <a:gd name="T39" fmla="*/ 1 h 78"/>
                  <a:gd name="T40" fmla="*/ 40 w 51"/>
                  <a:gd name="T41" fmla="*/ 4 h 78"/>
                  <a:gd name="T42" fmla="*/ 43 w 51"/>
                  <a:gd name="T43" fmla="*/ 7 h 78"/>
                  <a:gd name="T44" fmla="*/ 47 w 51"/>
                  <a:gd name="T45" fmla="*/ 15 h 78"/>
                  <a:gd name="T46" fmla="*/ 51 w 51"/>
                  <a:gd name="T47" fmla="*/ 31 h 78"/>
                  <a:gd name="T48" fmla="*/ 51 w 51"/>
                  <a:gd name="T49" fmla="*/ 50 h 78"/>
                  <a:gd name="T50" fmla="*/ 48 w 51"/>
                  <a:gd name="T51" fmla="*/ 61 h 78"/>
                  <a:gd name="T52" fmla="*/ 40 w 51"/>
                  <a:gd name="T53" fmla="*/ 74 h 78"/>
                  <a:gd name="T54" fmla="*/ 36 w 51"/>
                  <a:gd name="T55" fmla="*/ 76 h 78"/>
                  <a:gd name="T56" fmla="*/ 32 w 51"/>
                  <a:gd name="T57" fmla="*/ 78 h 78"/>
                  <a:gd name="T58" fmla="*/ 21 w 51"/>
                  <a:gd name="T59" fmla="*/ 78 h 78"/>
                  <a:gd name="T60" fmla="*/ 17 w 51"/>
                  <a:gd name="T61" fmla="*/ 76 h 78"/>
                  <a:gd name="T62" fmla="*/ 12 w 51"/>
                  <a:gd name="T63" fmla="*/ 74 h 78"/>
                  <a:gd name="T64" fmla="*/ 8 w 51"/>
                  <a:gd name="T65" fmla="*/ 70 h 78"/>
                  <a:gd name="T66" fmla="*/ 3 w 51"/>
                  <a:gd name="T67" fmla="*/ 57 h 78"/>
                  <a:gd name="T68" fmla="*/ 0 w 51"/>
                  <a:gd name="T69" fmla="*/ 38 h 78"/>
                  <a:gd name="T70" fmla="*/ 1 w 51"/>
                  <a:gd name="T71" fmla="*/ 26 h 78"/>
                  <a:gd name="T72" fmla="*/ 4 w 51"/>
                  <a:gd name="T73" fmla="*/ 16 h 78"/>
                  <a:gd name="T74" fmla="*/ 6 w 51"/>
                  <a:gd name="T75" fmla="*/ 11 h 78"/>
                  <a:gd name="T76" fmla="*/ 8 w 51"/>
                  <a:gd name="T77" fmla="*/ 7 h 78"/>
                  <a:gd name="T78" fmla="*/ 11 w 51"/>
                  <a:gd name="T79" fmla="*/ 4 h 78"/>
                  <a:gd name="T80" fmla="*/ 15 w 51"/>
                  <a:gd name="T81" fmla="*/ 1 h 78"/>
                  <a:gd name="T82" fmla="*/ 21 w 51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"/>
                  <a:gd name="T127" fmla="*/ 0 h 78"/>
                  <a:gd name="T128" fmla="*/ 51 w 51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" h="78">
                    <a:moveTo>
                      <a:pt x="25" y="8"/>
                    </a:moveTo>
                    <a:lnTo>
                      <a:pt x="21" y="9"/>
                    </a:lnTo>
                    <a:lnTo>
                      <a:pt x="18" y="11"/>
                    </a:lnTo>
                    <a:lnTo>
                      <a:pt x="15" y="14"/>
                    </a:lnTo>
                    <a:lnTo>
                      <a:pt x="11" y="23"/>
                    </a:lnTo>
                    <a:lnTo>
                      <a:pt x="11" y="53"/>
                    </a:lnTo>
                    <a:lnTo>
                      <a:pt x="15" y="63"/>
                    </a:lnTo>
                    <a:lnTo>
                      <a:pt x="18" y="65"/>
                    </a:lnTo>
                    <a:lnTo>
                      <a:pt x="22" y="68"/>
                    </a:lnTo>
                    <a:lnTo>
                      <a:pt x="30" y="68"/>
                    </a:lnTo>
                    <a:lnTo>
                      <a:pt x="36" y="63"/>
                    </a:lnTo>
                    <a:lnTo>
                      <a:pt x="40" y="53"/>
                    </a:lnTo>
                    <a:lnTo>
                      <a:pt x="41" y="38"/>
                    </a:lnTo>
                    <a:lnTo>
                      <a:pt x="40" y="23"/>
                    </a:lnTo>
                    <a:lnTo>
                      <a:pt x="36" y="14"/>
                    </a:lnTo>
                    <a:lnTo>
                      <a:pt x="33" y="11"/>
                    </a:lnTo>
                    <a:lnTo>
                      <a:pt x="25" y="8"/>
                    </a:lnTo>
                    <a:close/>
                    <a:moveTo>
                      <a:pt x="21" y="0"/>
                    </a:moveTo>
                    <a:lnTo>
                      <a:pt x="33" y="0"/>
                    </a:lnTo>
                    <a:lnTo>
                      <a:pt x="36" y="1"/>
                    </a:lnTo>
                    <a:lnTo>
                      <a:pt x="40" y="4"/>
                    </a:lnTo>
                    <a:lnTo>
                      <a:pt x="43" y="7"/>
                    </a:lnTo>
                    <a:lnTo>
                      <a:pt x="47" y="15"/>
                    </a:lnTo>
                    <a:lnTo>
                      <a:pt x="51" y="31"/>
                    </a:lnTo>
                    <a:lnTo>
                      <a:pt x="51" y="50"/>
                    </a:lnTo>
                    <a:lnTo>
                      <a:pt x="48" y="61"/>
                    </a:lnTo>
                    <a:lnTo>
                      <a:pt x="40" y="74"/>
                    </a:lnTo>
                    <a:lnTo>
                      <a:pt x="36" y="76"/>
                    </a:lnTo>
                    <a:lnTo>
                      <a:pt x="32" y="78"/>
                    </a:lnTo>
                    <a:lnTo>
                      <a:pt x="21" y="78"/>
                    </a:lnTo>
                    <a:lnTo>
                      <a:pt x="17" y="76"/>
                    </a:lnTo>
                    <a:lnTo>
                      <a:pt x="12" y="74"/>
                    </a:lnTo>
                    <a:lnTo>
                      <a:pt x="8" y="70"/>
                    </a:lnTo>
                    <a:lnTo>
                      <a:pt x="3" y="57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4" y="16"/>
                    </a:lnTo>
                    <a:lnTo>
                      <a:pt x="6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8" name="Line 742"/>
              <p:cNvSpPr>
                <a:spLocks noChangeShapeType="1"/>
              </p:cNvSpPr>
              <p:nvPr/>
            </p:nvSpPr>
            <p:spPr bwMode="auto">
              <a:xfrm flipV="1">
                <a:off x="1572" y="2886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9" name="Freeform 743"/>
              <p:cNvSpPr>
                <a:spLocks/>
              </p:cNvSpPr>
              <p:nvPr/>
            </p:nvSpPr>
            <p:spPr bwMode="auto">
              <a:xfrm>
                <a:off x="1546" y="2955"/>
                <a:ext cx="51" cy="76"/>
              </a:xfrm>
              <a:custGeom>
                <a:avLst/>
                <a:gdLst>
                  <a:gd name="T0" fmla="*/ 21 w 51"/>
                  <a:gd name="T1" fmla="*/ 0 h 76"/>
                  <a:gd name="T2" fmla="*/ 32 w 51"/>
                  <a:gd name="T3" fmla="*/ 0 h 76"/>
                  <a:gd name="T4" fmla="*/ 40 w 51"/>
                  <a:gd name="T5" fmla="*/ 3 h 76"/>
                  <a:gd name="T6" fmla="*/ 44 w 51"/>
                  <a:gd name="T7" fmla="*/ 5 h 76"/>
                  <a:gd name="T8" fmla="*/ 47 w 51"/>
                  <a:gd name="T9" fmla="*/ 9 h 76"/>
                  <a:gd name="T10" fmla="*/ 49 w 51"/>
                  <a:gd name="T11" fmla="*/ 15 h 76"/>
                  <a:gd name="T12" fmla="*/ 49 w 51"/>
                  <a:gd name="T13" fmla="*/ 26 h 76"/>
                  <a:gd name="T14" fmla="*/ 48 w 51"/>
                  <a:gd name="T15" fmla="*/ 30 h 76"/>
                  <a:gd name="T16" fmla="*/ 45 w 51"/>
                  <a:gd name="T17" fmla="*/ 35 h 76"/>
                  <a:gd name="T18" fmla="*/ 42 w 51"/>
                  <a:gd name="T19" fmla="*/ 38 h 76"/>
                  <a:gd name="T20" fmla="*/ 40 w 51"/>
                  <a:gd name="T21" fmla="*/ 42 h 76"/>
                  <a:gd name="T22" fmla="*/ 34 w 51"/>
                  <a:gd name="T23" fmla="*/ 46 h 76"/>
                  <a:gd name="T24" fmla="*/ 29 w 51"/>
                  <a:gd name="T25" fmla="*/ 52 h 76"/>
                  <a:gd name="T26" fmla="*/ 23 w 51"/>
                  <a:gd name="T27" fmla="*/ 56 h 76"/>
                  <a:gd name="T28" fmla="*/ 18 w 51"/>
                  <a:gd name="T29" fmla="*/ 61 h 76"/>
                  <a:gd name="T30" fmla="*/ 16 w 51"/>
                  <a:gd name="T31" fmla="*/ 64 h 76"/>
                  <a:gd name="T32" fmla="*/ 14 w 51"/>
                  <a:gd name="T33" fmla="*/ 67 h 76"/>
                  <a:gd name="T34" fmla="*/ 51 w 51"/>
                  <a:gd name="T35" fmla="*/ 67 h 76"/>
                  <a:gd name="T36" fmla="*/ 51 w 51"/>
                  <a:gd name="T37" fmla="*/ 76 h 76"/>
                  <a:gd name="T38" fmla="*/ 0 w 51"/>
                  <a:gd name="T39" fmla="*/ 76 h 76"/>
                  <a:gd name="T40" fmla="*/ 1 w 51"/>
                  <a:gd name="T41" fmla="*/ 74 h 76"/>
                  <a:gd name="T42" fmla="*/ 1 w 51"/>
                  <a:gd name="T43" fmla="*/ 70 h 76"/>
                  <a:gd name="T44" fmla="*/ 3 w 51"/>
                  <a:gd name="T45" fmla="*/ 65 h 76"/>
                  <a:gd name="T46" fmla="*/ 6 w 51"/>
                  <a:gd name="T47" fmla="*/ 63 h 76"/>
                  <a:gd name="T48" fmla="*/ 7 w 51"/>
                  <a:gd name="T49" fmla="*/ 59 h 76"/>
                  <a:gd name="T50" fmla="*/ 10 w 51"/>
                  <a:gd name="T51" fmla="*/ 55 h 76"/>
                  <a:gd name="T52" fmla="*/ 15 w 51"/>
                  <a:gd name="T53" fmla="*/ 52 h 76"/>
                  <a:gd name="T54" fmla="*/ 25 w 51"/>
                  <a:gd name="T55" fmla="*/ 42 h 76"/>
                  <a:gd name="T56" fmla="*/ 30 w 51"/>
                  <a:gd name="T57" fmla="*/ 38 h 76"/>
                  <a:gd name="T58" fmla="*/ 33 w 51"/>
                  <a:gd name="T59" fmla="*/ 34 h 76"/>
                  <a:gd name="T60" fmla="*/ 38 w 51"/>
                  <a:gd name="T61" fmla="*/ 29 h 76"/>
                  <a:gd name="T62" fmla="*/ 40 w 51"/>
                  <a:gd name="T63" fmla="*/ 24 h 76"/>
                  <a:gd name="T64" fmla="*/ 40 w 51"/>
                  <a:gd name="T65" fmla="*/ 18 h 76"/>
                  <a:gd name="T66" fmla="*/ 38 w 51"/>
                  <a:gd name="T67" fmla="*/ 14 h 76"/>
                  <a:gd name="T68" fmla="*/ 37 w 51"/>
                  <a:gd name="T69" fmla="*/ 12 h 76"/>
                  <a:gd name="T70" fmla="*/ 33 w 51"/>
                  <a:gd name="T71" fmla="*/ 9 h 76"/>
                  <a:gd name="T72" fmla="*/ 30 w 51"/>
                  <a:gd name="T73" fmla="*/ 8 h 76"/>
                  <a:gd name="T74" fmla="*/ 22 w 51"/>
                  <a:gd name="T75" fmla="*/ 8 h 76"/>
                  <a:gd name="T76" fmla="*/ 19 w 51"/>
                  <a:gd name="T77" fmla="*/ 9 h 76"/>
                  <a:gd name="T78" fmla="*/ 16 w 51"/>
                  <a:gd name="T79" fmla="*/ 12 h 76"/>
                  <a:gd name="T80" fmla="*/ 14 w 51"/>
                  <a:gd name="T81" fmla="*/ 14 h 76"/>
                  <a:gd name="T82" fmla="*/ 12 w 51"/>
                  <a:gd name="T83" fmla="*/ 16 h 76"/>
                  <a:gd name="T84" fmla="*/ 12 w 51"/>
                  <a:gd name="T85" fmla="*/ 22 h 76"/>
                  <a:gd name="T86" fmla="*/ 1 w 51"/>
                  <a:gd name="T87" fmla="*/ 20 h 76"/>
                  <a:gd name="T88" fmla="*/ 3 w 51"/>
                  <a:gd name="T89" fmla="*/ 16 h 76"/>
                  <a:gd name="T90" fmla="*/ 4 w 51"/>
                  <a:gd name="T91" fmla="*/ 11 h 76"/>
                  <a:gd name="T92" fmla="*/ 10 w 51"/>
                  <a:gd name="T93" fmla="*/ 5 h 76"/>
                  <a:gd name="T94" fmla="*/ 21 w 51"/>
                  <a:gd name="T95" fmla="*/ 0 h 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1"/>
                  <a:gd name="T145" fmla="*/ 0 h 76"/>
                  <a:gd name="T146" fmla="*/ 51 w 51"/>
                  <a:gd name="T147" fmla="*/ 76 h 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1" h="76">
                    <a:moveTo>
                      <a:pt x="21" y="0"/>
                    </a:moveTo>
                    <a:lnTo>
                      <a:pt x="32" y="0"/>
                    </a:lnTo>
                    <a:lnTo>
                      <a:pt x="40" y="3"/>
                    </a:lnTo>
                    <a:lnTo>
                      <a:pt x="44" y="5"/>
                    </a:lnTo>
                    <a:lnTo>
                      <a:pt x="47" y="9"/>
                    </a:lnTo>
                    <a:lnTo>
                      <a:pt x="49" y="15"/>
                    </a:lnTo>
                    <a:lnTo>
                      <a:pt x="49" y="26"/>
                    </a:lnTo>
                    <a:lnTo>
                      <a:pt x="48" y="30"/>
                    </a:lnTo>
                    <a:lnTo>
                      <a:pt x="45" y="35"/>
                    </a:lnTo>
                    <a:lnTo>
                      <a:pt x="42" y="38"/>
                    </a:lnTo>
                    <a:lnTo>
                      <a:pt x="40" y="42"/>
                    </a:lnTo>
                    <a:lnTo>
                      <a:pt x="34" y="46"/>
                    </a:lnTo>
                    <a:lnTo>
                      <a:pt x="29" y="52"/>
                    </a:lnTo>
                    <a:lnTo>
                      <a:pt x="23" y="56"/>
                    </a:lnTo>
                    <a:lnTo>
                      <a:pt x="18" y="61"/>
                    </a:lnTo>
                    <a:lnTo>
                      <a:pt x="16" y="64"/>
                    </a:lnTo>
                    <a:lnTo>
                      <a:pt x="14" y="67"/>
                    </a:lnTo>
                    <a:lnTo>
                      <a:pt x="51" y="67"/>
                    </a:lnTo>
                    <a:lnTo>
                      <a:pt x="51" y="76"/>
                    </a:lnTo>
                    <a:lnTo>
                      <a:pt x="0" y="76"/>
                    </a:lnTo>
                    <a:lnTo>
                      <a:pt x="1" y="74"/>
                    </a:lnTo>
                    <a:lnTo>
                      <a:pt x="1" y="70"/>
                    </a:lnTo>
                    <a:lnTo>
                      <a:pt x="3" y="65"/>
                    </a:lnTo>
                    <a:lnTo>
                      <a:pt x="6" y="63"/>
                    </a:lnTo>
                    <a:lnTo>
                      <a:pt x="7" y="59"/>
                    </a:lnTo>
                    <a:lnTo>
                      <a:pt x="10" y="55"/>
                    </a:lnTo>
                    <a:lnTo>
                      <a:pt x="15" y="52"/>
                    </a:lnTo>
                    <a:lnTo>
                      <a:pt x="25" y="42"/>
                    </a:lnTo>
                    <a:lnTo>
                      <a:pt x="30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4"/>
                    </a:lnTo>
                    <a:lnTo>
                      <a:pt x="40" y="18"/>
                    </a:lnTo>
                    <a:lnTo>
                      <a:pt x="38" y="14"/>
                    </a:lnTo>
                    <a:lnTo>
                      <a:pt x="37" y="12"/>
                    </a:lnTo>
                    <a:lnTo>
                      <a:pt x="33" y="9"/>
                    </a:lnTo>
                    <a:lnTo>
                      <a:pt x="30" y="8"/>
                    </a:lnTo>
                    <a:lnTo>
                      <a:pt x="22" y="8"/>
                    </a:lnTo>
                    <a:lnTo>
                      <a:pt x="19" y="9"/>
                    </a:lnTo>
                    <a:lnTo>
                      <a:pt x="16" y="12"/>
                    </a:lnTo>
                    <a:lnTo>
                      <a:pt x="14" y="14"/>
                    </a:lnTo>
                    <a:lnTo>
                      <a:pt x="12" y="16"/>
                    </a:lnTo>
                    <a:lnTo>
                      <a:pt x="12" y="22"/>
                    </a:lnTo>
                    <a:lnTo>
                      <a:pt x="1" y="20"/>
                    </a:lnTo>
                    <a:lnTo>
                      <a:pt x="3" y="16"/>
                    </a:lnTo>
                    <a:lnTo>
                      <a:pt x="4" y="11"/>
                    </a:lnTo>
                    <a:lnTo>
                      <a:pt x="10" y="5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10" name="Line 744"/>
              <p:cNvSpPr>
                <a:spLocks noChangeShapeType="1"/>
              </p:cNvSpPr>
              <p:nvPr/>
            </p:nvSpPr>
            <p:spPr bwMode="auto">
              <a:xfrm flipV="1">
                <a:off x="2077" y="2886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11" name="Freeform 745"/>
              <p:cNvSpPr>
                <a:spLocks noEditPoints="1"/>
              </p:cNvSpPr>
              <p:nvPr/>
            </p:nvSpPr>
            <p:spPr bwMode="auto">
              <a:xfrm>
                <a:off x="2049" y="2955"/>
                <a:ext cx="54" cy="76"/>
              </a:xfrm>
              <a:custGeom>
                <a:avLst/>
                <a:gdLst>
                  <a:gd name="T0" fmla="*/ 35 w 54"/>
                  <a:gd name="T1" fmla="*/ 19 h 76"/>
                  <a:gd name="T2" fmla="*/ 13 w 54"/>
                  <a:gd name="T3" fmla="*/ 49 h 76"/>
                  <a:gd name="T4" fmla="*/ 35 w 54"/>
                  <a:gd name="T5" fmla="*/ 49 h 76"/>
                  <a:gd name="T6" fmla="*/ 35 w 54"/>
                  <a:gd name="T7" fmla="*/ 19 h 76"/>
                  <a:gd name="T8" fmla="*/ 37 w 54"/>
                  <a:gd name="T9" fmla="*/ 0 h 76"/>
                  <a:gd name="T10" fmla="*/ 46 w 54"/>
                  <a:gd name="T11" fmla="*/ 0 h 76"/>
                  <a:gd name="T12" fmla="*/ 46 w 54"/>
                  <a:gd name="T13" fmla="*/ 49 h 76"/>
                  <a:gd name="T14" fmla="*/ 54 w 54"/>
                  <a:gd name="T15" fmla="*/ 49 h 76"/>
                  <a:gd name="T16" fmla="*/ 54 w 54"/>
                  <a:gd name="T17" fmla="*/ 59 h 76"/>
                  <a:gd name="T18" fmla="*/ 46 w 54"/>
                  <a:gd name="T19" fmla="*/ 59 h 76"/>
                  <a:gd name="T20" fmla="*/ 46 w 54"/>
                  <a:gd name="T21" fmla="*/ 76 h 76"/>
                  <a:gd name="T22" fmla="*/ 35 w 54"/>
                  <a:gd name="T23" fmla="*/ 76 h 76"/>
                  <a:gd name="T24" fmla="*/ 35 w 54"/>
                  <a:gd name="T25" fmla="*/ 59 h 76"/>
                  <a:gd name="T26" fmla="*/ 0 w 54"/>
                  <a:gd name="T27" fmla="*/ 59 h 76"/>
                  <a:gd name="T28" fmla="*/ 0 w 54"/>
                  <a:gd name="T29" fmla="*/ 49 h 76"/>
                  <a:gd name="T30" fmla="*/ 37 w 54"/>
                  <a:gd name="T31" fmla="*/ 0 h 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76"/>
                  <a:gd name="T50" fmla="*/ 54 w 54"/>
                  <a:gd name="T51" fmla="*/ 76 h 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76">
                    <a:moveTo>
                      <a:pt x="35" y="19"/>
                    </a:moveTo>
                    <a:lnTo>
                      <a:pt x="13" y="49"/>
                    </a:lnTo>
                    <a:lnTo>
                      <a:pt x="35" y="49"/>
                    </a:lnTo>
                    <a:lnTo>
                      <a:pt x="35" y="19"/>
                    </a:lnTo>
                    <a:close/>
                    <a:moveTo>
                      <a:pt x="37" y="0"/>
                    </a:moveTo>
                    <a:lnTo>
                      <a:pt x="46" y="0"/>
                    </a:lnTo>
                    <a:lnTo>
                      <a:pt x="46" y="49"/>
                    </a:lnTo>
                    <a:lnTo>
                      <a:pt x="54" y="49"/>
                    </a:lnTo>
                    <a:lnTo>
                      <a:pt x="54" y="59"/>
                    </a:lnTo>
                    <a:lnTo>
                      <a:pt x="46" y="59"/>
                    </a:lnTo>
                    <a:lnTo>
                      <a:pt x="46" y="76"/>
                    </a:lnTo>
                    <a:lnTo>
                      <a:pt x="35" y="76"/>
                    </a:lnTo>
                    <a:lnTo>
                      <a:pt x="35" y="59"/>
                    </a:lnTo>
                    <a:lnTo>
                      <a:pt x="0" y="59"/>
                    </a:lnTo>
                    <a:lnTo>
                      <a:pt x="0" y="4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97" name="Group 947"/>
            <p:cNvGrpSpPr>
              <a:grpSpLocks/>
            </p:cNvGrpSpPr>
            <p:nvPr/>
          </p:nvGrpSpPr>
          <p:grpSpPr bwMode="auto">
            <a:xfrm>
              <a:off x="920" y="823"/>
              <a:ext cx="3676" cy="2951"/>
              <a:chOff x="920" y="823"/>
              <a:chExt cx="3676" cy="2951"/>
            </a:xfrm>
          </p:grpSpPr>
          <p:sp>
            <p:nvSpPr>
              <p:cNvPr id="6334" name="Line 747"/>
              <p:cNvSpPr>
                <a:spLocks noChangeShapeType="1"/>
              </p:cNvSpPr>
              <p:nvPr/>
            </p:nvSpPr>
            <p:spPr bwMode="auto">
              <a:xfrm flipV="1">
                <a:off x="2581" y="2886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5" name="Freeform 748"/>
              <p:cNvSpPr>
                <a:spLocks noEditPoints="1"/>
              </p:cNvSpPr>
              <p:nvPr/>
            </p:nvSpPr>
            <p:spPr bwMode="auto">
              <a:xfrm>
                <a:off x="2554" y="2955"/>
                <a:ext cx="52" cy="78"/>
              </a:xfrm>
              <a:custGeom>
                <a:avLst/>
                <a:gdLst>
                  <a:gd name="T0" fmla="*/ 19 w 52"/>
                  <a:gd name="T1" fmla="*/ 37 h 78"/>
                  <a:gd name="T2" fmla="*/ 12 w 52"/>
                  <a:gd name="T3" fmla="*/ 42 h 78"/>
                  <a:gd name="T4" fmla="*/ 11 w 52"/>
                  <a:gd name="T5" fmla="*/ 56 h 78"/>
                  <a:gd name="T6" fmla="*/ 15 w 52"/>
                  <a:gd name="T7" fmla="*/ 64 h 78"/>
                  <a:gd name="T8" fmla="*/ 22 w 52"/>
                  <a:gd name="T9" fmla="*/ 68 h 78"/>
                  <a:gd name="T10" fmla="*/ 36 w 52"/>
                  <a:gd name="T11" fmla="*/ 67 h 78"/>
                  <a:gd name="T12" fmla="*/ 40 w 52"/>
                  <a:gd name="T13" fmla="*/ 60 h 78"/>
                  <a:gd name="T14" fmla="*/ 42 w 52"/>
                  <a:gd name="T15" fmla="*/ 46 h 78"/>
                  <a:gd name="T16" fmla="*/ 37 w 52"/>
                  <a:gd name="T17" fmla="*/ 39 h 78"/>
                  <a:gd name="T18" fmla="*/ 33 w 52"/>
                  <a:gd name="T19" fmla="*/ 35 h 78"/>
                  <a:gd name="T20" fmla="*/ 23 w 52"/>
                  <a:gd name="T21" fmla="*/ 0 h 78"/>
                  <a:gd name="T22" fmla="*/ 41 w 52"/>
                  <a:gd name="T23" fmla="*/ 3 h 78"/>
                  <a:gd name="T24" fmla="*/ 49 w 52"/>
                  <a:gd name="T25" fmla="*/ 14 h 78"/>
                  <a:gd name="T26" fmla="*/ 41 w 52"/>
                  <a:gd name="T27" fmla="*/ 20 h 78"/>
                  <a:gd name="T28" fmla="*/ 34 w 52"/>
                  <a:gd name="T29" fmla="*/ 9 h 78"/>
                  <a:gd name="T30" fmla="*/ 29 w 52"/>
                  <a:gd name="T31" fmla="*/ 8 h 78"/>
                  <a:gd name="T32" fmla="*/ 19 w 52"/>
                  <a:gd name="T33" fmla="*/ 11 h 78"/>
                  <a:gd name="T34" fmla="*/ 12 w 52"/>
                  <a:gd name="T35" fmla="*/ 19 h 78"/>
                  <a:gd name="T36" fmla="*/ 11 w 52"/>
                  <a:gd name="T37" fmla="*/ 29 h 78"/>
                  <a:gd name="T38" fmla="*/ 14 w 52"/>
                  <a:gd name="T39" fmla="*/ 33 h 78"/>
                  <a:gd name="T40" fmla="*/ 22 w 52"/>
                  <a:gd name="T41" fmla="*/ 27 h 78"/>
                  <a:gd name="T42" fmla="*/ 30 w 52"/>
                  <a:gd name="T43" fmla="*/ 26 h 78"/>
                  <a:gd name="T44" fmla="*/ 45 w 52"/>
                  <a:gd name="T45" fmla="*/ 33 h 78"/>
                  <a:gd name="T46" fmla="*/ 52 w 52"/>
                  <a:gd name="T47" fmla="*/ 46 h 78"/>
                  <a:gd name="T48" fmla="*/ 49 w 52"/>
                  <a:gd name="T49" fmla="*/ 64 h 78"/>
                  <a:gd name="T50" fmla="*/ 44 w 52"/>
                  <a:gd name="T51" fmla="*/ 71 h 78"/>
                  <a:gd name="T52" fmla="*/ 32 w 52"/>
                  <a:gd name="T53" fmla="*/ 78 h 78"/>
                  <a:gd name="T54" fmla="*/ 16 w 52"/>
                  <a:gd name="T55" fmla="*/ 75 h 78"/>
                  <a:gd name="T56" fmla="*/ 8 w 52"/>
                  <a:gd name="T57" fmla="*/ 68 h 78"/>
                  <a:gd name="T58" fmla="*/ 0 w 52"/>
                  <a:gd name="T59" fmla="*/ 41 h 78"/>
                  <a:gd name="T60" fmla="*/ 10 w 52"/>
                  <a:gd name="T61" fmla="*/ 8 h 78"/>
                  <a:gd name="T62" fmla="*/ 18 w 52"/>
                  <a:gd name="T63" fmla="*/ 1 h 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2"/>
                  <a:gd name="T97" fmla="*/ 0 h 78"/>
                  <a:gd name="T98" fmla="*/ 52 w 52"/>
                  <a:gd name="T99" fmla="*/ 78 h 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2" h="78">
                    <a:moveTo>
                      <a:pt x="22" y="35"/>
                    </a:moveTo>
                    <a:lnTo>
                      <a:pt x="19" y="37"/>
                    </a:lnTo>
                    <a:lnTo>
                      <a:pt x="15" y="39"/>
                    </a:lnTo>
                    <a:lnTo>
                      <a:pt x="12" y="42"/>
                    </a:lnTo>
                    <a:lnTo>
                      <a:pt x="11" y="46"/>
                    </a:lnTo>
                    <a:lnTo>
                      <a:pt x="11" y="56"/>
                    </a:lnTo>
                    <a:lnTo>
                      <a:pt x="12" y="60"/>
                    </a:lnTo>
                    <a:lnTo>
                      <a:pt x="15" y="64"/>
                    </a:lnTo>
                    <a:lnTo>
                      <a:pt x="19" y="67"/>
                    </a:lnTo>
                    <a:lnTo>
                      <a:pt x="22" y="68"/>
                    </a:lnTo>
                    <a:lnTo>
                      <a:pt x="32" y="68"/>
                    </a:lnTo>
                    <a:lnTo>
                      <a:pt x="36" y="67"/>
                    </a:lnTo>
                    <a:lnTo>
                      <a:pt x="37" y="64"/>
                    </a:lnTo>
                    <a:lnTo>
                      <a:pt x="40" y="60"/>
                    </a:lnTo>
                    <a:lnTo>
                      <a:pt x="42" y="52"/>
                    </a:lnTo>
                    <a:lnTo>
                      <a:pt x="42" y="46"/>
                    </a:lnTo>
                    <a:lnTo>
                      <a:pt x="40" y="44"/>
                    </a:lnTo>
                    <a:lnTo>
                      <a:pt x="37" y="39"/>
                    </a:lnTo>
                    <a:lnTo>
                      <a:pt x="36" y="37"/>
                    </a:lnTo>
                    <a:lnTo>
                      <a:pt x="33" y="35"/>
                    </a:lnTo>
                    <a:lnTo>
                      <a:pt x="22" y="35"/>
                    </a:lnTo>
                    <a:close/>
                    <a:moveTo>
                      <a:pt x="23" y="0"/>
                    </a:moveTo>
                    <a:lnTo>
                      <a:pt x="33" y="0"/>
                    </a:lnTo>
                    <a:lnTo>
                      <a:pt x="41" y="3"/>
                    </a:lnTo>
                    <a:lnTo>
                      <a:pt x="47" y="8"/>
                    </a:lnTo>
                    <a:lnTo>
                      <a:pt x="49" y="14"/>
                    </a:lnTo>
                    <a:lnTo>
                      <a:pt x="51" y="19"/>
                    </a:lnTo>
                    <a:lnTo>
                      <a:pt x="41" y="20"/>
                    </a:lnTo>
                    <a:lnTo>
                      <a:pt x="37" y="12"/>
                    </a:lnTo>
                    <a:lnTo>
                      <a:pt x="34" y="9"/>
                    </a:lnTo>
                    <a:lnTo>
                      <a:pt x="32" y="8"/>
                    </a:lnTo>
                    <a:lnTo>
                      <a:pt x="29" y="8"/>
                    </a:lnTo>
                    <a:lnTo>
                      <a:pt x="23" y="9"/>
                    </a:lnTo>
                    <a:lnTo>
                      <a:pt x="19" y="11"/>
                    </a:lnTo>
                    <a:lnTo>
                      <a:pt x="15" y="15"/>
                    </a:lnTo>
                    <a:lnTo>
                      <a:pt x="12" y="19"/>
                    </a:lnTo>
                    <a:lnTo>
                      <a:pt x="12" y="23"/>
                    </a:lnTo>
                    <a:lnTo>
                      <a:pt x="11" y="29"/>
                    </a:lnTo>
                    <a:lnTo>
                      <a:pt x="11" y="37"/>
                    </a:lnTo>
                    <a:lnTo>
                      <a:pt x="14" y="33"/>
                    </a:lnTo>
                    <a:lnTo>
                      <a:pt x="16" y="30"/>
                    </a:lnTo>
                    <a:lnTo>
                      <a:pt x="22" y="27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41" y="29"/>
                    </a:lnTo>
                    <a:lnTo>
                      <a:pt x="45" y="33"/>
                    </a:lnTo>
                    <a:lnTo>
                      <a:pt x="51" y="41"/>
                    </a:lnTo>
                    <a:lnTo>
                      <a:pt x="52" y="46"/>
                    </a:lnTo>
                    <a:lnTo>
                      <a:pt x="52" y="56"/>
                    </a:lnTo>
                    <a:lnTo>
                      <a:pt x="49" y="64"/>
                    </a:lnTo>
                    <a:lnTo>
                      <a:pt x="47" y="68"/>
                    </a:lnTo>
                    <a:lnTo>
                      <a:pt x="44" y="71"/>
                    </a:lnTo>
                    <a:lnTo>
                      <a:pt x="36" y="76"/>
                    </a:lnTo>
                    <a:lnTo>
                      <a:pt x="32" y="78"/>
                    </a:lnTo>
                    <a:lnTo>
                      <a:pt x="27" y="78"/>
                    </a:lnTo>
                    <a:lnTo>
                      <a:pt x="16" y="75"/>
                    </a:lnTo>
                    <a:lnTo>
                      <a:pt x="12" y="72"/>
                    </a:lnTo>
                    <a:lnTo>
                      <a:pt x="8" y="68"/>
                    </a:lnTo>
                    <a:lnTo>
                      <a:pt x="3" y="57"/>
                    </a:lnTo>
                    <a:lnTo>
                      <a:pt x="0" y="41"/>
                    </a:lnTo>
                    <a:lnTo>
                      <a:pt x="3" y="22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18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6" name="Line 749"/>
              <p:cNvSpPr>
                <a:spLocks noChangeShapeType="1"/>
              </p:cNvSpPr>
              <p:nvPr/>
            </p:nvSpPr>
            <p:spPr bwMode="auto">
              <a:xfrm>
                <a:off x="1070" y="2821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7" name="Rectangle 750"/>
              <p:cNvSpPr>
                <a:spLocks noChangeArrowheads="1"/>
              </p:cNvSpPr>
              <p:nvPr/>
            </p:nvSpPr>
            <p:spPr bwMode="auto">
              <a:xfrm>
                <a:off x="920" y="2828"/>
                <a:ext cx="30" cy="9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8" name="Freeform 751"/>
              <p:cNvSpPr>
                <a:spLocks/>
              </p:cNvSpPr>
              <p:nvPr/>
            </p:nvSpPr>
            <p:spPr bwMode="auto">
              <a:xfrm>
                <a:off x="957" y="2784"/>
                <a:ext cx="50" cy="78"/>
              </a:xfrm>
              <a:custGeom>
                <a:avLst/>
                <a:gdLst>
                  <a:gd name="T0" fmla="*/ 9 w 50"/>
                  <a:gd name="T1" fmla="*/ 0 h 78"/>
                  <a:gd name="T2" fmla="*/ 46 w 50"/>
                  <a:gd name="T3" fmla="*/ 0 h 78"/>
                  <a:gd name="T4" fmla="*/ 46 w 50"/>
                  <a:gd name="T5" fmla="*/ 11 h 78"/>
                  <a:gd name="T6" fmla="*/ 17 w 50"/>
                  <a:gd name="T7" fmla="*/ 11 h 78"/>
                  <a:gd name="T8" fmla="*/ 13 w 50"/>
                  <a:gd name="T9" fmla="*/ 30 h 78"/>
                  <a:gd name="T10" fmla="*/ 17 w 50"/>
                  <a:gd name="T11" fmla="*/ 27 h 78"/>
                  <a:gd name="T12" fmla="*/ 23 w 50"/>
                  <a:gd name="T13" fmla="*/ 26 h 78"/>
                  <a:gd name="T14" fmla="*/ 27 w 50"/>
                  <a:gd name="T15" fmla="*/ 25 h 78"/>
                  <a:gd name="T16" fmla="*/ 34 w 50"/>
                  <a:gd name="T17" fmla="*/ 26 h 78"/>
                  <a:gd name="T18" fmla="*/ 39 w 50"/>
                  <a:gd name="T19" fmla="*/ 29 h 78"/>
                  <a:gd name="T20" fmla="*/ 43 w 50"/>
                  <a:gd name="T21" fmla="*/ 31 h 78"/>
                  <a:gd name="T22" fmla="*/ 49 w 50"/>
                  <a:gd name="T23" fmla="*/ 40 h 78"/>
                  <a:gd name="T24" fmla="*/ 50 w 50"/>
                  <a:gd name="T25" fmla="*/ 45 h 78"/>
                  <a:gd name="T26" fmla="*/ 50 w 50"/>
                  <a:gd name="T27" fmla="*/ 55 h 78"/>
                  <a:gd name="T28" fmla="*/ 49 w 50"/>
                  <a:gd name="T29" fmla="*/ 60 h 78"/>
                  <a:gd name="T30" fmla="*/ 47 w 50"/>
                  <a:gd name="T31" fmla="*/ 64 h 78"/>
                  <a:gd name="T32" fmla="*/ 45 w 50"/>
                  <a:gd name="T33" fmla="*/ 68 h 78"/>
                  <a:gd name="T34" fmla="*/ 41 w 50"/>
                  <a:gd name="T35" fmla="*/ 72 h 78"/>
                  <a:gd name="T36" fmla="*/ 35 w 50"/>
                  <a:gd name="T37" fmla="*/ 75 h 78"/>
                  <a:gd name="T38" fmla="*/ 31 w 50"/>
                  <a:gd name="T39" fmla="*/ 76 h 78"/>
                  <a:gd name="T40" fmla="*/ 24 w 50"/>
                  <a:gd name="T41" fmla="*/ 78 h 78"/>
                  <a:gd name="T42" fmla="*/ 13 w 50"/>
                  <a:gd name="T43" fmla="*/ 75 h 78"/>
                  <a:gd name="T44" fmla="*/ 8 w 50"/>
                  <a:gd name="T45" fmla="*/ 72 h 78"/>
                  <a:gd name="T46" fmla="*/ 4 w 50"/>
                  <a:gd name="T47" fmla="*/ 67 h 78"/>
                  <a:gd name="T48" fmla="*/ 2 w 50"/>
                  <a:gd name="T49" fmla="*/ 63 h 78"/>
                  <a:gd name="T50" fmla="*/ 0 w 50"/>
                  <a:gd name="T51" fmla="*/ 56 h 78"/>
                  <a:gd name="T52" fmla="*/ 11 w 50"/>
                  <a:gd name="T53" fmla="*/ 55 h 78"/>
                  <a:gd name="T54" fmla="*/ 13 w 50"/>
                  <a:gd name="T55" fmla="*/ 63 h 78"/>
                  <a:gd name="T56" fmla="*/ 15 w 50"/>
                  <a:gd name="T57" fmla="*/ 66 h 78"/>
                  <a:gd name="T58" fmla="*/ 20 w 50"/>
                  <a:gd name="T59" fmla="*/ 68 h 78"/>
                  <a:gd name="T60" fmla="*/ 31 w 50"/>
                  <a:gd name="T61" fmla="*/ 68 h 78"/>
                  <a:gd name="T62" fmla="*/ 34 w 50"/>
                  <a:gd name="T63" fmla="*/ 67 h 78"/>
                  <a:gd name="T64" fmla="*/ 37 w 50"/>
                  <a:gd name="T65" fmla="*/ 64 h 78"/>
                  <a:gd name="T66" fmla="*/ 39 w 50"/>
                  <a:gd name="T67" fmla="*/ 60 h 78"/>
                  <a:gd name="T68" fmla="*/ 41 w 50"/>
                  <a:gd name="T69" fmla="*/ 56 h 78"/>
                  <a:gd name="T70" fmla="*/ 41 w 50"/>
                  <a:gd name="T71" fmla="*/ 46 h 78"/>
                  <a:gd name="T72" fmla="*/ 39 w 50"/>
                  <a:gd name="T73" fmla="*/ 42 h 78"/>
                  <a:gd name="T74" fmla="*/ 37 w 50"/>
                  <a:gd name="T75" fmla="*/ 38 h 78"/>
                  <a:gd name="T76" fmla="*/ 34 w 50"/>
                  <a:gd name="T77" fmla="*/ 35 h 78"/>
                  <a:gd name="T78" fmla="*/ 30 w 50"/>
                  <a:gd name="T79" fmla="*/ 34 h 78"/>
                  <a:gd name="T80" fmla="*/ 20 w 50"/>
                  <a:gd name="T81" fmla="*/ 34 h 78"/>
                  <a:gd name="T82" fmla="*/ 17 w 50"/>
                  <a:gd name="T83" fmla="*/ 37 h 78"/>
                  <a:gd name="T84" fmla="*/ 15 w 50"/>
                  <a:gd name="T85" fmla="*/ 38 h 78"/>
                  <a:gd name="T86" fmla="*/ 13 w 50"/>
                  <a:gd name="T87" fmla="*/ 38 h 78"/>
                  <a:gd name="T88" fmla="*/ 12 w 50"/>
                  <a:gd name="T89" fmla="*/ 41 h 78"/>
                  <a:gd name="T90" fmla="*/ 1 w 50"/>
                  <a:gd name="T91" fmla="*/ 40 h 78"/>
                  <a:gd name="T92" fmla="*/ 9 w 50"/>
                  <a:gd name="T93" fmla="*/ 0 h 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0"/>
                  <a:gd name="T142" fmla="*/ 0 h 78"/>
                  <a:gd name="T143" fmla="*/ 50 w 50"/>
                  <a:gd name="T144" fmla="*/ 78 h 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0" h="78">
                    <a:moveTo>
                      <a:pt x="9" y="0"/>
                    </a:moveTo>
                    <a:lnTo>
                      <a:pt x="46" y="0"/>
                    </a:lnTo>
                    <a:lnTo>
                      <a:pt x="46" y="11"/>
                    </a:lnTo>
                    <a:lnTo>
                      <a:pt x="17" y="11"/>
                    </a:lnTo>
                    <a:lnTo>
                      <a:pt x="13" y="30"/>
                    </a:lnTo>
                    <a:lnTo>
                      <a:pt x="17" y="27"/>
                    </a:lnTo>
                    <a:lnTo>
                      <a:pt x="23" y="26"/>
                    </a:lnTo>
                    <a:lnTo>
                      <a:pt x="27" y="25"/>
                    </a:lnTo>
                    <a:lnTo>
                      <a:pt x="34" y="26"/>
                    </a:lnTo>
                    <a:lnTo>
                      <a:pt x="39" y="29"/>
                    </a:lnTo>
                    <a:lnTo>
                      <a:pt x="43" y="31"/>
                    </a:lnTo>
                    <a:lnTo>
                      <a:pt x="49" y="40"/>
                    </a:lnTo>
                    <a:lnTo>
                      <a:pt x="50" y="45"/>
                    </a:lnTo>
                    <a:lnTo>
                      <a:pt x="50" y="55"/>
                    </a:lnTo>
                    <a:lnTo>
                      <a:pt x="49" y="60"/>
                    </a:lnTo>
                    <a:lnTo>
                      <a:pt x="47" y="64"/>
                    </a:lnTo>
                    <a:lnTo>
                      <a:pt x="45" y="68"/>
                    </a:lnTo>
                    <a:lnTo>
                      <a:pt x="41" y="72"/>
                    </a:lnTo>
                    <a:lnTo>
                      <a:pt x="35" y="75"/>
                    </a:lnTo>
                    <a:lnTo>
                      <a:pt x="31" y="76"/>
                    </a:lnTo>
                    <a:lnTo>
                      <a:pt x="24" y="78"/>
                    </a:lnTo>
                    <a:lnTo>
                      <a:pt x="13" y="75"/>
                    </a:lnTo>
                    <a:lnTo>
                      <a:pt x="8" y="72"/>
                    </a:lnTo>
                    <a:lnTo>
                      <a:pt x="4" y="67"/>
                    </a:lnTo>
                    <a:lnTo>
                      <a:pt x="2" y="63"/>
                    </a:lnTo>
                    <a:lnTo>
                      <a:pt x="0" y="56"/>
                    </a:lnTo>
                    <a:lnTo>
                      <a:pt x="11" y="55"/>
                    </a:lnTo>
                    <a:lnTo>
                      <a:pt x="13" y="63"/>
                    </a:lnTo>
                    <a:lnTo>
                      <a:pt x="15" y="66"/>
                    </a:lnTo>
                    <a:lnTo>
                      <a:pt x="20" y="68"/>
                    </a:lnTo>
                    <a:lnTo>
                      <a:pt x="31" y="68"/>
                    </a:lnTo>
                    <a:lnTo>
                      <a:pt x="34" y="67"/>
                    </a:lnTo>
                    <a:lnTo>
                      <a:pt x="37" y="64"/>
                    </a:lnTo>
                    <a:lnTo>
                      <a:pt x="39" y="60"/>
                    </a:lnTo>
                    <a:lnTo>
                      <a:pt x="41" y="56"/>
                    </a:lnTo>
                    <a:lnTo>
                      <a:pt x="41" y="46"/>
                    </a:lnTo>
                    <a:lnTo>
                      <a:pt x="39" y="42"/>
                    </a:lnTo>
                    <a:lnTo>
                      <a:pt x="37" y="38"/>
                    </a:lnTo>
                    <a:lnTo>
                      <a:pt x="34" y="35"/>
                    </a:lnTo>
                    <a:lnTo>
                      <a:pt x="30" y="34"/>
                    </a:lnTo>
                    <a:lnTo>
                      <a:pt x="20" y="34"/>
                    </a:lnTo>
                    <a:lnTo>
                      <a:pt x="17" y="37"/>
                    </a:lnTo>
                    <a:lnTo>
                      <a:pt x="15" y="38"/>
                    </a:lnTo>
                    <a:lnTo>
                      <a:pt x="13" y="38"/>
                    </a:lnTo>
                    <a:lnTo>
                      <a:pt x="12" y="41"/>
                    </a:lnTo>
                    <a:lnTo>
                      <a:pt x="1" y="4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9" name="Line 752"/>
              <p:cNvSpPr>
                <a:spLocks noChangeShapeType="1"/>
              </p:cNvSpPr>
              <p:nvPr/>
            </p:nvSpPr>
            <p:spPr bwMode="auto">
              <a:xfrm>
                <a:off x="1070" y="2687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0" name="Freeform 753"/>
              <p:cNvSpPr>
                <a:spLocks noEditPoints="1"/>
              </p:cNvSpPr>
              <p:nvPr/>
            </p:nvSpPr>
            <p:spPr bwMode="auto">
              <a:xfrm>
                <a:off x="983" y="2650"/>
                <a:ext cx="50" cy="78"/>
              </a:xfrm>
              <a:custGeom>
                <a:avLst/>
                <a:gdLst>
                  <a:gd name="T0" fmla="*/ 24 w 50"/>
                  <a:gd name="T1" fmla="*/ 8 h 78"/>
                  <a:gd name="T2" fmla="*/ 20 w 50"/>
                  <a:gd name="T3" fmla="*/ 9 h 78"/>
                  <a:gd name="T4" fmla="*/ 17 w 50"/>
                  <a:gd name="T5" fmla="*/ 11 h 78"/>
                  <a:gd name="T6" fmla="*/ 15 w 50"/>
                  <a:gd name="T7" fmla="*/ 14 h 78"/>
                  <a:gd name="T8" fmla="*/ 11 w 50"/>
                  <a:gd name="T9" fmla="*/ 23 h 78"/>
                  <a:gd name="T10" fmla="*/ 11 w 50"/>
                  <a:gd name="T11" fmla="*/ 53 h 78"/>
                  <a:gd name="T12" fmla="*/ 15 w 50"/>
                  <a:gd name="T13" fmla="*/ 63 h 78"/>
                  <a:gd name="T14" fmla="*/ 17 w 50"/>
                  <a:gd name="T15" fmla="*/ 66 h 78"/>
                  <a:gd name="T16" fmla="*/ 21 w 50"/>
                  <a:gd name="T17" fmla="*/ 68 h 78"/>
                  <a:gd name="T18" fmla="*/ 30 w 50"/>
                  <a:gd name="T19" fmla="*/ 68 h 78"/>
                  <a:gd name="T20" fmla="*/ 35 w 50"/>
                  <a:gd name="T21" fmla="*/ 63 h 78"/>
                  <a:gd name="T22" fmla="*/ 39 w 50"/>
                  <a:gd name="T23" fmla="*/ 53 h 78"/>
                  <a:gd name="T24" fmla="*/ 41 w 50"/>
                  <a:gd name="T25" fmla="*/ 38 h 78"/>
                  <a:gd name="T26" fmla="*/ 39 w 50"/>
                  <a:gd name="T27" fmla="*/ 23 h 78"/>
                  <a:gd name="T28" fmla="*/ 35 w 50"/>
                  <a:gd name="T29" fmla="*/ 14 h 78"/>
                  <a:gd name="T30" fmla="*/ 32 w 50"/>
                  <a:gd name="T31" fmla="*/ 11 h 78"/>
                  <a:gd name="T32" fmla="*/ 24 w 50"/>
                  <a:gd name="T33" fmla="*/ 8 h 78"/>
                  <a:gd name="T34" fmla="*/ 20 w 50"/>
                  <a:gd name="T35" fmla="*/ 0 h 78"/>
                  <a:gd name="T36" fmla="*/ 32 w 50"/>
                  <a:gd name="T37" fmla="*/ 0 h 78"/>
                  <a:gd name="T38" fmla="*/ 35 w 50"/>
                  <a:gd name="T39" fmla="*/ 1 h 78"/>
                  <a:gd name="T40" fmla="*/ 39 w 50"/>
                  <a:gd name="T41" fmla="*/ 4 h 78"/>
                  <a:gd name="T42" fmla="*/ 42 w 50"/>
                  <a:gd name="T43" fmla="*/ 7 h 78"/>
                  <a:gd name="T44" fmla="*/ 46 w 50"/>
                  <a:gd name="T45" fmla="*/ 15 h 78"/>
                  <a:gd name="T46" fmla="*/ 50 w 50"/>
                  <a:gd name="T47" fmla="*/ 31 h 78"/>
                  <a:gd name="T48" fmla="*/ 50 w 50"/>
                  <a:gd name="T49" fmla="*/ 50 h 78"/>
                  <a:gd name="T50" fmla="*/ 47 w 50"/>
                  <a:gd name="T51" fmla="*/ 61 h 78"/>
                  <a:gd name="T52" fmla="*/ 39 w 50"/>
                  <a:gd name="T53" fmla="*/ 74 h 78"/>
                  <a:gd name="T54" fmla="*/ 35 w 50"/>
                  <a:gd name="T55" fmla="*/ 76 h 78"/>
                  <a:gd name="T56" fmla="*/ 31 w 50"/>
                  <a:gd name="T57" fmla="*/ 78 h 78"/>
                  <a:gd name="T58" fmla="*/ 20 w 50"/>
                  <a:gd name="T59" fmla="*/ 78 h 78"/>
                  <a:gd name="T60" fmla="*/ 16 w 50"/>
                  <a:gd name="T61" fmla="*/ 76 h 78"/>
                  <a:gd name="T62" fmla="*/ 12 w 50"/>
                  <a:gd name="T63" fmla="*/ 74 h 78"/>
                  <a:gd name="T64" fmla="*/ 8 w 50"/>
                  <a:gd name="T65" fmla="*/ 70 h 78"/>
                  <a:gd name="T66" fmla="*/ 2 w 50"/>
                  <a:gd name="T67" fmla="*/ 57 h 78"/>
                  <a:gd name="T68" fmla="*/ 0 w 50"/>
                  <a:gd name="T69" fmla="*/ 38 h 78"/>
                  <a:gd name="T70" fmla="*/ 1 w 50"/>
                  <a:gd name="T71" fmla="*/ 26 h 78"/>
                  <a:gd name="T72" fmla="*/ 4 w 50"/>
                  <a:gd name="T73" fmla="*/ 16 h 78"/>
                  <a:gd name="T74" fmla="*/ 5 w 50"/>
                  <a:gd name="T75" fmla="*/ 11 h 78"/>
                  <a:gd name="T76" fmla="*/ 8 w 50"/>
                  <a:gd name="T77" fmla="*/ 7 h 78"/>
                  <a:gd name="T78" fmla="*/ 11 w 50"/>
                  <a:gd name="T79" fmla="*/ 4 h 78"/>
                  <a:gd name="T80" fmla="*/ 15 w 50"/>
                  <a:gd name="T81" fmla="*/ 1 h 78"/>
                  <a:gd name="T82" fmla="*/ 20 w 50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"/>
                  <a:gd name="T127" fmla="*/ 0 h 78"/>
                  <a:gd name="T128" fmla="*/ 50 w 50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" h="78">
                    <a:moveTo>
                      <a:pt x="24" y="8"/>
                    </a:moveTo>
                    <a:lnTo>
                      <a:pt x="20" y="9"/>
                    </a:lnTo>
                    <a:lnTo>
                      <a:pt x="17" y="11"/>
                    </a:lnTo>
                    <a:lnTo>
                      <a:pt x="15" y="14"/>
                    </a:lnTo>
                    <a:lnTo>
                      <a:pt x="11" y="23"/>
                    </a:lnTo>
                    <a:lnTo>
                      <a:pt x="11" y="53"/>
                    </a:lnTo>
                    <a:lnTo>
                      <a:pt x="15" y="63"/>
                    </a:lnTo>
                    <a:lnTo>
                      <a:pt x="17" y="66"/>
                    </a:lnTo>
                    <a:lnTo>
                      <a:pt x="21" y="68"/>
                    </a:lnTo>
                    <a:lnTo>
                      <a:pt x="30" y="68"/>
                    </a:lnTo>
                    <a:lnTo>
                      <a:pt x="35" y="63"/>
                    </a:lnTo>
                    <a:lnTo>
                      <a:pt x="39" y="53"/>
                    </a:lnTo>
                    <a:lnTo>
                      <a:pt x="41" y="38"/>
                    </a:lnTo>
                    <a:lnTo>
                      <a:pt x="39" y="23"/>
                    </a:lnTo>
                    <a:lnTo>
                      <a:pt x="35" y="14"/>
                    </a:lnTo>
                    <a:lnTo>
                      <a:pt x="32" y="11"/>
                    </a:lnTo>
                    <a:lnTo>
                      <a:pt x="24" y="8"/>
                    </a:lnTo>
                    <a:close/>
                    <a:moveTo>
                      <a:pt x="20" y="0"/>
                    </a:moveTo>
                    <a:lnTo>
                      <a:pt x="32" y="0"/>
                    </a:lnTo>
                    <a:lnTo>
                      <a:pt x="35" y="1"/>
                    </a:lnTo>
                    <a:lnTo>
                      <a:pt x="39" y="4"/>
                    </a:lnTo>
                    <a:lnTo>
                      <a:pt x="42" y="7"/>
                    </a:lnTo>
                    <a:lnTo>
                      <a:pt x="46" y="15"/>
                    </a:lnTo>
                    <a:lnTo>
                      <a:pt x="50" y="31"/>
                    </a:lnTo>
                    <a:lnTo>
                      <a:pt x="50" y="50"/>
                    </a:lnTo>
                    <a:lnTo>
                      <a:pt x="47" y="61"/>
                    </a:lnTo>
                    <a:lnTo>
                      <a:pt x="39" y="74"/>
                    </a:lnTo>
                    <a:lnTo>
                      <a:pt x="35" y="76"/>
                    </a:lnTo>
                    <a:lnTo>
                      <a:pt x="31" y="78"/>
                    </a:lnTo>
                    <a:lnTo>
                      <a:pt x="20" y="78"/>
                    </a:lnTo>
                    <a:lnTo>
                      <a:pt x="16" y="76"/>
                    </a:lnTo>
                    <a:lnTo>
                      <a:pt x="12" y="74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4" y="16"/>
                    </a:lnTo>
                    <a:lnTo>
                      <a:pt x="5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1" name="Line 754"/>
              <p:cNvSpPr>
                <a:spLocks noChangeShapeType="1"/>
              </p:cNvSpPr>
              <p:nvPr/>
            </p:nvSpPr>
            <p:spPr bwMode="auto">
              <a:xfrm>
                <a:off x="1070" y="2554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2" name="Freeform 755"/>
              <p:cNvSpPr>
                <a:spLocks/>
              </p:cNvSpPr>
              <p:nvPr/>
            </p:nvSpPr>
            <p:spPr bwMode="auto">
              <a:xfrm>
                <a:off x="983" y="2516"/>
                <a:ext cx="50" cy="78"/>
              </a:xfrm>
              <a:custGeom>
                <a:avLst/>
                <a:gdLst>
                  <a:gd name="T0" fmla="*/ 9 w 50"/>
                  <a:gd name="T1" fmla="*/ 0 h 78"/>
                  <a:gd name="T2" fmla="*/ 46 w 50"/>
                  <a:gd name="T3" fmla="*/ 0 h 78"/>
                  <a:gd name="T4" fmla="*/ 46 w 50"/>
                  <a:gd name="T5" fmla="*/ 11 h 78"/>
                  <a:gd name="T6" fmla="*/ 17 w 50"/>
                  <a:gd name="T7" fmla="*/ 11 h 78"/>
                  <a:gd name="T8" fmla="*/ 13 w 50"/>
                  <a:gd name="T9" fmla="*/ 30 h 78"/>
                  <a:gd name="T10" fmla="*/ 17 w 50"/>
                  <a:gd name="T11" fmla="*/ 27 h 78"/>
                  <a:gd name="T12" fmla="*/ 23 w 50"/>
                  <a:gd name="T13" fmla="*/ 26 h 78"/>
                  <a:gd name="T14" fmla="*/ 27 w 50"/>
                  <a:gd name="T15" fmla="*/ 24 h 78"/>
                  <a:gd name="T16" fmla="*/ 34 w 50"/>
                  <a:gd name="T17" fmla="*/ 26 h 78"/>
                  <a:gd name="T18" fmla="*/ 39 w 50"/>
                  <a:gd name="T19" fmla="*/ 29 h 78"/>
                  <a:gd name="T20" fmla="*/ 43 w 50"/>
                  <a:gd name="T21" fmla="*/ 31 h 78"/>
                  <a:gd name="T22" fmla="*/ 49 w 50"/>
                  <a:gd name="T23" fmla="*/ 40 h 78"/>
                  <a:gd name="T24" fmla="*/ 50 w 50"/>
                  <a:gd name="T25" fmla="*/ 45 h 78"/>
                  <a:gd name="T26" fmla="*/ 50 w 50"/>
                  <a:gd name="T27" fmla="*/ 55 h 78"/>
                  <a:gd name="T28" fmla="*/ 49 w 50"/>
                  <a:gd name="T29" fmla="*/ 60 h 78"/>
                  <a:gd name="T30" fmla="*/ 47 w 50"/>
                  <a:gd name="T31" fmla="*/ 64 h 78"/>
                  <a:gd name="T32" fmla="*/ 45 w 50"/>
                  <a:gd name="T33" fmla="*/ 68 h 78"/>
                  <a:gd name="T34" fmla="*/ 41 w 50"/>
                  <a:gd name="T35" fmla="*/ 72 h 78"/>
                  <a:gd name="T36" fmla="*/ 35 w 50"/>
                  <a:gd name="T37" fmla="*/ 75 h 78"/>
                  <a:gd name="T38" fmla="*/ 24 w 50"/>
                  <a:gd name="T39" fmla="*/ 78 h 78"/>
                  <a:gd name="T40" fmla="*/ 13 w 50"/>
                  <a:gd name="T41" fmla="*/ 75 h 78"/>
                  <a:gd name="T42" fmla="*/ 8 w 50"/>
                  <a:gd name="T43" fmla="*/ 72 h 78"/>
                  <a:gd name="T44" fmla="*/ 4 w 50"/>
                  <a:gd name="T45" fmla="*/ 67 h 78"/>
                  <a:gd name="T46" fmla="*/ 1 w 50"/>
                  <a:gd name="T47" fmla="*/ 63 h 78"/>
                  <a:gd name="T48" fmla="*/ 0 w 50"/>
                  <a:gd name="T49" fmla="*/ 56 h 78"/>
                  <a:gd name="T50" fmla="*/ 11 w 50"/>
                  <a:gd name="T51" fmla="*/ 55 h 78"/>
                  <a:gd name="T52" fmla="*/ 13 w 50"/>
                  <a:gd name="T53" fmla="*/ 63 h 78"/>
                  <a:gd name="T54" fmla="*/ 15 w 50"/>
                  <a:gd name="T55" fmla="*/ 65 h 78"/>
                  <a:gd name="T56" fmla="*/ 20 w 50"/>
                  <a:gd name="T57" fmla="*/ 68 h 78"/>
                  <a:gd name="T58" fmla="*/ 31 w 50"/>
                  <a:gd name="T59" fmla="*/ 68 h 78"/>
                  <a:gd name="T60" fmla="*/ 34 w 50"/>
                  <a:gd name="T61" fmla="*/ 67 h 78"/>
                  <a:gd name="T62" fmla="*/ 35 w 50"/>
                  <a:gd name="T63" fmla="*/ 64 h 78"/>
                  <a:gd name="T64" fmla="*/ 38 w 50"/>
                  <a:gd name="T65" fmla="*/ 60 h 78"/>
                  <a:gd name="T66" fmla="*/ 39 w 50"/>
                  <a:gd name="T67" fmla="*/ 56 h 78"/>
                  <a:gd name="T68" fmla="*/ 41 w 50"/>
                  <a:gd name="T69" fmla="*/ 50 h 78"/>
                  <a:gd name="T70" fmla="*/ 41 w 50"/>
                  <a:gd name="T71" fmla="*/ 46 h 78"/>
                  <a:gd name="T72" fmla="*/ 39 w 50"/>
                  <a:gd name="T73" fmla="*/ 42 h 78"/>
                  <a:gd name="T74" fmla="*/ 37 w 50"/>
                  <a:gd name="T75" fmla="*/ 38 h 78"/>
                  <a:gd name="T76" fmla="*/ 34 w 50"/>
                  <a:gd name="T77" fmla="*/ 35 h 78"/>
                  <a:gd name="T78" fmla="*/ 30 w 50"/>
                  <a:gd name="T79" fmla="*/ 34 h 78"/>
                  <a:gd name="T80" fmla="*/ 21 w 50"/>
                  <a:gd name="T81" fmla="*/ 34 h 78"/>
                  <a:gd name="T82" fmla="*/ 19 w 50"/>
                  <a:gd name="T83" fmla="*/ 35 h 78"/>
                  <a:gd name="T84" fmla="*/ 17 w 50"/>
                  <a:gd name="T85" fmla="*/ 37 h 78"/>
                  <a:gd name="T86" fmla="*/ 15 w 50"/>
                  <a:gd name="T87" fmla="*/ 38 h 78"/>
                  <a:gd name="T88" fmla="*/ 13 w 50"/>
                  <a:gd name="T89" fmla="*/ 38 h 78"/>
                  <a:gd name="T90" fmla="*/ 11 w 50"/>
                  <a:gd name="T91" fmla="*/ 41 h 78"/>
                  <a:gd name="T92" fmla="*/ 1 w 50"/>
                  <a:gd name="T93" fmla="*/ 40 h 78"/>
                  <a:gd name="T94" fmla="*/ 9 w 50"/>
                  <a:gd name="T95" fmla="*/ 0 h 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0"/>
                  <a:gd name="T145" fmla="*/ 0 h 78"/>
                  <a:gd name="T146" fmla="*/ 50 w 50"/>
                  <a:gd name="T147" fmla="*/ 78 h 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0" h="78">
                    <a:moveTo>
                      <a:pt x="9" y="0"/>
                    </a:moveTo>
                    <a:lnTo>
                      <a:pt x="46" y="0"/>
                    </a:lnTo>
                    <a:lnTo>
                      <a:pt x="46" y="11"/>
                    </a:lnTo>
                    <a:lnTo>
                      <a:pt x="17" y="11"/>
                    </a:lnTo>
                    <a:lnTo>
                      <a:pt x="13" y="30"/>
                    </a:lnTo>
                    <a:lnTo>
                      <a:pt x="17" y="27"/>
                    </a:lnTo>
                    <a:lnTo>
                      <a:pt x="23" y="26"/>
                    </a:lnTo>
                    <a:lnTo>
                      <a:pt x="27" y="24"/>
                    </a:lnTo>
                    <a:lnTo>
                      <a:pt x="34" y="26"/>
                    </a:lnTo>
                    <a:lnTo>
                      <a:pt x="39" y="29"/>
                    </a:lnTo>
                    <a:lnTo>
                      <a:pt x="43" y="31"/>
                    </a:lnTo>
                    <a:lnTo>
                      <a:pt x="49" y="40"/>
                    </a:lnTo>
                    <a:lnTo>
                      <a:pt x="50" y="45"/>
                    </a:lnTo>
                    <a:lnTo>
                      <a:pt x="50" y="55"/>
                    </a:lnTo>
                    <a:lnTo>
                      <a:pt x="49" y="60"/>
                    </a:lnTo>
                    <a:lnTo>
                      <a:pt x="47" y="64"/>
                    </a:lnTo>
                    <a:lnTo>
                      <a:pt x="45" y="68"/>
                    </a:lnTo>
                    <a:lnTo>
                      <a:pt x="41" y="72"/>
                    </a:lnTo>
                    <a:lnTo>
                      <a:pt x="35" y="75"/>
                    </a:lnTo>
                    <a:lnTo>
                      <a:pt x="24" y="78"/>
                    </a:lnTo>
                    <a:lnTo>
                      <a:pt x="13" y="75"/>
                    </a:lnTo>
                    <a:lnTo>
                      <a:pt x="8" y="72"/>
                    </a:lnTo>
                    <a:lnTo>
                      <a:pt x="4" y="67"/>
                    </a:lnTo>
                    <a:lnTo>
                      <a:pt x="1" y="63"/>
                    </a:lnTo>
                    <a:lnTo>
                      <a:pt x="0" y="56"/>
                    </a:lnTo>
                    <a:lnTo>
                      <a:pt x="11" y="55"/>
                    </a:lnTo>
                    <a:lnTo>
                      <a:pt x="13" y="63"/>
                    </a:lnTo>
                    <a:lnTo>
                      <a:pt x="15" y="65"/>
                    </a:lnTo>
                    <a:lnTo>
                      <a:pt x="20" y="68"/>
                    </a:lnTo>
                    <a:lnTo>
                      <a:pt x="31" y="68"/>
                    </a:lnTo>
                    <a:lnTo>
                      <a:pt x="34" y="67"/>
                    </a:lnTo>
                    <a:lnTo>
                      <a:pt x="35" y="64"/>
                    </a:lnTo>
                    <a:lnTo>
                      <a:pt x="38" y="60"/>
                    </a:lnTo>
                    <a:lnTo>
                      <a:pt x="39" y="56"/>
                    </a:lnTo>
                    <a:lnTo>
                      <a:pt x="41" y="50"/>
                    </a:lnTo>
                    <a:lnTo>
                      <a:pt x="41" y="46"/>
                    </a:lnTo>
                    <a:lnTo>
                      <a:pt x="39" y="42"/>
                    </a:lnTo>
                    <a:lnTo>
                      <a:pt x="37" y="38"/>
                    </a:lnTo>
                    <a:lnTo>
                      <a:pt x="34" y="35"/>
                    </a:lnTo>
                    <a:lnTo>
                      <a:pt x="30" y="34"/>
                    </a:lnTo>
                    <a:lnTo>
                      <a:pt x="21" y="34"/>
                    </a:lnTo>
                    <a:lnTo>
                      <a:pt x="19" y="35"/>
                    </a:lnTo>
                    <a:lnTo>
                      <a:pt x="17" y="37"/>
                    </a:lnTo>
                    <a:lnTo>
                      <a:pt x="15" y="38"/>
                    </a:lnTo>
                    <a:lnTo>
                      <a:pt x="13" y="38"/>
                    </a:lnTo>
                    <a:lnTo>
                      <a:pt x="11" y="41"/>
                    </a:lnTo>
                    <a:lnTo>
                      <a:pt x="1" y="4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3" name="Freeform 756"/>
              <p:cNvSpPr>
                <a:spLocks/>
              </p:cNvSpPr>
              <p:nvPr/>
            </p:nvSpPr>
            <p:spPr bwMode="auto">
              <a:xfrm>
                <a:off x="1071" y="2370"/>
                <a:ext cx="51" cy="56"/>
              </a:xfrm>
              <a:custGeom>
                <a:avLst/>
                <a:gdLst>
                  <a:gd name="T0" fmla="*/ 2 w 51"/>
                  <a:gd name="T1" fmla="*/ 0 h 56"/>
                  <a:gd name="T2" fmla="*/ 14 w 51"/>
                  <a:gd name="T3" fmla="*/ 0 h 56"/>
                  <a:gd name="T4" fmla="*/ 22 w 51"/>
                  <a:gd name="T5" fmla="*/ 13 h 56"/>
                  <a:gd name="T6" fmla="*/ 24 w 51"/>
                  <a:gd name="T7" fmla="*/ 16 h 56"/>
                  <a:gd name="T8" fmla="*/ 26 w 51"/>
                  <a:gd name="T9" fmla="*/ 19 h 56"/>
                  <a:gd name="T10" fmla="*/ 28 w 51"/>
                  <a:gd name="T11" fmla="*/ 17 h 56"/>
                  <a:gd name="T12" fmla="*/ 29 w 51"/>
                  <a:gd name="T13" fmla="*/ 15 h 56"/>
                  <a:gd name="T14" fmla="*/ 31 w 51"/>
                  <a:gd name="T15" fmla="*/ 13 h 56"/>
                  <a:gd name="T16" fmla="*/ 39 w 51"/>
                  <a:gd name="T17" fmla="*/ 0 h 56"/>
                  <a:gd name="T18" fmla="*/ 51 w 51"/>
                  <a:gd name="T19" fmla="*/ 0 h 56"/>
                  <a:gd name="T20" fmla="*/ 32 w 51"/>
                  <a:gd name="T21" fmla="*/ 28 h 56"/>
                  <a:gd name="T22" fmla="*/ 51 w 51"/>
                  <a:gd name="T23" fmla="*/ 56 h 56"/>
                  <a:gd name="T24" fmla="*/ 39 w 51"/>
                  <a:gd name="T25" fmla="*/ 56 h 56"/>
                  <a:gd name="T26" fmla="*/ 28 w 51"/>
                  <a:gd name="T27" fmla="*/ 39 h 56"/>
                  <a:gd name="T28" fmla="*/ 26 w 51"/>
                  <a:gd name="T29" fmla="*/ 36 h 56"/>
                  <a:gd name="T30" fmla="*/ 13 w 51"/>
                  <a:gd name="T31" fmla="*/ 56 h 56"/>
                  <a:gd name="T32" fmla="*/ 0 w 51"/>
                  <a:gd name="T33" fmla="*/ 56 h 56"/>
                  <a:gd name="T34" fmla="*/ 21 w 51"/>
                  <a:gd name="T35" fmla="*/ 28 h 56"/>
                  <a:gd name="T36" fmla="*/ 2 w 51"/>
                  <a:gd name="T37" fmla="*/ 0 h 5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1"/>
                  <a:gd name="T58" fmla="*/ 0 h 56"/>
                  <a:gd name="T59" fmla="*/ 51 w 51"/>
                  <a:gd name="T60" fmla="*/ 56 h 5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1" h="56">
                    <a:moveTo>
                      <a:pt x="2" y="0"/>
                    </a:moveTo>
                    <a:lnTo>
                      <a:pt x="14" y="0"/>
                    </a:lnTo>
                    <a:lnTo>
                      <a:pt x="22" y="13"/>
                    </a:lnTo>
                    <a:lnTo>
                      <a:pt x="24" y="16"/>
                    </a:lnTo>
                    <a:lnTo>
                      <a:pt x="26" y="19"/>
                    </a:lnTo>
                    <a:lnTo>
                      <a:pt x="28" y="17"/>
                    </a:lnTo>
                    <a:lnTo>
                      <a:pt x="29" y="15"/>
                    </a:lnTo>
                    <a:lnTo>
                      <a:pt x="31" y="13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32" y="28"/>
                    </a:lnTo>
                    <a:lnTo>
                      <a:pt x="51" y="56"/>
                    </a:lnTo>
                    <a:lnTo>
                      <a:pt x="39" y="56"/>
                    </a:lnTo>
                    <a:lnTo>
                      <a:pt x="28" y="39"/>
                    </a:lnTo>
                    <a:lnTo>
                      <a:pt x="26" y="36"/>
                    </a:lnTo>
                    <a:lnTo>
                      <a:pt x="13" y="56"/>
                    </a:lnTo>
                    <a:lnTo>
                      <a:pt x="0" y="56"/>
                    </a:lnTo>
                    <a:lnTo>
                      <a:pt x="21" y="2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4" name="Freeform 757"/>
              <p:cNvSpPr>
                <a:spLocks/>
              </p:cNvSpPr>
              <p:nvPr/>
            </p:nvSpPr>
            <p:spPr bwMode="auto">
              <a:xfrm>
                <a:off x="1164" y="2349"/>
                <a:ext cx="28" cy="77"/>
              </a:xfrm>
              <a:custGeom>
                <a:avLst/>
                <a:gdLst>
                  <a:gd name="T0" fmla="*/ 21 w 28"/>
                  <a:gd name="T1" fmla="*/ 0 h 77"/>
                  <a:gd name="T2" fmla="*/ 28 w 28"/>
                  <a:gd name="T3" fmla="*/ 0 h 77"/>
                  <a:gd name="T4" fmla="*/ 28 w 28"/>
                  <a:gd name="T5" fmla="*/ 77 h 77"/>
                  <a:gd name="T6" fmla="*/ 18 w 28"/>
                  <a:gd name="T7" fmla="*/ 77 h 77"/>
                  <a:gd name="T8" fmla="*/ 18 w 28"/>
                  <a:gd name="T9" fmla="*/ 16 h 77"/>
                  <a:gd name="T10" fmla="*/ 16 w 28"/>
                  <a:gd name="T11" fmla="*/ 18 h 77"/>
                  <a:gd name="T12" fmla="*/ 13 w 28"/>
                  <a:gd name="T13" fmla="*/ 21 h 77"/>
                  <a:gd name="T14" fmla="*/ 5 w 28"/>
                  <a:gd name="T15" fmla="*/ 26 h 77"/>
                  <a:gd name="T16" fmla="*/ 0 w 28"/>
                  <a:gd name="T17" fmla="*/ 27 h 77"/>
                  <a:gd name="T18" fmla="*/ 0 w 28"/>
                  <a:gd name="T19" fmla="*/ 18 h 77"/>
                  <a:gd name="T20" fmla="*/ 6 w 28"/>
                  <a:gd name="T21" fmla="*/ 15 h 77"/>
                  <a:gd name="T22" fmla="*/ 14 w 28"/>
                  <a:gd name="T23" fmla="*/ 10 h 77"/>
                  <a:gd name="T24" fmla="*/ 17 w 28"/>
                  <a:gd name="T25" fmla="*/ 5 h 77"/>
                  <a:gd name="T26" fmla="*/ 20 w 28"/>
                  <a:gd name="T27" fmla="*/ 3 h 77"/>
                  <a:gd name="T28" fmla="*/ 21 w 28"/>
                  <a:gd name="T29" fmla="*/ 0 h 7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"/>
                  <a:gd name="T46" fmla="*/ 0 h 77"/>
                  <a:gd name="T47" fmla="*/ 28 w 28"/>
                  <a:gd name="T48" fmla="*/ 77 h 7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" h="77">
                    <a:moveTo>
                      <a:pt x="21" y="0"/>
                    </a:moveTo>
                    <a:lnTo>
                      <a:pt x="28" y="0"/>
                    </a:lnTo>
                    <a:lnTo>
                      <a:pt x="28" y="77"/>
                    </a:lnTo>
                    <a:lnTo>
                      <a:pt x="18" y="77"/>
                    </a:lnTo>
                    <a:lnTo>
                      <a:pt x="18" y="16"/>
                    </a:lnTo>
                    <a:lnTo>
                      <a:pt x="16" y="18"/>
                    </a:lnTo>
                    <a:lnTo>
                      <a:pt x="13" y="21"/>
                    </a:lnTo>
                    <a:lnTo>
                      <a:pt x="5" y="2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6" y="15"/>
                    </a:lnTo>
                    <a:lnTo>
                      <a:pt x="14" y="10"/>
                    </a:lnTo>
                    <a:lnTo>
                      <a:pt x="17" y="5"/>
                    </a:lnTo>
                    <a:lnTo>
                      <a:pt x="20" y="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5" name="Freeform 758"/>
              <p:cNvSpPr>
                <a:spLocks noEditPoints="1"/>
              </p:cNvSpPr>
              <p:nvPr/>
            </p:nvSpPr>
            <p:spPr bwMode="auto">
              <a:xfrm>
                <a:off x="1216" y="2349"/>
                <a:ext cx="51" cy="78"/>
              </a:xfrm>
              <a:custGeom>
                <a:avLst/>
                <a:gdLst>
                  <a:gd name="T0" fmla="*/ 25 w 51"/>
                  <a:gd name="T1" fmla="*/ 8 h 78"/>
                  <a:gd name="T2" fmla="*/ 21 w 51"/>
                  <a:gd name="T3" fmla="*/ 10 h 78"/>
                  <a:gd name="T4" fmla="*/ 18 w 51"/>
                  <a:gd name="T5" fmla="*/ 11 h 78"/>
                  <a:gd name="T6" fmla="*/ 16 w 51"/>
                  <a:gd name="T7" fmla="*/ 14 h 78"/>
                  <a:gd name="T8" fmla="*/ 11 w 51"/>
                  <a:gd name="T9" fmla="*/ 23 h 78"/>
                  <a:gd name="T10" fmla="*/ 11 w 51"/>
                  <a:gd name="T11" fmla="*/ 53 h 78"/>
                  <a:gd name="T12" fmla="*/ 16 w 51"/>
                  <a:gd name="T13" fmla="*/ 63 h 78"/>
                  <a:gd name="T14" fmla="*/ 18 w 51"/>
                  <a:gd name="T15" fmla="*/ 66 h 78"/>
                  <a:gd name="T16" fmla="*/ 22 w 51"/>
                  <a:gd name="T17" fmla="*/ 68 h 78"/>
                  <a:gd name="T18" fmla="*/ 31 w 51"/>
                  <a:gd name="T19" fmla="*/ 68 h 78"/>
                  <a:gd name="T20" fmla="*/ 36 w 51"/>
                  <a:gd name="T21" fmla="*/ 63 h 78"/>
                  <a:gd name="T22" fmla="*/ 40 w 51"/>
                  <a:gd name="T23" fmla="*/ 53 h 78"/>
                  <a:gd name="T24" fmla="*/ 41 w 51"/>
                  <a:gd name="T25" fmla="*/ 38 h 78"/>
                  <a:gd name="T26" fmla="*/ 40 w 51"/>
                  <a:gd name="T27" fmla="*/ 23 h 78"/>
                  <a:gd name="T28" fmla="*/ 36 w 51"/>
                  <a:gd name="T29" fmla="*/ 14 h 78"/>
                  <a:gd name="T30" fmla="*/ 33 w 51"/>
                  <a:gd name="T31" fmla="*/ 11 h 78"/>
                  <a:gd name="T32" fmla="*/ 25 w 51"/>
                  <a:gd name="T33" fmla="*/ 8 h 78"/>
                  <a:gd name="T34" fmla="*/ 21 w 51"/>
                  <a:gd name="T35" fmla="*/ 0 h 78"/>
                  <a:gd name="T36" fmla="*/ 33 w 51"/>
                  <a:gd name="T37" fmla="*/ 0 h 78"/>
                  <a:gd name="T38" fmla="*/ 36 w 51"/>
                  <a:gd name="T39" fmla="*/ 1 h 78"/>
                  <a:gd name="T40" fmla="*/ 40 w 51"/>
                  <a:gd name="T41" fmla="*/ 4 h 78"/>
                  <a:gd name="T42" fmla="*/ 43 w 51"/>
                  <a:gd name="T43" fmla="*/ 7 h 78"/>
                  <a:gd name="T44" fmla="*/ 47 w 51"/>
                  <a:gd name="T45" fmla="*/ 15 h 78"/>
                  <a:gd name="T46" fmla="*/ 51 w 51"/>
                  <a:gd name="T47" fmla="*/ 31 h 78"/>
                  <a:gd name="T48" fmla="*/ 51 w 51"/>
                  <a:gd name="T49" fmla="*/ 51 h 78"/>
                  <a:gd name="T50" fmla="*/ 48 w 51"/>
                  <a:gd name="T51" fmla="*/ 62 h 78"/>
                  <a:gd name="T52" fmla="*/ 40 w 51"/>
                  <a:gd name="T53" fmla="*/ 74 h 78"/>
                  <a:gd name="T54" fmla="*/ 36 w 51"/>
                  <a:gd name="T55" fmla="*/ 77 h 78"/>
                  <a:gd name="T56" fmla="*/ 32 w 51"/>
                  <a:gd name="T57" fmla="*/ 78 h 78"/>
                  <a:gd name="T58" fmla="*/ 21 w 51"/>
                  <a:gd name="T59" fmla="*/ 78 h 78"/>
                  <a:gd name="T60" fmla="*/ 17 w 51"/>
                  <a:gd name="T61" fmla="*/ 77 h 78"/>
                  <a:gd name="T62" fmla="*/ 13 w 51"/>
                  <a:gd name="T63" fmla="*/ 74 h 78"/>
                  <a:gd name="T64" fmla="*/ 9 w 51"/>
                  <a:gd name="T65" fmla="*/ 70 h 78"/>
                  <a:gd name="T66" fmla="*/ 3 w 51"/>
                  <a:gd name="T67" fmla="*/ 57 h 78"/>
                  <a:gd name="T68" fmla="*/ 0 w 51"/>
                  <a:gd name="T69" fmla="*/ 38 h 78"/>
                  <a:gd name="T70" fmla="*/ 2 w 51"/>
                  <a:gd name="T71" fmla="*/ 26 h 78"/>
                  <a:gd name="T72" fmla="*/ 5 w 51"/>
                  <a:gd name="T73" fmla="*/ 16 h 78"/>
                  <a:gd name="T74" fmla="*/ 6 w 51"/>
                  <a:gd name="T75" fmla="*/ 11 h 78"/>
                  <a:gd name="T76" fmla="*/ 9 w 51"/>
                  <a:gd name="T77" fmla="*/ 7 h 78"/>
                  <a:gd name="T78" fmla="*/ 11 w 51"/>
                  <a:gd name="T79" fmla="*/ 4 h 78"/>
                  <a:gd name="T80" fmla="*/ 16 w 51"/>
                  <a:gd name="T81" fmla="*/ 1 h 78"/>
                  <a:gd name="T82" fmla="*/ 21 w 51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"/>
                  <a:gd name="T127" fmla="*/ 0 h 78"/>
                  <a:gd name="T128" fmla="*/ 51 w 51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" h="78">
                    <a:moveTo>
                      <a:pt x="25" y="8"/>
                    </a:moveTo>
                    <a:lnTo>
                      <a:pt x="21" y="10"/>
                    </a:lnTo>
                    <a:lnTo>
                      <a:pt x="18" y="11"/>
                    </a:lnTo>
                    <a:lnTo>
                      <a:pt x="16" y="14"/>
                    </a:lnTo>
                    <a:lnTo>
                      <a:pt x="11" y="23"/>
                    </a:lnTo>
                    <a:lnTo>
                      <a:pt x="11" y="53"/>
                    </a:lnTo>
                    <a:lnTo>
                      <a:pt x="16" y="63"/>
                    </a:lnTo>
                    <a:lnTo>
                      <a:pt x="18" y="66"/>
                    </a:lnTo>
                    <a:lnTo>
                      <a:pt x="22" y="68"/>
                    </a:lnTo>
                    <a:lnTo>
                      <a:pt x="31" y="68"/>
                    </a:lnTo>
                    <a:lnTo>
                      <a:pt x="36" y="63"/>
                    </a:lnTo>
                    <a:lnTo>
                      <a:pt x="40" y="53"/>
                    </a:lnTo>
                    <a:lnTo>
                      <a:pt x="41" y="38"/>
                    </a:lnTo>
                    <a:lnTo>
                      <a:pt x="40" y="23"/>
                    </a:lnTo>
                    <a:lnTo>
                      <a:pt x="36" y="14"/>
                    </a:lnTo>
                    <a:lnTo>
                      <a:pt x="33" y="11"/>
                    </a:lnTo>
                    <a:lnTo>
                      <a:pt x="25" y="8"/>
                    </a:lnTo>
                    <a:close/>
                    <a:moveTo>
                      <a:pt x="21" y="0"/>
                    </a:moveTo>
                    <a:lnTo>
                      <a:pt x="33" y="0"/>
                    </a:lnTo>
                    <a:lnTo>
                      <a:pt x="36" y="1"/>
                    </a:lnTo>
                    <a:lnTo>
                      <a:pt x="40" y="4"/>
                    </a:lnTo>
                    <a:lnTo>
                      <a:pt x="43" y="7"/>
                    </a:lnTo>
                    <a:lnTo>
                      <a:pt x="47" y="15"/>
                    </a:lnTo>
                    <a:lnTo>
                      <a:pt x="51" y="31"/>
                    </a:lnTo>
                    <a:lnTo>
                      <a:pt x="51" y="51"/>
                    </a:lnTo>
                    <a:lnTo>
                      <a:pt x="48" y="62"/>
                    </a:lnTo>
                    <a:lnTo>
                      <a:pt x="40" y="74"/>
                    </a:lnTo>
                    <a:lnTo>
                      <a:pt x="36" y="77"/>
                    </a:lnTo>
                    <a:lnTo>
                      <a:pt x="32" y="78"/>
                    </a:lnTo>
                    <a:lnTo>
                      <a:pt x="21" y="78"/>
                    </a:lnTo>
                    <a:lnTo>
                      <a:pt x="17" y="77"/>
                    </a:lnTo>
                    <a:lnTo>
                      <a:pt x="13" y="74"/>
                    </a:lnTo>
                    <a:lnTo>
                      <a:pt x="9" y="70"/>
                    </a:lnTo>
                    <a:lnTo>
                      <a:pt x="3" y="57"/>
                    </a:lnTo>
                    <a:lnTo>
                      <a:pt x="0" y="38"/>
                    </a:lnTo>
                    <a:lnTo>
                      <a:pt x="2" y="26"/>
                    </a:lnTo>
                    <a:lnTo>
                      <a:pt x="5" y="16"/>
                    </a:lnTo>
                    <a:lnTo>
                      <a:pt x="6" y="11"/>
                    </a:lnTo>
                    <a:lnTo>
                      <a:pt x="9" y="7"/>
                    </a:lnTo>
                    <a:lnTo>
                      <a:pt x="11" y="4"/>
                    </a:lnTo>
                    <a:lnTo>
                      <a:pt x="16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6" name="Rectangle 759"/>
              <p:cNvSpPr>
                <a:spLocks noChangeArrowheads="1"/>
              </p:cNvSpPr>
              <p:nvPr/>
            </p:nvSpPr>
            <p:spPr bwMode="auto">
              <a:xfrm>
                <a:off x="1274" y="2338"/>
                <a:ext cx="19" cy="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7" name="Freeform 760"/>
              <p:cNvSpPr>
                <a:spLocks noEditPoints="1"/>
              </p:cNvSpPr>
              <p:nvPr/>
            </p:nvSpPr>
            <p:spPr bwMode="auto">
              <a:xfrm>
                <a:off x="1299" y="2308"/>
                <a:ext cx="32" cy="53"/>
              </a:xfrm>
              <a:custGeom>
                <a:avLst/>
                <a:gdLst>
                  <a:gd name="T0" fmla="*/ 16 w 32"/>
                  <a:gd name="T1" fmla="*/ 26 h 53"/>
                  <a:gd name="T2" fmla="*/ 12 w 32"/>
                  <a:gd name="T3" fmla="*/ 27 h 53"/>
                  <a:gd name="T4" fmla="*/ 8 w 32"/>
                  <a:gd name="T5" fmla="*/ 30 h 53"/>
                  <a:gd name="T6" fmla="*/ 6 w 32"/>
                  <a:gd name="T7" fmla="*/ 31 h 53"/>
                  <a:gd name="T8" fmla="*/ 6 w 32"/>
                  <a:gd name="T9" fmla="*/ 41 h 53"/>
                  <a:gd name="T10" fmla="*/ 8 w 32"/>
                  <a:gd name="T11" fmla="*/ 44 h 53"/>
                  <a:gd name="T12" fmla="*/ 13 w 32"/>
                  <a:gd name="T13" fmla="*/ 46 h 53"/>
                  <a:gd name="T14" fmla="*/ 20 w 32"/>
                  <a:gd name="T15" fmla="*/ 46 h 53"/>
                  <a:gd name="T16" fmla="*/ 23 w 32"/>
                  <a:gd name="T17" fmla="*/ 44 h 53"/>
                  <a:gd name="T18" fmla="*/ 24 w 32"/>
                  <a:gd name="T19" fmla="*/ 41 h 53"/>
                  <a:gd name="T20" fmla="*/ 26 w 32"/>
                  <a:gd name="T21" fmla="*/ 37 h 53"/>
                  <a:gd name="T22" fmla="*/ 26 w 32"/>
                  <a:gd name="T23" fmla="*/ 34 h 53"/>
                  <a:gd name="T24" fmla="*/ 24 w 32"/>
                  <a:gd name="T25" fmla="*/ 31 h 53"/>
                  <a:gd name="T26" fmla="*/ 20 w 32"/>
                  <a:gd name="T27" fmla="*/ 27 h 53"/>
                  <a:gd name="T28" fmla="*/ 19 w 32"/>
                  <a:gd name="T29" fmla="*/ 27 h 53"/>
                  <a:gd name="T30" fmla="*/ 16 w 32"/>
                  <a:gd name="T31" fmla="*/ 26 h 53"/>
                  <a:gd name="T32" fmla="*/ 12 w 32"/>
                  <a:gd name="T33" fmla="*/ 7 h 53"/>
                  <a:gd name="T34" fmla="*/ 9 w 32"/>
                  <a:gd name="T35" fmla="*/ 8 h 53"/>
                  <a:gd name="T36" fmla="*/ 8 w 32"/>
                  <a:gd name="T37" fmla="*/ 11 h 53"/>
                  <a:gd name="T38" fmla="*/ 8 w 32"/>
                  <a:gd name="T39" fmla="*/ 16 h 53"/>
                  <a:gd name="T40" fmla="*/ 10 w 32"/>
                  <a:gd name="T41" fmla="*/ 19 h 53"/>
                  <a:gd name="T42" fmla="*/ 13 w 32"/>
                  <a:gd name="T43" fmla="*/ 20 h 53"/>
                  <a:gd name="T44" fmla="*/ 19 w 32"/>
                  <a:gd name="T45" fmla="*/ 20 h 53"/>
                  <a:gd name="T46" fmla="*/ 23 w 32"/>
                  <a:gd name="T47" fmla="*/ 16 h 53"/>
                  <a:gd name="T48" fmla="*/ 24 w 32"/>
                  <a:gd name="T49" fmla="*/ 14 h 53"/>
                  <a:gd name="T50" fmla="*/ 21 w 32"/>
                  <a:gd name="T51" fmla="*/ 8 h 53"/>
                  <a:gd name="T52" fmla="*/ 19 w 32"/>
                  <a:gd name="T53" fmla="*/ 7 h 53"/>
                  <a:gd name="T54" fmla="*/ 12 w 32"/>
                  <a:gd name="T55" fmla="*/ 7 h 53"/>
                  <a:gd name="T56" fmla="*/ 16 w 32"/>
                  <a:gd name="T57" fmla="*/ 0 h 53"/>
                  <a:gd name="T58" fmla="*/ 20 w 32"/>
                  <a:gd name="T59" fmla="*/ 1 h 53"/>
                  <a:gd name="T60" fmla="*/ 26 w 32"/>
                  <a:gd name="T61" fmla="*/ 4 h 53"/>
                  <a:gd name="T62" fmla="*/ 28 w 32"/>
                  <a:gd name="T63" fmla="*/ 7 h 53"/>
                  <a:gd name="T64" fmla="*/ 30 w 32"/>
                  <a:gd name="T65" fmla="*/ 10 h 53"/>
                  <a:gd name="T66" fmla="*/ 31 w 32"/>
                  <a:gd name="T67" fmla="*/ 14 h 53"/>
                  <a:gd name="T68" fmla="*/ 30 w 32"/>
                  <a:gd name="T69" fmla="*/ 16 h 53"/>
                  <a:gd name="T70" fmla="*/ 28 w 32"/>
                  <a:gd name="T71" fmla="*/ 18 h 53"/>
                  <a:gd name="T72" fmla="*/ 26 w 32"/>
                  <a:gd name="T73" fmla="*/ 23 h 53"/>
                  <a:gd name="T74" fmla="*/ 23 w 32"/>
                  <a:gd name="T75" fmla="*/ 23 h 53"/>
                  <a:gd name="T76" fmla="*/ 28 w 32"/>
                  <a:gd name="T77" fmla="*/ 26 h 53"/>
                  <a:gd name="T78" fmla="*/ 31 w 32"/>
                  <a:gd name="T79" fmla="*/ 31 h 53"/>
                  <a:gd name="T80" fmla="*/ 31 w 32"/>
                  <a:gd name="T81" fmla="*/ 34 h 53"/>
                  <a:gd name="T82" fmla="*/ 32 w 32"/>
                  <a:gd name="T83" fmla="*/ 37 h 53"/>
                  <a:gd name="T84" fmla="*/ 30 w 32"/>
                  <a:gd name="T85" fmla="*/ 45 h 53"/>
                  <a:gd name="T86" fmla="*/ 24 w 32"/>
                  <a:gd name="T87" fmla="*/ 51 h 53"/>
                  <a:gd name="T88" fmla="*/ 16 w 32"/>
                  <a:gd name="T89" fmla="*/ 53 h 53"/>
                  <a:gd name="T90" fmla="*/ 10 w 32"/>
                  <a:gd name="T91" fmla="*/ 52 h 53"/>
                  <a:gd name="T92" fmla="*/ 6 w 32"/>
                  <a:gd name="T93" fmla="*/ 51 h 53"/>
                  <a:gd name="T94" fmla="*/ 1 w 32"/>
                  <a:gd name="T95" fmla="*/ 45 h 53"/>
                  <a:gd name="T96" fmla="*/ 0 w 32"/>
                  <a:gd name="T97" fmla="*/ 41 h 53"/>
                  <a:gd name="T98" fmla="*/ 0 w 32"/>
                  <a:gd name="T99" fmla="*/ 30 h 53"/>
                  <a:gd name="T100" fmla="*/ 4 w 32"/>
                  <a:gd name="T101" fmla="*/ 26 h 53"/>
                  <a:gd name="T102" fmla="*/ 9 w 32"/>
                  <a:gd name="T103" fmla="*/ 23 h 53"/>
                  <a:gd name="T104" fmla="*/ 4 w 32"/>
                  <a:gd name="T105" fmla="*/ 20 h 53"/>
                  <a:gd name="T106" fmla="*/ 2 w 32"/>
                  <a:gd name="T107" fmla="*/ 18 h 53"/>
                  <a:gd name="T108" fmla="*/ 1 w 32"/>
                  <a:gd name="T109" fmla="*/ 16 h 53"/>
                  <a:gd name="T110" fmla="*/ 1 w 32"/>
                  <a:gd name="T111" fmla="*/ 10 h 53"/>
                  <a:gd name="T112" fmla="*/ 4 w 32"/>
                  <a:gd name="T113" fmla="*/ 4 h 53"/>
                  <a:gd name="T114" fmla="*/ 16 w 32"/>
                  <a:gd name="T115" fmla="*/ 0 h 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2"/>
                  <a:gd name="T175" fmla="*/ 0 h 53"/>
                  <a:gd name="T176" fmla="*/ 32 w 32"/>
                  <a:gd name="T177" fmla="*/ 53 h 5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2" h="53">
                    <a:moveTo>
                      <a:pt x="16" y="26"/>
                    </a:moveTo>
                    <a:lnTo>
                      <a:pt x="12" y="27"/>
                    </a:lnTo>
                    <a:lnTo>
                      <a:pt x="8" y="30"/>
                    </a:lnTo>
                    <a:lnTo>
                      <a:pt x="6" y="31"/>
                    </a:lnTo>
                    <a:lnTo>
                      <a:pt x="6" y="41"/>
                    </a:lnTo>
                    <a:lnTo>
                      <a:pt x="8" y="44"/>
                    </a:lnTo>
                    <a:lnTo>
                      <a:pt x="13" y="46"/>
                    </a:lnTo>
                    <a:lnTo>
                      <a:pt x="20" y="46"/>
                    </a:lnTo>
                    <a:lnTo>
                      <a:pt x="23" y="44"/>
                    </a:lnTo>
                    <a:lnTo>
                      <a:pt x="24" y="41"/>
                    </a:lnTo>
                    <a:lnTo>
                      <a:pt x="26" y="37"/>
                    </a:lnTo>
                    <a:lnTo>
                      <a:pt x="26" y="34"/>
                    </a:lnTo>
                    <a:lnTo>
                      <a:pt x="24" y="31"/>
                    </a:lnTo>
                    <a:lnTo>
                      <a:pt x="20" y="27"/>
                    </a:lnTo>
                    <a:lnTo>
                      <a:pt x="19" y="27"/>
                    </a:lnTo>
                    <a:lnTo>
                      <a:pt x="16" y="26"/>
                    </a:lnTo>
                    <a:close/>
                    <a:moveTo>
                      <a:pt x="12" y="7"/>
                    </a:moveTo>
                    <a:lnTo>
                      <a:pt x="9" y="8"/>
                    </a:lnTo>
                    <a:lnTo>
                      <a:pt x="8" y="11"/>
                    </a:lnTo>
                    <a:lnTo>
                      <a:pt x="8" y="16"/>
                    </a:lnTo>
                    <a:lnTo>
                      <a:pt x="10" y="19"/>
                    </a:lnTo>
                    <a:lnTo>
                      <a:pt x="13" y="20"/>
                    </a:lnTo>
                    <a:lnTo>
                      <a:pt x="19" y="20"/>
                    </a:lnTo>
                    <a:lnTo>
                      <a:pt x="23" y="16"/>
                    </a:lnTo>
                    <a:lnTo>
                      <a:pt x="24" y="14"/>
                    </a:lnTo>
                    <a:lnTo>
                      <a:pt x="21" y="8"/>
                    </a:lnTo>
                    <a:lnTo>
                      <a:pt x="19" y="7"/>
                    </a:lnTo>
                    <a:lnTo>
                      <a:pt x="12" y="7"/>
                    </a:lnTo>
                    <a:close/>
                    <a:moveTo>
                      <a:pt x="16" y="0"/>
                    </a:moveTo>
                    <a:lnTo>
                      <a:pt x="20" y="1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30" y="10"/>
                    </a:lnTo>
                    <a:lnTo>
                      <a:pt x="31" y="14"/>
                    </a:lnTo>
                    <a:lnTo>
                      <a:pt x="30" y="16"/>
                    </a:lnTo>
                    <a:lnTo>
                      <a:pt x="28" y="18"/>
                    </a:lnTo>
                    <a:lnTo>
                      <a:pt x="26" y="23"/>
                    </a:lnTo>
                    <a:lnTo>
                      <a:pt x="23" y="23"/>
                    </a:lnTo>
                    <a:lnTo>
                      <a:pt x="28" y="26"/>
                    </a:lnTo>
                    <a:lnTo>
                      <a:pt x="31" y="31"/>
                    </a:lnTo>
                    <a:lnTo>
                      <a:pt x="31" y="34"/>
                    </a:lnTo>
                    <a:lnTo>
                      <a:pt x="32" y="37"/>
                    </a:lnTo>
                    <a:lnTo>
                      <a:pt x="30" y="45"/>
                    </a:lnTo>
                    <a:lnTo>
                      <a:pt x="24" y="51"/>
                    </a:lnTo>
                    <a:lnTo>
                      <a:pt x="16" y="53"/>
                    </a:lnTo>
                    <a:lnTo>
                      <a:pt x="10" y="52"/>
                    </a:lnTo>
                    <a:lnTo>
                      <a:pt x="6" y="51"/>
                    </a:lnTo>
                    <a:lnTo>
                      <a:pt x="1" y="45"/>
                    </a:lnTo>
                    <a:lnTo>
                      <a:pt x="0" y="41"/>
                    </a:lnTo>
                    <a:lnTo>
                      <a:pt x="0" y="30"/>
                    </a:lnTo>
                    <a:lnTo>
                      <a:pt x="4" y="26"/>
                    </a:lnTo>
                    <a:lnTo>
                      <a:pt x="9" y="23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1" y="16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8" name="Line 761"/>
              <p:cNvSpPr>
                <a:spLocks noChangeShapeType="1"/>
              </p:cNvSpPr>
              <p:nvPr/>
            </p:nvSpPr>
            <p:spPr bwMode="auto">
              <a:xfrm>
                <a:off x="1119" y="2690"/>
                <a:ext cx="51" cy="13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" name="Line 762"/>
              <p:cNvSpPr>
                <a:spLocks noChangeShapeType="1"/>
              </p:cNvSpPr>
              <p:nvPr/>
            </p:nvSpPr>
            <p:spPr bwMode="auto">
              <a:xfrm>
                <a:off x="1170" y="2703"/>
                <a:ext cx="51" cy="2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" name="Line 763"/>
              <p:cNvSpPr>
                <a:spLocks noChangeShapeType="1"/>
              </p:cNvSpPr>
              <p:nvPr/>
            </p:nvSpPr>
            <p:spPr bwMode="auto">
              <a:xfrm>
                <a:off x="1221" y="2724"/>
                <a:ext cx="50" cy="2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" name="Line 764"/>
              <p:cNvSpPr>
                <a:spLocks noChangeShapeType="1"/>
              </p:cNvSpPr>
              <p:nvPr/>
            </p:nvSpPr>
            <p:spPr bwMode="auto">
              <a:xfrm>
                <a:off x="1271" y="2748"/>
                <a:ext cx="51" cy="2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" name="Line 765"/>
              <p:cNvSpPr>
                <a:spLocks noChangeShapeType="1"/>
              </p:cNvSpPr>
              <p:nvPr/>
            </p:nvSpPr>
            <p:spPr bwMode="auto">
              <a:xfrm>
                <a:off x="1322" y="2770"/>
                <a:ext cx="50" cy="7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" name="Line 766"/>
              <p:cNvSpPr>
                <a:spLocks noChangeShapeType="1"/>
              </p:cNvSpPr>
              <p:nvPr/>
            </p:nvSpPr>
            <p:spPr bwMode="auto">
              <a:xfrm flipV="1">
                <a:off x="1372" y="2755"/>
                <a:ext cx="51" cy="2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4" name="Line 767"/>
              <p:cNvSpPr>
                <a:spLocks noChangeShapeType="1"/>
              </p:cNvSpPr>
              <p:nvPr/>
            </p:nvSpPr>
            <p:spPr bwMode="auto">
              <a:xfrm flipV="1">
                <a:off x="1423" y="2713"/>
                <a:ext cx="51" cy="4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5" name="Line 768"/>
              <p:cNvSpPr>
                <a:spLocks noChangeShapeType="1"/>
              </p:cNvSpPr>
              <p:nvPr/>
            </p:nvSpPr>
            <p:spPr bwMode="auto">
              <a:xfrm flipV="1">
                <a:off x="1474" y="2681"/>
                <a:ext cx="50" cy="3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6" name="Line 769"/>
              <p:cNvSpPr>
                <a:spLocks noChangeShapeType="1"/>
              </p:cNvSpPr>
              <p:nvPr/>
            </p:nvSpPr>
            <p:spPr bwMode="auto">
              <a:xfrm flipV="1">
                <a:off x="1524" y="2670"/>
                <a:ext cx="51" cy="1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7" name="Line 770"/>
              <p:cNvSpPr>
                <a:spLocks noChangeShapeType="1"/>
              </p:cNvSpPr>
              <p:nvPr/>
            </p:nvSpPr>
            <p:spPr bwMode="auto">
              <a:xfrm flipV="1">
                <a:off x="1575" y="2659"/>
                <a:ext cx="101" cy="1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8" name="Line 771"/>
              <p:cNvSpPr>
                <a:spLocks noChangeShapeType="1"/>
              </p:cNvSpPr>
              <p:nvPr/>
            </p:nvSpPr>
            <p:spPr bwMode="auto">
              <a:xfrm flipV="1">
                <a:off x="1676" y="2658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" name="Line 772"/>
              <p:cNvSpPr>
                <a:spLocks noChangeShapeType="1"/>
              </p:cNvSpPr>
              <p:nvPr/>
            </p:nvSpPr>
            <p:spPr bwMode="auto">
              <a:xfrm>
                <a:off x="1727" y="2658"/>
                <a:ext cx="50" cy="6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" name="Line 773"/>
              <p:cNvSpPr>
                <a:spLocks noChangeShapeType="1"/>
              </p:cNvSpPr>
              <p:nvPr/>
            </p:nvSpPr>
            <p:spPr bwMode="auto">
              <a:xfrm>
                <a:off x="1777" y="2664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" name="Line 774"/>
              <p:cNvSpPr>
                <a:spLocks noChangeShapeType="1"/>
              </p:cNvSpPr>
              <p:nvPr/>
            </p:nvSpPr>
            <p:spPr bwMode="auto">
              <a:xfrm>
                <a:off x="1828" y="2668"/>
                <a:ext cx="50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" name="Line 775"/>
              <p:cNvSpPr>
                <a:spLocks noChangeShapeType="1"/>
              </p:cNvSpPr>
              <p:nvPr/>
            </p:nvSpPr>
            <p:spPr bwMode="auto">
              <a:xfrm flipV="1">
                <a:off x="1878" y="2668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3" name="Line 776"/>
              <p:cNvSpPr>
                <a:spLocks noChangeShapeType="1"/>
              </p:cNvSpPr>
              <p:nvPr/>
            </p:nvSpPr>
            <p:spPr bwMode="auto">
              <a:xfrm>
                <a:off x="1929" y="2668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4" name="Line 777"/>
              <p:cNvSpPr>
                <a:spLocks noChangeShapeType="1"/>
              </p:cNvSpPr>
              <p:nvPr/>
            </p:nvSpPr>
            <p:spPr bwMode="auto">
              <a:xfrm>
                <a:off x="1980" y="2669"/>
                <a:ext cx="50" cy="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5" name="Line 778"/>
              <p:cNvSpPr>
                <a:spLocks noChangeShapeType="1"/>
              </p:cNvSpPr>
              <p:nvPr/>
            </p:nvSpPr>
            <p:spPr bwMode="auto">
              <a:xfrm>
                <a:off x="2030" y="2673"/>
                <a:ext cx="51" cy="6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6" name="Line 779"/>
              <p:cNvSpPr>
                <a:spLocks noChangeShapeType="1"/>
              </p:cNvSpPr>
              <p:nvPr/>
            </p:nvSpPr>
            <p:spPr bwMode="auto">
              <a:xfrm>
                <a:off x="2081" y="2679"/>
                <a:ext cx="50" cy="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7" name="Line 780"/>
              <p:cNvSpPr>
                <a:spLocks noChangeShapeType="1"/>
              </p:cNvSpPr>
              <p:nvPr/>
            </p:nvSpPr>
            <p:spPr bwMode="auto">
              <a:xfrm>
                <a:off x="2131" y="2683"/>
                <a:ext cx="102" cy="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8" name="Line 781"/>
              <p:cNvSpPr>
                <a:spLocks noChangeShapeType="1"/>
              </p:cNvSpPr>
              <p:nvPr/>
            </p:nvSpPr>
            <p:spPr bwMode="auto">
              <a:xfrm>
                <a:off x="2233" y="2685"/>
                <a:ext cx="10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9" name="Line 782"/>
              <p:cNvSpPr>
                <a:spLocks noChangeShapeType="1"/>
              </p:cNvSpPr>
              <p:nvPr/>
            </p:nvSpPr>
            <p:spPr bwMode="auto">
              <a:xfrm>
                <a:off x="2334" y="2685"/>
                <a:ext cx="50" cy="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0" name="Line 783"/>
              <p:cNvSpPr>
                <a:spLocks noChangeShapeType="1"/>
              </p:cNvSpPr>
              <p:nvPr/>
            </p:nvSpPr>
            <p:spPr bwMode="auto">
              <a:xfrm>
                <a:off x="2384" y="2687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1" name="Line 784"/>
              <p:cNvSpPr>
                <a:spLocks noChangeShapeType="1"/>
              </p:cNvSpPr>
              <p:nvPr/>
            </p:nvSpPr>
            <p:spPr bwMode="auto">
              <a:xfrm>
                <a:off x="1119" y="2687"/>
                <a:ext cx="1316" cy="1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2" name="Line 785"/>
              <p:cNvSpPr>
                <a:spLocks noChangeShapeType="1"/>
              </p:cNvSpPr>
              <p:nvPr/>
            </p:nvSpPr>
            <p:spPr bwMode="auto">
              <a:xfrm>
                <a:off x="1119" y="2687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3" name="Line 786"/>
              <p:cNvSpPr>
                <a:spLocks noChangeShapeType="1"/>
              </p:cNvSpPr>
              <p:nvPr/>
            </p:nvSpPr>
            <p:spPr bwMode="auto">
              <a:xfrm>
                <a:off x="1170" y="2688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4" name="Line 787"/>
              <p:cNvSpPr>
                <a:spLocks noChangeShapeType="1"/>
              </p:cNvSpPr>
              <p:nvPr/>
            </p:nvSpPr>
            <p:spPr bwMode="auto">
              <a:xfrm flipV="1">
                <a:off x="1221" y="2687"/>
                <a:ext cx="50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5" name="Line 788"/>
              <p:cNvSpPr>
                <a:spLocks noChangeShapeType="1"/>
              </p:cNvSpPr>
              <p:nvPr/>
            </p:nvSpPr>
            <p:spPr bwMode="auto">
              <a:xfrm flipV="1">
                <a:off x="1271" y="2684"/>
                <a:ext cx="51" cy="3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6" name="Line 789"/>
              <p:cNvSpPr>
                <a:spLocks noChangeShapeType="1"/>
              </p:cNvSpPr>
              <p:nvPr/>
            </p:nvSpPr>
            <p:spPr bwMode="auto">
              <a:xfrm flipV="1">
                <a:off x="1322" y="2676"/>
                <a:ext cx="50" cy="8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7" name="Line 790"/>
              <p:cNvSpPr>
                <a:spLocks noChangeShapeType="1"/>
              </p:cNvSpPr>
              <p:nvPr/>
            </p:nvSpPr>
            <p:spPr bwMode="auto">
              <a:xfrm flipV="1">
                <a:off x="1372" y="2659"/>
                <a:ext cx="51" cy="17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8" name="Line 791"/>
              <p:cNvSpPr>
                <a:spLocks noChangeShapeType="1"/>
              </p:cNvSpPr>
              <p:nvPr/>
            </p:nvSpPr>
            <p:spPr bwMode="auto">
              <a:xfrm flipV="1">
                <a:off x="1423" y="2646"/>
                <a:ext cx="51" cy="13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9" name="Line 792"/>
              <p:cNvSpPr>
                <a:spLocks noChangeShapeType="1"/>
              </p:cNvSpPr>
              <p:nvPr/>
            </p:nvSpPr>
            <p:spPr bwMode="auto">
              <a:xfrm>
                <a:off x="1474" y="2646"/>
                <a:ext cx="50" cy="1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0" name="Line 793"/>
              <p:cNvSpPr>
                <a:spLocks noChangeShapeType="1"/>
              </p:cNvSpPr>
              <p:nvPr/>
            </p:nvSpPr>
            <p:spPr bwMode="auto">
              <a:xfrm>
                <a:off x="1524" y="2657"/>
                <a:ext cx="101" cy="7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1" name="Line 794"/>
              <p:cNvSpPr>
                <a:spLocks noChangeShapeType="1"/>
              </p:cNvSpPr>
              <p:nvPr/>
            </p:nvSpPr>
            <p:spPr bwMode="auto">
              <a:xfrm>
                <a:off x="1625" y="2728"/>
                <a:ext cx="51" cy="1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2" name="Line 795"/>
              <p:cNvSpPr>
                <a:spLocks noChangeShapeType="1"/>
              </p:cNvSpPr>
              <p:nvPr/>
            </p:nvSpPr>
            <p:spPr bwMode="auto">
              <a:xfrm flipV="1">
                <a:off x="1676" y="2739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3" name="Line 796"/>
              <p:cNvSpPr>
                <a:spLocks noChangeShapeType="1"/>
              </p:cNvSpPr>
              <p:nvPr/>
            </p:nvSpPr>
            <p:spPr bwMode="auto">
              <a:xfrm flipV="1">
                <a:off x="1727" y="2714"/>
                <a:ext cx="101" cy="2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4" name="Line 797"/>
              <p:cNvSpPr>
                <a:spLocks noChangeShapeType="1"/>
              </p:cNvSpPr>
              <p:nvPr/>
            </p:nvSpPr>
            <p:spPr bwMode="auto">
              <a:xfrm flipV="1">
                <a:off x="1828" y="2703"/>
                <a:ext cx="50" cy="1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5" name="Line 798"/>
              <p:cNvSpPr>
                <a:spLocks noChangeShapeType="1"/>
              </p:cNvSpPr>
              <p:nvPr/>
            </p:nvSpPr>
            <p:spPr bwMode="auto">
              <a:xfrm flipV="1">
                <a:off x="1878" y="2684"/>
                <a:ext cx="102" cy="19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6" name="Line 799"/>
              <p:cNvSpPr>
                <a:spLocks noChangeShapeType="1"/>
              </p:cNvSpPr>
              <p:nvPr/>
            </p:nvSpPr>
            <p:spPr bwMode="auto">
              <a:xfrm flipV="1">
                <a:off x="1980" y="2677"/>
                <a:ext cx="50" cy="7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7" name="Line 800"/>
              <p:cNvSpPr>
                <a:spLocks noChangeShapeType="1"/>
              </p:cNvSpPr>
              <p:nvPr/>
            </p:nvSpPr>
            <p:spPr bwMode="auto">
              <a:xfrm flipV="1">
                <a:off x="2030" y="2673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8" name="Line 801"/>
              <p:cNvSpPr>
                <a:spLocks noChangeShapeType="1"/>
              </p:cNvSpPr>
              <p:nvPr/>
            </p:nvSpPr>
            <p:spPr bwMode="auto">
              <a:xfrm flipV="1">
                <a:off x="2081" y="2672"/>
                <a:ext cx="50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9" name="Line 802"/>
              <p:cNvSpPr>
                <a:spLocks noChangeShapeType="1"/>
              </p:cNvSpPr>
              <p:nvPr/>
            </p:nvSpPr>
            <p:spPr bwMode="auto">
              <a:xfrm>
                <a:off x="2131" y="2672"/>
                <a:ext cx="304" cy="8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0" name="Rectangle 803"/>
              <p:cNvSpPr>
                <a:spLocks noChangeArrowheads="1"/>
              </p:cNvSpPr>
              <p:nvPr/>
            </p:nvSpPr>
            <p:spPr bwMode="auto">
              <a:xfrm>
                <a:off x="1070" y="3217"/>
                <a:ext cx="1511" cy="427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1" name="Line 804"/>
              <p:cNvSpPr>
                <a:spLocks noChangeShapeType="1"/>
              </p:cNvSpPr>
              <p:nvPr/>
            </p:nvSpPr>
            <p:spPr bwMode="auto">
              <a:xfrm flipV="1">
                <a:off x="1070" y="3217"/>
                <a:ext cx="1" cy="427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2" name="Line 805"/>
              <p:cNvSpPr>
                <a:spLocks noChangeShapeType="1"/>
              </p:cNvSpPr>
              <p:nvPr/>
            </p:nvSpPr>
            <p:spPr bwMode="auto">
              <a:xfrm>
                <a:off x="1070" y="3217"/>
                <a:ext cx="1511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3" name="Line 806"/>
              <p:cNvSpPr>
                <a:spLocks noChangeShapeType="1"/>
              </p:cNvSpPr>
              <p:nvPr/>
            </p:nvSpPr>
            <p:spPr bwMode="auto">
              <a:xfrm>
                <a:off x="2581" y="3217"/>
                <a:ext cx="1" cy="427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4" name="Line 807"/>
              <p:cNvSpPr>
                <a:spLocks noChangeShapeType="1"/>
              </p:cNvSpPr>
              <p:nvPr/>
            </p:nvSpPr>
            <p:spPr bwMode="auto">
              <a:xfrm flipH="1">
                <a:off x="1070" y="3644"/>
                <a:ext cx="1511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5" name="Line 808"/>
              <p:cNvSpPr>
                <a:spLocks noChangeShapeType="1"/>
              </p:cNvSpPr>
              <p:nvPr/>
            </p:nvSpPr>
            <p:spPr bwMode="auto">
              <a:xfrm>
                <a:off x="1070" y="3644"/>
                <a:ext cx="151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6" name="Line 809"/>
              <p:cNvSpPr>
                <a:spLocks noChangeShapeType="1"/>
              </p:cNvSpPr>
              <p:nvPr/>
            </p:nvSpPr>
            <p:spPr bwMode="auto">
              <a:xfrm flipV="1">
                <a:off x="1070" y="3216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7" name="Line 810"/>
              <p:cNvSpPr>
                <a:spLocks noChangeShapeType="1"/>
              </p:cNvSpPr>
              <p:nvPr/>
            </p:nvSpPr>
            <p:spPr bwMode="auto">
              <a:xfrm flipV="1">
                <a:off x="1070" y="3628"/>
                <a:ext cx="1" cy="1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8" name="Freeform 811"/>
              <p:cNvSpPr>
                <a:spLocks noEditPoints="1"/>
              </p:cNvSpPr>
              <p:nvPr/>
            </p:nvSpPr>
            <p:spPr bwMode="auto">
              <a:xfrm>
                <a:off x="1044" y="3696"/>
                <a:ext cx="51" cy="78"/>
              </a:xfrm>
              <a:custGeom>
                <a:avLst/>
                <a:gdLst>
                  <a:gd name="T0" fmla="*/ 25 w 51"/>
                  <a:gd name="T1" fmla="*/ 8 h 78"/>
                  <a:gd name="T2" fmla="*/ 21 w 51"/>
                  <a:gd name="T3" fmla="*/ 10 h 78"/>
                  <a:gd name="T4" fmla="*/ 18 w 51"/>
                  <a:gd name="T5" fmla="*/ 11 h 78"/>
                  <a:gd name="T6" fmla="*/ 15 w 51"/>
                  <a:gd name="T7" fmla="*/ 14 h 78"/>
                  <a:gd name="T8" fmla="*/ 11 w 51"/>
                  <a:gd name="T9" fmla="*/ 23 h 78"/>
                  <a:gd name="T10" fmla="*/ 11 w 51"/>
                  <a:gd name="T11" fmla="*/ 53 h 78"/>
                  <a:gd name="T12" fmla="*/ 15 w 51"/>
                  <a:gd name="T13" fmla="*/ 63 h 78"/>
                  <a:gd name="T14" fmla="*/ 18 w 51"/>
                  <a:gd name="T15" fmla="*/ 66 h 78"/>
                  <a:gd name="T16" fmla="*/ 22 w 51"/>
                  <a:gd name="T17" fmla="*/ 68 h 78"/>
                  <a:gd name="T18" fmla="*/ 30 w 51"/>
                  <a:gd name="T19" fmla="*/ 68 h 78"/>
                  <a:gd name="T20" fmla="*/ 36 w 51"/>
                  <a:gd name="T21" fmla="*/ 63 h 78"/>
                  <a:gd name="T22" fmla="*/ 40 w 51"/>
                  <a:gd name="T23" fmla="*/ 53 h 78"/>
                  <a:gd name="T24" fmla="*/ 41 w 51"/>
                  <a:gd name="T25" fmla="*/ 38 h 78"/>
                  <a:gd name="T26" fmla="*/ 40 w 51"/>
                  <a:gd name="T27" fmla="*/ 23 h 78"/>
                  <a:gd name="T28" fmla="*/ 36 w 51"/>
                  <a:gd name="T29" fmla="*/ 14 h 78"/>
                  <a:gd name="T30" fmla="*/ 33 w 51"/>
                  <a:gd name="T31" fmla="*/ 11 h 78"/>
                  <a:gd name="T32" fmla="*/ 25 w 51"/>
                  <a:gd name="T33" fmla="*/ 8 h 78"/>
                  <a:gd name="T34" fmla="*/ 21 w 51"/>
                  <a:gd name="T35" fmla="*/ 0 h 78"/>
                  <a:gd name="T36" fmla="*/ 33 w 51"/>
                  <a:gd name="T37" fmla="*/ 0 h 78"/>
                  <a:gd name="T38" fmla="*/ 36 w 51"/>
                  <a:gd name="T39" fmla="*/ 1 h 78"/>
                  <a:gd name="T40" fmla="*/ 40 w 51"/>
                  <a:gd name="T41" fmla="*/ 4 h 78"/>
                  <a:gd name="T42" fmla="*/ 43 w 51"/>
                  <a:gd name="T43" fmla="*/ 7 h 78"/>
                  <a:gd name="T44" fmla="*/ 47 w 51"/>
                  <a:gd name="T45" fmla="*/ 15 h 78"/>
                  <a:gd name="T46" fmla="*/ 51 w 51"/>
                  <a:gd name="T47" fmla="*/ 32 h 78"/>
                  <a:gd name="T48" fmla="*/ 51 w 51"/>
                  <a:gd name="T49" fmla="*/ 51 h 78"/>
                  <a:gd name="T50" fmla="*/ 48 w 51"/>
                  <a:gd name="T51" fmla="*/ 62 h 78"/>
                  <a:gd name="T52" fmla="*/ 40 w 51"/>
                  <a:gd name="T53" fmla="*/ 74 h 78"/>
                  <a:gd name="T54" fmla="*/ 36 w 51"/>
                  <a:gd name="T55" fmla="*/ 77 h 78"/>
                  <a:gd name="T56" fmla="*/ 32 w 51"/>
                  <a:gd name="T57" fmla="*/ 78 h 78"/>
                  <a:gd name="T58" fmla="*/ 21 w 51"/>
                  <a:gd name="T59" fmla="*/ 78 h 78"/>
                  <a:gd name="T60" fmla="*/ 17 w 51"/>
                  <a:gd name="T61" fmla="*/ 77 h 78"/>
                  <a:gd name="T62" fmla="*/ 12 w 51"/>
                  <a:gd name="T63" fmla="*/ 74 h 78"/>
                  <a:gd name="T64" fmla="*/ 8 w 51"/>
                  <a:gd name="T65" fmla="*/ 70 h 78"/>
                  <a:gd name="T66" fmla="*/ 3 w 51"/>
                  <a:gd name="T67" fmla="*/ 57 h 78"/>
                  <a:gd name="T68" fmla="*/ 0 w 51"/>
                  <a:gd name="T69" fmla="*/ 38 h 78"/>
                  <a:gd name="T70" fmla="*/ 1 w 51"/>
                  <a:gd name="T71" fmla="*/ 26 h 78"/>
                  <a:gd name="T72" fmla="*/ 4 w 51"/>
                  <a:gd name="T73" fmla="*/ 16 h 78"/>
                  <a:gd name="T74" fmla="*/ 6 w 51"/>
                  <a:gd name="T75" fmla="*/ 11 h 78"/>
                  <a:gd name="T76" fmla="*/ 8 w 51"/>
                  <a:gd name="T77" fmla="*/ 7 h 78"/>
                  <a:gd name="T78" fmla="*/ 11 w 51"/>
                  <a:gd name="T79" fmla="*/ 4 h 78"/>
                  <a:gd name="T80" fmla="*/ 15 w 51"/>
                  <a:gd name="T81" fmla="*/ 1 h 78"/>
                  <a:gd name="T82" fmla="*/ 21 w 51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"/>
                  <a:gd name="T127" fmla="*/ 0 h 78"/>
                  <a:gd name="T128" fmla="*/ 51 w 51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" h="78">
                    <a:moveTo>
                      <a:pt x="25" y="8"/>
                    </a:moveTo>
                    <a:lnTo>
                      <a:pt x="21" y="10"/>
                    </a:lnTo>
                    <a:lnTo>
                      <a:pt x="18" y="11"/>
                    </a:lnTo>
                    <a:lnTo>
                      <a:pt x="15" y="14"/>
                    </a:lnTo>
                    <a:lnTo>
                      <a:pt x="11" y="23"/>
                    </a:lnTo>
                    <a:lnTo>
                      <a:pt x="11" y="53"/>
                    </a:lnTo>
                    <a:lnTo>
                      <a:pt x="15" y="63"/>
                    </a:lnTo>
                    <a:lnTo>
                      <a:pt x="18" y="66"/>
                    </a:lnTo>
                    <a:lnTo>
                      <a:pt x="22" y="68"/>
                    </a:lnTo>
                    <a:lnTo>
                      <a:pt x="30" y="68"/>
                    </a:lnTo>
                    <a:lnTo>
                      <a:pt x="36" y="63"/>
                    </a:lnTo>
                    <a:lnTo>
                      <a:pt x="40" y="53"/>
                    </a:lnTo>
                    <a:lnTo>
                      <a:pt x="41" y="38"/>
                    </a:lnTo>
                    <a:lnTo>
                      <a:pt x="40" y="23"/>
                    </a:lnTo>
                    <a:lnTo>
                      <a:pt x="36" y="14"/>
                    </a:lnTo>
                    <a:lnTo>
                      <a:pt x="33" y="11"/>
                    </a:lnTo>
                    <a:lnTo>
                      <a:pt x="25" y="8"/>
                    </a:lnTo>
                    <a:close/>
                    <a:moveTo>
                      <a:pt x="21" y="0"/>
                    </a:moveTo>
                    <a:lnTo>
                      <a:pt x="33" y="0"/>
                    </a:lnTo>
                    <a:lnTo>
                      <a:pt x="36" y="1"/>
                    </a:lnTo>
                    <a:lnTo>
                      <a:pt x="40" y="4"/>
                    </a:lnTo>
                    <a:lnTo>
                      <a:pt x="43" y="7"/>
                    </a:lnTo>
                    <a:lnTo>
                      <a:pt x="47" y="15"/>
                    </a:lnTo>
                    <a:lnTo>
                      <a:pt x="51" y="32"/>
                    </a:lnTo>
                    <a:lnTo>
                      <a:pt x="51" y="51"/>
                    </a:lnTo>
                    <a:lnTo>
                      <a:pt x="48" y="62"/>
                    </a:lnTo>
                    <a:lnTo>
                      <a:pt x="40" y="74"/>
                    </a:lnTo>
                    <a:lnTo>
                      <a:pt x="36" y="77"/>
                    </a:lnTo>
                    <a:lnTo>
                      <a:pt x="32" y="78"/>
                    </a:lnTo>
                    <a:lnTo>
                      <a:pt x="21" y="78"/>
                    </a:lnTo>
                    <a:lnTo>
                      <a:pt x="17" y="77"/>
                    </a:lnTo>
                    <a:lnTo>
                      <a:pt x="12" y="74"/>
                    </a:lnTo>
                    <a:lnTo>
                      <a:pt x="8" y="70"/>
                    </a:lnTo>
                    <a:lnTo>
                      <a:pt x="3" y="57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4" y="16"/>
                    </a:lnTo>
                    <a:lnTo>
                      <a:pt x="6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9" name="Line 812"/>
              <p:cNvSpPr>
                <a:spLocks noChangeShapeType="1"/>
              </p:cNvSpPr>
              <p:nvPr/>
            </p:nvSpPr>
            <p:spPr bwMode="auto">
              <a:xfrm flipV="1">
                <a:off x="1572" y="3628"/>
                <a:ext cx="1" cy="1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0" name="Freeform 813"/>
              <p:cNvSpPr>
                <a:spLocks/>
              </p:cNvSpPr>
              <p:nvPr/>
            </p:nvSpPr>
            <p:spPr bwMode="auto">
              <a:xfrm>
                <a:off x="1546" y="3696"/>
                <a:ext cx="51" cy="77"/>
              </a:xfrm>
              <a:custGeom>
                <a:avLst/>
                <a:gdLst>
                  <a:gd name="T0" fmla="*/ 21 w 51"/>
                  <a:gd name="T1" fmla="*/ 0 h 77"/>
                  <a:gd name="T2" fmla="*/ 32 w 51"/>
                  <a:gd name="T3" fmla="*/ 0 h 77"/>
                  <a:gd name="T4" fmla="*/ 40 w 51"/>
                  <a:gd name="T5" fmla="*/ 3 h 77"/>
                  <a:gd name="T6" fmla="*/ 44 w 51"/>
                  <a:gd name="T7" fmla="*/ 6 h 77"/>
                  <a:gd name="T8" fmla="*/ 47 w 51"/>
                  <a:gd name="T9" fmla="*/ 10 h 77"/>
                  <a:gd name="T10" fmla="*/ 49 w 51"/>
                  <a:gd name="T11" fmla="*/ 15 h 77"/>
                  <a:gd name="T12" fmla="*/ 49 w 51"/>
                  <a:gd name="T13" fmla="*/ 26 h 77"/>
                  <a:gd name="T14" fmla="*/ 48 w 51"/>
                  <a:gd name="T15" fmla="*/ 30 h 77"/>
                  <a:gd name="T16" fmla="*/ 45 w 51"/>
                  <a:gd name="T17" fmla="*/ 36 h 77"/>
                  <a:gd name="T18" fmla="*/ 42 w 51"/>
                  <a:gd name="T19" fmla="*/ 38 h 77"/>
                  <a:gd name="T20" fmla="*/ 40 w 51"/>
                  <a:gd name="T21" fmla="*/ 42 h 77"/>
                  <a:gd name="T22" fmla="*/ 34 w 51"/>
                  <a:gd name="T23" fmla="*/ 47 h 77"/>
                  <a:gd name="T24" fmla="*/ 29 w 51"/>
                  <a:gd name="T25" fmla="*/ 52 h 77"/>
                  <a:gd name="T26" fmla="*/ 23 w 51"/>
                  <a:gd name="T27" fmla="*/ 56 h 77"/>
                  <a:gd name="T28" fmla="*/ 18 w 51"/>
                  <a:gd name="T29" fmla="*/ 62 h 77"/>
                  <a:gd name="T30" fmla="*/ 16 w 51"/>
                  <a:gd name="T31" fmla="*/ 64 h 77"/>
                  <a:gd name="T32" fmla="*/ 14 w 51"/>
                  <a:gd name="T33" fmla="*/ 67 h 77"/>
                  <a:gd name="T34" fmla="*/ 51 w 51"/>
                  <a:gd name="T35" fmla="*/ 67 h 77"/>
                  <a:gd name="T36" fmla="*/ 51 w 51"/>
                  <a:gd name="T37" fmla="*/ 77 h 77"/>
                  <a:gd name="T38" fmla="*/ 0 w 51"/>
                  <a:gd name="T39" fmla="*/ 77 h 77"/>
                  <a:gd name="T40" fmla="*/ 1 w 51"/>
                  <a:gd name="T41" fmla="*/ 74 h 77"/>
                  <a:gd name="T42" fmla="*/ 1 w 51"/>
                  <a:gd name="T43" fmla="*/ 70 h 77"/>
                  <a:gd name="T44" fmla="*/ 3 w 51"/>
                  <a:gd name="T45" fmla="*/ 66 h 77"/>
                  <a:gd name="T46" fmla="*/ 6 w 51"/>
                  <a:gd name="T47" fmla="*/ 63 h 77"/>
                  <a:gd name="T48" fmla="*/ 7 w 51"/>
                  <a:gd name="T49" fmla="*/ 59 h 77"/>
                  <a:gd name="T50" fmla="*/ 10 w 51"/>
                  <a:gd name="T51" fmla="*/ 55 h 77"/>
                  <a:gd name="T52" fmla="*/ 15 w 51"/>
                  <a:gd name="T53" fmla="*/ 52 h 77"/>
                  <a:gd name="T54" fmla="*/ 25 w 51"/>
                  <a:gd name="T55" fmla="*/ 42 h 77"/>
                  <a:gd name="T56" fmla="*/ 30 w 51"/>
                  <a:gd name="T57" fmla="*/ 38 h 77"/>
                  <a:gd name="T58" fmla="*/ 33 w 51"/>
                  <a:gd name="T59" fmla="*/ 34 h 77"/>
                  <a:gd name="T60" fmla="*/ 38 w 51"/>
                  <a:gd name="T61" fmla="*/ 29 h 77"/>
                  <a:gd name="T62" fmla="*/ 40 w 51"/>
                  <a:gd name="T63" fmla="*/ 25 h 77"/>
                  <a:gd name="T64" fmla="*/ 40 w 51"/>
                  <a:gd name="T65" fmla="*/ 18 h 77"/>
                  <a:gd name="T66" fmla="*/ 38 w 51"/>
                  <a:gd name="T67" fmla="*/ 14 h 77"/>
                  <a:gd name="T68" fmla="*/ 37 w 51"/>
                  <a:gd name="T69" fmla="*/ 12 h 77"/>
                  <a:gd name="T70" fmla="*/ 33 w 51"/>
                  <a:gd name="T71" fmla="*/ 10 h 77"/>
                  <a:gd name="T72" fmla="*/ 30 w 51"/>
                  <a:gd name="T73" fmla="*/ 8 h 77"/>
                  <a:gd name="T74" fmla="*/ 22 w 51"/>
                  <a:gd name="T75" fmla="*/ 8 h 77"/>
                  <a:gd name="T76" fmla="*/ 19 w 51"/>
                  <a:gd name="T77" fmla="*/ 10 h 77"/>
                  <a:gd name="T78" fmla="*/ 16 w 51"/>
                  <a:gd name="T79" fmla="*/ 12 h 77"/>
                  <a:gd name="T80" fmla="*/ 14 w 51"/>
                  <a:gd name="T81" fmla="*/ 14 h 77"/>
                  <a:gd name="T82" fmla="*/ 12 w 51"/>
                  <a:gd name="T83" fmla="*/ 16 h 77"/>
                  <a:gd name="T84" fmla="*/ 12 w 51"/>
                  <a:gd name="T85" fmla="*/ 22 h 77"/>
                  <a:gd name="T86" fmla="*/ 1 w 51"/>
                  <a:gd name="T87" fmla="*/ 21 h 77"/>
                  <a:gd name="T88" fmla="*/ 3 w 51"/>
                  <a:gd name="T89" fmla="*/ 16 h 77"/>
                  <a:gd name="T90" fmla="*/ 4 w 51"/>
                  <a:gd name="T91" fmla="*/ 11 h 77"/>
                  <a:gd name="T92" fmla="*/ 10 w 51"/>
                  <a:gd name="T93" fmla="*/ 6 h 77"/>
                  <a:gd name="T94" fmla="*/ 21 w 51"/>
                  <a:gd name="T95" fmla="*/ 0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1"/>
                  <a:gd name="T145" fmla="*/ 0 h 77"/>
                  <a:gd name="T146" fmla="*/ 51 w 51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1" h="77">
                    <a:moveTo>
                      <a:pt x="21" y="0"/>
                    </a:moveTo>
                    <a:lnTo>
                      <a:pt x="32" y="0"/>
                    </a:lnTo>
                    <a:lnTo>
                      <a:pt x="40" y="3"/>
                    </a:lnTo>
                    <a:lnTo>
                      <a:pt x="44" y="6"/>
                    </a:lnTo>
                    <a:lnTo>
                      <a:pt x="47" y="10"/>
                    </a:lnTo>
                    <a:lnTo>
                      <a:pt x="49" y="15"/>
                    </a:lnTo>
                    <a:lnTo>
                      <a:pt x="49" y="26"/>
                    </a:lnTo>
                    <a:lnTo>
                      <a:pt x="48" y="30"/>
                    </a:lnTo>
                    <a:lnTo>
                      <a:pt x="45" y="36"/>
                    </a:lnTo>
                    <a:lnTo>
                      <a:pt x="42" y="38"/>
                    </a:lnTo>
                    <a:lnTo>
                      <a:pt x="40" y="42"/>
                    </a:lnTo>
                    <a:lnTo>
                      <a:pt x="34" y="47"/>
                    </a:lnTo>
                    <a:lnTo>
                      <a:pt x="29" y="52"/>
                    </a:lnTo>
                    <a:lnTo>
                      <a:pt x="23" y="56"/>
                    </a:lnTo>
                    <a:lnTo>
                      <a:pt x="18" y="62"/>
                    </a:lnTo>
                    <a:lnTo>
                      <a:pt x="16" y="64"/>
                    </a:lnTo>
                    <a:lnTo>
                      <a:pt x="14" y="67"/>
                    </a:lnTo>
                    <a:lnTo>
                      <a:pt x="51" y="67"/>
                    </a:lnTo>
                    <a:lnTo>
                      <a:pt x="51" y="77"/>
                    </a:lnTo>
                    <a:lnTo>
                      <a:pt x="0" y="77"/>
                    </a:lnTo>
                    <a:lnTo>
                      <a:pt x="1" y="74"/>
                    </a:lnTo>
                    <a:lnTo>
                      <a:pt x="1" y="70"/>
                    </a:lnTo>
                    <a:lnTo>
                      <a:pt x="3" y="66"/>
                    </a:lnTo>
                    <a:lnTo>
                      <a:pt x="6" y="63"/>
                    </a:lnTo>
                    <a:lnTo>
                      <a:pt x="7" y="59"/>
                    </a:lnTo>
                    <a:lnTo>
                      <a:pt x="10" y="55"/>
                    </a:lnTo>
                    <a:lnTo>
                      <a:pt x="15" y="52"/>
                    </a:lnTo>
                    <a:lnTo>
                      <a:pt x="25" y="42"/>
                    </a:lnTo>
                    <a:lnTo>
                      <a:pt x="30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5"/>
                    </a:lnTo>
                    <a:lnTo>
                      <a:pt x="40" y="18"/>
                    </a:lnTo>
                    <a:lnTo>
                      <a:pt x="38" y="14"/>
                    </a:lnTo>
                    <a:lnTo>
                      <a:pt x="37" y="12"/>
                    </a:lnTo>
                    <a:lnTo>
                      <a:pt x="33" y="10"/>
                    </a:lnTo>
                    <a:lnTo>
                      <a:pt x="30" y="8"/>
                    </a:lnTo>
                    <a:lnTo>
                      <a:pt x="22" y="8"/>
                    </a:lnTo>
                    <a:lnTo>
                      <a:pt x="19" y="10"/>
                    </a:lnTo>
                    <a:lnTo>
                      <a:pt x="16" y="12"/>
                    </a:lnTo>
                    <a:lnTo>
                      <a:pt x="14" y="14"/>
                    </a:lnTo>
                    <a:lnTo>
                      <a:pt x="12" y="16"/>
                    </a:lnTo>
                    <a:lnTo>
                      <a:pt x="12" y="22"/>
                    </a:lnTo>
                    <a:lnTo>
                      <a:pt x="1" y="21"/>
                    </a:lnTo>
                    <a:lnTo>
                      <a:pt x="3" y="16"/>
                    </a:lnTo>
                    <a:lnTo>
                      <a:pt x="4" y="11"/>
                    </a:lnTo>
                    <a:lnTo>
                      <a:pt x="10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1" name="Line 814"/>
              <p:cNvSpPr>
                <a:spLocks noChangeShapeType="1"/>
              </p:cNvSpPr>
              <p:nvPr/>
            </p:nvSpPr>
            <p:spPr bwMode="auto">
              <a:xfrm flipV="1">
                <a:off x="2077" y="3628"/>
                <a:ext cx="1" cy="1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2" name="Freeform 815"/>
              <p:cNvSpPr>
                <a:spLocks noEditPoints="1"/>
              </p:cNvSpPr>
              <p:nvPr/>
            </p:nvSpPr>
            <p:spPr bwMode="auto">
              <a:xfrm>
                <a:off x="2049" y="3696"/>
                <a:ext cx="54" cy="77"/>
              </a:xfrm>
              <a:custGeom>
                <a:avLst/>
                <a:gdLst>
                  <a:gd name="T0" fmla="*/ 35 w 54"/>
                  <a:gd name="T1" fmla="*/ 19 h 77"/>
                  <a:gd name="T2" fmla="*/ 13 w 54"/>
                  <a:gd name="T3" fmla="*/ 49 h 77"/>
                  <a:gd name="T4" fmla="*/ 35 w 54"/>
                  <a:gd name="T5" fmla="*/ 49 h 77"/>
                  <a:gd name="T6" fmla="*/ 35 w 54"/>
                  <a:gd name="T7" fmla="*/ 19 h 77"/>
                  <a:gd name="T8" fmla="*/ 37 w 54"/>
                  <a:gd name="T9" fmla="*/ 0 h 77"/>
                  <a:gd name="T10" fmla="*/ 46 w 54"/>
                  <a:gd name="T11" fmla="*/ 0 h 77"/>
                  <a:gd name="T12" fmla="*/ 46 w 54"/>
                  <a:gd name="T13" fmla="*/ 49 h 77"/>
                  <a:gd name="T14" fmla="*/ 54 w 54"/>
                  <a:gd name="T15" fmla="*/ 49 h 77"/>
                  <a:gd name="T16" fmla="*/ 54 w 54"/>
                  <a:gd name="T17" fmla="*/ 59 h 77"/>
                  <a:gd name="T18" fmla="*/ 46 w 54"/>
                  <a:gd name="T19" fmla="*/ 59 h 77"/>
                  <a:gd name="T20" fmla="*/ 46 w 54"/>
                  <a:gd name="T21" fmla="*/ 77 h 77"/>
                  <a:gd name="T22" fmla="*/ 35 w 54"/>
                  <a:gd name="T23" fmla="*/ 77 h 77"/>
                  <a:gd name="T24" fmla="*/ 35 w 54"/>
                  <a:gd name="T25" fmla="*/ 59 h 77"/>
                  <a:gd name="T26" fmla="*/ 0 w 54"/>
                  <a:gd name="T27" fmla="*/ 59 h 77"/>
                  <a:gd name="T28" fmla="*/ 0 w 54"/>
                  <a:gd name="T29" fmla="*/ 49 h 77"/>
                  <a:gd name="T30" fmla="*/ 37 w 54"/>
                  <a:gd name="T31" fmla="*/ 0 h 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77"/>
                  <a:gd name="T50" fmla="*/ 54 w 54"/>
                  <a:gd name="T51" fmla="*/ 77 h 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77">
                    <a:moveTo>
                      <a:pt x="35" y="19"/>
                    </a:moveTo>
                    <a:lnTo>
                      <a:pt x="13" y="49"/>
                    </a:lnTo>
                    <a:lnTo>
                      <a:pt x="35" y="49"/>
                    </a:lnTo>
                    <a:lnTo>
                      <a:pt x="35" y="19"/>
                    </a:lnTo>
                    <a:close/>
                    <a:moveTo>
                      <a:pt x="37" y="0"/>
                    </a:moveTo>
                    <a:lnTo>
                      <a:pt x="46" y="0"/>
                    </a:lnTo>
                    <a:lnTo>
                      <a:pt x="46" y="49"/>
                    </a:lnTo>
                    <a:lnTo>
                      <a:pt x="54" y="49"/>
                    </a:lnTo>
                    <a:lnTo>
                      <a:pt x="54" y="59"/>
                    </a:lnTo>
                    <a:lnTo>
                      <a:pt x="46" y="59"/>
                    </a:lnTo>
                    <a:lnTo>
                      <a:pt x="46" y="77"/>
                    </a:lnTo>
                    <a:lnTo>
                      <a:pt x="35" y="77"/>
                    </a:lnTo>
                    <a:lnTo>
                      <a:pt x="35" y="59"/>
                    </a:lnTo>
                    <a:lnTo>
                      <a:pt x="0" y="59"/>
                    </a:lnTo>
                    <a:lnTo>
                      <a:pt x="0" y="4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3" name="Line 816"/>
              <p:cNvSpPr>
                <a:spLocks noChangeShapeType="1"/>
              </p:cNvSpPr>
              <p:nvPr/>
            </p:nvSpPr>
            <p:spPr bwMode="auto">
              <a:xfrm flipV="1">
                <a:off x="2581" y="3628"/>
                <a:ext cx="1" cy="1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4" name="Freeform 817"/>
              <p:cNvSpPr>
                <a:spLocks noEditPoints="1"/>
              </p:cNvSpPr>
              <p:nvPr/>
            </p:nvSpPr>
            <p:spPr bwMode="auto">
              <a:xfrm>
                <a:off x="2554" y="3696"/>
                <a:ext cx="52" cy="78"/>
              </a:xfrm>
              <a:custGeom>
                <a:avLst/>
                <a:gdLst>
                  <a:gd name="T0" fmla="*/ 19 w 52"/>
                  <a:gd name="T1" fmla="*/ 37 h 78"/>
                  <a:gd name="T2" fmla="*/ 12 w 52"/>
                  <a:gd name="T3" fmla="*/ 42 h 78"/>
                  <a:gd name="T4" fmla="*/ 11 w 52"/>
                  <a:gd name="T5" fmla="*/ 56 h 78"/>
                  <a:gd name="T6" fmla="*/ 15 w 52"/>
                  <a:gd name="T7" fmla="*/ 64 h 78"/>
                  <a:gd name="T8" fmla="*/ 22 w 52"/>
                  <a:gd name="T9" fmla="*/ 68 h 78"/>
                  <a:gd name="T10" fmla="*/ 36 w 52"/>
                  <a:gd name="T11" fmla="*/ 67 h 78"/>
                  <a:gd name="T12" fmla="*/ 40 w 52"/>
                  <a:gd name="T13" fmla="*/ 60 h 78"/>
                  <a:gd name="T14" fmla="*/ 42 w 52"/>
                  <a:gd name="T15" fmla="*/ 47 h 78"/>
                  <a:gd name="T16" fmla="*/ 37 w 52"/>
                  <a:gd name="T17" fmla="*/ 40 h 78"/>
                  <a:gd name="T18" fmla="*/ 33 w 52"/>
                  <a:gd name="T19" fmla="*/ 36 h 78"/>
                  <a:gd name="T20" fmla="*/ 23 w 52"/>
                  <a:gd name="T21" fmla="*/ 0 h 78"/>
                  <a:gd name="T22" fmla="*/ 41 w 52"/>
                  <a:gd name="T23" fmla="*/ 3 h 78"/>
                  <a:gd name="T24" fmla="*/ 49 w 52"/>
                  <a:gd name="T25" fmla="*/ 14 h 78"/>
                  <a:gd name="T26" fmla="*/ 41 w 52"/>
                  <a:gd name="T27" fmla="*/ 21 h 78"/>
                  <a:gd name="T28" fmla="*/ 34 w 52"/>
                  <a:gd name="T29" fmla="*/ 10 h 78"/>
                  <a:gd name="T30" fmla="*/ 29 w 52"/>
                  <a:gd name="T31" fmla="*/ 8 h 78"/>
                  <a:gd name="T32" fmla="*/ 19 w 52"/>
                  <a:gd name="T33" fmla="*/ 11 h 78"/>
                  <a:gd name="T34" fmla="*/ 12 w 52"/>
                  <a:gd name="T35" fmla="*/ 19 h 78"/>
                  <a:gd name="T36" fmla="*/ 11 w 52"/>
                  <a:gd name="T37" fmla="*/ 29 h 78"/>
                  <a:gd name="T38" fmla="*/ 14 w 52"/>
                  <a:gd name="T39" fmla="*/ 33 h 78"/>
                  <a:gd name="T40" fmla="*/ 22 w 52"/>
                  <a:gd name="T41" fmla="*/ 27 h 78"/>
                  <a:gd name="T42" fmla="*/ 30 w 52"/>
                  <a:gd name="T43" fmla="*/ 26 h 78"/>
                  <a:gd name="T44" fmla="*/ 45 w 52"/>
                  <a:gd name="T45" fmla="*/ 33 h 78"/>
                  <a:gd name="T46" fmla="*/ 52 w 52"/>
                  <a:gd name="T47" fmla="*/ 47 h 78"/>
                  <a:gd name="T48" fmla="*/ 49 w 52"/>
                  <a:gd name="T49" fmla="*/ 64 h 78"/>
                  <a:gd name="T50" fmla="*/ 44 w 52"/>
                  <a:gd name="T51" fmla="*/ 71 h 78"/>
                  <a:gd name="T52" fmla="*/ 32 w 52"/>
                  <a:gd name="T53" fmla="*/ 78 h 78"/>
                  <a:gd name="T54" fmla="*/ 16 w 52"/>
                  <a:gd name="T55" fmla="*/ 75 h 78"/>
                  <a:gd name="T56" fmla="*/ 8 w 52"/>
                  <a:gd name="T57" fmla="*/ 68 h 78"/>
                  <a:gd name="T58" fmla="*/ 0 w 52"/>
                  <a:gd name="T59" fmla="*/ 41 h 78"/>
                  <a:gd name="T60" fmla="*/ 10 w 52"/>
                  <a:gd name="T61" fmla="*/ 8 h 78"/>
                  <a:gd name="T62" fmla="*/ 18 w 52"/>
                  <a:gd name="T63" fmla="*/ 1 h 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2"/>
                  <a:gd name="T97" fmla="*/ 0 h 78"/>
                  <a:gd name="T98" fmla="*/ 52 w 52"/>
                  <a:gd name="T99" fmla="*/ 78 h 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2" h="78">
                    <a:moveTo>
                      <a:pt x="22" y="36"/>
                    </a:moveTo>
                    <a:lnTo>
                      <a:pt x="19" y="37"/>
                    </a:lnTo>
                    <a:lnTo>
                      <a:pt x="15" y="40"/>
                    </a:lnTo>
                    <a:lnTo>
                      <a:pt x="12" y="42"/>
                    </a:lnTo>
                    <a:lnTo>
                      <a:pt x="11" y="47"/>
                    </a:lnTo>
                    <a:lnTo>
                      <a:pt x="11" y="56"/>
                    </a:lnTo>
                    <a:lnTo>
                      <a:pt x="12" y="60"/>
                    </a:lnTo>
                    <a:lnTo>
                      <a:pt x="15" y="64"/>
                    </a:lnTo>
                    <a:lnTo>
                      <a:pt x="19" y="67"/>
                    </a:lnTo>
                    <a:lnTo>
                      <a:pt x="22" y="68"/>
                    </a:lnTo>
                    <a:lnTo>
                      <a:pt x="32" y="68"/>
                    </a:lnTo>
                    <a:lnTo>
                      <a:pt x="36" y="67"/>
                    </a:lnTo>
                    <a:lnTo>
                      <a:pt x="37" y="64"/>
                    </a:lnTo>
                    <a:lnTo>
                      <a:pt x="40" y="60"/>
                    </a:lnTo>
                    <a:lnTo>
                      <a:pt x="42" y="52"/>
                    </a:lnTo>
                    <a:lnTo>
                      <a:pt x="42" y="47"/>
                    </a:lnTo>
                    <a:lnTo>
                      <a:pt x="40" y="44"/>
                    </a:lnTo>
                    <a:lnTo>
                      <a:pt x="37" y="40"/>
                    </a:lnTo>
                    <a:lnTo>
                      <a:pt x="36" y="37"/>
                    </a:lnTo>
                    <a:lnTo>
                      <a:pt x="33" y="36"/>
                    </a:lnTo>
                    <a:lnTo>
                      <a:pt x="22" y="36"/>
                    </a:lnTo>
                    <a:close/>
                    <a:moveTo>
                      <a:pt x="23" y="0"/>
                    </a:moveTo>
                    <a:lnTo>
                      <a:pt x="33" y="0"/>
                    </a:lnTo>
                    <a:lnTo>
                      <a:pt x="41" y="3"/>
                    </a:lnTo>
                    <a:lnTo>
                      <a:pt x="47" y="8"/>
                    </a:lnTo>
                    <a:lnTo>
                      <a:pt x="49" y="14"/>
                    </a:lnTo>
                    <a:lnTo>
                      <a:pt x="51" y="19"/>
                    </a:lnTo>
                    <a:lnTo>
                      <a:pt x="41" y="21"/>
                    </a:lnTo>
                    <a:lnTo>
                      <a:pt x="37" y="12"/>
                    </a:lnTo>
                    <a:lnTo>
                      <a:pt x="34" y="10"/>
                    </a:lnTo>
                    <a:lnTo>
                      <a:pt x="32" y="8"/>
                    </a:lnTo>
                    <a:lnTo>
                      <a:pt x="29" y="8"/>
                    </a:lnTo>
                    <a:lnTo>
                      <a:pt x="23" y="10"/>
                    </a:lnTo>
                    <a:lnTo>
                      <a:pt x="19" y="11"/>
                    </a:lnTo>
                    <a:lnTo>
                      <a:pt x="15" y="15"/>
                    </a:lnTo>
                    <a:lnTo>
                      <a:pt x="12" y="19"/>
                    </a:lnTo>
                    <a:lnTo>
                      <a:pt x="12" y="23"/>
                    </a:lnTo>
                    <a:lnTo>
                      <a:pt x="11" y="29"/>
                    </a:lnTo>
                    <a:lnTo>
                      <a:pt x="11" y="37"/>
                    </a:lnTo>
                    <a:lnTo>
                      <a:pt x="14" y="33"/>
                    </a:lnTo>
                    <a:lnTo>
                      <a:pt x="16" y="30"/>
                    </a:lnTo>
                    <a:lnTo>
                      <a:pt x="22" y="27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41" y="29"/>
                    </a:lnTo>
                    <a:lnTo>
                      <a:pt x="45" y="33"/>
                    </a:lnTo>
                    <a:lnTo>
                      <a:pt x="51" y="41"/>
                    </a:lnTo>
                    <a:lnTo>
                      <a:pt x="52" y="47"/>
                    </a:lnTo>
                    <a:lnTo>
                      <a:pt x="52" y="56"/>
                    </a:lnTo>
                    <a:lnTo>
                      <a:pt x="49" y="64"/>
                    </a:lnTo>
                    <a:lnTo>
                      <a:pt x="47" y="68"/>
                    </a:lnTo>
                    <a:lnTo>
                      <a:pt x="44" y="71"/>
                    </a:lnTo>
                    <a:lnTo>
                      <a:pt x="36" y="77"/>
                    </a:lnTo>
                    <a:lnTo>
                      <a:pt x="32" y="78"/>
                    </a:lnTo>
                    <a:lnTo>
                      <a:pt x="27" y="78"/>
                    </a:lnTo>
                    <a:lnTo>
                      <a:pt x="16" y="75"/>
                    </a:lnTo>
                    <a:lnTo>
                      <a:pt x="12" y="73"/>
                    </a:lnTo>
                    <a:lnTo>
                      <a:pt x="8" y="68"/>
                    </a:lnTo>
                    <a:lnTo>
                      <a:pt x="3" y="57"/>
                    </a:lnTo>
                    <a:lnTo>
                      <a:pt x="0" y="41"/>
                    </a:lnTo>
                    <a:lnTo>
                      <a:pt x="3" y="22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18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5" name="Line 818"/>
              <p:cNvSpPr>
                <a:spLocks noChangeShapeType="1"/>
              </p:cNvSpPr>
              <p:nvPr/>
            </p:nvSpPr>
            <p:spPr bwMode="auto">
              <a:xfrm>
                <a:off x="1070" y="3563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6" name="Rectangle 819"/>
              <p:cNvSpPr>
                <a:spLocks noChangeArrowheads="1"/>
              </p:cNvSpPr>
              <p:nvPr/>
            </p:nvSpPr>
            <p:spPr bwMode="auto">
              <a:xfrm>
                <a:off x="920" y="3569"/>
                <a:ext cx="30" cy="9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7" name="Freeform 820"/>
              <p:cNvSpPr>
                <a:spLocks/>
              </p:cNvSpPr>
              <p:nvPr/>
            </p:nvSpPr>
            <p:spPr bwMode="auto">
              <a:xfrm>
                <a:off x="957" y="3525"/>
                <a:ext cx="50" cy="78"/>
              </a:xfrm>
              <a:custGeom>
                <a:avLst/>
                <a:gdLst>
                  <a:gd name="T0" fmla="*/ 9 w 50"/>
                  <a:gd name="T1" fmla="*/ 0 h 78"/>
                  <a:gd name="T2" fmla="*/ 46 w 50"/>
                  <a:gd name="T3" fmla="*/ 0 h 78"/>
                  <a:gd name="T4" fmla="*/ 46 w 50"/>
                  <a:gd name="T5" fmla="*/ 11 h 78"/>
                  <a:gd name="T6" fmla="*/ 17 w 50"/>
                  <a:gd name="T7" fmla="*/ 11 h 78"/>
                  <a:gd name="T8" fmla="*/ 13 w 50"/>
                  <a:gd name="T9" fmla="*/ 30 h 78"/>
                  <a:gd name="T10" fmla="*/ 17 w 50"/>
                  <a:gd name="T11" fmla="*/ 27 h 78"/>
                  <a:gd name="T12" fmla="*/ 23 w 50"/>
                  <a:gd name="T13" fmla="*/ 26 h 78"/>
                  <a:gd name="T14" fmla="*/ 27 w 50"/>
                  <a:gd name="T15" fmla="*/ 25 h 78"/>
                  <a:gd name="T16" fmla="*/ 34 w 50"/>
                  <a:gd name="T17" fmla="*/ 26 h 78"/>
                  <a:gd name="T18" fmla="*/ 39 w 50"/>
                  <a:gd name="T19" fmla="*/ 29 h 78"/>
                  <a:gd name="T20" fmla="*/ 43 w 50"/>
                  <a:gd name="T21" fmla="*/ 32 h 78"/>
                  <a:gd name="T22" fmla="*/ 49 w 50"/>
                  <a:gd name="T23" fmla="*/ 40 h 78"/>
                  <a:gd name="T24" fmla="*/ 50 w 50"/>
                  <a:gd name="T25" fmla="*/ 45 h 78"/>
                  <a:gd name="T26" fmla="*/ 50 w 50"/>
                  <a:gd name="T27" fmla="*/ 55 h 78"/>
                  <a:gd name="T28" fmla="*/ 49 w 50"/>
                  <a:gd name="T29" fmla="*/ 60 h 78"/>
                  <a:gd name="T30" fmla="*/ 47 w 50"/>
                  <a:gd name="T31" fmla="*/ 64 h 78"/>
                  <a:gd name="T32" fmla="*/ 45 w 50"/>
                  <a:gd name="T33" fmla="*/ 68 h 78"/>
                  <a:gd name="T34" fmla="*/ 41 w 50"/>
                  <a:gd name="T35" fmla="*/ 73 h 78"/>
                  <a:gd name="T36" fmla="*/ 35 w 50"/>
                  <a:gd name="T37" fmla="*/ 75 h 78"/>
                  <a:gd name="T38" fmla="*/ 31 w 50"/>
                  <a:gd name="T39" fmla="*/ 77 h 78"/>
                  <a:gd name="T40" fmla="*/ 24 w 50"/>
                  <a:gd name="T41" fmla="*/ 78 h 78"/>
                  <a:gd name="T42" fmla="*/ 13 w 50"/>
                  <a:gd name="T43" fmla="*/ 75 h 78"/>
                  <a:gd name="T44" fmla="*/ 8 w 50"/>
                  <a:gd name="T45" fmla="*/ 73 h 78"/>
                  <a:gd name="T46" fmla="*/ 4 w 50"/>
                  <a:gd name="T47" fmla="*/ 67 h 78"/>
                  <a:gd name="T48" fmla="*/ 2 w 50"/>
                  <a:gd name="T49" fmla="*/ 63 h 78"/>
                  <a:gd name="T50" fmla="*/ 0 w 50"/>
                  <a:gd name="T51" fmla="*/ 56 h 78"/>
                  <a:gd name="T52" fmla="*/ 11 w 50"/>
                  <a:gd name="T53" fmla="*/ 55 h 78"/>
                  <a:gd name="T54" fmla="*/ 13 w 50"/>
                  <a:gd name="T55" fmla="*/ 63 h 78"/>
                  <a:gd name="T56" fmla="*/ 15 w 50"/>
                  <a:gd name="T57" fmla="*/ 66 h 78"/>
                  <a:gd name="T58" fmla="*/ 20 w 50"/>
                  <a:gd name="T59" fmla="*/ 68 h 78"/>
                  <a:gd name="T60" fmla="*/ 31 w 50"/>
                  <a:gd name="T61" fmla="*/ 68 h 78"/>
                  <a:gd name="T62" fmla="*/ 34 w 50"/>
                  <a:gd name="T63" fmla="*/ 67 h 78"/>
                  <a:gd name="T64" fmla="*/ 37 w 50"/>
                  <a:gd name="T65" fmla="*/ 64 h 78"/>
                  <a:gd name="T66" fmla="*/ 39 w 50"/>
                  <a:gd name="T67" fmla="*/ 60 h 78"/>
                  <a:gd name="T68" fmla="*/ 41 w 50"/>
                  <a:gd name="T69" fmla="*/ 56 h 78"/>
                  <a:gd name="T70" fmla="*/ 41 w 50"/>
                  <a:gd name="T71" fmla="*/ 47 h 78"/>
                  <a:gd name="T72" fmla="*/ 39 w 50"/>
                  <a:gd name="T73" fmla="*/ 42 h 78"/>
                  <a:gd name="T74" fmla="*/ 37 w 50"/>
                  <a:gd name="T75" fmla="*/ 38 h 78"/>
                  <a:gd name="T76" fmla="*/ 34 w 50"/>
                  <a:gd name="T77" fmla="*/ 36 h 78"/>
                  <a:gd name="T78" fmla="*/ 30 w 50"/>
                  <a:gd name="T79" fmla="*/ 34 h 78"/>
                  <a:gd name="T80" fmla="*/ 20 w 50"/>
                  <a:gd name="T81" fmla="*/ 34 h 78"/>
                  <a:gd name="T82" fmla="*/ 17 w 50"/>
                  <a:gd name="T83" fmla="*/ 37 h 78"/>
                  <a:gd name="T84" fmla="*/ 15 w 50"/>
                  <a:gd name="T85" fmla="*/ 38 h 78"/>
                  <a:gd name="T86" fmla="*/ 13 w 50"/>
                  <a:gd name="T87" fmla="*/ 38 h 78"/>
                  <a:gd name="T88" fmla="*/ 12 w 50"/>
                  <a:gd name="T89" fmla="*/ 41 h 78"/>
                  <a:gd name="T90" fmla="*/ 1 w 50"/>
                  <a:gd name="T91" fmla="*/ 40 h 78"/>
                  <a:gd name="T92" fmla="*/ 9 w 50"/>
                  <a:gd name="T93" fmla="*/ 0 h 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0"/>
                  <a:gd name="T142" fmla="*/ 0 h 78"/>
                  <a:gd name="T143" fmla="*/ 50 w 50"/>
                  <a:gd name="T144" fmla="*/ 78 h 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0" h="78">
                    <a:moveTo>
                      <a:pt x="9" y="0"/>
                    </a:moveTo>
                    <a:lnTo>
                      <a:pt x="46" y="0"/>
                    </a:lnTo>
                    <a:lnTo>
                      <a:pt x="46" y="11"/>
                    </a:lnTo>
                    <a:lnTo>
                      <a:pt x="17" y="11"/>
                    </a:lnTo>
                    <a:lnTo>
                      <a:pt x="13" y="30"/>
                    </a:lnTo>
                    <a:lnTo>
                      <a:pt x="17" y="27"/>
                    </a:lnTo>
                    <a:lnTo>
                      <a:pt x="23" y="26"/>
                    </a:lnTo>
                    <a:lnTo>
                      <a:pt x="27" y="25"/>
                    </a:lnTo>
                    <a:lnTo>
                      <a:pt x="34" y="26"/>
                    </a:lnTo>
                    <a:lnTo>
                      <a:pt x="39" y="29"/>
                    </a:lnTo>
                    <a:lnTo>
                      <a:pt x="43" y="32"/>
                    </a:lnTo>
                    <a:lnTo>
                      <a:pt x="49" y="40"/>
                    </a:lnTo>
                    <a:lnTo>
                      <a:pt x="50" y="45"/>
                    </a:lnTo>
                    <a:lnTo>
                      <a:pt x="50" y="55"/>
                    </a:lnTo>
                    <a:lnTo>
                      <a:pt x="49" y="60"/>
                    </a:lnTo>
                    <a:lnTo>
                      <a:pt x="47" y="64"/>
                    </a:lnTo>
                    <a:lnTo>
                      <a:pt x="45" y="68"/>
                    </a:lnTo>
                    <a:lnTo>
                      <a:pt x="41" y="73"/>
                    </a:lnTo>
                    <a:lnTo>
                      <a:pt x="35" y="75"/>
                    </a:lnTo>
                    <a:lnTo>
                      <a:pt x="31" y="77"/>
                    </a:lnTo>
                    <a:lnTo>
                      <a:pt x="24" y="78"/>
                    </a:lnTo>
                    <a:lnTo>
                      <a:pt x="13" y="75"/>
                    </a:lnTo>
                    <a:lnTo>
                      <a:pt x="8" y="73"/>
                    </a:lnTo>
                    <a:lnTo>
                      <a:pt x="4" y="67"/>
                    </a:lnTo>
                    <a:lnTo>
                      <a:pt x="2" y="63"/>
                    </a:lnTo>
                    <a:lnTo>
                      <a:pt x="0" y="56"/>
                    </a:lnTo>
                    <a:lnTo>
                      <a:pt x="11" y="55"/>
                    </a:lnTo>
                    <a:lnTo>
                      <a:pt x="13" y="63"/>
                    </a:lnTo>
                    <a:lnTo>
                      <a:pt x="15" y="66"/>
                    </a:lnTo>
                    <a:lnTo>
                      <a:pt x="20" y="68"/>
                    </a:lnTo>
                    <a:lnTo>
                      <a:pt x="31" y="68"/>
                    </a:lnTo>
                    <a:lnTo>
                      <a:pt x="34" y="67"/>
                    </a:lnTo>
                    <a:lnTo>
                      <a:pt x="37" y="64"/>
                    </a:lnTo>
                    <a:lnTo>
                      <a:pt x="39" y="60"/>
                    </a:lnTo>
                    <a:lnTo>
                      <a:pt x="41" y="56"/>
                    </a:lnTo>
                    <a:lnTo>
                      <a:pt x="41" y="47"/>
                    </a:lnTo>
                    <a:lnTo>
                      <a:pt x="39" y="42"/>
                    </a:lnTo>
                    <a:lnTo>
                      <a:pt x="37" y="38"/>
                    </a:lnTo>
                    <a:lnTo>
                      <a:pt x="34" y="36"/>
                    </a:lnTo>
                    <a:lnTo>
                      <a:pt x="30" y="34"/>
                    </a:lnTo>
                    <a:lnTo>
                      <a:pt x="20" y="34"/>
                    </a:lnTo>
                    <a:lnTo>
                      <a:pt x="17" y="37"/>
                    </a:lnTo>
                    <a:lnTo>
                      <a:pt x="15" y="38"/>
                    </a:lnTo>
                    <a:lnTo>
                      <a:pt x="13" y="38"/>
                    </a:lnTo>
                    <a:lnTo>
                      <a:pt x="12" y="41"/>
                    </a:lnTo>
                    <a:lnTo>
                      <a:pt x="1" y="4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8" name="Line 821"/>
              <p:cNvSpPr>
                <a:spLocks noChangeShapeType="1"/>
              </p:cNvSpPr>
              <p:nvPr/>
            </p:nvSpPr>
            <p:spPr bwMode="auto">
              <a:xfrm>
                <a:off x="1070" y="3429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9" name="Freeform 822"/>
              <p:cNvSpPr>
                <a:spLocks noEditPoints="1"/>
              </p:cNvSpPr>
              <p:nvPr/>
            </p:nvSpPr>
            <p:spPr bwMode="auto">
              <a:xfrm>
                <a:off x="983" y="3392"/>
                <a:ext cx="50" cy="78"/>
              </a:xfrm>
              <a:custGeom>
                <a:avLst/>
                <a:gdLst>
                  <a:gd name="T0" fmla="*/ 24 w 50"/>
                  <a:gd name="T1" fmla="*/ 9 h 78"/>
                  <a:gd name="T2" fmla="*/ 20 w 50"/>
                  <a:gd name="T3" fmla="*/ 10 h 78"/>
                  <a:gd name="T4" fmla="*/ 17 w 50"/>
                  <a:gd name="T5" fmla="*/ 11 h 78"/>
                  <a:gd name="T6" fmla="*/ 15 w 50"/>
                  <a:gd name="T7" fmla="*/ 14 h 78"/>
                  <a:gd name="T8" fmla="*/ 11 w 50"/>
                  <a:gd name="T9" fmla="*/ 24 h 78"/>
                  <a:gd name="T10" fmla="*/ 11 w 50"/>
                  <a:gd name="T11" fmla="*/ 54 h 78"/>
                  <a:gd name="T12" fmla="*/ 15 w 50"/>
                  <a:gd name="T13" fmla="*/ 63 h 78"/>
                  <a:gd name="T14" fmla="*/ 17 w 50"/>
                  <a:gd name="T15" fmla="*/ 66 h 78"/>
                  <a:gd name="T16" fmla="*/ 21 w 50"/>
                  <a:gd name="T17" fmla="*/ 69 h 78"/>
                  <a:gd name="T18" fmla="*/ 30 w 50"/>
                  <a:gd name="T19" fmla="*/ 69 h 78"/>
                  <a:gd name="T20" fmla="*/ 35 w 50"/>
                  <a:gd name="T21" fmla="*/ 63 h 78"/>
                  <a:gd name="T22" fmla="*/ 39 w 50"/>
                  <a:gd name="T23" fmla="*/ 54 h 78"/>
                  <a:gd name="T24" fmla="*/ 41 w 50"/>
                  <a:gd name="T25" fmla="*/ 39 h 78"/>
                  <a:gd name="T26" fmla="*/ 39 w 50"/>
                  <a:gd name="T27" fmla="*/ 24 h 78"/>
                  <a:gd name="T28" fmla="*/ 35 w 50"/>
                  <a:gd name="T29" fmla="*/ 14 h 78"/>
                  <a:gd name="T30" fmla="*/ 32 w 50"/>
                  <a:gd name="T31" fmla="*/ 11 h 78"/>
                  <a:gd name="T32" fmla="*/ 24 w 50"/>
                  <a:gd name="T33" fmla="*/ 9 h 78"/>
                  <a:gd name="T34" fmla="*/ 20 w 50"/>
                  <a:gd name="T35" fmla="*/ 0 h 78"/>
                  <a:gd name="T36" fmla="*/ 32 w 50"/>
                  <a:gd name="T37" fmla="*/ 0 h 78"/>
                  <a:gd name="T38" fmla="*/ 35 w 50"/>
                  <a:gd name="T39" fmla="*/ 2 h 78"/>
                  <a:gd name="T40" fmla="*/ 39 w 50"/>
                  <a:gd name="T41" fmla="*/ 5 h 78"/>
                  <a:gd name="T42" fmla="*/ 42 w 50"/>
                  <a:gd name="T43" fmla="*/ 7 h 78"/>
                  <a:gd name="T44" fmla="*/ 46 w 50"/>
                  <a:gd name="T45" fmla="*/ 15 h 78"/>
                  <a:gd name="T46" fmla="*/ 50 w 50"/>
                  <a:gd name="T47" fmla="*/ 32 h 78"/>
                  <a:gd name="T48" fmla="*/ 50 w 50"/>
                  <a:gd name="T49" fmla="*/ 51 h 78"/>
                  <a:gd name="T50" fmla="*/ 47 w 50"/>
                  <a:gd name="T51" fmla="*/ 62 h 78"/>
                  <a:gd name="T52" fmla="*/ 39 w 50"/>
                  <a:gd name="T53" fmla="*/ 74 h 78"/>
                  <a:gd name="T54" fmla="*/ 35 w 50"/>
                  <a:gd name="T55" fmla="*/ 77 h 78"/>
                  <a:gd name="T56" fmla="*/ 31 w 50"/>
                  <a:gd name="T57" fmla="*/ 78 h 78"/>
                  <a:gd name="T58" fmla="*/ 20 w 50"/>
                  <a:gd name="T59" fmla="*/ 78 h 78"/>
                  <a:gd name="T60" fmla="*/ 16 w 50"/>
                  <a:gd name="T61" fmla="*/ 77 h 78"/>
                  <a:gd name="T62" fmla="*/ 12 w 50"/>
                  <a:gd name="T63" fmla="*/ 74 h 78"/>
                  <a:gd name="T64" fmla="*/ 8 w 50"/>
                  <a:gd name="T65" fmla="*/ 70 h 78"/>
                  <a:gd name="T66" fmla="*/ 2 w 50"/>
                  <a:gd name="T67" fmla="*/ 58 h 78"/>
                  <a:gd name="T68" fmla="*/ 0 w 50"/>
                  <a:gd name="T69" fmla="*/ 39 h 78"/>
                  <a:gd name="T70" fmla="*/ 1 w 50"/>
                  <a:gd name="T71" fmla="*/ 26 h 78"/>
                  <a:gd name="T72" fmla="*/ 4 w 50"/>
                  <a:gd name="T73" fmla="*/ 17 h 78"/>
                  <a:gd name="T74" fmla="*/ 5 w 50"/>
                  <a:gd name="T75" fmla="*/ 11 h 78"/>
                  <a:gd name="T76" fmla="*/ 8 w 50"/>
                  <a:gd name="T77" fmla="*/ 7 h 78"/>
                  <a:gd name="T78" fmla="*/ 11 w 50"/>
                  <a:gd name="T79" fmla="*/ 5 h 78"/>
                  <a:gd name="T80" fmla="*/ 15 w 50"/>
                  <a:gd name="T81" fmla="*/ 2 h 78"/>
                  <a:gd name="T82" fmla="*/ 20 w 50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"/>
                  <a:gd name="T127" fmla="*/ 0 h 78"/>
                  <a:gd name="T128" fmla="*/ 50 w 50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" h="78">
                    <a:moveTo>
                      <a:pt x="24" y="9"/>
                    </a:moveTo>
                    <a:lnTo>
                      <a:pt x="20" y="10"/>
                    </a:lnTo>
                    <a:lnTo>
                      <a:pt x="17" y="11"/>
                    </a:lnTo>
                    <a:lnTo>
                      <a:pt x="15" y="14"/>
                    </a:lnTo>
                    <a:lnTo>
                      <a:pt x="11" y="24"/>
                    </a:lnTo>
                    <a:lnTo>
                      <a:pt x="11" y="54"/>
                    </a:lnTo>
                    <a:lnTo>
                      <a:pt x="15" y="63"/>
                    </a:lnTo>
                    <a:lnTo>
                      <a:pt x="17" y="66"/>
                    </a:lnTo>
                    <a:lnTo>
                      <a:pt x="21" y="69"/>
                    </a:lnTo>
                    <a:lnTo>
                      <a:pt x="30" y="69"/>
                    </a:lnTo>
                    <a:lnTo>
                      <a:pt x="35" y="63"/>
                    </a:lnTo>
                    <a:lnTo>
                      <a:pt x="39" y="54"/>
                    </a:lnTo>
                    <a:lnTo>
                      <a:pt x="41" y="39"/>
                    </a:lnTo>
                    <a:lnTo>
                      <a:pt x="39" y="24"/>
                    </a:lnTo>
                    <a:lnTo>
                      <a:pt x="35" y="14"/>
                    </a:lnTo>
                    <a:lnTo>
                      <a:pt x="32" y="11"/>
                    </a:lnTo>
                    <a:lnTo>
                      <a:pt x="24" y="9"/>
                    </a:lnTo>
                    <a:close/>
                    <a:moveTo>
                      <a:pt x="20" y="0"/>
                    </a:moveTo>
                    <a:lnTo>
                      <a:pt x="32" y="0"/>
                    </a:lnTo>
                    <a:lnTo>
                      <a:pt x="35" y="2"/>
                    </a:lnTo>
                    <a:lnTo>
                      <a:pt x="39" y="5"/>
                    </a:lnTo>
                    <a:lnTo>
                      <a:pt x="42" y="7"/>
                    </a:lnTo>
                    <a:lnTo>
                      <a:pt x="46" y="15"/>
                    </a:lnTo>
                    <a:lnTo>
                      <a:pt x="50" y="32"/>
                    </a:lnTo>
                    <a:lnTo>
                      <a:pt x="50" y="51"/>
                    </a:lnTo>
                    <a:lnTo>
                      <a:pt x="47" y="62"/>
                    </a:lnTo>
                    <a:lnTo>
                      <a:pt x="39" y="74"/>
                    </a:lnTo>
                    <a:lnTo>
                      <a:pt x="35" y="77"/>
                    </a:lnTo>
                    <a:lnTo>
                      <a:pt x="31" y="78"/>
                    </a:lnTo>
                    <a:lnTo>
                      <a:pt x="20" y="78"/>
                    </a:lnTo>
                    <a:lnTo>
                      <a:pt x="16" y="77"/>
                    </a:lnTo>
                    <a:lnTo>
                      <a:pt x="12" y="74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4" y="17"/>
                    </a:lnTo>
                    <a:lnTo>
                      <a:pt x="5" y="11"/>
                    </a:lnTo>
                    <a:lnTo>
                      <a:pt x="8" y="7"/>
                    </a:lnTo>
                    <a:lnTo>
                      <a:pt x="11" y="5"/>
                    </a:lnTo>
                    <a:lnTo>
                      <a:pt x="15" y="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" name="Line 823"/>
              <p:cNvSpPr>
                <a:spLocks noChangeShapeType="1"/>
              </p:cNvSpPr>
              <p:nvPr/>
            </p:nvSpPr>
            <p:spPr bwMode="auto">
              <a:xfrm>
                <a:off x="1070" y="3295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1" name="Freeform 824"/>
              <p:cNvSpPr>
                <a:spLocks/>
              </p:cNvSpPr>
              <p:nvPr/>
            </p:nvSpPr>
            <p:spPr bwMode="auto">
              <a:xfrm>
                <a:off x="983" y="3258"/>
                <a:ext cx="50" cy="78"/>
              </a:xfrm>
              <a:custGeom>
                <a:avLst/>
                <a:gdLst>
                  <a:gd name="T0" fmla="*/ 9 w 50"/>
                  <a:gd name="T1" fmla="*/ 0 h 78"/>
                  <a:gd name="T2" fmla="*/ 46 w 50"/>
                  <a:gd name="T3" fmla="*/ 0 h 78"/>
                  <a:gd name="T4" fmla="*/ 46 w 50"/>
                  <a:gd name="T5" fmla="*/ 11 h 78"/>
                  <a:gd name="T6" fmla="*/ 17 w 50"/>
                  <a:gd name="T7" fmla="*/ 11 h 78"/>
                  <a:gd name="T8" fmla="*/ 13 w 50"/>
                  <a:gd name="T9" fmla="*/ 31 h 78"/>
                  <a:gd name="T10" fmla="*/ 17 w 50"/>
                  <a:gd name="T11" fmla="*/ 28 h 78"/>
                  <a:gd name="T12" fmla="*/ 23 w 50"/>
                  <a:gd name="T13" fmla="*/ 26 h 78"/>
                  <a:gd name="T14" fmla="*/ 27 w 50"/>
                  <a:gd name="T15" fmla="*/ 25 h 78"/>
                  <a:gd name="T16" fmla="*/ 34 w 50"/>
                  <a:gd name="T17" fmla="*/ 26 h 78"/>
                  <a:gd name="T18" fmla="*/ 39 w 50"/>
                  <a:gd name="T19" fmla="*/ 29 h 78"/>
                  <a:gd name="T20" fmla="*/ 43 w 50"/>
                  <a:gd name="T21" fmla="*/ 32 h 78"/>
                  <a:gd name="T22" fmla="*/ 49 w 50"/>
                  <a:gd name="T23" fmla="*/ 40 h 78"/>
                  <a:gd name="T24" fmla="*/ 50 w 50"/>
                  <a:gd name="T25" fmla="*/ 46 h 78"/>
                  <a:gd name="T26" fmla="*/ 50 w 50"/>
                  <a:gd name="T27" fmla="*/ 55 h 78"/>
                  <a:gd name="T28" fmla="*/ 49 w 50"/>
                  <a:gd name="T29" fmla="*/ 61 h 78"/>
                  <a:gd name="T30" fmla="*/ 47 w 50"/>
                  <a:gd name="T31" fmla="*/ 65 h 78"/>
                  <a:gd name="T32" fmla="*/ 45 w 50"/>
                  <a:gd name="T33" fmla="*/ 69 h 78"/>
                  <a:gd name="T34" fmla="*/ 41 w 50"/>
                  <a:gd name="T35" fmla="*/ 73 h 78"/>
                  <a:gd name="T36" fmla="*/ 35 w 50"/>
                  <a:gd name="T37" fmla="*/ 76 h 78"/>
                  <a:gd name="T38" fmla="*/ 24 w 50"/>
                  <a:gd name="T39" fmla="*/ 78 h 78"/>
                  <a:gd name="T40" fmla="*/ 13 w 50"/>
                  <a:gd name="T41" fmla="*/ 76 h 78"/>
                  <a:gd name="T42" fmla="*/ 8 w 50"/>
                  <a:gd name="T43" fmla="*/ 73 h 78"/>
                  <a:gd name="T44" fmla="*/ 4 w 50"/>
                  <a:gd name="T45" fmla="*/ 67 h 78"/>
                  <a:gd name="T46" fmla="*/ 1 w 50"/>
                  <a:gd name="T47" fmla="*/ 63 h 78"/>
                  <a:gd name="T48" fmla="*/ 0 w 50"/>
                  <a:gd name="T49" fmla="*/ 56 h 78"/>
                  <a:gd name="T50" fmla="*/ 11 w 50"/>
                  <a:gd name="T51" fmla="*/ 55 h 78"/>
                  <a:gd name="T52" fmla="*/ 13 w 50"/>
                  <a:gd name="T53" fmla="*/ 63 h 78"/>
                  <a:gd name="T54" fmla="*/ 15 w 50"/>
                  <a:gd name="T55" fmla="*/ 66 h 78"/>
                  <a:gd name="T56" fmla="*/ 20 w 50"/>
                  <a:gd name="T57" fmla="*/ 69 h 78"/>
                  <a:gd name="T58" fmla="*/ 31 w 50"/>
                  <a:gd name="T59" fmla="*/ 69 h 78"/>
                  <a:gd name="T60" fmla="*/ 34 w 50"/>
                  <a:gd name="T61" fmla="*/ 67 h 78"/>
                  <a:gd name="T62" fmla="*/ 35 w 50"/>
                  <a:gd name="T63" fmla="*/ 65 h 78"/>
                  <a:gd name="T64" fmla="*/ 38 w 50"/>
                  <a:gd name="T65" fmla="*/ 61 h 78"/>
                  <a:gd name="T66" fmla="*/ 39 w 50"/>
                  <a:gd name="T67" fmla="*/ 56 h 78"/>
                  <a:gd name="T68" fmla="*/ 41 w 50"/>
                  <a:gd name="T69" fmla="*/ 51 h 78"/>
                  <a:gd name="T70" fmla="*/ 41 w 50"/>
                  <a:gd name="T71" fmla="*/ 47 h 78"/>
                  <a:gd name="T72" fmla="*/ 39 w 50"/>
                  <a:gd name="T73" fmla="*/ 43 h 78"/>
                  <a:gd name="T74" fmla="*/ 37 w 50"/>
                  <a:gd name="T75" fmla="*/ 39 h 78"/>
                  <a:gd name="T76" fmla="*/ 34 w 50"/>
                  <a:gd name="T77" fmla="*/ 36 h 78"/>
                  <a:gd name="T78" fmla="*/ 30 w 50"/>
                  <a:gd name="T79" fmla="*/ 35 h 78"/>
                  <a:gd name="T80" fmla="*/ 21 w 50"/>
                  <a:gd name="T81" fmla="*/ 35 h 78"/>
                  <a:gd name="T82" fmla="*/ 19 w 50"/>
                  <a:gd name="T83" fmla="*/ 36 h 78"/>
                  <a:gd name="T84" fmla="*/ 17 w 50"/>
                  <a:gd name="T85" fmla="*/ 37 h 78"/>
                  <a:gd name="T86" fmla="*/ 15 w 50"/>
                  <a:gd name="T87" fmla="*/ 39 h 78"/>
                  <a:gd name="T88" fmla="*/ 13 w 50"/>
                  <a:gd name="T89" fmla="*/ 39 h 78"/>
                  <a:gd name="T90" fmla="*/ 11 w 50"/>
                  <a:gd name="T91" fmla="*/ 41 h 78"/>
                  <a:gd name="T92" fmla="*/ 1 w 50"/>
                  <a:gd name="T93" fmla="*/ 40 h 78"/>
                  <a:gd name="T94" fmla="*/ 9 w 50"/>
                  <a:gd name="T95" fmla="*/ 0 h 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0"/>
                  <a:gd name="T145" fmla="*/ 0 h 78"/>
                  <a:gd name="T146" fmla="*/ 50 w 50"/>
                  <a:gd name="T147" fmla="*/ 78 h 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0" h="78">
                    <a:moveTo>
                      <a:pt x="9" y="0"/>
                    </a:moveTo>
                    <a:lnTo>
                      <a:pt x="46" y="0"/>
                    </a:lnTo>
                    <a:lnTo>
                      <a:pt x="46" y="11"/>
                    </a:lnTo>
                    <a:lnTo>
                      <a:pt x="17" y="11"/>
                    </a:lnTo>
                    <a:lnTo>
                      <a:pt x="13" y="31"/>
                    </a:lnTo>
                    <a:lnTo>
                      <a:pt x="17" y="28"/>
                    </a:lnTo>
                    <a:lnTo>
                      <a:pt x="23" y="26"/>
                    </a:lnTo>
                    <a:lnTo>
                      <a:pt x="27" y="25"/>
                    </a:lnTo>
                    <a:lnTo>
                      <a:pt x="34" y="26"/>
                    </a:lnTo>
                    <a:lnTo>
                      <a:pt x="39" y="29"/>
                    </a:lnTo>
                    <a:lnTo>
                      <a:pt x="43" y="32"/>
                    </a:lnTo>
                    <a:lnTo>
                      <a:pt x="49" y="40"/>
                    </a:lnTo>
                    <a:lnTo>
                      <a:pt x="50" y="46"/>
                    </a:lnTo>
                    <a:lnTo>
                      <a:pt x="50" y="55"/>
                    </a:lnTo>
                    <a:lnTo>
                      <a:pt x="49" y="61"/>
                    </a:lnTo>
                    <a:lnTo>
                      <a:pt x="47" y="65"/>
                    </a:lnTo>
                    <a:lnTo>
                      <a:pt x="45" y="69"/>
                    </a:lnTo>
                    <a:lnTo>
                      <a:pt x="41" y="73"/>
                    </a:lnTo>
                    <a:lnTo>
                      <a:pt x="35" y="76"/>
                    </a:lnTo>
                    <a:lnTo>
                      <a:pt x="24" y="78"/>
                    </a:lnTo>
                    <a:lnTo>
                      <a:pt x="13" y="76"/>
                    </a:lnTo>
                    <a:lnTo>
                      <a:pt x="8" y="73"/>
                    </a:lnTo>
                    <a:lnTo>
                      <a:pt x="4" y="67"/>
                    </a:lnTo>
                    <a:lnTo>
                      <a:pt x="1" y="63"/>
                    </a:lnTo>
                    <a:lnTo>
                      <a:pt x="0" y="56"/>
                    </a:lnTo>
                    <a:lnTo>
                      <a:pt x="11" y="55"/>
                    </a:lnTo>
                    <a:lnTo>
                      <a:pt x="13" y="63"/>
                    </a:lnTo>
                    <a:lnTo>
                      <a:pt x="15" y="66"/>
                    </a:lnTo>
                    <a:lnTo>
                      <a:pt x="20" y="69"/>
                    </a:lnTo>
                    <a:lnTo>
                      <a:pt x="31" y="69"/>
                    </a:lnTo>
                    <a:lnTo>
                      <a:pt x="34" y="67"/>
                    </a:lnTo>
                    <a:lnTo>
                      <a:pt x="35" y="65"/>
                    </a:lnTo>
                    <a:lnTo>
                      <a:pt x="38" y="61"/>
                    </a:lnTo>
                    <a:lnTo>
                      <a:pt x="39" y="56"/>
                    </a:lnTo>
                    <a:lnTo>
                      <a:pt x="41" y="51"/>
                    </a:lnTo>
                    <a:lnTo>
                      <a:pt x="41" y="47"/>
                    </a:lnTo>
                    <a:lnTo>
                      <a:pt x="39" y="43"/>
                    </a:lnTo>
                    <a:lnTo>
                      <a:pt x="37" y="39"/>
                    </a:lnTo>
                    <a:lnTo>
                      <a:pt x="34" y="36"/>
                    </a:lnTo>
                    <a:lnTo>
                      <a:pt x="30" y="35"/>
                    </a:lnTo>
                    <a:lnTo>
                      <a:pt x="21" y="35"/>
                    </a:lnTo>
                    <a:lnTo>
                      <a:pt x="19" y="36"/>
                    </a:lnTo>
                    <a:lnTo>
                      <a:pt x="17" y="37"/>
                    </a:lnTo>
                    <a:lnTo>
                      <a:pt x="15" y="39"/>
                    </a:lnTo>
                    <a:lnTo>
                      <a:pt x="13" y="39"/>
                    </a:lnTo>
                    <a:lnTo>
                      <a:pt x="11" y="41"/>
                    </a:lnTo>
                    <a:lnTo>
                      <a:pt x="1" y="4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2" name="Freeform 825"/>
              <p:cNvSpPr>
                <a:spLocks/>
              </p:cNvSpPr>
              <p:nvPr/>
            </p:nvSpPr>
            <p:spPr bwMode="auto">
              <a:xfrm>
                <a:off x="1071" y="3112"/>
                <a:ext cx="51" cy="56"/>
              </a:xfrm>
              <a:custGeom>
                <a:avLst/>
                <a:gdLst>
                  <a:gd name="T0" fmla="*/ 2 w 51"/>
                  <a:gd name="T1" fmla="*/ 0 h 56"/>
                  <a:gd name="T2" fmla="*/ 14 w 51"/>
                  <a:gd name="T3" fmla="*/ 0 h 56"/>
                  <a:gd name="T4" fmla="*/ 22 w 51"/>
                  <a:gd name="T5" fmla="*/ 14 h 56"/>
                  <a:gd name="T6" fmla="*/ 24 w 51"/>
                  <a:gd name="T7" fmla="*/ 17 h 56"/>
                  <a:gd name="T8" fmla="*/ 26 w 51"/>
                  <a:gd name="T9" fmla="*/ 19 h 56"/>
                  <a:gd name="T10" fmla="*/ 28 w 51"/>
                  <a:gd name="T11" fmla="*/ 18 h 56"/>
                  <a:gd name="T12" fmla="*/ 29 w 51"/>
                  <a:gd name="T13" fmla="*/ 15 h 56"/>
                  <a:gd name="T14" fmla="*/ 31 w 51"/>
                  <a:gd name="T15" fmla="*/ 14 h 56"/>
                  <a:gd name="T16" fmla="*/ 39 w 51"/>
                  <a:gd name="T17" fmla="*/ 0 h 56"/>
                  <a:gd name="T18" fmla="*/ 51 w 51"/>
                  <a:gd name="T19" fmla="*/ 0 h 56"/>
                  <a:gd name="T20" fmla="*/ 32 w 51"/>
                  <a:gd name="T21" fmla="*/ 29 h 56"/>
                  <a:gd name="T22" fmla="*/ 51 w 51"/>
                  <a:gd name="T23" fmla="*/ 56 h 56"/>
                  <a:gd name="T24" fmla="*/ 39 w 51"/>
                  <a:gd name="T25" fmla="*/ 56 h 56"/>
                  <a:gd name="T26" fmla="*/ 28 w 51"/>
                  <a:gd name="T27" fmla="*/ 40 h 56"/>
                  <a:gd name="T28" fmla="*/ 26 w 51"/>
                  <a:gd name="T29" fmla="*/ 37 h 56"/>
                  <a:gd name="T30" fmla="*/ 13 w 51"/>
                  <a:gd name="T31" fmla="*/ 56 h 56"/>
                  <a:gd name="T32" fmla="*/ 0 w 51"/>
                  <a:gd name="T33" fmla="*/ 56 h 56"/>
                  <a:gd name="T34" fmla="*/ 21 w 51"/>
                  <a:gd name="T35" fmla="*/ 29 h 56"/>
                  <a:gd name="T36" fmla="*/ 2 w 51"/>
                  <a:gd name="T37" fmla="*/ 0 h 5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1"/>
                  <a:gd name="T58" fmla="*/ 0 h 56"/>
                  <a:gd name="T59" fmla="*/ 51 w 51"/>
                  <a:gd name="T60" fmla="*/ 56 h 5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1" h="56">
                    <a:moveTo>
                      <a:pt x="2" y="0"/>
                    </a:moveTo>
                    <a:lnTo>
                      <a:pt x="14" y="0"/>
                    </a:lnTo>
                    <a:lnTo>
                      <a:pt x="22" y="14"/>
                    </a:lnTo>
                    <a:lnTo>
                      <a:pt x="24" y="17"/>
                    </a:lnTo>
                    <a:lnTo>
                      <a:pt x="26" y="19"/>
                    </a:lnTo>
                    <a:lnTo>
                      <a:pt x="28" y="18"/>
                    </a:lnTo>
                    <a:lnTo>
                      <a:pt x="29" y="15"/>
                    </a:lnTo>
                    <a:lnTo>
                      <a:pt x="31" y="1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32" y="29"/>
                    </a:lnTo>
                    <a:lnTo>
                      <a:pt x="51" y="56"/>
                    </a:lnTo>
                    <a:lnTo>
                      <a:pt x="39" y="56"/>
                    </a:lnTo>
                    <a:lnTo>
                      <a:pt x="28" y="40"/>
                    </a:lnTo>
                    <a:lnTo>
                      <a:pt x="26" y="37"/>
                    </a:lnTo>
                    <a:lnTo>
                      <a:pt x="13" y="56"/>
                    </a:lnTo>
                    <a:lnTo>
                      <a:pt x="0" y="56"/>
                    </a:lnTo>
                    <a:lnTo>
                      <a:pt x="21" y="2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3" name="Freeform 826"/>
              <p:cNvSpPr>
                <a:spLocks/>
              </p:cNvSpPr>
              <p:nvPr/>
            </p:nvSpPr>
            <p:spPr bwMode="auto">
              <a:xfrm>
                <a:off x="1164" y="3092"/>
                <a:ext cx="28" cy="76"/>
              </a:xfrm>
              <a:custGeom>
                <a:avLst/>
                <a:gdLst>
                  <a:gd name="T0" fmla="*/ 21 w 28"/>
                  <a:gd name="T1" fmla="*/ 0 h 76"/>
                  <a:gd name="T2" fmla="*/ 28 w 28"/>
                  <a:gd name="T3" fmla="*/ 0 h 76"/>
                  <a:gd name="T4" fmla="*/ 28 w 28"/>
                  <a:gd name="T5" fmla="*/ 76 h 76"/>
                  <a:gd name="T6" fmla="*/ 18 w 28"/>
                  <a:gd name="T7" fmla="*/ 76 h 76"/>
                  <a:gd name="T8" fmla="*/ 18 w 28"/>
                  <a:gd name="T9" fmla="*/ 16 h 76"/>
                  <a:gd name="T10" fmla="*/ 16 w 28"/>
                  <a:gd name="T11" fmla="*/ 17 h 76"/>
                  <a:gd name="T12" fmla="*/ 13 w 28"/>
                  <a:gd name="T13" fmla="*/ 20 h 76"/>
                  <a:gd name="T14" fmla="*/ 5 w 28"/>
                  <a:gd name="T15" fmla="*/ 26 h 76"/>
                  <a:gd name="T16" fmla="*/ 0 w 28"/>
                  <a:gd name="T17" fmla="*/ 27 h 76"/>
                  <a:gd name="T18" fmla="*/ 0 w 28"/>
                  <a:gd name="T19" fmla="*/ 17 h 76"/>
                  <a:gd name="T20" fmla="*/ 6 w 28"/>
                  <a:gd name="T21" fmla="*/ 15 h 76"/>
                  <a:gd name="T22" fmla="*/ 14 w 28"/>
                  <a:gd name="T23" fmla="*/ 9 h 76"/>
                  <a:gd name="T24" fmla="*/ 17 w 28"/>
                  <a:gd name="T25" fmla="*/ 5 h 76"/>
                  <a:gd name="T26" fmla="*/ 20 w 28"/>
                  <a:gd name="T27" fmla="*/ 2 h 76"/>
                  <a:gd name="T28" fmla="*/ 21 w 28"/>
                  <a:gd name="T29" fmla="*/ 0 h 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"/>
                  <a:gd name="T46" fmla="*/ 0 h 76"/>
                  <a:gd name="T47" fmla="*/ 28 w 28"/>
                  <a:gd name="T48" fmla="*/ 76 h 7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" h="76">
                    <a:moveTo>
                      <a:pt x="21" y="0"/>
                    </a:moveTo>
                    <a:lnTo>
                      <a:pt x="28" y="0"/>
                    </a:lnTo>
                    <a:lnTo>
                      <a:pt x="28" y="76"/>
                    </a:lnTo>
                    <a:lnTo>
                      <a:pt x="18" y="76"/>
                    </a:lnTo>
                    <a:lnTo>
                      <a:pt x="18" y="16"/>
                    </a:lnTo>
                    <a:lnTo>
                      <a:pt x="16" y="17"/>
                    </a:lnTo>
                    <a:lnTo>
                      <a:pt x="13" y="20"/>
                    </a:lnTo>
                    <a:lnTo>
                      <a:pt x="5" y="26"/>
                    </a:lnTo>
                    <a:lnTo>
                      <a:pt x="0" y="27"/>
                    </a:lnTo>
                    <a:lnTo>
                      <a:pt x="0" y="17"/>
                    </a:lnTo>
                    <a:lnTo>
                      <a:pt x="6" y="15"/>
                    </a:lnTo>
                    <a:lnTo>
                      <a:pt x="14" y="9"/>
                    </a:lnTo>
                    <a:lnTo>
                      <a:pt x="17" y="5"/>
                    </a:lnTo>
                    <a:lnTo>
                      <a:pt x="20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4" name="Freeform 827"/>
              <p:cNvSpPr>
                <a:spLocks noEditPoints="1"/>
              </p:cNvSpPr>
              <p:nvPr/>
            </p:nvSpPr>
            <p:spPr bwMode="auto">
              <a:xfrm>
                <a:off x="1216" y="3092"/>
                <a:ext cx="51" cy="78"/>
              </a:xfrm>
              <a:custGeom>
                <a:avLst/>
                <a:gdLst>
                  <a:gd name="T0" fmla="*/ 25 w 51"/>
                  <a:gd name="T1" fmla="*/ 8 h 78"/>
                  <a:gd name="T2" fmla="*/ 21 w 51"/>
                  <a:gd name="T3" fmla="*/ 9 h 78"/>
                  <a:gd name="T4" fmla="*/ 18 w 51"/>
                  <a:gd name="T5" fmla="*/ 11 h 78"/>
                  <a:gd name="T6" fmla="*/ 16 w 51"/>
                  <a:gd name="T7" fmla="*/ 13 h 78"/>
                  <a:gd name="T8" fmla="*/ 11 w 51"/>
                  <a:gd name="T9" fmla="*/ 23 h 78"/>
                  <a:gd name="T10" fmla="*/ 11 w 51"/>
                  <a:gd name="T11" fmla="*/ 53 h 78"/>
                  <a:gd name="T12" fmla="*/ 16 w 51"/>
                  <a:gd name="T13" fmla="*/ 62 h 78"/>
                  <a:gd name="T14" fmla="*/ 18 w 51"/>
                  <a:gd name="T15" fmla="*/ 65 h 78"/>
                  <a:gd name="T16" fmla="*/ 22 w 51"/>
                  <a:gd name="T17" fmla="*/ 68 h 78"/>
                  <a:gd name="T18" fmla="*/ 31 w 51"/>
                  <a:gd name="T19" fmla="*/ 68 h 78"/>
                  <a:gd name="T20" fmla="*/ 36 w 51"/>
                  <a:gd name="T21" fmla="*/ 62 h 78"/>
                  <a:gd name="T22" fmla="*/ 40 w 51"/>
                  <a:gd name="T23" fmla="*/ 53 h 78"/>
                  <a:gd name="T24" fmla="*/ 41 w 51"/>
                  <a:gd name="T25" fmla="*/ 38 h 78"/>
                  <a:gd name="T26" fmla="*/ 40 w 51"/>
                  <a:gd name="T27" fmla="*/ 23 h 78"/>
                  <a:gd name="T28" fmla="*/ 36 w 51"/>
                  <a:gd name="T29" fmla="*/ 13 h 78"/>
                  <a:gd name="T30" fmla="*/ 33 w 51"/>
                  <a:gd name="T31" fmla="*/ 11 h 78"/>
                  <a:gd name="T32" fmla="*/ 25 w 51"/>
                  <a:gd name="T33" fmla="*/ 8 h 78"/>
                  <a:gd name="T34" fmla="*/ 21 w 51"/>
                  <a:gd name="T35" fmla="*/ 0 h 78"/>
                  <a:gd name="T36" fmla="*/ 33 w 51"/>
                  <a:gd name="T37" fmla="*/ 0 h 78"/>
                  <a:gd name="T38" fmla="*/ 36 w 51"/>
                  <a:gd name="T39" fmla="*/ 1 h 78"/>
                  <a:gd name="T40" fmla="*/ 40 w 51"/>
                  <a:gd name="T41" fmla="*/ 4 h 78"/>
                  <a:gd name="T42" fmla="*/ 43 w 51"/>
                  <a:gd name="T43" fmla="*/ 6 h 78"/>
                  <a:gd name="T44" fmla="*/ 47 w 51"/>
                  <a:gd name="T45" fmla="*/ 15 h 78"/>
                  <a:gd name="T46" fmla="*/ 51 w 51"/>
                  <a:gd name="T47" fmla="*/ 31 h 78"/>
                  <a:gd name="T48" fmla="*/ 51 w 51"/>
                  <a:gd name="T49" fmla="*/ 50 h 78"/>
                  <a:gd name="T50" fmla="*/ 48 w 51"/>
                  <a:gd name="T51" fmla="*/ 61 h 78"/>
                  <a:gd name="T52" fmla="*/ 40 w 51"/>
                  <a:gd name="T53" fmla="*/ 73 h 78"/>
                  <a:gd name="T54" fmla="*/ 36 w 51"/>
                  <a:gd name="T55" fmla="*/ 76 h 78"/>
                  <a:gd name="T56" fmla="*/ 32 w 51"/>
                  <a:gd name="T57" fmla="*/ 78 h 78"/>
                  <a:gd name="T58" fmla="*/ 21 w 51"/>
                  <a:gd name="T59" fmla="*/ 78 h 78"/>
                  <a:gd name="T60" fmla="*/ 17 w 51"/>
                  <a:gd name="T61" fmla="*/ 76 h 78"/>
                  <a:gd name="T62" fmla="*/ 13 w 51"/>
                  <a:gd name="T63" fmla="*/ 73 h 78"/>
                  <a:gd name="T64" fmla="*/ 9 w 51"/>
                  <a:gd name="T65" fmla="*/ 69 h 78"/>
                  <a:gd name="T66" fmla="*/ 3 w 51"/>
                  <a:gd name="T67" fmla="*/ 57 h 78"/>
                  <a:gd name="T68" fmla="*/ 0 w 51"/>
                  <a:gd name="T69" fmla="*/ 38 h 78"/>
                  <a:gd name="T70" fmla="*/ 2 w 51"/>
                  <a:gd name="T71" fmla="*/ 26 h 78"/>
                  <a:gd name="T72" fmla="*/ 5 w 51"/>
                  <a:gd name="T73" fmla="*/ 16 h 78"/>
                  <a:gd name="T74" fmla="*/ 6 w 51"/>
                  <a:gd name="T75" fmla="*/ 11 h 78"/>
                  <a:gd name="T76" fmla="*/ 9 w 51"/>
                  <a:gd name="T77" fmla="*/ 6 h 78"/>
                  <a:gd name="T78" fmla="*/ 11 w 51"/>
                  <a:gd name="T79" fmla="*/ 4 h 78"/>
                  <a:gd name="T80" fmla="*/ 16 w 51"/>
                  <a:gd name="T81" fmla="*/ 1 h 78"/>
                  <a:gd name="T82" fmla="*/ 21 w 51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"/>
                  <a:gd name="T127" fmla="*/ 0 h 78"/>
                  <a:gd name="T128" fmla="*/ 51 w 51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" h="78">
                    <a:moveTo>
                      <a:pt x="25" y="8"/>
                    </a:moveTo>
                    <a:lnTo>
                      <a:pt x="21" y="9"/>
                    </a:lnTo>
                    <a:lnTo>
                      <a:pt x="18" y="11"/>
                    </a:lnTo>
                    <a:lnTo>
                      <a:pt x="16" y="13"/>
                    </a:lnTo>
                    <a:lnTo>
                      <a:pt x="11" y="23"/>
                    </a:lnTo>
                    <a:lnTo>
                      <a:pt x="11" y="53"/>
                    </a:lnTo>
                    <a:lnTo>
                      <a:pt x="16" y="62"/>
                    </a:lnTo>
                    <a:lnTo>
                      <a:pt x="18" y="65"/>
                    </a:lnTo>
                    <a:lnTo>
                      <a:pt x="22" y="68"/>
                    </a:lnTo>
                    <a:lnTo>
                      <a:pt x="31" y="68"/>
                    </a:lnTo>
                    <a:lnTo>
                      <a:pt x="36" y="62"/>
                    </a:lnTo>
                    <a:lnTo>
                      <a:pt x="40" y="53"/>
                    </a:lnTo>
                    <a:lnTo>
                      <a:pt x="41" y="38"/>
                    </a:lnTo>
                    <a:lnTo>
                      <a:pt x="40" y="23"/>
                    </a:lnTo>
                    <a:lnTo>
                      <a:pt x="36" y="13"/>
                    </a:lnTo>
                    <a:lnTo>
                      <a:pt x="33" y="11"/>
                    </a:lnTo>
                    <a:lnTo>
                      <a:pt x="25" y="8"/>
                    </a:lnTo>
                    <a:close/>
                    <a:moveTo>
                      <a:pt x="21" y="0"/>
                    </a:moveTo>
                    <a:lnTo>
                      <a:pt x="33" y="0"/>
                    </a:lnTo>
                    <a:lnTo>
                      <a:pt x="36" y="1"/>
                    </a:lnTo>
                    <a:lnTo>
                      <a:pt x="40" y="4"/>
                    </a:lnTo>
                    <a:lnTo>
                      <a:pt x="43" y="6"/>
                    </a:lnTo>
                    <a:lnTo>
                      <a:pt x="47" y="15"/>
                    </a:lnTo>
                    <a:lnTo>
                      <a:pt x="51" y="31"/>
                    </a:lnTo>
                    <a:lnTo>
                      <a:pt x="51" y="50"/>
                    </a:lnTo>
                    <a:lnTo>
                      <a:pt x="48" y="61"/>
                    </a:lnTo>
                    <a:lnTo>
                      <a:pt x="40" y="73"/>
                    </a:lnTo>
                    <a:lnTo>
                      <a:pt x="36" y="76"/>
                    </a:lnTo>
                    <a:lnTo>
                      <a:pt x="32" y="78"/>
                    </a:lnTo>
                    <a:lnTo>
                      <a:pt x="21" y="78"/>
                    </a:lnTo>
                    <a:lnTo>
                      <a:pt x="17" y="76"/>
                    </a:lnTo>
                    <a:lnTo>
                      <a:pt x="13" y="73"/>
                    </a:lnTo>
                    <a:lnTo>
                      <a:pt x="9" y="69"/>
                    </a:lnTo>
                    <a:lnTo>
                      <a:pt x="3" y="57"/>
                    </a:lnTo>
                    <a:lnTo>
                      <a:pt x="0" y="38"/>
                    </a:lnTo>
                    <a:lnTo>
                      <a:pt x="2" y="26"/>
                    </a:lnTo>
                    <a:lnTo>
                      <a:pt x="5" y="16"/>
                    </a:lnTo>
                    <a:lnTo>
                      <a:pt x="6" y="11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6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5" name="Rectangle 828"/>
              <p:cNvSpPr>
                <a:spLocks noChangeArrowheads="1"/>
              </p:cNvSpPr>
              <p:nvPr/>
            </p:nvSpPr>
            <p:spPr bwMode="auto">
              <a:xfrm>
                <a:off x="1274" y="3079"/>
                <a:ext cx="19" cy="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6" name="Freeform 829"/>
              <p:cNvSpPr>
                <a:spLocks noEditPoints="1"/>
              </p:cNvSpPr>
              <p:nvPr/>
            </p:nvSpPr>
            <p:spPr bwMode="auto">
              <a:xfrm>
                <a:off x="1299" y="3049"/>
                <a:ext cx="32" cy="54"/>
              </a:xfrm>
              <a:custGeom>
                <a:avLst/>
                <a:gdLst>
                  <a:gd name="T0" fmla="*/ 16 w 32"/>
                  <a:gd name="T1" fmla="*/ 26 h 54"/>
                  <a:gd name="T2" fmla="*/ 12 w 32"/>
                  <a:gd name="T3" fmla="*/ 28 h 54"/>
                  <a:gd name="T4" fmla="*/ 8 w 32"/>
                  <a:gd name="T5" fmla="*/ 30 h 54"/>
                  <a:gd name="T6" fmla="*/ 6 w 32"/>
                  <a:gd name="T7" fmla="*/ 32 h 54"/>
                  <a:gd name="T8" fmla="*/ 6 w 32"/>
                  <a:gd name="T9" fmla="*/ 41 h 54"/>
                  <a:gd name="T10" fmla="*/ 8 w 32"/>
                  <a:gd name="T11" fmla="*/ 44 h 54"/>
                  <a:gd name="T12" fmla="*/ 13 w 32"/>
                  <a:gd name="T13" fmla="*/ 47 h 54"/>
                  <a:gd name="T14" fmla="*/ 20 w 32"/>
                  <a:gd name="T15" fmla="*/ 47 h 54"/>
                  <a:gd name="T16" fmla="*/ 23 w 32"/>
                  <a:gd name="T17" fmla="*/ 44 h 54"/>
                  <a:gd name="T18" fmla="*/ 24 w 32"/>
                  <a:gd name="T19" fmla="*/ 41 h 54"/>
                  <a:gd name="T20" fmla="*/ 26 w 32"/>
                  <a:gd name="T21" fmla="*/ 37 h 54"/>
                  <a:gd name="T22" fmla="*/ 26 w 32"/>
                  <a:gd name="T23" fmla="*/ 34 h 54"/>
                  <a:gd name="T24" fmla="*/ 24 w 32"/>
                  <a:gd name="T25" fmla="*/ 32 h 54"/>
                  <a:gd name="T26" fmla="*/ 20 w 32"/>
                  <a:gd name="T27" fmla="*/ 28 h 54"/>
                  <a:gd name="T28" fmla="*/ 19 w 32"/>
                  <a:gd name="T29" fmla="*/ 28 h 54"/>
                  <a:gd name="T30" fmla="*/ 16 w 32"/>
                  <a:gd name="T31" fmla="*/ 26 h 54"/>
                  <a:gd name="T32" fmla="*/ 12 w 32"/>
                  <a:gd name="T33" fmla="*/ 7 h 54"/>
                  <a:gd name="T34" fmla="*/ 9 w 32"/>
                  <a:gd name="T35" fmla="*/ 8 h 54"/>
                  <a:gd name="T36" fmla="*/ 8 w 32"/>
                  <a:gd name="T37" fmla="*/ 11 h 54"/>
                  <a:gd name="T38" fmla="*/ 8 w 32"/>
                  <a:gd name="T39" fmla="*/ 17 h 54"/>
                  <a:gd name="T40" fmla="*/ 10 w 32"/>
                  <a:gd name="T41" fmla="*/ 19 h 54"/>
                  <a:gd name="T42" fmla="*/ 13 w 32"/>
                  <a:gd name="T43" fmla="*/ 21 h 54"/>
                  <a:gd name="T44" fmla="*/ 19 w 32"/>
                  <a:gd name="T45" fmla="*/ 21 h 54"/>
                  <a:gd name="T46" fmla="*/ 23 w 32"/>
                  <a:gd name="T47" fmla="*/ 17 h 54"/>
                  <a:gd name="T48" fmla="*/ 24 w 32"/>
                  <a:gd name="T49" fmla="*/ 14 h 54"/>
                  <a:gd name="T50" fmla="*/ 21 w 32"/>
                  <a:gd name="T51" fmla="*/ 8 h 54"/>
                  <a:gd name="T52" fmla="*/ 19 w 32"/>
                  <a:gd name="T53" fmla="*/ 7 h 54"/>
                  <a:gd name="T54" fmla="*/ 12 w 32"/>
                  <a:gd name="T55" fmla="*/ 7 h 54"/>
                  <a:gd name="T56" fmla="*/ 16 w 32"/>
                  <a:gd name="T57" fmla="*/ 0 h 54"/>
                  <a:gd name="T58" fmla="*/ 20 w 32"/>
                  <a:gd name="T59" fmla="*/ 2 h 54"/>
                  <a:gd name="T60" fmla="*/ 26 w 32"/>
                  <a:gd name="T61" fmla="*/ 4 h 54"/>
                  <a:gd name="T62" fmla="*/ 28 w 32"/>
                  <a:gd name="T63" fmla="*/ 7 h 54"/>
                  <a:gd name="T64" fmla="*/ 30 w 32"/>
                  <a:gd name="T65" fmla="*/ 10 h 54"/>
                  <a:gd name="T66" fmla="*/ 31 w 32"/>
                  <a:gd name="T67" fmla="*/ 14 h 54"/>
                  <a:gd name="T68" fmla="*/ 28 w 32"/>
                  <a:gd name="T69" fmla="*/ 19 h 54"/>
                  <a:gd name="T70" fmla="*/ 27 w 32"/>
                  <a:gd name="T71" fmla="*/ 21 h 54"/>
                  <a:gd name="T72" fmla="*/ 26 w 32"/>
                  <a:gd name="T73" fmla="*/ 23 h 54"/>
                  <a:gd name="T74" fmla="*/ 23 w 32"/>
                  <a:gd name="T75" fmla="*/ 23 h 54"/>
                  <a:gd name="T76" fmla="*/ 28 w 32"/>
                  <a:gd name="T77" fmla="*/ 26 h 54"/>
                  <a:gd name="T78" fmla="*/ 31 w 32"/>
                  <a:gd name="T79" fmla="*/ 32 h 54"/>
                  <a:gd name="T80" fmla="*/ 31 w 32"/>
                  <a:gd name="T81" fmla="*/ 34 h 54"/>
                  <a:gd name="T82" fmla="*/ 32 w 32"/>
                  <a:gd name="T83" fmla="*/ 37 h 54"/>
                  <a:gd name="T84" fmla="*/ 30 w 32"/>
                  <a:gd name="T85" fmla="*/ 45 h 54"/>
                  <a:gd name="T86" fmla="*/ 24 w 32"/>
                  <a:gd name="T87" fmla="*/ 51 h 54"/>
                  <a:gd name="T88" fmla="*/ 16 w 32"/>
                  <a:gd name="T89" fmla="*/ 54 h 54"/>
                  <a:gd name="T90" fmla="*/ 10 w 32"/>
                  <a:gd name="T91" fmla="*/ 52 h 54"/>
                  <a:gd name="T92" fmla="*/ 6 w 32"/>
                  <a:gd name="T93" fmla="*/ 51 h 54"/>
                  <a:gd name="T94" fmla="*/ 1 w 32"/>
                  <a:gd name="T95" fmla="*/ 45 h 54"/>
                  <a:gd name="T96" fmla="*/ 0 w 32"/>
                  <a:gd name="T97" fmla="*/ 41 h 54"/>
                  <a:gd name="T98" fmla="*/ 0 w 32"/>
                  <a:gd name="T99" fmla="*/ 30 h 54"/>
                  <a:gd name="T100" fmla="*/ 4 w 32"/>
                  <a:gd name="T101" fmla="*/ 26 h 54"/>
                  <a:gd name="T102" fmla="*/ 9 w 32"/>
                  <a:gd name="T103" fmla="*/ 23 h 54"/>
                  <a:gd name="T104" fmla="*/ 4 w 32"/>
                  <a:gd name="T105" fmla="*/ 21 h 54"/>
                  <a:gd name="T106" fmla="*/ 2 w 32"/>
                  <a:gd name="T107" fmla="*/ 19 h 54"/>
                  <a:gd name="T108" fmla="*/ 1 w 32"/>
                  <a:gd name="T109" fmla="*/ 17 h 54"/>
                  <a:gd name="T110" fmla="*/ 1 w 32"/>
                  <a:gd name="T111" fmla="*/ 10 h 54"/>
                  <a:gd name="T112" fmla="*/ 4 w 32"/>
                  <a:gd name="T113" fmla="*/ 4 h 54"/>
                  <a:gd name="T114" fmla="*/ 16 w 32"/>
                  <a:gd name="T115" fmla="*/ 0 h 5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2"/>
                  <a:gd name="T175" fmla="*/ 0 h 54"/>
                  <a:gd name="T176" fmla="*/ 32 w 32"/>
                  <a:gd name="T177" fmla="*/ 54 h 5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2" h="54">
                    <a:moveTo>
                      <a:pt x="16" y="26"/>
                    </a:moveTo>
                    <a:lnTo>
                      <a:pt x="12" y="28"/>
                    </a:lnTo>
                    <a:lnTo>
                      <a:pt x="8" y="30"/>
                    </a:lnTo>
                    <a:lnTo>
                      <a:pt x="6" y="32"/>
                    </a:lnTo>
                    <a:lnTo>
                      <a:pt x="6" y="41"/>
                    </a:lnTo>
                    <a:lnTo>
                      <a:pt x="8" y="44"/>
                    </a:lnTo>
                    <a:lnTo>
                      <a:pt x="13" y="47"/>
                    </a:lnTo>
                    <a:lnTo>
                      <a:pt x="20" y="47"/>
                    </a:lnTo>
                    <a:lnTo>
                      <a:pt x="23" y="44"/>
                    </a:lnTo>
                    <a:lnTo>
                      <a:pt x="24" y="41"/>
                    </a:lnTo>
                    <a:lnTo>
                      <a:pt x="26" y="37"/>
                    </a:lnTo>
                    <a:lnTo>
                      <a:pt x="26" y="34"/>
                    </a:lnTo>
                    <a:lnTo>
                      <a:pt x="24" y="32"/>
                    </a:lnTo>
                    <a:lnTo>
                      <a:pt x="20" y="28"/>
                    </a:lnTo>
                    <a:lnTo>
                      <a:pt x="19" y="28"/>
                    </a:lnTo>
                    <a:lnTo>
                      <a:pt x="16" y="26"/>
                    </a:lnTo>
                    <a:close/>
                    <a:moveTo>
                      <a:pt x="12" y="7"/>
                    </a:moveTo>
                    <a:lnTo>
                      <a:pt x="9" y="8"/>
                    </a:lnTo>
                    <a:lnTo>
                      <a:pt x="8" y="11"/>
                    </a:lnTo>
                    <a:lnTo>
                      <a:pt x="8" y="17"/>
                    </a:lnTo>
                    <a:lnTo>
                      <a:pt x="10" y="19"/>
                    </a:lnTo>
                    <a:lnTo>
                      <a:pt x="13" y="21"/>
                    </a:lnTo>
                    <a:lnTo>
                      <a:pt x="19" y="21"/>
                    </a:lnTo>
                    <a:lnTo>
                      <a:pt x="23" y="17"/>
                    </a:lnTo>
                    <a:lnTo>
                      <a:pt x="24" y="14"/>
                    </a:lnTo>
                    <a:lnTo>
                      <a:pt x="21" y="8"/>
                    </a:lnTo>
                    <a:lnTo>
                      <a:pt x="19" y="7"/>
                    </a:lnTo>
                    <a:lnTo>
                      <a:pt x="12" y="7"/>
                    </a:lnTo>
                    <a:close/>
                    <a:moveTo>
                      <a:pt x="16" y="0"/>
                    </a:moveTo>
                    <a:lnTo>
                      <a:pt x="20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30" y="10"/>
                    </a:lnTo>
                    <a:lnTo>
                      <a:pt x="31" y="14"/>
                    </a:lnTo>
                    <a:lnTo>
                      <a:pt x="28" y="19"/>
                    </a:lnTo>
                    <a:lnTo>
                      <a:pt x="27" y="21"/>
                    </a:lnTo>
                    <a:lnTo>
                      <a:pt x="26" y="23"/>
                    </a:lnTo>
                    <a:lnTo>
                      <a:pt x="23" y="23"/>
                    </a:lnTo>
                    <a:lnTo>
                      <a:pt x="28" y="26"/>
                    </a:lnTo>
                    <a:lnTo>
                      <a:pt x="31" y="32"/>
                    </a:lnTo>
                    <a:lnTo>
                      <a:pt x="31" y="34"/>
                    </a:lnTo>
                    <a:lnTo>
                      <a:pt x="32" y="37"/>
                    </a:lnTo>
                    <a:lnTo>
                      <a:pt x="30" y="45"/>
                    </a:lnTo>
                    <a:lnTo>
                      <a:pt x="24" y="51"/>
                    </a:lnTo>
                    <a:lnTo>
                      <a:pt x="16" y="54"/>
                    </a:lnTo>
                    <a:lnTo>
                      <a:pt x="10" y="52"/>
                    </a:lnTo>
                    <a:lnTo>
                      <a:pt x="6" y="51"/>
                    </a:lnTo>
                    <a:lnTo>
                      <a:pt x="1" y="45"/>
                    </a:lnTo>
                    <a:lnTo>
                      <a:pt x="0" y="41"/>
                    </a:lnTo>
                    <a:lnTo>
                      <a:pt x="0" y="30"/>
                    </a:lnTo>
                    <a:lnTo>
                      <a:pt x="4" y="26"/>
                    </a:lnTo>
                    <a:lnTo>
                      <a:pt x="9" y="23"/>
                    </a:lnTo>
                    <a:lnTo>
                      <a:pt x="4" y="21"/>
                    </a:lnTo>
                    <a:lnTo>
                      <a:pt x="2" y="19"/>
                    </a:lnTo>
                    <a:lnTo>
                      <a:pt x="1" y="17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7" name="Line 830"/>
              <p:cNvSpPr>
                <a:spLocks noChangeShapeType="1"/>
              </p:cNvSpPr>
              <p:nvPr/>
            </p:nvSpPr>
            <p:spPr bwMode="auto">
              <a:xfrm>
                <a:off x="1119" y="3431"/>
                <a:ext cx="51" cy="7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8" name="Line 831"/>
              <p:cNvSpPr>
                <a:spLocks noChangeShapeType="1"/>
              </p:cNvSpPr>
              <p:nvPr/>
            </p:nvSpPr>
            <p:spPr bwMode="auto">
              <a:xfrm>
                <a:off x="1170" y="3438"/>
                <a:ext cx="51" cy="9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9" name="Line 832"/>
              <p:cNvSpPr>
                <a:spLocks noChangeShapeType="1"/>
              </p:cNvSpPr>
              <p:nvPr/>
            </p:nvSpPr>
            <p:spPr bwMode="auto">
              <a:xfrm>
                <a:off x="1221" y="3447"/>
                <a:ext cx="50" cy="1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0" name="Line 833"/>
              <p:cNvSpPr>
                <a:spLocks noChangeShapeType="1"/>
              </p:cNvSpPr>
              <p:nvPr/>
            </p:nvSpPr>
            <p:spPr bwMode="auto">
              <a:xfrm>
                <a:off x="1271" y="3458"/>
                <a:ext cx="101" cy="25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1" name="Line 834"/>
              <p:cNvSpPr>
                <a:spLocks noChangeShapeType="1"/>
              </p:cNvSpPr>
              <p:nvPr/>
            </p:nvSpPr>
            <p:spPr bwMode="auto">
              <a:xfrm>
                <a:off x="1372" y="3483"/>
                <a:ext cx="51" cy="7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2" name="Line 835"/>
              <p:cNvSpPr>
                <a:spLocks noChangeShapeType="1"/>
              </p:cNvSpPr>
              <p:nvPr/>
            </p:nvSpPr>
            <p:spPr bwMode="auto">
              <a:xfrm flipV="1">
                <a:off x="1423" y="3484"/>
                <a:ext cx="51" cy="6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3" name="Line 836"/>
              <p:cNvSpPr>
                <a:spLocks noChangeShapeType="1"/>
              </p:cNvSpPr>
              <p:nvPr/>
            </p:nvSpPr>
            <p:spPr bwMode="auto">
              <a:xfrm flipV="1">
                <a:off x="1474" y="3464"/>
                <a:ext cx="50" cy="20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4" name="Line 837"/>
              <p:cNvSpPr>
                <a:spLocks noChangeShapeType="1"/>
              </p:cNvSpPr>
              <p:nvPr/>
            </p:nvSpPr>
            <p:spPr bwMode="auto">
              <a:xfrm flipV="1">
                <a:off x="1524" y="3444"/>
                <a:ext cx="51" cy="20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5" name="Line 838"/>
              <p:cNvSpPr>
                <a:spLocks noChangeShapeType="1"/>
              </p:cNvSpPr>
              <p:nvPr/>
            </p:nvSpPr>
            <p:spPr bwMode="auto">
              <a:xfrm flipV="1">
                <a:off x="1575" y="3436"/>
                <a:ext cx="50" cy="8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6" name="Line 839"/>
              <p:cNvSpPr>
                <a:spLocks noChangeShapeType="1"/>
              </p:cNvSpPr>
              <p:nvPr/>
            </p:nvSpPr>
            <p:spPr bwMode="auto">
              <a:xfrm>
                <a:off x="1625" y="3436"/>
                <a:ext cx="51" cy="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7" name="Line 840"/>
              <p:cNvSpPr>
                <a:spLocks noChangeShapeType="1"/>
              </p:cNvSpPr>
              <p:nvPr/>
            </p:nvSpPr>
            <p:spPr bwMode="auto">
              <a:xfrm flipV="1">
                <a:off x="1676" y="3433"/>
                <a:ext cx="51" cy="5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8" name="Line 841"/>
              <p:cNvSpPr>
                <a:spLocks noChangeShapeType="1"/>
              </p:cNvSpPr>
              <p:nvPr/>
            </p:nvSpPr>
            <p:spPr bwMode="auto">
              <a:xfrm flipV="1">
                <a:off x="1727" y="3409"/>
                <a:ext cx="101" cy="2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9" name="Line 842"/>
              <p:cNvSpPr>
                <a:spLocks noChangeShapeType="1"/>
              </p:cNvSpPr>
              <p:nvPr/>
            </p:nvSpPr>
            <p:spPr bwMode="auto">
              <a:xfrm flipV="1">
                <a:off x="1828" y="3402"/>
                <a:ext cx="50" cy="7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0" name="Line 843"/>
              <p:cNvSpPr>
                <a:spLocks noChangeShapeType="1"/>
              </p:cNvSpPr>
              <p:nvPr/>
            </p:nvSpPr>
            <p:spPr bwMode="auto">
              <a:xfrm>
                <a:off x="1878" y="3402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1" name="Line 844"/>
              <p:cNvSpPr>
                <a:spLocks noChangeShapeType="1"/>
              </p:cNvSpPr>
              <p:nvPr/>
            </p:nvSpPr>
            <p:spPr bwMode="auto">
              <a:xfrm>
                <a:off x="1929" y="3403"/>
                <a:ext cx="101" cy="1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2" name="Line 845"/>
              <p:cNvSpPr>
                <a:spLocks noChangeShapeType="1"/>
              </p:cNvSpPr>
              <p:nvPr/>
            </p:nvSpPr>
            <p:spPr bwMode="auto">
              <a:xfrm>
                <a:off x="2030" y="3417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3" name="Line 846"/>
              <p:cNvSpPr>
                <a:spLocks noChangeShapeType="1"/>
              </p:cNvSpPr>
              <p:nvPr/>
            </p:nvSpPr>
            <p:spPr bwMode="auto">
              <a:xfrm>
                <a:off x="2081" y="3421"/>
                <a:ext cx="354" cy="10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4" name="Line 847"/>
              <p:cNvSpPr>
                <a:spLocks noChangeShapeType="1"/>
              </p:cNvSpPr>
              <p:nvPr/>
            </p:nvSpPr>
            <p:spPr bwMode="auto">
              <a:xfrm>
                <a:off x="1119" y="3429"/>
                <a:ext cx="1316" cy="1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5" name="Line 848"/>
              <p:cNvSpPr>
                <a:spLocks noChangeShapeType="1"/>
              </p:cNvSpPr>
              <p:nvPr/>
            </p:nvSpPr>
            <p:spPr bwMode="auto">
              <a:xfrm>
                <a:off x="1119" y="3431"/>
                <a:ext cx="51" cy="2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6" name="Line 849"/>
              <p:cNvSpPr>
                <a:spLocks noChangeShapeType="1"/>
              </p:cNvSpPr>
              <p:nvPr/>
            </p:nvSpPr>
            <p:spPr bwMode="auto">
              <a:xfrm>
                <a:off x="1170" y="3433"/>
                <a:ext cx="202" cy="22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7" name="Line 850"/>
              <p:cNvSpPr>
                <a:spLocks noChangeShapeType="1"/>
              </p:cNvSpPr>
              <p:nvPr/>
            </p:nvSpPr>
            <p:spPr bwMode="auto">
              <a:xfrm flipV="1">
                <a:off x="1372" y="3454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8" name="Line 851"/>
              <p:cNvSpPr>
                <a:spLocks noChangeShapeType="1"/>
              </p:cNvSpPr>
              <p:nvPr/>
            </p:nvSpPr>
            <p:spPr bwMode="auto">
              <a:xfrm flipV="1">
                <a:off x="1423" y="3440"/>
                <a:ext cx="51" cy="1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9" name="Line 852"/>
              <p:cNvSpPr>
                <a:spLocks noChangeShapeType="1"/>
              </p:cNvSpPr>
              <p:nvPr/>
            </p:nvSpPr>
            <p:spPr bwMode="auto">
              <a:xfrm flipV="1">
                <a:off x="1474" y="3416"/>
                <a:ext cx="50" cy="2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0" name="Line 853"/>
              <p:cNvSpPr>
                <a:spLocks noChangeShapeType="1"/>
              </p:cNvSpPr>
              <p:nvPr/>
            </p:nvSpPr>
            <p:spPr bwMode="auto">
              <a:xfrm flipV="1">
                <a:off x="1524" y="3399"/>
                <a:ext cx="51" cy="17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1" name="Line 854"/>
              <p:cNvSpPr>
                <a:spLocks noChangeShapeType="1"/>
              </p:cNvSpPr>
              <p:nvPr/>
            </p:nvSpPr>
            <p:spPr bwMode="auto">
              <a:xfrm>
                <a:off x="1575" y="3399"/>
                <a:ext cx="50" cy="7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2" name="Line 855"/>
              <p:cNvSpPr>
                <a:spLocks noChangeShapeType="1"/>
              </p:cNvSpPr>
              <p:nvPr/>
            </p:nvSpPr>
            <p:spPr bwMode="auto">
              <a:xfrm>
                <a:off x="1625" y="3406"/>
                <a:ext cx="102" cy="5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3" name="Line 856"/>
              <p:cNvSpPr>
                <a:spLocks noChangeShapeType="1"/>
              </p:cNvSpPr>
              <p:nvPr/>
            </p:nvSpPr>
            <p:spPr bwMode="auto">
              <a:xfrm>
                <a:off x="1727" y="3461"/>
                <a:ext cx="50" cy="1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4" name="Line 857"/>
              <p:cNvSpPr>
                <a:spLocks noChangeShapeType="1"/>
              </p:cNvSpPr>
              <p:nvPr/>
            </p:nvSpPr>
            <p:spPr bwMode="auto">
              <a:xfrm>
                <a:off x="1777" y="3475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5" name="Line 858"/>
              <p:cNvSpPr>
                <a:spLocks noChangeShapeType="1"/>
              </p:cNvSpPr>
              <p:nvPr/>
            </p:nvSpPr>
            <p:spPr bwMode="auto">
              <a:xfrm flipV="1">
                <a:off x="1828" y="3466"/>
                <a:ext cx="50" cy="9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6" name="Line 859"/>
              <p:cNvSpPr>
                <a:spLocks noChangeShapeType="1"/>
              </p:cNvSpPr>
              <p:nvPr/>
            </p:nvSpPr>
            <p:spPr bwMode="auto">
              <a:xfrm flipV="1">
                <a:off x="1878" y="3447"/>
                <a:ext cx="102" cy="19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7" name="Line 860"/>
              <p:cNvSpPr>
                <a:spLocks noChangeShapeType="1"/>
              </p:cNvSpPr>
              <p:nvPr/>
            </p:nvSpPr>
            <p:spPr bwMode="auto">
              <a:xfrm flipV="1">
                <a:off x="1980" y="3439"/>
                <a:ext cx="50" cy="8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8" name="Line 861"/>
              <p:cNvSpPr>
                <a:spLocks noChangeShapeType="1"/>
              </p:cNvSpPr>
              <p:nvPr/>
            </p:nvSpPr>
            <p:spPr bwMode="auto">
              <a:xfrm flipV="1">
                <a:off x="2030" y="3432"/>
                <a:ext cx="51" cy="7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9" name="Line 862"/>
              <p:cNvSpPr>
                <a:spLocks noChangeShapeType="1"/>
              </p:cNvSpPr>
              <p:nvPr/>
            </p:nvSpPr>
            <p:spPr bwMode="auto">
              <a:xfrm flipV="1">
                <a:off x="2081" y="3428"/>
                <a:ext cx="50" cy="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0" name="Line 863"/>
              <p:cNvSpPr>
                <a:spLocks noChangeShapeType="1"/>
              </p:cNvSpPr>
              <p:nvPr/>
            </p:nvSpPr>
            <p:spPr bwMode="auto">
              <a:xfrm flipV="1">
                <a:off x="2131" y="3425"/>
                <a:ext cx="51" cy="3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1" name="Line 864"/>
              <p:cNvSpPr>
                <a:spLocks noChangeShapeType="1"/>
              </p:cNvSpPr>
              <p:nvPr/>
            </p:nvSpPr>
            <p:spPr bwMode="auto">
              <a:xfrm flipV="1">
                <a:off x="2182" y="3423"/>
                <a:ext cx="101" cy="2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" name="Line 865"/>
              <p:cNvSpPr>
                <a:spLocks noChangeShapeType="1"/>
              </p:cNvSpPr>
              <p:nvPr/>
            </p:nvSpPr>
            <p:spPr bwMode="auto">
              <a:xfrm>
                <a:off x="2283" y="3423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3" name="Line 866"/>
              <p:cNvSpPr>
                <a:spLocks noChangeShapeType="1"/>
              </p:cNvSpPr>
              <p:nvPr/>
            </p:nvSpPr>
            <p:spPr bwMode="auto">
              <a:xfrm>
                <a:off x="2334" y="3423"/>
                <a:ext cx="50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4" name="Line 867"/>
              <p:cNvSpPr>
                <a:spLocks noChangeShapeType="1"/>
              </p:cNvSpPr>
              <p:nvPr/>
            </p:nvSpPr>
            <p:spPr bwMode="auto">
              <a:xfrm>
                <a:off x="2384" y="3424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" name="Rectangle 868"/>
              <p:cNvSpPr>
                <a:spLocks noChangeArrowheads="1"/>
              </p:cNvSpPr>
              <p:nvPr/>
            </p:nvSpPr>
            <p:spPr bwMode="auto">
              <a:xfrm>
                <a:off x="3059" y="990"/>
                <a:ext cx="1512" cy="428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6" name="Line 869"/>
              <p:cNvSpPr>
                <a:spLocks noChangeShapeType="1"/>
              </p:cNvSpPr>
              <p:nvPr/>
            </p:nvSpPr>
            <p:spPr bwMode="auto">
              <a:xfrm flipV="1">
                <a:off x="3059" y="990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7" name="Line 870"/>
              <p:cNvSpPr>
                <a:spLocks noChangeShapeType="1"/>
              </p:cNvSpPr>
              <p:nvPr/>
            </p:nvSpPr>
            <p:spPr bwMode="auto">
              <a:xfrm>
                <a:off x="3059" y="990"/>
                <a:ext cx="1512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8" name="Line 871"/>
              <p:cNvSpPr>
                <a:spLocks noChangeShapeType="1"/>
              </p:cNvSpPr>
              <p:nvPr/>
            </p:nvSpPr>
            <p:spPr bwMode="auto">
              <a:xfrm>
                <a:off x="4571" y="990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9" name="Line 872"/>
              <p:cNvSpPr>
                <a:spLocks noChangeShapeType="1"/>
              </p:cNvSpPr>
              <p:nvPr/>
            </p:nvSpPr>
            <p:spPr bwMode="auto">
              <a:xfrm flipH="1">
                <a:off x="3059" y="1418"/>
                <a:ext cx="1512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0" name="Line 873"/>
              <p:cNvSpPr>
                <a:spLocks noChangeShapeType="1"/>
              </p:cNvSpPr>
              <p:nvPr/>
            </p:nvSpPr>
            <p:spPr bwMode="auto">
              <a:xfrm>
                <a:off x="3059" y="1418"/>
                <a:ext cx="1512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1" name="Line 874"/>
              <p:cNvSpPr>
                <a:spLocks noChangeShapeType="1"/>
              </p:cNvSpPr>
              <p:nvPr/>
            </p:nvSpPr>
            <p:spPr bwMode="auto">
              <a:xfrm flipV="1">
                <a:off x="3059" y="990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2" name="Line 875"/>
              <p:cNvSpPr>
                <a:spLocks noChangeShapeType="1"/>
              </p:cNvSpPr>
              <p:nvPr/>
            </p:nvSpPr>
            <p:spPr bwMode="auto">
              <a:xfrm flipV="1">
                <a:off x="3059" y="1403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3" name="Freeform 876"/>
              <p:cNvSpPr>
                <a:spLocks noEditPoints="1"/>
              </p:cNvSpPr>
              <p:nvPr/>
            </p:nvSpPr>
            <p:spPr bwMode="auto">
              <a:xfrm>
                <a:off x="3033" y="1471"/>
                <a:ext cx="50" cy="78"/>
              </a:xfrm>
              <a:custGeom>
                <a:avLst/>
                <a:gdLst>
                  <a:gd name="T0" fmla="*/ 24 w 50"/>
                  <a:gd name="T1" fmla="*/ 8 h 78"/>
                  <a:gd name="T2" fmla="*/ 20 w 50"/>
                  <a:gd name="T3" fmla="*/ 10 h 78"/>
                  <a:gd name="T4" fmla="*/ 18 w 50"/>
                  <a:gd name="T5" fmla="*/ 11 h 78"/>
                  <a:gd name="T6" fmla="*/ 15 w 50"/>
                  <a:gd name="T7" fmla="*/ 14 h 78"/>
                  <a:gd name="T8" fmla="*/ 11 w 50"/>
                  <a:gd name="T9" fmla="*/ 23 h 78"/>
                  <a:gd name="T10" fmla="*/ 11 w 50"/>
                  <a:gd name="T11" fmla="*/ 53 h 78"/>
                  <a:gd name="T12" fmla="*/ 15 w 50"/>
                  <a:gd name="T13" fmla="*/ 63 h 78"/>
                  <a:gd name="T14" fmla="*/ 18 w 50"/>
                  <a:gd name="T15" fmla="*/ 66 h 78"/>
                  <a:gd name="T16" fmla="*/ 22 w 50"/>
                  <a:gd name="T17" fmla="*/ 68 h 78"/>
                  <a:gd name="T18" fmla="*/ 30 w 50"/>
                  <a:gd name="T19" fmla="*/ 68 h 78"/>
                  <a:gd name="T20" fmla="*/ 35 w 50"/>
                  <a:gd name="T21" fmla="*/ 63 h 78"/>
                  <a:gd name="T22" fmla="*/ 39 w 50"/>
                  <a:gd name="T23" fmla="*/ 53 h 78"/>
                  <a:gd name="T24" fmla="*/ 41 w 50"/>
                  <a:gd name="T25" fmla="*/ 38 h 78"/>
                  <a:gd name="T26" fmla="*/ 39 w 50"/>
                  <a:gd name="T27" fmla="*/ 23 h 78"/>
                  <a:gd name="T28" fmla="*/ 35 w 50"/>
                  <a:gd name="T29" fmla="*/ 14 h 78"/>
                  <a:gd name="T30" fmla="*/ 33 w 50"/>
                  <a:gd name="T31" fmla="*/ 11 h 78"/>
                  <a:gd name="T32" fmla="*/ 24 w 50"/>
                  <a:gd name="T33" fmla="*/ 8 h 78"/>
                  <a:gd name="T34" fmla="*/ 20 w 50"/>
                  <a:gd name="T35" fmla="*/ 0 h 78"/>
                  <a:gd name="T36" fmla="*/ 33 w 50"/>
                  <a:gd name="T37" fmla="*/ 0 h 78"/>
                  <a:gd name="T38" fmla="*/ 35 w 50"/>
                  <a:gd name="T39" fmla="*/ 1 h 78"/>
                  <a:gd name="T40" fmla="*/ 39 w 50"/>
                  <a:gd name="T41" fmla="*/ 4 h 78"/>
                  <a:gd name="T42" fmla="*/ 42 w 50"/>
                  <a:gd name="T43" fmla="*/ 7 h 78"/>
                  <a:gd name="T44" fmla="*/ 46 w 50"/>
                  <a:gd name="T45" fmla="*/ 15 h 78"/>
                  <a:gd name="T46" fmla="*/ 50 w 50"/>
                  <a:gd name="T47" fmla="*/ 31 h 78"/>
                  <a:gd name="T48" fmla="*/ 50 w 50"/>
                  <a:gd name="T49" fmla="*/ 51 h 78"/>
                  <a:gd name="T50" fmla="*/ 48 w 50"/>
                  <a:gd name="T51" fmla="*/ 62 h 78"/>
                  <a:gd name="T52" fmla="*/ 39 w 50"/>
                  <a:gd name="T53" fmla="*/ 74 h 78"/>
                  <a:gd name="T54" fmla="*/ 35 w 50"/>
                  <a:gd name="T55" fmla="*/ 77 h 78"/>
                  <a:gd name="T56" fmla="*/ 31 w 50"/>
                  <a:gd name="T57" fmla="*/ 78 h 78"/>
                  <a:gd name="T58" fmla="*/ 20 w 50"/>
                  <a:gd name="T59" fmla="*/ 78 h 78"/>
                  <a:gd name="T60" fmla="*/ 16 w 50"/>
                  <a:gd name="T61" fmla="*/ 77 h 78"/>
                  <a:gd name="T62" fmla="*/ 12 w 50"/>
                  <a:gd name="T63" fmla="*/ 74 h 78"/>
                  <a:gd name="T64" fmla="*/ 8 w 50"/>
                  <a:gd name="T65" fmla="*/ 70 h 78"/>
                  <a:gd name="T66" fmla="*/ 2 w 50"/>
                  <a:gd name="T67" fmla="*/ 57 h 78"/>
                  <a:gd name="T68" fmla="*/ 0 w 50"/>
                  <a:gd name="T69" fmla="*/ 38 h 78"/>
                  <a:gd name="T70" fmla="*/ 1 w 50"/>
                  <a:gd name="T71" fmla="*/ 26 h 78"/>
                  <a:gd name="T72" fmla="*/ 4 w 50"/>
                  <a:gd name="T73" fmla="*/ 16 h 78"/>
                  <a:gd name="T74" fmla="*/ 5 w 50"/>
                  <a:gd name="T75" fmla="*/ 11 h 78"/>
                  <a:gd name="T76" fmla="*/ 8 w 50"/>
                  <a:gd name="T77" fmla="*/ 7 h 78"/>
                  <a:gd name="T78" fmla="*/ 11 w 50"/>
                  <a:gd name="T79" fmla="*/ 4 h 78"/>
                  <a:gd name="T80" fmla="*/ 15 w 50"/>
                  <a:gd name="T81" fmla="*/ 1 h 78"/>
                  <a:gd name="T82" fmla="*/ 20 w 50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"/>
                  <a:gd name="T127" fmla="*/ 0 h 78"/>
                  <a:gd name="T128" fmla="*/ 50 w 50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" h="78">
                    <a:moveTo>
                      <a:pt x="24" y="8"/>
                    </a:moveTo>
                    <a:lnTo>
                      <a:pt x="20" y="10"/>
                    </a:lnTo>
                    <a:lnTo>
                      <a:pt x="18" y="11"/>
                    </a:lnTo>
                    <a:lnTo>
                      <a:pt x="15" y="14"/>
                    </a:lnTo>
                    <a:lnTo>
                      <a:pt x="11" y="23"/>
                    </a:lnTo>
                    <a:lnTo>
                      <a:pt x="11" y="53"/>
                    </a:lnTo>
                    <a:lnTo>
                      <a:pt x="15" y="63"/>
                    </a:lnTo>
                    <a:lnTo>
                      <a:pt x="18" y="66"/>
                    </a:lnTo>
                    <a:lnTo>
                      <a:pt x="22" y="68"/>
                    </a:lnTo>
                    <a:lnTo>
                      <a:pt x="30" y="68"/>
                    </a:lnTo>
                    <a:lnTo>
                      <a:pt x="35" y="63"/>
                    </a:lnTo>
                    <a:lnTo>
                      <a:pt x="39" y="53"/>
                    </a:lnTo>
                    <a:lnTo>
                      <a:pt x="41" y="38"/>
                    </a:lnTo>
                    <a:lnTo>
                      <a:pt x="39" y="23"/>
                    </a:lnTo>
                    <a:lnTo>
                      <a:pt x="35" y="14"/>
                    </a:lnTo>
                    <a:lnTo>
                      <a:pt x="33" y="11"/>
                    </a:lnTo>
                    <a:lnTo>
                      <a:pt x="24" y="8"/>
                    </a:lnTo>
                    <a:close/>
                    <a:moveTo>
                      <a:pt x="20" y="0"/>
                    </a:moveTo>
                    <a:lnTo>
                      <a:pt x="33" y="0"/>
                    </a:lnTo>
                    <a:lnTo>
                      <a:pt x="35" y="1"/>
                    </a:lnTo>
                    <a:lnTo>
                      <a:pt x="39" y="4"/>
                    </a:lnTo>
                    <a:lnTo>
                      <a:pt x="42" y="7"/>
                    </a:lnTo>
                    <a:lnTo>
                      <a:pt x="46" y="15"/>
                    </a:lnTo>
                    <a:lnTo>
                      <a:pt x="50" y="31"/>
                    </a:lnTo>
                    <a:lnTo>
                      <a:pt x="50" y="51"/>
                    </a:lnTo>
                    <a:lnTo>
                      <a:pt x="48" y="62"/>
                    </a:lnTo>
                    <a:lnTo>
                      <a:pt x="39" y="74"/>
                    </a:lnTo>
                    <a:lnTo>
                      <a:pt x="35" y="77"/>
                    </a:lnTo>
                    <a:lnTo>
                      <a:pt x="31" y="78"/>
                    </a:lnTo>
                    <a:lnTo>
                      <a:pt x="20" y="78"/>
                    </a:lnTo>
                    <a:lnTo>
                      <a:pt x="16" y="77"/>
                    </a:lnTo>
                    <a:lnTo>
                      <a:pt x="12" y="74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4" y="16"/>
                    </a:lnTo>
                    <a:lnTo>
                      <a:pt x="5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4" name="Line 877"/>
              <p:cNvSpPr>
                <a:spLocks noChangeShapeType="1"/>
              </p:cNvSpPr>
              <p:nvPr/>
            </p:nvSpPr>
            <p:spPr bwMode="auto">
              <a:xfrm flipV="1">
                <a:off x="3562" y="1403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5" name="Freeform 878"/>
              <p:cNvSpPr>
                <a:spLocks/>
              </p:cNvSpPr>
              <p:nvPr/>
            </p:nvSpPr>
            <p:spPr bwMode="auto">
              <a:xfrm>
                <a:off x="3536" y="1471"/>
                <a:ext cx="51" cy="77"/>
              </a:xfrm>
              <a:custGeom>
                <a:avLst/>
                <a:gdLst>
                  <a:gd name="T0" fmla="*/ 21 w 51"/>
                  <a:gd name="T1" fmla="*/ 0 h 77"/>
                  <a:gd name="T2" fmla="*/ 32 w 51"/>
                  <a:gd name="T3" fmla="*/ 0 h 77"/>
                  <a:gd name="T4" fmla="*/ 40 w 51"/>
                  <a:gd name="T5" fmla="*/ 3 h 77"/>
                  <a:gd name="T6" fmla="*/ 44 w 51"/>
                  <a:gd name="T7" fmla="*/ 6 h 77"/>
                  <a:gd name="T8" fmla="*/ 47 w 51"/>
                  <a:gd name="T9" fmla="*/ 10 h 77"/>
                  <a:gd name="T10" fmla="*/ 49 w 51"/>
                  <a:gd name="T11" fmla="*/ 15 h 77"/>
                  <a:gd name="T12" fmla="*/ 49 w 51"/>
                  <a:gd name="T13" fmla="*/ 26 h 77"/>
                  <a:gd name="T14" fmla="*/ 48 w 51"/>
                  <a:gd name="T15" fmla="*/ 30 h 77"/>
                  <a:gd name="T16" fmla="*/ 45 w 51"/>
                  <a:gd name="T17" fmla="*/ 36 h 77"/>
                  <a:gd name="T18" fmla="*/ 42 w 51"/>
                  <a:gd name="T19" fmla="*/ 38 h 77"/>
                  <a:gd name="T20" fmla="*/ 40 w 51"/>
                  <a:gd name="T21" fmla="*/ 42 h 77"/>
                  <a:gd name="T22" fmla="*/ 34 w 51"/>
                  <a:gd name="T23" fmla="*/ 47 h 77"/>
                  <a:gd name="T24" fmla="*/ 29 w 51"/>
                  <a:gd name="T25" fmla="*/ 52 h 77"/>
                  <a:gd name="T26" fmla="*/ 23 w 51"/>
                  <a:gd name="T27" fmla="*/ 56 h 77"/>
                  <a:gd name="T28" fmla="*/ 18 w 51"/>
                  <a:gd name="T29" fmla="*/ 62 h 77"/>
                  <a:gd name="T30" fmla="*/ 16 w 51"/>
                  <a:gd name="T31" fmla="*/ 64 h 77"/>
                  <a:gd name="T32" fmla="*/ 14 w 51"/>
                  <a:gd name="T33" fmla="*/ 67 h 77"/>
                  <a:gd name="T34" fmla="*/ 51 w 51"/>
                  <a:gd name="T35" fmla="*/ 67 h 77"/>
                  <a:gd name="T36" fmla="*/ 51 w 51"/>
                  <a:gd name="T37" fmla="*/ 77 h 77"/>
                  <a:gd name="T38" fmla="*/ 0 w 51"/>
                  <a:gd name="T39" fmla="*/ 77 h 77"/>
                  <a:gd name="T40" fmla="*/ 1 w 51"/>
                  <a:gd name="T41" fmla="*/ 74 h 77"/>
                  <a:gd name="T42" fmla="*/ 1 w 51"/>
                  <a:gd name="T43" fmla="*/ 70 h 77"/>
                  <a:gd name="T44" fmla="*/ 3 w 51"/>
                  <a:gd name="T45" fmla="*/ 66 h 77"/>
                  <a:gd name="T46" fmla="*/ 6 w 51"/>
                  <a:gd name="T47" fmla="*/ 63 h 77"/>
                  <a:gd name="T48" fmla="*/ 7 w 51"/>
                  <a:gd name="T49" fmla="*/ 59 h 77"/>
                  <a:gd name="T50" fmla="*/ 10 w 51"/>
                  <a:gd name="T51" fmla="*/ 55 h 77"/>
                  <a:gd name="T52" fmla="*/ 15 w 51"/>
                  <a:gd name="T53" fmla="*/ 52 h 77"/>
                  <a:gd name="T54" fmla="*/ 25 w 51"/>
                  <a:gd name="T55" fmla="*/ 42 h 77"/>
                  <a:gd name="T56" fmla="*/ 30 w 51"/>
                  <a:gd name="T57" fmla="*/ 38 h 77"/>
                  <a:gd name="T58" fmla="*/ 33 w 51"/>
                  <a:gd name="T59" fmla="*/ 34 h 77"/>
                  <a:gd name="T60" fmla="*/ 38 w 51"/>
                  <a:gd name="T61" fmla="*/ 29 h 77"/>
                  <a:gd name="T62" fmla="*/ 40 w 51"/>
                  <a:gd name="T63" fmla="*/ 25 h 77"/>
                  <a:gd name="T64" fmla="*/ 40 w 51"/>
                  <a:gd name="T65" fmla="*/ 18 h 77"/>
                  <a:gd name="T66" fmla="*/ 38 w 51"/>
                  <a:gd name="T67" fmla="*/ 14 h 77"/>
                  <a:gd name="T68" fmla="*/ 37 w 51"/>
                  <a:gd name="T69" fmla="*/ 12 h 77"/>
                  <a:gd name="T70" fmla="*/ 33 w 51"/>
                  <a:gd name="T71" fmla="*/ 10 h 77"/>
                  <a:gd name="T72" fmla="*/ 30 w 51"/>
                  <a:gd name="T73" fmla="*/ 8 h 77"/>
                  <a:gd name="T74" fmla="*/ 22 w 51"/>
                  <a:gd name="T75" fmla="*/ 8 h 77"/>
                  <a:gd name="T76" fmla="*/ 19 w 51"/>
                  <a:gd name="T77" fmla="*/ 10 h 77"/>
                  <a:gd name="T78" fmla="*/ 16 w 51"/>
                  <a:gd name="T79" fmla="*/ 12 h 77"/>
                  <a:gd name="T80" fmla="*/ 14 w 51"/>
                  <a:gd name="T81" fmla="*/ 14 h 77"/>
                  <a:gd name="T82" fmla="*/ 12 w 51"/>
                  <a:gd name="T83" fmla="*/ 16 h 77"/>
                  <a:gd name="T84" fmla="*/ 12 w 51"/>
                  <a:gd name="T85" fmla="*/ 22 h 77"/>
                  <a:gd name="T86" fmla="*/ 1 w 51"/>
                  <a:gd name="T87" fmla="*/ 21 h 77"/>
                  <a:gd name="T88" fmla="*/ 3 w 51"/>
                  <a:gd name="T89" fmla="*/ 16 h 77"/>
                  <a:gd name="T90" fmla="*/ 4 w 51"/>
                  <a:gd name="T91" fmla="*/ 11 h 77"/>
                  <a:gd name="T92" fmla="*/ 10 w 51"/>
                  <a:gd name="T93" fmla="*/ 6 h 77"/>
                  <a:gd name="T94" fmla="*/ 21 w 51"/>
                  <a:gd name="T95" fmla="*/ 0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1"/>
                  <a:gd name="T145" fmla="*/ 0 h 77"/>
                  <a:gd name="T146" fmla="*/ 51 w 51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1" h="77">
                    <a:moveTo>
                      <a:pt x="21" y="0"/>
                    </a:moveTo>
                    <a:lnTo>
                      <a:pt x="32" y="0"/>
                    </a:lnTo>
                    <a:lnTo>
                      <a:pt x="40" y="3"/>
                    </a:lnTo>
                    <a:lnTo>
                      <a:pt x="44" y="6"/>
                    </a:lnTo>
                    <a:lnTo>
                      <a:pt x="47" y="10"/>
                    </a:lnTo>
                    <a:lnTo>
                      <a:pt x="49" y="15"/>
                    </a:lnTo>
                    <a:lnTo>
                      <a:pt x="49" y="26"/>
                    </a:lnTo>
                    <a:lnTo>
                      <a:pt x="48" y="30"/>
                    </a:lnTo>
                    <a:lnTo>
                      <a:pt x="45" y="36"/>
                    </a:lnTo>
                    <a:lnTo>
                      <a:pt x="42" y="38"/>
                    </a:lnTo>
                    <a:lnTo>
                      <a:pt x="40" y="42"/>
                    </a:lnTo>
                    <a:lnTo>
                      <a:pt x="34" y="47"/>
                    </a:lnTo>
                    <a:lnTo>
                      <a:pt x="29" y="52"/>
                    </a:lnTo>
                    <a:lnTo>
                      <a:pt x="23" y="56"/>
                    </a:lnTo>
                    <a:lnTo>
                      <a:pt x="18" y="62"/>
                    </a:lnTo>
                    <a:lnTo>
                      <a:pt x="16" y="64"/>
                    </a:lnTo>
                    <a:lnTo>
                      <a:pt x="14" y="67"/>
                    </a:lnTo>
                    <a:lnTo>
                      <a:pt x="51" y="67"/>
                    </a:lnTo>
                    <a:lnTo>
                      <a:pt x="51" y="77"/>
                    </a:lnTo>
                    <a:lnTo>
                      <a:pt x="0" y="77"/>
                    </a:lnTo>
                    <a:lnTo>
                      <a:pt x="1" y="74"/>
                    </a:lnTo>
                    <a:lnTo>
                      <a:pt x="1" y="70"/>
                    </a:lnTo>
                    <a:lnTo>
                      <a:pt x="3" y="66"/>
                    </a:lnTo>
                    <a:lnTo>
                      <a:pt x="6" y="63"/>
                    </a:lnTo>
                    <a:lnTo>
                      <a:pt x="7" y="59"/>
                    </a:lnTo>
                    <a:lnTo>
                      <a:pt x="10" y="55"/>
                    </a:lnTo>
                    <a:lnTo>
                      <a:pt x="15" y="52"/>
                    </a:lnTo>
                    <a:lnTo>
                      <a:pt x="25" y="42"/>
                    </a:lnTo>
                    <a:lnTo>
                      <a:pt x="30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5"/>
                    </a:lnTo>
                    <a:lnTo>
                      <a:pt x="40" y="18"/>
                    </a:lnTo>
                    <a:lnTo>
                      <a:pt x="38" y="14"/>
                    </a:lnTo>
                    <a:lnTo>
                      <a:pt x="37" y="12"/>
                    </a:lnTo>
                    <a:lnTo>
                      <a:pt x="33" y="10"/>
                    </a:lnTo>
                    <a:lnTo>
                      <a:pt x="30" y="8"/>
                    </a:lnTo>
                    <a:lnTo>
                      <a:pt x="22" y="8"/>
                    </a:lnTo>
                    <a:lnTo>
                      <a:pt x="19" y="10"/>
                    </a:lnTo>
                    <a:lnTo>
                      <a:pt x="16" y="12"/>
                    </a:lnTo>
                    <a:lnTo>
                      <a:pt x="14" y="14"/>
                    </a:lnTo>
                    <a:lnTo>
                      <a:pt x="12" y="16"/>
                    </a:lnTo>
                    <a:lnTo>
                      <a:pt x="12" y="22"/>
                    </a:lnTo>
                    <a:lnTo>
                      <a:pt x="1" y="21"/>
                    </a:lnTo>
                    <a:lnTo>
                      <a:pt x="3" y="16"/>
                    </a:lnTo>
                    <a:lnTo>
                      <a:pt x="4" y="11"/>
                    </a:lnTo>
                    <a:lnTo>
                      <a:pt x="10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6" name="Line 879"/>
              <p:cNvSpPr>
                <a:spLocks noChangeShapeType="1"/>
              </p:cNvSpPr>
              <p:nvPr/>
            </p:nvSpPr>
            <p:spPr bwMode="auto">
              <a:xfrm flipV="1">
                <a:off x="4067" y="1403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7" name="Freeform 880"/>
              <p:cNvSpPr>
                <a:spLocks noEditPoints="1"/>
              </p:cNvSpPr>
              <p:nvPr/>
            </p:nvSpPr>
            <p:spPr bwMode="auto">
              <a:xfrm>
                <a:off x="4038" y="1471"/>
                <a:ext cx="53" cy="77"/>
              </a:xfrm>
              <a:custGeom>
                <a:avLst/>
                <a:gdLst>
                  <a:gd name="T0" fmla="*/ 34 w 53"/>
                  <a:gd name="T1" fmla="*/ 19 h 77"/>
                  <a:gd name="T2" fmla="*/ 12 w 53"/>
                  <a:gd name="T3" fmla="*/ 49 h 77"/>
                  <a:gd name="T4" fmla="*/ 34 w 53"/>
                  <a:gd name="T5" fmla="*/ 49 h 77"/>
                  <a:gd name="T6" fmla="*/ 34 w 53"/>
                  <a:gd name="T7" fmla="*/ 19 h 77"/>
                  <a:gd name="T8" fmla="*/ 37 w 53"/>
                  <a:gd name="T9" fmla="*/ 0 h 77"/>
                  <a:gd name="T10" fmla="*/ 45 w 53"/>
                  <a:gd name="T11" fmla="*/ 0 h 77"/>
                  <a:gd name="T12" fmla="*/ 45 w 53"/>
                  <a:gd name="T13" fmla="*/ 49 h 77"/>
                  <a:gd name="T14" fmla="*/ 53 w 53"/>
                  <a:gd name="T15" fmla="*/ 49 h 77"/>
                  <a:gd name="T16" fmla="*/ 53 w 53"/>
                  <a:gd name="T17" fmla="*/ 59 h 77"/>
                  <a:gd name="T18" fmla="*/ 45 w 53"/>
                  <a:gd name="T19" fmla="*/ 59 h 77"/>
                  <a:gd name="T20" fmla="*/ 45 w 53"/>
                  <a:gd name="T21" fmla="*/ 77 h 77"/>
                  <a:gd name="T22" fmla="*/ 34 w 53"/>
                  <a:gd name="T23" fmla="*/ 77 h 77"/>
                  <a:gd name="T24" fmla="*/ 34 w 53"/>
                  <a:gd name="T25" fmla="*/ 59 h 77"/>
                  <a:gd name="T26" fmla="*/ 0 w 53"/>
                  <a:gd name="T27" fmla="*/ 59 h 77"/>
                  <a:gd name="T28" fmla="*/ 0 w 53"/>
                  <a:gd name="T29" fmla="*/ 49 h 77"/>
                  <a:gd name="T30" fmla="*/ 37 w 53"/>
                  <a:gd name="T31" fmla="*/ 0 h 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3"/>
                  <a:gd name="T49" fmla="*/ 0 h 77"/>
                  <a:gd name="T50" fmla="*/ 53 w 53"/>
                  <a:gd name="T51" fmla="*/ 77 h 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3" h="77">
                    <a:moveTo>
                      <a:pt x="34" y="19"/>
                    </a:moveTo>
                    <a:lnTo>
                      <a:pt x="12" y="49"/>
                    </a:lnTo>
                    <a:lnTo>
                      <a:pt x="34" y="49"/>
                    </a:lnTo>
                    <a:lnTo>
                      <a:pt x="34" y="19"/>
                    </a:lnTo>
                    <a:close/>
                    <a:moveTo>
                      <a:pt x="37" y="0"/>
                    </a:moveTo>
                    <a:lnTo>
                      <a:pt x="45" y="0"/>
                    </a:lnTo>
                    <a:lnTo>
                      <a:pt x="45" y="49"/>
                    </a:lnTo>
                    <a:lnTo>
                      <a:pt x="53" y="49"/>
                    </a:lnTo>
                    <a:lnTo>
                      <a:pt x="53" y="59"/>
                    </a:lnTo>
                    <a:lnTo>
                      <a:pt x="45" y="59"/>
                    </a:lnTo>
                    <a:lnTo>
                      <a:pt x="45" y="77"/>
                    </a:lnTo>
                    <a:lnTo>
                      <a:pt x="34" y="77"/>
                    </a:lnTo>
                    <a:lnTo>
                      <a:pt x="34" y="59"/>
                    </a:lnTo>
                    <a:lnTo>
                      <a:pt x="0" y="59"/>
                    </a:lnTo>
                    <a:lnTo>
                      <a:pt x="0" y="4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8" name="Line 881"/>
              <p:cNvSpPr>
                <a:spLocks noChangeShapeType="1"/>
              </p:cNvSpPr>
              <p:nvPr/>
            </p:nvSpPr>
            <p:spPr bwMode="auto">
              <a:xfrm flipV="1">
                <a:off x="4571" y="1403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9" name="Freeform 882"/>
              <p:cNvSpPr>
                <a:spLocks noEditPoints="1"/>
              </p:cNvSpPr>
              <p:nvPr/>
            </p:nvSpPr>
            <p:spPr bwMode="auto">
              <a:xfrm>
                <a:off x="4544" y="1471"/>
                <a:ext cx="52" cy="78"/>
              </a:xfrm>
              <a:custGeom>
                <a:avLst/>
                <a:gdLst>
                  <a:gd name="T0" fmla="*/ 19 w 52"/>
                  <a:gd name="T1" fmla="*/ 37 h 78"/>
                  <a:gd name="T2" fmla="*/ 12 w 52"/>
                  <a:gd name="T3" fmla="*/ 42 h 78"/>
                  <a:gd name="T4" fmla="*/ 11 w 52"/>
                  <a:gd name="T5" fmla="*/ 56 h 78"/>
                  <a:gd name="T6" fmla="*/ 15 w 52"/>
                  <a:gd name="T7" fmla="*/ 64 h 78"/>
                  <a:gd name="T8" fmla="*/ 22 w 52"/>
                  <a:gd name="T9" fmla="*/ 68 h 78"/>
                  <a:gd name="T10" fmla="*/ 36 w 52"/>
                  <a:gd name="T11" fmla="*/ 67 h 78"/>
                  <a:gd name="T12" fmla="*/ 40 w 52"/>
                  <a:gd name="T13" fmla="*/ 60 h 78"/>
                  <a:gd name="T14" fmla="*/ 42 w 52"/>
                  <a:gd name="T15" fmla="*/ 47 h 78"/>
                  <a:gd name="T16" fmla="*/ 37 w 52"/>
                  <a:gd name="T17" fmla="*/ 40 h 78"/>
                  <a:gd name="T18" fmla="*/ 33 w 52"/>
                  <a:gd name="T19" fmla="*/ 36 h 78"/>
                  <a:gd name="T20" fmla="*/ 23 w 52"/>
                  <a:gd name="T21" fmla="*/ 0 h 78"/>
                  <a:gd name="T22" fmla="*/ 41 w 52"/>
                  <a:gd name="T23" fmla="*/ 3 h 78"/>
                  <a:gd name="T24" fmla="*/ 49 w 52"/>
                  <a:gd name="T25" fmla="*/ 14 h 78"/>
                  <a:gd name="T26" fmla="*/ 41 w 52"/>
                  <a:gd name="T27" fmla="*/ 21 h 78"/>
                  <a:gd name="T28" fmla="*/ 34 w 52"/>
                  <a:gd name="T29" fmla="*/ 10 h 78"/>
                  <a:gd name="T30" fmla="*/ 29 w 52"/>
                  <a:gd name="T31" fmla="*/ 8 h 78"/>
                  <a:gd name="T32" fmla="*/ 19 w 52"/>
                  <a:gd name="T33" fmla="*/ 11 h 78"/>
                  <a:gd name="T34" fmla="*/ 12 w 52"/>
                  <a:gd name="T35" fmla="*/ 19 h 78"/>
                  <a:gd name="T36" fmla="*/ 11 w 52"/>
                  <a:gd name="T37" fmla="*/ 29 h 78"/>
                  <a:gd name="T38" fmla="*/ 14 w 52"/>
                  <a:gd name="T39" fmla="*/ 33 h 78"/>
                  <a:gd name="T40" fmla="*/ 22 w 52"/>
                  <a:gd name="T41" fmla="*/ 27 h 78"/>
                  <a:gd name="T42" fmla="*/ 30 w 52"/>
                  <a:gd name="T43" fmla="*/ 26 h 78"/>
                  <a:gd name="T44" fmla="*/ 45 w 52"/>
                  <a:gd name="T45" fmla="*/ 33 h 78"/>
                  <a:gd name="T46" fmla="*/ 52 w 52"/>
                  <a:gd name="T47" fmla="*/ 47 h 78"/>
                  <a:gd name="T48" fmla="*/ 49 w 52"/>
                  <a:gd name="T49" fmla="*/ 64 h 78"/>
                  <a:gd name="T50" fmla="*/ 44 w 52"/>
                  <a:gd name="T51" fmla="*/ 71 h 78"/>
                  <a:gd name="T52" fmla="*/ 31 w 52"/>
                  <a:gd name="T53" fmla="*/ 78 h 78"/>
                  <a:gd name="T54" fmla="*/ 16 w 52"/>
                  <a:gd name="T55" fmla="*/ 75 h 78"/>
                  <a:gd name="T56" fmla="*/ 8 w 52"/>
                  <a:gd name="T57" fmla="*/ 68 h 78"/>
                  <a:gd name="T58" fmla="*/ 0 w 52"/>
                  <a:gd name="T59" fmla="*/ 41 h 78"/>
                  <a:gd name="T60" fmla="*/ 10 w 52"/>
                  <a:gd name="T61" fmla="*/ 8 h 78"/>
                  <a:gd name="T62" fmla="*/ 18 w 52"/>
                  <a:gd name="T63" fmla="*/ 1 h 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2"/>
                  <a:gd name="T97" fmla="*/ 0 h 78"/>
                  <a:gd name="T98" fmla="*/ 52 w 52"/>
                  <a:gd name="T99" fmla="*/ 78 h 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2" h="78">
                    <a:moveTo>
                      <a:pt x="22" y="36"/>
                    </a:moveTo>
                    <a:lnTo>
                      <a:pt x="19" y="37"/>
                    </a:lnTo>
                    <a:lnTo>
                      <a:pt x="15" y="40"/>
                    </a:lnTo>
                    <a:lnTo>
                      <a:pt x="12" y="42"/>
                    </a:lnTo>
                    <a:lnTo>
                      <a:pt x="11" y="47"/>
                    </a:lnTo>
                    <a:lnTo>
                      <a:pt x="11" y="56"/>
                    </a:lnTo>
                    <a:lnTo>
                      <a:pt x="12" y="60"/>
                    </a:lnTo>
                    <a:lnTo>
                      <a:pt x="15" y="64"/>
                    </a:lnTo>
                    <a:lnTo>
                      <a:pt x="19" y="67"/>
                    </a:lnTo>
                    <a:lnTo>
                      <a:pt x="22" y="68"/>
                    </a:lnTo>
                    <a:lnTo>
                      <a:pt x="31" y="68"/>
                    </a:lnTo>
                    <a:lnTo>
                      <a:pt x="36" y="67"/>
                    </a:lnTo>
                    <a:lnTo>
                      <a:pt x="37" y="64"/>
                    </a:lnTo>
                    <a:lnTo>
                      <a:pt x="40" y="60"/>
                    </a:lnTo>
                    <a:lnTo>
                      <a:pt x="42" y="52"/>
                    </a:lnTo>
                    <a:lnTo>
                      <a:pt x="42" y="47"/>
                    </a:lnTo>
                    <a:lnTo>
                      <a:pt x="40" y="44"/>
                    </a:lnTo>
                    <a:lnTo>
                      <a:pt x="37" y="40"/>
                    </a:lnTo>
                    <a:lnTo>
                      <a:pt x="36" y="37"/>
                    </a:lnTo>
                    <a:lnTo>
                      <a:pt x="33" y="36"/>
                    </a:lnTo>
                    <a:lnTo>
                      <a:pt x="22" y="36"/>
                    </a:lnTo>
                    <a:close/>
                    <a:moveTo>
                      <a:pt x="23" y="0"/>
                    </a:moveTo>
                    <a:lnTo>
                      <a:pt x="33" y="0"/>
                    </a:lnTo>
                    <a:lnTo>
                      <a:pt x="41" y="3"/>
                    </a:lnTo>
                    <a:lnTo>
                      <a:pt x="47" y="8"/>
                    </a:lnTo>
                    <a:lnTo>
                      <a:pt x="49" y="14"/>
                    </a:lnTo>
                    <a:lnTo>
                      <a:pt x="51" y="19"/>
                    </a:lnTo>
                    <a:lnTo>
                      <a:pt x="41" y="21"/>
                    </a:lnTo>
                    <a:lnTo>
                      <a:pt x="37" y="12"/>
                    </a:lnTo>
                    <a:lnTo>
                      <a:pt x="34" y="10"/>
                    </a:lnTo>
                    <a:lnTo>
                      <a:pt x="31" y="8"/>
                    </a:lnTo>
                    <a:lnTo>
                      <a:pt x="29" y="8"/>
                    </a:lnTo>
                    <a:lnTo>
                      <a:pt x="23" y="10"/>
                    </a:lnTo>
                    <a:lnTo>
                      <a:pt x="19" y="11"/>
                    </a:lnTo>
                    <a:lnTo>
                      <a:pt x="15" y="15"/>
                    </a:lnTo>
                    <a:lnTo>
                      <a:pt x="12" y="19"/>
                    </a:lnTo>
                    <a:lnTo>
                      <a:pt x="12" y="23"/>
                    </a:lnTo>
                    <a:lnTo>
                      <a:pt x="11" y="29"/>
                    </a:lnTo>
                    <a:lnTo>
                      <a:pt x="11" y="37"/>
                    </a:lnTo>
                    <a:lnTo>
                      <a:pt x="14" y="33"/>
                    </a:lnTo>
                    <a:lnTo>
                      <a:pt x="16" y="30"/>
                    </a:lnTo>
                    <a:lnTo>
                      <a:pt x="22" y="27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41" y="29"/>
                    </a:lnTo>
                    <a:lnTo>
                      <a:pt x="45" y="33"/>
                    </a:lnTo>
                    <a:lnTo>
                      <a:pt x="51" y="41"/>
                    </a:lnTo>
                    <a:lnTo>
                      <a:pt x="52" y="47"/>
                    </a:lnTo>
                    <a:lnTo>
                      <a:pt x="52" y="56"/>
                    </a:lnTo>
                    <a:lnTo>
                      <a:pt x="49" y="64"/>
                    </a:lnTo>
                    <a:lnTo>
                      <a:pt x="47" y="68"/>
                    </a:lnTo>
                    <a:lnTo>
                      <a:pt x="44" y="71"/>
                    </a:lnTo>
                    <a:lnTo>
                      <a:pt x="36" y="77"/>
                    </a:lnTo>
                    <a:lnTo>
                      <a:pt x="31" y="78"/>
                    </a:lnTo>
                    <a:lnTo>
                      <a:pt x="27" y="78"/>
                    </a:lnTo>
                    <a:lnTo>
                      <a:pt x="16" y="75"/>
                    </a:lnTo>
                    <a:lnTo>
                      <a:pt x="12" y="73"/>
                    </a:lnTo>
                    <a:lnTo>
                      <a:pt x="8" y="68"/>
                    </a:lnTo>
                    <a:lnTo>
                      <a:pt x="3" y="57"/>
                    </a:lnTo>
                    <a:lnTo>
                      <a:pt x="0" y="41"/>
                    </a:lnTo>
                    <a:lnTo>
                      <a:pt x="3" y="22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18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0" name="Line 883"/>
              <p:cNvSpPr>
                <a:spLocks noChangeShapeType="1"/>
              </p:cNvSpPr>
              <p:nvPr/>
            </p:nvSpPr>
            <p:spPr bwMode="auto">
              <a:xfrm>
                <a:off x="3059" y="1337"/>
                <a:ext cx="13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1" name="Rectangle 884"/>
              <p:cNvSpPr>
                <a:spLocks noChangeArrowheads="1"/>
              </p:cNvSpPr>
              <p:nvPr/>
            </p:nvSpPr>
            <p:spPr bwMode="auto">
              <a:xfrm>
                <a:off x="2908" y="1344"/>
                <a:ext cx="30" cy="9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2" name="Freeform 885"/>
              <p:cNvSpPr>
                <a:spLocks/>
              </p:cNvSpPr>
              <p:nvPr/>
            </p:nvSpPr>
            <p:spPr bwMode="auto">
              <a:xfrm>
                <a:off x="2945" y="1300"/>
                <a:ext cx="51" cy="78"/>
              </a:xfrm>
              <a:custGeom>
                <a:avLst/>
                <a:gdLst>
                  <a:gd name="T0" fmla="*/ 10 w 51"/>
                  <a:gd name="T1" fmla="*/ 0 h 78"/>
                  <a:gd name="T2" fmla="*/ 47 w 51"/>
                  <a:gd name="T3" fmla="*/ 0 h 78"/>
                  <a:gd name="T4" fmla="*/ 47 w 51"/>
                  <a:gd name="T5" fmla="*/ 11 h 78"/>
                  <a:gd name="T6" fmla="*/ 18 w 51"/>
                  <a:gd name="T7" fmla="*/ 11 h 78"/>
                  <a:gd name="T8" fmla="*/ 14 w 51"/>
                  <a:gd name="T9" fmla="*/ 30 h 78"/>
                  <a:gd name="T10" fmla="*/ 18 w 51"/>
                  <a:gd name="T11" fmla="*/ 27 h 78"/>
                  <a:gd name="T12" fmla="*/ 23 w 51"/>
                  <a:gd name="T13" fmla="*/ 26 h 78"/>
                  <a:gd name="T14" fmla="*/ 28 w 51"/>
                  <a:gd name="T15" fmla="*/ 25 h 78"/>
                  <a:gd name="T16" fmla="*/ 34 w 51"/>
                  <a:gd name="T17" fmla="*/ 26 h 78"/>
                  <a:gd name="T18" fmla="*/ 40 w 51"/>
                  <a:gd name="T19" fmla="*/ 29 h 78"/>
                  <a:gd name="T20" fmla="*/ 44 w 51"/>
                  <a:gd name="T21" fmla="*/ 32 h 78"/>
                  <a:gd name="T22" fmla="*/ 49 w 51"/>
                  <a:gd name="T23" fmla="*/ 40 h 78"/>
                  <a:gd name="T24" fmla="*/ 51 w 51"/>
                  <a:gd name="T25" fmla="*/ 45 h 78"/>
                  <a:gd name="T26" fmla="*/ 51 w 51"/>
                  <a:gd name="T27" fmla="*/ 55 h 78"/>
                  <a:gd name="T28" fmla="*/ 49 w 51"/>
                  <a:gd name="T29" fmla="*/ 60 h 78"/>
                  <a:gd name="T30" fmla="*/ 48 w 51"/>
                  <a:gd name="T31" fmla="*/ 64 h 78"/>
                  <a:gd name="T32" fmla="*/ 45 w 51"/>
                  <a:gd name="T33" fmla="*/ 68 h 78"/>
                  <a:gd name="T34" fmla="*/ 41 w 51"/>
                  <a:gd name="T35" fmla="*/ 73 h 78"/>
                  <a:gd name="T36" fmla="*/ 36 w 51"/>
                  <a:gd name="T37" fmla="*/ 75 h 78"/>
                  <a:gd name="T38" fmla="*/ 32 w 51"/>
                  <a:gd name="T39" fmla="*/ 77 h 78"/>
                  <a:gd name="T40" fmla="*/ 25 w 51"/>
                  <a:gd name="T41" fmla="*/ 78 h 78"/>
                  <a:gd name="T42" fmla="*/ 14 w 51"/>
                  <a:gd name="T43" fmla="*/ 75 h 78"/>
                  <a:gd name="T44" fmla="*/ 8 w 51"/>
                  <a:gd name="T45" fmla="*/ 73 h 78"/>
                  <a:gd name="T46" fmla="*/ 4 w 51"/>
                  <a:gd name="T47" fmla="*/ 67 h 78"/>
                  <a:gd name="T48" fmla="*/ 3 w 51"/>
                  <a:gd name="T49" fmla="*/ 63 h 78"/>
                  <a:gd name="T50" fmla="*/ 0 w 51"/>
                  <a:gd name="T51" fmla="*/ 56 h 78"/>
                  <a:gd name="T52" fmla="*/ 11 w 51"/>
                  <a:gd name="T53" fmla="*/ 55 h 78"/>
                  <a:gd name="T54" fmla="*/ 14 w 51"/>
                  <a:gd name="T55" fmla="*/ 63 h 78"/>
                  <a:gd name="T56" fmla="*/ 15 w 51"/>
                  <a:gd name="T57" fmla="*/ 66 h 78"/>
                  <a:gd name="T58" fmla="*/ 21 w 51"/>
                  <a:gd name="T59" fmla="*/ 68 h 78"/>
                  <a:gd name="T60" fmla="*/ 32 w 51"/>
                  <a:gd name="T61" fmla="*/ 68 h 78"/>
                  <a:gd name="T62" fmla="*/ 34 w 51"/>
                  <a:gd name="T63" fmla="*/ 67 h 78"/>
                  <a:gd name="T64" fmla="*/ 37 w 51"/>
                  <a:gd name="T65" fmla="*/ 64 h 78"/>
                  <a:gd name="T66" fmla="*/ 40 w 51"/>
                  <a:gd name="T67" fmla="*/ 60 h 78"/>
                  <a:gd name="T68" fmla="*/ 41 w 51"/>
                  <a:gd name="T69" fmla="*/ 56 h 78"/>
                  <a:gd name="T70" fmla="*/ 41 w 51"/>
                  <a:gd name="T71" fmla="*/ 47 h 78"/>
                  <a:gd name="T72" fmla="*/ 40 w 51"/>
                  <a:gd name="T73" fmla="*/ 42 h 78"/>
                  <a:gd name="T74" fmla="*/ 37 w 51"/>
                  <a:gd name="T75" fmla="*/ 38 h 78"/>
                  <a:gd name="T76" fmla="*/ 34 w 51"/>
                  <a:gd name="T77" fmla="*/ 36 h 78"/>
                  <a:gd name="T78" fmla="*/ 30 w 51"/>
                  <a:gd name="T79" fmla="*/ 34 h 78"/>
                  <a:gd name="T80" fmla="*/ 21 w 51"/>
                  <a:gd name="T81" fmla="*/ 34 h 78"/>
                  <a:gd name="T82" fmla="*/ 18 w 51"/>
                  <a:gd name="T83" fmla="*/ 37 h 78"/>
                  <a:gd name="T84" fmla="*/ 15 w 51"/>
                  <a:gd name="T85" fmla="*/ 38 h 78"/>
                  <a:gd name="T86" fmla="*/ 14 w 51"/>
                  <a:gd name="T87" fmla="*/ 38 h 78"/>
                  <a:gd name="T88" fmla="*/ 13 w 51"/>
                  <a:gd name="T89" fmla="*/ 41 h 78"/>
                  <a:gd name="T90" fmla="*/ 2 w 51"/>
                  <a:gd name="T91" fmla="*/ 40 h 78"/>
                  <a:gd name="T92" fmla="*/ 10 w 51"/>
                  <a:gd name="T93" fmla="*/ 0 h 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1"/>
                  <a:gd name="T142" fmla="*/ 0 h 78"/>
                  <a:gd name="T143" fmla="*/ 51 w 51"/>
                  <a:gd name="T144" fmla="*/ 78 h 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1" h="78">
                    <a:moveTo>
                      <a:pt x="10" y="0"/>
                    </a:moveTo>
                    <a:lnTo>
                      <a:pt x="47" y="0"/>
                    </a:lnTo>
                    <a:lnTo>
                      <a:pt x="47" y="11"/>
                    </a:lnTo>
                    <a:lnTo>
                      <a:pt x="18" y="11"/>
                    </a:lnTo>
                    <a:lnTo>
                      <a:pt x="14" y="30"/>
                    </a:lnTo>
                    <a:lnTo>
                      <a:pt x="18" y="27"/>
                    </a:lnTo>
                    <a:lnTo>
                      <a:pt x="23" y="26"/>
                    </a:lnTo>
                    <a:lnTo>
                      <a:pt x="28" y="25"/>
                    </a:lnTo>
                    <a:lnTo>
                      <a:pt x="34" y="26"/>
                    </a:lnTo>
                    <a:lnTo>
                      <a:pt x="40" y="29"/>
                    </a:lnTo>
                    <a:lnTo>
                      <a:pt x="44" y="32"/>
                    </a:lnTo>
                    <a:lnTo>
                      <a:pt x="49" y="40"/>
                    </a:lnTo>
                    <a:lnTo>
                      <a:pt x="51" y="45"/>
                    </a:lnTo>
                    <a:lnTo>
                      <a:pt x="51" y="55"/>
                    </a:lnTo>
                    <a:lnTo>
                      <a:pt x="49" y="60"/>
                    </a:lnTo>
                    <a:lnTo>
                      <a:pt x="48" y="64"/>
                    </a:lnTo>
                    <a:lnTo>
                      <a:pt x="45" y="68"/>
                    </a:lnTo>
                    <a:lnTo>
                      <a:pt x="41" y="73"/>
                    </a:lnTo>
                    <a:lnTo>
                      <a:pt x="36" y="75"/>
                    </a:lnTo>
                    <a:lnTo>
                      <a:pt x="32" y="77"/>
                    </a:lnTo>
                    <a:lnTo>
                      <a:pt x="25" y="78"/>
                    </a:lnTo>
                    <a:lnTo>
                      <a:pt x="14" y="75"/>
                    </a:lnTo>
                    <a:lnTo>
                      <a:pt x="8" y="73"/>
                    </a:lnTo>
                    <a:lnTo>
                      <a:pt x="4" y="67"/>
                    </a:lnTo>
                    <a:lnTo>
                      <a:pt x="3" y="63"/>
                    </a:lnTo>
                    <a:lnTo>
                      <a:pt x="0" y="56"/>
                    </a:lnTo>
                    <a:lnTo>
                      <a:pt x="11" y="55"/>
                    </a:lnTo>
                    <a:lnTo>
                      <a:pt x="14" y="63"/>
                    </a:lnTo>
                    <a:lnTo>
                      <a:pt x="15" y="66"/>
                    </a:lnTo>
                    <a:lnTo>
                      <a:pt x="21" y="68"/>
                    </a:lnTo>
                    <a:lnTo>
                      <a:pt x="32" y="68"/>
                    </a:lnTo>
                    <a:lnTo>
                      <a:pt x="34" y="67"/>
                    </a:lnTo>
                    <a:lnTo>
                      <a:pt x="37" y="64"/>
                    </a:lnTo>
                    <a:lnTo>
                      <a:pt x="40" y="60"/>
                    </a:lnTo>
                    <a:lnTo>
                      <a:pt x="41" y="56"/>
                    </a:lnTo>
                    <a:lnTo>
                      <a:pt x="41" y="47"/>
                    </a:lnTo>
                    <a:lnTo>
                      <a:pt x="40" y="42"/>
                    </a:lnTo>
                    <a:lnTo>
                      <a:pt x="37" y="38"/>
                    </a:lnTo>
                    <a:lnTo>
                      <a:pt x="34" y="36"/>
                    </a:lnTo>
                    <a:lnTo>
                      <a:pt x="30" y="34"/>
                    </a:lnTo>
                    <a:lnTo>
                      <a:pt x="21" y="34"/>
                    </a:lnTo>
                    <a:lnTo>
                      <a:pt x="18" y="37"/>
                    </a:lnTo>
                    <a:lnTo>
                      <a:pt x="15" y="38"/>
                    </a:lnTo>
                    <a:lnTo>
                      <a:pt x="14" y="38"/>
                    </a:lnTo>
                    <a:lnTo>
                      <a:pt x="13" y="41"/>
                    </a:lnTo>
                    <a:lnTo>
                      <a:pt x="2" y="4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3" name="Line 886"/>
              <p:cNvSpPr>
                <a:spLocks noChangeShapeType="1"/>
              </p:cNvSpPr>
              <p:nvPr/>
            </p:nvSpPr>
            <p:spPr bwMode="auto">
              <a:xfrm>
                <a:off x="3059" y="1203"/>
                <a:ext cx="13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4" name="Freeform 887"/>
              <p:cNvSpPr>
                <a:spLocks noEditPoints="1"/>
              </p:cNvSpPr>
              <p:nvPr/>
            </p:nvSpPr>
            <p:spPr bwMode="auto">
              <a:xfrm>
                <a:off x="2973" y="1166"/>
                <a:ext cx="50" cy="78"/>
              </a:xfrm>
              <a:custGeom>
                <a:avLst/>
                <a:gdLst>
                  <a:gd name="T0" fmla="*/ 24 w 50"/>
                  <a:gd name="T1" fmla="*/ 8 h 78"/>
                  <a:gd name="T2" fmla="*/ 20 w 50"/>
                  <a:gd name="T3" fmla="*/ 10 h 78"/>
                  <a:gd name="T4" fmla="*/ 17 w 50"/>
                  <a:gd name="T5" fmla="*/ 11 h 78"/>
                  <a:gd name="T6" fmla="*/ 15 w 50"/>
                  <a:gd name="T7" fmla="*/ 14 h 78"/>
                  <a:gd name="T8" fmla="*/ 11 w 50"/>
                  <a:gd name="T9" fmla="*/ 23 h 78"/>
                  <a:gd name="T10" fmla="*/ 11 w 50"/>
                  <a:gd name="T11" fmla="*/ 53 h 78"/>
                  <a:gd name="T12" fmla="*/ 15 w 50"/>
                  <a:gd name="T13" fmla="*/ 63 h 78"/>
                  <a:gd name="T14" fmla="*/ 17 w 50"/>
                  <a:gd name="T15" fmla="*/ 66 h 78"/>
                  <a:gd name="T16" fmla="*/ 21 w 50"/>
                  <a:gd name="T17" fmla="*/ 68 h 78"/>
                  <a:gd name="T18" fmla="*/ 30 w 50"/>
                  <a:gd name="T19" fmla="*/ 68 h 78"/>
                  <a:gd name="T20" fmla="*/ 35 w 50"/>
                  <a:gd name="T21" fmla="*/ 63 h 78"/>
                  <a:gd name="T22" fmla="*/ 39 w 50"/>
                  <a:gd name="T23" fmla="*/ 53 h 78"/>
                  <a:gd name="T24" fmla="*/ 41 w 50"/>
                  <a:gd name="T25" fmla="*/ 38 h 78"/>
                  <a:gd name="T26" fmla="*/ 39 w 50"/>
                  <a:gd name="T27" fmla="*/ 23 h 78"/>
                  <a:gd name="T28" fmla="*/ 35 w 50"/>
                  <a:gd name="T29" fmla="*/ 14 h 78"/>
                  <a:gd name="T30" fmla="*/ 32 w 50"/>
                  <a:gd name="T31" fmla="*/ 11 h 78"/>
                  <a:gd name="T32" fmla="*/ 24 w 50"/>
                  <a:gd name="T33" fmla="*/ 8 h 78"/>
                  <a:gd name="T34" fmla="*/ 20 w 50"/>
                  <a:gd name="T35" fmla="*/ 0 h 78"/>
                  <a:gd name="T36" fmla="*/ 32 w 50"/>
                  <a:gd name="T37" fmla="*/ 0 h 78"/>
                  <a:gd name="T38" fmla="*/ 35 w 50"/>
                  <a:gd name="T39" fmla="*/ 1 h 78"/>
                  <a:gd name="T40" fmla="*/ 39 w 50"/>
                  <a:gd name="T41" fmla="*/ 4 h 78"/>
                  <a:gd name="T42" fmla="*/ 42 w 50"/>
                  <a:gd name="T43" fmla="*/ 7 h 78"/>
                  <a:gd name="T44" fmla="*/ 46 w 50"/>
                  <a:gd name="T45" fmla="*/ 15 h 78"/>
                  <a:gd name="T46" fmla="*/ 50 w 50"/>
                  <a:gd name="T47" fmla="*/ 32 h 78"/>
                  <a:gd name="T48" fmla="*/ 50 w 50"/>
                  <a:gd name="T49" fmla="*/ 51 h 78"/>
                  <a:gd name="T50" fmla="*/ 47 w 50"/>
                  <a:gd name="T51" fmla="*/ 62 h 78"/>
                  <a:gd name="T52" fmla="*/ 39 w 50"/>
                  <a:gd name="T53" fmla="*/ 74 h 78"/>
                  <a:gd name="T54" fmla="*/ 35 w 50"/>
                  <a:gd name="T55" fmla="*/ 77 h 78"/>
                  <a:gd name="T56" fmla="*/ 31 w 50"/>
                  <a:gd name="T57" fmla="*/ 78 h 78"/>
                  <a:gd name="T58" fmla="*/ 20 w 50"/>
                  <a:gd name="T59" fmla="*/ 78 h 78"/>
                  <a:gd name="T60" fmla="*/ 16 w 50"/>
                  <a:gd name="T61" fmla="*/ 77 h 78"/>
                  <a:gd name="T62" fmla="*/ 12 w 50"/>
                  <a:gd name="T63" fmla="*/ 74 h 78"/>
                  <a:gd name="T64" fmla="*/ 8 w 50"/>
                  <a:gd name="T65" fmla="*/ 70 h 78"/>
                  <a:gd name="T66" fmla="*/ 2 w 50"/>
                  <a:gd name="T67" fmla="*/ 58 h 78"/>
                  <a:gd name="T68" fmla="*/ 0 w 50"/>
                  <a:gd name="T69" fmla="*/ 38 h 78"/>
                  <a:gd name="T70" fmla="*/ 1 w 50"/>
                  <a:gd name="T71" fmla="*/ 26 h 78"/>
                  <a:gd name="T72" fmla="*/ 4 w 50"/>
                  <a:gd name="T73" fmla="*/ 16 h 78"/>
                  <a:gd name="T74" fmla="*/ 5 w 50"/>
                  <a:gd name="T75" fmla="*/ 11 h 78"/>
                  <a:gd name="T76" fmla="*/ 8 w 50"/>
                  <a:gd name="T77" fmla="*/ 7 h 78"/>
                  <a:gd name="T78" fmla="*/ 11 w 50"/>
                  <a:gd name="T79" fmla="*/ 4 h 78"/>
                  <a:gd name="T80" fmla="*/ 15 w 50"/>
                  <a:gd name="T81" fmla="*/ 1 h 78"/>
                  <a:gd name="T82" fmla="*/ 20 w 50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"/>
                  <a:gd name="T127" fmla="*/ 0 h 78"/>
                  <a:gd name="T128" fmla="*/ 50 w 50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" h="78">
                    <a:moveTo>
                      <a:pt x="24" y="8"/>
                    </a:moveTo>
                    <a:lnTo>
                      <a:pt x="20" y="10"/>
                    </a:lnTo>
                    <a:lnTo>
                      <a:pt x="17" y="11"/>
                    </a:lnTo>
                    <a:lnTo>
                      <a:pt x="15" y="14"/>
                    </a:lnTo>
                    <a:lnTo>
                      <a:pt x="11" y="23"/>
                    </a:lnTo>
                    <a:lnTo>
                      <a:pt x="11" y="53"/>
                    </a:lnTo>
                    <a:lnTo>
                      <a:pt x="15" y="63"/>
                    </a:lnTo>
                    <a:lnTo>
                      <a:pt x="17" y="66"/>
                    </a:lnTo>
                    <a:lnTo>
                      <a:pt x="21" y="68"/>
                    </a:lnTo>
                    <a:lnTo>
                      <a:pt x="30" y="68"/>
                    </a:lnTo>
                    <a:lnTo>
                      <a:pt x="35" y="63"/>
                    </a:lnTo>
                    <a:lnTo>
                      <a:pt x="39" y="53"/>
                    </a:lnTo>
                    <a:lnTo>
                      <a:pt x="41" y="38"/>
                    </a:lnTo>
                    <a:lnTo>
                      <a:pt x="39" y="23"/>
                    </a:lnTo>
                    <a:lnTo>
                      <a:pt x="35" y="14"/>
                    </a:lnTo>
                    <a:lnTo>
                      <a:pt x="32" y="11"/>
                    </a:lnTo>
                    <a:lnTo>
                      <a:pt x="24" y="8"/>
                    </a:lnTo>
                    <a:close/>
                    <a:moveTo>
                      <a:pt x="20" y="0"/>
                    </a:moveTo>
                    <a:lnTo>
                      <a:pt x="32" y="0"/>
                    </a:lnTo>
                    <a:lnTo>
                      <a:pt x="35" y="1"/>
                    </a:lnTo>
                    <a:lnTo>
                      <a:pt x="39" y="4"/>
                    </a:lnTo>
                    <a:lnTo>
                      <a:pt x="42" y="7"/>
                    </a:lnTo>
                    <a:lnTo>
                      <a:pt x="46" y="15"/>
                    </a:lnTo>
                    <a:lnTo>
                      <a:pt x="50" y="32"/>
                    </a:lnTo>
                    <a:lnTo>
                      <a:pt x="50" y="51"/>
                    </a:lnTo>
                    <a:lnTo>
                      <a:pt x="47" y="62"/>
                    </a:lnTo>
                    <a:lnTo>
                      <a:pt x="39" y="74"/>
                    </a:lnTo>
                    <a:lnTo>
                      <a:pt x="35" y="77"/>
                    </a:lnTo>
                    <a:lnTo>
                      <a:pt x="31" y="78"/>
                    </a:lnTo>
                    <a:lnTo>
                      <a:pt x="20" y="78"/>
                    </a:lnTo>
                    <a:lnTo>
                      <a:pt x="16" y="77"/>
                    </a:lnTo>
                    <a:lnTo>
                      <a:pt x="12" y="74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4" y="16"/>
                    </a:lnTo>
                    <a:lnTo>
                      <a:pt x="5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5" name="Line 888"/>
              <p:cNvSpPr>
                <a:spLocks noChangeShapeType="1"/>
              </p:cNvSpPr>
              <p:nvPr/>
            </p:nvSpPr>
            <p:spPr bwMode="auto">
              <a:xfrm>
                <a:off x="3059" y="1070"/>
                <a:ext cx="13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6" name="Freeform 889"/>
              <p:cNvSpPr>
                <a:spLocks/>
              </p:cNvSpPr>
              <p:nvPr/>
            </p:nvSpPr>
            <p:spPr bwMode="auto">
              <a:xfrm>
                <a:off x="2973" y="1033"/>
                <a:ext cx="50" cy="78"/>
              </a:xfrm>
              <a:custGeom>
                <a:avLst/>
                <a:gdLst>
                  <a:gd name="T0" fmla="*/ 9 w 50"/>
                  <a:gd name="T1" fmla="*/ 0 h 78"/>
                  <a:gd name="T2" fmla="*/ 46 w 50"/>
                  <a:gd name="T3" fmla="*/ 0 h 78"/>
                  <a:gd name="T4" fmla="*/ 46 w 50"/>
                  <a:gd name="T5" fmla="*/ 11 h 78"/>
                  <a:gd name="T6" fmla="*/ 17 w 50"/>
                  <a:gd name="T7" fmla="*/ 11 h 78"/>
                  <a:gd name="T8" fmla="*/ 13 w 50"/>
                  <a:gd name="T9" fmla="*/ 31 h 78"/>
                  <a:gd name="T10" fmla="*/ 17 w 50"/>
                  <a:gd name="T11" fmla="*/ 28 h 78"/>
                  <a:gd name="T12" fmla="*/ 23 w 50"/>
                  <a:gd name="T13" fmla="*/ 26 h 78"/>
                  <a:gd name="T14" fmla="*/ 27 w 50"/>
                  <a:gd name="T15" fmla="*/ 25 h 78"/>
                  <a:gd name="T16" fmla="*/ 34 w 50"/>
                  <a:gd name="T17" fmla="*/ 26 h 78"/>
                  <a:gd name="T18" fmla="*/ 39 w 50"/>
                  <a:gd name="T19" fmla="*/ 29 h 78"/>
                  <a:gd name="T20" fmla="*/ 43 w 50"/>
                  <a:gd name="T21" fmla="*/ 32 h 78"/>
                  <a:gd name="T22" fmla="*/ 49 w 50"/>
                  <a:gd name="T23" fmla="*/ 40 h 78"/>
                  <a:gd name="T24" fmla="*/ 50 w 50"/>
                  <a:gd name="T25" fmla="*/ 46 h 78"/>
                  <a:gd name="T26" fmla="*/ 50 w 50"/>
                  <a:gd name="T27" fmla="*/ 55 h 78"/>
                  <a:gd name="T28" fmla="*/ 49 w 50"/>
                  <a:gd name="T29" fmla="*/ 61 h 78"/>
                  <a:gd name="T30" fmla="*/ 47 w 50"/>
                  <a:gd name="T31" fmla="*/ 65 h 78"/>
                  <a:gd name="T32" fmla="*/ 45 w 50"/>
                  <a:gd name="T33" fmla="*/ 69 h 78"/>
                  <a:gd name="T34" fmla="*/ 41 w 50"/>
                  <a:gd name="T35" fmla="*/ 73 h 78"/>
                  <a:gd name="T36" fmla="*/ 35 w 50"/>
                  <a:gd name="T37" fmla="*/ 76 h 78"/>
                  <a:gd name="T38" fmla="*/ 24 w 50"/>
                  <a:gd name="T39" fmla="*/ 78 h 78"/>
                  <a:gd name="T40" fmla="*/ 13 w 50"/>
                  <a:gd name="T41" fmla="*/ 76 h 78"/>
                  <a:gd name="T42" fmla="*/ 8 w 50"/>
                  <a:gd name="T43" fmla="*/ 73 h 78"/>
                  <a:gd name="T44" fmla="*/ 4 w 50"/>
                  <a:gd name="T45" fmla="*/ 67 h 78"/>
                  <a:gd name="T46" fmla="*/ 1 w 50"/>
                  <a:gd name="T47" fmla="*/ 63 h 78"/>
                  <a:gd name="T48" fmla="*/ 0 w 50"/>
                  <a:gd name="T49" fmla="*/ 56 h 78"/>
                  <a:gd name="T50" fmla="*/ 11 w 50"/>
                  <a:gd name="T51" fmla="*/ 55 h 78"/>
                  <a:gd name="T52" fmla="*/ 13 w 50"/>
                  <a:gd name="T53" fmla="*/ 63 h 78"/>
                  <a:gd name="T54" fmla="*/ 15 w 50"/>
                  <a:gd name="T55" fmla="*/ 66 h 78"/>
                  <a:gd name="T56" fmla="*/ 20 w 50"/>
                  <a:gd name="T57" fmla="*/ 69 h 78"/>
                  <a:gd name="T58" fmla="*/ 31 w 50"/>
                  <a:gd name="T59" fmla="*/ 69 h 78"/>
                  <a:gd name="T60" fmla="*/ 34 w 50"/>
                  <a:gd name="T61" fmla="*/ 67 h 78"/>
                  <a:gd name="T62" fmla="*/ 35 w 50"/>
                  <a:gd name="T63" fmla="*/ 65 h 78"/>
                  <a:gd name="T64" fmla="*/ 38 w 50"/>
                  <a:gd name="T65" fmla="*/ 61 h 78"/>
                  <a:gd name="T66" fmla="*/ 39 w 50"/>
                  <a:gd name="T67" fmla="*/ 56 h 78"/>
                  <a:gd name="T68" fmla="*/ 41 w 50"/>
                  <a:gd name="T69" fmla="*/ 51 h 78"/>
                  <a:gd name="T70" fmla="*/ 41 w 50"/>
                  <a:gd name="T71" fmla="*/ 47 h 78"/>
                  <a:gd name="T72" fmla="*/ 39 w 50"/>
                  <a:gd name="T73" fmla="*/ 43 h 78"/>
                  <a:gd name="T74" fmla="*/ 36 w 50"/>
                  <a:gd name="T75" fmla="*/ 39 h 78"/>
                  <a:gd name="T76" fmla="*/ 34 w 50"/>
                  <a:gd name="T77" fmla="*/ 36 h 78"/>
                  <a:gd name="T78" fmla="*/ 30 w 50"/>
                  <a:gd name="T79" fmla="*/ 35 h 78"/>
                  <a:gd name="T80" fmla="*/ 21 w 50"/>
                  <a:gd name="T81" fmla="*/ 35 h 78"/>
                  <a:gd name="T82" fmla="*/ 19 w 50"/>
                  <a:gd name="T83" fmla="*/ 36 h 78"/>
                  <a:gd name="T84" fmla="*/ 17 w 50"/>
                  <a:gd name="T85" fmla="*/ 37 h 78"/>
                  <a:gd name="T86" fmla="*/ 15 w 50"/>
                  <a:gd name="T87" fmla="*/ 39 h 78"/>
                  <a:gd name="T88" fmla="*/ 13 w 50"/>
                  <a:gd name="T89" fmla="*/ 39 h 78"/>
                  <a:gd name="T90" fmla="*/ 11 w 50"/>
                  <a:gd name="T91" fmla="*/ 41 h 78"/>
                  <a:gd name="T92" fmla="*/ 1 w 50"/>
                  <a:gd name="T93" fmla="*/ 40 h 78"/>
                  <a:gd name="T94" fmla="*/ 9 w 50"/>
                  <a:gd name="T95" fmla="*/ 0 h 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0"/>
                  <a:gd name="T145" fmla="*/ 0 h 78"/>
                  <a:gd name="T146" fmla="*/ 50 w 50"/>
                  <a:gd name="T147" fmla="*/ 78 h 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0" h="78">
                    <a:moveTo>
                      <a:pt x="9" y="0"/>
                    </a:moveTo>
                    <a:lnTo>
                      <a:pt x="46" y="0"/>
                    </a:lnTo>
                    <a:lnTo>
                      <a:pt x="46" y="11"/>
                    </a:lnTo>
                    <a:lnTo>
                      <a:pt x="17" y="11"/>
                    </a:lnTo>
                    <a:lnTo>
                      <a:pt x="13" y="31"/>
                    </a:lnTo>
                    <a:lnTo>
                      <a:pt x="17" y="28"/>
                    </a:lnTo>
                    <a:lnTo>
                      <a:pt x="23" y="26"/>
                    </a:lnTo>
                    <a:lnTo>
                      <a:pt x="27" y="25"/>
                    </a:lnTo>
                    <a:lnTo>
                      <a:pt x="34" y="26"/>
                    </a:lnTo>
                    <a:lnTo>
                      <a:pt x="39" y="29"/>
                    </a:lnTo>
                    <a:lnTo>
                      <a:pt x="43" y="32"/>
                    </a:lnTo>
                    <a:lnTo>
                      <a:pt x="49" y="40"/>
                    </a:lnTo>
                    <a:lnTo>
                      <a:pt x="50" y="46"/>
                    </a:lnTo>
                    <a:lnTo>
                      <a:pt x="50" y="55"/>
                    </a:lnTo>
                    <a:lnTo>
                      <a:pt x="49" y="61"/>
                    </a:lnTo>
                    <a:lnTo>
                      <a:pt x="47" y="65"/>
                    </a:lnTo>
                    <a:lnTo>
                      <a:pt x="45" y="69"/>
                    </a:lnTo>
                    <a:lnTo>
                      <a:pt x="41" y="73"/>
                    </a:lnTo>
                    <a:lnTo>
                      <a:pt x="35" y="76"/>
                    </a:lnTo>
                    <a:lnTo>
                      <a:pt x="24" y="78"/>
                    </a:lnTo>
                    <a:lnTo>
                      <a:pt x="13" y="76"/>
                    </a:lnTo>
                    <a:lnTo>
                      <a:pt x="8" y="73"/>
                    </a:lnTo>
                    <a:lnTo>
                      <a:pt x="4" y="67"/>
                    </a:lnTo>
                    <a:lnTo>
                      <a:pt x="1" y="63"/>
                    </a:lnTo>
                    <a:lnTo>
                      <a:pt x="0" y="56"/>
                    </a:lnTo>
                    <a:lnTo>
                      <a:pt x="11" y="55"/>
                    </a:lnTo>
                    <a:lnTo>
                      <a:pt x="13" y="63"/>
                    </a:lnTo>
                    <a:lnTo>
                      <a:pt x="15" y="66"/>
                    </a:lnTo>
                    <a:lnTo>
                      <a:pt x="20" y="69"/>
                    </a:lnTo>
                    <a:lnTo>
                      <a:pt x="31" y="69"/>
                    </a:lnTo>
                    <a:lnTo>
                      <a:pt x="34" y="67"/>
                    </a:lnTo>
                    <a:lnTo>
                      <a:pt x="35" y="65"/>
                    </a:lnTo>
                    <a:lnTo>
                      <a:pt x="38" y="61"/>
                    </a:lnTo>
                    <a:lnTo>
                      <a:pt x="39" y="56"/>
                    </a:lnTo>
                    <a:lnTo>
                      <a:pt x="41" y="51"/>
                    </a:lnTo>
                    <a:lnTo>
                      <a:pt x="41" y="47"/>
                    </a:lnTo>
                    <a:lnTo>
                      <a:pt x="39" y="43"/>
                    </a:lnTo>
                    <a:lnTo>
                      <a:pt x="36" y="39"/>
                    </a:lnTo>
                    <a:lnTo>
                      <a:pt x="34" y="36"/>
                    </a:lnTo>
                    <a:lnTo>
                      <a:pt x="30" y="35"/>
                    </a:lnTo>
                    <a:lnTo>
                      <a:pt x="21" y="35"/>
                    </a:lnTo>
                    <a:lnTo>
                      <a:pt x="19" y="36"/>
                    </a:lnTo>
                    <a:lnTo>
                      <a:pt x="17" y="37"/>
                    </a:lnTo>
                    <a:lnTo>
                      <a:pt x="15" y="39"/>
                    </a:lnTo>
                    <a:lnTo>
                      <a:pt x="13" y="39"/>
                    </a:lnTo>
                    <a:lnTo>
                      <a:pt x="11" y="41"/>
                    </a:lnTo>
                    <a:lnTo>
                      <a:pt x="1" y="4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7" name="Freeform 890"/>
              <p:cNvSpPr>
                <a:spLocks/>
              </p:cNvSpPr>
              <p:nvPr/>
            </p:nvSpPr>
            <p:spPr bwMode="auto">
              <a:xfrm>
                <a:off x="3060" y="884"/>
                <a:ext cx="51" cy="56"/>
              </a:xfrm>
              <a:custGeom>
                <a:avLst/>
                <a:gdLst>
                  <a:gd name="T0" fmla="*/ 1 w 51"/>
                  <a:gd name="T1" fmla="*/ 0 h 56"/>
                  <a:gd name="T2" fmla="*/ 14 w 51"/>
                  <a:gd name="T3" fmla="*/ 0 h 56"/>
                  <a:gd name="T4" fmla="*/ 22 w 51"/>
                  <a:gd name="T5" fmla="*/ 14 h 56"/>
                  <a:gd name="T6" fmla="*/ 23 w 51"/>
                  <a:gd name="T7" fmla="*/ 17 h 56"/>
                  <a:gd name="T8" fmla="*/ 26 w 51"/>
                  <a:gd name="T9" fmla="*/ 20 h 56"/>
                  <a:gd name="T10" fmla="*/ 27 w 51"/>
                  <a:gd name="T11" fmla="*/ 18 h 56"/>
                  <a:gd name="T12" fmla="*/ 29 w 51"/>
                  <a:gd name="T13" fmla="*/ 15 h 56"/>
                  <a:gd name="T14" fmla="*/ 30 w 51"/>
                  <a:gd name="T15" fmla="*/ 14 h 56"/>
                  <a:gd name="T16" fmla="*/ 38 w 51"/>
                  <a:gd name="T17" fmla="*/ 0 h 56"/>
                  <a:gd name="T18" fmla="*/ 51 w 51"/>
                  <a:gd name="T19" fmla="*/ 0 h 56"/>
                  <a:gd name="T20" fmla="*/ 32 w 51"/>
                  <a:gd name="T21" fmla="*/ 29 h 56"/>
                  <a:gd name="T22" fmla="*/ 51 w 51"/>
                  <a:gd name="T23" fmla="*/ 56 h 56"/>
                  <a:gd name="T24" fmla="*/ 38 w 51"/>
                  <a:gd name="T25" fmla="*/ 56 h 56"/>
                  <a:gd name="T26" fmla="*/ 27 w 51"/>
                  <a:gd name="T27" fmla="*/ 40 h 56"/>
                  <a:gd name="T28" fmla="*/ 26 w 51"/>
                  <a:gd name="T29" fmla="*/ 37 h 56"/>
                  <a:gd name="T30" fmla="*/ 12 w 51"/>
                  <a:gd name="T31" fmla="*/ 56 h 56"/>
                  <a:gd name="T32" fmla="*/ 0 w 51"/>
                  <a:gd name="T33" fmla="*/ 56 h 56"/>
                  <a:gd name="T34" fmla="*/ 21 w 51"/>
                  <a:gd name="T35" fmla="*/ 29 h 56"/>
                  <a:gd name="T36" fmla="*/ 1 w 51"/>
                  <a:gd name="T37" fmla="*/ 0 h 5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1"/>
                  <a:gd name="T58" fmla="*/ 0 h 56"/>
                  <a:gd name="T59" fmla="*/ 51 w 51"/>
                  <a:gd name="T60" fmla="*/ 56 h 5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1" h="56">
                    <a:moveTo>
                      <a:pt x="1" y="0"/>
                    </a:moveTo>
                    <a:lnTo>
                      <a:pt x="14" y="0"/>
                    </a:lnTo>
                    <a:lnTo>
                      <a:pt x="22" y="14"/>
                    </a:lnTo>
                    <a:lnTo>
                      <a:pt x="23" y="17"/>
                    </a:lnTo>
                    <a:lnTo>
                      <a:pt x="26" y="20"/>
                    </a:lnTo>
                    <a:lnTo>
                      <a:pt x="27" y="18"/>
                    </a:lnTo>
                    <a:lnTo>
                      <a:pt x="29" y="15"/>
                    </a:lnTo>
                    <a:lnTo>
                      <a:pt x="30" y="14"/>
                    </a:lnTo>
                    <a:lnTo>
                      <a:pt x="38" y="0"/>
                    </a:lnTo>
                    <a:lnTo>
                      <a:pt x="51" y="0"/>
                    </a:lnTo>
                    <a:lnTo>
                      <a:pt x="32" y="29"/>
                    </a:lnTo>
                    <a:lnTo>
                      <a:pt x="51" y="56"/>
                    </a:lnTo>
                    <a:lnTo>
                      <a:pt x="38" y="56"/>
                    </a:lnTo>
                    <a:lnTo>
                      <a:pt x="27" y="40"/>
                    </a:lnTo>
                    <a:lnTo>
                      <a:pt x="26" y="37"/>
                    </a:lnTo>
                    <a:lnTo>
                      <a:pt x="12" y="56"/>
                    </a:lnTo>
                    <a:lnTo>
                      <a:pt x="0" y="56"/>
                    </a:lnTo>
                    <a:lnTo>
                      <a:pt x="21" y="2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8" name="Freeform 891"/>
              <p:cNvSpPr>
                <a:spLocks/>
              </p:cNvSpPr>
              <p:nvPr/>
            </p:nvSpPr>
            <p:spPr bwMode="auto">
              <a:xfrm>
                <a:off x="3153" y="864"/>
                <a:ext cx="27" cy="76"/>
              </a:xfrm>
              <a:custGeom>
                <a:avLst/>
                <a:gdLst>
                  <a:gd name="T0" fmla="*/ 21 w 27"/>
                  <a:gd name="T1" fmla="*/ 0 h 76"/>
                  <a:gd name="T2" fmla="*/ 27 w 27"/>
                  <a:gd name="T3" fmla="*/ 0 h 76"/>
                  <a:gd name="T4" fmla="*/ 27 w 27"/>
                  <a:gd name="T5" fmla="*/ 76 h 76"/>
                  <a:gd name="T6" fmla="*/ 18 w 27"/>
                  <a:gd name="T7" fmla="*/ 76 h 76"/>
                  <a:gd name="T8" fmla="*/ 18 w 27"/>
                  <a:gd name="T9" fmla="*/ 16 h 76"/>
                  <a:gd name="T10" fmla="*/ 15 w 27"/>
                  <a:gd name="T11" fmla="*/ 18 h 76"/>
                  <a:gd name="T12" fmla="*/ 12 w 27"/>
                  <a:gd name="T13" fmla="*/ 20 h 76"/>
                  <a:gd name="T14" fmla="*/ 4 w 27"/>
                  <a:gd name="T15" fmla="*/ 26 h 76"/>
                  <a:gd name="T16" fmla="*/ 0 w 27"/>
                  <a:gd name="T17" fmla="*/ 27 h 76"/>
                  <a:gd name="T18" fmla="*/ 0 w 27"/>
                  <a:gd name="T19" fmla="*/ 18 h 76"/>
                  <a:gd name="T20" fmla="*/ 6 w 27"/>
                  <a:gd name="T21" fmla="*/ 15 h 76"/>
                  <a:gd name="T22" fmla="*/ 14 w 27"/>
                  <a:gd name="T23" fmla="*/ 9 h 76"/>
                  <a:gd name="T24" fmla="*/ 17 w 27"/>
                  <a:gd name="T25" fmla="*/ 5 h 76"/>
                  <a:gd name="T26" fmla="*/ 19 w 27"/>
                  <a:gd name="T27" fmla="*/ 3 h 76"/>
                  <a:gd name="T28" fmla="*/ 21 w 27"/>
                  <a:gd name="T29" fmla="*/ 0 h 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7"/>
                  <a:gd name="T46" fmla="*/ 0 h 76"/>
                  <a:gd name="T47" fmla="*/ 27 w 27"/>
                  <a:gd name="T48" fmla="*/ 76 h 7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7" h="76">
                    <a:moveTo>
                      <a:pt x="21" y="0"/>
                    </a:moveTo>
                    <a:lnTo>
                      <a:pt x="27" y="0"/>
                    </a:lnTo>
                    <a:lnTo>
                      <a:pt x="27" y="76"/>
                    </a:lnTo>
                    <a:lnTo>
                      <a:pt x="18" y="76"/>
                    </a:lnTo>
                    <a:lnTo>
                      <a:pt x="18" y="16"/>
                    </a:lnTo>
                    <a:lnTo>
                      <a:pt x="15" y="18"/>
                    </a:lnTo>
                    <a:lnTo>
                      <a:pt x="12" y="20"/>
                    </a:lnTo>
                    <a:lnTo>
                      <a:pt x="4" y="2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6" y="15"/>
                    </a:lnTo>
                    <a:lnTo>
                      <a:pt x="14" y="9"/>
                    </a:lnTo>
                    <a:lnTo>
                      <a:pt x="17" y="5"/>
                    </a:lnTo>
                    <a:lnTo>
                      <a:pt x="19" y="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9" name="Freeform 892"/>
              <p:cNvSpPr>
                <a:spLocks noEditPoints="1"/>
              </p:cNvSpPr>
              <p:nvPr/>
            </p:nvSpPr>
            <p:spPr bwMode="auto">
              <a:xfrm>
                <a:off x="3205" y="864"/>
                <a:ext cx="51" cy="78"/>
              </a:xfrm>
              <a:custGeom>
                <a:avLst/>
                <a:gdLst>
                  <a:gd name="T0" fmla="*/ 25 w 51"/>
                  <a:gd name="T1" fmla="*/ 8 h 78"/>
                  <a:gd name="T2" fmla="*/ 21 w 51"/>
                  <a:gd name="T3" fmla="*/ 9 h 78"/>
                  <a:gd name="T4" fmla="*/ 18 w 51"/>
                  <a:gd name="T5" fmla="*/ 11 h 78"/>
                  <a:gd name="T6" fmla="*/ 15 w 51"/>
                  <a:gd name="T7" fmla="*/ 14 h 78"/>
                  <a:gd name="T8" fmla="*/ 11 w 51"/>
                  <a:gd name="T9" fmla="*/ 23 h 78"/>
                  <a:gd name="T10" fmla="*/ 11 w 51"/>
                  <a:gd name="T11" fmla="*/ 53 h 78"/>
                  <a:gd name="T12" fmla="*/ 15 w 51"/>
                  <a:gd name="T13" fmla="*/ 63 h 78"/>
                  <a:gd name="T14" fmla="*/ 18 w 51"/>
                  <a:gd name="T15" fmla="*/ 65 h 78"/>
                  <a:gd name="T16" fmla="*/ 22 w 51"/>
                  <a:gd name="T17" fmla="*/ 68 h 78"/>
                  <a:gd name="T18" fmla="*/ 30 w 51"/>
                  <a:gd name="T19" fmla="*/ 68 h 78"/>
                  <a:gd name="T20" fmla="*/ 36 w 51"/>
                  <a:gd name="T21" fmla="*/ 63 h 78"/>
                  <a:gd name="T22" fmla="*/ 40 w 51"/>
                  <a:gd name="T23" fmla="*/ 53 h 78"/>
                  <a:gd name="T24" fmla="*/ 41 w 51"/>
                  <a:gd name="T25" fmla="*/ 38 h 78"/>
                  <a:gd name="T26" fmla="*/ 40 w 51"/>
                  <a:gd name="T27" fmla="*/ 23 h 78"/>
                  <a:gd name="T28" fmla="*/ 36 w 51"/>
                  <a:gd name="T29" fmla="*/ 14 h 78"/>
                  <a:gd name="T30" fmla="*/ 33 w 51"/>
                  <a:gd name="T31" fmla="*/ 11 h 78"/>
                  <a:gd name="T32" fmla="*/ 25 w 51"/>
                  <a:gd name="T33" fmla="*/ 8 h 78"/>
                  <a:gd name="T34" fmla="*/ 21 w 51"/>
                  <a:gd name="T35" fmla="*/ 0 h 78"/>
                  <a:gd name="T36" fmla="*/ 33 w 51"/>
                  <a:gd name="T37" fmla="*/ 0 h 78"/>
                  <a:gd name="T38" fmla="*/ 36 w 51"/>
                  <a:gd name="T39" fmla="*/ 1 h 78"/>
                  <a:gd name="T40" fmla="*/ 40 w 51"/>
                  <a:gd name="T41" fmla="*/ 4 h 78"/>
                  <a:gd name="T42" fmla="*/ 42 w 51"/>
                  <a:gd name="T43" fmla="*/ 7 h 78"/>
                  <a:gd name="T44" fmla="*/ 47 w 51"/>
                  <a:gd name="T45" fmla="*/ 15 h 78"/>
                  <a:gd name="T46" fmla="*/ 51 w 51"/>
                  <a:gd name="T47" fmla="*/ 31 h 78"/>
                  <a:gd name="T48" fmla="*/ 51 w 51"/>
                  <a:gd name="T49" fmla="*/ 50 h 78"/>
                  <a:gd name="T50" fmla="*/ 48 w 51"/>
                  <a:gd name="T51" fmla="*/ 61 h 78"/>
                  <a:gd name="T52" fmla="*/ 40 w 51"/>
                  <a:gd name="T53" fmla="*/ 74 h 78"/>
                  <a:gd name="T54" fmla="*/ 36 w 51"/>
                  <a:gd name="T55" fmla="*/ 76 h 78"/>
                  <a:gd name="T56" fmla="*/ 32 w 51"/>
                  <a:gd name="T57" fmla="*/ 78 h 78"/>
                  <a:gd name="T58" fmla="*/ 21 w 51"/>
                  <a:gd name="T59" fmla="*/ 78 h 78"/>
                  <a:gd name="T60" fmla="*/ 16 w 51"/>
                  <a:gd name="T61" fmla="*/ 76 h 78"/>
                  <a:gd name="T62" fmla="*/ 12 w 51"/>
                  <a:gd name="T63" fmla="*/ 74 h 78"/>
                  <a:gd name="T64" fmla="*/ 8 w 51"/>
                  <a:gd name="T65" fmla="*/ 70 h 78"/>
                  <a:gd name="T66" fmla="*/ 3 w 51"/>
                  <a:gd name="T67" fmla="*/ 57 h 78"/>
                  <a:gd name="T68" fmla="*/ 0 w 51"/>
                  <a:gd name="T69" fmla="*/ 38 h 78"/>
                  <a:gd name="T70" fmla="*/ 1 w 51"/>
                  <a:gd name="T71" fmla="*/ 26 h 78"/>
                  <a:gd name="T72" fmla="*/ 4 w 51"/>
                  <a:gd name="T73" fmla="*/ 16 h 78"/>
                  <a:gd name="T74" fmla="*/ 6 w 51"/>
                  <a:gd name="T75" fmla="*/ 11 h 78"/>
                  <a:gd name="T76" fmla="*/ 8 w 51"/>
                  <a:gd name="T77" fmla="*/ 7 h 78"/>
                  <a:gd name="T78" fmla="*/ 11 w 51"/>
                  <a:gd name="T79" fmla="*/ 4 h 78"/>
                  <a:gd name="T80" fmla="*/ 15 w 51"/>
                  <a:gd name="T81" fmla="*/ 1 h 78"/>
                  <a:gd name="T82" fmla="*/ 21 w 51"/>
                  <a:gd name="T83" fmla="*/ 0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"/>
                  <a:gd name="T127" fmla="*/ 0 h 78"/>
                  <a:gd name="T128" fmla="*/ 51 w 51"/>
                  <a:gd name="T129" fmla="*/ 78 h 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" h="78">
                    <a:moveTo>
                      <a:pt x="25" y="8"/>
                    </a:moveTo>
                    <a:lnTo>
                      <a:pt x="21" y="9"/>
                    </a:lnTo>
                    <a:lnTo>
                      <a:pt x="18" y="11"/>
                    </a:lnTo>
                    <a:lnTo>
                      <a:pt x="15" y="14"/>
                    </a:lnTo>
                    <a:lnTo>
                      <a:pt x="11" y="23"/>
                    </a:lnTo>
                    <a:lnTo>
                      <a:pt x="11" y="53"/>
                    </a:lnTo>
                    <a:lnTo>
                      <a:pt x="15" y="63"/>
                    </a:lnTo>
                    <a:lnTo>
                      <a:pt x="18" y="65"/>
                    </a:lnTo>
                    <a:lnTo>
                      <a:pt x="22" y="68"/>
                    </a:lnTo>
                    <a:lnTo>
                      <a:pt x="30" y="68"/>
                    </a:lnTo>
                    <a:lnTo>
                      <a:pt x="36" y="63"/>
                    </a:lnTo>
                    <a:lnTo>
                      <a:pt x="40" y="53"/>
                    </a:lnTo>
                    <a:lnTo>
                      <a:pt x="41" y="38"/>
                    </a:lnTo>
                    <a:lnTo>
                      <a:pt x="40" y="23"/>
                    </a:lnTo>
                    <a:lnTo>
                      <a:pt x="36" y="14"/>
                    </a:lnTo>
                    <a:lnTo>
                      <a:pt x="33" y="11"/>
                    </a:lnTo>
                    <a:lnTo>
                      <a:pt x="25" y="8"/>
                    </a:lnTo>
                    <a:close/>
                    <a:moveTo>
                      <a:pt x="21" y="0"/>
                    </a:moveTo>
                    <a:lnTo>
                      <a:pt x="33" y="0"/>
                    </a:lnTo>
                    <a:lnTo>
                      <a:pt x="36" y="1"/>
                    </a:lnTo>
                    <a:lnTo>
                      <a:pt x="40" y="4"/>
                    </a:lnTo>
                    <a:lnTo>
                      <a:pt x="42" y="7"/>
                    </a:lnTo>
                    <a:lnTo>
                      <a:pt x="47" y="15"/>
                    </a:lnTo>
                    <a:lnTo>
                      <a:pt x="51" y="31"/>
                    </a:lnTo>
                    <a:lnTo>
                      <a:pt x="51" y="50"/>
                    </a:lnTo>
                    <a:lnTo>
                      <a:pt x="48" y="61"/>
                    </a:lnTo>
                    <a:lnTo>
                      <a:pt x="40" y="74"/>
                    </a:lnTo>
                    <a:lnTo>
                      <a:pt x="36" y="76"/>
                    </a:lnTo>
                    <a:lnTo>
                      <a:pt x="32" y="78"/>
                    </a:lnTo>
                    <a:lnTo>
                      <a:pt x="21" y="78"/>
                    </a:lnTo>
                    <a:lnTo>
                      <a:pt x="16" y="76"/>
                    </a:lnTo>
                    <a:lnTo>
                      <a:pt x="12" y="74"/>
                    </a:lnTo>
                    <a:lnTo>
                      <a:pt x="8" y="70"/>
                    </a:lnTo>
                    <a:lnTo>
                      <a:pt x="3" y="57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4" y="16"/>
                    </a:lnTo>
                    <a:lnTo>
                      <a:pt x="6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0" name="Rectangle 893"/>
              <p:cNvSpPr>
                <a:spLocks noChangeArrowheads="1"/>
              </p:cNvSpPr>
              <p:nvPr/>
            </p:nvSpPr>
            <p:spPr bwMode="auto">
              <a:xfrm>
                <a:off x="3264" y="853"/>
                <a:ext cx="19" cy="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1" name="Freeform 894"/>
              <p:cNvSpPr>
                <a:spLocks noEditPoints="1"/>
              </p:cNvSpPr>
              <p:nvPr/>
            </p:nvSpPr>
            <p:spPr bwMode="auto">
              <a:xfrm>
                <a:off x="3288" y="823"/>
                <a:ext cx="33" cy="53"/>
              </a:xfrm>
              <a:custGeom>
                <a:avLst/>
                <a:gdLst>
                  <a:gd name="T0" fmla="*/ 17 w 33"/>
                  <a:gd name="T1" fmla="*/ 26 h 53"/>
                  <a:gd name="T2" fmla="*/ 13 w 33"/>
                  <a:gd name="T3" fmla="*/ 27 h 53"/>
                  <a:gd name="T4" fmla="*/ 9 w 33"/>
                  <a:gd name="T5" fmla="*/ 30 h 53"/>
                  <a:gd name="T6" fmla="*/ 7 w 33"/>
                  <a:gd name="T7" fmla="*/ 31 h 53"/>
                  <a:gd name="T8" fmla="*/ 7 w 33"/>
                  <a:gd name="T9" fmla="*/ 41 h 53"/>
                  <a:gd name="T10" fmla="*/ 9 w 33"/>
                  <a:gd name="T11" fmla="*/ 44 h 53"/>
                  <a:gd name="T12" fmla="*/ 14 w 33"/>
                  <a:gd name="T13" fmla="*/ 46 h 53"/>
                  <a:gd name="T14" fmla="*/ 21 w 33"/>
                  <a:gd name="T15" fmla="*/ 46 h 53"/>
                  <a:gd name="T16" fmla="*/ 24 w 33"/>
                  <a:gd name="T17" fmla="*/ 44 h 53"/>
                  <a:gd name="T18" fmla="*/ 25 w 33"/>
                  <a:gd name="T19" fmla="*/ 41 h 53"/>
                  <a:gd name="T20" fmla="*/ 26 w 33"/>
                  <a:gd name="T21" fmla="*/ 37 h 53"/>
                  <a:gd name="T22" fmla="*/ 26 w 33"/>
                  <a:gd name="T23" fmla="*/ 34 h 53"/>
                  <a:gd name="T24" fmla="*/ 25 w 33"/>
                  <a:gd name="T25" fmla="*/ 31 h 53"/>
                  <a:gd name="T26" fmla="*/ 21 w 33"/>
                  <a:gd name="T27" fmla="*/ 27 h 53"/>
                  <a:gd name="T28" fmla="*/ 20 w 33"/>
                  <a:gd name="T29" fmla="*/ 27 h 53"/>
                  <a:gd name="T30" fmla="*/ 17 w 33"/>
                  <a:gd name="T31" fmla="*/ 26 h 53"/>
                  <a:gd name="T32" fmla="*/ 13 w 33"/>
                  <a:gd name="T33" fmla="*/ 7 h 53"/>
                  <a:gd name="T34" fmla="*/ 10 w 33"/>
                  <a:gd name="T35" fmla="*/ 8 h 53"/>
                  <a:gd name="T36" fmla="*/ 9 w 33"/>
                  <a:gd name="T37" fmla="*/ 11 h 53"/>
                  <a:gd name="T38" fmla="*/ 9 w 33"/>
                  <a:gd name="T39" fmla="*/ 16 h 53"/>
                  <a:gd name="T40" fmla="*/ 11 w 33"/>
                  <a:gd name="T41" fmla="*/ 19 h 53"/>
                  <a:gd name="T42" fmla="*/ 14 w 33"/>
                  <a:gd name="T43" fmla="*/ 20 h 53"/>
                  <a:gd name="T44" fmla="*/ 20 w 33"/>
                  <a:gd name="T45" fmla="*/ 20 h 53"/>
                  <a:gd name="T46" fmla="*/ 24 w 33"/>
                  <a:gd name="T47" fmla="*/ 16 h 53"/>
                  <a:gd name="T48" fmla="*/ 25 w 33"/>
                  <a:gd name="T49" fmla="*/ 13 h 53"/>
                  <a:gd name="T50" fmla="*/ 22 w 33"/>
                  <a:gd name="T51" fmla="*/ 8 h 53"/>
                  <a:gd name="T52" fmla="*/ 20 w 33"/>
                  <a:gd name="T53" fmla="*/ 7 h 53"/>
                  <a:gd name="T54" fmla="*/ 13 w 33"/>
                  <a:gd name="T55" fmla="*/ 7 h 53"/>
                  <a:gd name="T56" fmla="*/ 17 w 33"/>
                  <a:gd name="T57" fmla="*/ 0 h 53"/>
                  <a:gd name="T58" fmla="*/ 21 w 33"/>
                  <a:gd name="T59" fmla="*/ 1 h 53"/>
                  <a:gd name="T60" fmla="*/ 26 w 33"/>
                  <a:gd name="T61" fmla="*/ 4 h 53"/>
                  <a:gd name="T62" fmla="*/ 29 w 33"/>
                  <a:gd name="T63" fmla="*/ 7 h 53"/>
                  <a:gd name="T64" fmla="*/ 31 w 33"/>
                  <a:gd name="T65" fmla="*/ 9 h 53"/>
                  <a:gd name="T66" fmla="*/ 32 w 33"/>
                  <a:gd name="T67" fmla="*/ 13 h 53"/>
                  <a:gd name="T68" fmla="*/ 29 w 33"/>
                  <a:gd name="T69" fmla="*/ 19 h 53"/>
                  <a:gd name="T70" fmla="*/ 28 w 33"/>
                  <a:gd name="T71" fmla="*/ 20 h 53"/>
                  <a:gd name="T72" fmla="*/ 26 w 33"/>
                  <a:gd name="T73" fmla="*/ 23 h 53"/>
                  <a:gd name="T74" fmla="*/ 24 w 33"/>
                  <a:gd name="T75" fmla="*/ 23 h 53"/>
                  <a:gd name="T76" fmla="*/ 29 w 33"/>
                  <a:gd name="T77" fmla="*/ 26 h 53"/>
                  <a:gd name="T78" fmla="*/ 32 w 33"/>
                  <a:gd name="T79" fmla="*/ 31 h 53"/>
                  <a:gd name="T80" fmla="*/ 32 w 33"/>
                  <a:gd name="T81" fmla="*/ 34 h 53"/>
                  <a:gd name="T82" fmla="*/ 33 w 33"/>
                  <a:gd name="T83" fmla="*/ 37 h 53"/>
                  <a:gd name="T84" fmla="*/ 31 w 33"/>
                  <a:gd name="T85" fmla="*/ 45 h 53"/>
                  <a:gd name="T86" fmla="*/ 25 w 33"/>
                  <a:gd name="T87" fmla="*/ 50 h 53"/>
                  <a:gd name="T88" fmla="*/ 17 w 33"/>
                  <a:gd name="T89" fmla="*/ 53 h 53"/>
                  <a:gd name="T90" fmla="*/ 11 w 33"/>
                  <a:gd name="T91" fmla="*/ 52 h 53"/>
                  <a:gd name="T92" fmla="*/ 7 w 33"/>
                  <a:gd name="T93" fmla="*/ 50 h 53"/>
                  <a:gd name="T94" fmla="*/ 2 w 33"/>
                  <a:gd name="T95" fmla="*/ 45 h 53"/>
                  <a:gd name="T96" fmla="*/ 0 w 33"/>
                  <a:gd name="T97" fmla="*/ 41 h 53"/>
                  <a:gd name="T98" fmla="*/ 0 w 33"/>
                  <a:gd name="T99" fmla="*/ 30 h 53"/>
                  <a:gd name="T100" fmla="*/ 5 w 33"/>
                  <a:gd name="T101" fmla="*/ 26 h 53"/>
                  <a:gd name="T102" fmla="*/ 10 w 33"/>
                  <a:gd name="T103" fmla="*/ 23 h 53"/>
                  <a:gd name="T104" fmla="*/ 5 w 33"/>
                  <a:gd name="T105" fmla="*/ 20 h 53"/>
                  <a:gd name="T106" fmla="*/ 3 w 33"/>
                  <a:gd name="T107" fmla="*/ 19 h 53"/>
                  <a:gd name="T108" fmla="*/ 2 w 33"/>
                  <a:gd name="T109" fmla="*/ 16 h 53"/>
                  <a:gd name="T110" fmla="*/ 2 w 33"/>
                  <a:gd name="T111" fmla="*/ 9 h 53"/>
                  <a:gd name="T112" fmla="*/ 5 w 33"/>
                  <a:gd name="T113" fmla="*/ 4 h 53"/>
                  <a:gd name="T114" fmla="*/ 17 w 33"/>
                  <a:gd name="T115" fmla="*/ 0 h 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3"/>
                  <a:gd name="T175" fmla="*/ 0 h 53"/>
                  <a:gd name="T176" fmla="*/ 33 w 33"/>
                  <a:gd name="T177" fmla="*/ 53 h 5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3" h="53">
                    <a:moveTo>
                      <a:pt x="17" y="26"/>
                    </a:moveTo>
                    <a:lnTo>
                      <a:pt x="13" y="27"/>
                    </a:lnTo>
                    <a:lnTo>
                      <a:pt x="9" y="30"/>
                    </a:lnTo>
                    <a:lnTo>
                      <a:pt x="7" y="31"/>
                    </a:lnTo>
                    <a:lnTo>
                      <a:pt x="7" y="41"/>
                    </a:lnTo>
                    <a:lnTo>
                      <a:pt x="9" y="44"/>
                    </a:lnTo>
                    <a:lnTo>
                      <a:pt x="14" y="46"/>
                    </a:lnTo>
                    <a:lnTo>
                      <a:pt x="21" y="46"/>
                    </a:lnTo>
                    <a:lnTo>
                      <a:pt x="24" y="44"/>
                    </a:lnTo>
                    <a:lnTo>
                      <a:pt x="25" y="41"/>
                    </a:lnTo>
                    <a:lnTo>
                      <a:pt x="26" y="37"/>
                    </a:lnTo>
                    <a:lnTo>
                      <a:pt x="26" y="34"/>
                    </a:lnTo>
                    <a:lnTo>
                      <a:pt x="25" y="31"/>
                    </a:lnTo>
                    <a:lnTo>
                      <a:pt x="21" y="27"/>
                    </a:lnTo>
                    <a:lnTo>
                      <a:pt x="20" y="27"/>
                    </a:lnTo>
                    <a:lnTo>
                      <a:pt x="17" y="26"/>
                    </a:lnTo>
                    <a:close/>
                    <a:moveTo>
                      <a:pt x="13" y="7"/>
                    </a:moveTo>
                    <a:lnTo>
                      <a:pt x="10" y="8"/>
                    </a:lnTo>
                    <a:lnTo>
                      <a:pt x="9" y="11"/>
                    </a:lnTo>
                    <a:lnTo>
                      <a:pt x="9" y="16"/>
                    </a:lnTo>
                    <a:lnTo>
                      <a:pt x="11" y="19"/>
                    </a:lnTo>
                    <a:lnTo>
                      <a:pt x="14" y="20"/>
                    </a:lnTo>
                    <a:lnTo>
                      <a:pt x="20" y="20"/>
                    </a:lnTo>
                    <a:lnTo>
                      <a:pt x="24" y="16"/>
                    </a:lnTo>
                    <a:lnTo>
                      <a:pt x="25" y="13"/>
                    </a:lnTo>
                    <a:lnTo>
                      <a:pt x="22" y="8"/>
                    </a:lnTo>
                    <a:lnTo>
                      <a:pt x="20" y="7"/>
                    </a:lnTo>
                    <a:lnTo>
                      <a:pt x="13" y="7"/>
                    </a:lnTo>
                    <a:close/>
                    <a:moveTo>
                      <a:pt x="17" y="0"/>
                    </a:moveTo>
                    <a:lnTo>
                      <a:pt x="21" y="1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1" y="9"/>
                    </a:lnTo>
                    <a:lnTo>
                      <a:pt x="32" y="13"/>
                    </a:lnTo>
                    <a:lnTo>
                      <a:pt x="29" y="19"/>
                    </a:lnTo>
                    <a:lnTo>
                      <a:pt x="28" y="20"/>
                    </a:lnTo>
                    <a:lnTo>
                      <a:pt x="26" y="23"/>
                    </a:lnTo>
                    <a:lnTo>
                      <a:pt x="24" y="23"/>
                    </a:lnTo>
                    <a:lnTo>
                      <a:pt x="29" y="26"/>
                    </a:lnTo>
                    <a:lnTo>
                      <a:pt x="32" y="31"/>
                    </a:lnTo>
                    <a:lnTo>
                      <a:pt x="32" y="34"/>
                    </a:lnTo>
                    <a:lnTo>
                      <a:pt x="33" y="37"/>
                    </a:lnTo>
                    <a:lnTo>
                      <a:pt x="31" y="45"/>
                    </a:lnTo>
                    <a:lnTo>
                      <a:pt x="25" y="50"/>
                    </a:lnTo>
                    <a:lnTo>
                      <a:pt x="17" y="53"/>
                    </a:lnTo>
                    <a:lnTo>
                      <a:pt x="11" y="52"/>
                    </a:lnTo>
                    <a:lnTo>
                      <a:pt x="7" y="50"/>
                    </a:lnTo>
                    <a:lnTo>
                      <a:pt x="2" y="45"/>
                    </a:lnTo>
                    <a:lnTo>
                      <a:pt x="0" y="41"/>
                    </a:lnTo>
                    <a:lnTo>
                      <a:pt x="0" y="30"/>
                    </a:lnTo>
                    <a:lnTo>
                      <a:pt x="5" y="26"/>
                    </a:lnTo>
                    <a:lnTo>
                      <a:pt x="10" y="23"/>
                    </a:lnTo>
                    <a:lnTo>
                      <a:pt x="5" y="20"/>
                    </a:lnTo>
                    <a:lnTo>
                      <a:pt x="3" y="19"/>
                    </a:lnTo>
                    <a:lnTo>
                      <a:pt x="2" y="16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2" name="Line 895"/>
              <p:cNvSpPr>
                <a:spLocks noChangeShapeType="1"/>
              </p:cNvSpPr>
              <p:nvPr/>
            </p:nvSpPr>
            <p:spPr bwMode="auto">
              <a:xfrm>
                <a:off x="3108" y="1203"/>
                <a:ext cx="51" cy="3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3" name="Line 896"/>
              <p:cNvSpPr>
                <a:spLocks noChangeShapeType="1"/>
              </p:cNvSpPr>
              <p:nvPr/>
            </p:nvSpPr>
            <p:spPr bwMode="auto">
              <a:xfrm>
                <a:off x="3159" y="1206"/>
                <a:ext cx="50" cy="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4" name="Line 897"/>
              <p:cNvSpPr>
                <a:spLocks noChangeShapeType="1"/>
              </p:cNvSpPr>
              <p:nvPr/>
            </p:nvSpPr>
            <p:spPr bwMode="auto">
              <a:xfrm>
                <a:off x="3209" y="1210"/>
                <a:ext cx="152" cy="16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5" name="Line 898"/>
              <p:cNvSpPr>
                <a:spLocks noChangeShapeType="1"/>
              </p:cNvSpPr>
              <p:nvPr/>
            </p:nvSpPr>
            <p:spPr bwMode="auto">
              <a:xfrm>
                <a:off x="3361" y="1226"/>
                <a:ext cx="51" cy="7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6" name="Line 899"/>
              <p:cNvSpPr>
                <a:spLocks noChangeShapeType="1"/>
              </p:cNvSpPr>
              <p:nvPr/>
            </p:nvSpPr>
            <p:spPr bwMode="auto">
              <a:xfrm>
                <a:off x="3412" y="1233"/>
                <a:ext cx="50" cy="6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7" name="Line 900"/>
              <p:cNvSpPr>
                <a:spLocks noChangeShapeType="1"/>
              </p:cNvSpPr>
              <p:nvPr/>
            </p:nvSpPr>
            <p:spPr bwMode="auto">
              <a:xfrm>
                <a:off x="3462" y="1239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8" name="Line 901"/>
              <p:cNvSpPr>
                <a:spLocks noChangeShapeType="1"/>
              </p:cNvSpPr>
              <p:nvPr/>
            </p:nvSpPr>
            <p:spPr bwMode="auto">
              <a:xfrm flipV="1">
                <a:off x="3513" y="1233"/>
                <a:ext cx="50" cy="7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9" name="Line 902"/>
              <p:cNvSpPr>
                <a:spLocks noChangeShapeType="1"/>
              </p:cNvSpPr>
              <p:nvPr/>
            </p:nvSpPr>
            <p:spPr bwMode="auto">
              <a:xfrm flipV="1">
                <a:off x="3563" y="1208"/>
                <a:ext cx="102" cy="25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0" name="Line 903"/>
              <p:cNvSpPr>
                <a:spLocks noChangeShapeType="1"/>
              </p:cNvSpPr>
              <p:nvPr/>
            </p:nvSpPr>
            <p:spPr bwMode="auto">
              <a:xfrm flipV="1">
                <a:off x="3665" y="1206"/>
                <a:ext cx="50" cy="2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1" name="Line 904"/>
              <p:cNvSpPr>
                <a:spLocks noChangeShapeType="1"/>
              </p:cNvSpPr>
              <p:nvPr/>
            </p:nvSpPr>
            <p:spPr bwMode="auto">
              <a:xfrm>
                <a:off x="3715" y="1206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2" name="Line 905"/>
              <p:cNvSpPr>
                <a:spLocks noChangeShapeType="1"/>
              </p:cNvSpPr>
              <p:nvPr/>
            </p:nvSpPr>
            <p:spPr bwMode="auto">
              <a:xfrm>
                <a:off x="3766" y="1210"/>
                <a:ext cx="50" cy="3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3" name="Line 906"/>
              <p:cNvSpPr>
                <a:spLocks noChangeShapeType="1"/>
              </p:cNvSpPr>
              <p:nvPr/>
            </p:nvSpPr>
            <p:spPr bwMode="auto">
              <a:xfrm flipV="1">
                <a:off x="3816" y="1210"/>
                <a:ext cx="51" cy="3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4" name="Line 907"/>
              <p:cNvSpPr>
                <a:spLocks noChangeShapeType="1"/>
              </p:cNvSpPr>
              <p:nvPr/>
            </p:nvSpPr>
            <p:spPr bwMode="auto">
              <a:xfrm flipV="1">
                <a:off x="3867" y="1202"/>
                <a:ext cx="51" cy="8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5" name="Line 908"/>
              <p:cNvSpPr>
                <a:spLocks noChangeShapeType="1"/>
              </p:cNvSpPr>
              <p:nvPr/>
            </p:nvSpPr>
            <p:spPr bwMode="auto">
              <a:xfrm flipV="1">
                <a:off x="3918" y="1192"/>
                <a:ext cx="50" cy="10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6" name="Line 909"/>
              <p:cNvSpPr>
                <a:spLocks noChangeShapeType="1"/>
              </p:cNvSpPr>
              <p:nvPr/>
            </p:nvSpPr>
            <p:spPr bwMode="auto">
              <a:xfrm flipV="1">
                <a:off x="3968" y="1185"/>
                <a:ext cx="51" cy="7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7" name="Line 910"/>
              <p:cNvSpPr>
                <a:spLocks noChangeShapeType="1"/>
              </p:cNvSpPr>
              <p:nvPr/>
            </p:nvSpPr>
            <p:spPr bwMode="auto">
              <a:xfrm flipV="1">
                <a:off x="4019" y="1184"/>
                <a:ext cx="50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8" name="Line 911"/>
              <p:cNvSpPr>
                <a:spLocks noChangeShapeType="1"/>
              </p:cNvSpPr>
              <p:nvPr/>
            </p:nvSpPr>
            <p:spPr bwMode="auto">
              <a:xfrm>
                <a:off x="4069" y="1184"/>
                <a:ext cx="51" cy="3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9" name="Line 912"/>
              <p:cNvSpPr>
                <a:spLocks noChangeShapeType="1"/>
              </p:cNvSpPr>
              <p:nvPr/>
            </p:nvSpPr>
            <p:spPr bwMode="auto">
              <a:xfrm>
                <a:off x="4120" y="1187"/>
                <a:ext cx="101" cy="1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0" name="Line 913"/>
              <p:cNvSpPr>
                <a:spLocks noChangeShapeType="1"/>
              </p:cNvSpPr>
              <p:nvPr/>
            </p:nvSpPr>
            <p:spPr bwMode="auto">
              <a:xfrm>
                <a:off x="4221" y="1198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1" name="Line 914"/>
              <p:cNvSpPr>
                <a:spLocks noChangeShapeType="1"/>
              </p:cNvSpPr>
              <p:nvPr/>
            </p:nvSpPr>
            <p:spPr bwMode="auto">
              <a:xfrm>
                <a:off x="4272" y="1202"/>
                <a:ext cx="50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2" name="Line 915"/>
              <p:cNvSpPr>
                <a:spLocks noChangeShapeType="1"/>
              </p:cNvSpPr>
              <p:nvPr/>
            </p:nvSpPr>
            <p:spPr bwMode="auto">
              <a:xfrm>
                <a:off x="4322" y="1203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3" name="Line 916"/>
              <p:cNvSpPr>
                <a:spLocks noChangeShapeType="1"/>
              </p:cNvSpPr>
              <p:nvPr/>
            </p:nvSpPr>
            <p:spPr bwMode="auto">
              <a:xfrm flipV="1">
                <a:off x="4373" y="1202"/>
                <a:ext cx="51" cy="1"/>
              </a:xfrm>
              <a:prstGeom prst="line">
                <a:avLst/>
              </a:prstGeom>
              <a:noFill/>
              <a:ln w="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4" name="Line 917"/>
              <p:cNvSpPr>
                <a:spLocks noChangeShapeType="1"/>
              </p:cNvSpPr>
              <p:nvPr/>
            </p:nvSpPr>
            <p:spPr bwMode="auto">
              <a:xfrm>
                <a:off x="3108" y="1203"/>
                <a:ext cx="1316" cy="1"/>
              </a:xfrm>
              <a:prstGeom prst="line">
                <a:avLst/>
              </a:prstGeom>
              <a:noFill/>
              <a:ln w="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5" name="Line 918"/>
              <p:cNvSpPr>
                <a:spLocks noChangeShapeType="1"/>
              </p:cNvSpPr>
              <p:nvPr/>
            </p:nvSpPr>
            <p:spPr bwMode="auto">
              <a:xfrm>
                <a:off x="3108" y="1203"/>
                <a:ext cx="51" cy="3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6" name="Line 919"/>
              <p:cNvSpPr>
                <a:spLocks noChangeShapeType="1"/>
              </p:cNvSpPr>
              <p:nvPr/>
            </p:nvSpPr>
            <p:spPr bwMode="auto">
              <a:xfrm>
                <a:off x="3159" y="1206"/>
                <a:ext cx="101" cy="8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7" name="Line 920"/>
              <p:cNvSpPr>
                <a:spLocks noChangeShapeType="1"/>
              </p:cNvSpPr>
              <p:nvPr/>
            </p:nvSpPr>
            <p:spPr bwMode="auto">
              <a:xfrm>
                <a:off x="3260" y="1214"/>
                <a:ext cx="50" cy="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8" name="Line 921"/>
              <p:cNvSpPr>
                <a:spLocks noChangeShapeType="1"/>
              </p:cNvSpPr>
              <p:nvPr/>
            </p:nvSpPr>
            <p:spPr bwMode="auto">
              <a:xfrm>
                <a:off x="3310" y="1219"/>
                <a:ext cx="51" cy="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9" name="Line 922"/>
              <p:cNvSpPr>
                <a:spLocks noChangeShapeType="1"/>
              </p:cNvSpPr>
              <p:nvPr/>
            </p:nvSpPr>
            <p:spPr bwMode="auto">
              <a:xfrm>
                <a:off x="3361" y="1224"/>
                <a:ext cx="51" cy="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0" name="Line 923"/>
              <p:cNvSpPr>
                <a:spLocks noChangeShapeType="1"/>
              </p:cNvSpPr>
              <p:nvPr/>
            </p:nvSpPr>
            <p:spPr bwMode="auto">
              <a:xfrm>
                <a:off x="3412" y="1229"/>
                <a:ext cx="50" cy="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1" name="Line 924"/>
              <p:cNvSpPr>
                <a:spLocks noChangeShapeType="1"/>
              </p:cNvSpPr>
              <p:nvPr/>
            </p:nvSpPr>
            <p:spPr bwMode="auto">
              <a:xfrm flipV="1">
                <a:off x="3462" y="1229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2" name="Line 925"/>
              <p:cNvSpPr>
                <a:spLocks noChangeShapeType="1"/>
              </p:cNvSpPr>
              <p:nvPr/>
            </p:nvSpPr>
            <p:spPr bwMode="auto">
              <a:xfrm flipV="1">
                <a:off x="3513" y="1215"/>
                <a:ext cx="50" cy="1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3" name="Line 926"/>
              <p:cNvSpPr>
                <a:spLocks noChangeShapeType="1"/>
              </p:cNvSpPr>
              <p:nvPr/>
            </p:nvSpPr>
            <p:spPr bwMode="auto">
              <a:xfrm flipV="1">
                <a:off x="3563" y="1193"/>
                <a:ext cx="51" cy="22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4" name="Line 927"/>
              <p:cNvSpPr>
                <a:spLocks noChangeShapeType="1"/>
              </p:cNvSpPr>
              <p:nvPr/>
            </p:nvSpPr>
            <p:spPr bwMode="auto">
              <a:xfrm flipV="1">
                <a:off x="3614" y="1178"/>
                <a:ext cx="51" cy="1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5" name="Line 928"/>
              <p:cNvSpPr>
                <a:spLocks noChangeShapeType="1"/>
              </p:cNvSpPr>
              <p:nvPr/>
            </p:nvSpPr>
            <p:spPr bwMode="auto">
              <a:xfrm>
                <a:off x="3665" y="1178"/>
                <a:ext cx="50" cy="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6" name="Line 929"/>
              <p:cNvSpPr>
                <a:spLocks noChangeShapeType="1"/>
              </p:cNvSpPr>
              <p:nvPr/>
            </p:nvSpPr>
            <p:spPr bwMode="auto">
              <a:xfrm>
                <a:off x="3715" y="1182"/>
                <a:ext cx="51" cy="20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7" name="Line 930"/>
              <p:cNvSpPr>
                <a:spLocks noChangeShapeType="1"/>
              </p:cNvSpPr>
              <p:nvPr/>
            </p:nvSpPr>
            <p:spPr bwMode="auto">
              <a:xfrm>
                <a:off x="3766" y="1202"/>
                <a:ext cx="50" cy="20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8" name="Line 931"/>
              <p:cNvSpPr>
                <a:spLocks noChangeShapeType="1"/>
              </p:cNvSpPr>
              <p:nvPr/>
            </p:nvSpPr>
            <p:spPr bwMode="auto">
              <a:xfrm>
                <a:off x="3816" y="1222"/>
                <a:ext cx="51" cy="1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9" name="Line 932"/>
              <p:cNvSpPr>
                <a:spLocks noChangeShapeType="1"/>
              </p:cNvSpPr>
              <p:nvPr/>
            </p:nvSpPr>
            <p:spPr bwMode="auto">
              <a:xfrm>
                <a:off x="3867" y="1236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0" name="Line 933"/>
              <p:cNvSpPr>
                <a:spLocks noChangeShapeType="1"/>
              </p:cNvSpPr>
              <p:nvPr/>
            </p:nvSpPr>
            <p:spPr bwMode="auto">
              <a:xfrm flipV="1">
                <a:off x="3918" y="1237"/>
                <a:ext cx="50" cy="3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1" name="Line 934"/>
              <p:cNvSpPr>
                <a:spLocks noChangeShapeType="1"/>
              </p:cNvSpPr>
              <p:nvPr/>
            </p:nvSpPr>
            <p:spPr bwMode="auto">
              <a:xfrm flipV="1">
                <a:off x="3968" y="1232"/>
                <a:ext cx="51" cy="5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2" name="Line 935"/>
              <p:cNvSpPr>
                <a:spLocks noChangeShapeType="1"/>
              </p:cNvSpPr>
              <p:nvPr/>
            </p:nvSpPr>
            <p:spPr bwMode="auto">
              <a:xfrm flipV="1">
                <a:off x="4019" y="1224"/>
                <a:ext cx="50" cy="8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3" name="Line 936"/>
              <p:cNvSpPr>
                <a:spLocks noChangeShapeType="1"/>
              </p:cNvSpPr>
              <p:nvPr/>
            </p:nvSpPr>
            <p:spPr bwMode="auto">
              <a:xfrm flipV="1">
                <a:off x="4069" y="1210"/>
                <a:ext cx="102" cy="1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4" name="Line 937"/>
              <p:cNvSpPr>
                <a:spLocks noChangeShapeType="1"/>
              </p:cNvSpPr>
              <p:nvPr/>
            </p:nvSpPr>
            <p:spPr bwMode="auto">
              <a:xfrm flipV="1">
                <a:off x="4171" y="1204"/>
                <a:ext cx="50" cy="6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5" name="Line 938"/>
              <p:cNvSpPr>
                <a:spLocks noChangeShapeType="1"/>
              </p:cNvSpPr>
              <p:nvPr/>
            </p:nvSpPr>
            <p:spPr bwMode="auto">
              <a:xfrm flipV="1">
                <a:off x="4221" y="1200"/>
                <a:ext cx="51" cy="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6" name="Line 939"/>
              <p:cNvSpPr>
                <a:spLocks noChangeShapeType="1"/>
              </p:cNvSpPr>
              <p:nvPr/>
            </p:nvSpPr>
            <p:spPr bwMode="auto">
              <a:xfrm flipV="1">
                <a:off x="4272" y="1196"/>
                <a:ext cx="152" cy="4"/>
              </a:xfrm>
              <a:prstGeom prst="line">
                <a:avLst/>
              </a:prstGeom>
              <a:noFill/>
              <a:ln w="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7" name="Rectangle 940"/>
              <p:cNvSpPr>
                <a:spLocks noChangeArrowheads="1"/>
              </p:cNvSpPr>
              <p:nvPr/>
            </p:nvSpPr>
            <p:spPr bwMode="auto">
              <a:xfrm>
                <a:off x="3059" y="1732"/>
                <a:ext cx="1512" cy="428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8" name="Line 941"/>
              <p:cNvSpPr>
                <a:spLocks noChangeShapeType="1"/>
              </p:cNvSpPr>
              <p:nvPr/>
            </p:nvSpPr>
            <p:spPr bwMode="auto">
              <a:xfrm flipV="1">
                <a:off x="3059" y="1732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9" name="Line 942"/>
              <p:cNvSpPr>
                <a:spLocks noChangeShapeType="1"/>
              </p:cNvSpPr>
              <p:nvPr/>
            </p:nvSpPr>
            <p:spPr bwMode="auto">
              <a:xfrm>
                <a:off x="3059" y="1732"/>
                <a:ext cx="1512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0" name="Line 943"/>
              <p:cNvSpPr>
                <a:spLocks noChangeShapeType="1"/>
              </p:cNvSpPr>
              <p:nvPr/>
            </p:nvSpPr>
            <p:spPr bwMode="auto">
              <a:xfrm>
                <a:off x="4571" y="1732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1" name="Line 944"/>
              <p:cNvSpPr>
                <a:spLocks noChangeShapeType="1"/>
              </p:cNvSpPr>
              <p:nvPr/>
            </p:nvSpPr>
            <p:spPr bwMode="auto">
              <a:xfrm flipH="1">
                <a:off x="3059" y="2160"/>
                <a:ext cx="1512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2" name="Line 945"/>
              <p:cNvSpPr>
                <a:spLocks noChangeShapeType="1"/>
              </p:cNvSpPr>
              <p:nvPr/>
            </p:nvSpPr>
            <p:spPr bwMode="auto">
              <a:xfrm>
                <a:off x="3059" y="2160"/>
                <a:ext cx="1512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3" name="Line 946"/>
              <p:cNvSpPr>
                <a:spLocks noChangeShapeType="1"/>
              </p:cNvSpPr>
              <p:nvPr/>
            </p:nvSpPr>
            <p:spPr bwMode="auto">
              <a:xfrm flipV="1">
                <a:off x="3059" y="1732"/>
                <a:ext cx="1" cy="428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98" name="Line 948"/>
            <p:cNvSpPr>
              <a:spLocks noChangeShapeType="1"/>
            </p:cNvSpPr>
            <p:nvPr/>
          </p:nvSpPr>
          <p:spPr bwMode="auto">
            <a:xfrm flipV="1">
              <a:off x="3059" y="2144"/>
              <a:ext cx="1" cy="1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9" name="Freeform 949"/>
            <p:cNvSpPr>
              <a:spLocks noEditPoints="1"/>
            </p:cNvSpPr>
            <p:nvPr/>
          </p:nvSpPr>
          <p:spPr bwMode="auto">
            <a:xfrm>
              <a:off x="3033" y="2212"/>
              <a:ext cx="50" cy="78"/>
            </a:xfrm>
            <a:custGeom>
              <a:avLst/>
              <a:gdLst>
                <a:gd name="T0" fmla="*/ 24 w 50"/>
                <a:gd name="T1" fmla="*/ 8 h 78"/>
                <a:gd name="T2" fmla="*/ 20 w 50"/>
                <a:gd name="T3" fmla="*/ 10 h 78"/>
                <a:gd name="T4" fmla="*/ 18 w 50"/>
                <a:gd name="T5" fmla="*/ 11 h 78"/>
                <a:gd name="T6" fmla="*/ 15 w 50"/>
                <a:gd name="T7" fmla="*/ 14 h 78"/>
                <a:gd name="T8" fmla="*/ 11 w 50"/>
                <a:gd name="T9" fmla="*/ 23 h 78"/>
                <a:gd name="T10" fmla="*/ 11 w 50"/>
                <a:gd name="T11" fmla="*/ 54 h 78"/>
                <a:gd name="T12" fmla="*/ 15 w 50"/>
                <a:gd name="T13" fmla="*/ 63 h 78"/>
                <a:gd name="T14" fmla="*/ 18 w 50"/>
                <a:gd name="T15" fmla="*/ 66 h 78"/>
                <a:gd name="T16" fmla="*/ 22 w 50"/>
                <a:gd name="T17" fmla="*/ 69 h 78"/>
                <a:gd name="T18" fmla="*/ 30 w 50"/>
                <a:gd name="T19" fmla="*/ 69 h 78"/>
                <a:gd name="T20" fmla="*/ 35 w 50"/>
                <a:gd name="T21" fmla="*/ 63 h 78"/>
                <a:gd name="T22" fmla="*/ 39 w 50"/>
                <a:gd name="T23" fmla="*/ 54 h 78"/>
                <a:gd name="T24" fmla="*/ 41 w 50"/>
                <a:gd name="T25" fmla="*/ 39 h 78"/>
                <a:gd name="T26" fmla="*/ 39 w 50"/>
                <a:gd name="T27" fmla="*/ 23 h 78"/>
                <a:gd name="T28" fmla="*/ 35 w 50"/>
                <a:gd name="T29" fmla="*/ 14 h 78"/>
                <a:gd name="T30" fmla="*/ 33 w 50"/>
                <a:gd name="T31" fmla="*/ 11 h 78"/>
                <a:gd name="T32" fmla="*/ 24 w 50"/>
                <a:gd name="T33" fmla="*/ 8 h 78"/>
                <a:gd name="T34" fmla="*/ 20 w 50"/>
                <a:gd name="T35" fmla="*/ 0 h 78"/>
                <a:gd name="T36" fmla="*/ 33 w 50"/>
                <a:gd name="T37" fmla="*/ 0 h 78"/>
                <a:gd name="T38" fmla="*/ 35 w 50"/>
                <a:gd name="T39" fmla="*/ 2 h 78"/>
                <a:gd name="T40" fmla="*/ 39 w 50"/>
                <a:gd name="T41" fmla="*/ 4 h 78"/>
                <a:gd name="T42" fmla="*/ 42 w 50"/>
                <a:gd name="T43" fmla="*/ 7 h 78"/>
                <a:gd name="T44" fmla="*/ 46 w 50"/>
                <a:gd name="T45" fmla="*/ 15 h 78"/>
                <a:gd name="T46" fmla="*/ 50 w 50"/>
                <a:gd name="T47" fmla="*/ 32 h 78"/>
                <a:gd name="T48" fmla="*/ 50 w 50"/>
                <a:gd name="T49" fmla="*/ 51 h 78"/>
                <a:gd name="T50" fmla="*/ 48 w 50"/>
                <a:gd name="T51" fmla="*/ 62 h 78"/>
                <a:gd name="T52" fmla="*/ 39 w 50"/>
                <a:gd name="T53" fmla="*/ 74 h 78"/>
                <a:gd name="T54" fmla="*/ 35 w 50"/>
                <a:gd name="T55" fmla="*/ 77 h 78"/>
                <a:gd name="T56" fmla="*/ 31 w 50"/>
                <a:gd name="T57" fmla="*/ 78 h 78"/>
                <a:gd name="T58" fmla="*/ 20 w 50"/>
                <a:gd name="T59" fmla="*/ 78 h 78"/>
                <a:gd name="T60" fmla="*/ 16 w 50"/>
                <a:gd name="T61" fmla="*/ 77 h 78"/>
                <a:gd name="T62" fmla="*/ 12 w 50"/>
                <a:gd name="T63" fmla="*/ 74 h 78"/>
                <a:gd name="T64" fmla="*/ 8 w 50"/>
                <a:gd name="T65" fmla="*/ 70 h 78"/>
                <a:gd name="T66" fmla="*/ 2 w 50"/>
                <a:gd name="T67" fmla="*/ 58 h 78"/>
                <a:gd name="T68" fmla="*/ 0 w 50"/>
                <a:gd name="T69" fmla="*/ 39 h 78"/>
                <a:gd name="T70" fmla="*/ 1 w 50"/>
                <a:gd name="T71" fmla="*/ 26 h 78"/>
                <a:gd name="T72" fmla="*/ 4 w 50"/>
                <a:gd name="T73" fmla="*/ 17 h 78"/>
                <a:gd name="T74" fmla="*/ 5 w 50"/>
                <a:gd name="T75" fmla="*/ 11 h 78"/>
                <a:gd name="T76" fmla="*/ 8 w 50"/>
                <a:gd name="T77" fmla="*/ 7 h 78"/>
                <a:gd name="T78" fmla="*/ 11 w 50"/>
                <a:gd name="T79" fmla="*/ 4 h 78"/>
                <a:gd name="T80" fmla="*/ 15 w 50"/>
                <a:gd name="T81" fmla="*/ 2 h 78"/>
                <a:gd name="T82" fmla="*/ 20 w 50"/>
                <a:gd name="T83" fmla="*/ 0 h 7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"/>
                <a:gd name="T127" fmla="*/ 0 h 78"/>
                <a:gd name="T128" fmla="*/ 50 w 50"/>
                <a:gd name="T129" fmla="*/ 78 h 7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" h="78">
                  <a:moveTo>
                    <a:pt x="24" y="8"/>
                  </a:moveTo>
                  <a:lnTo>
                    <a:pt x="20" y="10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1" y="23"/>
                  </a:lnTo>
                  <a:lnTo>
                    <a:pt x="11" y="54"/>
                  </a:lnTo>
                  <a:lnTo>
                    <a:pt x="15" y="63"/>
                  </a:lnTo>
                  <a:lnTo>
                    <a:pt x="18" y="66"/>
                  </a:lnTo>
                  <a:lnTo>
                    <a:pt x="22" y="69"/>
                  </a:lnTo>
                  <a:lnTo>
                    <a:pt x="30" y="69"/>
                  </a:lnTo>
                  <a:lnTo>
                    <a:pt x="35" y="63"/>
                  </a:lnTo>
                  <a:lnTo>
                    <a:pt x="39" y="54"/>
                  </a:lnTo>
                  <a:lnTo>
                    <a:pt x="41" y="39"/>
                  </a:lnTo>
                  <a:lnTo>
                    <a:pt x="39" y="23"/>
                  </a:lnTo>
                  <a:lnTo>
                    <a:pt x="35" y="14"/>
                  </a:lnTo>
                  <a:lnTo>
                    <a:pt x="33" y="11"/>
                  </a:lnTo>
                  <a:lnTo>
                    <a:pt x="24" y="8"/>
                  </a:lnTo>
                  <a:close/>
                  <a:moveTo>
                    <a:pt x="20" y="0"/>
                  </a:moveTo>
                  <a:lnTo>
                    <a:pt x="33" y="0"/>
                  </a:lnTo>
                  <a:lnTo>
                    <a:pt x="35" y="2"/>
                  </a:lnTo>
                  <a:lnTo>
                    <a:pt x="39" y="4"/>
                  </a:lnTo>
                  <a:lnTo>
                    <a:pt x="42" y="7"/>
                  </a:lnTo>
                  <a:lnTo>
                    <a:pt x="46" y="15"/>
                  </a:lnTo>
                  <a:lnTo>
                    <a:pt x="50" y="32"/>
                  </a:lnTo>
                  <a:lnTo>
                    <a:pt x="50" y="51"/>
                  </a:lnTo>
                  <a:lnTo>
                    <a:pt x="48" y="62"/>
                  </a:lnTo>
                  <a:lnTo>
                    <a:pt x="39" y="74"/>
                  </a:lnTo>
                  <a:lnTo>
                    <a:pt x="35" y="77"/>
                  </a:lnTo>
                  <a:lnTo>
                    <a:pt x="31" y="78"/>
                  </a:lnTo>
                  <a:lnTo>
                    <a:pt x="20" y="78"/>
                  </a:lnTo>
                  <a:lnTo>
                    <a:pt x="16" y="77"/>
                  </a:lnTo>
                  <a:lnTo>
                    <a:pt x="12" y="74"/>
                  </a:lnTo>
                  <a:lnTo>
                    <a:pt x="8" y="70"/>
                  </a:lnTo>
                  <a:lnTo>
                    <a:pt x="2" y="58"/>
                  </a:lnTo>
                  <a:lnTo>
                    <a:pt x="0" y="39"/>
                  </a:lnTo>
                  <a:lnTo>
                    <a:pt x="1" y="26"/>
                  </a:lnTo>
                  <a:lnTo>
                    <a:pt x="4" y="17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0" name="Line 950"/>
            <p:cNvSpPr>
              <a:spLocks noChangeShapeType="1"/>
            </p:cNvSpPr>
            <p:nvPr/>
          </p:nvSpPr>
          <p:spPr bwMode="auto">
            <a:xfrm flipV="1">
              <a:off x="3562" y="2144"/>
              <a:ext cx="1" cy="1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1" name="Freeform 951"/>
            <p:cNvSpPr>
              <a:spLocks/>
            </p:cNvSpPr>
            <p:nvPr/>
          </p:nvSpPr>
          <p:spPr bwMode="auto">
            <a:xfrm>
              <a:off x="3536" y="2212"/>
              <a:ext cx="51" cy="77"/>
            </a:xfrm>
            <a:custGeom>
              <a:avLst/>
              <a:gdLst>
                <a:gd name="T0" fmla="*/ 21 w 51"/>
                <a:gd name="T1" fmla="*/ 0 h 77"/>
                <a:gd name="T2" fmla="*/ 32 w 51"/>
                <a:gd name="T3" fmla="*/ 0 h 77"/>
                <a:gd name="T4" fmla="*/ 40 w 51"/>
                <a:gd name="T5" fmla="*/ 3 h 77"/>
                <a:gd name="T6" fmla="*/ 44 w 51"/>
                <a:gd name="T7" fmla="*/ 6 h 77"/>
                <a:gd name="T8" fmla="*/ 47 w 51"/>
                <a:gd name="T9" fmla="*/ 10 h 77"/>
                <a:gd name="T10" fmla="*/ 49 w 51"/>
                <a:gd name="T11" fmla="*/ 15 h 77"/>
                <a:gd name="T12" fmla="*/ 49 w 51"/>
                <a:gd name="T13" fmla="*/ 26 h 77"/>
                <a:gd name="T14" fmla="*/ 48 w 51"/>
                <a:gd name="T15" fmla="*/ 30 h 77"/>
                <a:gd name="T16" fmla="*/ 45 w 51"/>
                <a:gd name="T17" fmla="*/ 36 h 77"/>
                <a:gd name="T18" fmla="*/ 42 w 51"/>
                <a:gd name="T19" fmla="*/ 39 h 77"/>
                <a:gd name="T20" fmla="*/ 40 w 51"/>
                <a:gd name="T21" fmla="*/ 43 h 77"/>
                <a:gd name="T22" fmla="*/ 34 w 51"/>
                <a:gd name="T23" fmla="*/ 47 h 77"/>
                <a:gd name="T24" fmla="*/ 29 w 51"/>
                <a:gd name="T25" fmla="*/ 52 h 77"/>
                <a:gd name="T26" fmla="*/ 23 w 51"/>
                <a:gd name="T27" fmla="*/ 56 h 77"/>
                <a:gd name="T28" fmla="*/ 18 w 51"/>
                <a:gd name="T29" fmla="*/ 62 h 77"/>
                <a:gd name="T30" fmla="*/ 16 w 51"/>
                <a:gd name="T31" fmla="*/ 65 h 77"/>
                <a:gd name="T32" fmla="*/ 14 w 51"/>
                <a:gd name="T33" fmla="*/ 67 h 77"/>
                <a:gd name="T34" fmla="*/ 51 w 51"/>
                <a:gd name="T35" fmla="*/ 67 h 77"/>
                <a:gd name="T36" fmla="*/ 51 w 51"/>
                <a:gd name="T37" fmla="*/ 77 h 77"/>
                <a:gd name="T38" fmla="*/ 0 w 51"/>
                <a:gd name="T39" fmla="*/ 77 h 77"/>
                <a:gd name="T40" fmla="*/ 1 w 51"/>
                <a:gd name="T41" fmla="*/ 74 h 77"/>
                <a:gd name="T42" fmla="*/ 1 w 51"/>
                <a:gd name="T43" fmla="*/ 70 h 77"/>
                <a:gd name="T44" fmla="*/ 3 w 51"/>
                <a:gd name="T45" fmla="*/ 66 h 77"/>
                <a:gd name="T46" fmla="*/ 6 w 51"/>
                <a:gd name="T47" fmla="*/ 63 h 77"/>
                <a:gd name="T48" fmla="*/ 7 w 51"/>
                <a:gd name="T49" fmla="*/ 59 h 77"/>
                <a:gd name="T50" fmla="*/ 10 w 51"/>
                <a:gd name="T51" fmla="*/ 55 h 77"/>
                <a:gd name="T52" fmla="*/ 15 w 51"/>
                <a:gd name="T53" fmla="*/ 52 h 77"/>
                <a:gd name="T54" fmla="*/ 25 w 51"/>
                <a:gd name="T55" fmla="*/ 43 h 77"/>
                <a:gd name="T56" fmla="*/ 30 w 51"/>
                <a:gd name="T57" fmla="*/ 39 h 77"/>
                <a:gd name="T58" fmla="*/ 33 w 51"/>
                <a:gd name="T59" fmla="*/ 34 h 77"/>
                <a:gd name="T60" fmla="*/ 38 w 51"/>
                <a:gd name="T61" fmla="*/ 29 h 77"/>
                <a:gd name="T62" fmla="*/ 40 w 51"/>
                <a:gd name="T63" fmla="*/ 25 h 77"/>
                <a:gd name="T64" fmla="*/ 40 w 51"/>
                <a:gd name="T65" fmla="*/ 18 h 77"/>
                <a:gd name="T66" fmla="*/ 38 w 51"/>
                <a:gd name="T67" fmla="*/ 14 h 77"/>
                <a:gd name="T68" fmla="*/ 37 w 51"/>
                <a:gd name="T69" fmla="*/ 13 h 77"/>
                <a:gd name="T70" fmla="*/ 33 w 51"/>
                <a:gd name="T71" fmla="*/ 10 h 77"/>
                <a:gd name="T72" fmla="*/ 30 w 51"/>
                <a:gd name="T73" fmla="*/ 8 h 77"/>
                <a:gd name="T74" fmla="*/ 22 w 51"/>
                <a:gd name="T75" fmla="*/ 8 h 77"/>
                <a:gd name="T76" fmla="*/ 19 w 51"/>
                <a:gd name="T77" fmla="*/ 10 h 77"/>
                <a:gd name="T78" fmla="*/ 16 w 51"/>
                <a:gd name="T79" fmla="*/ 13 h 77"/>
                <a:gd name="T80" fmla="*/ 14 w 51"/>
                <a:gd name="T81" fmla="*/ 14 h 77"/>
                <a:gd name="T82" fmla="*/ 12 w 51"/>
                <a:gd name="T83" fmla="*/ 17 h 77"/>
                <a:gd name="T84" fmla="*/ 12 w 51"/>
                <a:gd name="T85" fmla="*/ 22 h 77"/>
                <a:gd name="T86" fmla="*/ 1 w 51"/>
                <a:gd name="T87" fmla="*/ 21 h 77"/>
                <a:gd name="T88" fmla="*/ 3 w 51"/>
                <a:gd name="T89" fmla="*/ 17 h 77"/>
                <a:gd name="T90" fmla="*/ 4 w 51"/>
                <a:gd name="T91" fmla="*/ 11 h 77"/>
                <a:gd name="T92" fmla="*/ 10 w 51"/>
                <a:gd name="T93" fmla="*/ 6 h 77"/>
                <a:gd name="T94" fmla="*/ 21 w 51"/>
                <a:gd name="T95" fmla="*/ 0 h 7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1"/>
                <a:gd name="T145" fmla="*/ 0 h 77"/>
                <a:gd name="T146" fmla="*/ 51 w 51"/>
                <a:gd name="T147" fmla="*/ 77 h 7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1" h="77">
                  <a:moveTo>
                    <a:pt x="21" y="0"/>
                  </a:moveTo>
                  <a:lnTo>
                    <a:pt x="32" y="0"/>
                  </a:lnTo>
                  <a:lnTo>
                    <a:pt x="40" y="3"/>
                  </a:lnTo>
                  <a:lnTo>
                    <a:pt x="44" y="6"/>
                  </a:lnTo>
                  <a:lnTo>
                    <a:pt x="47" y="10"/>
                  </a:lnTo>
                  <a:lnTo>
                    <a:pt x="49" y="15"/>
                  </a:lnTo>
                  <a:lnTo>
                    <a:pt x="49" y="26"/>
                  </a:lnTo>
                  <a:lnTo>
                    <a:pt x="48" y="30"/>
                  </a:lnTo>
                  <a:lnTo>
                    <a:pt x="45" y="36"/>
                  </a:lnTo>
                  <a:lnTo>
                    <a:pt x="42" y="39"/>
                  </a:lnTo>
                  <a:lnTo>
                    <a:pt x="40" y="43"/>
                  </a:lnTo>
                  <a:lnTo>
                    <a:pt x="34" y="47"/>
                  </a:lnTo>
                  <a:lnTo>
                    <a:pt x="29" y="52"/>
                  </a:lnTo>
                  <a:lnTo>
                    <a:pt x="23" y="56"/>
                  </a:lnTo>
                  <a:lnTo>
                    <a:pt x="18" y="62"/>
                  </a:lnTo>
                  <a:lnTo>
                    <a:pt x="16" y="65"/>
                  </a:lnTo>
                  <a:lnTo>
                    <a:pt x="14" y="67"/>
                  </a:lnTo>
                  <a:lnTo>
                    <a:pt x="51" y="67"/>
                  </a:lnTo>
                  <a:lnTo>
                    <a:pt x="51" y="77"/>
                  </a:lnTo>
                  <a:lnTo>
                    <a:pt x="0" y="77"/>
                  </a:lnTo>
                  <a:lnTo>
                    <a:pt x="1" y="74"/>
                  </a:lnTo>
                  <a:lnTo>
                    <a:pt x="1" y="70"/>
                  </a:lnTo>
                  <a:lnTo>
                    <a:pt x="3" y="66"/>
                  </a:lnTo>
                  <a:lnTo>
                    <a:pt x="6" y="63"/>
                  </a:lnTo>
                  <a:lnTo>
                    <a:pt x="7" y="59"/>
                  </a:lnTo>
                  <a:lnTo>
                    <a:pt x="10" y="55"/>
                  </a:lnTo>
                  <a:lnTo>
                    <a:pt x="15" y="52"/>
                  </a:lnTo>
                  <a:lnTo>
                    <a:pt x="25" y="43"/>
                  </a:lnTo>
                  <a:lnTo>
                    <a:pt x="30" y="39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7" y="13"/>
                  </a:lnTo>
                  <a:lnTo>
                    <a:pt x="33" y="10"/>
                  </a:lnTo>
                  <a:lnTo>
                    <a:pt x="30" y="8"/>
                  </a:lnTo>
                  <a:lnTo>
                    <a:pt x="22" y="8"/>
                  </a:lnTo>
                  <a:lnTo>
                    <a:pt x="19" y="10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2" y="17"/>
                  </a:lnTo>
                  <a:lnTo>
                    <a:pt x="12" y="22"/>
                  </a:lnTo>
                  <a:lnTo>
                    <a:pt x="1" y="21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10" y="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2" name="Line 952"/>
            <p:cNvSpPr>
              <a:spLocks noChangeShapeType="1"/>
            </p:cNvSpPr>
            <p:nvPr/>
          </p:nvSpPr>
          <p:spPr bwMode="auto">
            <a:xfrm flipV="1">
              <a:off x="4067" y="2144"/>
              <a:ext cx="1" cy="1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3" name="Freeform 953"/>
            <p:cNvSpPr>
              <a:spLocks noEditPoints="1"/>
            </p:cNvSpPr>
            <p:nvPr/>
          </p:nvSpPr>
          <p:spPr bwMode="auto">
            <a:xfrm>
              <a:off x="4038" y="2212"/>
              <a:ext cx="53" cy="77"/>
            </a:xfrm>
            <a:custGeom>
              <a:avLst/>
              <a:gdLst>
                <a:gd name="T0" fmla="*/ 34 w 53"/>
                <a:gd name="T1" fmla="*/ 19 h 77"/>
                <a:gd name="T2" fmla="*/ 12 w 53"/>
                <a:gd name="T3" fmla="*/ 49 h 77"/>
                <a:gd name="T4" fmla="*/ 34 w 53"/>
                <a:gd name="T5" fmla="*/ 49 h 77"/>
                <a:gd name="T6" fmla="*/ 34 w 53"/>
                <a:gd name="T7" fmla="*/ 19 h 77"/>
                <a:gd name="T8" fmla="*/ 37 w 53"/>
                <a:gd name="T9" fmla="*/ 0 h 77"/>
                <a:gd name="T10" fmla="*/ 45 w 53"/>
                <a:gd name="T11" fmla="*/ 0 h 77"/>
                <a:gd name="T12" fmla="*/ 45 w 53"/>
                <a:gd name="T13" fmla="*/ 49 h 77"/>
                <a:gd name="T14" fmla="*/ 53 w 53"/>
                <a:gd name="T15" fmla="*/ 49 h 77"/>
                <a:gd name="T16" fmla="*/ 53 w 53"/>
                <a:gd name="T17" fmla="*/ 59 h 77"/>
                <a:gd name="T18" fmla="*/ 45 w 53"/>
                <a:gd name="T19" fmla="*/ 59 h 77"/>
                <a:gd name="T20" fmla="*/ 45 w 53"/>
                <a:gd name="T21" fmla="*/ 77 h 77"/>
                <a:gd name="T22" fmla="*/ 34 w 53"/>
                <a:gd name="T23" fmla="*/ 77 h 77"/>
                <a:gd name="T24" fmla="*/ 34 w 53"/>
                <a:gd name="T25" fmla="*/ 59 h 77"/>
                <a:gd name="T26" fmla="*/ 0 w 53"/>
                <a:gd name="T27" fmla="*/ 59 h 77"/>
                <a:gd name="T28" fmla="*/ 0 w 53"/>
                <a:gd name="T29" fmla="*/ 49 h 77"/>
                <a:gd name="T30" fmla="*/ 37 w 53"/>
                <a:gd name="T31" fmla="*/ 0 h 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3"/>
                <a:gd name="T49" fmla="*/ 0 h 77"/>
                <a:gd name="T50" fmla="*/ 53 w 53"/>
                <a:gd name="T51" fmla="*/ 77 h 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3" h="77">
                  <a:moveTo>
                    <a:pt x="34" y="19"/>
                  </a:moveTo>
                  <a:lnTo>
                    <a:pt x="12" y="49"/>
                  </a:lnTo>
                  <a:lnTo>
                    <a:pt x="34" y="49"/>
                  </a:lnTo>
                  <a:lnTo>
                    <a:pt x="34" y="19"/>
                  </a:lnTo>
                  <a:close/>
                  <a:moveTo>
                    <a:pt x="37" y="0"/>
                  </a:moveTo>
                  <a:lnTo>
                    <a:pt x="45" y="0"/>
                  </a:lnTo>
                  <a:lnTo>
                    <a:pt x="45" y="49"/>
                  </a:lnTo>
                  <a:lnTo>
                    <a:pt x="53" y="49"/>
                  </a:lnTo>
                  <a:lnTo>
                    <a:pt x="53" y="59"/>
                  </a:lnTo>
                  <a:lnTo>
                    <a:pt x="45" y="59"/>
                  </a:lnTo>
                  <a:lnTo>
                    <a:pt x="45" y="77"/>
                  </a:lnTo>
                  <a:lnTo>
                    <a:pt x="34" y="77"/>
                  </a:lnTo>
                  <a:lnTo>
                    <a:pt x="34" y="59"/>
                  </a:lnTo>
                  <a:lnTo>
                    <a:pt x="0" y="59"/>
                  </a:lnTo>
                  <a:lnTo>
                    <a:pt x="0" y="4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4" name="Line 954"/>
            <p:cNvSpPr>
              <a:spLocks noChangeShapeType="1"/>
            </p:cNvSpPr>
            <p:nvPr/>
          </p:nvSpPr>
          <p:spPr bwMode="auto">
            <a:xfrm flipV="1">
              <a:off x="4571" y="2144"/>
              <a:ext cx="1" cy="1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5" name="Freeform 955"/>
            <p:cNvSpPr>
              <a:spLocks noEditPoints="1"/>
            </p:cNvSpPr>
            <p:nvPr/>
          </p:nvSpPr>
          <p:spPr bwMode="auto">
            <a:xfrm>
              <a:off x="4544" y="2212"/>
              <a:ext cx="52" cy="78"/>
            </a:xfrm>
            <a:custGeom>
              <a:avLst/>
              <a:gdLst>
                <a:gd name="T0" fmla="*/ 19 w 52"/>
                <a:gd name="T1" fmla="*/ 37 h 78"/>
                <a:gd name="T2" fmla="*/ 12 w 52"/>
                <a:gd name="T3" fmla="*/ 43 h 78"/>
                <a:gd name="T4" fmla="*/ 11 w 52"/>
                <a:gd name="T5" fmla="*/ 56 h 78"/>
                <a:gd name="T6" fmla="*/ 15 w 52"/>
                <a:gd name="T7" fmla="*/ 65 h 78"/>
                <a:gd name="T8" fmla="*/ 22 w 52"/>
                <a:gd name="T9" fmla="*/ 69 h 78"/>
                <a:gd name="T10" fmla="*/ 36 w 52"/>
                <a:gd name="T11" fmla="*/ 67 h 78"/>
                <a:gd name="T12" fmla="*/ 40 w 52"/>
                <a:gd name="T13" fmla="*/ 60 h 78"/>
                <a:gd name="T14" fmla="*/ 42 w 52"/>
                <a:gd name="T15" fmla="*/ 47 h 78"/>
                <a:gd name="T16" fmla="*/ 37 w 52"/>
                <a:gd name="T17" fmla="*/ 40 h 78"/>
                <a:gd name="T18" fmla="*/ 33 w 52"/>
                <a:gd name="T19" fmla="*/ 36 h 78"/>
                <a:gd name="T20" fmla="*/ 23 w 52"/>
                <a:gd name="T21" fmla="*/ 0 h 78"/>
                <a:gd name="T22" fmla="*/ 41 w 52"/>
                <a:gd name="T23" fmla="*/ 3 h 78"/>
                <a:gd name="T24" fmla="*/ 49 w 52"/>
                <a:gd name="T25" fmla="*/ 14 h 78"/>
                <a:gd name="T26" fmla="*/ 41 w 52"/>
                <a:gd name="T27" fmla="*/ 21 h 78"/>
                <a:gd name="T28" fmla="*/ 34 w 52"/>
                <a:gd name="T29" fmla="*/ 10 h 78"/>
                <a:gd name="T30" fmla="*/ 29 w 52"/>
                <a:gd name="T31" fmla="*/ 8 h 78"/>
                <a:gd name="T32" fmla="*/ 19 w 52"/>
                <a:gd name="T33" fmla="*/ 11 h 78"/>
                <a:gd name="T34" fmla="*/ 12 w 52"/>
                <a:gd name="T35" fmla="*/ 19 h 78"/>
                <a:gd name="T36" fmla="*/ 11 w 52"/>
                <a:gd name="T37" fmla="*/ 29 h 78"/>
                <a:gd name="T38" fmla="*/ 14 w 52"/>
                <a:gd name="T39" fmla="*/ 33 h 78"/>
                <a:gd name="T40" fmla="*/ 22 w 52"/>
                <a:gd name="T41" fmla="*/ 28 h 78"/>
                <a:gd name="T42" fmla="*/ 30 w 52"/>
                <a:gd name="T43" fmla="*/ 26 h 78"/>
                <a:gd name="T44" fmla="*/ 45 w 52"/>
                <a:gd name="T45" fmla="*/ 33 h 78"/>
                <a:gd name="T46" fmla="*/ 52 w 52"/>
                <a:gd name="T47" fmla="*/ 47 h 78"/>
                <a:gd name="T48" fmla="*/ 49 w 52"/>
                <a:gd name="T49" fmla="*/ 65 h 78"/>
                <a:gd name="T50" fmla="*/ 44 w 52"/>
                <a:gd name="T51" fmla="*/ 71 h 78"/>
                <a:gd name="T52" fmla="*/ 31 w 52"/>
                <a:gd name="T53" fmla="*/ 78 h 78"/>
                <a:gd name="T54" fmla="*/ 16 w 52"/>
                <a:gd name="T55" fmla="*/ 75 h 78"/>
                <a:gd name="T56" fmla="*/ 8 w 52"/>
                <a:gd name="T57" fmla="*/ 69 h 78"/>
                <a:gd name="T58" fmla="*/ 0 w 52"/>
                <a:gd name="T59" fmla="*/ 41 h 78"/>
                <a:gd name="T60" fmla="*/ 10 w 52"/>
                <a:gd name="T61" fmla="*/ 8 h 78"/>
                <a:gd name="T62" fmla="*/ 18 w 52"/>
                <a:gd name="T63" fmla="*/ 2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2"/>
                <a:gd name="T97" fmla="*/ 0 h 78"/>
                <a:gd name="T98" fmla="*/ 52 w 52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2" h="78">
                  <a:moveTo>
                    <a:pt x="22" y="36"/>
                  </a:moveTo>
                  <a:lnTo>
                    <a:pt x="19" y="37"/>
                  </a:lnTo>
                  <a:lnTo>
                    <a:pt x="15" y="40"/>
                  </a:lnTo>
                  <a:lnTo>
                    <a:pt x="12" y="43"/>
                  </a:lnTo>
                  <a:lnTo>
                    <a:pt x="11" y="47"/>
                  </a:lnTo>
                  <a:lnTo>
                    <a:pt x="11" y="56"/>
                  </a:lnTo>
                  <a:lnTo>
                    <a:pt x="12" y="60"/>
                  </a:lnTo>
                  <a:lnTo>
                    <a:pt x="15" y="65"/>
                  </a:lnTo>
                  <a:lnTo>
                    <a:pt x="19" y="67"/>
                  </a:lnTo>
                  <a:lnTo>
                    <a:pt x="22" y="69"/>
                  </a:lnTo>
                  <a:lnTo>
                    <a:pt x="31" y="69"/>
                  </a:lnTo>
                  <a:lnTo>
                    <a:pt x="36" y="67"/>
                  </a:lnTo>
                  <a:lnTo>
                    <a:pt x="37" y="65"/>
                  </a:lnTo>
                  <a:lnTo>
                    <a:pt x="40" y="60"/>
                  </a:lnTo>
                  <a:lnTo>
                    <a:pt x="42" y="52"/>
                  </a:lnTo>
                  <a:lnTo>
                    <a:pt x="42" y="47"/>
                  </a:lnTo>
                  <a:lnTo>
                    <a:pt x="40" y="44"/>
                  </a:lnTo>
                  <a:lnTo>
                    <a:pt x="37" y="40"/>
                  </a:lnTo>
                  <a:lnTo>
                    <a:pt x="36" y="37"/>
                  </a:lnTo>
                  <a:lnTo>
                    <a:pt x="33" y="36"/>
                  </a:lnTo>
                  <a:lnTo>
                    <a:pt x="22" y="36"/>
                  </a:lnTo>
                  <a:close/>
                  <a:moveTo>
                    <a:pt x="23" y="0"/>
                  </a:moveTo>
                  <a:lnTo>
                    <a:pt x="33" y="0"/>
                  </a:lnTo>
                  <a:lnTo>
                    <a:pt x="41" y="3"/>
                  </a:lnTo>
                  <a:lnTo>
                    <a:pt x="47" y="8"/>
                  </a:lnTo>
                  <a:lnTo>
                    <a:pt x="49" y="14"/>
                  </a:lnTo>
                  <a:lnTo>
                    <a:pt x="51" y="19"/>
                  </a:lnTo>
                  <a:lnTo>
                    <a:pt x="41" y="21"/>
                  </a:lnTo>
                  <a:lnTo>
                    <a:pt x="37" y="13"/>
                  </a:lnTo>
                  <a:lnTo>
                    <a:pt x="34" y="10"/>
                  </a:lnTo>
                  <a:lnTo>
                    <a:pt x="31" y="8"/>
                  </a:lnTo>
                  <a:lnTo>
                    <a:pt x="29" y="8"/>
                  </a:lnTo>
                  <a:lnTo>
                    <a:pt x="23" y="10"/>
                  </a:lnTo>
                  <a:lnTo>
                    <a:pt x="19" y="11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2" y="23"/>
                  </a:lnTo>
                  <a:lnTo>
                    <a:pt x="11" y="29"/>
                  </a:lnTo>
                  <a:lnTo>
                    <a:pt x="11" y="37"/>
                  </a:lnTo>
                  <a:lnTo>
                    <a:pt x="14" y="33"/>
                  </a:lnTo>
                  <a:lnTo>
                    <a:pt x="16" y="30"/>
                  </a:lnTo>
                  <a:lnTo>
                    <a:pt x="22" y="28"/>
                  </a:lnTo>
                  <a:lnTo>
                    <a:pt x="26" y="26"/>
                  </a:lnTo>
                  <a:lnTo>
                    <a:pt x="30" y="26"/>
                  </a:lnTo>
                  <a:lnTo>
                    <a:pt x="41" y="29"/>
                  </a:lnTo>
                  <a:lnTo>
                    <a:pt x="45" y="33"/>
                  </a:lnTo>
                  <a:lnTo>
                    <a:pt x="51" y="41"/>
                  </a:lnTo>
                  <a:lnTo>
                    <a:pt x="52" y="47"/>
                  </a:lnTo>
                  <a:lnTo>
                    <a:pt x="52" y="56"/>
                  </a:lnTo>
                  <a:lnTo>
                    <a:pt x="49" y="65"/>
                  </a:lnTo>
                  <a:lnTo>
                    <a:pt x="47" y="69"/>
                  </a:lnTo>
                  <a:lnTo>
                    <a:pt x="44" y="71"/>
                  </a:lnTo>
                  <a:lnTo>
                    <a:pt x="36" y="77"/>
                  </a:lnTo>
                  <a:lnTo>
                    <a:pt x="31" y="78"/>
                  </a:lnTo>
                  <a:lnTo>
                    <a:pt x="27" y="78"/>
                  </a:lnTo>
                  <a:lnTo>
                    <a:pt x="16" y="75"/>
                  </a:lnTo>
                  <a:lnTo>
                    <a:pt x="12" y="73"/>
                  </a:lnTo>
                  <a:lnTo>
                    <a:pt x="8" y="69"/>
                  </a:lnTo>
                  <a:lnTo>
                    <a:pt x="3" y="58"/>
                  </a:lnTo>
                  <a:lnTo>
                    <a:pt x="0" y="41"/>
                  </a:lnTo>
                  <a:lnTo>
                    <a:pt x="3" y="22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18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6" name="Line 956"/>
            <p:cNvSpPr>
              <a:spLocks noChangeShapeType="1"/>
            </p:cNvSpPr>
            <p:nvPr/>
          </p:nvSpPr>
          <p:spPr bwMode="auto">
            <a:xfrm>
              <a:off x="3059" y="2080"/>
              <a:ext cx="13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7" name="Rectangle 957"/>
            <p:cNvSpPr>
              <a:spLocks noChangeArrowheads="1"/>
            </p:cNvSpPr>
            <p:nvPr/>
          </p:nvSpPr>
          <p:spPr bwMode="auto">
            <a:xfrm>
              <a:off x="2908" y="2085"/>
              <a:ext cx="30" cy="1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Freeform 958"/>
            <p:cNvSpPr>
              <a:spLocks/>
            </p:cNvSpPr>
            <p:nvPr/>
          </p:nvSpPr>
          <p:spPr bwMode="auto">
            <a:xfrm>
              <a:off x="2945" y="2041"/>
              <a:ext cx="51" cy="78"/>
            </a:xfrm>
            <a:custGeom>
              <a:avLst/>
              <a:gdLst>
                <a:gd name="T0" fmla="*/ 10 w 51"/>
                <a:gd name="T1" fmla="*/ 0 h 78"/>
                <a:gd name="T2" fmla="*/ 47 w 51"/>
                <a:gd name="T3" fmla="*/ 0 h 78"/>
                <a:gd name="T4" fmla="*/ 47 w 51"/>
                <a:gd name="T5" fmla="*/ 11 h 78"/>
                <a:gd name="T6" fmla="*/ 18 w 51"/>
                <a:gd name="T7" fmla="*/ 11 h 78"/>
                <a:gd name="T8" fmla="*/ 14 w 51"/>
                <a:gd name="T9" fmla="*/ 30 h 78"/>
                <a:gd name="T10" fmla="*/ 18 w 51"/>
                <a:gd name="T11" fmla="*/ 28 h 78"/>
                <a:gd name="T12" fmla="*/ 23 w 51"/>
                <a:gd name="T13" fmla="*/ 26 h 78"/>
                <a:gd name="T14" fmla="*/ 28 w 51"/>
                <a:gd name="T15" fmla="*/ 25 h 78"/>
                <a:gd name="T16" fmla="*/ 34 w 51"/>
                <a:gd name="T17" fmla="*/ 26 h 78"/>
                <a:gd name="T18" fmla="*/ 40 w 51"/>
                <a:gd name="T19" fmla="*/ 29 h 78"/>
                <a:gd name="T20" fmla="*/ 44 w 51"/>
                <a:gd name="T21" fmla="*/ 32 h 78"/>
                <a:gd name="T22" fmla="*/ 49 w 51"/>
                <a:gd name="T23" fmla="*/ 40 h 78"/>
                <a:gd name="T24" fmla="*/ 51 w 51"/>
                <a:gd name="T25" fmla="*/ 45 h 78"/>
                <a:gd name="T26" fmla="*/ 51 w 51"/>
                <a:gd name="T27" fmla="*/ 55 h 78"/>
                <a:gd name="T28" fmla="*/ 49 w 51"/>
                <a:gd name="T29" fmla="*/ 60 h 78"/>
                <a:gd name="T30" fmla="*/ 48 w 51"/>
                <a:gd name="T31" fmla="*/ 65 h 78"/>
                <a:gd name="T32" fmla="*/ 45 w 51"/>
                <a:gd name="T33" fmla="*/ 69 h 78"/>
                <a:gd name="T34" fmla="*/ 41 w 51"/>
                <a:gd name="T35" fmla="*/ 73 h 78"/>
                <a:gd name="T36" fmla="*/ 36 w 51"/>
                <a:gd name="T37" fmla="*/ 76 h 78"/>
                <a:gd name="T38" fmla="*/ 32 w 51"/>
                <a:gd name="T39" fmla="*/ 77 h 78"/>
                <a:gd name="T40" fmla="*/ 25 w 51"/>
                <a:gd name="T41" fmla="*/ 78 h 78"/>
                <a:gd name="T42" fmla="*/ 14 w 51"/>
                <a:gd name="T43" fmla="*/ 76 h 78"/>
                <a:gd name="T44" fmla="*/ 8 w 51"/>
                <a:gd name="T45" fmla="*/ 73 h 78"/>
                <a:gd name="T46" fmla="*/ 4 w 51"/>
                <a:gd name="T47" fmla="*/ 67 h 78"/>
                <a:gd name="T48" fmla="*/ 3 w 51"/>
                <a:gd name="T49" fmla="*/ 63 h 78"/>
                <a:gd name="T50" fmla="*/ 0 w 51"/>
                <a:gd name="T51" fmla="*/ 56 h 78"/>
                <a:gd name="T52" fmla="*/ 11 w 51"/>
                <a:gd name="T53" fmla="*/ 55 h 78"/>
                <a:gd name="T54" fmla="*/ 14 w 51"/>
                <a:gd name="T55" fmla="*/ 63 h 78"/>
                <a:gd name="T56" fmla="*/ 15 w 51"/>
                <a:gd name="T57" fmla="*/ 66 h 78"/>
                <a:gd name="T58" fmla="*/ 21 w 51"/>
                <a:gd name="T59" fmla="*/ 69 h 78"/>
                <a:gd name="T60" fmla="*/ 32 w 51"/>
                <a:gd name="T61" fmla="*/ 69 h 78"/>
                <a:gd name="T62" fmla="*/ 34 w 51"/>
                <a:gd name="T63" fmla="*/ 67 h 78"/>
                <a:gd name="T64" fmla="*/ 37 w 51"/>
                <a:gd name="T65" fmla="*/ 65 h 78"/>
                <a:gd name="T66" fmla="*/ 40 w 51"/>
                <a:gd name="T67" fmla="*/ 60 h 78"/>
                <a:gd name="T68" fmla="*/ 41 w 51"/>
                <a:gd name="T69" fmla="*/ 56 h 78"/>
                <a:gd name="T70" fmla="*/ 41 w 51"/>
                <a:gd name="T71" fmla="*/ 47 h 78"/>
                <a:gd name="T72" fmla="*/ 40 w 51"/>
                <a:gd name="T73" fmla="*/ 43 h 78"/>
                <a:gd name="T74" fmla="*/ 37 w 51"/>
                <a:gd name="T75" fmla="*/ 39 h 78"/>
                <a:gd name="T76" fmla="*/ 34 w 51"/>
                <a:gd name="T77" fmla="*/ 36 h 78"/>
                <a:gd name="T78" fmla="*/ 30 w 51"/>
                <a:gd name="T79" fmla="*/ 34 h 78"/>
                <a:gd name="T80" fmla="*/ 21 w 51"/>
                <a:gd name="T81" fmla="*/ 34 h 78"/>
                <a:gd name="T82" fmla="*/ 18 w 51"/>
                <a:gd name="T83" fmla="*/ 37 h 78"/>
                <a:gd name="T84" fmla="*/ 15 w 51"/>
                <a:gd name="T85" fmla="*/ 39 h 78"/>
                <a:gd name="T86" fmla="*/ 14 w 51"/>
                <a:gd name="T87" fmla="*/ 39 h 78"/>
                <a:gd name="T88" fmla="*/ 13 w 51"/>
                <a:gd name="T89" fmla="*/ 41 h 78"/>
                <a:gd name="T90" fmla="*/ 2 w 51"/>
                <a:gd name="T91" fmla="*/ 40 h 78"/>
                <a:gd name="T92" fmla="*/ 10 w 51"/>
                <a:gd name="T93" fmla="*/ 0 h 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1"/>
                <a:gd name="T142" fmla="*/ 0 h 78"/>
                <a:gd name="T143" fmla="*/ 51 w 51"/>
                <a:gd name="T144" fmla="*/ 78 h 7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1" h="78">
                  <a:moveTo>
                    <a:pt x="10" y="0"/>
                  </a:moveTo>
                  <a:lnTo>
                    <a:pt x="47" y="0"/>
                  </a:lnTo>
                  <a:lnTo>
                    <a:pt x="47" y="11"/>
                  </a:lnTo>
                  <a:lnTo>
                    <a:pt x="18" y="11"/>
                  </a:lnTo>
                  <a:lnTo>
                    <a:pt x="14" y="30"/>
                  </a:lnTo>
                  <a:lnTo>
                    <a:pt x="18" y="28"/>
                  </a:lnTo>
                  <a:lnTo>
                    <a:pt x="23" y="26"/>
                  </a:lnTo>
                  <a:lnTo>
                    <a:pt x="28" y="25"/>
                  </a:lnTo>
                  <a:lnTo>
                    <a:pt x="34" y="26"/>
                  </a:lnTo>
                  <a:lnTo>
                    <a:pt x="40" y="29"/>
                  </a:lnTo>
                  <a:lnTo>
                    <a:pt x="44" y="32"/>
                  </a:lnTo>
                  <a:lnTo>
                    <a:pt x="49" y="40"/>
                  </a:lnTo>
                  <a:lnTo>
                    <a:pt x="51" y="45"/>
                  </a:lnTo>
                  <a:lnTo>
                    <a:pt x="51" y="55"/>
                  </a:lnTo>
                  <a:lnTo>
                    <a:pt x="49" y="60"/>
                  </a:lnTo>
                  <a:lnTo>
                    <a:pt x="48" y="65"/>
                  </a:lnTo>
                  <a:lnTo>
                    <a:pt x="45" y="69"/>
                  </a:lnTo>
                  <a:lnTo>
                    <a:pt x="41" y="73"/>
                  </a:lnTo>
                  <a:lnTo>
                    <a:pt x="36" y="76"/>
                  </a:lnTo>
                  <a:lnTo>
                    <a:pt x="32" y="77"/>
                  </a:lnTo>
                  <a:lnTo>
                    <a:pt x="25" y="78"/>
                  </a:lnTo>
                  <a:lnTo>
                    <a:pt x="14" y="76"/>
                  </a:lnTo>
                  <a:lnTo>
                    <a:pt x="8" y="73"/>
                  </a:lnTo>
                  <a:lnTo>
                    <a:pt x="4" y="67"/>
                  </a:lnTo>
                  <a:lnTo>
                    <a:pt x="3" y="63"/>
                  </a:lnTo>
                  <a:lnTo>
                    <a:pt x="0" y="56"/>
                  </a:lnTo>
                  <a:lnTo>
                    <a:pt x="11" y="55"/>
                  </a:lnTo>
                  <a:lnTo>
                    <a:pt x="14" y="63"/>
                  </a:lnTo>
                  <a:lnTo>
                    <a:pt x="15" y="66"/>
                  </a:lnTo>
                  <a:lnTo>
                    <a:pt x="21" y="69"/>
                  </a:lnTo>
                  <a:lnTo>
                    <a:pt x="32" y="69"/>
                  </a:lnTo>
                  <a:lnTo>
                    <a:pt x="34" y="67"/>
                  </a:lnTo>
                  <a:lnTo>
                    <a:pt x="37" y="65"/>
                  </a:lnTo>
                  <a:lnTo>
                    <a:pt x="40" y="60"/>
                  </a:lnTo>
                  <a:lnTo>
                    <a:pt x="41" y="56"/>
                  </a:lnTo>
                  <a:lnTo>
                    <a:pt x="41" y="47"/>
                  </a:lnTo>
                  <a:lnTo>
                    <a:pt x="40" y="43"/>
                  </a:lnTo>
                  <a:lnTo>
                    <a:pt x="37" y="39"/>
                  </a:lnTo>
                  <a:lnTo>
                    <a:pt x="34" y="36"/>
                  </a:lnTo>
                  <a:lnTo>
                    <a:pt x="30" y="34"/>
                  </a:lnTo>
                  <a:lnTo>
                    <a:pt x="21" y="34"/>
                  </a:lnTo>
                  <a:lnTo>
                    <a:pt x="18" y="37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3" y="41"/>
                  </a:lnTo>
                  <a:lnTo>
                    <a:pt x="2" y="4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9" name="Line 959"/>
            <p:cNvSpPr>
              <a:spLocks noChangeShapeType="1"/>
            </p:cNvSpPr>
            <p:nvPr/>
          </p:nvSpPr>
          <p:spPr bwMode="auto">
            <a:xfrm>
              <a:off x="3059" y="1946"/>
              <a:ext cx="13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0" name="Freeform 960"/>
            <p:cNvSpPr>
              <a:spLocks noEditPoints="1"/>
            </p:cNvSpPr>
            <p:nvPr/>
          </p:nvSpPr>
          <p:spPr bwMode="auto">
            <a:xfrm>
              <a:off x="2973" y="1909"/>
              <a:ext cx="50" cy="78"/>
            </a:xfrm>
            <a:custGeom>
              <a:avLst/>
              <a:gdLst>
                <a:gd name="T0" fmla="*/ 24 w 50"/>
                <a:gd name="T1" fmla="*/ 8 h 78"/>
                <a:gd name="T2" fmla="*/ 20 w 50"/>
                <a:gd name="T3" fmla="*/ 9 h 78"/>
                <a:gd name="T4" fmla="*/ 17 w 50"/>
                <a:gd name="T5" fmla="*/ 11 h 78"/>
                <a:gd name="T6" fmla="*/ 15 w 50"/>
                <a:gd name="T7" fmla="*/ 13 h 78"/>
                <a:gd name="T8" fmla="*/ 11 w 50"/>
                <a:gd name="T9" fmla="*/ 23 h 78"/>
                <a:gd name="T10" fmla="*/ 11 w 50"/>
                <a:gd name="T11" fmla="*/ 53 h 78"/>
                <a:gd name="T12" fmla="*/ 15 w 50"/>
                <a:gd name="T13" fmla="*/ 63 h 78"/>
                <a:gd name="T14" fmla="*/ 17 w 50"/>
                <a:gd name="T15" fmla="*/ 65 h 78"/>
                <a:gd name="T16" fmla="*/ 21 w 50"/>
                <a:gd name="T17" fmla="*/ 68 h 78"/>
                <a:gd name="T18" fmla="*/ 30 w 50"/>
                <a:gd name="T19" fmla="*/ 68 h 78"/>
                <a:gd name="T20" fmla="*/ 35 w 50"/>
                <a:gd name="T21" fmla="*/ 63 h 78"/>
                <a:gd name="T22" fmla="*/ 39 w 50"/>
                <a:gd name="T23" fmla="*/ 53 h 78"/>
                <a:gd name="T24" fmla="*/ 41 w 50"/>
                <a:gd name="T25" fmla="*/ 38 h 78"/>
                <a:gd name="T26" fmla="*/ 39 w 50"/>
                <a:gd name="T27" fmla="*/ 23 h 78"/>
                <a:gd name="T28" fmla="*/ 35 w 50"/>
                <a:gd name="T29" fmla="*/ 13 h 78"/>
                <a:gd name="T30" fmla="*/ 32 w 50"/>
                <a:gd name="T31" fmla="*/ 11 h 78"/>
                <a:gd name="T32" fmla="*/ 24 w 50"/>
                <a:gd name="T33" fmla="*/ 8 h 78"/>
                <a:gd name="T34" fmla="*/ 20 w 50"/>
                <a:gd name="T35" fmla="*/ 0 h 78"/>
                <a:gd name="T36" fmla="*/ 32 w 50"/>
                <a:gd name="T37" fmla="*/ 0 h 78"/>
                <a:gd name="T38" fmla="*/ 35 w 50"/>
                <a:gd name="T39" fmla="*/ 1 h 78"/>
                <a:gd name="T40" fmla="*/ 39 w 50"/>
                <a:gd name="T41" fmla="*/ 4 h 78"/>
                <a:gd name="T42" fmla="*/ 42 w 50"/>
                <a:gd name="T43" fmla="*/ 6 h 78"/>
                <a:gd name="T44" fmla="*/ 46 w 50"/>
                <a:gd name="T45" fmla="*/ 15 h 78"/>
                <a:gd name="T46" fmla="*/ 50 w 50"/>
                <a:gd name="T47" fmla="*/ 31 h 78"/>
                <a:gd name="T48" fmla="*/ 50 w 50"/>
                <a:gd name="T49" fmla="*/ 50 h 78"/>
                <a:gd name="T50" fmla="*/ 47 w 50"/>
                <a:gd name="T51" fmla="*/ 61 h 78"/>
                <a:gd name="T52" fmla="*/ 39 w 50"/>
                <a:gd name="T53" fmla="*/ 74 h 78"/>
                <a:gd name="T54" fmla="*/ 35 w 50"/>
                <a:gd name="T55" fmla="*/ 76 h 78"/>
                <a:gd name="T56" fmla="*/ 31 w 50"/>
                <a:gd name="T57" fmla="*/ 78 h 78"/>
                <a:gd name="T58" fmla="*/ 20 w 50"/>
                <a:gd name="T59" fmla="*/ 78 h 78"/>
                <a:gd name="T60" fmla="*/ 16 w 50"/>
                <a:gd name="T61" fmla="*/ 76 h 78"/>
                <a:gd name="T62" fmla="*/ 12 w 50"/>
                <a:gd name="T63" fmla="*/ 74 h 78"/>
                <a:gd name="T64" fmla="*/ 8 w 50"/>
                <a:gd name="T65" fmla="*/ 69 h 78"/>
                <a:gd name="T66" fmla="*/ 2 w 50"/>
                <a:gd name="T67" fmla="*/ 57 h 78"/>
                <a:gd name="T68" fmla="*/ 0 w 50"/>
                <a:gd name="T69" fmla="*/ 38 h 78"/>
                <a:gd name="T70" fmla="*/ 1 w 50"/>
                <a:gd name="T71" fmla="*/ 26 h 78"/>
                <a:gd name="T72" fmla="*/ 4 w 50"/>
                <a:gd name="T73" fmla="*/ 16 h 78"/>
                <a:gd name="T74" fmla="*/ 5 w 50"/>
                <a:gd name="T75" fmla="*/ 11 h 78"/>
                <a:gd name="T76" fmla="*/ 8 w 50"/>
                <a:gd name="T77" fmla="*/ 6 h 78"/>
                <a:gd name="T78" fmla="*/ 11 w 50"/>
                <a:gd name="T79" fmla="*/ 4 h 78"/>
                <a:gd name="T80" fmla="*/ 15 w 50"/>
                <a:gd name="T81" fmla="*/ 1 h 78"/>
                <a:gd name="T82" fmla="*/ 20 w 50"/>
                <a:gd name="T83" fmla="*/ 0 h 7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"/>
                <a:gd name="T127" fmla="*/ 0 h 78"/>
                <a:gd name="T128" fmla="*/ 50 w 50"/>
                <a:gd name="T129" fmla="*/ 78 h 7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" h="78">
                  <a:moveTo>
                    <a:pt x="24" y="8"/>
                  </a:moveTo>
                  <a:lnTo>
                    <a:pt x="20" y="9"/>
                  </a:lnTo>
                  <a:lnTo>
                    <a:pt x="17" y="11"/>
                  </a:lnTo>
                  <a:lnTo>
                    <a:pt x="15" y="13"/>
                  </a:lnTo>
                  <a:lnTo>
                    <a:pt x="11" y="23"/>
                  </a:lnTo>
                  <a:lnTo>
                    <a:pt x="11" y="53"/>
                  </a:lnTo>
                  <a:lnTo>
                    <a:pt x="15" y="63"/>
                  </a:lnTo>
                  <a:lnTo>
                    <a:pt x="17" y="65"/>
                  </a:lnTo>
                  <a:lnTo>
                    <a:pt x="21" y="68"/>
                  </a:lnTo>
                  <a:lnTo>
                    <a:pt x="30" y="68"/>
                  </a:lnTo>
                  <a:lnTo>
                    <a:pt x="35" y="63"/>
                  </a:lnTo>
                  <a:lnTo>
                    <a:pt x="39" y="53"/>
                  </a:lnTo>
                  <a:lnTo>
                    <a:pt x="41" y="38"/>
                  </a:lnTo>
                  <a:lnTo>
                    <a:pt x="39" y="23"/>
                  </a:lnTo>
                  <a:lnTo>
                    <a:pt x="35" y="13"/>
                  </a:lnTo>
                  <a:lnTo>
                    <a:pt x="32" y="11"/>
                  </a:lnTo>
                  <a:lnTo>
                    <a:pt x="24" y="8"/>
                  </a:lnTo>
                  <a:close/>
                  <a:moveTo>
                    <a:pt x="20" y="0"/>
                  </a:moveTo>
                  <a:lnTo>
                    <a:pt x="32" y="0"/>
                  </a:lnTo>
                  <a:lnTo>
                    <a:pt x="35" y="1"/>
                  </a:lnTo>
                  <a:lnTo>
                    <a:pt x="39" y="4"/>
                  </a:lnTo>
                  <a:lnTo>
                    <a:pt x="42" y="6"/>
                  </a:lnTo>
                  <a:lnTo>
                    <a:pt x="46" y="15"/>
                  </a:lnTo>
                  <a:lnTo>
                    <a:pt x="50" y="31"/>
                  </a:lnTo>
                  <a:lnTo>
                    <a:pt x="50" y="50"/>
                  </a:lnTo>
                  <a:lnTo>
                    <a:pt x="47" y="61"/>
                  </a:lnTo>
                  <a:lnTo>
                    <a:pt x="39" y="74"/>
                  </a:lnTo>
                  <a:lnTo>
                    <a:pt x="35" y="76"/>
                  </a:lnTo>
                  <a:lnTo>
                    <a:pt x="31" y="78"/>
                  </a:lnTo>
                  <a:lnTo>
                    <a:pt x="20" y="78"/>
                  </a:lnTo>
                  <a:lnTo>
                    <a:pt x="16" y="76"/>
                  </a:lnTo>
                  <a:lnTo>
                    <a:pt x="12" y="74"/>
                  </a:lnTo>
                  <a:lnTo>
                    <a:pt x="8" y="69"/>
                  </a:lnTo>
                  <a:lnTo>
                    <a:pt x="2" y="57"/>
                  </a:lnTo>
                  <a:lnTo>
                    <a:pt x="0" y="38"/>
                  </a:lnTo>
                  <a:lnTo>
                    <a:pt x="1" y="26"/>
                  </a:lnTo>
                  <a:lnTo>
                    <a:pt x="4" y="16"/>
                  </a:lnTo>
                  <a:lnTo>
                    <a:pt x="5" y="11"/>
                  </a:lnTo>
                  <a:lnTo>
                    <a:pt x="8" y="6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1" name="Line 961"/>
            <p:cNvSpPr>
              <a:spLocks noChangeShapeType="1"/>
            </p:cNvSpPr>
            <p:nvPr/>
          </p:nvSpPr>
          <p:spPr bwMode="auto">
            <a:xfrm>
              <a:off x="3059" y="1812"/>
              <a:ext cx="13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2" name="Freeform 962"/>
            <p:cNvSpPr>
              <a:spLocks/>
            </p:cNvSpPr>
            <p:nvPr/>
          </p:nvSpPr>
          <p:spPr bwMode="auto">
            <a:xfrm>
              <a:off x="2973" y="1775"/>
              <a:ext cx="50" cy="78"/>
            </a:xfrm>
            <a:custGeom>
              <a:avLst/>
              <a:gdLst>
                <a:gd name="T0" fmla="*/ 9 w 50"/>
                <a:gd name="T1" fmla="*/ 0 h 78"/>
                <a:gd name="T2" fmla="*/ 46 w 50"/>
                <a:gd name="T3" fmla="*/ 0 h 78"/>
                <a:gd name="T4" fmla="*/ 46 w 50"/>
                <a:gd name="T5" fmla="*/ 11 h 78"/>
                <a:gd name="T6" fmla="*/ 17 w 50"/>
                <a:gd name="T7" fmla="*/ 11 h 78"/>
                <a:gd name="T8" fmla="*/ 13 w 50"/>
                <a:gd name="T9" fmla="*/ 30 h 78"/>
                <a:gd name="T10" fmla="*/ 17 w 50"/>
                <a:gd name="T11" fmla="*/ 27 h 78"/>
                <a:gd name="T12" fmla="*/ 23 w 50"/>
                <a:gd name="T13" fmla="*/ 26 h 78"/>
                <a:gd name="T14" fmla="*/ 27 w 50"/>
                <a:gd name="T15" fmla="*/ 24 h 78"/>
                <a:gd name="T16" fmla="*/ 34 w 50"/>
                <a:gd name="T17" fmla="*/ 26 h 78"/>
                <a:gd name="T18" fmla="*/ 39 w 50"/>
                <a:gd name="T19" fmla="*/ 28 h 78"/>
                <a:gd name="T20" fmla="*/ 43 w 50"/>
                <a:gd name="T21" fmla="*/ 31 h 78"/>
                <a:gd name="T22" fmla="*/ 49 w 50"/>
                <a:gd name="T23" fmla="*/ 39 h 78"/>
                <a:gd name="T24" fmla="*/ 50 w 50"/>
                <a:gd name="T25" fmla="*/ 45 h 78"/>
                <a:gd name="T26" fmla="*/ 50 w 50"/>
                <a:gd name="T27" fmla="*/ 54 h 78"/>
                <a:gd name="T28" fmla="*/ 49 w 50"/>
                <a:gd name="T29" fmla="*/ 60 h 78"/>
                <a:gd name="T30" fmla="*/ 47 w 50"/>
                <a:gd name="T31" fmla="*/ 64 h 78"/>
                <a:gd name="T32" fmla="*/ 45 w 50"/>
                <a:gd name="T33" fmla="*/ 68 h 78"/>
                <a:gd name="T34" fmla="*/ 41 w 50"/>
                <a:gd name="T35" fmla="*/ 72 h 78"/>
                <a:gd name="T36" fmla="*/ 35 w 50"/>
                <a:gd name="T37" fmla="*/ 75 h 78"/>
                <a:gd name="T38" fmla="*/ 24 w 50"/>
                <a:gd name="T39" fmla="*/ 78 h 78"/>
                <a:gd name="T40" fmla="*/ 13 w 50"/>
                <a:gd name="T41" fmla="*/ 75 h 78"/>
                <a:gd name="T42" fmla="*/ 8 w 50"/>
                <a:gd name="T43" fmla="*/ 72 h 78"/>
                <a:gd name="T44" fmla="*/ 4 w 50"/>
                <a:gd name="T45" fmla="*/ 67 h 78"/>
                <a:gd name="T46" fmla="*/ 1 w 50"/>
                <a:gd name="T47" fmla="*/ 63 h 78"/>
                <a:gd name="T48" fmla="*/ 0 w 50"/>
                <a:gd name="T49" fmla="*/ 56 h 78"/>
                <a:gd name="T50" fmla="*/ 11 w 50"/>
                <a:gd name="T51" fmla="*/ 54 h 78"/>
                <a:gd name="T52" fmla="*/ 13 w 50"/>
                <a:gd name="T53" fmla="*/ 63 h 78"/>
                <a:gd name="T54" fmla="*/ 15 w 50"/>
                <a:gd name="T55" fmla="*/ 65 h 78"/>
                <a:gd name="T56" fmla="*/ 20 w 50"/>
                <a:gd name="T57" fmla="*/ 68 h 78"/>
                <a:gd name="T58" fmla="*/ 31 w 50"/>
                <a:gd name="T59" fmla="*/ 68 h 78"/>
                <a:gd name="T60" fmla="*/ 34 w 50"/>
                <a:gd name="T61" fmla="*/ 67 h 78"/>
                <a:gd name="T62" fmla="*/ 35 w 50"/>
                <a:gd name="T63" fmla="*/ 64 h 78"/>
                <a:gd name="T64" fmla="*/ 38 w 50"/>
                <a:gd name="T65" fmla="*/ 60 h 78"/>
                <a:gd name="T66" fmla="*/ 39 w 50"/>
                <a:gd name="T67" fmla="*/ 56 h 78"/>
                <a:gd name="T68" fmla="*/ 41 w 50"/>
                <a:gd name="T69" fmla="*/ 50 h 78"/>
                <a:gd name="T70" fmla="*/ 41 w 50"/>
                <a:gd name="T71" fmla="*/ 46 h 78"/>
                <a:gd name="T72" fmla="*/ 39 w 50"/>
                <a:gd name="T73" fmla="*/ 42 h 78"/>
                <a:gd name="T74" fmla="*/ 36 w 50"/>
                <a:gd name="T75" fmla="*/ 38 h 78"/>
                <a:gd name="T76" fmla="*/ 34 w 50"/>
                <a:gd name="T77" fmla="*/ 35 h 78"/>
                <a:gd name="T78" fmla="*/ 30 w 50"/>
                <a:gd name="T79" fmla="*/ 34 h 78"/>
                <a:gd name="T80" fmla="*/ 21 w 50"/>
                <a:gd name="T81" fmla="*/ 34 h 78"/>
                <a:gd name="T82" fmla="*/ 19 w 50"/>
                <a:gd name="T83" fmla="*/ 35 h 78"/>
                <a:gd name="T84" fmla="*/ 17 w 50"/>
                <a:gd name="T85" fmla="*/ 37 h 78"/>
                <a:gd name="T86" fmla="*/ 15 w 50"/>
                <a:gd name="T87" fmla="*/ 38 h 78"/>
                <a:gd name="T88" fmla="*/ 13 w 50"/>
                <a:gd name="T89" fmla="*/ 38 h 78"/>
                <a:gd name="T90" fmla="*/ 11 w 50"/>
                <a:gd name="T91" fmla="*/ 41 h 78"/>
                <a:gd name="T92" fmla="*/ 1 w 50"/>
                <a:gd name="T93" fmla="*/ 39 h 78"/>
                <a:gd name="T94" fmla="*/ 9 w 50"/>
                <a:gd name="T95" fmla="*/ 0 h 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0"/>
                <a:gd name="T145" fmla="*/ 0 h 78"/>
                <a:gd name="T146" fmla="*/ 50 w 50"/>
                <a:gd name="T147" fmla="*/ 78 h 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0" h="78">
                  <a:moveTo>
                    <a:pt x="9" y="0"/>
                  </a:moveTo>
                  <a:lnTo>
                    <a:pt x="46" y="0"/>
                  </a:lnTo>
                  <a:lnTo>
                    <a:pt x="46" y="11"/>
                  </a:lnTo>
                  <a:lnTo>
                    <a:pt x="17" y="11"/>
                  </a:lnTo>
                  <a:lnTo>
                    <a:pt x="13" y="30"/>
                  </a:lnTo>
                  <a:lnTo>
                    <a:pt x="17" y="27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34" y="26"/>
                  </a:lnTo>
                  <a:lnTo>
                    <a:pt x="39" y="28"/>
                  </a:lnTo>
                  <a:lnTo>
                    <a:pt x="43" y="31"/>
                  </a:lnTo>
                  <a:lnTo>
                    <a:pt x="49" y="39"/>
                  </a:lnTo>
                  <a:lnTo>
                    <a:pt x="50" y="45"/>
                  </a:lnTo>
                  <a:lnTo>
                    <a:pt x="50" y="54"/>
                  </a:lnTo>
                  <a:lnTo>
                    <a:pt x="49" y="60"/>
                  </a:lnTo>
                  <a:lnTo>
                    <a:pt x="47" y="64"/>
                  </a:lnTo>
                  <a:lnTo>
                    <a:pt x="45" y="68"/>
                  </a:lnTo>
                  <a:lnTo>
                    <a:pt x="41" y="72"/>
                  </a:lnTo>
                  <a:lnTo>
                    <a:pt x="35" y="75"/>
                  </a:lnTo>
                  <a:lnTo>
                    <a:pt x="24" y="78"/>
                  </a:lnTo>
                  <a:lnTo>
                    <a:pt x="13" y="75"/>
                  </a:lnTo>
                  <a:lnTo>
                    <a:pt x="8" y="72"/>
                  </a:lnTo>
                  <a:lnTo>
                    <a:pt x="4" y="67"/>
                  </a:lnTo>
                  <a:lnTo>
                    <a:pt x="1" y="63"/>
                  </a:lnTo>
                  <a:lnTo>
                    <a:pt x="0" y="56"/>
                  </a:lnTo>
                  <a:lnTo>
                    <a:pt x="11" y="54"/>
                  </a:lnTo>
                  <a:lnTo>
                    <a:pt x="13" y="63"/>
                  </a:lnTo>
                  <a:lnTo>
                    <a:pt x="15" y="65"/>
                  </a:lnTo>
                  <a:lnTo>
                    <a:pt x="20" y="68"/>
                  </a:lnTo>
                  <a:lnTo>
                    <a:pt x="31" y="68"/>
                  </a:lnTo>
                  <a:lnTo>
                    <a:pt x="34" y="67"/>
                  </a:lnTo>
                  <a:lnTo>
                    <a:pt x="35" y="64"/>
                  </a:lnTo>
                  <a:lnTo>
                    <a:pt x="38" y="60"/>
                  </a:lnTo>
                  <a:lnTo>
                    <a:pt x="39" y="56"/>
                  </a:lnTo>
                  <a:lnTo>
                    <a:pt x="41" y="50"/>
                  </a:lnTo>
                  <a:lnTo>
                    <a:pt x="41" y="46"/>
                  </a:lnTo>
                  <a:lnTo>
                    <a:pt x="39" y="42"/>
                  </a:lnTo>
                  <a:lnTo>
                    <a:pt x="36" y="38"/>
                  </a:lnTo>
                  <a:lnTo>
                    <a:pt x="34" y="35"/>
                  </a:lnTo>
                  <a:lnTo>
                    <a:pt x="30" y="34"/>
                  </a:lnTo>
                  <a:lnTo>
                    <a:pt x="21" y="34"/>
                  </a:lnTo>
                  <a:lnTo>
                    <a:pt x="19" y="35"/>
                  </a:lnTo>
                  <a:lnTo>
                    <a:pt x="17" y="37"/>
                  </a:lnTo>
                  <a:lnTo>
                    <a:pt x="15" y="38"/>
                  </a:lnTo>
                  <a:lnTo>
                    <a:pt x="13" y="38"/>
                  </a:lnTo>
                  <a:lnTo>
                    <a:pt x="11" y="41"/>
                  </a:lnTo>
                  <a:lnTo>
                    <a:pt x="1" y="3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3" name="Freeform 963"/>
            <p:cNvSpPr>
              <a:spLocks/>
            </p:cNvSpPr>
            <p:nvPr/>
          </p:nvSpPr>
          <p:spPr bwMode="auto">
            <a:xfrm>
              <a:off x="3060" y="1627"/>
              <a:ext cx="51" cy="56"/>
            </a:xfrm>
            <a:custGeom>
              <a:avLst/>
              <a:gdLst>
                <a:gd name="T0" fmla="*/ 1 w 51"/>
                <a:gd name="T1" fmla="*/ 0 h 56"/>
                <a:gd name="T2" fmla="*/ 14 w 51"/>
                <a:gd name="T3" fmla="*/ 0 h 56"/>
                <a:gd name="T4" fmla="*/ 22 w 51"/>
                <a:gd name="T5" fmla="*/ 14 h 56"/>
                <a:gd name="T6" fmla="*/ 23 w 51"/>
                <a:gd name="T7" fmla="*/ 16 h 56"/>
                <a:gd name="T8" fmla="*/ 26 w 51"/>
                <a:gd name="T9" fmla="*/ 19 h 56"/>
                <a:gd name="T10" fmla="*/ 27 w 51"/>
                <a:gd name="T11" fmla="*/ 18 h 56"/>
                <a:gd name="T12" fmla="*/ 29 w 51"/>
                <a:gd name="T13" fmla="*/ 15 h 56"/>
                <a:gd name="T14" fmla="*/ 30 w 51"/>
                <a:gd name="T15" fmla="*/ 14 h 56"/>
                <a:gd name="T16" fmla="*/ 38 w 51"/>
                <a:gd name="T17" fmla="*/ 0 h 56"/>
                <a:gd name="T18" fmla="*/ 51 w 51"/>
                <a:gd name="T19" fmla="*/ 0 h 56"/>
                <a:gd name="T20" fmla="*/ 32 w 51"/>
                <a:gd name="T21" fmla="*/ 29 h 56"/>
                <a:gd name="T22" fmla="*/ 51 w 51"/>
                <a:gd name="T23" fmla="*/ 56 h 56"/>
                <a:gd name="T24" fmla="*/ 38 w 51"/>
                <a:gd name="T25" fmla="*/ 56 h 56"/>
                <a:gd name="T26" fmla="*/ 27 w 51"/>
                <a:gd name="T27" fmla="*/ 40 h 56"/>
                <a:gd name="T28" fmla="*/ 26 w 51"/>
                <a:gd name="T29" fmla="*/ 37 h 56"/>
                <a:gd name="T30" fmla="*/ 12 w 51"/>
                <a:gd name="T31" fmla="*/ 56 h 56"/>
                <a:gd name="T32" fmla="*/ 0 w 51"/>
                <a:gd name="T33" fmla="*/ 56 h 56"/>
                <a:gd name="T34" fmla="*/ 21 w 51"/>
                <a:gd name="T35" fmla="*/ 29 h 56"/>
                <a:gd name="T36" fmla="*/ 1 w 51"/>
                <a:gd name="T37" fmla="*/ 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56"/>
                <a:gd name="T59" fmla="*/ 51 w 51"/>
                <a:gd name="T60" fmla="*/ 56 h 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56">
                  <a:moveTo>
                    <a:pt x="1" y="0"/>
                  </a:moveTo>
                  <a:lnTo>
                    <a:pt x="14" y="0"/>
                  </a:lnTo>
                  <a:lnTo>
                    <a:pt x="22" y="14"/>
                  </a:lnTo>
                  <a:lnTo>
                    <a:pt x="23" y="16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9" y="15"/>
                  </a:lnTo>
                  <a:lnTo>
                    <a:pt x="30" y="14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32" y="29"/>
                  </a:lnTo>
                  <a:lnTo>
                    <a:pt x="51" y="56"/>
                  </a:lnTo>
                  <a:lnTo>
                    <a:pt x="38" y="56"/>
                  </a:lnTo>
                  <a:lnTo>
                    <a:pt x="27" y="40"/>
                  </a:lnTo>
                  <a:lnTo>
                    <a:pt x="26" y="37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21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4" name="Freeform 964"/>
            <p:cNvSpPr>
              <a:spLocks/>
            </p:cNvSpPr>
            <p:nvPr/>
          </p:nvSpPr>
          <p:spPr bwMode="auto">
            <a:xfrm>
              <a:off x="3153" y="1606"/>
              <a:ext cx="27" cy="77"/>
            </a:xfrm>
            <a:custGeom>
              <a:avLst/>
              <a:gdLst>
                <a:gd name="T0" fmla="*/ 21 w 27"/>
                <a:gd name="T1" fmla="*/ 0 h 77"/>
                <a:gd name="T2" fmla="*/ 27 w 27"/>
                <a:gd name="T3" fmla="*/ 0 h 77"/>
                <a:gd name="T4" fmla="*/ 27 w 27"/>
                <a:gd name="T5" fmla="*/ 77 h 77"/>
                <a:gd name="T6" fmla="*/ 18 w 27"/>
                <a:gd name="T7" fmla="*/ 77 h 77"/>
                <a:gd name="T8" fmla="*/ 18 w 27"/>
                <a:gd name="T9" fmla="*/ 17 h 77"/>
                <a:gd name="T10" fmla="*/ 15 w 27"/>
                <a:gd name="T11" fmla="*/ 18 h 77"/>
                <a:gd name="T12" fmla="*/ 12 w 27"/>
                <a:gd name="T13" fmla="*/ 21 h 77"/>
                <a:gd name="T14" fmla="*/ 4 w 27"/>
                <a:gd name="T15" fmla="*/ 26 h 77"/>
                <a:gd name="T16" fmla="*/ 0 w 27"/>
                <a:gd name="T17" fmla="*/ 28 h 77"/>
                <a:gd name="T18" fmla="*/ 0 w 27"/>
                <a:gd name="T19" fmla="*/ 18 h 77"/>
                <a:gd name="T20" fmla="*/ 6 w 27"/>
                <a:gd name="T21" fmla="*/ 15 h 77"/>
                <a:gd name="T22" fmla="*/ 14 w 27"/>
                <a:gd name="T23" fmla="*/ 10 h 77"/>
                <a:gd name="T24" fmla="*/ 17 w 27"/>
                <a:gd name="T25" fmla="*/ 6 h 77"/>
                <a:gd name="T26" fmla="*/ 19 w 27"/>
                <a:gd name="T27" fmla="*/ 3 h 77"/>
                <a:gd name="T28" fmla="*/ 21 w 27"/>
                <a:gd name="T29" fmla="*/ 0 h 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77"/>
                <a:gd name="T47" fmla="*/ 27 w 27"/>
                <a:gd name="T48" fmla="*/ 77 h 7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77">
                  <a:moveTo>
                    <a:pt x="21" y="0"/>
                  </a:moveTo>
                  <a:lnTo>
                    <a:pt x="27" y="0"/>
                  </a:lnTo>
                  <a:lnTo>
                    <a:pt x="27" y="77"/>
                  </a:lnTo>
                  <a:lnTo>
                    <a:pt x="18" y="77"/>
                  </a:lnTo>
                  <a:lnTo>
                    <a:pt x="18" y="17"/>
                  </a:lnTo>
                  <a:lnTo>
                    <a:pt x="15" y="18"/>
                  </a:lnTo>
                  <a:lnTo>
                    <a:pt x="12" y="21"/>
                  </a:lnTo>
                  <a:lnTo>
                    <a:pt x="4" y="26"/>
                  </a:lnTo>
                  <a:lnTo>
                    <a:pt x="0" y="28"/>
                  </a:lnTo>
                  <a:lnTo>
                    <a:pt x="0" y="18"/>
                  </a:lnTo>
                  <a:lnTo>
                    <a:pt x="6" y="15"/>
                  </a:lnTo>
                  <a:lnTo>
                    <a:pt x="14" y="10"/>
                  </a:lnTo>
                  <a:lnTo>
                    <a:pt x="17" y="6"/>
                  </a:lnTo>
                  <a:lnTo>
                    <a:pt x="19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5" name="Freeform 965"/>
            <p:cNvSpPr>
              <a:spLocks noEditPoints="1"/>
            </p:cNvSpPr>
            <p:nvPr/>
          </p:nvSpPr>
          <p:spPr bwMode="auto">
            <a:xfrm>
              <a:off x="3205" y="1606"/>
              <a:ext cx="51" cy="78"/>
            </a:xfrm>
            <a:custGeom>
              <a:avLst/>
              <a:gdLst>
                <a:gd name="T0" fmla="*/ 25 w 51"/>
                <a:gd name="T1" fmla="*/ 9 h 78"/>
                <a:gd name="T2" fmla="*/ 21 w 51"/>
                <a:gd name="T3" fmla="*/ 10 h 78"/>
                <a:gd name="T4" fmla="*/ 18 w 51"/>
                <a:gd name="T5" fmla="*/ 11 h 78"/>
                <a:gd name="T6" fmla="*/ 15 w 51"/>
                <a:gd name="T7" fmla="*/ 14 h 78"/>
                <a:gd name="T8" fmla="*/ 11 w 51"/>
                <a:gd name="T9" fmla="*/ 24 h 78"/>
                <a:gd name="T10" fmla="*/ 11 w 51"/>
                <a:gd name="T11" fmla="*/ 54 h 78"/>
                <a:gd name="T12" fmla="*/ 15 w 51"/>
                <a:gd name="T13" fmla="*/ 63 h 78"/>
                <a:gd name="T14" fmla="*/ 18 w 51"/>
                <a:gd name="T15" fmla="*/ 66 h 78"/>
                <a:gd name="T16" fmla="*/ 22 w 51"/>
                <a:gd name="T17" fmla="*/ 69 h 78"/>
                <a:gd name="T18" fmla="*/ 30 w 51"/>
                <a:gd name="T19" fmla="*/ 69 h 78"/>
                <a:gd name="T20" fmla="*/ 36 w 51"/>
                <a:gd name="T21" fmla="*/ 63 h 78"/>
                <a:gd name="T22" fmla="*/ 40 w 51"/>
                <a:gd name="T23" fmla="*/ 54 h 78"/>
                <a:gd name="T24" fmla="*/ 41 w 51"/>
                <a:gd name="T25" fmla="*/ 39 h 78"/>
                <a:gd name="T26" fmla="*/ 40 w 51"/>
                <a:gd name="T27" fmla="*/ 24 h 78"/>
                <a:gd name="T28" fmla="*/ 36 w 51"/>
                <a:gd name="T29" fmla="*/ 14 h 78"/>
                <a:gd name="T30" fmla="*/ 33 w 51"/>
                <a:gd name="T31" fmla="*/ 11 h 78"/>
                <a:gd name="T32" fmla="*/ 25 w 51"/>
                <a:gd name="T33" fmla="*/ 9 h 78"/>
                <a:gd name="T34" fmla="*/ 21 w 51"/>
                <a:gd name="T35" fmla="*/ 0 h 78"/>
                <a:gd name="T36" fmla="*/ 33 w 51"/>
                <a:gd name="T37" fmla="*/ 0 h 78"/>
                <a:gd name="T38" fmla="*/ 36 w 51"/>
                <a:gd name="T39" fmla="*/ 2 h 78"/>
                <a:gd name="T40" fmla="*/ 40 w 51"/>
                <a:gd name="T41" fmla="*/ 5 h 78"/>
                <a:gd name="T42" fmla="*/ 42 w 51"/>
                <a:gd name="T43" fmla="*/ 7 h 78"/>
                <a:gd name="T44" fmla="*/ 47 w 51"/>
                <a:gd name="T45" fmla="*/ 15 h 78"/>
                <a:gd name="T46" fmla="*/ 51 w 51"/>
                <a:gd name="T47" fmla="*/ 32 h 78"/>
                <a:gd name="T48" fmla="*/ 51 w 51"/>
                <a:gd name="T49" fmla="*/ 51 h 78"/>
                <a:gd name="T50" fmla="*/ 48 w 51"/>
                <a:gd name="T51" fmla="*/ 62 h 78"/>
                <a:gd name="T52" fmla="*/ 40 w 51"/>
                <a:gd name="T53" fmla="*/ 74 h 78"/>
                <a:gd name="T54" fmla="*/ 36 w 51"/>
                <a:gd name="T55" fmla="*/ 77 h 78"/>
                <a:gd name="T56" fmla="*/ 32 w 51"/>
                <a:gd name="T57" fmla="*/ 78 h 78"/>
                <a:gd name="T58" fmla="*/ 21 w 51"/>
                <a:gd name="T59" fmla="*/ 78 h 78"/>
                <a:gd name="T60" fmla="*/ 16 w 51"/>
                <a:gd name="T61" fmla="*/ 77 h 78"/>
                <a:gd name="T62" fmla="*/ 12 w 51"/>
                <a:gd name="T63" fmla="*/ 74 h 78"/>
                <a:gd name="T64" fmla="*/ 8 w 51"/>
                <a:gd name="T65" fmla="*/ 70 h 78"/>
                <a:gd name="T66" fmla="*/ 3 w 51"/>
                <a:gd name="T67" fmla="*/ 58 h 78"/>
                <a:gd name="T68" fmla="*/ 0 w 51"/>
                <a:gd name="T69" fmla="*/ 39 h 78"/>
                <a:gd name="T70" fmla="*/ 1 w 51"/>
                <a:gd name="T71" fmla="*/ 26 h 78"/>
                <a:gd name="T72" fmla="*/ 4 w 51"/>
                <a:gd name="T73" fmla="*/ 17 h 78"/>
                <a:gd name="T74" fmla="*/ 6 w 51"/>
                <a:gd name="T75" fmla="*/ 11 h 78"/>
                <a:gd name="T76" fmla="*/ 8 w 51"/>
                <a:gd name="T77" fmla="*/ 7 h 78"/>
                <a:gd name="T78" fmla="*/ 11 w 51"/>
                <a:gd name="T79" fmla="*/ 5 h 78"/>
                <a:gd name="T80" fmla="*/ 15 w 51"/>
                <a:gd name="T81" fmla="*/ 2 h 78"/>
                <a:gd name="T82" fmla="*/ 21 w 51"/>
                <a:gd name="T83" fmla="*/ 0 h 7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"/>
                <a:gd name="T127" fmla="*/ 0 h 78"/>
                <a:gd name="T128" fmla="*/ 51 w 51"/>
                <a:gd name="T129" fmla="*/ 78 h 7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" h="78">
                  <a:moveTo>
                    <a:pt x="25" y="9"/>
                  </a:moveTo>
                  <a:lnTo>
                    <a:pt x="21" y="10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1" y="24"/>
                  </a:lnTo>
                  <a:lnTo>
                    <a:pt x="11" y="54"/>
                  </a:lnTo>
                  <a:lnTo>
                    <a:pt x="15" y="63"/>
                  </a:lnTo>
                  <a:lnTo>
                    <a:pt x="18" y="66"/>
                  </a:lnTo>
                  <a:lnTo>
                    <a:pt x="22" y="69"/>
                  </a:lnTo>
                  <a:lnTo>
                    <a:pt x="30" y="69"/>
                  </a:lnTo>
                  <a:lnTo>
                    <a:pt x="36" y="63"/>
                  </a:lnTo>
                  <a:lnTo>
                    <a:pt x="40" y="54"/>
                  </a:lnTo>
                  <a:lnTo>
                    <a:pt x="41" y="39"/>
                  </a:lnTo>
                  <a:lnTo>
                    <a:pt x="40" y="24"/>
                  </a:lnTo>
                  <a:lnTo>
                    <a:pt x="36" y="14"/>
                  </a:lnTo>
                  <a:lnTo>
                    <a:pt x="33" y="11"/>
                  </a:lnTo>
                  <a:lnTo>
                    <a:pt x="25" y="9"/>
                  </a:lnTo>
                  <a:close/>
                  <a:moveTo>
                    <a:pt x="21" y="0"/>
                  </a:moveTo>
                  <a:lnTo>
                    <a:pt x="33" y="0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2" y="7"/>
                  </a:lnTo>
                  <a:lnTo>
                    <a:pt x="47" y="15"/>
                  </a:lnTo>
                  <a:lnTo>
                    <a:pt x="51" y="32"/>
                  </a:lnTo>
                  <a:lnTo>
                    <a:pt x="51" y="51"/>
                  </a:lnTo>
                  <a:lnTo>
                    <a:pt x="48" y="62"/>
                  </a:lnTo>
                  <a:lnTo>
                    <a:pt x="40" y="74"/>
                  </a:lnTo>
                  <a:lnTo>
                    <a:pt x="36" y="77"/>
                  </a:lnTo>
                  <a:lnTo>
                    <a:pt x="32" y="78"/>
                  </a:lnTo>
                  <a:lnTo>
                    <a:pt x="21" y="78"/>
                  </a:lnTo>
                  <a:lnTo>
                    <a:pt x="16" y="77"/>
                  </a:lnTo>
                  <a:lnTo>
                    <a:pt x="12" y="74"/>
                  </a:lnTo>
                  <a:lnTo>
                    <a:pt x="8" y="70"/>
                  </a:lnTo>
                  <a:lnTo>
                    <a:pt x="3" y="58"/>
                  </a:lnTo>
                  <a:lnTo>
                    <a:pt x="0" y="39"/>
                  </a:lnTo>
                  <a:lnTo>
                    <a:pt x="1" y="26"/>
                  </a:lnTo>
                  <a:lnTo>
                    <a:pt x="4" y="17"/>
                  </a:lnTo>
                  <a:lnTo>
                    <a:pt x="6" y="11"/>
                  </a:lnTo>
                  <a:lnTo>
                    <a:pt x="8" y="7"/>
                  </a:lnTo>
                  <a:lnTo>
                    <a:pt x="11" y="5"/>
                  </a:lnTo>
                  <a:lnTo>
                    <a:pt x="15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Rectangle 966"/>
            <p:cNvSpPr>
              <a:spLocks noChangeArrowheads="1"/>
            </p:cNvSpPr>
            <p:nvPr/>
          </p:nvSpPr>
          <p:spPr bwMode="auto">
            <a:xfrm>
              <a:off x="3264" y="1595"/>
              <a:ext cx="19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7" name="Freeform 967"/>
            <p:cNvSpPr>
              <a:spLocks noEditPoints="1"/>
            </p:cNvSpPr>
            <p:nvPr/>
          </p:nvSpPr>
          <p:spPr bwMode="auto">
            <a:xfrm>
              <a:off x="3288" y="1565"/>
              <a:ext cx="33" cy="54"/>
            </a:xfrm>
            <a:custGeom>
              <a:avLst/>
              <a:gdLst>
                <a:gd name="T0" fmla="*/ 17 w 33"/>
                <a:gd name="T1" fmla="*/ 26 h 54"/>
                <a:gd name="T2" fmla="*/ 13 w 33"/>
                <a:gd name="T3" fmla="*/ 28 h 54"/>
                <a:gd name="T4" fmla="*/ 9 w 33"/>
                <a:gd name="T5" fmla="*/ 30 h 54"/>
                <a:gd name="T6" fmla="*/ 7 w 33"/>
                <a:gd name="T7" fmla="*/ 32 h 54"/>
                <a:gd name="T8" fmla="*/ 7 w 33"/>
                <a:gd name="T9" fmla="*/ 41 h 54"/>
                <a:gd name="T10" fmla="*/ 9 w 33"/>
                <a:gd name="T11" fmla="*/ 44 h 54"/>
                <a:gd name="T12" fmla="*/ 14 w 33"/>
                <a:gd name="T13" fmla="*/ 47 h 54"/>
                <a:gd name="T14" fmla="*/ 21 w 33"/>
                <a:gd name="T15" fmla="*/ 47 h 54"/>
                <a:gd name="T16" fmla="*/ 24 w 33"/>
                <a:gd name="T17" fmla="*/ 44 h 54"/>
                <a:gd name="T18" fmla="*/ 25 w 33"/>
                <a:gd name="T19" fmla="*/ 41 h 54"/>
                <a:gd name="T20" fmla="*/ 26 w 33"/>
                <a:gd name="T21" fmla="*/ 37 h 54"/>
                <a:gd name="T22" fmla="*/ 26 w 33"/>
                <a:gd name="T23" fmla="*/ 35 h 54"/>
                <a:gd name="T24" fmla="*/ 25 w 33"/>
                <a:gd name="T25" fmla="*/ 32 h 54"/>
                <a:gd name="T26" fmla="*/ 21 w 33"/>
                <a:gd name="T27" fmla="*/ 28 h 54"/>
                <a:gd name="T28" fmla="*/ 20 w 33"/>
                <a:gd name="T29" fmla="*/ 28 h 54"/>
                <a:gd name="T30" fmla="*/ 17 w 33"/>
                <a:gd name="T31" fmla="*/ 26 h 54"/>
                <a:gd name="T32" fmla="*/ 13 w 33"/>
                <a:gd name="T33" fmla="*/ 7 h 54"/>
                <a:gd name="T34" fmla="*/ 10 w 33"/>
                <a:gd name="T35" fmla="*/ 9 h 54"/>
                <a:gd name="T36" fmla="*/ 9 w 33"/>
                <a:gd name="T37" fmla="*/ 11 h 54"/>
                <a:gd name="T38" fmla="*/ 9 w 33"/>
                <a:gd name="T39" fmla="*/ 17 h 54"/>
                <a:gd name="T40" fmla="*/ 11 w 33"/>
                <a:gd name="T41" fmla="*/ 20 h 54"/>
                <a:gd name="T42" fmla="*/ 14 w 33"/>
                <a:gd name="T43" fmla="*/ 21 h 54"/>
                <a:gd name="T44" fmla="*/ 20 w 33"/>
                <a:gd name="T45" fmla="*/ 21 h 54"/>
                <a:gd name="T46" fmla="*/ 24 w 33"/>
                <a:gd name="T47" fmla="*/ 17 h 54"/>
                <a:gd name="T48" fmla="*/ 25 w 33"/>
                <a:gd name="T49" fmla="*/ 14 h 54"/>
                <a:gd name="T50" fmla="*/ 22 w 33"/>
                <a:gd name="T51" fmla="*/ 9 h 54"/>
                <a:gd name="T52" fmla="*/ 20 w 33"/>
                <a:gd name="T53" fmla="*/ 7 h 54"/>
                <a:gd name="T54" fmla="*/ 13 w 33"/>
                <a:gd name="T55" fmla="*/ 7 h 54"/>
                <a:gd name="T56" fmla="*/ 17 w 33"/>
                <a:gd name="T57" fmla="*/ 0 h 54"/>
                <a:gd name="T58" fmla="*/ 21 w 33"/>
                <a:gd name="T59" fmla="*/ 2 h 54"/>
                <a:gd name="T60" fmla="*/ 26 w 33"/>
                <a:gd name="T61" fmla="*/ 4 h 54"/>
                <a:gd name="T62" fmla="*/ 29 w 33"/>
                <a:gd name="T63" fmla="*/ 7 h 54"/>
                <a:gd name="T64" fmla="*/ 31 w 33"/>
                <a:gd name="T65" fmla="*/ 10 h 54"/>
                <a:gd name="T66" fmla="*/ 32 w 33"/>
                <a:gd name="T67" fmla="*/ 14 h 54"/>
                <a:gd name="T68" fmla="*/ 29 w 33"/>
                <a:gd name="T69" fmla="*/ 20 h 54"/>
                <a:gd name="T70" fmla="*/ 28 w 33"/>
                <a:gd name="T71" fmla="*/ 21 h 54"/>
                <a:gd name="T72" fmla="*/ 26 w 33"/>
                <a:gd name="T73" fmla="*/ 24 h 54"/>
                <a:gd name="T74" fmla="*/ 24 w 33"/>
                <a:gd name="T75" fmla="*/ 24 h 54"/>
                <a:gd name="T76" fmla="*/ 29 w 33"/>
                <a:gd name="T77" fmla="*/ 26 h 54"/>
                <a:gd name="T78" fmla="*/ 32 w 33"/>
                <a:gd name="T79" fmla="*/ 32 h 54"/>
                <a:gd name="T80" fmla="*/ 32 w 33"/>
                <a:gd name="T81" fmla="*/ 35 h 54"/>
                <a:gd name="T82" fmla="*/ 33 w 33"/>
                <a:gd name="T83" fmla="*/ 37 h 54"/>
                <a:gd name="T84" fmla="*/ 31 w 33"/>
                <a:gd name="T85" fmla="*/ 46 h 54"/>
                <a:gd name="T86" fmla="*/ 25 w 33"/>
                <a:gd name="T87" fmla="*/ 51 h 54"/>
                <a:gd name="T88" fmla="*/ 17 w 33"/>
                <a:gd name="T89" fmla="*/ 54 h 54"/>
                <a:gd name="T90" fmla="*/ 11 w 33"/>
                <a:gd name="T91" fmla="*/ 52 h 54"/>
                <a:gd name="T92" fmla="*/ 7 w 33"/>
                <a:gd name="T93" fmla="*/ 51 h 54"/>
                <a:gd name="T94" fmla="*/ 2 w 33"/>
                <a:gd name="T95" fmla="*/ 46 h 54"/>
                <a:gd name="T96" fmla="*/ 0 w 33"/>
                <a:gd name="T97" fmla="*/ 41 h 54"/>
                <a:gd name="T98" fmla="*/ 0 w 33"/>
                <a:gd name="T99" fmla="*/ 30 h 54"/>
                <a:gd name="T100" fmla="*/ 5 w 33"/>
                <a:gd name="T101" fmla="*/ 26 h 54"/>
                <a:gd name="T102" fmla="*/ 10 w 33"/>
                <a:gd name="T103" fmla="*/ 24 h 54"/>
                <a:gd name="T104" fmla="*/ 5 w 33"/>
                <a:gd name="T105" fmla="*/ 21 h 54"/>
                <a:gd name="T106" fmla="*/ 3 w 33"/>
                <a:gd name="T107" fmla="*/ 20 h 54"/>
                <a:gd name="T108" fmla="*/ 2 w 33"/>
                <a:gd name="T109" fmla="*/ 17 h 54"/>
                <a:gd name="T110" fmla="*/ 2 w 33"/>
                <a:gd name="T111" fmla="*/ 10 h 54"/>
                <a:gd name="T112" fmla="*/ 5 w 33"/>
                <a:gd name="T113" fmla="*/ 4 h 54"/>
                <a:gd name="T114" fmla="*/ 17 w 33"/>
                <a:gd name="T115" fmla="*/ 0 h 5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3"/>
                <a:gd name="T175" fmla="*/ 0 h 54"/>
                <a:gd name="T176" fmla="*/ 33 w 33"/>
                <a:gd name="T177" fmla="*/ 54 h 5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3" h="54">
                  <a:moveTo>
                    <a:pt x="17" y="26"/>
                  </a:moveTo>
                  <a:lnTo>
                    <a:pt x="13" y="28"/>
                  </a:lnTo>
                  <a:lnTo>
                    <a:pt x="9" y="30"/>
                  </a:lnTo>
                  <a:lnTo>
                    <a:pt x="7" y="32"/>
                  </a:lnTo>
                  <a:lnTo>
                    <a:pt x="7" y="41"/>
                  </a:lnTo>
                  <a:lnTo>
                    <a:pt x="9" y="44"/>
                  </a:lnTo>
                  <a:lnTo>
                    <a:pt x="14" y="47"/>
                  </a:lnTo>
                  <a:lnTo>
                    <a:pt x="21" y="47"/>
                  </a:lnTo>
                  <a:lnTo>
                    <a:pt x="24" y="44"/>
                  </a:lnTo>
                  <a:lnTo>
                    <a:pt x="25" y="41"/>
                  </a:lnTo>
                  <a:lnTo>
                    <a:pt x="26" y="37"/>
                  </a:lnTo>
                  <a:lnTo>
                    <a:pt x="26" y="35"/>
                  </a:lnTo>
                  <a:lnTo>
                    <a:pt x="25" y="32"/>
                  </a:lnTo>
                  <a:lnTo>
                    <a:pt x="21" y="28"/>
                  </a:lnTo>
                  <a:lnTo>
                    <a:pt x="20" y="28"/>
                  </a:lnTo>
                  <a:lnTo>
                    <a:pt x="17" y="26"/>
                  </a:lnTo>
                  <a:close/>
                  <a:moveTo>
                    <a:pt x="13" y="7"/>
                  </a:moveTo>
                  <a:lnTo>
                    <a:pt x="10" y="9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20"/>
                  </a:lnTo>
                  <a:lnTo>
                    <a:pt x="14" y="21"/>
                  </a:lnTo>
                  <a:lnTo>
                    <a:pt x="20" y="21"/>
                  </a:lnTo>
                  <a:lnTo>
                    <a:pt x="24" y="17"/>
                  </a:lnTo>
                  <a:lnTo>
                    <a:pt x="25" y="14"/>
                  </a:lnTo>
                  <a:lnTo>
                    <a:pt x="22" y="9"/>
                  </a:lnTo>
                  <a:lnTo>
                    <a:pt x="20" y="7"/>
                  </a:lnTo>
                  <a:lnTo>
                    <a:pt x="13" y="7"/>
                  </a:lnTo>
                  <a:close/>
                  <a:moveTo>
                    <a:pt x="17" y="0"/>
                  </a:moveTo>
                  <a:lnTo>
                    <a:pt x="21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1" y="10"/>
                  </a:lnTo>
                  <a:lnTo>
                    <a:pt x="32" y="14"/>
                  </a:lnTo>
                  <a:lnTo>
                    <a:pt x="29" y="20"/>
                  </a:lnTo>
                  <a:lnTo>
                    <a:pt x="28" y="21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29" y="26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3" y="37"/>
                  </a:lnTo>
                  <a:lnTo>
                    <a:pt x="31" y="46"/>
                  </a:lnTo>
                  <a:lnTo>
                    <a:pt x="25" y="51"/>
                  </a:lnTo>
                  <a:lnTo>
                    <a:pt x="17" y="54"/>
                  </a:lnTo>
                  <a:lnTo>
                    <a:pt x="11" y="52"/>
                  </a:lnTo>
                  <a:lnTo>
                    <a:pt x="7" y="51"/>
                  </a:lnTo>
                  <a:lnTo>
                    <a:pt x="2" y="46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5" y="26"/>
                  </a:lnTo>
                  <a:lnTo>
                    <a:pt x="10" y="24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2" y="17"/>
                  </a:lnTo>
                  <a:lnTo>
                    <a:pt x="2" y="10"/>
                  </a:lnTo>
                  <a:lnTo>
                    <a:pt x="5" y="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Line 968"/>
            <p:cNvSpPr>
              <a:spLocks noChangeShapeType="1"/>
            </p:cNvSpPr>
            <p:nvPr/>
          </p:nvSpPr>
          <p:spPr bwMode="auto">
            <a:xfrm>
              <a:off x="3108" y="1946"/>
              <a:ext cx="101" cy="2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9" name="Line 969"/>
            <p:cNvSpPr>
              <a:spLocks noChangeShapeType="1"/>
            </p:cNvSpPr>
            <p:nvPr/>
          </p:nvSpPr>
          <p:spPr bwMode="auto">
            <a:xfrm>
              <a:off x="3209" y="1948"/>
              <a:ext cx="203" cy="11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0" name="Line 970"/>
            <p:cNvSpPr>
              <a:spLocks noChangeShapeType="1"/>
            </p:cNvSpPr>
            <p:nvPr/>
          </p:nvSpPr>
          <p:spPr bwMode="auto">
            <a:xfrm>
              <a:off x="3412" y="1959"/>
              <a:ext cx="50" cy="4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1" name="Line 971"/>
            <p:cNvSpPr>
              <a:spLocks noChangeShapeType="1"/>
            </p:cNvSpPr>
            <p:nvPr/>
          </p:nvSpPr>
          <p:spPr bwMode="auto">
            <a:xfrm>
              <a:off x="3462" y="1963"/>
              <a:ext cx="101" cy="6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2" name="Line 972"/>
            <p:cNvSpPr>
              <a:spLocks noChangeShapeType="1"/>
            </p:cNvSpPr>
            <p:nvPr/>
          </p:nvSpPr>
          <p:spPr bwMode="auto">
            <a:xfrm flipV="1">
              <a:off x="3563" y="1967"/>
              <a:ext cx="51" cy="2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3" name="Line 973"/>
            <p:cNvSpPr>
              <a:spLocks noChangeShapeType="1"/>
            </p:cNvSpPr>
            <p:nvPr/>
          </p:nvSpPr>
          <p:spPr bwMode="auto">
            <a:xfrm flipV="1">
              <a:off x="3614" y="1963"/>
              <a:ext cx="51" cy="4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4" name="Line 974"/>
            <p:cNvSpPr>
              <a:spLocks noChangeShapeType="1"/>
            </p:cNvSpPr>
            <p:nvPr/>
          </p:nvSpPr>
          <p:spPr bwMode="auto">
            <a:xfrm flipV="1">
              <a:off x="3665" y="1947"/>
              <a:ext cx="101" cy="16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5" name="Line 975"/>
            <p:cNvSpPr>
              <a:spLocks noChangeShapeType="1"/>
            </p:cNvSpPr>
            <p:nvPr/>
          </p:nvSpPr>
          <p:spPr bwMode="auto">
            <a:xfrm flipV="1">
              <a:off x="3766" y="1946"/>
              <a:ext cx="50" cy="1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6" name="Line 976"/>
            <p:cNvSpPr>
              <a:spLocks noChangeShapeType="1"/>
            </p:cNvSpPr>
            <p:nvPr/>
          </p:nvSpPr>
          <p:spPr bwMode="auto">
            <a:xfrm>
              <a:off x="3816" y="1946"/>
              <a:ext cx="51" cy="4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7" name="Line 977"/>
            <p:cNvSpPr>
              <a:spLocks noChangeShapeType="1"/>
            </p:cNvSpPr>
            <p:nvPr/>
          </p:nvSpPr>
          <p:spPr bwMode="auto">
            <a:xfrm>
              <a:off x="3867" y="1950"/>
              <a:ext cx="51" cy="5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8" name="Line 978"/>
            <p:cNvSpPr>
              <a:spLocks noChangeShapeType="1"/>
            </p:cNvSpPr>
            <p:nvPr/>
          </p:nvSpPr>
          <p:spPr bwMode="auto">
            <a:xfrm>
              <a:off x="3918" y="1955"/>
              <a:ext cx="50" cy="2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9" name="Line 979"/>
            <p:cNvSpPr>
              <a:spLocks noChangeShapeType="1"/>
            </p:cNvSpPr>
            <p:nvPr/>
          </p:nvSpPr>
          <p:spPr bwMode="auto">
            <a:xfrm flipV="1">
              <a:off x="3968" y="1955"/>
              <a:ext cx="51" cy="2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0" name="Line 980"/>
            <p:cNvSpPr>
              <a:spLocks noChangeShapeType="1"/>
            </p:cNvSpPr>
            <p:nvPr/>
          </p:nvSpPr>
          <p:spPr bwMode="auto">
            <a:xfrm flipV="1">
              <a:off x="4019" y="1948"/>
              <a:ext cx="50" cy="7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1" name="Line 981"/>
            <p:cNvSpPr>
              <a:spLocks noChangeShapeType="1"/>
            </p:cNvSpPr>
            <p:nvPr/>
          </p:nvSpPr>
          <p:spPr bwMode="auto">
            <a:xfrm flipV="1">
              <a:off x="4069" y="1940"/>
              <a:ext cx="51" cy="8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2" name="Line 982"/>
            <p:cNvSpPr>
              <a:spLocks noChangeShapeType="1"/>
            </p:cNvSpPr>
            <p:nvPr/>
          </p:nvSpPr>
          <p:spPr bwMode="auto">
            <a:xfrm flipV="1">
              <a:off x="4120" y="1933"/>
              <a:ext cx="51" cy="7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3" name="Line 983"/>
            <p:cNvSpPr>
              <a:spLocks noChangeShapeType="1"/>
            </p:cNvSpPr>
            <p:nvPr/>
          </p:nvSpPr>
          <p:spPr bwMode="auto">
            <a:xfrm flipV="1">
              <a:off x="4171" y="1929"/>
              <a:ext cx="50" cy="4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4" name="Line 984"/>
            <p:cNvSpPr>
              <a:spLocks noChangeShapeType="1"/>
            </p:cNvSpPr>
            <p:nvPr/>
          </p:nvSpPr>
          <p:spPr bwMode="auto">
            <a:xfrm>
              <a:off x="4221" y="1929"/>
              <a:ext cx="51" cy="1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5" name="Line 985"/>
            <p:cNvSpPr>
              <a:spLocks noChangeShapeType="1"/>
            </p:cNvSpPr>
            <p:nvPr/>
          </p:nvSpPr>
          <p:spPr bwMode="auto">
            <a:xfrm>
              <a:off x="4272" y="1929"/>
              <a:ext cx="50" cy="3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6" name="Line 986"/>
            <p:cNvSpPr>
              <a:spLocks noChangeShapeType="1"/>
            </p:cNvSpPr>
            <p:nvPr/>
          </p:nvSpPr>
          <p:spPr bwMode="auto">
            <a:xfrm>
              <a:off x="4322" y="1932"/>
              <a:ext cx="102" cy="8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7" name="Line 987"/>
            <p:cNvSpPr>
              <a:spLocks noChangeShapeType="1"/>
            </p:cNvSpPr>
            <p:nvPr/>
          </p:nvSpPr>
          <p:spPr bwMode="auto">
            <a:xfrm>
              <a:off x="3108" y="1946"/>
              <a:ext cx="253" cy="1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8" name="Line 988"/>
            <p:cNvSpPr>
              <a:spLocks noChangeShapeType="1"/>
            </p:cNvSpPr>
            <p:nvPr/>
          </p:nvSpPr>
          <p:spPr bwMode="auto">
            <a:xfrm flipV="1">
              <a:off x="3361" y="1944"/>
              <a:ext cx="51" cy="2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9" name="Line 989"/>
            <p:cNvSpPr>
              <a:spLocks noChangeShapeType="1"/>
            </p:cNvSpPr>
            <p:nvPr/>
          </p:nvSpPr>
          <p:spPr bwMode="auto">
            <a:xfrm>
              <a:off x="3412" y="1944"/>
              <a:ext cx="50" cy="2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0" name="Line 990"/>
            <p:cNvSpPr>
              <a:spLocks noChangeShapeType="1"/>
            </p:cNvSpPr>
            <p:nvPr/>
          </p:nvSpPr>
          <p:spPr bwMode="auto">
            <a:xfrm>
              <a:off x="3462" y="1946"/>
              <a:ext cx="51" cy="1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1" name="Line 991"/>
            <p:cNvSpPr>
              <a:spLocks noChangeShapeType="1"/>
            </p:cNvSpPr>
            <p:nvPr/>
          </p:nvSpPr>
          <p:spPr bwMode="auto">
            <a:xfrm flipV="1">
              <a:off x="3513" y="1944"/>
              <a:ext cx="50" cy="2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2" name="Line 992"/>
            <p:cNvSpPr>
              <a:spLocks noChangeShapeType="1"/>
            </p:cNvSpPr>
            <p:nvPr/>
          </p:nvSpPr>
          <p:spPr bwMode="auto">
            <a:xfrm>
              <a:off x="3563" y="1944"/>
              <a:ext cx="51" cy="2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3" name="Line 993"/>
            <p:cNvSpPr>
              <a:spLocks noChangeShapeType="1"/>
            </p:cNvSpPr>
            <p:nvPr/>
          </p:nvSpPr>
          <p:spPr bwMode="auto">
            <a:xfrm flipV="1">
              <a:off x="3614" y="1944"/>
              <a:ext cx="51" cy="2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4" name="Line 994"/>
            <p:cNvSpPr>
              <a:spLocks noChangeShapeType="1"/>
            </p:cNvSpPr>
            <p:nvPr/>
          </p:nvSpPr>
          <p:spPr bwMode="auto">
            <a:xfrm>
              <a:off x="3665" y="1944"/>
              <a:ext cx="50" cy="1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5" name="Line 995"/>
            <p:cNvSpPr>
              <a:spLocks noChangeShapeType="1"/>
            </p:cNvSpPr>
            <p:nvPr/>
          </p:nvSpPr>
          <p:spPr bwMode="auto">
            <a:xfrm>
              <a:off x="3715" y="1944"/>
              <a:ext cx="51" cy="2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6" name="Line 996"/>
            <p:cNvSpPr>
              <a:spLocks noChangeShapeType="1"/>
            </p:cNvSpPr>
            <p:nvPr/>
          </p:nvSpPr>
          <p:spPr bwMode="auto">
            <a:xfrm>
              <a:off x="3766" y="1946"/>
              <a:ext cx="50" cy="1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7" name="Line 997"/>
            <p:cNvSpPr>
              <a:spLocks noChangeShapeType="1"/>
            </p:cNvSpPr>
            <p:nvPr/>
          </p:nvSpPr>
          <p:spPr bwMode="auto">
            <a:xfrm flipV="1">
              <a:off x="3816" y="1944"/>
              <a:ext cx="51" cy="2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" name="Line 998"/>
            <p:cNvSpPr>
              <a:spLocks noChangeShapeType="1"/>
            </p:cNvSpPr>
            <p:nvPr/>
          </p:nvSpPr>
          <p:spPr bwMode="auto">
            <a:xfrm>
              <a:off x="3867" y="1944"/>
              <a:ext cx="51" cy="2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" name="Line 999"/>
            <p:cNvSpPr>
              <a:spLocks noChangeShapeType="1"/>
            </p:cNvSpPr>
            <p:nvPr/>
          </p:nvSpPr>
          <p:spPr bwMode="auto">
            <a:xfrm>
              <a:off x="3918" y="1946"/>
              <a:ext cx="151" cy="1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" name="Line 1000"/>
            <p:cNvSpPr>
              <a:spLocks noChangeShapeType="1"/>
            </p:cNvSpPr>
            <p:nvPr/>
          </p:nvSpPr>
          <p:spPr bwMode="auto">
            <a:xfrm flipV="1">
              <a:off x="4069" y="1944"/>
              <a:ext cx="51" cy="2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" name="Line 1001"/>
            <p:cNvSpPr>
              <a:spLocks noChangeShapeType="1"/>
            </p:cNvSpPr>
            <p:nvPr/>
          </p:nvSpPr>
          <p:spPr bwMode="auto">
            <a:xfrm>
              <a:off x="4120" y="1944"/>
              <a:ext cx="51" cy="2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" name="Line 1002"/>
            <p:cNvSpPr>
              <a:spLocks noChangeShapeType="1"/>
            </p:cNvSpPr>
            <p:nvPr/>
          </p:nvSpPr>
          <p:spPr bwMode="auto">
            <a:xfrm>
              <a:off x="4171" y="1946"/>
              <a:ext cx="151" cy="1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3" name="Line 1003"/>
            <p:cNvSpPr>
              <a:spLocks noChangeShapeType="1"/>
            </p:cNvSpPr>
            <p:nvPr/>
          </p:nvSpPr>
          <p:spPr bwMode="auto">
            <a:xfrm flipV="1">
              <a:off x="4322" y="1944"/>
              <a:ext cx="51" cy="2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" name="Line 1004"/>
            <p:cNvSpPr>
              <a:spLocks noChangeShapeType="1"/>
            </p:cNvSpPr>
            <p:nvPr/>
          </p:nvSpPr>
          <p:spPr bwMode="auto">
            <a:xfrm>
              <a:off x="4373" y="1944"/>
              <a:ext cx="51" cy="2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" name="Line 1005"/>
            <p:cNvSpPr>
              <a:spLocks noChangeShapeType="1"/>
            </p:cNvSpPr>
            <p:nvPr/>
          </p:nvSpPr>
          <p:spPr bwMode="auto">
            <a:xfrm>
              <a:off x="3108" y="1946"/>
              <a:ext cx="101" cy="2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6" name="Line 1006"/>
            <p:cNvSpPr>
              <a:spLocks noChangeShapeType="1"/>
            </p:cNvSpPr>
            <p:nvPr/>
          </p:nvSpPr>
          <p:spPr bwMode="auto">
            <a:xfrm>
              <a:off x="3209" y="1948"/>
              <a:ext cx="51" cy="4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" name="Line 1007"/>
            <p:cNvSpPr>
              <a:spLocks noChangeShapeType="1"/>
            </p:cNvSpPr>
            <p:nvPr/>
          </p:nvSpPr>
          <p:spPr bwMode="auto">
            <a:xfrm>
              <a:off x="3260" y="1952"/>
              <a:ext cx="50" cy="3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8" name="Line 1008"/>
            <p:cNvSpPr>
              <a:spLocks noChangeShapeType="1"/>
            </p:cNvSpPr>
            <p:nvPr/>
          </p:nvSpPr>
          <p:spPr bwMode="auto">
            <a:xfrm>
              <a:off x="3310" y="1955"/>
              <a:ext cx="203" cy="17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9" name="Line 1009"/>
            <p:cNvSpPr>
              <a:spLocks noChangeShapeType="1"/>
            </p:cNvSpPr>
            <p:nvPr/>
          </p:nvSpPr>
          <p:spPr bwMode="auto">
            <a:xfrm>
              <a:off x="3513" y="1972"/>
              <a:ext cx="50" cy="1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0" name="Line 1010"/>
            <p:cNvSpPr>
              <a:spLocks noChangeShapeType="1"/>
            </p:cNvSpPr>
            <p:nvPr/>
          </p:nvSpPr>
          <p:spPr bwMode="auto">
            <a:xfrm flipV="1">
              <a:off x="3563" y="1969"/>
              <a:ext cx="51" cy="4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1" name="Line 1011"/>
            <p:cNvSpPr>
              <a:spLocks noChangeShapeType="1"/>
            </p:cNvSpPr>
            <p:nvPr/>
          </p:nvSpPr>
          <p:spPr bwMode="auto">
            <a:xfrm flipV="1">
              <a:off x="3614" y="1957"/>
              <a:ext cx="51" cy="12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2" name="Line 1012"/>
            <p:cNvSpPr>
              <a:spLocks noChangeShapeType="1"/>
            </p:cNvSpPr>
            <p:nvPr/>
          </p:nvSpPr>
          <p:spPr bwMode="auto">
            <a:xfrm flipV="1">
              <a:off x="3665" y="1937"/>
              <a:ext cx="50" cy="20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3" name="Line 1013"/>
            <p:cNvSpPr>
              <a:spLocks noChangeShapeType="1"/>
            </p:cNvSpPr>
            <p:nvPr/>
          </p:nvSpPr>
          <p:spPr bwMode="auto">
            <a:xfrm flipV="1">
              <a:off x="3715" y="1924"/>
              <a:ext cx="51" cy="13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4" name="Line 1014"/>
            <p:cNvSpPr>
              <a:spLocks noChangeShapeType="1"/>
            </p:cNvSpPr>
            <p:nvPr/>
          </p:nvSpPr>
          <p:spPr bwMode="auto">
            <a:xfrm flipV="1">
              <a:off x="3766" y="1922"/>
              <a:ext cx="50" cy="2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5" name="Line 1015"/>
            <p:cNvSpPr>
              <a:spLocks noChangeShapeType="1"/>
            </p:cNvSpPr>
            <p:nvPr/>
          </p:nvSpPr>
          <p:spPr bwMode="auto">
            <a:xfrm>
              <a:off x="3816" y="1922"/>
              <a:ext cx="51" cy="13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6" name="Line 1016"/>
            <p:cNvSpPr>
              <a:spLocks noChangeShapeType="1"/>
            </p:cNvSpPr>
            <p:nvPr/>
          </p:nvSpPr>
          <p:spPr bwMode="auto">
            <a:xfrm>
              <a:off x="3867" y="1935"/>
              <a:ext cx="51" cy="17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7" name="Line 1017"/>
            <p:cNvSpPr>
              <a:spLocks noChangeShapeType="1"/>
            </p:cNvSpPr>
            <p:nvPr/>
          </p:nvSpPr>
          <p:spPr bwMode="auto">
            <a:xfrm>
              <a:off x="3918" y="1952"/>
              <a:ext cx="50" cy="14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8" name="Line 1018"/>
            <p:cNvSpPr>
              <a:spLocks noChangeShapeType="1"/>
            </p:cNvSpPr>
            <p:nvPr/>
          </p:nvSpPr>
          <p:spPr bwMode="auto">
            <a:xfrm>
              <a:off x="3968" y="1966"/>
              <a:ext cx="51" cy="7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9" name="Line 1019"/>
            <p:cNvSpPr>
              <a:spLocks noChangeShapeType="1"/>
            </p:cNvSpPr>
            <p:nvPr/>
          </p:nvSpPr>
          <p:spPr bwMode="auto">
            <a:xfrm>
              <a:off x="4019" y="1973"/>
              <a:ext cx="50" cy="1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0" name="Line 1020"/>
            <p:cNvSpPr>
              <a:spLocks noChangeShapeType="1"/>
            </p:cNvSpPr>
            <p:nvPr/>
          </p:nvSpPr>
          <p:spPr bwMode="auto">
            <a:xfrm flipV="1">
              <a:off x="4069" y="1970"/>
              <a:ext cx="51" cy="3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1" name="Line 1021"/>
            <p:cNvSpPr>
              <a:spLocks noChangeShapeType="1"/>
            </p:cNvSpPr>
            <p:nvPr/>
          </p:nvSpPr>
          <p:spPr bwMode="auto">
            <a:xfrm flipV="1">
              <a:off x="4120" y="1958"/>
              <a:ext cx="152" cy="12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2" name="Line 1022"/>
            <p:cNvSpPr>
              <a:spLocks noChangeShapeType="1"/>
            </p:cNvSpPr>
            <p:nvPr/>
          </p:nvSpPr>
          <p:spPr bwMode="auto">
            <a:xfrm flipV="1">
              <a:off x="4272" y="1952"/>
              <a:ext cx="50" cy="6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3" name="Line 1023"/>
            <p:cNvSpPr>
              <a:spLocks noChangeShapeType="1"/>
            </p:cNvSpPr>
            <p:nvPr/>
          </p:nvSpPr>
          <p:spPr bwMode="auto">
            <a:xfrm flipV="1">
              <a:off x="4322" y="1944"/>
              <a:ext cx="102" cy="8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4" name="Rectangle 1024"/>
            <p:cNvSpPr>
              <a:spLocks noChangeArrowheads="1"/>
            </p:cNvSpPr>
            <p:nvPr/>
          </p:nvSpPr>
          <p:spPr bwMode="auto">
            <a:xfrm>
              <a:off x="3059" y="2475"/>
              <a:ext cx="1512" cy="42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5" name="Line 1025"/>
            <p:cNvSpPr>
              <a:spLocks noChangeShapeType="1"/>
            </p:cNvSpPr>
            <p:nvPr/>
          </p:nvSpPr>
          <p:spPr bwMode="auto">
            <a:xfrm flipV="1">
              <a:off x="3059" y="2475"/>
              <a:ext cx="1" cy="426"/>
            </a:xfrm>
            <a:prstGeom prst="line">
              <a:avLst/>
            </a:prstGeom>
            <a:noFill/>
            <a:ln w="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6" name="Line 1026"/>
            <p:cNvSpPr>
              <a:spLocks noChangeShapeType="1"/>
            </p:cNvSpPr>
            <p:nvPr/>
          </p:nvSpPr>
          <p:spPr bwMode="auto">
            <a:xfrm>
              <a:off x="3059" y="2475"/>
              <a:ext cx="1512" cy="1"/>
            </a:xfrm>
            <a:prstGeom prst="line">
              <a:avLst/>
            </a:prstGeom>
            <a:noFill/>
            <a:ln w="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7" name="Line 1027"/>
            <p:cNvSpPr>
              <a:spLocks noChangeShapeType="1"/>
            </p:cNvSpPr>
            <p:nvPr/>
          </p:nvSpPr>
          <p:spPr bwMode="auto">
            <a:xfrm>
              <a:off x="4571" y="2475"/>
              <a:ext cx="1" cy="426"/>
            </a:xfrm>
            <a:prstGeom prst="line">
              <a:avLst/>
            </a:prstGeom>
            <a:noFill/>
            <a:ln w="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8" name="Line 1028"/>
            <p:cNvSpPr>
              <a:spLocks noChangeShapeType="1"/>
            </p:cNvSpPr>
            <p:nvPr/>
          </p:nvSpPr>
          <p:spPr bwMode="auto">
            <a:xfrm flipH="1">
              <a:off x="3059" y="2901"/>
              <a:ext cx="1512" cy="1"/>
            </a:xfrm>
            <a:prstGeom prst="line">
              <a:avLst/>
            </a:prstGeom>
            <a:noFill/>
            <a:ln w="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9" name="Line 1029"/>
            <p:cNvSpPr>
              <a:spLocks noChangeShapeType="1"/>
            </p:cNvSpPr>
            <p:nvPr/>
          </p:nvSpPr>
          <p:spPr bwMode="auto">
            <a:xfrm>
              <a:off x="3059" y="2901"/>
              <a:ext cx="1512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0" name="Line 1030"/>
            <p:cNvSpPr>
              <a:spLocks noChangeShapeType="1"/>
            </p:cNvSpPr>
            <p:nvPr/>
          </p:nvSpPr>
          <p:spPr bwMode="auto">
            <a:xfrm flipV="1">
              <a:off x="3059" y="2473"/>
              <a:ext cx="1" cy="42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1" name="Line 1031"/>
            <p:cNvSpPr>
              <a:spLocks noChangeShapeType="1"/>
            </p:cNvSpPr>
            <p:nvPr/>
          </p:nvSpPr>
          <p:spPr bwMode="auto">
            <a:xfrm flipV="1">
              <a:off x="3059" y="2886"/>
              <a:ext cx="1" cy="15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2" name="Freeform 1032"/>
            <p:cNvSpPr>
              <a:spLocks noEditPoints="1"/>
            </p:cNvSpPr>
            <p:nvPr/>
          </p:nvSpPr>
          <p:spPr bwMode="auto">
            <a:xfrm>
              <a:off x="3033" y="2955"/>
              <a:ext cx="50" cy="78"/>
            </a:xfrm>
            <a:custGeom>
              <a:avLst/>
              <a:gdLst>
                <a:gd name="T0" fmla="*/ 24 w 50"/>
                <a:gd name="T1" fmla="*/ 8 h 78"/>
                <a:gd name="T2" fmla="*/ 20 w 50"/>
                <a:gd name="T3" fmla="*/ 9 h 78"/>
                <a:gd name="T4" fmla="*/ 18 w 50"/>
                <a:gd name="T5" fmla="*/ 11 h 78"/>
                <a:gd name="T6" fmla="*/ 15 w 50"/>
                <a:gd name="T7" fmla="*/ 14 h 78"/>
                <a:gd name="T8" fmla="*/ 11 w 50"/>
                <a:gd name="T9" fmla="*/ 23 h 78"/>
                <a:gd name="T10" fmla="*/ 11 w 50"/>
                <a:gd name="T11" fmla="*/ 53 h 78"/>
                <a:gd name="T12" fmla="*/ 15 w 50"/>
                <a:gd name="T13" fmla="*/ 63 h 78"/>
                <a:gd name="T14" fmla="*/ 18 w 50"/>
                <a:gd name="T15" fmla="*/ 65 h 78"/>
                <a:gd name="T16" fmla="*/ 22 w 50"/>
                <a:gd name="T17" fmla="*/ 68 h 78"/>
                <a:gd name="T18" fmla="*/ 30 w 50"/>
                <a:gd name="T19" fmla="*/ 68 h 78"/>
                <a:gd name="T20" fmla="*/ 35 w 50"/>
                <a:gd name="T21" fmla="*/ 63 h 78"/>
                <a:gd name="T22" fmla="*/ 39 w 50"/>
                <a:gd name="T23" fmla="*/ 53 h 78"/>
                <a:gd name="T24" fmla="*/ 41 w 50"/>
                <a:gd name="T25" fmla="*/ 38 h 78"/>
                <a:gd name="T26" fmla="*/ 39 w 50"/>
                <a:gd name="T27" fmla="*/ 23 h 78"/>
                <a:gd name="T28" fmla="*/ 35 w 50"/>
                <a:gd name="T29" fmla="*/ 14 h 78"/>
                <a:gd name="T30" fmla="*/ 33 w 50"/>
                <a:gd name="T31" fmla="*/ 11 h 78"/>
                <a:gd name="T32" fmla="*/ 24 w 50"/>
                <a:gd name="T33" fmla="*/ 8 h 78"/>
                <a:gd name="T34" fmla="*/ 20 w 50"/>
                <a:gd name="T35" fmla="*/ 0 h 78"/>
                <a:gd name="T36" fmla="*/ 33 w 50"/>
                <a:gd name="T37" fmla="*/ 0 h 78"/>
                <a:gd name="T38" fmla="*/ 35 w 50"/>
                <a:gd name="T39" fmla="*/ 1 h 78"/>
                <a:gd name="T40" fmla="*/ 39 w 50"/>
                <a:gd name="T41" fmla="*/ 4 h 78"/>
                <a:gd name="T42" fmla="*/ 42 w 50"/>
                <a:gd name="T43" fmla="*/ 7 h 78"/>
                <a:gd name="T44" fmla="*/ 46 w 50"/>
                <a:gd name="T45" fmla="*/ 15 h 78"/>
                <a:gd name="T46" fmla="*/ 50 w 50"/>
                <a:gd name="T47" fmla="*/ 31 h 78"/>
                <a:gd name="T48" fmla="*/ 50 w 50"/>
                <a:gd name="T49" fmla="*/ 50 h 78"/>
                <a:gd name="T50" fmla="*/ 48 w 50"/>
                <a:gd name="T51" fmla="*/ 61 h 78"/>
                <a:gd name="T52" fmla="*/ 39 w 50"/>
                <a:gd name="T53" fmla="*/ 74 h 78"/>
                <a:gd name="T54" fmla="*/ 35 w 50"/>
                <a:gd name="T55" fmla="*/ 76 h 78"/>
                <a:gd name="T56" fmla="*/ 31 w 50"/>
                <a:gd name="T57" fmla="*/ 78 h 78"/>
                <a:gd name="T58" fmla="*/ 20 w 50"/>
                <a:gd name="T59" fmla="*/ 78 h 78"/>
                <a:gd name="T60" fmla="*/ 16 w 50"/>
                <a:gd name="T61" fmla="*/ 76 h 78"/>
                <a:gd name="T62" fmla="*/ 12 w 50"/>
                <a:gd name="T63" fmla="*/ 74 h 78"/>
                <a:gd name="T64" fmla="*/ 8 w 50"/>
                <a:gd name="T65" fmla="*/ 70 h 78"/>
                <a:gd name="T66" fmla="*/ 2 w 50"/>
                <a:gd name="T67" fmla="*/ 57 h 78"/>
                <a:gd name="T68" fmla="*/ 0 w 50"/>
                <a:gd name="T69" fmla="*/ 38 h 78"/>
                <a:gd name="T70" fmla="*/ 1 w 50"/>
                <a:gd name="T71" fmla="*/ 26 h 78"/>
                <a:gd name="T72" fmla="*/ 4 w 50"/>
                <a:gd name="T73" fmla="*/ 16 h 78"/>
                <a:gd name="T74" fmla="*/ 5 w 50"/>
                <a:gd name="T75" fmla="*/ 11 h 78"/>
                <a:gd name="T76" fmla="*/ 8 w 50"/>
                <a:gd name="T77" fmla="*/ 7 h 78"/>
                <a:gd name="T78" fmla="*/ 11 w 50"/>
                <a:gd name="T79" fmla="*/ 4 h 78"/>
                <a:gd name="T80" fmla="*/ 15 w 50"/>
                <a:gd name="T81" fmla="*/ 1 h 78"/>
                <a:gd name="T82" fmla="*/ 20 w 50"/>
                <a:gd name="T83" fmla="*/ 0 h 7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"/>
                <a:gd name="T127" fmla="*/ 0 h 78"/>
                <a:gd name="T128" fmla="*/ 50 w 50"/>
                <a:gd name="T129" fmla="*/ 78 h 7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" h="78">
                  <a:moveTo>
                    <a:pt x="24" y="8"/>
                  </a:moveTo>
                  <a:lnTo>
                    <a:pt x="20" y="9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1" y="23"/>
                  </a:lnTo>
                  <a:lnTo>
                    <a:pt x="11" y="53"/>
                  </a:lnTo>
                  <a:lnTo>
                    <a:pt x="15" y="63"/>
                  </a:lnTo>
                  <a:lnTo>
                    <a:pt x="18" y="65"/>
                  </a:lnTo>
                  <a:lnTo>
                    <a:pt x="22" y="68"/>
                  </a:lnTo>
                  <a:lnTo>
                    <a:pt x="30" y="68"/>
                  </a:lnTo>
                  <a:lnTo>
                    <a:pt x="35" y="63"/>
                  </a:lnTo>
                  <a:lnTo>
                    <a:pt x="39" y="53"/>
                  </a:lnTo>
                  <a:lnTo>
                    <a:pt x="41" y="38"/>
                  </a:lnTo>
                  <a:lnTo>
                    <a:pt x="39" y="23"/>
                  </a:lnTo>
                  <a:lnTo>
                    <a:pt x="35" y="14"/>
                  </a:lnTo>
                  <a:lnTo>
                    <a:pt x="33" y="11"/>
                  </a:lnTo>
                  <a:lnTo>
                    <a:pt x="24" y="8"/>
                  </a:lnTo>
                  <a:close/>
                  <a:moveTo>
                    <a:pt x="20" y="0"/>
                  </a:moveTo>
                  <a:lnTo>
                    <a:pt x="33" y="0"/>
                  </a:lnTo>
                  <a:lnTo>
                    <a:pt x="35" y="1"/>
                  </a:lnTo>
                  <a:lnTo>
                    <a:pt x="39" y="4"/>
                  </a:lnTo>
                  <a:lnTo>
                    <a:pt x="42" y="7"/>
                  </a:lnTo>
                  <a:lnTo>
                    <a:pt x="46" y="15"/>
                  </a:lnTo>
                  <a:lnTo>
                    <a:pt x="50" y="31"/>
                  </a:lnTo>
                  <a:lnTo>
                    <a:pt x="50" y="50"/>
                  </a:lnTo>
                  <a:lnTo>
                    <a:pt x="48" y="61"/>
                  </a:lnTo>
                  <a:lnTo>
                    <a:pt x="39" y="74"/>
                  </a:lnTo>
                  <a:lnTo>
                    <a:pt x="35" y="76"/>
                  </a:lnTo>
                  <a:lnTo>
                    <a:pt x="31" y="78"/>
                  </a:lnTo>
                  <a:lnTo>
                    <a:pt x="20" y="78"/>
                  </a:lnTo>
                  <a:lnTo>
                    <a:pt x="16" y="76"/>
                  </a:lnTo>
                  <a:lnTo>
                    <a:pt x="12" y="74"/>
                  </a:lnTo>
                  <a:lnTo>
                    <a:pt x="8" y="70"/>
                  </a:lnTo>
                  <a:lnTo>
                    <a:pt x="2" y="57"/>
                  </a:lnTo>
                  <a:lnTo>
                    <a:pt x="0" y="38"/>
                  </a:lnTo>
                  <a:lnTo>
                    <a:pt x="1" y="26"/>
                  </a:lnTo>
                  <a:lnTo>
                    <a:pt x="4" y="16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3" name="Line 1033"/>
            <p:cNvSpPr>
              <a:spLocks noChangeShapeType="1"/>
            </p:cNvSpPr>
            <p:nvPr/>
          </p:nvSpPr>
          <p:spPr bwMode="auto">
            <a:xfrm flipV="1">
              <a:off x="3562" y="2886"/>
              <a:ext cx="1" cy="15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4" name="Freeform 1034"/>
            <p:cNvSpPr>
              <a:spLocks/>
            </p:cNvSpPr>
            <p:nvPr/>
          </p:nvSpPr>
          <p:spPr bwMode="auto">
            <a:xfrm>
              <a:off x="3536" y="2955"/>
              <a:ext cx="51" cy="76"/>
            </a:xfrm>
            <a:custGeom>
              <a:avLst/>
              <a:gdLst>
                <a:gd name="T0" fmla="*/ 21 w 51"/>
                <a:gd name="T1" fmla="*/ 0 h 76"/>
                <a:gd name="T2" fmla="*/ 32 w 51"/>
                <a:gd name="T3" fmla="*/ 0 h 76"/>
                <a:gd name="T4" fmla="*/ 40 w 51"/>
                <a:gd name="T5" fmla="*/ 3 h 76"/>
                <a:gd name="T6" fmla="*/ 44 w 51"/>
                <a:gd name="T7" fmla="*/ 5 h 76"/>
                <a:gd name="T8" fmla="*/ 47 w 51"/>
                <a:gd name="T9" fmla="*/ 9 h 76"/>
                <a:gd name="T10" fmla="*/ 49 w 51"/>
                <a:gd name="T11" fmla="*/ 15 h 76"/>
                <a:gd name="T12" fmla="*/ 49 w 51"/>
                <a:gd name="T13" fmla="*/ 26 h 76"/>
                <a:gd name="T14" fmla="*/ 48 w 51"/>
                <a:gd name="T15" fmla="*/ 30 h 76"/>
                <a:gd name="T16" fmla="*/ 45 w 51"/>
                <a:gd name="T17" fmla="*/ 35 h 76"/>
                <a:gd name="T18" fmla="*/ 42 w 51"/>
                <a:gd name="T19" fmla="*/ 38 h 76"/>
                <a:gd name="T20" fmla="*/ 40 w 51"/>
                <a:gd name="T21" fmla="*/ 42 h 76"/>
                <a:gd name="T22" fmla="*/ 34 w 51"/>
                <a:gd name="T23" fmla="*/ 46 h 76"/>
                <a:gd name="T24" fmla="*/ 29 w 51"/>
                <a:gd name="T25" fmla="*/ 52 h 76"/>
                <a:gd name="T26" fmla="*/ 23 w 51"/>
                <a:gd name="T27" fmla="*/ 56 h 76"/>
                <a:gd name="T28" fmla="*/ 18 w 51"/>
                <a:gd name="T29" fmla="*/ 61 h 76"/>
                <a:gd name="T30" fmla="*/ 16 w 51"/>
                <a:gd name="T31" fmla="*/ 64 h 76"/>
                <a:gd name="T32" fmla="*/ 14 w 51"/>
                <a:gd name="T33" fmla="*/ 67 h 76"/>
                <a:gd name="T34" fmla="*/ 51 w 51"/>
                <a:gd name="T35" fmla="*/ 67 h 76"/>
                <a:gd name="T36" fmla="*/ 51 w 51"/>
                <a:gd name="T37" fmla="*/ 76 h 76"/>
                <a:gd name="T38" fmla="*/ 0 w 51"/>
                <a:gd name="T39" fmla="*/ 76 h 76"/>
                <a:gd name="T40" fmla="*/ 1 w 51"/>
                <a:gd name="T41" fmla="*/ 74 h 76"/>
                <a:gd name="T42" fmla="*/ 1 w 51"/>
                <a:gd name="T43" fmla="*/ 70 h 76"/>
                <a:gd name="T44" fmla="*/ 3 w 51"/>
                <a:gd name="T45" fmla="*/ 65 h 76"/>
                <a:gd name="T46" fmla="*/ 6 w 51"/>
                <a:gd name="T47" fmla="*/ 63 h 76"/>
                <a:gd name="T48" fmla="*/ 7 w 51"/>
                <a:gd name="T49" fmla="*/ 59 h 76"/>
                <a:gd name="T50" fmla="*/ 10 w 51"/>
                <a:gd name="T51" fmla="*/ 55 h 76"/>
                <a:gd name="T52" fmla="*/ 15 w 51"/>
                <a:gd name="T53" fmla="*/ 52 h 76"/>
                <a:gd name="T54" fmla="*/ 25 w 51"/>
                <a:gd name="T55" fmla="*/ 42 h 76"/>
                <a:gd name="T56" fmla="*/ 30 w 51"/>
                <a:gd name="T57" fmla="*/ 38 h 76"/>
                <a:gd name="T58" fmla="*/ 33 w 51"/>
                <a:gd name="T59" fmla="*/ 34 h 76"/>
                <a:gd name="T60" fmla="*/ 38 w 51"/>
                <a:gd name="T61" fmla="*/ 29 h 76"/>
                <a:gd name="T62" fmla="*/ 40 w 51"/>
                <a:gd name="T63" fmla="*/ 24 h 76"/>
                <a:gd name="T64" fmla="*/ 40 w 51"/>
                <a:gd name="T65" fmla="*/ 18 h 76"/>
                <a:gd name="T66" fmla="*/ 38 w 51"/>
                <a:gd name="T67" fmla="*/ 14 h 76"/>
                <a:gd name="T68" fmla="*/ 37 w 51"/>
                <a:gd name="T69" fmla="*/ 12 h 76"/>
                <a:gd name="T70" fmla="*/ 33 w 51"/>
                <a:gd name="T71" fmla="*/ 9 h 76"/>
                <a:gd name="T72" fmla="*/ 30 w 51"/>
                <a:gd name="T73" fmla="*/ 8 h 76"/>
                <a:gd name="T74" fmla="*/ 22 w 51"/>
                <a:gd name="T75" fmla="*/ 8 h 76"/>
                <a:gd name="T76" fmla="*/ 19 w 51"/>
                <a:gd name="T77" fmla="*/ 9 h 76"/>
                <a:gd name="T78" fmla="*/ 16 w 51"/>
                <a:gd name="T79" fmla="*/ 12 h 76"/>
                <a:gd name="T80" fmla="*/ 14 w 51"/>
                <a:gd name="T81" fmla="*/ 14 h 76"/>
                <a:gd name="T82" fmla="*/ 12 w 51"/>
                <a:gd name="T83" fmla="*/ 16 h 76"/>
                <a:gd name="T84" fmla="*/ 12 w 51"/>
                <a:gd name="T85" fmla="*/ 22 h 76"/>
                <a:gd name="T86" fmla="*/ 1 w 51"/>
                <a:gd name="T87" fmla="*/ 20 h 76"/>
                <a:gd name="T88" fmla="*/ 3 w 51"/>
                <a:gd name="T89" fmla="*/ 16 h 76"/>
                <a:gd name="T90" fmla="*/ 4 w 51"/>
                <a:gd name="T91" fmla="*/ 11 h 76"/>
                <a:gd name="T92" fmla="*/ 10 w 51"/>
                <a:gd name="T93" fmla="*/ 5 h 76"/>
                <a:gd name="T94" fmla="*/ 21 w 51"/>
                <a:gd name="T95" fmla="*/ 0 h 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1"/>
                <a:gd name="T145" fmla="*/ 0 h 76"/>
                <a:gd name="T146" fmla="*/ 51 w 51"/>
                <a:gd name="T147" fmla="*/ 76 h 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1" h="76">
                  <a:moveTo>
                    <a:pt x="21" y="0"/>
                  </a:moveTo>
                  <a:lnTo>
                    <a:pt x="32" y="0"/>
                  </a:lnTo>
                  <a:lnTo>
                    <a:pt x="40" y="3"/>
                  </a:lnTo>
                  <a:lnTo>
                    <a:pt x="44" y="5"/>
                  </a:lnTo>
                  <a:lnTo>
                    <a:pt x="47" y="9"/>
                  </a:lnTo>
                  <a:lnTo>
                    <a:pt x="49" y="15"/>
                  </a:lnTo>
                  <a:lnTo>
                    <a:pt x="49" y="26"/>
                  </a:lnTo>
                  <a:lnTo>
                    <a:pt x="48" y="30"/>
                  </a:lnTo>
                  <a:lnTo>
                    <a:pt x="45" y="35"/>
                  </a:lnTo>
                  <a:lnTo>
                    <a:pt x="42" y="38"/>
                  </a:lnTo>
                  <a:lnTo>
                    <a:pt x="40" y="42"/>
                  </a:lnTo>
                  <a:lnTo>
                    <a:pt x="34" y="46"/>
                  </a:lnTo>
                  <a:lnTo>
                    <a:pt x="29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6" y="64"/>
                  </a:lnTo>
                  <a:lnTo>
                    <a:pt x="14" y="67"/>
                  </a:lnTo>
                  <a:lnTo>
                    <a:pt x="51" y="67"/>
                  </a:lnTo>
                  <a:lnTo>
                    <a:pt x="51" y="76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6" y="63"/>
                  </a:lnTo>
                  <a:lnTo>
                    <a:pt x="7" y="59"/>
                  </a:lnTo>
                  <a:lnTo>
                    <a:pt x="10" y="55"/>
                  </a:lnTo>
                  <a:lnTo>
                    <a:pt x="15" y="52"/>
                  </a:lnTo>
                  <a:lnTo>
                    <a:pt x="25" y="42"/>
                  </a:lnTo>
                  <a:lnTo>
                    <a:pt x="30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7" y="12"/>
                  </a:lnTo>
                  <a:lnTo>
                    <a:pt x="33" y="9"/>
                  </a:lnTo>
                  <a:lnTo>
                    <a:pt x="30" y="8"/>
                  </a:lnTo>
                  <a:lnTo>
                    <a:pt x="22" y="8"/>
                  </a:lnTo>
                  <a:lnTo>
                    <a:pt x="19" y="9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" y="20"/>
                  </a:lnTo>
                  <a:lnTo>
                    <a:pt x="3" y="16"/>
                  </a:lnTo>
                  <a:lnTo>
                    <a:pt x="4" y="11"/>
                  </a:lnTo>
                  <a:lnTo>
                    <a:pt x="10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5" name="Line 1035"/>
            <p:cNvSpPr>
              <a:spLocks noChangeShapeType="1"/>
            </p:cNvSpPr>
            <p:nvPr/>
          </p:nvSpPr>
          <p:spPr bwMode="auto">
            <a:xfrm flipV="1">
              <a:off x="4067" y="2886"/>
              <a:ext cx="1" cy="15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6" name="Freeform 1036"/>
            <p:cNvSpPr>
              <a:spLocks noEditPoints="1"/>
            </p:cNvSpPr>
            <p:nvPr/>
          </p:nvSpPr>
          <p:spPr bwMode="auto">
            <a:xfrm>
              <a:off x="4038" y="2955"/>
              <a:ext cx="53" cy="76"/>
            </a:xfrm>
            <a:custGeom>
              <a:avLst/>
              <a:gdLst>
                <a:gd name="T0" fmla="*/ 34 w 53"/>
                <a:gd name="T1" fmla="*/ 19 h 76"/>
                <a:gd name="T2" fmla="*/ 12 w 53"/>
                <a:gd name="T3" fmla="*/ 49 h 76"/>
                <a:gd name="T4" fmla="*/ 34 w 53"/>
                <a:gd name="T5" fmla="*/ 49 h 76"/>
                <a:gd name="T6" fmla="*/ 34 w 53"/>
                <a:gd name="T7" fmla="*/ 19 h 76"/>
                <a:gd name="T8" fmla="*/ 37 w 53"/>
                <a:gd name="T9" fmla="*/ 0 h 76"/>
                <a:gd name="T10" fmla="*/ 45 w 53"/>
                <a:gd name="T11" fmla="*/ 0 h 76"/>
                <a:gd name="T12" fmla="*/ 45 w 53"/>
                <a:gd name="T13" fmla="*/ 49 h 76"/>
                <a:gd name="T14" fmla="*/ 53 w 53"/>
                <a:gd name="T15" fmla="*/ 49 h 76"/>
                <a:gd name="T16" fmla="*/ 53 w 53"/>
                <a:gd name="T17" fmla="*/ 59 h 76"/>
                <a:gd name="T18" fmla="*/ 45 w 53"/>
                <a:gd name="T19" fmla="*/ 59 h 76"/>
                <a:gd name="T20" fmla="*/ 45 w 53"/>
                <a:gd name="T21" fmla="*/ 76 h 76"/>
                <a:gd name="T22" fmla="*/ 34 w 53"/>
                <a:gd name="T23" fmla="*/ 76 h 76"/>
                <a:gd name="T24" fmla="*/ 34 w 53"/>
                <a:gd name="T25" fmla="*/ 59 h 76"/>
                <a:gd name="T26" fmla="*/ 0 w 53"/>
                <a:gd name="T27" fmla="*/ 59 h 76"/>
                <a:gd name="T28" fmla="*/ 0 w 53"/>
                <a:gd name="T29" fmla="*/ 49 h 76"/>
                <a:gd name="T30" fmla="*/ 37 w 53"/>
                <a:gd name="T31" fmla="*/ 0 h 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3"/>
                <a:gd name="T49" fmla="*/ 0 h 76"/>
                <a:gd name="T50" fmla="*/ 53 w 53"/>
                <a:gd name="T51" fmla="*/ 76 h 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3" h="76">
                  <a:moveTo>
                    <a:pt x="34" y="19"/>
                  </a:moveTo>
                  <a:lnTo>
                    <a:pt x="12" y="49"/>
                  </a:lnTo>
                  <a:lnTo>
                    <a:pt x="34" y="49"/>
                  </a:lnTo>
                  <a:lnTo>
                    <a:pt x="34" y="19"/>
                  </a:lnTo>
                  <a:close/>
                  <a:moveTo>
                    <a:pt x="37" y="0"/>
                  </a:moveTo>
                  <a:lnTo>
                    <a:pt x="45" y="0"/>
                  </a:lnTo>
                  <a:lnTo>
                    <a:pt x="45" y="49"/>
                  </a:lnTo>
                  <a:lnTo>
                    <a:pt x="53" y="49"/>
                  </a:lnTo>
                  <a:lnTo>
                    <a:pt x="53" y="59"/>
                  </a:lnTo>
                  <a:lnTo>
                    <a:pt x="45" y="59"/>
                  </a:lnTo>
                  <a:lnTo>
                    <a:pt x="45" y="76"/>
                  </a:lnTo>
                  <a:lnTo>
                    <a:pt x="34" y="76"/>
                  </a:lnTo>
                  <a:lnTo>
                    <a:pt x="34" y="59"/>
                  </a:lnTo>
                  <a:lnTo>
                    <a:pt x="0" y="59"/>
                  </a:lnTo>
                  <a:lnTo>
                    <a:pt x="0" y="4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7" name="Line 1037"/>
            <p:cNvSpPr>
              <a:spLocks noChangeShapeType="1"/>
            </p:cNvSpPr>
            <p:nvPr/>
          </p:nvSpPr>
          <p:spPr bwMode="auto">
            <a:xfrm flipV="1">
              <a:off x="4571" y="2886"/>
              <a:ext cx="1" cy="15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8" name="Freeform 1038"/>
            <p:cNvSpPr>
              <a:spLocks noEditPoints="1"/>
            </p:cNvSpPr>
            <p:nvPr/>
          </p:nvSpPr>
          <p:spPr bwMode="auto">
            <a:xfrm>
              <a:off x="4544" y="2955"/>
              <a:ext cx="52" cy="78"/>
            </a:xfrm>
            <a:custGeom>
              <a:avLst/>
              <a:gdLst>
                <a:gd name="T0" fmla="*/ 19 w 52"/>
                <a:gd name="T1" fmla="*/ 37 h 78"/>
                <a:gd name="T2" fmla="*/ 12 w 52"/>
                <a:gd name="T3" fmla="*/ 42 h 78"/>
                <a:gd name="T4" fmla="*/ 11 w 52"/>
                <a:gd name="T5" fmla="*/ 56 h 78"/>
                <a:gd name="T6" fmla="*/ 15 w 52"/>
                <a:gd name="T7" fmla="*/ 64 h 78"/>
                <a:gd name="T8" fmla="*/ 22 w 52"/>
                <a:gd name="T9" fmla="*/ 68 h 78"/>
                <a:gd name="T10" fmla="*/ 36 w 52"/>
                <a:gd name="T11" fmla="*/ 67 h 78"/>
                <a:gd name="T12" fmla="*/ 40 w 52"/>
                <a:gd name="T13" fmla="*/ 60 h 78"/>
                <a:gd name="T14" fmla="*/ 42 w 52"/>
                <a:gd name="T15" fmla="*/ 46 h 78"/>
                <a:gd name="T16" fmla="*/ 37 w 52"/>
                <a:gd name="T17" fmla="*/ 39 h 78"/>
                <a:gd name="T18" fmla="*/ 33 w 52"/>
                <a:gd name="T19" fmla="*/ 35 h 78"/>
                <a:gd name="T20" fmla="*/ 23 w 52"/>
                <a:gd name="T21" fmla="*/ 0 h 78"/>
                <a:gd name="T22" fmla="*/ 41 w 52"/>
                <a:gd name="T23" fmla="*/ 3 h 78"/>
                <a:gd name="T24" fmla="*/ 49 w 52"/>
                <a:gd name="T25" fmla="*/ 14 h 78"/>
                <a:gd name="T26" fmla="*/ 41 w 52"/>
                <a:gd name="T27" fmla="*/ 20 h 78"/>
                <a:gd name="T28" fmla="*/ 34 w 52"/>
                <a:gd name="T29" fmla="*/ 9 h 78"/>
                <a:gd name="T30" fmla="*/ 29 w 52"/>
                <a:gd name="T31" fmla="*/ 8 h 78"/>
                <a:gd name="T32" fmla="*/ 19 w 52"/>
                <a:gd name="T33" fmla="*/ 11 h 78"/>
                <a:gd name="T34" fmla="*/ 12 w 52"/>
                <a:gd name="T35" fmla="*/ 19 h 78"/>
                <a:gd name="T36" fmla="*/ 11 w 52"/>
                <a:gd name="T37" fmla="*/ 29 h 78"/>
                <a:gd name="T38" fmla="*/ 14 w 52"/>
                <a:gd name="T39" fmla="*/ 33 h 78"/>
                <a:gd name="T40" fmla="*/ 22 w 52"/>
                <a:gd name="T41" fmla="*/ 27 h 78"/>
                <a:gd name="T42" fmla="*/ 30 w 52"/>
                <a:gd name="T43" fmla="*/ 26 h 78"/>
                <a:gd name="T44" fmla="*/ 45 w 52"/>
                <a:gd name="T45" fmla="*/ 33 h 78"/>
                <a:gd name="T46" fmla="*/ 52 w 52"/>
                <a:gd name="T47" fmla="*/ 46 h 78"/>
                <a:gd name="T48" fmla="*/ 49 w 52"/>
                <a:gd name="T49" fmla="*/ 64 h 78"/>
                <a:gd name="T50" fmla="*/ 44 w 52"/>
                <a:gd name="T51" fmla="*/ 71 h 78"/>
                <a:gd name="T52" fmla="*/ 31 w 52"/>
                <a:gd name="T53" fmla="*/ 78 h 78"/>
                <a:gd name="T54" fmla="*/ 16 w 52"/>
                <a:gd name="T55" fmla="*/ 75 h 78"/>
                <a:gd name="T56" fmla="*/ 8 w 52"/>
                <a:gd name="T57" fmla="*/ 68 h 78"/>
                <a:gd name="T58" fmla="*/ 0 w 52"/>
                <a:gd name="T59" fmla="*/ 41 h 78"/>
                <a:gd name="T60" fmla="*/ 10 w 52"/>
                <a:gd name="T61" fmla="*/ 8 h 78"/>
                <a:gd name="T62" fmla="*/ 18 w 52"/>
                <a:gd name="T63" fmla="*/ 1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2"/>
                <a:gd name="T97" fmla="*/ 0 h 78"/>
                <a:gd name="T98" fmla="*/ 52 w 52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2" h="78">
                  <a:moveTo>
                    <a:pt x="22" y="35"/>
                  </a:moveTo>
                  <a:lnTo>
                    <a:pt x="19" y="37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6"/>
                  </a:lnTo>
                  <a:lnTo>
                    <a:pt x="11" y="56"/>
                  </a:lnTo>
                  <a:lnTo>
                    <a:pt x="12" y="60"/>
                  </a:lnTo>
                  <a:lnTo>
                    <a:pt x="15" y="64"/>
                  </a:lnTo>
                  <a:lnTo>
                    <a:pt x="19" y="67"/>
                  </a:lnTo>
                  <a:lnTo>
                    <a:pt x="22" y="68"/>
                  </a:lnTo>
                  <a:lnTo>
                    <a:pt x="31" y="68"/>
                  </a:lnTo>
                  <a:lnTo>
                    <a:pt x="36" y="67"/>
                  </a:lnTo>
                  <a:lnTo>
                    <a:pt x="37" y="64"/>
                  </a:lnTo>
                  <a:lnTo>
                    <a:pt x="40" y="60"/>
                  </a:lnTo>
                  <a:lnTo>
                    <a:pt x="42" y="52"/>
                  </a:lnTo>
                  <a:lnTo>
                    <a:pt x="42" y="46"/>
                  </a:lnTo>
                  <a:lnTo>
                    <a:pt x="40" y="44"/>
                  </a:lnTo>
                  <a:lnTo>
                    <a:pt x="37" y="39"/>
                  </a:lnTo>
                  <a:lnTo>
                    <a:pt x="36" y="37"/>
                  </a:lnTo>
                  <a:lnTo>
                    <a:pt x="33" y="35"/>
                  </a:lnTo>
                  <a:lnTo>
                    <a:pt x="22" y="35"/>
                  </a:lnTo>
                  <a:close/>
                  <a:moveTo>
                    <a:pt x="23" y="0"/>
                  </a:moveTo>
                  <a:lnTo>
                    <a:pt x="33" y="0"/>
                  </a:lnTo>
                  <a:lnTo>
                    <a:pt x="41" y="3"/>
                  </a:lnTo>
                  <a:lnTo>
                    <a:pt x="47" y="8"/>
                  </a:lnTo>
                  <a:lnTo>
                    <a:pt x="49" y="14"/>
                  </a:lnTo>
                  <a:lnTo>
                    <a:pt x="51" y="19"/>
                  </a:lnTo>
                  <a:lnTo>
                    <a:pt x="41" y="20"/>
                  </a:lnTo>
                  <a:lnTo>
                    <a:pt x="37" y="12"/>
                  </a:lnTo>
                  <a:lnTo>
                    <a:pt x="34" y="9"/>
                  </a:lnTo>
                  <a:lnTo>
                    <a:pt x="31" y="8"/>
                  </a:lnTo>
                  <a:lnTo>
                    <a:pt x="29" y="8"/>
                  </a:lnTo>
                  <a:lnTo>
                    <a:pt x="23" y="9"/>
                  </a:lnTo>
                  <a:lnTo>
                    <a:pt x="19" y="11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2" y="23"/>
                  </a:lnTo>
                  <a:lnTo>
                    <a:pt x="11" y="29"/>
                  </a:lnTo>
                  <a:lnTo>
                    <a:pt x="11" y="37"/>
                  </a:lnTo>
                  <a:lnTo>
                    <a:pt x="14" y="33"/>
                  </a:lnTo>
                  <a:lnTo>
                    <a:pt x="16" y="30"/>
                  </a:lnTo>
                  <a:lnTo>
                    <a:pt x="22" y="27"/>
                  </a:lnTo>
                  <a:lnTo>
                    <a:pt x="26" y="26"/>
                  </a:lnTo>
                  <a:lnTo>
                    <a:pt x="30" y="26"/>
                  </a:lnTo>
                  <a:lnTo>
                    <a:pt x="41" y="29"/>
                  </a:lnTo>
                  <a:lnTo>
                    <a:pt x="45" y="33"/>
                  </a:lnTo>
                  <a:lnTo>
                    <a:pt x="51" y="41"/>
                  </a:lnTo>
                  <a:lnTo>
                    <a:pt x="52" y="46"/>
                  </a:lnTo>
                  <a:lnTo>
                    <a:pt x="52" y="56"/>
                  </a:lnTo>
                  <a:lnTo>
                    <a:pt x="49" y="64"/>
                  </a:lnTo>
                  <a:lnTo>
                    <a:pt x="47" y="68"/>
                  </a:lnTo>
                  <a:lnTo>
                    <a:pt x="44" y="71"/>
                  </a:lnTo>
                  <a:lnTo>
                    <a:pt x="36" y="76"/>
                  </a:lnTo>
                  <a:lnTo>
                    <a:pt x="31" y="78"/>
                  </a:lnTo>
                  <a:lnTo>
                    <a:pt x="27" y="78"/>
                  </a:lnTo>
                  <a:lnTo>
                    <a:pt x="16" y="75"/>
                  </a:lnTo>
                  <a:lnTo>
                    <a:pt x="12" y="72"/>
                  </a:lnTo>
                  <a:lnTo>
                    <a:pt x="8" y="68"/>
                  </a:lnTo>
                  <a:lnTo>
                    <a:pt x="3" y="57"/>
                  </a:lnTo>
                  <a:lnTo>
                    <a:pt x="0" y="41"/>
                  </a:lnTo>
                  <a:lnTo>
                    <a:pt x="3" y="22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18" y="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9" name="Line 1039"/>
            <p:cNvSpPr>
              <a:spLocks noChangeShapeType="1"/>
            </p:cNvSpPr>
            <p:nvPr/>
          </p:nvSpPr>
          <p:spPr bwMode="auto">
            <a:xfrm>
              <a:off x="3059" y="2821"/>
              <a:ext cx="13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0" name="Rectangle 1040"/>
            <p:cNvSpPr>
              <a:spLocks noChangeArrowheads="1"/>
            </p:cNvSpPr>
            <p:nvPr/>
          </p:nvSpPr>
          <p:spPr bwMode="auto">
            <a:xfrm>
              <a:off x="2908" y="2828"/>
              <a:ext cx="30" cy="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1" name="Freeform 1041"/>
            <p:cNvSpPr>
              <a:spLocks/>
            </p:cNvSpPr>
            <p:nvPr/>
          </p:nvSpPr>
          <p:spPr bwMode="auto">
            <a:xfrm>
              <a:off x="2945" y="2784"/>
              <a:ext cx="51" cy="78"/>
            </a:xfrm>
            <a:custGeom>
              <a:avLst/>
              <a:gdLst>
                <a:gd name="T0" fmla="*/ 10 w 51"/>
                <a:gd name="T1" fmla="*/ 0 h 78"/>
                <a:gd name="T2" fmla="*/ 47 w 51"/>
                <a:gd name="T3" fmla="*/ 0 h 78"/>
                <a:gd name="T4" fmla="*/ 47 w 51"/>
                <a:gd name="T5" fmla="*/ 11 h 78"/>
                <a:gd name="T6" fmla="*/ 18 w 51"/>
                <a:gd name="T7" fmla="*/ 11 h 78"/>
                <a:gd name="T8" fmla="*/ 14 w 51"/>
                <a:gd name="T9" fmla="*/ 30 h 78"/>
                <a:gd name="T10" fmla="*/ 18 w 51"/>
                <a:gd name="T11" fmla="*/ 27 h 78"/>
                <a:gd name="T12" fmla="*/ 23 w 51"/>
                <a:gd name="T13" fmla="*/ 26 h 78"/>
                <a:gd name="T14" fmla="*/ 28 w 51"/>
                <a:gd name="T15" fmla="*/ 25 h 78"/>
                <a:gd name="T16" fmla="*/ 34 w 51"/>
                <a:gd name="T17" fmla="*/ 26 h 78"/>
                <a:gd name="T18" fmla="*/ 40 w 51"/>
                <a:gd name="T19" fmla="*/ 29 h 78"/>
                <a:gd name="T20" fmla="*/ 44 w 51"/>
                <a:gd name="T21" fmla="*/ 31 h 78"/>
                <a:gd name="T22" fmla="*/ 49 w 51"/>
                <a:gd name="T23" fmla="*/ 40 h 78"/>
                <a:gd name="T24" fmla="*/ 51 w 51"/>
                <a:gd name="T25" fmla="*/ 45 h 78"/>
                <a:gd name="T26" fmla="*/ 51 w 51"/>
                <a:gd name="T27" fmla="*/ 55 h 78"/>
                <a:gd name="T28" fmla="*/ 49 w 51"/>
                <a:gd name="T29" fmla="*/ 60 h 78"/>
                <a:gd name="T30" fmla="*/ 48 w 51"/>
                <a:gd name="T31" fmla="*/ 64 h 78"/>
                <a:gd name="T32" fmla="*/ 45 w 51"/>
                <a:gd name="T33" fmla="*/ 68 h 78"/>
                <a:gd name="T34" fmla="*/ 41 w 51"/>
                <a:gd name="T35" fmla="*/ 72 h 78"/>
                <a:gd name="T36" fmla="*/ 36 w 51"/>
                <a:gd name="T37" fmla="*/ 75 h 78"/>
                <a:gd name="T38" fmla="*/ 32 w 51"/>
                <a:gd name="T39" fmla="*/ 76 h 78"/>
                <a:gd name="T40" fmla="*/ 25 w 51"/>
                <a:gd name="T41" fmla="*/ 78 h 78"/>
                <a:gd name="T42" fmla="*/ 14 w 51"/>
                <a:gd name="T43" fmla="*/ 75 h 78"/>
                <a:gd name="T44" fmla="*/ 8 w 51"/>
                <a:gd name="T45" fmla="*/ 72 h 78"/>
                <a:gd name="T46" fmla="*/ 4 w 51"/>
                <a:gd name="T47" fmla="*/ 67 h 78"/>
                <a:gd name="T48" fmla="*/ 3 w 51"/>
                <a:gd name="T49" fmla="*/ 63 h 78"/>
                <a:gd name="T50" fmla="*/ 0 w 51"/>
                <a:gd name="T51" fmla="*/ 56 h 78"/>
                <a:gd name="T52" fmla="*/ 11 w 51"/>
                <a:gd name="T53" fmla="*/ 55 h 78"/>
                <a:gd name="T54" fmla="*/ 14 w 51"/>
                <a:gd name="T55" fmla="*/ 63 h 78"/>
                <a:gd name="T56" fmla="*/ 15 w 51"/>
                <a:gd name="T57" fmla="*/ 66 h 78"/>
                <a:gd name="T58" fmla="*/ 21 w 51"/>
                <a:gd name="T59" fmla="*/ 68 h 78"/>
                <a:gd name="T60" fmla="*/ 32 w 51"/>
                <a:gd name="T61" fmla="*/ 68 h 78"/>
                <a:gd name="T62" fmla="*/ 34 w 51"/>
                <a:gd name="T63" fmla="*/ 67 h 78"/>
                <a:gd name="T64" fmla="*/ 37 w 51"/>
                <a:gd name="T65" fmla="*/ 64 h 78"/>
                <a:gd name="T66" fmla="*/ 40 w 51"/>
                <a:gd name="T67" fmla="*/ 60 h 78"/>
                <a:gd name="T68" fmla="*/ 41 w 51"/>
                <a:gd name="T69" fmla="*/ 56 h 78"/>
                <a:gd name="T70" fmla="*/ 41 w 51"/>
                <a:gd name="T71" fmla="*/ 46 h 78"/>
                <a:gd name="T72" fmla="*/ 40 w 51"/>
                <a:gd name="T73" fmla="*/ 42 h 78"/>
                <a:gd name="T74" fmla="*/ 37 w 51"/>
                <a:gd name="T75" fmla="*/ 38 h 78"/>
                <a:gd name="T76" fmla="*/ 34 w 51"/>
                <a:gd name="T77" fmla="*/ 35 h 78"/>
                <a:gd name="T78" fmla="*/ 30 w 51"/>
                <a:gd name="T79" fmla="*/ 34 h 78"/>
                <a:gd name="T80" fmla="*/ 21 w 51"/>
                <a:gd name="T81" fmla="*/ 34 h 78"/>
                <a:gd name="T82" fmla="*/ 18 w 51"/>
                <a:gd name="T83" fmla="*/ 37 h 78"/>
                <a:gd name="T84" fmla="*/ 15 w 51"/>
                <a:gd name="T85" fmla="*/ 38 h 78"/>
                <a:gd name="T86" fmla="*/ 14 w 51"/>
                <a:gd name="T87" fmla="*/ 38 h 78"/>
                <a:gd name="T88" fmla="*/ 13 w 51"/>
                <a:gd name="T89" fmla="*/ 41 h 78"/>
                <a:gd name="T90" fmla="*/ 2 w 51"/>
                <a:gd name="T91" fmla="*/ 40 h 78"/>
                <a:gd name="T92" fmla="*/ 10 w 51"/>
                <a:gd name="T93" fmla="*/ 0 h 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1"/>
                <a:gd name="T142" fmla="*/ 0 h 78"/>
                <a:gd name="T143" fmla="*/ 51 w 51"/>
                <a:gd name="T144" fmla="*/ 78 h 7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1" h="78">
                  <a:moveTo>
                    <a:pt x="10" y="0"/>
                  </a:moveTo>
                  <a:lnTo>
                    <a:pt x="47" y="0"/>
                  </a:lnTo>
                  <a:lnTo>
                    <a:pt x="47" y="11"/>
                  </a:lnTo>
                  <a:lnTo>
                    <a:pt x="18" y="11"/>
                  </a:lnTo>
                  <a:lnTo>
                    <a:pt x="14" y="30"/>
                  </a:lnTo>
                  <a:lnTo>
                    <a:pt x="18" y="27"/>
                  </a:lnTo>
                  <a:lnTo>
                    <a:pt x="23" y="26"/>
                  </a:lnTo>
                  <a:lnTo>
                    <a:pt x="28" y="25"/>
                  </a:lnTo>
                  <a:lnTo>
                    <a:pt x="34" y="26"/>
                  </a:lnTo>
                  <a:lnTo>
                    <a:pt x="40" y="29"/>
                  </a:lnTo>
                  <a:lnTo>
                    <a:pt x="44" y="31"/>
                  </a:lnTo>
                  <a:lnTo>
                    <a:pt x="49" y="40"/>
                  </a:lnTo>
                  <a:lnTo>
                    <a:pt x="51" y="45"/>
                  </a:lnTo>
                  <a:lnTo>
                    <a:pt x="51" y="55"/>
                  </a:lnTo>
                  <a:lnTo>
                    <a:pt x="49" y="60"/>
                  </a:lnTo>
                  <a:lnTo>
                    <a:pt x="48" y="64"/>
                  </a:lnTo>
                  <a:lnTo>
                    <a:pt x="45" y="68"/>
                  </a:lnTo>
                  <a:lnTo>
                    <a:pt x="41" y="72"/>
                  </a:lnTo>
                  <a:lnTo>
                    <a:pt x="36" y="75"/>
                  </a:lnTo>
                  <a:lnTo>
                    <a:pt x="32" y="76"/>
                  </a:lnTo>
                  <a:lnTo>
                    <a:pt x="25" y="78"/>
                  </a:lnTo>
                  <a:lnTo>
                    <a:pt x="14" y="75"/>
                  </a:lnTo>
                  <a:lnTo>
                    <a:pt x="8" y="72"/>
                  </a:lnTo>
                  <a:lnTo>
                    <a:pt x="4" y="67"/>
                  </a:lnTo>
                  <a:lnTo>
                    <a:pt x="3" y="63"/>
                  </a:lnTo>
                  <a:lnTo>
                    <a:pt x="0" y="56"/>
                  </a:lnTo>
                  <a:lnTo>
                    <a:pt x="11" y="55"/>
                  </a:lnTo>
                  <a:lnTo>
                    <a:pt x="14" y="63"/>
                  </a:lnTo>
                  <a:lnTo>
                    <a:pt x="15" y="66"/>
                  </a:lnTo>
                  <a:lnTo>
                    <a:pt x="21" y="68"/>
                  </a:lnTo>
                  <a:lnTo>
                    <a:pt x="32" y="68"/>
                  </a:lnTo>
                  <a:lnTo>
                    <a:pt x="34" y="67"/>
                  </a:lnTo>
                  <a:lnTo>
                    <a:pt x="37" y="64"/>
                  </a:lnTo>
                  <a:lnTo>
                    <a:pt x="40" y="60"/>
                  </a:lnTo>
                  <a:lnTo>
                    <a:pt x="41" y="56"/>
                  </a:lnTo>
                  <a:lnTo>
                    <a:pt x="41" y="46"/>
                  </a:lnTo>
                  <a:lnTo>
                    <a:pt x="40" y="42"/>
                  </a:lnTo>
                  <a:lnTo>
                    <a:pt x="37" y="38"/>
                  </a:lnTo>
                  <a:lnTo>
                    <a:pt x="34" y="35"/>
                  </a:lnTo>
                  <a:lnTo>
                    <a:pt x="30" y="34"/>
                  </a:lnTo>
                  <a:lnTo>
                    <a:pt x="21" y="34"/>
                  </a:lnTo>
                  <a:lnTo>
                    <a:pt x="18" y="37"/>
                  </a:lnTo>
                  <a:lnTo>
                    <a:pt x="15" y="38"/>
                  </a:lnTo>
                  <a:lnTo>
                    <a:pt x="14" y="38"/>
                  </a:lnTo>
                  <a:lnTo>
                    <a:pt x="13" y="41"/>
                  </a:lnTo>
                  <a:lnTo>
                    <a:pt x="2" y="4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2" name="Line 1042"/>
            <p:cNvSpPr>
              <a:spLocks noChangeShapeType="1"/>
            </p:cNvSpPr>
            <p:nvPr/>
          </p:nvSpPr>
          <p:spPr bwMode="auto">
            <a:xfrm>
              <a:off x="3059" y="2687"/>
              <a:ext cx="13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3" name="Freeform 1043"/>
            <p:cNvSpPr>
              <a:spLocks noEditPoints="1"/>
            </p:cNvSpPr>
            <p:nvPr/>
          </p:nvSpPr>
          <p:spPr bwMode="auto">
            <a:xfrm>
              <a:off x="2973" y="2650"/>
              <a:ext cx="50" cy="78"/>
            </a:xfrm>
            <a:custGeom>
              <a:avLst/>
              <a:gdLst>
                <a:gd name="T0" fmla="*/ 24 w 50"/>
                <a:gd name="T1" fmla="*/ 8 h 78"/>
                <a:gd name="T2" fmla="*/ 20 w 50"/>
                <a:gd name="T3" fmla="*/ 9 h 78"/>
                <a:gd name="T4" fmla="*/ 17 w 50"/>
                <a:gd name="T5" fmla="*/ 11 h 78"/>
                <a:gd name="T6" fmla="*/ 15 w 50"/>
                <a:gd name="T7" fmla="*/ 14 h 78"/>
                <a:gd name="T8" fmla="*/ 11 w 50"/>
                <a:gd name="T9" fmla="*/ 23 h 78"/>
                <a:gd name="T10" fmla="*/ 11 w 50"/>
                <a:gd name="T11" fmla="*/ 53 h 78"/>
                <a:gd name="T12" fmla="*/ 15 w 50"/>
                <a:gd name="T13" fmla="*/ 63 h 78"/>
                <a:gd name="T14" fmla="*/ 17 w 50"/>
                <a:gd name="T15" fmla="*/ 66 h 78"/>
                <a:gd name="T16" fmla="*/ 21 w 50"/>
                <a:gd name="T17" fmla="*/ 68 h 78"/>
                <a:gd name="T18" fmla="*/ 30 w 50"/>
                <a:gd name="T19" fmla="*/ 68 h 78"/>
                <a:gd name="T20" fmla="*/ 35 w 50"/>
                <a:gd name="T21" fmla="*/ 63 h 78"/>
                <a:gd name="T22" fmla="*/ 39 w 50"/>
                <a:gd name="T23" fmla="*/ 53 h 78"/>
                <a:gd name="T24" fmla="*/ 41 w 50"/>
                <a:gd name="T25" fmla="*/ 38 h 78"/>
                <a:gd name="T26" fmla="*/ 39 w 50"/>
                <a:gd name="T27" fmla="*/ 23 h 78"/>
                <a:gd name="T28" fmla="*/ 35 w 50"/>
                <a:gd name="T29" fmla="*/ 14 h 78"/>
                <a:gd name="T30" fmla="*/ 32 w 50"/>
                <a:gd name="T31" fmla="*/ 11 h 78"/>
                <a:gd name="T32" fmla="*/ 24 w 50"/>
                <a:gd name="T33" fmla="*/ 8 h 78"/>
                <a:gd name="T34" fmla="*/ 20 w 50"/>
                <a:gd name="T35" fmla="*/ 0 h 78"/>
                <a:gd name="T36" fmla="*/ 32 w 50"/>
                <a:gd name="T37" fmla="*/ 0 h 78"/>
                <a:gd name="T38" fmla="*/ 35 w 50"/>
                <a:gd name="T39" fmla="*/ 1 h 78"/>
                <a:gd name="T40" fmla="*/ 39 w 50"/>
                <a:gd name="T41" fmla="*/ 4 h 78"/>
                <a:gd name="T42" fmla="*/ 42 w 50"/>
                <a:gd name="T43" fmla="*/ 7 h 78"/>
                <a:gd name="T44" fmla="*/ 46 w 50"/>
                <a:gd name="T45" fmla="*/ 15 h 78"/>
                <a:gd name="T46" fmla="*/ 50 w 50"/>
                <a:gd name="T47" fmla="*/ 31 h 78"/>
                <a:gd name="T48" fmla="*/ 50 w 50"/>
                <a:gd name="T49" fmla="*/ 50 h 78"/>
                <a:gd name="T50" fmla="*/ 47 w 50"/>
                <a:gd name="T51" fmla="*/ 61 h 78"/>
                <a:gd name="T52" fmla="*/ 39 w 50"/>
                <a:gd name="T53" fmla="*/ 74 h 78"/>
                <a:gd name="T54" fmla="*/ 35 w 50"/>
                <a:gd name="T55" fmla="*/ 76 h 78"/>
                <a:gd name="T56" fmla="*/ 31 w 50"/>
                <a:gd name="T57" fmla="*/ 78 h 78"/>
                <a:gd name="T58" fmla="*/ 20 w 50"/>
                <a:gd name="T59" fmla="*/ 78 h 78"/>
                <a:gd name="T60" fmla="*/ 16 w 50"/>
                <a:gd name="T61" fmla="*/ 76 h 78"/>
                <a:gd name="T62" fmla="*/ 12 w 50"/>
                <a:gd name="T63" fmla="*/ 74 h 78"/>
                <a:gd name="T64" fmla="*/ 8 w 50"/>
                <a:gd name="T65" fmla="*/ 70 h 78"/>
                <a:gd name="T66" fmla="*/ 2 w 50"/>
                <a:gd name="T67" fmla="*/ 57 h 78"/>
                <a:gd name="T68" fmla="*/ 0 w 50"/>
                <a:gd name="T69" fmla="*/ 38 h 78"/>
                <a:gd name="T70" fmla="*/ 1 w 50"/>
                <a:gd name="T71" fmla="*/ 26 h 78"/>
                <a:gd name="T72" fmla="*/ 4 w 50"/>
                <a:gd name="T73" fmla="*/ 16 h 78"/>
                <a:gd name="T74" fmla="*/ 5 w 50"/>
                <a:gd name="T75" fmla="*/ 11 h 78"/>
                <a:gd name="T76" fmla="*/ 8 w 50"/>
                <a:gd name="T77" fmla="*/ 7 h 78"/>
                <a:gd name="T78" fmla="*/ 11 w 50"/>
                <a:gd name="T79" fmla="*/ 4 h 78"/>
                <a:gd name="T80" fmla="*/ 15 w 50"/>
                <a:gd name="T81" fmla="*/ 1 h 78"/>
                <a:gd name="T82" fmla="*/ 20 w 50"/>
                <a:gd name="T83" fmla="*/ 0 h 7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"/>
                <a:gd name="T127" fmla="*/ 0 h 78"/>
                <a:gd name="T128" fmla="*/ 50 w 50"/>
                <a:gd name="T129" fmla="*/ 78 h 7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" h="78">
                  <a:moveTo>
                    <a:pt x="24" y="8"/>
                  </a:moveTo>
                  <a:lnTo>
                    <a:pt x="20" y="9"/>
                  </a:lnTo>
                  <a:lnTo>
                    <a:pt x="17" y="11"/>
                  </a:lnTo>
                  <a:lnTo>
                    <a:pt x="15" y="14"/>
                  </a:lnTo>
                  <a:lnTo>
                    <a:pt x="11" y="23"/>
                  </a:lnTo>
                  <a:lnTo>
                    <a:pt x="11" y="53"/>
                  </a:lnTo>
                  <a:lnTo>
                    <a:pt x="15" y="63"/>
                  </a:lnTo>
                  <a:lnTo>
                    <a:pt x="17" y="66"/>
                  </a:lnTo>
                  <a:lnTo>
                    <a:pt x="21" y="68"/>
                  </a:lnTo>
                  <a:lnTo>
                    <a:pt x="30" y="68"/>
                  </a:lnTo>
                  <a:lnTo>
                    <a:pt x="35" y="63"/>
                  </a:lnTo>
                  <a:lnTo>
                    <a:pt x="39" y="53"/>
                  </a:lnTo>
                  <a:lnTo>
                    <a:pt x="41" y="38"/>
                  </a:lnTo>
                  <a:lnTo>
                    <a:pt x="39" y="23"/>
                  </a:lnTo>
                  <a:lnTo>
                    <a:pt x="35" y="14"/>
                  </a:lnTo>
                  <a:lnTo>
                    <a:pt x="32" y="11"/>
                  </a:lnTo>
                  <a:lnTo>
                    <a:pt x="24" y="8"/>
                  </a:lnTo>
                  <a:close/>
                  <a:moveTo>
                    <a:pt x="20" y="0"/>
                  </a:moveTo>
                  <a:lnTo>
                    <a:pt x="32" y="0"/>
                  </a:lnTo>
                  <a:lnTo>
                    <a:pt x="35" y="1"/>
                  </a:lnTo>
                  <a:lnTo>
                    <a:pt x="39" y="4"/>
                  </a:lnTo>
                  <a:lnTo>
                    <a:pt x="42" y="7"/>
                  </a:lnTo>
                  <a:lnTo>
                    <a:pt x="46" y="15"/>
                  </a:lnTo>
                  <a:lnTo>
                    <a:pt x="50" y="31"/>
                  </a:lnTo>
                  <a:lnTo>
                    <a:pt x="50" y="50"/>
                  </a:lnTo>
                  <a:lnTo>
                    <a:pt x="47" y="61"/>
                  </a:lnTo>
                  <a:lnTo>
                    <a:pt x="39" y="74"/>
                  </a:lnTo>
                  <a:lnTo>
                    <a:pt x="35" y="76"/>
                  </a:lnTo>
                  <a:lnTo>
                    <a:pt x="31" y="78"/>
                  </a:lnTo>
                  <a:lnTo>
                    <a:pt x="20" y="78"/>
                  </a:lnTo>
                  <a:lnTo>
                    <a:pt x="16" y="76"/>
                  </a:lnTo>
                  <a:lnTo>
                    <a:pt x="12" y="74"/>
                  </a:lnTo>
                  <a:lnTo>
                    <a:pt x="8" y="70"/>
                  </a:lnTo>
                  <a:lnTo>
                    <a:pt x="2" y="57"/>
                  </a:lnTo>
                  <a:lnTo>
                    <a:pt x="0" y="38"/>
                  </a:lnTo>
                  <a:lnTo>
                    <a:pt x="1" y="26"/>
                  </a:lnTo>
                  <a:lnTo>
                    <a:pt x="4" y="16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4" name="Line 1044"/>
            <p:cNvSpPr>
              <a:spLocks noChangeShapeType="1"/>
            </p:cNvSpPr>
            <p:nvPr/>
          </p:nvSpPr>
          <p:spPr bwMode="auto">
            <a:xfrm>
              <a:off x="3059" y="2554"/>
              <a:ext cx="13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5" name="Freeform 1045"/>
            <p:cNvSpPr>
              <a:spLocks/>
            </p:cNvSpPr>
            <p:nvPr/>
          </p:nvSpPr>
          <p:spPr bwMode="auto">
            <a:xfrm>
              <a:off x="2973" y="2516"/>
              <a:ext cx="50" cy="78"/>
            </a:xfrm>
            <a:custGeom>
              <a:avLst/>
              <a:gdLst>
                <a:gd name="T0" fmla="*/ 9 w 50"/>
                <a:gd name="T1" fmla="*/ 0 h 78"/>
                <a:gd name="T2" fmla="*/ 46 w 50"/>
                <a:gd name="T3" fmla="*/ 0 h 78"/>
                <a:gd name="T4" fmla="*/ 46 w 50"/>
                <a:gd name="T5" fmla="*/ 11 h 78"/>
                <a:gd name="T6" fmla="*/ 17 w 50"/>
                <a:gd name="T7" fmla="*/ 11 h 78"/>
                <a:gd name="T8" fmla="*/ 13 w 50"/>
                <a:gd name="T9" fmla="*/ 30 h 78"/>
                <a:gd name="T10" fmla="*/ 17 w 50"/>
                <a:gd name="T11" fmla="*/ 27 h 78"/>
                <a:gd name="T12" fmla="*/ 23 w 50"/>
                <a:gd name="T13" fmla="*/ 26 h 78"/>
                <a:gd name="T14" fmla="*/ 27 w 50"/>
                <a:gd name="T15" fmla="*/ 24 h 78"/>
                <a:gd name="T16" fmla="*/ 34 w 50"/>
                <a:gd name="T17" fmla="*/ 26 h 78"/>
                <a:gd name="T18" fmla="*/ 39 w 50"/>
                <a:gd name="T19" fmla="*/ 29 h 78"/>
                <a:gd name="T20" fmla="*/ 43 w 50"/>
                <a:gd name="T21" fmla="*/ 31 h 78"/>
                <a:gd name="T22" fmla="*/ 49 w 50"/>
                <a:gd name="T23" fmla="*/ 40 h 78"/>
                <a:gd name="T24" fmla="*/ 50 w 50"/>
                <a:gd name="T25" fmla="*/ 45 h 78"/>
                <a:gd name="T26" fmla="*/ 50 w 50"/>
                <a:gd name="T27" fmla="*/ 55 h 78"/>
                <a:gd name="T28" fmla="*/ 49 w 50"/>
                <a:gd name="T29" fmla="*/ 60 h 78"/>
                <a:gd name="T30" fmla="*/ 47 w 50"/>
                <a:gd name="T31" fmla="*/ 64 h 78"/>
                <a:gd name="T32" fmla="*/ 45 w 50"/>
                <a:gd name="T33" fmla="*/ 68 h 78"/>
                <a:gd name="T34" fmla="*/ 41 w 50"/>
                <a:gd name="T35" fmla="*/ 72 h 78"/>
                <a:gd name="T36" fmla="*/ 35 w 50"/>
                <a:gd name="T37" fmla="*/ 75 h 78"/>
                <a:gd name="T38" fmla="*/ 24 w 50"/>
                <a:gd name="T39" fmla="*/ 78 h 78"/>
                <a:gd name="T40" fmla="*/ 13 w 50"/>
                <a:gd name="T41" fmla="*/ 75 h 78"/>
                <a:gd name="T42" fmla="*/ 8 w 50"/>
                <a:gd name="T43" fmla="*/ 72 h 78"/>
                <a:gd name="T44" fmla="*/ 4 w 50"/>
                <a:gd name="T45" fmla="*/ 67 h 78"/>
                <a:gd name="T46" fmla="*/ 1 w 50"/>
                <a:gd name="T47" fmla="*/ 63 h 78"/>
                <a:gd name="T48" fmla="*/ 0 w 50"/>
                <a:gd name="T49" fmla="*/ 56 h 78"/>
                <a:gd name="T50" fmla="*/ 11 w 50"/>
                <a:gd name="T51" fmla="*/ 55 h 78"/>
                <a:gd name="T52" fmla="*/ 13 w 50"/>
                <a:gd name="T53" fmla="*/ 63 h 78"/>
                <a:gd name="T54" fmla="*/ 15 w 50"/>
                <a:gd name="T55" fmla="*/ 65 h 78"/>
                <a:gd name="T56" fmla="*/ 20 w 50"/>
                <a:gd name="T57" fmla="*/ 68 h 78"/>
                <a:gd name="T58" fmla="*/ 31 w 50"/>
                <a:gd name="T59" fmla="*/ 68 h 78"/>
                <a:gd name="T60" fmla="*/ 34 w 50"/>
                <a:gd name="T61" fmla="*/ 67 h 78"/>
                <a:gd name="T62" fmla="*/ 35 w 50"/>
                <a:gd name="T63" fmla="*/ 64 h 78"/>
                <a:gd name="T64" fmla="*/ 38 w 50"/>
                <a:gd name="T65" fmla="*/ 60 h 78"/>
                <a:gd name="T66" fmla="*/ 39 w 50"/>
                <a:gd name="T67" fmla="*/ 56 h 78"/>
                <a:gd name="T68" fmla="*/ 41 w 50"/>
                <a:gd name="T69" fmla="*/ 50 h 78"/>
                <a:gd name="T70" fmla="*/ 41 w 50"/>
                <a:gd name="T71" fmla="*/ 46 h 78"/>
                <a:gd name="T72" fmla="*/ 39 w 50"/>
                <a:gd name="T73" fmla="*/ 42 h 78"/>
                <a:gd name="T74" fmla="*/ 36 w 50"/>
                <a:gd name="T75" fmla="*/ 38 h 78"/>
                <a:gd name="T76" fmla="*/ 34 w 50"/>
                <a:gd name="T77" fmla="*/ 35 h 78"/>
                <a:gd name="T78" fmla="*/ 30 w 50"/>
                <a:gd name="T79" fmla="*/ 34 h 78"/>
                <a:gd name="T80" fmla="*/ 21 w 50"/>
                <a:gd name="T81" fmla="*/ 34 h 78"/>
                <a:gd name="T82" fmla="*/ 19 w 50"/>
                <a:gd name="T83" fmla="*/ 35 h 78"/>
                <a:gd name="T84" fmla="*/ 17 w 50"/>
                <a:gd name="T85" fmla="*/ 37 h 78"/>
                <a:gd name="T86" fmla="*/ 15 w 50"/>
                <a:gd name="T87" fmla="*/ 38 h 78"/>
                <a:gd name="T88" fmla="*/ 13 w 50"/>
                <a:gd name="T89" fmla="*/ 38 h 78"/>
                <a:gd name="T90" fmla="*/ 11 w 50"/>
                <a:gd name="T91" fmla="*/ 41 h 78"/>
                <a:gd name="T92" fmla="*/ 1 w 50"/>
                <a:gd name="T93" fmla="*/ 40 h 78"/>
                <a:gd name="T94" fmla="*/ 9 w 50"/>
                <a:gd name="T95" fmla="*/ 0 h 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0"/>
                <a:gd name="T145" fmla="*/ 0 h 78"/>
                <a:gd name="T146" fmla="*/ 50 w 50"/>
                <a:gd name="T147" fmla="*/ 78 h 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0" h="78">
                  <a:moveTo>
                    <a:pt x="9" y="0"/>
                  </a:moveTo>
                  <a:lnTo>
                    <a:pt x="46" y="0"/>
                  </a:lnTo>
                  <a:lnTo>
                    <a:pt x="46" y="11"/>
                  </a:lnTo>
                  <a:lnTo>
                    <a:pt x="17" y="11"/>
                  </a:lnTo>
                  <a:lnTo>
                    <a:pt x="13" y="30"/>
                  </a:lnTo>
                  <a:lnTo>
                    <a:pt x="17" y="27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34" y="26"/>
                  </a:lnTo>
                  <a:lnTo>
                    <a:pt x="39" y="29"/>
                  </a:lnTo>
                  <a:lnTo>
                    <a:pt x="43" y="31"/>
                  </a:lnTo>
                  <a:lnTo>
                    <a:pt x="49" y="40"/>
                  </a:lnTo>
                  <a:lnTo>
                    <a:pt x="50" y="45"/>
                  </a:lnTo>
                  <a:lnTo>
                    <a:pt x="50" y="55"/>
                  </a:lnTo>
                  <a:lnTo>
                    <a:pt x="49" y="60"/>
                  </a:lnTo>
                  <a:lnTo>
                    <a:pt x="47" y="64"/>
                  </a:lnTo>
                  <a:lnTo>
                    <a:pt x="45" y="68"/>
                  </a:lnTo>
                  <a:lnTo>
                    <a:pt x="41" y="72"/>
                  </a:lnTo>
                  <a:lnTo>
                    <a:pt x="35" y="75"/>
                  </a:lnTo>
                  <a:lnTo>
                    <a:pt x="24" y="78"/>
                  </a:lnTo>
                  <a:lnTo>
                    <a:pt x="13" y="75"/>
                  </a:lnTo>
                  <a:lnTo>
                    <a:pt x="8" y="72"/>
                  </a:lnTo>
                  <a:lnTo>
                    <a:pt x="4" y="67"/>
                  </a:lnTo>
                  <a:lnTo>
                    <a:pt x="1" y="63"/>
                  </a:lnTo>
                  <a:lnTo>
                    <a:pt x="0" y="56"/>
                  </a:lnTo>
                  <a:lnTo>
                    <a:pt x="11" y="55"/>
                  </a:lnTo>
                  <a:lnTo>
                    <a:pt x="13" y="63"/>
                  </a:lnTo>
                  <a:lnTo>
                    <a:pt x="15" y="65"/>
                  </a:lnTo>
                  <a:lnTo>
                    <a:pt x="20" y="68"/>
                  </a:lnTo>
                  <a:lnTo>
                    <a:pt x="31" y="68"/>
                  </a:lnTo>
                  <a:lnTo>
                    <a:pt x="34" y="67"/>
                  </a:lnTo>
                  <a:lnTo>
                    <a:pt x="35" y="64"/>
                  </a:lnTo>
                  <a:lnTo>
                    <a:pt x="38" y="60"/>
                  </a:lnTo>
                  <a:lnTo>
                    <a:pt x="39" y="56"/>
                  </a:lnTo>
                  <a:lnTo>
                    <a:pt x="41" y="50"/>
                  </a:lnTo>
                  <a:lnTo>
                    <a:pt x="41" y="46"/>
                  </a:lnTo>
                  <a:lnTo>
                    <a:pt x="39" y="42"/>
                  </a:lnTo>
                  <a:lnTo>
                    <a:pt x="36" y="38"/>
                  </a:lnTo>
                  <a:lnTo>
                    <a:pt x="34" y="35"/>
                  </a:lnTo>
                  <a:lnTo>
                    <a:pt x="30" y="34"/>
                  </a:lnTo>
                  <a:lnTo>
                    <a:pt x="21" y="34"/>
                  </a:lnTo>
                  <a:lnTo>
                    <a:pt x="19" y="35"/>
                  </a:lnTo>
                  <a:lnTo>
                    <a:pt x="17" y="37"/>
                  </a:lnTo>
                  <a:lnTo>
                    <a:pt x="15" y="38"/>
                  </a:lnTo>
                  <a:lnTo>
                    <a:pt x="13" y="38"/>
                  </a:lnTo>
                  <a:lnTo>
                    <a:pt x="11" y="41"/>
                  </a:lnTo>
                  <a:lnTo>
                    <a:pt x="1" y="4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6" name="Freeform 1046"/>
            <p:cNvSpPr>
              <a:spLocks/>
            </p:cNvSpPr>
            <p:nvPr/>
          </p:nvSpPr>
          <p:spPr bwMode="auto">
            <a:xfrm>
              <a:off x="3060" y="2370"/>
              <a:ext cx="51" cy="56"/>
            </a:xfrm>
            <a:custGeom>
              <a:avLst/>
              <a:gdLst>
                <a:gd name="T0" fmla="*/ 1 w 51"/>
                <a:gd name="T1" fmla="*/ 0 h 56"/>
                <a:gd name="T2" fmla="*/ 14 w 51"/>
                <a:gd name="T3" fmla="*/ 0 h 56"/>
                <a:gd name="T4" fmla="*/ 22 w 51"/>
                <a:gd name="T5" fmla="*/ 13 h 56"/>
                <a:gd name="T6" fmla="*/ 23 w 51"/>
                <a:gd name="T7" fmla="*/ 16 h 56"/>
                <a:gd name="T8" fmla="*/ 26 w 51"/>
                <a:gd name="T9" fmla="*/ 19 h 56"/>
                <a:gd name="T10" fmla="*/ 27 w 51"/>
                <a:gd name="T11" fmla="*/ 17 h 56"/>
                <a:gd name="T12" fmla="*/ 29 w 51"/>
                <a:gd name="T13" fmla="*/ 15 h 56"/>
                <a:gd name="T14" fmla="*/ 30 w 51"/>
                <a:gd name="T15" fmla="*/ 13 h 56"/>
                <a:gd name="T16" fmla="*/ 38 w 51"/>
                <a:gd name="T17" fmla="*/ 0 h 56"/>
                <a:gd name="T18" fmla="*/ 51 w 51"/>
                <a:gd name="T19" fmla="*/ 0 h 56"/>
                <a:gd name="T20" fmla="*/ 32 w 51"/>
                <a:gd name="T21" fmla="*/ 28 h 56"/>
                <a:gd name="T22" fmla="*/ 51 w 51"/>
                <a:gd name="T23" fmla="*/ 56 h 56"/>
                <a:gd name="T24" fmla="*/ 38 w 51"/>
                <a:gd name="T25" fmla="*/ 56 h 56"/>
                <a:gd name="T26" fmla="*/ 27 w 51"/>
                <a:gd name="T27" fmla="*/ 39 h 56"/>
                <a:gd name="T28" fmla="*/ 26 w 51"/>
                <a:gd name="T29" fmla="*/ 36 h 56"/>
                <a:gd name="T30" fmla="*/ 12 w 51"/>
                <a:gd name="T31" fmla="*/ 56 h 56"/>
                <a:gd name="T32" fmla="*/ 0 w 51"/>
                <a:gd name="T33" fmla="*/ 56 h 56"/>
                <a:gd name="T34" fmla="*/ 21 w 51"/>
                <a:gd name="T35" fmla="*/ 28 h 56"/>
                <a:gd name="T36" fmla="*/ 1 w 51"/>
                <a:gd name="T37" fmla="*/ 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56"/>
                <a:gd name="T59" fmla="*/ 51 w 51"/>
                <a:gd name="T60" fmla="*/ 56 h 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56">
                  <a:moveTo>
                    <a:pt x="1" y="0"/>
                  </a:moveTo>
                  <a:lnTo>
                    <a:pt x="14" y="0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26" y="19"/>
                  </a:lnTo>
                  <a:lnTo>
                    <a:pt x="27" y="17"/>
                  </a:lnTo>
                  <a:lnTo>
                    <a:pt x="29" y="15"/>
                  </a:lnTo>
                  <a:lnTo>
                    <a:pt x="30" y="13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32" y="28"/>
                  </a:lnTo>
                  <a:lnTo>
                    <a:pt x="51" y="56"/>
                  </a:lnTo>
                  <a:lnTo>
                    <a:pt x="38" y="56"/>
                  </a:lnTo>
                  <a:lnTo>
                    <a:pt x="27" y="39"/>
                  </a:lnTo>
                  <a:lnTo>
                    <a:pt x="26" y="36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2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7" name="Freeform 1047"/>
            <p:cNvSpPr>
              <a:spLocks/>
            </p:cNvSpPr>
            <p:nvPr/>
          </p:nvSpPr>
          <p:spPr bwMode="auto">
            <a:xfrm>
              <a:off x="3153" y="2349"/>
              <a:ext cx="27" cy="77"/>
            </a:xfrm>
            <a:custGeom>
              <a:avLst/>
              <a:gdLst>
                <a:gd name="T0" fmla="*/ 21 w 27"/>
                <a:gd name="T1" fmla="*/ 0 h 77"/>
                <a:gd name="T2" fmla="*/ 27 w 27"/>
                <a:gd name="T3" fmla="*/ 0 h 77"/>
                <a:gd name="T4" fmla="*/ 27 w 27"/>
                <a:gd name="T5" fmla="*/ 77 h 77"/>
                <a:gd name="T6" fmla="*/ 18 w 27"/>
                <a:gd name="T7" fmla="*/ 77 h 77"/>
                <a:gd name="T8" fmla="*/ 18 w 27"/>
                <a:gd name="T9" fmla="*/ 16 h 77"/>
                <a:gd name="T10" fmla="*/ 15 w 27"/>
                <a:gd name="T11" fmla="*/ 18 h 77"/>
                <a:gd name="T12" fmla="*/ 12 w 27"/>
                <a:gd name="T13" fmla="*/ 21 h 77"/>
                <a:gd name="T14" fmla="*/ 4 w 27"/>
                <a:gd name="T15" fmla="*/ 26 h 77"/>
                <a:gd name="T16" fmla="*/ 0 w 27"/>
                <a:gd name="T17" fmla="*/ 27 h 77"/>
                <a:gd name="T18" fmla="*/ 0 w 27"/>
                <a:gd name="T19" fmla="*/ 18 h 77"/>
                <a:gd name="T20" fmla="*/ 6 w 27"/>
                <a:gd name="T21" fmla="*/ 15 h 77"/>
                <a:gd name="T22" fmla="*/ 14 w 27"/>
                <a:gd name="T23" fmla="*/ 10 h 77"/>
                <a:gd name="T24" fmla="*/ 17 w 27"/>
                <a:gd name="T25" fmla="*/ 5 h 77"/>
                <a:gd name="T26" fmla="*/ 19 w 27"/>
                <a:gd name="T27" fmla="*/ 3 h 77"/>
                <a:gd name="T28" fmla="*/ 21 w 27"/>
                <a:gd name="T29" fmla="*/ 0 h 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77"/>
                <a:gd name="T47" fmla="*/ 27 w 27"/>
                <a:gd name="T48" fmla="*/ 77 h 7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77">
                  <a:moveTo>
                    <a:pt x="21" y="0"/>
                  </a:moveTo>
                  <a:lnTo>
                    <a:pt x="27" y="0"/>
                  </a:lnTo>
                  <a:lnTo>
                    <a:pt x="27" y="77"/>
                  </a:lnTo>
                  <a:lnTo>
                    <a:pt x="18" y="77"/>
                  </a:lnTo>
                  <a:lnTo>
                    <a:pt x="18" y="16"/>
                  </a:lnTo>
                  <a:lnTo>
                    <a:pt x="15" y="18"/>
                  </a:lnTo>
                  <a:lnTo>
                    <a:pt x="12" y="21"/>
                  </a:lnTo>
                  <a:lnTo>
                    <a:pt x="4" y="26"/>
                  </a:lnTo>
                  <a:lnTo>
                    <a:pt x="0" y="27"/>
                  </a:lnTo>
                  <a:lnTo>
                    <a:pt x="0" y="18"/>
                  </a:lnTo>
                  <a:lnTo>
                    <a:pt x="6" y="15"/>
                  </a:lnTo>
                  <a:lnTo>
                    <a:pt x="14" y="10"/>
                  </a:lnTo>
                  <a:lnTo>
                    <a:pt x="17" y="5"/>
                  </a:lnTo>
                  <a:lnTo>
                    <a:pt x="19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8" name="Freeform 1048"/>
            <p:cNvSpPr>
              <a:spLocks noEditPoints="1"/>
            </p:cNvSpPr>
            <p:nvPr/>
          </p:nvSpPr>
          <p:spPr bwMode="auto">
            <a:xfrm>
              <a:off x="3205" y="2349"/>
              <a:ext cx="51" cy="78"/>
            </a:xfrm>
            <a:custGeom>
              <a:avLst/>
              <a:gdLst>
                <a:gd name="T0" fmla="*/ 25 w 51"/>
                <a:gd name="T1" fmla="*/ 8 h 78"/>
                <a:gd name="T2" fmla="*/ 21 w 51"/>
                <a:gd name="T3" fmla="*/ 10 h 78"/>
                <a:gd name="T4" fmla="*/ 18 w 51"/>
                <a:gd name="T5" fmla="*/ 11 h 78"/>
                <a:gd name="T6" fmla="*/ 15 w 51"/>
                <a:gd name="T7" fmla="*/ 14 h 78"/>
                <a:gd name="T8" fmla="*/ 11 w 51"/>
                <a:gd name="T9" fmla="*/ 23 h 78"/>
                <a:gd name="T10" fmla="*/ 11 w 51"/>
                <a:gd name="T11" fmla="*/ 53 h 78"/>
                <a:gd name="T12" fmla="*/ 15 w 51"/>
                <a:gd name="T13" fmla="*/ 63 h 78"/>
                <a:gd name="T14" fmla="*/ 18 w 51"/>
                <a:gd name="T15" fmla="*/ 66 h 78"/>
                <a:gd name="T16" fmla="*/ 22 w 51"/>
                <a:gd name="T17" fmla="*/ 68 h 78"/>
                <a:gd name="T18" fmla="*/ 30 w 51"/>
                <a:gd name="T19" fmla="*/ 68 h 78"/>
                <a:gd name="T20" fmla="*/ 36 w 51"/>
                <a:gd name="T21" fmla="*/ 63 h 78"/>
                <a:gd name="T22" fmla="*/ 40 w 51"/>
                <a:gd name="T23" fmla="*/ 53 h 78"/>
                <a:gd name="T24" fmla="*/ 41 w 51"/>
                <a:gd name="T25" fmla="*/ 38 h 78"/>
                <a:gd name="T26" fmla="*/ 40 w 51"/>
                <a:gd name="T27" fmla="*/ 23 h 78"/>
                <a:gd name="T28" fmla="*/ 36 w 51"/>
                <a:gd name="T29" fmla="*/ 14 h 78"/>
                <a:gd name="T30" fmla="*/ 33 w 51"/>
                <a:gd name="T31" fmla="*/ 11 h 78"/>
                <a:gd name="T32" fmla="*/ 25 w 51"/>
                <a:gd name="T33" fmla="*/ 8 h 78"/>
                <a:gd name="T34" fmla="*/ 21 w 51"/>
                <a:gd name="T35" fmla="*/ 0 h 78"/>
                <a:gd name="T36" fmla="*/ 33 w 51"/>
                <a:gd name="T37" fmla="*/ 0 h 78"/>
                <a:gd name="T38" fmla="*/ 36 w 51"/>
                <a:gd name="T39" fmla="*/ 1 h 78"/>
                <a:gd name="T40" fmla="*/ 40 w 51"/>
                <a:gd name="T41" fmla="*/ 4 h 78"/>
                <a:gd name="T42" fmla="*/ 42 w 51"/>
                <a:gd name="T43" fmla="*/ 7 h 78"/>
                <a:gd name="T44" fmla="*/ 47 w 51"/>
                <a:gd name="T45" fmla="*/ 15 h 78"/>
                <a:gd name="T46" fmla="*/ 51 w 51"/>
                <a:gd name="T47" fmla="*/ 31 h 78"/>
                <a:gd name="T48" fmla="*/ 51 w 51"/>
                <a:gd name="T49" fmla="*/ 51 h 78"/>
                <a:gd name="T50" fmla="*/ 48 w 51"/>
                <a:gd name="T51" fmla="*/ 62 h 78"/>
                <a:gd name="T52" fmla="*/ 40 w 51"/>
                <a:gd name="T53" fmla="*/ 74 h 78"/>
                <a:gd name="T54" fmla="*/ 36 w 51"/>
                <a:gd name="T55" fmla="*/ 77 h 78"/>
                <a:gd name="T56" fmla="*/ 32 w 51"/>
                <a:gd name="T57" fmla="*/ 78 h 78"/>
                <a:gd name="T58" fmla="*/ 21 w 51"/>
                <a:gd name="T59" fmla="*/ 78 h 78"/>
                <a:gd name="T60" fmla="*/ 16 w 51"/>
                <a:gd name="T61" fmla="*/ 77 h 78"/>
                <a:gd name="T62" fmla="*/ 12 w 51"/>
                <a:gd name="T63" fmla="*/ 74 h 78"/>
                <a:gd name="T64" fmla="*/ 8 w 51"/>
                <a:gd name="T65" fmla="*/ 70 h 78"/>
                <a:gd name="T66" fmla="*/ 3 w 51"/>
                <a:gd name="T67" fmla="*/ 57 h 78"/>
                <a:gd name="T68" fmla="*/ 0 w 51"/>
                <a:gd name="T69" fmla="*/ 38 h 78"/>
                <a:gd name="T70" fmla="*/ 1 w 51"/>
                <a:gd name="T71" fmla="*/ 26 h 78"/>
                <a:gd name="T72" fmla="*/ 4 w 51"/>
                <a:gd name="T73" fmla="*/ 16 h 78"/>
                <a:gd name="T74" fmla="*/ 6 w 51"/>
                <a:gd name="T75" fmla="*/ 11 h 78"/>
                <a:gd name="T76" fmla="*/ 8 w 51"/>
                <a:gd name="T77" fmla="*/ 7 h 78"/>
                <a:gd name="T78" fmla="*/ 11 w 51"/>
                <a:gd name="T79" fmla="*/ 4 h 78"/>
                <a:gd name="T80" fmla="*/ 15 w 51"/>
                <a:gd name="T81" fmla="*/ 1 h 78"/>
                <a:gd name="T82" fmla="*/ 21 w 51"/>
                <a:gd name="T83" fmla="*/ 0 h 7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"/>
                <a:gd name="T127" fmla="*/ 0 h 78"/>
                <a:gd name="T128" fmla="*/ 51 w 51"/>
                <a:gd name="T129" fmla="*/ 78 h 7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" h="78">
                  <a:moveTo>
                    <a:pt x="25" y="8"/>
                  </a:moveTo>
                  <a:lnTo>
                    <a:pt x="21" y="10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1" y="23"/>
                  </a:lnTo>
                  <a:lnTo>
                    <a:pt x="11" y="53"/>
                  </a:lnTo>
                  <a:lnTo>
                    <a:pt x="15" y="63"/>
                  </a:lnTo>
                  <a:lnTo>
                    <a:pt x="18" y="66"/>
                  </a:lnTo>
                  <a:lnTo>
                    <a:pt x="22" y="68"/>
                  </a:lnTo>
                  <a:lnTo>
                    <a:pt x="30" y="68"/>
                  </a:lnTo>
                  <a:lnTo>
                    <a:pt x="36" y="63"/>
                  </a:lnTo>
                  <a:lnTo>
                    <a:pt x="40" y="53"/>
                  </a:lnTo>
                  <a:lnTo>
                    <a:pt x="41" y="38"/>
                  </a:lnTo>
                  <a:lnTo>
                    <a:pt x="40" y="23"/>
                  </a:lnTo>
                  <a:lnTo>
                    <a:pt x="36" y="14"/>
                  </a:lnTo>
                  <a:lnTo>
                    <a:pt x="33" y="11"/>
                  </a:lnTo>
                  <a:lnTo>
                    <a:pt x="25" y="8"/>
                  </a:lnTo>
                  <a:close/>
                  <a:moveTo>
                    <a:pt x="21" y="0"/>
                  </a:moveTo>
                  <a:lnTo>
                    <a:pt x="33" y="0"/>
                  </a:lnTo>
                  <a:lnTo>
                    <a:pt x="36" y="1"/>
                  </a:lnTo>
                  <a:lnTo>
                    <a:pt x="40" y="4"/>
                  </a:lnTo>
                  <a:lnTo>
                    <a:pt x="42" y="7"/>
                  </a:lnTo>
                  <a:lnTo>
                    <a:pt x="47" y="15"/>
                  </a:lnTo>
                  <a:lnTo>
                    <a:pt x="51" y="31"/>
                  </a:lnTo>
                  <a:lnTo>
                    <a:pt x="51" y="51"/>
                  </a:lnTo>
                  <a:lnTo>
                    <a:pt x="48" y="62"/>
                  </a:lnTo>
                  <a:lnTo>
                    <a:pt x="40" y="74"/>
                  </a:lnTo>
                  <a:lnTo>
                    <a:pt x="36" y="77"/>
                  </a:lnTo>
                  <a:lnTo>
                    <a:pt x="32" y="78"/>
                  </a:lnTo>
                  <a:lnTo>
                    <a:pt x="21" y="78"/>
                  </a:lnTo>
                  <a:lnTo>
                    <a:pt x="16" y="77"/>
                  </a:lnTo>
                  <a:lnTo>
                    <a:pt x="12" y="74"/>
                  </a:lnTo>
                  <a:lnTo>
                    <a:pt x="8" y="70"/>
                  </a:lnTo>
                  <a:lnTo>
                    <a:pt x="3" y="57"/>
                  </a:lnTo>
                  <a:lnTo>
                    <a:pt x="0" y="38"/>
                  </a:lnTo>
                  <a:lnTo>
                    <a:pt x="1" y="26"/>
                  </a:lnTo>
                  <a:lnTo>
                    <a:pt x="4" y="16"/>
                  </a:lnTo>
                  <a:lnTo>
                    <a:pt x="6" y="11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9" name="Rectangle 1049"/>
            <p:cNvSpPr>
              <a:spLocks noChangeArrowheads="1"/>
            </p:cNvSpPr>
            <p:nvPr/>
          </p:nvSpPr>
          <p:spPr bwMode="auto">
            <a:xfrm>
              <a:off x="3264" y="2338"/>
              <a:ext cx="19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0" name="Freeform 1050"/>
            <p:cNvSpPr>
              <a:spLocks noEditPoints="1"/>
            </p:cNvSpPr>
            <p:nvPr/>
          </p:nvSpPr>
          <p:spPr bwMode="auto">
            <a:xfrm>
              <a:off x="3288" y="2308"/>
              <a:ext cx="33" cy="53"/>
            </a:xfrm>
            <a:custGeom>
              <a:avLst/>
              <a:gdLst>
                <a:gd name="T0" fmla="*/ 17 w 33"/>
                <a:gd name="T1" fmla="*/ 26 h 53"/>
                <a:gd name="T2" fmla="*/ 13 w 33"/>
                <a:gd name="T3" fmla="*/ 27 h 53"/>
                <a:gd name="T4" fmla="*/ 9 w 33"/>
                <a:gd name="T5" fmla="*/ 30 h 53"/>
                <a:gd name="T6" fmla="*/ 7 w 33"/>
                <a:gd name="T7" fmla="*/ 31 h 53"/>
                <a:gd name="T8" fmla="*/ 7 w 33"/>
                <a:gd name="T9" fmla="*/ 41 h 53"/>
                <a:gd name="T10" fmla="*/ 9 w 33"/>
                <a:gd name="T11" fmla="*/ 44 h 53"/>
                <a:gd name="T12" fmla="*/ 14 w 33"/>
                <a:gd name="T13" fmla="*/ 46 h 53"/>
                <a:gd name="T14" fmla="*/ 21 w 33"/>
                <a:gd name="T15" fmla="*/ 46 h 53"/>
                <a:gd name="T16" fmla="*/ 24 w 33"/>
                <a:gd name="T17" fmla="*/ 44 h 53"/>
                <a:gd name="T18" fmla="*/ 25 w 33"/>
                <a:gd name="T19" fmla="*/ 41 h 53"/>
                <a:gd name="T20" fmla="*/ 26 w 33"/>
                <a:gd name="T21" fmla="*/ 37 h 53"/>
                <a:gd name="T22" fmla="*/ 26 w 33"/>
                <a:gd name="T23" fmla="*/ 34 h 53"/>
                <a:gd name="T24" fmla="*/ 25 w 33"/>
                <a:gd name="T25" fmla="*/ 31 h 53"/>
                <a:gd name="T26" fmla="*/ 21 w 33"/>
                <a:gd name="T27" fmla="*/ 27 h 53"/>
                <a:gd name="T28" fmla="*/ 20 w 33"/>
                <a:gd name="T29" fmla="*/ 27 h 53"/>
                <a:gd name="T30" fmla="*/ 17 w 33"/>
                <a:gd name="T31" fmla="*/ 26 h 53"/>
                <a:gd name="T32" fmla="*/ 13 w 33"/>
                <a:gd name="T33" fmla="*/ 7 h 53"/>
                <a:gd name="T34" fmla="*/ 10 w 33"/>
                <a:gd name="T35" fmla="*/ 8 h 53"/>
                <a:gd name="T36" fmla="*/ 9 w 33"/>
                <a:gd name="T37" fmla="*/ 11 h 53"/>
                <a:gd name="T38" fmla="*/ 9 w 33"/>
                <a:gd name="T39" fmla="*/ 16 h 53"/>
                <a:gd name="T40" fmla="*/ 11 w 33"/>
                <a:gd name="T41" fmla="*/ 19 h 53"/>
                <a:gd name="T42" fmla="*/ 14 w 33"/>
                <a:gd name="T43" fmla="*/ 20 h 53"/>
                <a:gd name="T44" fmla="*/ 20 w 33"/>
                <a:gd name="T45" fmla="*/ 20 h 53"/>
                <a:gd name="T46" fmla="*/ 24 w 33"/>
                <a:gd name="T47" fmla="*/ 16 h 53"/>
                <a:gd name="T48" fmla="*/ 25 w 33"/>
                <a:gd name="T49" fmla="*/ 14 h 53"/>
                <a:gd name="T50" fmla="*/ 22 w 33"/>
                <a:gd name="T51" fmla="*/ 8 h 53"/>
                <a:gd name="T52" fmla="*/ 20 w 33"/>
                <a:gd name="T53" fmla="*/ 7 h 53"/>
                <a:gd name="T54" fmla="*/ 13 w 33"/>
                <a:gd name="T55" fmla="*/ 7 h 53"/>
                <a:gd name="T56" fmla="*/ 17 w 33"/>
                <a:gd name="T57" fmla="*/ 0 h 53"/>
                <a:gd name="T58" fmla="*/ 21 w 33"/>
                <a:gd name="T59" fmla="*/ 1 h 53"/>
                <a:gd name="T60" fmla="*/ 26 w 33"/>
                <a:gd name="T61" fmla="*/ 4 h 53"/>
                <a:gd name="T62" fmla="*/ 29 w 33"/>
                <a:gd name="T63" fmla="*/ 7 h 53"/>
                <a:gd name="T64" fmla="*/ 31 w 33"/>
                <a:gd name="T65" fmla="*/ 10 h 53"/>
                <a:gd name="T66" fmla="*/ 32 w 33"/>
                <a:gd name="T67" fmla="*/ 14 h 53"/>
                <a:gd name="T68" fmla="*/ 31 w 33"/>
                <a:gd name="T69" fmla="*/ 16 h 53"/>
                <a:gd name="T70" fmla="*/ 29 w 33"/>
                <a:gd name="T71" fmla="*/ 18 h 53"/>
                <a:gd name="T72" fmla="*/ 26 w 33"/>
                <a:gd name="T73" fmla="*/ 23 h 53"/>
                <a:gd name="T74" fmla="*/ 24 w 33"/>
                <a:gd name="T75" fmla="*/ 23 h 53"/>
                <a:gd name="T76" fmla="*/ 29 w 33"/>
                <a:gd name="T77" fmla="*/ 26 h 53"/>
                <a:gd name="T78" fmla="*/ 32 w 33"/>
                <a:gd name="T79" fmla="*/ 31 h 53"/>
                <a:gd name="T80" fmla="*/ 32 w 33"/>
                <a:gd name="T81" fmla="*/ 34 h 53"/>
                <a:gd name="T82" fmla="*/ 33 w 33"/>
                <a:gd name="T83" fmla="*/ 37 h 53"/>
                <a:gd name="T84" fmla="*/ 31 w 33"/>
                <a:gd name="T85" fmla="*/ 45 h 53"/>
                <a:gd name="T86" fmla="*/ 25 w 33"/>
                <a:gd name="T87" fmla="*/ 51 h 53"/>
                <a:gd name="T88" fmla="*/ 17 w 33"/>
                <a:gd name="T89" fmla="*/ 53 h 53"/>
                <a:gd name="T90" fmla="*/ 11 w 33"/>
                <a:gd name="T91" fmla="*/ 52 h 53"/>
                <a:gd name="T92" fmla="*/ 7 w 33"/>
                <a:gd name="T93" fmla="*/ 51 h 53"/>
                <a:gd name="T94" fmla="*/ 2 w 33"/>
                <a:gd name="T95" fmla="*/ 45 h 53"/>
                <a:gd name="T96" fmla="*/ 0 w 33"/>
                <a:gd name="T97" fmla="*/ 41 h 53"/>
                <a:gd name="T98" fmla="*/ 0 w 33"/>
                <a:gd name="T99" fmla="*/ 30 h 53"/>
                <a:gd name="T100" fmla="*/ 5 w 33"/>
                <a:gd name="T101" fmla="*/ 26 h 53"/>
                <a:gd name="T102" fmla="*/ 10 w 33"/>
                <a:gd name="T103" fmla="*/ 23 h 53"/>
                <a:gd name="T104" fmla="*/ 5 w 33"/>
                <a:gd name="T105" fmla="*/ 20 h 53"/>
                <a:gd name="T106" fmla="*/ 3 w 33"/>
                <a:gd name="T107" fmla="*/ 18 h 53"/>
                <a:gd name="T108" fmla="*/ 2 w 33"/>
                <a:gd name="T109" fmla="*/ 16 h 53"/>
                <a:gd name="T110" fmla="*/ 2 w 33"/>
                <a:gd name="T111" fmla="*/ 10 h 53"/>
                <a:gd name="T112" fmla="*/ 5 w 33"/>
                <a:gd name="T113" fmla="*/ 4 h 53"/>
                <a:gd name="T114" fmla="*/ 17 w 33"/>
                <a:gd name="T115" fmla="*/ 0 h 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3"/>
                <a:gd name="T175" fmla="*/ 0 h 53"/>
                <a:gd name="T176" fmla="*/ 33 w 33"/>
                <a:gd name="T177" fmla="*/ 53 h 5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3" h="53">
                  <a:moveTo>
                    <a:pt x="17" y="26"/>
                  </a:moveTo>
                  <a:lnTo>
                    <a:pt x="13" y="27"/>
                  </a:lnTo>
                  <a:lnTo>
                    <a:pt x="9" y="30"/>
                  </a:lnTo>
                  <a:lnTo>
                    <a:pt x="7" y="31"/>
                  </a:lnTo>
                  <a:lnTo>
                    <a:pt x="7" y="41"/>
                  </a:lnTo>
                  <a:lnTo>
                    <a:pt x="9" y="44"/>
                  </a:lnTo>
                  <a:lnTo>
                    <a:pt x="14" y="46"/>
                  </a:lnTo>
                  <a:lnTo>
                    <a:pt x="21" y="46"/>
                  </a:lnTo>
                  <a:lnTo>
                    <a:pt x="24" y="44"/>
                  </a:lnTo>
                  <a:lnTo>
                    <a:pt x="25" y="41"/>
                  </a:lnTo>
                  <a:lnTo>
                    <a:pt x="26" y="37"/>
                  </a:lnTo>
                  <a:lnTo>
                    <a:pt x="26" y="34"/>
                  </a:lnTo>
                  <a:lnTo>
                    <a:pt x="25" y="31"/>
                  </a:lnTo>
                  <a:lnTo>
                    <a:pt x="21" y="27"/>
                  </a:lnTo>
                  <a:lnTo>
                    <a:pt x="20" y="27"/>
                  </a:lnTo>
                  <a:lnTo>
                    <a:pt x="17" y="26"/>
                  </a:lnTo>
                  <a:close/>
                  <a:moveTo>
                    <a:pt x="13" y="7"/>
                  </a:moveTo>
                  <a:lnTo>
                    <a:pt x="10" y="8"/>
                  </a:lnTo>
                  <a:lnTo>
                    <a:pt x="9" y="11"/>
                  </a:lnTo>
                  <a:lnTo>
                    <a:pt x="9" y="16"/>
                  </a:lnTo>
                  <a:lnTo>
                    <a:pt x="11" y="19"/>
                  </a:lnTo>
                  <a:lnTo>
                    <a:pt x="14" y="20"/>
                  </a:lnTo>
                  <a:lnTo>
                    <a:pt x="20" y="20"/>
                  </a:lnTo>
                  <a:lnTo>
                    <a:pt x="24" y="16"/>
                  </a:lnTo>
                  <a:lnTo>
                    <a:pt x="25" y="14"/>
                  </a:lnTo>
                  <a:lnTo>
                    <a:pt x="22" y="8"/>
                  </a:lnTo>
                  <a:lnTo>
                    <a:pt x="20" y="7"/>
                  </a:lnTo>
                  <a:lnTo>
                    <a:pt x="13" y="7"/>
                  </a:lnTo>
                  <a:close/>
                  <a:moveTo>
                    <a:pt x="17" y="0"/>
                  </a:moveTo>
                  <a:lnTo>
                    <a:pt x="21" y="1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1" y="10"/>
                  </a:lnTo>
                  <a:lnTo>
                    <a:pt x="32" y="14"/>
                  </a:lnTo>
                  <a:lnTo>
                    <a:pt x="31" y="16"/>
                  </a:lnTo>
                  <a:lnTo>
                    <a:pt x="29" y="18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9" y="26"/>
                  </a:lnTo>
                  <a:lnTo>
                    <a:pt x="32" y="31"/>
                  </a:lnTo>
                  <a:lnTo>
                    <a:pt x="32" y="34"/>
                  </a:lnTo>
                  <a:lnTo>
                    <a:pt x="33" y="37"/>
                  </a:lnTo>
                  <a:lnTo>
                    <a:pt x="31" y="45"/>
                  </a:lnTo>
                  <a:lnTo>
                    <a:pt x="25" y="51"/>
                  </a:lnTo>
                  <a:lnTo>
                    <a:pt x="17" y="53"/>
                  </a:lnTo>
                  <a:lnTo>
                    <a:pt x="11" y="52"/>
                  </a:lnTo>
                  <a:lnTo>
                    <a:pt x="7" y="51"/>
                  </a:lnTo>
                  <a:lnTo>
                    <a:pt x="2" y="45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5" y="26"/>
                  </a:lnTo>
                  <a:lnTo>
                    <a:pt x="10" y="23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2" y="16"/>
                  </a:lnTo>
                  <a:lnTo>
                    <a:pt x="2" y="10"/>
                  </a:lnTo>
                  <a:lnTo>
                    <a:pt x="5" y="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1" name="Line 1051"/>
            <p:cNvSpPr>
              <a:spLocks noChangeShapeType="1"/>
            </p:cNvSpPr>
            <p:nvPr/>
          </p:nvSpPr>
          <p:spPr bwMode="auto">
            <a:xfrm>
              <a:off x="3108" y="2687"/>
              <a:ext cx="557" cy="15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2" name="Line 1052"/>
            <p:cNvSpPr>
              <a:spLocks noChangeShapeType="1"/>
            </p:cNvSpPr>
            <p:nvPr/>
          </p:nvSpPr>
          <p:spPr bwMode="auto">
            <a:xfrm>
              <a:off x="3665" y="2702"/>
              <a:ext cx="50" cy="1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3" name="Line 1053"/>
            <p:cNvSpPr>
              <a:spLocks noChangeShapeType="1"/>
            </p:cNvSpPr>
            <p:nvPr/>
          </p:nvSpPr>
          <p:spPr bwMode="auto">
            <a:xfrm flipV="1">
              <a:off x="3715" y="2694"/>
              <a:ext cx="101" cy="8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4" name="Line 1054"/>
            <p:cNvSpPr>
              <a:spLocks noChangeShapeType="1"/>
            </p:cNvSpPr>
            <p:nvPr/>
          </p:nvSpPr>
          <p:spPr bwMode="auto">
            <a:xfrm flipV="1">
              <a:off x="3816" y="2688"/>
              <a:ext cx="51" cy="6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5" name="Line 1055"/>
            <p:cNvSpPr>
              <a:spLocks noChangeShapeType="1"/>
            </p:cNvSpPr>
            <p:nvPr/>
          </p:nvSpPr>
          <p:spPr bwMode="auto">
            <a:xfrm flipV="1">
              <a:off x="3867" y="2685"/>
              <a:ext cx="51" cy="3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6" name="Line 1056"/>
            <p:cNvSpPr>
              <a:spLocks noChangeShapeType="1"/>
            </p:cNvSpPr>
            <p:nvPr/>
          </p:nvSpPr>
          <p:spPr bwMode="auto">
            <a:xfrm>
              <a:off x="3918" y="2685"/>
              <a:ext cx="50" cy="2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7" name="Line 1057"/>
            <p:cNvSpPr>
              <a:spLocks noChangeShapeType="1"/>
            </p:cNvSpPr>
            <p:nvPr/>
          </p:nvSpPr>
          <p:spPr bwMode="auto">
            <a:xfrm>
              <a:off x="3968" y="2687"/>
              <a:ext cx="101" cy="8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8" name="Line 1058"/>
            <p:cNvSpPr>
              <a:spLocks noChangeShapeType="1"/>
            </p:cNvSpPr>
            <p:nvPr/>
          </p:nvSpPr>
          <p:spPr bwMode="auto">
            <a:xfrm>
              <a:off x="4069" y="2695"/>
              <a:ext cx="51" cy="1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9" name="Line 1059"/>
            <p:cNvSpPr>
              <a:spLocks noChangeShapeType="1"/>
            </p:cNvSpPr>
            <p:nvPr/>
          </p:nvSpPr>
          <p:spPr bwMode="auto">
            <a:xfrm flipV="1">
              <a:off x="4120" y="2695"/>
              <a:ext cx="51" cy="1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0" name="Line 1060"/>
            <p:cNvSpPr>
              <a:spLocks noChangeShapeType="1"/>
            </p:cNvSpPr>
            <p:nvPr/>
          </p:nvSpPr>
          <p:spPr bwMode="auto">
            <a:xfrm flipV="1">
              <a:off x="4171" y="2687"/>
              <a:ext cx="101" cy="8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1" name="Line 1061"/>
            <p:cNvSpPr>
              <a:spLocks noChangeShapeType="1"/>
            </p:cNvSpPr>
            <p:nvPr/>
          </p:nvSpPr>
          <p:spPr bwMode="auto">
            <a:xfrm flipV="1">
              <a:off x="4272" y="2681"/>
              <a:ext cx="50" cy="6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2" name="Line 1062"/>
            <p:cNvSpPr>
              <a:spLocks noChangeShapeType="1"/>
            </p:cNvSpPr>
            <p:nvPr/>
          </p:nvSpPr>
          <p:spPr bwMode="auto">
            <a:xfrm flipV="1">
              <a:off x="4322" y="2677"/>
              <a:ext cx="51" cy="4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3" name="Line 1063"/>
            <p:cNvSpPr>
              <a:spLocks noChangeShapeType="1"/>
            </p:cNvSpPr>
            <p:nvPr/>
          </p:nvSpPr>
          <p:spPr bwMode="auto">
            <a:xfrm flipV="1">
              <a:off x="4373" y="2676"/>
              <a:ext cx="51" cy="1"/>
            </a:xfrm>
            <a:prstGeom prst="line">
              <a:avLst/>
            </a:prstGeom>
            <a:noFill/>
            <a:ln w="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4" name="Line 1064"/>
            <p:cNvSpPr>
              <a:spLocks noChangeShapeType="1"/>
            </p:cNvSpPr>
            <p:nvPr/>
          </p:nvSpPr>
          <p:spPr bwMode="auto">
            <a:xfrm>
              <a:off x="3108" y="2687"/>
              <a:ext cx="1316" cy="1"/>
            </a:xfrm>
            <a:prstGeom prst="line">
              <a:avLst/>
            </a:prstGeom>
            <a:noFill/>
            <a:ln w="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5" name="Line 1065"/>
            <p:cNvSpPr>
              <a:spLocks noChangeShapeType="1"/>
            </p:cNvSpPr>
            <p:nvPr/>
          </p:nvSpPr>
          <p:spPr bwMode="auto">
            <a:xfrm>
              <a:off x="3108" y="2687"/>
              <a:ext cx="202" cy="5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6" name="Line 1066"/>
            <p:cNvSpPr>
              <a:spLocks noChangeShapeType="1"/>
            </p:cNvSpPr>
            <p:nvPr/>
          </p:nvSpPr>
          <p:spPr bwMode="auto">
            <a:xfrm>
              <a:off x="3310" y="2692"/>
              <a:ext cx="51" cy="3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7" name="Line 1067"/>
            <p:cNvSpPr>
              <a:spLocks noChangeShapeType="1"/>
            </p:cNvSpPr>
            <p:nvPr/>
          </p:nvSpPr>
          <p:spPr bwMode="auto">
            <a:xfrm>
              <a:off x="3361" y="2695"/>
              <a:ext cx="51" cy="1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8" name="Line 1068"/>
            <p:cNvSpPr>
              <a:spLocks noChangeShapeType="1"/>
            </p:cNvSpPr>
            <p:nvPr/>
          </p:nvSpPr>
          <p:spPr bwMode="auto">
            <a:xfrm>
              <a:off x="3412" y="2696"/>
              <a:ext cx="101" cy="6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9" name="Line 1069"/>
            <p:cNvSpPr>
              <a:spLocks noChangeShapeType="1"/>
            </p:cNvSpPr>
            <p:nvPr/>
          </p:nvSpPr>
          <p:spPr bwMode="auto">
            <a:xfrm>
              <a:off x="3513" y="2702"/>
              <a:ext cx="50" cy="1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0" name="Line 1070"/>
            <p:cNvSpPr>
              <a:spLocks noChangeShapeType="1"/>
            </p:cNvSpPr>
            <p:nvPr/>
          </p:nvSpPr>
          <p:spPr bwMode="auto">
            <a:xfrm>
              <a:off x="3563" y="2703"/>
              <a:ext cx="51" cy="3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1" name="Line 1071"/>
            <p:cNvSpPr>
              <a:spLocks noChangeShapeType="1"/>
            </p:cNvSpPr>
            <p:nvPr/>
          </p:nvSpPr>
          <p:spPr bwMode="auto">
            <a:xfrm>
              <a:off x="3614" y="2706"/>
              <a:ext cx="51" cy="1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2" name="Line 1072"/>
            <p:cNvSpPr>
              <a:spLocks noChangeShapeType="1"/>
            </p:cNvSpPr>
            <p:nvPr/>
          </p:nvSpPr>
          <p:spPr bwMode="auto">
            <a:xfrm flipV="1">
              <a:off x="3665" y="2703"/>
              <a:ext cx="50" cy="4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3" name="Line 1073"/>
            <p:cNvSpPr>
              <a:spLocks noChangeShapeType="1"/>
            </p:cNvSpPr>
            <p:nvPr/>
          </p:nvSpPr>
          <p:spPr bwMode="auto">
            <a:xfrm flipV="1">
              <a:off x="3715" y="2694"/>
              <a:ext cx="51" cy="9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4" name="Line 1074"/>
            <p:cNvSpPr>
              <a:spLocks noChangeShapeType="1"/>
            </p:cNvSpPr>
            <p:nvPr/>
          </p:nvSpPr>
          <p:spPr bwMode="auto">
            <a:xfrm flipV="1">
              <a:off x="3766" y="2680"/>
              <a:ext cx="50" cy="14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5" name="Line 1075"/>
            <p:cNvSpPr>
              <a:spLocks noChangeShapeType="1"/>
            </p:cNvSpPr>
            <p:nvPr/>
          </p:nvSpPr>
          <p:spPr bwMode="auto">
            <a:xfrm flipV="1">
              <a:off x="3816" y="2668"/>
              <a:ext cx="51" cy="12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6" name="Line 1076"/>
            <p:cNvSpPr>
              <a:spLocks noChangeShapeType="1"/>
            </p:cNvSpPr>
            <p:nvPr/>
          </p:nvSpPr>
          <p:spPr bwMode="auto">
            <a:xfrm flipV="1">
              <a:off x="3867" y="2664"/>
              <a:ext cx="51" cy="4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7" name="Line 1077"/>
            <p:cNvSpPr>
              <a:spLocks noChangeShapeType="1"/>
            </p:cNvSpPr>
            <p:nvPr/>
          </p:nvSpPr>
          <p:spPr bwMode="auto">
            <a:xfrm>
              <a:off x="3918" y="2664"/>
              <a:ext cx="50" cy="6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8" name="Line 1078"/>
            <p:cNvSpPr>
              <a:spLocks noChangeShapeType="1"/>
            </p:cNvSpPr>
            <p:nvPr/>
          </p:nvSpPr>
          <p:spPr bwMode="auto">
            <a:xfrm>
              <a:off x="3968" y="2670"/>
              <a:ext cx="51" cy="13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9" name="Line 1079"/>
            <p:cNvSpPr>
              <a:spLocks noChangeShapeType="1"/>
            </p:cNvSpPr>
            <p:nvPr/>
          </p:nvSpPr>
          <p:spPr bwMode="auto">
            <a:xfrm>
              <a:off x="4019" y="2683"/>
              <a:ext cx="50" cy="13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0" name="Line 1080"/>
            <p:cNvSpPr>
              <a:spLocks noChangeShapeType="1"/>
            </p:cNvSpPr>
            <p:nvPr/>
          </p:nvSpPr>
          <p:spPr bwMode="auto">
            <a:xfrm>
              <a:off x="4069" y="2696"/>
              <a:ext cx="51" cy="10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1" name="Line 1081"/>
            <p:cNvSpPr>
              <a:spLocks noChangeShapeType="1"/>
            </p:cNvSpPr>
            <p:nvPr/>
          </p:nvSpPr>
          <p:spPr bwMode="auto">
            <a:xfrm>
              <a:off x="4120" y="2706"/>
              <a:ext cx="51" cy="1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2" name="Line 1082"/>
            <p:cNvSpPr>
              <a:spLocks noChangeShapeType="1"/>
            </p:cNvSpPr>
            <p:nvPr/>
          </p:nvSpPr>
          <p:spPr bwMode="auto">
            <a:xfrm flipV="1">
              <a:off x="4171" y="2706"/>
              <a:ext cx="50" cy="1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3" name="Line 1083"/>
            <p:cNvSpPr>
              <a:spLocks noChangeShapeType="1"/>
            </p:cNvSpPr>
            <p:nvPr/>
          </p:nvSpPr>
          <p:spPr bwMode="auto">
            <a:xfrm flipV="1">
              <a:off x="4221" y="2695"/>
              <a:ext cx="203" cy="11"/>
            </a:xfrm>
            <a:prstGeom prst="line">
              <a:avLst/>
            </a:prstGeom>
            <a:noFill/>
            <a:ln w="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9" name="Picture 522" descr="quadsphereTime_1s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0216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0" name="Group 523"/>
          <p:cNvGrpSpPr>
            <a:grpSpLocks/>
          </p:cNvGrpSpPr>
          <p:nvPr/>
        </p:nvGrpSpPr>
        <p:grpSpPr bwMode="auto">
          <a:xfrm>
            <a:off x="1536700" y="814388"/>
            <a:ext cx="47625" cy="1079500"/>
            <a:chOff x="1537253" y="814372"/>
            <a:chExt cx="47743" cy="1079185"/>
          </a:xfrm>
        </p:grpSpPr>
        <p:sp>
          <p:nvSpPr>
            <p:cNvPr id="525" name="Oval 524"/>
            <p:cNvSpPr/>
            <p:nvPr/>
          </p:nvSpPr>
          <p:spPr>
            <a:xfrm>
              <a:off x="1538845" y="814372"/>
              <a:ext cx="44560" cy="4602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1537253" y="973076"/>
              <a:ext cx="46152" cy="4443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1537253" y="1144476"/>
              <a:ext cx="46152" cy="4602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1537253" y="1509494"/>
              <a:ext cx="46152" cy="4443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1537253" y="1677720"/>
              <a:ext cx="46152" cy="4602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1538845" y="1328572"/>
              <a:ext cx="46151" cy="4602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1538845" y="1847532"/>
              <a:ext cx="44560" cy="4602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151" name="Group 531"/>
          <p:cNvGrpSpPr>
            <a:grpSpLocks/>
          </p:cNvGrpSpPr>
          <p:nvPr/>
        </p:nvGrpSpPr>
        <p:grpSpPr bwMode="auto">
          <a:xfrm>
            <a:off x="1535113" y="765175"/>
            <a:ext cx="47625" cy="1079500"/>
            <a:chOff x="1537253" y="814372"/>
            <a:chExt cx="47743" cy="1079185"/>
          </a:xfrm>
        </p:grpSpPr>
        <p:sp>
          <p:nvSpPr>
            <p:cNvPr id="533" name="Oval 532"/>
            <p:cNvSpPr/>
            <p:nvPr/>
          </p:nvSpPr>
          <p:spPr>
            <a:xfrm>
              <a:off x="1538844" y="814372"/>
              <a:ext cx="44560" cy="4602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1537253" y="973076"/>
              <a:ext cx="46151" cy="4443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1537253" y="1144476"/>
              <a:ext cx="46151" cy="4602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1537253" y="1509494"/>
              <a:ext cx="46151" cy="4443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1537253" y="1677720"/>
              <a:ext cx="46151" cy="4602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1538844" y="1328572"/>
              <a:ext cx="46152" cy="4602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1538844" y="1847532"/>
              <a:ext cx="44560" cy="4602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544" name="Straight Arrow Connector 543"/>
          <p:cNvCxnSpPr>
            <a:stCxn id="539" idx="6"/>
            <a:endCxn id="6327" idx="0"/>
          </p:cNvCxnSpPr>
          <p:nvPr/>
        </p:nvCxnSpPr>
        <p:spPr>
          <a:xfrm>
            <a:off x="1581150" y="1821656"/>
            <a:ext cx="5446709" cy="23741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2" name="Straight Arrow Connector 551"/>
          <p:cNvCxnSpPr>
            <a:stCxn id="536" idx="7"/>
            <a:endCxn id="6520" idx="1"/>
          </p:cNvCxnSpPr>
          <p:nvPr/>
        </p:nvCxnSpPr>
        <p:spPr>
          <a:xfrm rot="5400000" flipH="1" flipV="1">
            <a:off x="4317763" y="-1340955"/>
            <a:ext cx="64610" cy="5551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Straight Connector 548"/>
          <p:cNvCxnSpPr/>
          <p:nvPr/>
        </p:nvCxnSpPr>
        <p:spPr>
          <a:xfrm rot="16200000" flipH="1">
            <a:off x="5867400" y="2606676"/>
            <a:ext cx="3322637" cy="798512"/>
          </a:xfrm>
          <a:prstGeom prst="line">
            <a:avLst/>
          </a:prstGeom>
          <a:ln w="12700"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5" name="Straight Connector 544"/>
          <p:cNvCxnSpPr/>
          <p:nvPr/>
        </p:nvCxnSpPr>
        <p:spPr>
          <a:xfrm rot="16200000" flipH="1">
            <a:off x="5019676" y="2767012"/>
            <a:ext cx="3302000" cy="485775"/>
          </a:xfrm>
          <a:prstGeom prst="line">
            <a:avLst/>
          </a:prstGeom>
          <a:ln w="12700">
            <a:prstDash val="lg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156" name="Group 549"/>
          <p:cNvGrpSpPr>
            <a:grpSpLocks/>
          </p:cNvGrpSpPr>
          <p:nvPr/>
        </p:nvGrpSpPr>
        <p:grpSpPr bwMode="auto">
          <a:xfrm>
            <a:off x="7629525" y="279400"/>
            <a:ext cx="1047750" cy="860425"/>
            <a:chOff x="7629099" y="279781"/>
            <a:chExt cx="1048599" cy="859807"/>
          </a:xfrm>
        </p:grpSpPr>
        <p:cxnSp>
          <p:nvCxnSpPr>
            <p:cNvPr id="551" name="Straight Connector 550"/>
            <p:cNvCxnSpPr/>
            <p:nvPr/>
          </p:nvCxnSpPr>
          <p:spPr>
            <a:xfrm>
              <a:off x="7822931" y="451108"/>
              <a:ext cx="23990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3" name="Straight Connector 552"/>
            <p:cNvCxnSpPr/>
            <p:nvPr/>
          </p:nvCxnSpPr>
          <p:spPr>
            <a:xfrm>
              <a:off x="7822931" y="574844"/>
              <a:ext cx="239907" cy="0"/>
            </a:xfrm>
            <a:prstGeom prst="line">
              <a:avLst/>
            </a:prstGeom>
            <a:ln>
              <a:solidFill>
                <a:srgbClr val="F91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Straight Connector 553"/>
            <p:cNvCxnSpPr/>
            <p:nvPr/>
          </p:nvCxnSpPr>
          <p:spPr>
            <a:xfrm>
              <a:off x="7822931" y="700167"/>
              <a:ext cx="239907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Straight Connector 554"/>
            <p:cNvCxnSpPr/>
            <p:nvPr/>
          </p:nvCxnSpPr>
          <p:spPr>
            <a:xfrm>
              <a:off x="7822931" y="825489"/>
              <a:ext cx="239907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/>
            <p:cNvCxnSpPr/>
            <p:nvPr/>
          </p:nvCxnSpPr>
          <p:spPr>
            <a:xfrm>
              <a:off x="7822931" y="950812"/>
              <a:ext cx="23990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7" name="TextBox 556"/>
            <p:cNvSpPr txBox="1"/>
            <p:nvPr/>
          </p:nvSpPr>
          <p:spPr>
            <a:xfrm>
              <a:off x="8091436" y="279781"/>
              <a:ext cx="586262" cy="2617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rial" charset="0"/>
                </a:rPr>
                <a:t>a</a:t>
              </a:r>
              <a:r>
                <a:rPr lang="en-US" sz="1050" baseline="-25000" dirty="0">
                  <a:latin typeface="Arial" charset="0"/>
                </a:rPr>
                <a:t>x</a:t>
              </a:r>
            </a:p>
          </p:txBody>
        </p:sp>
        <p:sp>
          <p:nvSpPr>
            <p:cNvPr id="558" name="TextBox 557"/>
            <p:cNvSpPr txBox="1"/>
            <p:nvPr/>
          </p:nvSpPr>
          <p:spPr>
            <a:xfrm>
              <a:off x="8091436" y="417795"/>
              <a:ext cx="586262" cy="2617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 err="1">
                  <a:latin typeface="Arial" charset="0"/>
                </a:rPr>
                <a:t>a</a:t>
              </a:r>
              <a:r>
                <a:rPr lang="en-US" sz="1050" baseline="-25000" dirty="0" err="1">
                  <a:latin typeface="Arial" charset="0"/>
                </a:rPr>
                <a:t>z</a:t>
              </a:r>
              <a:endParaRPr lang="en-US" sz="1050" baseline="-25000" dirty="0">
                <a:latin typeface="Arial" charset="0"/>
              </a:endParaRPr>
            </a:p>
          </p:txBody>
        </p:sp>
        <p:sp>
          <p:nvSpPr>
            <p:cNvPr id="559" name="TextBox 558"/>
            <p:cNvSpPr txBox="1"/>
            <p:nvPr/>
          </p:nvSpPr>
          <p:spPr>
            <a:xfrm>
              <a:off x="8091436" y="557394"/>
              <a:ext cx="586262" cy="2617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rial" charset="0"/>
                </a:rPr>
                <a:t>a</a:t>
              </a:r>
              <a:r>
                <a:rPr lang="en-US" sz="1050" baseline="-25000" dirty="0">
                  <a:latin typeface="Arial" charset="0"/>
                </a:rPr>
                <a:t>y</a:t>
              </a:r>
            </a:p>
          </p:txBody>
        </p:sp>
        <p:sp>
          <p:nvSpPr>
            <p:cNvPr id="560" name="TextBox 559"/>
            <p:cNvSpPr txBox="1"/>
            <p:nvPr/>
          </p:nvSpPr>
          <p:spPr>
            <a:xfrm>
              <a:off x="8091436" y="695407"/>
              <a:ext cx="586262" cy="2617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 err="1">
                  <a:latin typeface="Arial" charset="0"/>
                </a:rPr>
                <a:t>c</a:t>
              </a:r>
              <a:r>
                <a:rPr lang="en-US" sz="1050" baseline="-25000" dirty="0" err="1">
                  <a:latin typeface="Arial" charset="0"/>
                </a:rPr>
                <a:t>P</a:t>
              </a:r>
              <a:endParaRPr lang="en-US" sz="1050" baseline="-25000" dirty="0">
                <a:latin typeface="Arial" charset="0"/>
              </a:endParaRPr>
            </a:p>
          </p:txBody>
        </p:sp>
        <p:sp>
          <p:nvSpPr>
            <p:cNvPr id="561" name="TextBox 560"/>
            <p:cNvSpPr txBox="1"/>
            <p:nvPr/>
          </p:nvSpPr>
          <p:spPr>
            <a:xfrm>
              <a:off x="8091436" y="835007"/>
              <a:ext cx="586262" cy="2538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 err="1">
                  <a:latin typeface="Arial" charset="0"/>
                </a:rPr>
                <a:t>c</a:t>
              </a:r>
              <a:r>
                <a:rPr lang="en-US" sz="1050" baseline="-25000" dirty="0" err="1">
                  <a:latin typeface="Arial" charset="0"/>
                </a:rPr>
                <a:t>S</a:t>
              </a:r>
              <a:endParaRPr lang="en-US" sz="1050" baseline="-25000" dirty="0">
                <a:latin typeface="Arial" charset="0"/>
              </a:endParaRPr>
            </a:p>
          </p:txBody>
        </p:sp>
        <p:sp>
          <p:nvSpPr>
            <p:cNvPr id="562" name="Rectangle 561"/>
            <p:cNvSpPr/>
            <p:nvPr/>
          </p:nvSpPr>
          <p:spPr>
            <a:xfrm>
              <a:off x="7629099" y="306750"/>
              <a:ext cx="778505" cy="83283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64" name="TextBox 563"/>
          <p:cNvSpPr txBox="1"/>
          <p:nvPr/>
        </p:nvSpPr>
        <p:spPr>
          <a:xfrm rot="20973318">
            <a:off x="3792538" y="4456113"/>
            <a:ext cx="1441450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dirty="0">
                <a:latin typeface="Arial" charset="0"/>
              </a:rPr>
              <a:t>P-wave passing 600m depth</a:t>
            </a:r>
          </a:p>
        </p:txBody>
      </p:sp>
      <p:sp>
        <p:nvSpPr>
          <p:cNvPr id="6159" name="TextBox 565"/>
          <p:cNvSpPr txBox="1">
            <a:spLocks noChangeArrowheads="1"/>
          </p:cNvSpPr>
          <p:nvPr/>
        </p:nvSpPr>
        <p:spPr bwMode="auto">
          <a:xfrm>
            <a:off x="6029325" y="577850"/>
            <a:ext cx="15716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H=400 m</a:t>
            </a:r>
          </a:p>
        </p:txBody>
      </p:sp>
      <p:sp>
        <p:nvSpPr>
          <p:cNvPr id="6160" name="TextBox 566"/>
          <p:cNvSpPr txBox="1">
            <a:spLocks noChangeArrowheads="1"/>
          </p:cNvSpPr>
          <p:nvPr/>
        </p:nvSpPr>
        <p:spPr bwMode="auto">
          <a:xfrm>
            <a:off x="6029325" y="2054225"/>
            <a:ext cx="15716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H=500 m</a:t>
            </a:r>
          </a:p>
        </p:txBody>
      </p:sp>
      <p:sp>
        <p:nvSpPr>
          <p:cNvPr id="6161" name="TextBox 567"/>
          <p:cNvSpPr txBox="1">
            <a:spLocks noChangeArrowheads="1"/>
          </p:cNvSpPr>
          <p:nvPr/>
        </p:nvSpPr>
        <p:spPr bwMode="auto">
          <a:xfrm>
            <a:off x="6029325" y="3530600"/>
            <a:ext cx="1571625" cy="2778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en-US" sz="1200"/>
              <a:t>H=600 m</a:t>
            </a:r>
          </a:p>
        </p:txBody>
      </p:sp>
      <p:cxnSp>
        <p:nvCxnSpPr>
          <p:cNvPr id="6162" name="Straight Arrow Connector 568"/>
          <p:cNvCxnSpPr>
            <a:cxnSpLocks noChangeShapeType="1"/>
          </p:cNvCxnSpPr>
          <p:nvPr/>
        </p:nvCxnSpPr>
        <p:spPr bwMode="auto">
          <a:xfrm>
            <a:off x="7769225" y="5176838"/>
            <a:ext cx="703263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163" name="TextBox 569"/>
          <p:cNvSpPr txBox="1">
            <a:spLocks noChangeArrowheads="1"/>
          </p:cNvSpPr>
          <p:nvPr/>
        </p:nvSpPr>
        <p:spPr bwMode="auto">
          <a:xfrm>
            <a:off x="6724650" y="4989513"/>
            <a:ext cx="1023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Time [ s ]</a:t>
            </a:r>
          </a:p>
        </p:txBody>
      </p:sp>
      <p:sp>
        <p:nvSpPr>
          <p:cNvPr id="6164" name="TextBox 570"/>
          <p:cNvSpPr txBox="1">
            <a:spLocks noChangeArrowheads="1"/>
          </p:cNvSpPr>
          <p:nvPr/>
        </p:nvSpPr>
        <p:spPr bwMode="auto">
          <a:xfrm>
            <a:off x="5237163" y="225425"/>
            <a:ext cx="10048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 [ m/s</a:t>
            </a:r>
            <a:r>
              <a:rPr lang="en-US" sz="1600" baseline="30000"/>
              <a:t>2</a:t>
            </a:r>
            <a:r>
              <a:rPr lang="en-US" sz="1600"/>
              <a:t> ]</a:t>
            </a:r>
          </a:p>
        </p:txBody>
      </p:sp>
      <p:cxnSp>
        <p:nvCxnSpPr>
          <p:cNvPr id="6165" name="Straight Arrow Connector 571"/>
          <p:cNvCxnSpPr>
            <a:cxnSpLocks noChangeShapeType="1"/>
          </p:cNvCxnSpPr>
          <p:nvPr/>
        </p:nvCxnSpPr>
        <p:spPr bwMode="auto">
          <a:xfrm rot="5400000" flipH="1" flipV="1">
            <a:off x="4941888" y="485775"/>
            <a:ext cx="595312" cy="15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73" name="TextBox 572"/>
          <p:cNvSpPr txBox="1"/>
          <p:nvPr/>
        </p:nvSpPr>
        <p:spPr>
          <a:xfrm>
            <a:off x="5743575" y="525463"/>
            <a:ext cx="287338" cy="254000"/>
          </a:xfrm>
          <a:prstGeom prst="rect">
            <a:avLst/>
          </a:prstGeom>
          <a:solidFill>
            <a:srgbClr val="FFFFFF"/>
          </a:solidFill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en-US" sz="1050" dirty="0">
                <a:latin typeface="Arial" charset="0"/>
              </a:rPr>
              <a:t>-16</a:t>
            </a:r>
          </a:p>
        </p:txBody>
      </p:sp>
      <p:sp>
        <p:nvSpPr>
          <p:cNvPr id="574" name="TextBox 573"/>
          <p:cNvSpPr txBox="1"/>
          <p:nvPr/>
        </p:nvSpPr>
        <p:spPr>
          <a:xfrm>
            <a:off x="5743575" y="1968500"/>
            <a:ext cx="287338" cy="254000"/>
          </a:xfrm>
          <a:prstGeom prst="rect">
            <a:avLst/>
          </a:prstGeom>
          <a:solidFill>
            <a:srgbClr val="FFFFFF"/>
          </a:solidFill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en-US" sz="1050" dirty="0">
                <a:latin typeface="Arial" charset="0"/>
              </a:rPr>
              <a:t>-16</a:t>
            </a:r>
          </a:p>
        </p:txBody>
      </p:sp>
      <p:sp>
        <p:nvSpPr>
          <p:cNvPr id="575" name="TextBox 574"/>
          <p:cNvSpPr txBox="1"/>
          <p:nvPr/>
        </p:nvSpPr>
        <p:spPr>
          <a:xfrm>
            <a:off x="5751513" y="3436938"/>
            <a:ext cx="287337" cy="254000"/>
          </a:xfrm>
          <a:prstGeom prst="rect">
            <a:avLst/>
          </a:prstGeom>
          <a:solidFill>
            <a:srgbClr val="FFFFFF"/>
          </a:solidFill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en-US" sz="1050" dirty="0">
                <a:latin typeface="Arial" charset="0"/>
              </a:rPr>
              <a:t>-16</a:t>
            </a:r>
          </a:p>
        </p:txBody>
      </p:sp>
      <p:sp>
        <p:nvSpPr>
          <p:cNvPr id="576" name="Content Placeholder 2"/>
          <p:cNvSpPr txBox="1">
            <a:spLocks/>
          </p:cNvSpPr>
          <p:nvPr/>
        </p:nvSpPr>
        <p:spPr>
          <a:xfrm>
            <a:off x="4800600" y="5446713"/>
            <a:ext cx="4343400" cy="14112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altLang="ja-JP" sz="1600" kern="0" dirty="0" smtClean="0">
                <a:solidFill>
                  <a:srgbClr val="6C18B0"/>
                </a:solidFill>
                <a:latin typeface="Arial" charset="0"/>
              </a:rPr>
              <a:t>FEA model and impulse response </a:t>
            </a:r>
            <a:r>
              <a:rPr lang="en-US" altLang="ja-JP" sz="1600" kern="0" dirty="0" err="1" smtClean="0">
                <a:solidFill>
                  <a:srgbClr val="6C18B0"/>
                </a:solidFill>
                <a:latin typeface="Arial" charset="0"/>
              </a:rPr>
              <a:t>Beker</a:t>
            </a:r>
            <a:endParaRPr lang="en-US" altLang="ja-JP" sz="1600" kern="0" dirty="0">
              <a:solidFill>
                <a:srgbClr val="6C18B0"/>
              </a:solidFill>
              <a:latin typeface="Arial" charset="0"/>
            </a:endParaRP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altLang="ja-JP" sz="1400" kern="0" dirty="0">
                <a:latin typeface="Arial" charset="0"/>
              </a:rPr>
              <a:t>All wave types included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altLang="ja-JP" sz="1400" kern="0" dirty="0">
                <a:latin typeface="Arial" charset="0"/>
              </a:rPr>
              <a:t>GGN drops less than order of magnitude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400" kern="0" dirty="0">
                <a:latin typeface="Arial" charset="0"/>
              </a:rPr>
              <a:t>Little geometric suppression</a:t>
            </a:r>
          </a:p>
        </p:txBody>
      </p:sp>
      <p:sp>
        <p:nvSpPr>
          <p:cNvPr id="583" name="Rectangle 582"/>
          <p:cNvSpPr/>
          <p:nvPr/>
        </p:nvSpPr>
        <p:spPr bwMode="auto">
          <a:xfrm>
            <a:off x="228600" y="3352800"/>
            <a:ext cx="4724400" cy="3276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70" name="Picture 4" descr="E:\home\gian\Documents\pGGN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767137"/>
            <a:ext cx="4724400" cy="290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1" name="TextBox 8"/>
          <p:cNvSpPr txBox="1">
            <a:spLocks noChangeArrowheads="1"/>
          </p:cNvSpPr>
          <p:nvPr/>
        </p:nvSpPr>
        <p:spPr bwMode="auto">
          <a:xfrm>
            <a:off x="4038600" y="3505200"/>
            <a:ext cx="7969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>
                <a:solidFill>
                  <a:schemeClr val="accent1"/>
                </a:solidFill>
              </a:rPr>
              <a:t>Surface</a:t>
            </a:r>
          </a:p>
        </p:txBody>
      </p:sp>
      <p:sp>
        <p:nvSpPr>
          <p:cNvPr id="572" name="TextBox 10"/>
          <p:cNvSpPr txBox="1">
            <a:spLocks noChangeArrowheads="1"/>
          </p:cNvSpPr>
          <p:nvPr/>
        </p:nvSpPr>
        <p:spPr bwMode="auto">
          <a:xfrm>
            <a:off x="3810000" y="4419600"/>
            <a:ext cx="838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solidFill>
                  <a:srgbClr val="C80EAD"/>
                </a:solidFill>
              </a:rPr>
              <a:t>Z=-10 m</a:t>
            </a:r>
          </a:p>
        </p:txBody>
      </p:sp>
      <p:sp>
        <p:nvSpPr>
          <p:cNvPr id="577" name="TextBox 13"/>
          <p:cNvSpPr txBox="1">
            <a:spLocks noChangeArrowheads="1"/>
          </p:cNvSpPr>
          <p:nvPr/>
        </p:nvSpPr>
        <p:spPr bwMode="auto">
          <a:xfrm>
            <a:off x="2819400" y="5181600"/>
            <a:ext cx="9636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>
                <a:solidFill>
                  <a:srgbClr val="FFC000"/>
                </a:solidFill>
              </a:rPr>
              <a:t>Z=-100 m</a:t>
            </a:r>
          </a:p>
        </p:txBody>
      </p:sp>
      <p:sp>
        <p:nvSpPr>
          <p:cNvPr id="578" name="TextBox 14"/>
          <p:cNvSpPr txBox="1">
            <a:spLocks noChangeArrowheads="1"/>
          </p:cNvSpPr>
          <p:nvPr/>
        </p:nvSpPr>
        <p:spPr bwMode="auto">
          <a:xfrm>
            <a:off x="1447800" y="5638800"/>
            <a:ext cx="990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solidFill>
                  <a:srgbClr val="00B050"/>
                </a:solidFill>
              </a:rPr>
              <a:t>Z=-1000 m</a:t>
            </a:r>
          </a:p>
        </p:txBody>
      </p:sp>
      <p:sp>
        <p:nvSpPr>
          <p:cNvPr id="579" name="TextBox 578"/>
          <p:cNvSpPr txBox="1"/>
          <p:nvPr/>
        </p:nvSpPr>
        <p:spPr>
          <a:xfrm>
            <a:off x="-76200" y="4343551"/>
            <a:ext cx="353943" cy="1378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>
            <a:spAutoFit/>
          </a:bodyPr>
          <a:lstStyle/>
          <a:p>
            <a:pPr>
              <a:defRPr/>
            </a:pPr>
            <a:r>
              <a:rPr lang="it-IT" sz="1100" dirty="0"/>
              <a:t>Reduction factor</a:t>
            </a:r>
          </a:p>
        </p:txBody>
      </p:sp>
      <p:sp>
        <p:nvSpPr>
          <p:cNvPr id="580" name="TextBox 579"/>
          <p:cNvSpPr txBox="1"/>
          <p:nvPr/>
        </p:nvSpPr>
        <p:spPr>
          <a:xfrm>
            <a:off x="1371600" y="6596063"/>
            <a:ext cx="2667000" cy="261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1100" dirty="0"/>
              <a:t>Frequency (Hz)</a:t>
            </a:r>
          </a:p>
        </p:txBody>
      </p:sp>
      <p:cxnSp>
        <p:nvCxnSpPr>
          <p:cNvPr id="581" name="Straight Connector 580"/>
          <p:cNvCxnSpPr>
            <a:cxnSpLocks noChangeShapeType="1"/>
          </p:cNvCxnSpPr>
          <p:nvPr/>
        </p:nvCxnSpPr>
        <p:spPr bwMode="auto">
          <a:xfrm rot="5400000" flipH="1" flipV="1">
            <a:off x="634207" y="5169873"/>
            <a:ext cx="2541587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lgDashDot"/>
            <a:round/>
            <a:headEnd/>
            <a:tailEnd/>
          </a:ln>
        </p:spPr>
      </p:cxnSp>
      <p:sp>
        <p:nvSpPr>
          <p:cNvPr id="584" name="TextBox 583"/>
          <p:cNvSpPr txBox="1"/>
          <p:nvPr/>
        </p:nvSpPr>
        <p:spPr>
          <a:xfrm>
            <a:off x="1997075" y="5943600"/>
            <a:ext cx="31083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srgbClr val="6C18B0"/>
                </a:solidFill>
                <a:latin typeface="+mn-lt"/>
              </a:rPr>
              <a:t>Analytical results by G. </a:t>
            </a:r>
            <a:r>
              <a:rPr lang="en-US" altLang="ja-JP" sz="1200" dirty="0" err="1">
                <a:solidFill>
                  <a:srgbClr val="6C18B0"/>
                </a:solidFill>
                <a:latin typeface="+mn-lt"/>
              </a:rPr>
              <a:t>Cella</a:t>
            </a:r>
            <a:endParaRPr lang="en-US" altLang="ja-JP" sz="1200" dirty="0">
              <a:solidFill>
                <a:srgbClr val="6C18B0"/>
              </a:solidFill>
              <a:latin typeface="+mn-lt"/>
            </a:endParaRPr>
          </a:p>
          <a:p>
            <a:pPr>
              <a:defRPr/>
            </a:pPr>
            <a:r>
              <a:rPr lang="it-IT" altLang="ja-JP" sz="1200" dirty="0">
                <a:solidFill>
                  <a:srgbClr val="6C18B0"/>
                </a:solidFill>
                <a:latin typeface="+mn-lt"/>
              </a:rPr>
              <a:t>The 58th Fujihara Seminar (May 2009)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:\Documents and Settings\jo\My Documents\My Pictures\Homestake\Homestake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304800"/>
            <a:ext cx="7380287" cy="609600"/>
          </a:xfrm>
        </p:spPr>
        <p:txBody>
          <a:bodyPr/>
          <a:lstStyle/>
          <a:p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Homestake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-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Dusel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jo\My Documents\My Pictures\Homestake\Homestake 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142288" cy="609600"/>
          </a:xfrm>
        </p:spPr>
        <p:txBody>
          <a:bodyPr/>
          <a:lstStyle/>
          <a:p>
            <a:r>
              <a:rPr lang="en-US" sz="2800" smtClean="0">
                <a:solidFill>
                  <a:srgbClr val="FFFF00"/>
                </a:solidFill>
              </a:rPr>
              <a:t>Safety issues: training, guides (by appointment)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6019800"/>
            <a:ext cx="81422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Elevator: access (operators)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jo\My Documents\My Pictures\Homestake\Homestake 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8142288" cy="609600"/>
          </a:xfrm>
        </p:spPr>
        <p:txBody>
          <a:bodyPr/>
          <a:lstStyle/>
          <a:p>
            <a:r>
              <a:rPr lang="en-US" sz="2800" smtClean="0">
                <a:solidFill>
                  <a:srgbClr val="FFFF00"/>
                </a:solidFill>
              </a:rPr>
              <a:t>Level 4880 ft (1600 m)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5334000"/>
            <a:ext cx="4800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8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Water at 5100 ft </a:t>
            </a:r>
          </a:p>
          <a:p>
            <a:pPr>
              <a:defRPr/>
            </a:pPr>
            <a:r>
              <a:rPr lang="en-US" sz="28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Infrastructure replaced</a:t>
            </a:r>
          </a:p>
          <a:p>
            <a:pPr>
              <a:defRPr/>
            </a:pPr>
            <a:r>
              <a:rPr lang="en-US" sz="28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Significant local expertise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781800" y="53340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8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Dust</a:t>
            </a:r>
          </a:p>
          <a:p>
            <a:pPr>
              <a:defRPr/>
            </a:pPr>
            <a:r>
              <a:rPr lang="en-US" sz="28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Water</a:t>
            </a:r>
          </a:p>
          <a:p>
            <a:pPr>
              <a:defRPr/>
            </a:pPr>
            <a:r>
              <a:rPr lang="en-US" sz="28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Air circulation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図 3" descr="LCGTPosterSimple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3225"/>
            <a:ext cx="9144000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テキスト ボックス 2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>
                <a:ea typeface="ＭＳ Ｐゴシック" charset="-128"/>
              </a:rPr>
              <a:t>Schematic view of Kamioka Research Facility (Kuroda, Ft. Lauderdale, May 09)</a:t>
            </a:r>
            <a:endParaRPr lang="ja-JP" altLang="en-US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2927</TotalTime>
  <Words>1253</Words>
  <Application>Microsoft PowerPoint</Application>
  <PresentationFormat>On-screen Show (4:3)</PresentationFormat>
  <Paragraphs>293</Paragraphs>
  <Slides>29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Einstein Telescope  Status of WG1: site selection and infrastructure</vt:lpstr>
      <vt:lpstr>Contents</vt:lpstr>
      <vt:lpstr>Progress overview of year 1</vt:lpstr>
      <vt:lpstr>Seismic noise and GGN Status</vt:lpstr>
      <vt:lpstr>Slide 5</vt:lpstr>
      <vt:lpstr>Homestake - Dusel</vt:lpstr>
      <vt:lpstr>Safety issues: training, guides (by appointment)</vt:lpstr>
      <vt:lpstr>Level 4880 ft (1600 m)</vt:lpstr>
      <vt:lpstr>Slide 9</vt:lpstr>
      <vt:lpstr>The goodness of underground must be tested using interferometers</vt:lpstr>
      <vt:lpstr>Seismic data</vt:lpstr>
      <vt:lpstr>Einstein Telescope</vt:lpstr>
      <vt:lpstr>Infrastructure design</vt:lpstr>
      <vt:lpstr>General layout</vt:lpstr>
      <vt:lpstr>Surface buildings</vt:lpstr>
      <vt:lpstr>Access shafts</vt:lpstr>
      <vt:lpstr>Access shafts</vt:lpstr>
      <vt:lpstr>LHC project: CMS shaft</vt:lpstr>
      <vt:lpstr>Infrastructure design</vt:lpstr>
      <vt:lpstr>Underground facility</vt:lpstr>
      <vt:lpstr>Underground facility</vt:lpstr>
      <vt:lpstr>Underground facility</vt:lpstr>
      <vt:lpstr>LHC project: Cern Atlas and CMS</vt:lpstr>
      <vt:lpstr>Slide 24</vt:lpstr>
      <vt:lpstr>LHC project: CMS cavern</vt:lpstr>
      <vt:lpstr>LHC project: Atlas cavern</vt:lpstr>
      <vt:lpstr>Vacuum issues: partial pressures</vt:lpstr>
      <vt:lpstr>Vacuum issues: coating Brownian noise</vt:lpstr>
      <vt:lpstr>Summary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Jo van den Brand</cp:lastModifiedBy>
  <cp:revision>253</cp:revision>
  <cp:lastPrinted>1601-01-01T00:00:00Z</cp:lastPrinted>
  <dcterms:created xsi:type="dcterms:W3CDTF">1601-01-01T00:00:00Z</dcterms:created>
  <dcterms:modified xsi:type="dcterms:W3CDTF">2009-10-15T07:58:21Z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