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ichele\FP7\DesignStudyProposal\ETWebSite\Documentation\StatisticsOnScienceTeam-Oct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ichele\FP7\DesignStudyProposal\ETWebSite\Documentation\StatisticsOnScienceTeam-Oct200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ichele\FP7\DesignStudyProposal\ETWebSite\Documentation\StatisticsOnScienceTeam-Oct2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Participants per Beneficiary</a:t>
            </a:r>
          </a:p>
        </c:rich>
      </c:tx>
      <c:layout>
        <c:manualLayout>
          <c:xMode val="edge"/>
          <c:yMode val="edge"/>
          <c:x val="0.27814588801399825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Beneficiaries!$B$1</c:f>
              <c:strCache>
                <c:ptCount val="1"/>
                <c:pt idx="0">
                  <c:v>NumberOfParticipants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Beneficiaries!$A$2:$A$9</c:f>
              <c:strCache>
                <c:ptCount val="8"/>
                <c:pt idx="0">
                  <c:v>CNRS</c:v>
                </c:pt>
                <c:pt idx="1">
                  <c:v>CU</c:v>
                </c:pt>
                <c:pt idx="2">
                  <c:v>EGO</c:v>
                </c:pt>
                <c:pt idx="3">
                  <c:v>INFN</c:v>
                </c:pt>
                <c:pt idx="4">
                  <c:v>MPG</c:v>
                </c:pt>
                <c:pt idx="5">
                  <c:v>UNIBHAM</c:v>
                </c:pt>
                <c:pt idx="6">
                  <c:v>UNIGLASGOW</c:v>
                </c:pt>
                <c:pt idx="7">
                  <c:v>VU</c:v>
                </c:pt>
              </c:strCache>
            </c:strRef>
          </c:cat>
          <c:val>
            <c:numRef>
              <c:f>Beneficiaries!$B$2:$B$9</c:f>
              <c:numCache>
                <c:formatCode>General</c:formatCode>
                <c:ptCount val="8"/>
                <c:pt idx="0">
                  <c:v>17</c:v>
                </c:pt>
                <c:pt idx="1">
                  <c:v>4</c:v>
                </c:pt>
                <c:pt idx="2">
                  <c:v>13</c:v>
                </c:pt>
                <c:pt idx="3">
                  <c:v>57</c:v>
                </c:pt>
                <c:pt idx="4">
                  <c:v>33</c:v>
                </c:pt>
                <c:pt idx="5">
                  <c:v>9</c:v>
                </c:pt>
                <c:pt idx="6">
                  <c:v>33</c:v>
                </c:pt>
                <c:pt idx="7">
                  <c:v>7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Participants per NON-Beneficiary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'Science Team'!$B$1</c:f>
              <c:strCache>
                <c:ptCount val="1"/>
                <c:pt idx="0">
                  <c:v>NumberOfParticipants</c:v>
                </c:pt>
              </c:strCache>
            </c:strRef>
          </c:tx>
          <c:cat>
            <c:strRef>
              <c:f>'Science Team'!$A$2:$A$23</c:f>
              <c:strCache>
                <c:ptCount val="22"/>
                <c:pt idx="0">
                  <c:v>British Astromomical Association</c:v>
                </c:pt>
                <c:pt idx="1">
                  <c:v>CALTECH</c:v>
                </c:pt>
                <c:pt idx="2">
                  <c:v>CERN</c:v>
                </c:pt>
                <c:pt idx="3">
                  <c:v>Cork University</c:v>
                </c:pt>
                <c:pt idx="4">
                  <c:v>Dearborn observatory (NorthWestern University)</c:v>
                </c:pt>
                <c:pt idx="5">
                  <c:v>Deutsches Elektronen-Synchrotron</c:v>
                </c:pt>
                <c:pt idx="6">
                  <c:v>Friedrich-Schiller-Universität Jena</c:v>
                </c:pt>
                <c:pt idx="7">
                  <c:v>Hungarian Academy of science</c:v>
                </c:pt>
                <c:pt idx="8">
                  <c:v>KFKI Research Institute for Particle and Nuclear Physics</c:v>
                </c:pt>
                <c:pt idx="9">
                  <c:v>LIGO</c:v>
                </c:pt>
                <c:pt idx="10">
                  <c:v>MIT</c:v>
                </c:pt>
                <c:pt idx="11">
                  <c:v>Moscow State University</c:v>
                </c:pt>
                <c:pt idx="12">
                  <c:v>Nicolaus Copernicus Astronomical Center</c:v>
                </c:pt>
                <c:pt idx="13">
                  <c:v>Raman research institute</c:v>
                </c:pt>
                <c:pt idx="14">
                  <c:v>The Royal Observatory</c:v>
                </c:pt>
                <c:pt idx="15">
                  <c:v>Tuebingen University</c:v>
                </c:pt>
                <c:pt idx="16">
                  <c:v>Università degli Studi di Trento</c:v>
                </c:pt>
                <c:pt idx="17">
                  <c:v>Universitat Autonoma de Barcelona</c:v>
                </c:pt>
                <c:pt idx="18">
                  <c:v>Universiteit Van Amsterdam</c:v>
                </c:pt>
                <c:pt idx="19">
                  <c:v>University of Minnesota</c:v>
                </c:pt>
                <c:pt idx="20">
                  <c:v>University of Southampton</c:v>
                </c:pt>
                <c:pt idx="21">
                  <c:v>Washington State University</c:v>
                </c:pt>
              </c:strCache>
            </c:strRef>
          </c:cat>
          <c:val>
            <c:numRef>
              <c:f>'Science Team'!$B$2:$B$23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2</c:v>
                </c:pt>
                <c:pt idx="9">
                  <c:v>8</c:v>
                </c:pt>
                <c:pt idx="10">
                  <c:v>1</c:v>
                </c:pt>
                <c:pt idx="11">
                  <c:v>5</c:v>
                </c:pt>
                <c:pt idx="12">
                  <c:v>1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1</c:v>
                </c:pt>
                <c:pt idx="18">
                  <c:v>1</c:v>
                </c:pt>
                <c:pt idx="19">
                  <c:v>2</c:v>
                </c:pt>
                <c:pt idx="20">
                  <c:v>3</c:v>
                </c:pt>
                <c:pt idx="21">
                  <c:v>1</c:v>
                </c:pt>
              </c:numCache>
            </c:numRef>
          </c:val>
        </c:ser>
        <c:axId val="95908608"/>
        <c:axId val="95910144"/>
      </c:barChart>
      <c:catAx>
        <c:axId val="95908608"/>
        <c:scaling>
          <c:orientation val="minMax"/>
        </c:scaling>
        <c:axPos val="l"/>
        <c:tickLblPos val="nextTo"/>
        <c:crossAx val="95910144"/>
        <c:crosses val="autoZero"/>
        <c:auto val="1"/>
        <c:lblAlgn val="ctr"/>
        <c:lblOffset val="100"/>
      </c:catAx>
      <c:valAx>
        <c:axId val="95910144"/>
        <c:scaling>
          <c:orientation val="minMax"/>
        </c:scaling>
        <c:axPos val="b"/>
        <c:majorGridlines/>
        <c:numFmt formatCode="General" sourceLinked="1"/>
        <c:tickLblPos val="nextTo"/>
        <c:crossAx val="9590860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dLbls>
            <c:showVal val="1"/>
            <c:showCatName val="1"/>
            <c:showLeaderLines val="1"/>
          </c:dLbls>
          <c:cat>
            <c:strRef>
              <c:f>'ET contracts'!$A$1:$A$8</c:f>
              <c:strCache>
                <c:ptCount val="8"/>
                <c:pt idx="0">
                  <c:v>EGO</c:v>
                </c:pt>
                <c:pt idx="1">
                  <c:v>INFN</c:v>
                </c:pt>
                <c:pt idx="2">
                  <c:v>MPG</c:v>
                </c:pt>
                <c:pt idx="3">
                  <c:v>CNRS</c:v>
                </c:pt>
                <c:pt idx="4">
                  <c:v>UNIBHAM</c:v>
                </c:pt>
                <c:pt idx="5">
                  <c:v>GLASGOW</c:v>
                </c:pt>
                <c:pt idx="6">
                  <c:v>CARDIFF</c:v>
                </c:pt>
                <c:pt idx="7">
                  <c:v>NIKHEF</c:v>
                </c:pt>
              </c:strCache>
            </c:strRef>
          </c:cat>
          <c:val>
            <c:numRef>
              <c:f>'ET contracts'!$B$1:$B$8</c:f>
              <c:numCache>
                <c:formatCode>General</c:formatCode>
                <c:ptCount val="8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574B2F-1D6B-431E-9CD5-E4C2D0E8DF93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7C8C000-E2F5-4EB8-BF90-387033E1D47F}">
      <dgm:prSet/>
      <dgm:spPr>
        <a:solidFill>
          <a:srgbClr val="47A12F"/>
        </a:solidFill>
      </dgm:spPr>
      <dgm:t>
        <a:bodyPr/>
        <a:lstStyle/>
        <a:p>
          <a:pPr rtl="0"/>
          <a:r>
            <a:rPr lang="de-DE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Site </a:t>
          </a:r>
          <a:r>
            <a:rPr lang="de-DE" b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and</a:t>
          </a:r>
          <a:r>
            <a:rPr lang="de-DE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  <a:r>
            <a:rPr lang="de-DE" b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infrastructure</a:t>
          </a:r>
          <a:endParaRPr lang="de-DE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6998651D-71AA-42DA-A8B9-62B423EC2306}" type="parTrans" cxnId="{5BE3100E-18A6-40A1-8A55-D87A638D938C}">
      <dgm:prSet/>
      <dgm:spPr/>
      <dgm:t>
        <a:bodyPr/>
        <a:lstStyle/>
        <a:p>
          <a:endParaRPr lang="de-DE"/>
        </a:p>
      </dgm:t>
    </dgm:pt>
    <dgm:pt modelId="{798A0AB5-AE25-4665-A0C5-CF8D3818C782}" type="sibTrans" cxnId="{5BE3100E-18A6-40A1-8A55-D87A638D938C}">
      <dgm:prSet/>
      <dgm:spPr/>
      <dgm:t>
        <a:bodyPr/>
        <a:lstStyle/>
        <a:p>
          <a:endParaRPr lang="de-DE"/>
        </a:p>
      </dgm:t>
    </dgm:pt>
    <dgm:pt modelId="{B3ECA477-3177-49BD-BDFC-DF1D824BF5D5}">
      <dgm:prSet/>
      <dgm:spPr>
        <a:solidFill>
          <a:srgbClr val="47A12F"/>
        </a:solidFill>
      </dgm:spPr>
      <dgm:t>
        <a:bodyPr/>
        <a:lstStyle/>
        <a:p>
          <a:pPr rtl="0"/>
          <a:r>
            <a:rPr lang="de-DE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Thermal </a:t>
          </a:r>
          <a:r>
            <a:rPr lang="de-DE" b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noise</a:t>
          </a:r>
          <a:r>
            <a:rPr lang="de-DE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  <a:r>
            <a:rPr lang="de-DE" b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of</a:t>
          </a:r>
          <a:r>
            <a:rPr lang="de-DE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  <a:r>
            <a:rPr lang="de-DE" b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mirrors</a:t>
          </a:r>
          <a:r>
            <a:rPr lang="de-DE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  <a:r>
            <a:rPr lang="de-DE" b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and</a:t>
          </a:r>
          <a:r>
            <a:rPr lang="de-DE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  <a:r>
            <a:rPr lang="de-DE" b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suspensions</a:t>
          </a:r>
          <a:r>
            <a:rPr lang="de-DE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/ </a:t>
          </a:r>
          <a:r>
            <a:rPr lang="de-DE" b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cryogenics</a:t>
          </a:r>
          <a:endParaRPr lang="de-DE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13339087-857A-47E9-8708-B5D4A384E6F9}" type="parTrans" cxnId="{8BCAF4F5-5590-4CA4-A7B9-33ECAD303B1A}">
      <dgm:prSet/>
      <dgm:spPr/>
      <dgm:t>
        <a:bodyPr/>
        <a:lstStyle/>
        <a:p>
          <a:endParaRPr lang="de-DE"/>
        </a:p>
      </dgm:t>
    </dgm:pt>
    <dgm:pt modelId="{8A0EDF78-4CC0-409A-A98E-A95DE4F728CA}" type="sibTrans" cxnId="{8BCAF4F5-5590-4CA4-A7B9-33ECAD303B1A}">
      <dgm:prSet/>
      <dgm:spPr/>
      <dgm:t>
        <a:bodyPr/>
        <a:lstStyle/>
        <a:p>
          <a:endParaRPr lang="de-DE"/>
        </a:p>
      </dgm:t>
    </dgm:pt>
    <dgm:pt modelId="{3E861E69-F13F-4FBC-8C84-6E7D77AC7B27}">
      <dgm:prSet/>
      <dgm:spPr>
        <a:solidFill>
          <a:srgbClr val="47A12F"/>
        </a:solidFill>
      </dgm:spPr>
      <dgm:t>
        <a:bodyPr/>
        <a:lstStyle/>
        <a:p>
          <a:pPr rtl="0"/>
          <a:r>
            <a:rPr lang="de-DE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Optical </a:t>
          </a:r>
          <a:r>
            <a:rPr lang="de-DE" b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configuration</a:t>
          </a:r>
          <a:endParaRPr lang="de-DE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95DADBB2-49CC-443A-8500-823B4B9CFA72}" type="parTrans" cxnId="{CD382A13-8EBE-4693-BB7C-DE666CCCAA05}">
      <dgm:prSet/>
      <dgm:spPr/>
      <dgm:t>
        <a:bodyPr/>
        <a:lstStyle/>
        <a:p>
          <a:endParaRPr lang="de-DE"/>
        </a:p>
      </dgm:t>
    </dgm:pt>
    <dgm:pt modelId="{070AD785-0381-47FE-AF8F-649698B1F81A}" type="sibTrans" cxnId="{CD382A13-8EBE-4693-BB7C-DE666CCCAA05}">
      <dgm:prSet/>
      <dgm:spPr/>
      <dgm:t>
        <a:bodyPr/>
        <a:lstStyle/>
        <a:p>
          <a:endParaRPr lang="de-DE"/>
        </a:p>
      </dgm:t>
    </dgm:pt>
    <dgm:pt modelId="{4CE0E0B6-BA61-45B5-B667-79CD468472C5}">
      <dgm:prSet/>
      <dgm:spPr>
        <a:solidFill>
          <a:srgbClr val="47A12F"/>
        </a:solidFill>
      </dgm:spPr>
      <dgm:t>
        <a:bodyPr/>
        <a:lstStyle/>
        <a:p>
          <a:pPr rtl="0"/>
          <a:r>
            <a:rPr lang="de-DE" b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Astrophysics</a:t>
          </a:r>
          <a:r>
            <a:rPr lang="de-DE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</a:t>
          </a:r>
          <a:r>
            <a:rPr lang="de-DE" b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issues</a:t>
          </a:r>
          <a:endParaRPr lang="de-DE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2670C197-2A21-49AA-81FC-7A0C4B8F73F9}" type="parTrans" cxnId="{1A25C2FB-8CC0-48A2-B5A7-2C96FC9C8714}">
      <dgm:prSet/>
      <dgm:spPr/>
      <dgm:t>
        <a:bodyPr/>
        <a:lstStyle/>
        <a:p>
          <a:endParaRPr lang="de-DE"/>
        </a:p>
      </dgm:t>
    </dgm:pt>
    <dgm:pt modelId="{3EC5C779-9B11-4BEE-AC5B-A310C483FA36}" type="sibTrans" cxnId="{1A25C2FB-8CC0-48A2-B5A7-2C96FC9C8714}">
      <dgm:prSet/>
      <dgm:spPr/>
      <dgm:t>
        <a:bodyPr/>
        <a:lstStyle/>
        <a:p>
          <a:endParaRPr lang="de-DE"/>
        </a:p>
      </dgm:t>
    </dgm:pt>
    <dgm:pt modelId="{41E4159C-02B5-4FB3-AB53-1B1C8B5E9770}">
      <dgm:prSet/>
      <dgm:spPr>
        <a:solidFill>
          <a:srgbClr val="47A12F"/>
        </a:solidFill>
      </dgm:spPr>
      <dgm:t>
        <a:bodyPr/>
        <a:lstStyle/>
        <a:p>
          <a:pPr rtl="0"/>
          <a:r>
            <a:rPr lang="de-DE" b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Management</a:t>
          </a:r>
          <a:endParaRPr lang="de-DE" b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9D281BC8-3248-4B45-9856-77563AD65825}" type="parTrans" cxnId="{BAB394EA-F2F3-4725-B513-E7CAA3489C1A}">
      <dgm:prSet/>
      <dgm:spPr/>
      <dgm:t>
        <a:bodyPr/>
        <a:lstStyle/>
        <a:p>
          <a:endParaRPr lang="de-DE"/>
        </a:p>
      </dgm:t>
    </dgm:pt>
    <dgm:pt modelId="{89CD7E98-F7A0-4A87-ACF6-7A28B213D11E}" type="sibTrans" cxnId="{BAB394EA-F2F3-4725-B513-E7CAA3489C1A}">
      <dgm:prSet/>
      <dgm:spPr/>
      <dgm:t>
        <a:bodyPr/>
        <a:lstStyle/>
        <a:p>
          <a:endParaRPr lang="de-DE"/>
        </a:p>
      </dgm:t>
    </dgm:pt>
    <dgm:pt modelId="{4A924644-01A5-4656-8E0F-DF79CA80AC48}" type="pres">
      <dgm:prSet presAssocID="{F9574B2F-1D6B-431E-9CD5-E4C2D0E8DF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81EF09F-70C3-4E22-8C26-FC6450541ACD}" type="pres">
      <dgm:prSet presAssocID="{F9574B2F-1D6B-431E-9CD5-E4C2D0E8DF93}" presName="fgShape" presStyleLbl="fgShp" presStyleIdx="0" presStyleCn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de-DE"/>
        </a:p>
      </dgm:t>
    </dgm:pt>
    <dgm:pt modelId="{63125400-F7F9-42C3-9A0E-A9F75403A29A}" type="pres">
      <dgm:prSet presAssocID="{F9574B2F-1D6B-431E-9CD5-E4C2D0E8DF93}" presName="linComp" presStyleCnt="0"/>
      <dgm:spPr/>
    </dgm:pt>
    <dgm:pt modelId="{CA18082C-F4E7-4013-9729-3F21400ACB21}" type="pres">
      <dgm:prSet presAssocID="{A7C8C000-E2F5-4EB8-BF90-387033E1D47F}" presName="compNode" presStyleCnt="0"/>
      <dgm:spPr/>
    </dgm:pt>
    <dgm:pt modelId="{7BE1152D-0970-4D50-AF8E-34B9C6F5F300}" type="pres">
      <dgm:prSet presAssocID="{A7C8C000-E2F5-4EB8-BF90-387033E1D47F}" presName="bkgdShape" presStyleLbl="node1" presStyleIdx="0" presStyleCnt="5" custLinFactNeighborX="2530" custLinFactNeighborY="-1562"/>
      <dgm:spPr/>
      <dgm:t>
        <a:bodyPr/>
        <a:lstStyle/>
        <a:p>
          <a:endParaRPr lang="de-DE"/>
        </a:p>
      </dgm:t>
    </dgm:pt>
    <dgm:pt modelId="{C81EA2F3-3E7F-4F50-95F1-A8FE427A5BBF}" type="pres">
      <dgm:prSet presAssocID="{A7C8C000-E2F5-4EB8-BF90-387033E1D47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537ECE-F0EF-46E7-AB31-94606B6EF823}" type="pres">
      <dgm:prSet presAssocID="{A7C8C000-E2F5-4EB8-BF90-387033E1D47F}" presName="invisiNode" presStyleLbl="node1" presStyleIdx="0" presStyleCnt="5"/>
      <dgm:spPr/>
    </dgm:pt>
    <dgm:pt modelId="{B1266FCD-8BC7-400A-84A1-330C88E01C61}" type="pres">
      <dgm:prSet presAssocID="{A7C8C000-E2F5-4EB8-BF90-387033E1D47F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AB1E4D-412D-47A8-A9C1-E85C5BBBD9A8}" type="pres">
      <dgm:prSet presAssocID="{798A0AB5-AE25-4665-A0C5-CF8D3818C782}" presName="sibTrans" presStyleLbl="sibTrans2D1" presStyleIdx="0" presStyleCnt="0"/>
      <dgm:spPr/>
      <dgm:t>
        <a:bodyPr/>
        <a:lstStyle/>
        <a:p>
          <a:endParaRPr lang="de-DE"/>
        </a:p>
      </dgm:t>
    </dgm:pt>
    <dgm:pt modelId="{796864D9-1DD1-46D3-A59F-7E5A6D445101}" type="pres">
      <dgm:prSet presAssocID="{B3ECA477-3177-49BD-BDFC-DF1D824BF5D5}" presName="compNode" presStyleCnt="0"/>
      <dgm:spPr/>
    </dgm:pt>
    <dgm:pt modelId="{6BD2695A-9F12-4221-A3E8-A2EA9231B6FD}" type="pres">
      <dgm:prSet presAssocID="{B3ECA477-3177-49BD-BDFC-DF1D824BF5D5}" presName="bkgdShape" presStyleLbl="node1" presStyleIdx="1" presStyleCnt="5"/>
      <dgm:spPr/>
      <dgm:t>
        <a:bodyPr/>
        <a:lstStyle/>
        <a:p>
          <a:endParaRPr lang="de-DE"/>
        </a:p>
      </dgm:t>
    </dgm:pt>
    <dgm:pt modelId="{7128C9F3-24A1-4E9F-8E15-ACBD00C93EEC}" type="pres">
      <dgm:prSet presAssocID="{B3ECA477-3177-49BD-BDFC-DF1D824BF5D5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5199E78-CF47-4A5E-9DF0-8780636597C2}" type="pres">
      <dgm:prSet presAssocID="{B3ECA477-3177-49BD-BDFC-DF1D824BF5D5}" presName="invisiNode" presStyleLbl="node1" presStyleIdx="1" presStyleCnt="5"/>
      <dgm:spPr/>
    </dgm:pt>
    <dgm:pt modelId="{02748DDA-CB9A-42BD-B5D4-77AD7A78205E}" type="pres">
      <dgm:prSet presAssocID="{B3ECA477-3177-49BD-BDFC-DF1D824BF5D5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6E4972E3-B53B-4923-B6C1-5C24829BC9FE}" type="pres">
      <dgm:prSet presAssocID="{8A0EDF78-4CC0-409A-A98E-A95DE4F728CA}" presName="sibTrans" presStyleLbl="sibTrans2D1" presStyleIdx="0" presStyleCnt="0"/>
      <dgm:spPr/>
      <dgm:t>
        <a:bodyPr/>
        <a:lstStyle/>
        <a:p>
          <a:endParaRPr lang="de-DE"/>
        </a:p>
      </dgm:t>
    </dgm:pt>
    <dgm:pt modelId="{B4A7B96D-77A9-4F08-ABF7-B2E0E0F51DF6}" type="pres">
      <dgm:prSet presAssocID="{3E861E69-F13F-4FBC-8C84-6E7D77AC7B27}" presName="compNode" presStyleCnt="0"/>
      <dgm:spPr/>
    </dgm:pt>
    <dgm:pt modelId="{9F28AD98-3121-460A-977E-FDCE47EF275C}" type="pres">
      <dgm:prSet presAssocID="{3E861E69-F13F-4FBC-8C84-6E7D77AC7B27}" presName="bkgdShape" presStyleLbl="node1" presStyleIdx="2" presStyleCnt="5" custLinFactNeighborX="2530" custLinFactNeighborY="-1562"/>
      <dgm:spPr/>
      <dgm:t>
        <a:bodyPr/>
        <a:lstStyle/>
        <a:p>
          <a:endParaRPr lang="de-DE"/>
        </a:p>
      </dgm:t>
    </dgm:pt>
    <dgm:pt modelId="{179C19E8-71BE-4B50-8900-293C3121FFC1}" type="pres">
      <dgm:prSet presAssocID="{3E861E69-F13F-4FBC-8C84-6E7D77AC7B2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9722D3-29CF-451F-968C-383560201F3D}" type="pres">
      <dgm:prSet presAssocID="{3E861E69-F13F-4FBC-8C84-6E7D77AC7B27}" presName="invisiNode" presStyleLbl="node1" presStyleIdx="2" presStyleCnt="5"/>
      <dgm:spPr/>
    </dgm:pt>
    <dgm:pt modelId="{DB41E128-1D6A-4FFF-8AF5-3A3CCE9CA224}" type="pres">
      <dgm:prSet presAssocID="{3E861E69-F13F-4FBC-8C84-6E7D77AC7B27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9C9DD0-3501-4186-B23B-382DC35F190B}" type="pres">
      <dgm:prSet presAssocID="{070AD785-0381-47FE-AF8F-649698B1F81A}" presName="sibTrans" presStyleLbl="sibTrans2D1" presStyleIdx="0" presStyleCnt="0"/>
      <dgm:spPr/>
      <dgm:t>
        <a:bodyPr/>
        <a:lstStyle/>
        <a:p>
          <a:endParaRPr lang="de-DE"/>
        </a:p>
      </dgm:t>
    </dgm:pt>
    <dgm:pt modelId="{D0ACFC37-6567-40A2-BDFB-F9AF560ABD66}" type="pres">
      <dgm:prSet presAssocID="{4CE0E0B6-BA61-45B5-B667-79CD468472C5}" presName="compNode" presStyleCnt="0"/>
      <dgm:spPr/>
    </dgm:pt>
    <dgm:pt modelId="{63B9C0B8-8875-4531-A267-05807AF9F247}" type="pres">
      <dgm:prSet presAssocID="{4CE0E0B6-BA61-45B5-B667-79CD468472C5}" presName="bkgdShape" presStyleLbl="node1" presStyleIdx="3" presStyleCnt="5" custLinFactNeighborX="2530" custLinFactNeighborY="-1562"/>
      <dgm:spPr/>
      <dgm:t>
        <a:bodyPr/>
        <a:lstStyle/>
        <a:p>
          <a:endParaRPr lang="de-DE"/>
        </a:p>
      </dgm:t>
    </dgm:pt>
    <dgm:pt modelId="{BB422B23-9788-43D0-8173-889ADE4C3323}" type="pres">
      <dgm:prSet presAssocID="{4CE0E0B6-BA61-45B5-B667-79CD468472C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223C85-8334-402B-AA58-BD71428DD6A4}" type="pres">
      <dgm:prSet presAssocID="{4CE0E0B6-BA61-45B5-B667-79CD468472C5}" presName="invisiNode" presStyleLbl="node1" presStyleIdx="3" presStyleCnt="5"/>
      <dgm:spPr/>
    </dgm:pt>
    <dgm:pt modelId="{09EF9D61-EEE9-4728-B8EE-AFCE73D7154B}" type="pres">
      <dgm:prSet presAssocID="{4CE0E0B6-BA61-45B5-B667-79CD468472C5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54DF3D5-1FEA-4C0E-910C-5DB3EC646A7E}" type="pres">
      <dgm:prSet presAssocID="{3EC5C779-9B11-4BEE-AC5B-A310C483FA36}" presName="sibTrans" presStyleLbl="sibTrans2D1" presStyleIdx="0" presStyleCnt="0"/>
      <dgm:spPr/>
      <dgm:t>
        <a:bodyPr/>
        <a:lstStyle/>
        <a:p>
          <a:endParaRPr lang="de-DE"/>
        </a:p>
      </dgm:t>
    </dgm:pt>
    <dgm:pt modelId="{20213757-6CD6-414E-97E3-E22809728ABA}" type="pres">
      <dgm:prSet presAssocID="{41E4159C-02B5-4FB3-AB53-1B1C8B5E9770}" presName="compNode" presStyleCnt="0"/>
      <dgm:spPr/>
    </dgm:pt>
    <dgm:pt modelId="{23756773-A357-4A2B-8750-286C287E42AD}" type="pres">
      <dgm:prSet presAssocID="{41E4159C-02B5-4FB3-AB53-1B1C8B5E9770}" presName="bkgdShape" presStyleLbl="node1" presStyleIdx="4" presStyleCnt="5"/>
      <dgm:spPr/>
      <dgm:t>
        <a:bodyPr/>
        <a:lstStyle/>
        <a:p>
          <a:endParaRPr lang="de-DE"/>
        </a:p>
      </dgm:t>
    </dgm:pt>
    <dgm:pt modelId="{469ADF07-F2DD-41C1-8CEE-CB181B8D60ED}" type="pres">
      <dgm:prSet presAssocID="{41E4159C-02B5-4FB3-AB53-1B1C8B5E9770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F8CADA5-7356-4166-8A57-506409CE5BA4}" type="pres">
      <dgm:prSet presAssocID="{41E4159C-02B5-4FB3-AB53-1B1C8B5E9770}" presName="invisiNode" presStyleLbl="node1" presStyleIdx="4" presStyleCnt="5"/>
      <dgm:spPr/>
    </dgm:pt>
    <dgm:pt modelId="{C3DEEF77-A536-4CFE-B9F2-4C37D3AB0673}" type="pres">
      <dgm:prSet presAssocID="{41E4159C-02B5-4FB3-AB53-1B1C8B5E9770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de-DE"/>
        </a:p>
      </dgm:t>
    </dgm:pt>
  </dgm:ptLst>
  <dgm:cxnLst>
    <dgm:cxn modelId="{BAB394EA-F2F3-4725-B513-E7CAA3489C1A}" srcId="{F9574B2F-1D6B-431E-9CD5-E4C2D0E8DF93}" destId="{41E4159C-02B5-4FB3-AB53-1B1C8B5E9770}" srcOrd="4" destOrd="0" parTransId="{9D281BC8-3248-4B45-9856-77563AD65825}" sibTransId="{89CD7E98-F7A0-4A87-ACF6-7A28B213D11E}"/>
    <dgm:cxn modelId="{A08E0104-6F4D-492E-A2DE-E2C56974D1B5}" type="presOf" srcId="{B3ECA477-3177-49BD-BDFC-DF1D824BF5D5}" destId="{6BD2695A-9F12-4221-A3E8-A2EA9231B6FD}" srcOrd="0" destOrd="0" presId="urn:microsoft.com/office/officeart/2005/8/layout/hList7"/>
    <dgm:cxn modelId="{018AA99F-E382-4BA1-96E7-B4D44822861A}" type="presOf" srcId="{F9574B2F-1D6B-431E-9CD5-E4C2D0E8DF93}" destId="{4A924644-01A5-4656-8E0F-DF79CA80AC48}" srcOrd="0" destOrd="0" presId="urn:microsoft.com/office/officeart/2005/8/layout/hList7"/>
    <dgm:cxn modelId="{5F02A33C-97A9-447F-B6CA-FAFB5995C213}" type="presOf" srcId="{4CE0E0B6-BA61-45B5-B667-79CD468472C5}" destId="{BB422B23-9788-43D0-8173-889ADE4C3323}" srcOrd="1" destOrd="0" presId="urn:microsoft.com/office/officeart/2005/8/layout/hList7"/>
    <dgm:cxn modelId="{904B3975-1FE7-4CD7-A15A-2E7F1A3EF903}" type="presOf" srcId="{070AD785-0381-47FE-AF8F-649698B1F81A}" destId="{249C9DD0-3501-4186-B23B-382DC35F190B}" srcOrd="0" destOrd="0" presId="urn:microsoft.com/office/officeart/2005/8/layout/hList7"/>
    <dgm:cxn modelId="{C06EC91B-24C3-47F3-B7A4-A628BD36C057}" type="presOf" srcId="{41E4159C-02B5-4FB3-AB53-1B1C8B5E9770}" destId="{469ADF07-F2DD-41C1-8CEE-CB181B8D60ED}" srcOrd="1" destOrd="0" presId="urn:microsoft.com/office/officeart/2005/8/layout/hList7"/>
    <dgm:cxn modelId="{1A25C2FB-8CC0-48A2-B5A7-2C96FC9C8714}" srcId="{F9574B2F-1D6B-431E-9CD5-E4C2D0E8DF93}" destId="{4CE0E0B6-BA61-45B5-B667-79CD468472C5}" srcOrd="3" destOrd="0" parTransId="{2670C197-2A21-49AA-81FC-7A0C4B8F73F9}" sibTransId="{3EC5C779-9B11-4BEE-AC5B-A310C483FA36}"/>
    <dgm:cxn modelId="{9F42A59E-61C8-409D-9CD6-70B80795AAFA}" type="presOf" srcId="{A7C8C000-E2F5-4EB8-BF90-387033E1D47F}" destId="{C81EA2F3-3E7F-4F50-95F1-A8FE427A5BBF}" srcOrd="1" destOrd="0" presId="urn:microsoft.com/office/officeart/2005/8/layout/hList7"/>
    <dgm:cxn modelId="{9B9D1F9A-78A1-41E1-A42A-9EC84C67F8DF}" type="presOf" srcId="{8A0EDF78-4CC0-409A-A98E-A95DE4F728CA}" destId="{6E4972E3-B53B-4923-B6C1-5C24829BC9FE}" srcOrd="0" destOrd="0" presId="urn:microsoft.com/office/officeart/2005/8/layout/hList7"/>
    <dgm:cxn modelId="{0478A2DA-603C-48E9-A817-5AB46E3410D4}" type="presOf" srcId="{3E861E69-F13F-4FBC-8C84-6E7D77AC7B27}" destId="{179C19E8-71BE-4B50-8900-293C3121FFC1}" srcOrd="1" destOrd="0" presId="urn:microsoft.com/office/officeart/2005/8/layout/hList7"/>
    <dgm:cxn modelId="{5BE3100E-18A6-40A1-8A55-D87A638D938C}" srcId="{F9574B2F-1D6B-431E-9CD5-E4C2D0E8DF93}" destId="{A7C8C000-E2F5-4EB8-BF90-387033E1D47F}" srcOrd="0" destOrd="0" parTransId="{6998651D-71AA-42DA-A8B9-62B423EC2306}" sibTransId="{798A0AB5-AE25-4665-A0C5-CF8D3818C782}"/>
    <dgm:cxn modelId="{996FBDFB-F190-4427-A4AE-A5CBECDC53BF}" type="presOf" srcId="{41E4159C-02B5-4FB3-AB53-1B1C8B5E9770}" destId="{23756773-A357-4A2B-8750-286C287E42AD}" srcOrd="0" destOrd="0" presId="urn:microsoft.com/office/officeart/2005/8/layout/hList7"/>
    <dgm:cxn modelId="{733E3F6A-8C26-47C4-9CF7-C2F221CCE661}" type="presOf" srcId="{3EC5C779-9B11-4BEE-AC5B-A310C483FA36}" destId="{154DF3D5-1FEA-4C0E-910C-5DB3EC646A7E}" srcOrd="0" destOrd="0" presId="urn:microsoft.com/office/officeart/2005/8/layout/hList7"/>
    <dgm:cxn modelId="{9D13AF92-F645-4516-B2DB-4E5F1BED34C2}" type="presOf" srcId="{798A0AB5-AE25-4665-A0C5-CF8D3818C782}" destId="{92AB1E4D-412D-47A8-A9C1-E85C5BBBD9A8}" srcOrd="0" destOrd="0" presId="urn:microsoft.com/office/officeart/2005/8/layout/hList7"/>
    <dgm:cxn modelId="{8BCAF4F5-5590-4CA4-A7B9-33ECAD303B1A}" srcId="{F9574B2F-1D6B-431E-9CD5-E4C2D0E8DF93}" destId="{B3ECA477-3177-49BD-BDFC-DF1D824BF5D5}" srcOrd="1" destOrd="0" parTransId="{13339087-857A-47E9-8708-B5D4A384E6F9}" sibTransId="{8A0EDF78-4CC0-409A-A98E-A95DE4F728CA}"/>
    <dgm:cxn modelId="{CD382A13-8EBE-4693-BB7C-DE666CCCAA05}" srcId="{F9574B2F-1D6B-431E-9CD5-E4C2D0E8DF93}" destId="{3E861E69-F13F-4FBC-8C84-6E7D77AC7B27}" srcOrd="2" destOrd="0" parTransId="{95DADBB2-49CC-443A-8500-823B4B9CFA72}" sibTransId="{070AD785-0381-47FE-AF8F-649698B1F81A}"/>
    <dgm:cxn modelId="{729666A1-6A51-42AB-9580-EE1EB079B92B}" type="presOf" srcId="{B3ECA477-3177-49BD-BDFC-DF1D824BF5D5}" destId="{7128C9F3-24A1-4E9F-8E15-ACBD00C93EEC}" srcOrd="1" destOrd="0" presId="urn:microsoft.com/office/officeart/2005/8/layout/hList7"/>
    <dgm:cxn modelId="{35372BB0-FBD2-420B-AA1E-C2DEE2771E1A}" type="presOf" srcId="{A7C8C000-E2F5-4EB8-BF90-387033E1D47F}" destId="{7BE1152D-0970-4D50-AF8E-34B9C6F5F300}" srcOrd="0" destOrd="0" presId="urn:microsoft.com/office/officeart/2005/8/layout/hList7"/>
    <dgm:cxn modelId="{31AB9B39-FF76-42CF-A389-3749E3379F2B}" type="presOf" srcId="{4CE0E0B6-BA61-45B5-B667-79CD468472C5}" destId="{63B9C0B8-8875-4531-A267-05807AF9F247}" srcOrd="0" destOrd="0" presId="urn:microsoft.com/office/officeart/2005/8/layout/hList7"/>
    <dgm:cxn modelId="{CADA19DB-4FF7-421F-ADF6-8757AA7F0377}" type="presOf" srcId="{3E861E69-F13F-4FBC-8C84-6E7D77AC7B27}" destId="{9F28AD98-3121-460A-977E-FDCE47EF275C}" srcOrd="0" destOrd="0" presId="urn:microsoft.com/office/officeart/2005/8/layout/hList7"/>
    <dgm:cxn modelId="{231E4A10-1419-477C-98FC-0BB7A9CABC31}" type="presParOf" srcId="{4A924644-01A5-4656-8E0F-DF79CA80AC48}" destId="{C81EF09F-70C3-4E22-8C26-FC6450541ACD}" srcOrd="0" destOrd="0" presId="urn:microsoft.com/office/officeart/2005/8/layout/hList7"/>
    <dgm:cxn modelId="{7940138D-2B4E-4BDB-9BE0-2D15E15795B2}" type="presParOf" srcId="{4A924644-01A5-4656-8E0F-DF79CA80AC48}" destId="{63125400-F7F9-42C3-9A0E-A9F75403A29A}" srcOrd="1" destOrd="0" presId="urn:microsoft.com/office/officeart/2005/8/layout/hList7"/>
    <dgm:cxn modelId="{FAF0E68F-F45A-41AE-9E62-6E1D27A073D2}" type="presParOf" srcId="{63125400-F7F9-42C3-9A0E-A9F75403A29A}" destId="{CA18082C-F4E7-4013-9729-3F21400ACB21}" srcOrd="0" destOrd="0" presId="urn:microsoft.com/office/officeart/2005/8/layout/hList7"/>
    <dgm:cxn modelId="{348AD845-02AF-401A-8700-738D7BD7AD26}" type="presParOf" srcId="{CA18082C-F4E7-4013-9729-3F21400ACB21}" destId="{7BE1152D-0970-4D50-AF8E-34B9C6F5F300}" srcOrd="0" destOrd="0" presId="urn:microsoft.com/office/officeart/2005/8/layout/hList7"/>
    <dgm:cxn modelId="{2BE251BF-2AC4-4AA4-81F7-AC4918B3D57A}" type="presParOf" srcId="{CA18082C-F4E7-4013-9729-3F21400ACB21}" destId="{C81EA2F3-3E7F-4F50-95F1-A8FE427A5BBF}" srcOrd="1" destOrd="0" presId="urn:microsoft.com/office/officeart/2005/8/layout/hList7"/>
    <dgm:cxn modelId="{6E3DB495-7C51-4754-AE33-F7C2331DE5D7}" type="presParOf" srcId="{CA18082C-F4E7-4013-9729-3F21400ACB21}" destId="{82537ECE-F0EF-46E7-AB31-94606B6EF823}" srcOrd="2" destOrd="0" presId="urn:microsoft.com/office/officeart/2005/8/layout/hList7"/>
    <dgm:cxn modelId="{D38B5B8C-15C2-43B8-B647-D71DE3BA28C2}" type="presParOf" srcId="{CA18082C-F4E7-4013-9729-3F21400ACB21}" destId="{B1266FCD-8BC7-400A-84A1-330C88E01C61}" srcOrd="3" destOrd="0" presId="urn:microsoft.com/office/officeart/2005/8/layout/hList7"/>
    <dgm:cxn modelId="{EC101978-7B83-4E6B-988B-70BDE925A3A3}" type="presParOf" srcId="{63125400-F7F9-42C3-9A0E-A9F75403A29A}" destId="{92AB1E4D-412D-47A8-A9C1-E85C5BBBD9A8}" srcOrd="1" destOrd="0" presId="urn:microsoft.com/office/officeart/2005/8/layout/hList7"/>
    <dgm:cxn modelId="{3E5DD614-610D-4543-81C9-0C57F00431F0}" type="presParOf" srcId="{63125400-F7F9-42C3-9A0E-A9F75403A29A}" destId="{796864D9-1DD1-46D3-A59F-7E5A6D445101}" srcOrd="2" destOrd="0" presId="urn:microsoft.com/office/officeart/2005/8/layout/hList7"/>
    <dgm:cxn modelId="{C8FE3C2E-635E-4FBB-A672-7A7FFFF61156}" type="presParOf" srcId="{796864D9-1DD1-46D3-A59F-7E5A6D445101}" destId="{6BD2695A-9F12-4221-A3E8-A2EA9231B6FD}" srcOrd="0" destOrd="0" presId="urn:microsoft.com/office/officeart/2005/8/layout/hList7"/>
    <dgm:cxn modelId="{412F00E6-90EF-4946-AADC-E6500D56B325}" type="presParOf" srcId="{796864D9-1DD1-46D3-A59F-7E5A6D445101}" destId="{7128C9F3-24A1-4E9F-8E15-ACBD00C93EEC}" srcOrd="1" destOrd="0" presId="urn:microsoft.com/office/officeart/2005/8/layout/hList7"/>
    <dgm:cxn modelId="{EED5DB10-BBEF-47FC-BB10-6195FA35B834}" type="presParOf" srcId="{796864D9-1DD1-46D3-A59F-7E5A6D445101}" destId="{15199E78-CF47-4A5E-9DF0-8780636597C2}" srcOrd="2" destOrd="0" presId="urn:microsoft.com/office/officeart/2005/8/layout/hList7"/>
    <dgm:cxn modelId="{917EF018-11F0-49BA-B49F-69E1FA18208C}" type="presParOf" srcId="{796864D9-1DD1-46D3-A59F-7E5A6D445101}" destId="{02748DDA-CB9A-42BD-B5D4-77AD7A78205E}" srcOrd="3" destOrd="0" presId="urn:microsoft.com/office/officeart/2005/8/layout/hList7"/>
    <dgm:cxn modelId="{391C1AD3-6C2C-477E-98C9-5A98118EB6A0}" type="presParOf" srcId="{63125400-F7F9-42C3-9A0E-A9F75403A29A}" destId="{6E4972E3-B53B-4923-B6C1-5C24829BC9FE}" srcOrd="3" destOrd="0" presId="urn:microsoft.com/office/officeart/2005/8/layout/hList7"/>
    <dgm:cxn modelId="{6A6F07AC-D618-4D8D-9930-CBB08A808852}" type="presParOf" srcId="{63125400-F7F9-42C3-9A0E-A9F75403A29A}" destId="{B4A7B96D-77A9-4F08-ABF7-B2E0E0F51DF6}" srcOrd="4" destOrd="0" presId="urn:microsoft.com/office/officeart/2005/8/layout/hList7"/>
    <dgm:cxn modelId="{265E0F71-68ED-4BF2-B4D4-9C41063B9DB7}" type="presParOf" srcId="{B4A7B96D-77A9-4F08-ABF7-B2E0E0F51DF6}" destId="{9F28AD98-3121-460A-977E-FDCE47EF275C}" srcOrd="0" destOrd="0" presId="urn:microsoft.com/office/officeart/2005/8/layout/hList7"/>
    <dgm:cxn modelId="{AE646421-94DE-41B5-94C9-618D06BBCADD}" type="presParOf" srcId="{B4A7B96D-77A9-4F08-ABF7-B2E0E0F51DF6}" destId="{179C19E8-71BE-4B50-8900-293C3121FFC1}" srcOrd="1" destOrd="0" presId="urn:microsoft.com/office/officeart/2005/8/layout/hList7"/>
    <dgm:cxn modelId="{8963CCDD-FFF0-4B98-88A4-D90540DD34C4}" type="presParOf" srcId="{B4A7B96D-77A9-4F08-ABF7-B2E0E0F51DF6}" destId="{B19722D3-29CF-451F-968C-383560201F3D}" srcOrd="2" destOrd="0" presId="urn:microsoft.com/office/officeart/2005/8/layout/hList7"/>
    <dgm:cxn modelId="{9354C8D5-5BCD-4296-BE47-28DC802EC65F}" type="presParOf" srcId="{B4A7B96D-77A9-4F08-ABF7-B2E0E0F51DF6}" destId="{DB41E128-1D6A-4FFF-8AF5-3A3CCE9CA224}" srcOrd="3" destOrd="0" presId="urn:microsoft.com/office/officeart/2005/8/layout/hList7"/>
    <dgm:cxn modelId="{68D2D017-852A-4860-89CE-951DEBB29639}" type="presParOf" srcId="{63125400-F7F9-42C3-9A0E-A9F75403A29A}" destId="{249C9DD0-3501-4186-B23B-382DC35F190B}" srcOrd="5" destOrd="0" presId="urn:microsoft.com/office/officeart/2005/8/layout/hList7"/>
    <dgm:cxn modelId="{1E6AD1A2-53C3-432F-B11C-7F6BDD7D1F66}" type="presParOf" srcId="{63125400-F7F9-42C3-9A0E-A9F75403A29A}" destId="{D0ACFC37-6567-40A2-BDFB-F9AF560ABD66}" srcOrd="6" destOrd="0" presId="urn:microsoft.com/office/officeart/2005/8/layout/hList7"/>
    <dgm:cxn modelId="{6EAB799D-006C-4D11-B2B5-E5919F502E3C}" type="presParOf" srcId="{D0ACFC37-6567-40A2-BDFB-F9AF560ABD66}" destId="{63B9C0B8-8875-4531-A267-05807AF9F247}" srcOrd="0" destOrd="0" presId="urn:microsoft.com/office/officeart/2005/8/layout/hList7"/>
    <dgm:cxn modelId="{DEE27359-1B74-46C0-B7EA-64457B00884E}" type="presParOf" srcId="{D0ACFC37-6567-40A2-BDFB-F9AF560ABD66}" destId="{BB422B23-9788-43D0-8173-889ADE4C3323}" srcOrd="1" destOrd="0" presId="urn:microsoft.com/office/officeart/2005/8/layout/hList7"/>
    <dgm:cxn modelId="{2FDD8B26-BDF6-4CAA-B839-32DC35FD0429}" type="presParOf" srcId="{D0ACFC37-6567-40A2-BDFB-F9AF560ABD66}" destId="{E1223C85-8334-402B-AA58-BD71428DD6A4}" srcOrd="2" destOrd="0" presId="urn:microsoft.com/office/officeart/2005/8/layout/hList7"/>
    <dgm:cxn modelId="{51DB3232-E123-43C9-BA1C-EABFB011F945}" type="presParOf" srcId="{D0ACFC37-6567-40A2-BDFB-F9AF560ABD66}" destId="{09EF9D61-EEE9-4728-B8EE-AFCE73D7154B}" srcOrd="3" destOrd="0" presId="urn:microsoft.com/office/officeart/2005/8/layout/hList7"/>
    <dgm:cxn modelId="{1705B5D7-DDCD-4045-A7DE-A34CB032DA6C}" type="presParOf" srcId="{63125400-F7F9-42C3-9A0E-A9F75403A29A}" destId="{154DF3D5-1FEA-4C0E-910C-5DB3EC646A7E}" srcOrd="7" destOrd="0" presId="urn:microsoft.com/office/officeart/2005/8/layout/hList7"/>
    <dgm:cxn modelId="{71C463D4-3F6B-47D4-8615-3E2486F51180}" type="presParOf" srcId="{63125400-F7F9-42C3-9A0E-A9F75403A29A}" destId="{20213757-6CD6-414E-97E3-E22809728ABA}" srcOrd="8" destOrd="0" presId="urn:microsoft.com/office/officeart/2005/8/layout/hList7"/>
    <dgm:cxn modelId="{DA8156F1-F6DD-4A82-BC3E-1C25C1A07293}" type="presParOf" srcId="{20213757-6CD6-414E-97E3-E22809728ABA}" destId="{23756773-A357-4A2B-8750-286C287E42AD}" srcOrd="0" destOrd="0" presId="urn:microsoft.com/office/officeart/2005/8/layout/hList7"/>
    <dgm:cxn modelId="{5E446C7E-859D-4305-B883-01CFC2933450}" type="presParOf" srcId="{20213757-6CD6-414E-97E3-E22809728ABA}" destId="{469ADF07-F2DD-41C1-8CEE-CB181B8D60ED}" srcOrd="1" destOrd="0" presId="urn:microsoft.com/office/officeart/2005/8/layout/hList7"/>
    <dgm:cxn modelId="{2299326B-8F66-4C6F-89D5-8A85CD68B94C}" type="presParOf" srcId="{20213757-6CD6-414E-97E3-E22809728ABA}" destId="{2F8CADA5-7356-4166-8A57-506409CE5BA4}" srcOrd="2" destOrd="0" presId="urn:microsoft.com/office/officeart/2005/8/layout/hList7"/>
    <dgm:cxn modelId="{97A0E254-F612-4DEB-872F-F63CB520BFDA}" type="presParOf" srcId="{20213757-6CD6-414E-97E3-E22809728ABA}" destId="{C3DEEF77-A536-4CFE-B9F2-4C37D3AB0673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D80FA-EE00-4F89-B3A3-2E3A07F2639C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6539B-F31A-4667-94CC-3CF1586B8520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pulsar signal has been computed in a strange way: </a:t>
            </a:r>
            <a:r>
              <a:rPr lang="en-US" baseline="0" dirty="0" err="1" smtClean="0"/>
              <a:t>C.Palomba</a:t>
            </a:r>
            <a:r>
              <a:rPr lang="en-US" baseline="0" dirty="0" smtClean="0"/>
              <a:t> computed the spin down limit for each known pulsar &gt;1Hz. Then he computed the minimal detectable amplitude curve for </a:t>
            </a:r>
            <a:r>
              <a:rPr lang="en-US" baseline="0" dirty="0" err="1" smtClean="0"/>
              <a:t>adV</a:t>
            </a:r>
            <a:r>
              <a:rPr lang="en-US" baseline="0" dirty="0" smtClean="0"/>
              <a:t> assuming 1 year of observation, false alarm probability 1% and false dismissal probability 10%. Instead to plot that curve superimposed to the spin down limit scatter plot, I multiplied the pulsar amplitudes by the factor (536,1) needed to superimpose the previous curve with the </a:t>
            </a:r>
            <a:r>
              <a:rPr lang="en-US" baseline="0" dirty="0" err="1" smtClean="0"/>
              <a:t>adV</a:t>
            </a:r>
            <a:r>
              <a:rPr lang="en-US" baseline="0" dirty="0" smtClean="0"/>
              <a:t> sensitivity curve.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D1FB3-654B-41A9-9C16-ABC3615852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539B-F31A-4667-94CC-3CF1586B852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539B-F31A-4667-94CC-3CF1586B852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539B-F31A-4667-94CC-3CF1586B852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539B-F31A-4667-94CC-3CF1586B852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D05C-2912-41BF-9984-766969C1C9DD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D11BA-BD20-4E09-84D2-2E78BA4C5424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E1DA-1B10-4AD6-B1E6-4E1A728BA517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EF4D-89CC-4603-B2BD-681A234C830E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2A12-84E6-44DF-B3BC-AC875B81ECA2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88D90-A1CD-418A-8D60-9BDD12E49A3B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D2DA-D005-4B87-9A1E-EBFA18679103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3C42-124A-40EA-BA3B-C038445C0F30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52D9-7EF8-43F6-8785-7EAE2F78B398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774A-BB9A-4DE8-AF59-5BF761F9A8D1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7A75-1047-46FE-8FBE-DE1FC148D4CE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9D6F7DF-2A0C-4F22-BF0F-7F22B86E9A2D}" type="datetime1">
              <a:rPr lang="en-US" smtClean="0"/>
              <a:pPr/>
              <a:t>10/14/2009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A1058F3-E03B-4D2F-B133-1FF7741063C0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wm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Einstein telescope:</a:t>
            </a:r>
            <a:br>
              <a:rPr lang="en-US" dirty="0" smtClean="0"/>
            </a:br>
            <a:r>
              <a:rPr lang="en-US" dirty="0" smtClean="0"/>
              <a:t>Status and perspectives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Michele Punturo</a:t>
            </a:r>
          </a:p>
          <a:p>
            <a:r>
              <a:rPr lang="en-US" dirty="0" smtClean="0"/>
              <a:t>EGO &amp; INFN Perugia</a:t>
            </a:r>
            <a:endParaRPr lang="en-US" dirty="0"/>
          </a:p>
        </p:txBody>
      </p:sp>
      <p:pic>
        <p:nvPicPr>
          <p:cNvPr id="4" name="Immagine 3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286676" cy="65721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WP2: Suspensions &amp; Thermal noise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6758006" cy="4357718"/>
          </a:xfrm>
        </p:spPr>
        <p:txBody>
          <a:bodyPr>
            <a:normAutofit/>
          </a:bodyPr>
          <a:lstStyle/>
          <a:p>
            <a:r>
              <a:rPr lang="en-US" dirty="0" smtClean="0"/>
              <a:t>An improvement of the sensitivity in the low &amp; intermediate frequency range requires to</a:t>
            </a:r>
          </a:p>
          <a:p>
            <a:pPr lvl="1"/>
            <a:r>
              <a:rPr lang="en-US" dirty="0" smtClean="0"/>
              <a:t>Reduce the thermal noise of the suspension system and of the optics</a:t>
            </a:r>
          </a:p>
          <a:p>
            <a:pPr lvl="2"/>
            <a:r>
              <a:rPr lang="en-US" dirty="0" smtClean="0"/>
              <a:t>Cryogenics </a:t>
            </a:r>
          </a:p>
          <a:p>
            <a:pPr lvl="2"/>
            <a:r>
              <a:rPr lang="en-US" dirty="0" smtClean="0"/>
              <a:t>New materials for substrates and coatings</a:t>
            </a:r>
          </a:p>
          <a:p>
            <a:pPr lvl="2"/>
            <a:r>
              <a:rPr lang="en-US" dirty="0" smtClean="0"/>
              <a:t>New coating-less approach?</a:t>
            </a:r>
          </a:p>
          <a:p>
            <a:pPr lvl="1"/>
            <a:r>
              <a:rPr lang="en-US" dirty="0" smtClean="0"/>
              <a:t>Further filter the residual seismic noise approaching the 1 Hz “wall”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7" name="Gruppo 38"/>
          <p:cNvGrpSpPr/>
          <p:nvPr/>
        </p:nvGrpSpPr>
        <p:grpSpPr>
          <a:xfrm>
            <a:off x="6985032" y="142875"/>
            <a:ext cx="2087562" cy="6572250"/>
            <a:chOff x="71406" y="142875"/>
            <a:chExt cx="2087562" cy="6572250"/>
          </a:xfrm>
        </p:grpSpPr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71406" y="142873"/>
              <a:ext cx="2087562" cy="6572250"/>
              <a:chOff x="3714744" y="142852"/>
              <a:chExt cx="2087562" cy="6572273"/>
            </a:xfrm>
          </p:grpSpPr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 rot="285721">
                <a:off x="4989506" y="604203"/>
                <a:ext cx="47625" cy="105811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" name="Rectangle 40"/>
              <p:cNvSpPr>
                <a:spLocks noChangeArrowheads="1"/>
              </p:cNvSpPr>
              <p:nvPr/>
            </p:nvSpPr>
            <p:spPr bwMode="auto">
              <a:xfrm rot="285721">
                <a:off x="4433881" y="604203"/>
                <a:ext cx="47625" cy="105811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" name="Rectangle 42"/>
              <p:cNvSpPr>
                <a:spLocks noChangeArrowheads="1"/>
              </p:cNvSpPr>
              <p:nvPr/>
            </p:nvSpPr>
            <p:spPr bwMode="auto">
              <a:xfrm>
                <a:off x="4479919" y="539645"/>
                <a:ext cx="603250" cy="6455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8" name="Line 51"/>
              <p:cNvSpPr>
                <a:spLocks noChangeShapeType="1"/>
              </p:cNvSpPr>
              <p:nvPr/>
            </p:nvSpPr>
            <p:spPr bwMode="auto">
              <a:xfrm>
                <a:off x="4291006" y="563264"/>
                <a:ext cx="0" cy="587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2"/>
              <p:cNvSpPr>
                <a:spLocks noChangeShapeType="1"/>
              </p:cNvSpPr>
              <p:nvPr/>
            </p:nvSpPr>
            <p:spPr bwMode="auto">
              <a:xfrm>
                <a:off x="5154606" y="563264"/>
                <a:ext cx="0" cy="58715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AutoShape 53"/>
              <p:cNvSpPr>
                <a:spLocks noChangeArrowheads="1"/>
              </p:cNvSpPr>
              <p:nvPr/>
            </p:nvSpPr>
            <p:spPr bwMode="auto">
              <a:xfrm rot="5400000">
                <a:off x="4328093" y="1645692"/>
                <a:ext cx="140138" cy="215900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" name="AutoShape 54"/>
              <p:cNvSpPr>
                <a:spLocks noChangeArrowheads="1"/>
              </p:cNvSpPr>
              <p:nvPr/>
            </p:nvSpPr>
            <p:spPr bwMode="auto">
              <a:xfrm rot="16200000" flipH="1">
                <a:off x="4975793" y="1645692"/>
                <a:ext cx="140138" cy="215900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" name="Arc 55"/>
              <p:cNvSpPr>
                <a:spLocks/>
              </p:cNvSpPr>
              <p:nvPr/>
            </p:nvSpPr>
            <p:spPr bwMode="auto">
              <a:xfrm rot="-2446666">
                <a:off x="4340219" y="142852"/>
                <a:ext cx="747713" cy="703835"/>
              </a:xfrm>
              <a:custGeom>
                <a:avLst/>
                <a:gdLst>
                  <a:gd name="T0" fmla="*/ 0 w 37273"/>
                  <a:gd name="T1" fmla="*/ 2769317 h 34715"/>
                  <a:gd name="T2" fmla="*/ 13213515 w 37273"/>
                  <a:gd name="T3" fmla="*/ 14270019 h 34715"/>
                  <a:gd name="T4" fmla="*/ 6307145 w 37273"/>
                  <a:gd name="T5" fmla="*/ 8878945 h 34715"/>
                  <a:gd name="T6" fmla="*/ 0 60000 65536"/>
                  <a:gd name="T7" fmla="*/ 0 60000 65536"/>
                  <a:gd name="T8" fmla="*/ 0 60000 65536"/>
                  <a:gd name="T9" fmla="*/ 0 w 37273"/>
                  <a:gd name="T10" fmla="*/ 0 h 34715"/>
                  <a:gd name="T11" fmla="*/ 37273 w 37273"/>
                  <a:gd name="T12" fmla="*/ 34715 h 347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273" h="34715" fill="none" extrusionOk="0">
                    <a:moveTo>
                      <a:pt x="-1" y="6736"/>
                    </a:moveTo>
                    <a:cubicBezTo>
                      <a:pt x="4078" y="2435"/>
                      <a:pt x="9745" y="-1"/>
                      <a:pt x="15673" y="0"/>
                    </a:cubicBezTo>
                    <a:cubicBezTo>
                      <a:pt x="27602" y="0"/>
                      <a:pt x="37273" y="9670"/>
                      <a:pt x="37273" y="21600"/>
                    </a:cubicBezTo>
                    <a:cubicBezTo>
                      <a:pt x="37273" y="26340"/>
                      <a:pt x="35713" y="30948"/>
                      <a:pt x="32835" y="34715"/>
                    </a:cubicBezTo>
                  </a:path>
                  <a:path w="37273" h="34715" stroke="0" extrusionOk="0">
                    <a:moveTo>
                      <a:pt x="-1" y="6736"/>
                    </a:moveTo>
                    <a:cubicBezTo>
                      <a:pt x="4078" y="2435"/>
                      <a:pt x="9745" y="-1"/>
                      <a:pt x="15673" y="0"/>
                    </a:cubicBezTo>
                    <a:cubicBezTo>
                      <a:pt x="27602" y="0"/>
                      <a:pt x="37273" y="9670"/>
                      <a:pt x="37273" y="21600"/>
                    </a:cubicBezTo>
                    <a:cubicBezTo>
                      <a:pt x="37273" y="26340"/>
                      <a:pt x="35713" y="30948"/>
                      <a:pt x="32835" y="34715"/>
                    </a:cubicBezTo>
                    <a:lnTo>
                      <a:pt x="15673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" name="Line 56"/>
              <p:cNvSpPr>
                <a:spLocks noChangeShapeType="1"/>
              </p:cNvSpPr>
              <p:nvPr/>
            </p:nvSpPr>
            <p:spPr bwMode="auto">
              <a:xfrm>
                <a:off x="5154606" y="6434851"/>
                <a:ext cx="6477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57"/>
              <p:cNvSpPr>
                <a:spLocks noChangeShapeType="1"/>
              </p:cNvSpPr>
              <p:nvPr/>
            </p:nvSpPr>
            <p:spPr bwMode="auto">
              <a:xfrm flipV="1">
                <a:off x="3786181" y="6715125"/>
                <a:ext cx="20161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58"/>
              <p:cNvSpPr>
                <a:spLocks noChangeShapeType="1"/>
              </p:cNvSpPr>
              <p:nvPr/>
            </p:nvSpPr>
            <p:spPr bwMode="auto">
              <a:xfrm flipH="1">
                <a:off x="3714744" y="6434851"/>
                <a:ext cx="57626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1000093" y="357189"/>
              <a:ext cx="285750" cy="6218278"/>
              <a:chOff x="4572000" y="357166"/>
              <a:chExt cx="349251" cy="6217788"/>
            </a:xfrm>
          </p:grpSpPr>
          <p:sp>
            <p:nvSpPr>
              <p:cNvPr id="10" name="Rectangle 44"/>
              <p:cNvSpPr>
                <a:spLocks noChangeArrowheads="1"/>
              </p:cNvSpPr>
              <p:nvPr/>
            </p:nvSpPr>
            <p:spPr bwMode="auto">
              <a:xfrm>
                <a:off x="4651369" y="5875877"/>
                <a:ext cx="195263" cy="6298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grpSp>
            <p:nvGrpSpPr>
              <p:cNvPr id="11" name="Group 46"/>
              <p:cNvGrpSpPr>
                <a:grpSpLocks/>
              </p:cNvGrpSpPr>
              <p:nvPr/>
            </p:nvGrpSpPr>
            <p:grpSpPr bwMode="auto">
              <a:xfrm>
                <a:off x="4651369" y="6015982"/>
                <a:ext cx="193675" cy="558972"/>
                <a:chOff x="957" y="3959"/>
                <a:chExt cx="81" cy="242"/>
              </a:xfrm>
            </p:grpSpPr>
            <p:sp>
              <p:nvSpPr>
                <p:cNvPr id="21" name="Rectangle 47"/>
                <p:cNvSpPr>
                  <a:spLocks noChangeArrowheads="1"/>
                </p:cNvSpPr>
                <p:nvPr/>
              </p:nvSpPr>
              <p:spPr bwMode="auto">
                <a:xfrm>
                  <a:off x="957" y="3959"/>
                  <a:ext cx="81" cy="4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" name="Oval 48"/>
                <p:cNvSpPr>
                  <a:spLocks noChangeArrowheads="1"/>
                </p:cNvSpPr>
                <p:nvPr/>
              </p:nvSpPr>
              <p:spPr bwMode="auto">
                <a:xfrm>
                  <a:off x="957" y="4120"/>
                  <a:ext cx="81" cy="81"/>
                </a:xfrm>
                <a:prstGeom prst="ellipse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3" name="Line 49"/>
                <p:cNvSpPr>
                  <a:spLocks noChangeShapeType="1"/>
                </p:cNvSpPr>
                <p:nvPr/>
              </p:nvSpPr>
              <p:spPr bwMode="auto">
                <a:xfrm>
                  <a:off x="957" y="3959"/>
                  <a:ext cx="0" cy="2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50"/>
                <p:cNvSpPr>
                  <a:spLocks noChangeShapeType="1"/>
                </p:cNvSpPr>
                <p:nvPr/>
              </p:nvSpPr>
              <p:spPr bwMode="auto">
                <a:xfrm>
                  <a:off x="1038" y="3999"/>
                  <a:ext cx="0" cy="16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2" name="Straight Connector 110"/>
              <p:cNvCxnSpPr>
                <a:endCxn id="21" idx="2"/>
              </p:cNvCxnSpPr>
              <p:nvPr/>
            </p:nvCxnSpPr>
            <p:spPr>
              <a:xfrm rot="5400000">
                <a:off x="1910674" y="3266490"/>
                <a:ext cx="5679665" cy="388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 41"/>
              <p:cNvGrpSpPr>
                <a:grpSpLocks/>
              </p:cNvGrpSpPr>
              <p:nvPr/>
            </p:nvGrpSpPr>
            <p:grpSpPr bwMode="auto">
              <a:xfrm>
                <a:off x="4572000" y="357166"/>
                <a:ext cx="349251" cy="4845023"/>
                <a:chOff x="3643306" y="357166"/>
                <a:chExt cx="277813" cy="4845023"/>
              </a:xfrm>
            </p:grpSpPr>
            <p:pic>
              <p:nvPicPr>
                <p:cNvPr id="14" name="Picture 24" descr="Filtro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43461" y="1857365"/>
                  <a:ext cx="277112" cy="2061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" name="Picture 27" descr="Filtro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43461" y="2588037"/>
                  <a:ext cx="277112" cy="2061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" name="Picture 30" descr="Filtro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43461" y="3317307"/>
                  <a:ext cx="277112" cy="2061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7" name="Picture 36" descr="Filtro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43461" y="4193833"/>
                  <a:ext cx="277112" cy="2061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39" descr="Filtro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43461" y="4996030"/>
                  <a:ext cx="277112" cy="2061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41" descr="Filtro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43306" y="1142984"/>
                  <a:ext cx="277813" cy="201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41" descr="Filtro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643306" y="357166"/>
                  <a:ext cx="277813" cy="2015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pic>
        <p:nvPicPr>
          <p:cNvPr id="36" name="Immagine 35" descr="ET-new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762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572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WP3: Optics, Geometries, Topologies</a:t>
            </a:r>
            <a:endParaRPr lang="en-US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038600" cy="47149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Reduction of the high frequency noises will require new high power lasers, probably new wavelength</a:t>
            </a:r>
          </a:p>
          <a:p>
            <a:r>
              <a:rPr lang="en-US" dirty="0" smtClean="0"/>
              <a:t>Squeezing</a:t>
            </a:r>
          </a:p>
          <a:p>
            <a:r>
              <a:rPr lang="en-US" dirty="0" smtClean="0"/>
              <a:t>New interferometer topologies (Michelson, </a:t>
            </a:r>
            <a:r>
              <a:rPr lang="en-US" dirty="0" err="1" smtClean="0"/>
              <a:t>Sagnac</a:t>
            </a:r>
            <a:r>
              <a:rPr lang="en-US" dirty="0" smtClean="0"/>
              <a:t>?)</a:t>
            </a:r>
          </a:p>
          <a:p>
            <a:r>
              <a:rPr lang="en-US" dirty="0" smtClean="0"/>
              <a:t>Is still the L shaped geometry the right solution? </a:t>
            </a:r>
          </a:p>
          <a:p>
            <a:r>
              <a:rPr lang="en-US" dirty="0" smtClean="0"/>
              <a:t>Do we need new beam geometries?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6472" y="1000108"/>
            <a:ext cx="565377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0" name="Immagine 179" descr="ET-new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2762"/>
            <a:ext cx="2152381" cy="695238"/>
          </a:xfrm>
          <a:prstGeom prst="rect">
            <a:avLst/>
          </a:prstGeom>
        </p:spPr>
      </p:pic>
      <p:pic>
        <p:nvPicPr>
          <p:cNvPr id="1029" name="Picture 5" descr="_1_1BF83B841BF83930005226FDC12576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84" y="4441501"/>
            <a:ext cx="3500430" cy="234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00088"/>
          </a:xfrm>
        </p:spPr>
        <p:txBody>
          <a:bodyPr/>
          <a:lstStyle/>
          <a:p>
            <a:r>
              <a:rPr lang="en-US" dirty="0" smtClean="0"/>
              <a:t>WP4: Astrophysics issues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2844" y="1768810"/>
            <a:ext cx="4038600" cy="4160520"/>
          </a:xfrm>
        </p:spPr>
        <p:txBody>
          <a:bodyPr/>
          <a:lstStyle/>
          <a:p>
            <a:r>
              <a:rPr lang="en-US" dirty="0" smtClean="0"/>
              <a:t>Build and update the ET science case</a:t>
            </a:r>
          </a:p>
          <a:p>
            <a:r>
              <a:rPr lang="en-US" dirty="0" smtClean="0"/>
              <a:t>Investigate the synergies with space based GW detectors (LISA, …)</a:t>
            </a:r>
          </a:p>
          <a:p>
            <a:r>
              <a:rPr lang="en-US" dirty="0" smtClean="0"/>
              <a:t>Manage the multi-messenger aspects of a 3</a:t>
            </a:r>
            <a:r>
              <a:rPr lang="en-US" baseline="30000" dirty="0" smtClean="0"/>
              <a:t>rd</a:t>
            </a:r>
            <a:r>
              <a:rPr lang="en-US" dirty="0" smtClean="0"/>
              <a:t> generation GW observatory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71546"/>
            <a:ext cx="40005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69822" y="2857496"/>
            <a:ext cx="3588392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Immagine 8" descr="ET-new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2762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76210"/>
            <a:ext cx="8229600" cy="823898"/>
          </a:xfrm>
        </p:spPr>
        <p:txBody>
          <a:bodyPr/>
          <a:lstStyle/>
          <a:p>
            <a:r>
              <a:rPr lang="en-US" dirty="0" smtClean="0"/>
              <a:t>WP5: Management</a:t>
            </a:r>
            <a:endParaRPr lang="en-US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85720" y="1357298"/>
            <a:ext cx="8429684" cy="4572032"/>
          </a:xfrm>
        </p:spPr>
        <p:txBody>
          <a:bodyPr/>
          <a:lstStyle/>
          <a:p>
            <a:r>
              <a:rPr lang="en-US" dirty="0" smtClean="0"/>
              <a:t>ET management is well beyond the “simple” administration, but it is a coordination tool to arrive to the realization of the 3</a:t>
            </a:r>
            <a:r>
              <a:rPr lang="en-US" baseline="30000" dirty="0" smtClean="0"/>
              <a:t>rd</a:t>
            </a:r>
            <a:r>
              <a:rPr lang="en-US" dirty="0" smtClean="0"/>
              <a:t> generation of GW observatories in Europe</a:t>
            </a:r>
          </a:p>
          <a:p>
            <a:r>
              <a:rPr lang="en-US" dirty="0" smtClean="0"/>
              <a:t>ET design study is a milestone in a long path started with the first proposal to Europe:</a:t>
            </a:r>
          </a:p>
          <a:p>
            <a:pPr lvl="1"/>
            <a:r>
              <a:rPr lang="en-US" dirty="0" smtClean="0"/>
              <a:t>EGO (FP6), 2004		(unsuccessful)</a:t>
            </a:r>
          </a:p>
          <a:p>
            <a:pPr lvl="1"/>
            <a:r>
              <a:rPr lang="en-US" dirty="0" smtClean="0"/>
              <a:t>ILIAS (FP6), 2004-2009	(successful)</a:t>
            </a:r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Immagine 7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2762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52460"/>
          </a:xfrm>
        </p:spPr>
        <p:txBody>
          <a:bodyPr/>
          <a:lstStyle/>
          <a:p>
            <a:r>
              <a:rPr lang="en-US" dirty="0" smtClean="0"/>
              <a:t>ET: current status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06" y="1000108"/>
            <a:ext cx="8715436" cy="26432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ET design study (FP7) started in May 2008 and will finish in June 2011</a:t>
            </a:r>
          </a:p>
          <a:p>
            <a:pPr lvl="1"/>
            <a:r>
              <a:rPr lang="en-US" dirty="0" smtClean="0"/>
              <a:t>The first intermediate report is due to the EC in December</a:t>
            </a:r>
          </a:p>
          <a:p>
            <a:pPr lvl="1"/>
            <a:r>
              <a:rPr lang="en-US" dirty="0" smtClean="0"/>
              <a:t>The final conceptual design in July 2011</a:t>
            </a:r>
          </a:p>
          <a:p>
            <a:r>
              <a:rPr lang="en-US" dirty="0" smtClean="0"/>
              <a:t>ET is successfully involving scientists well beyond the 8 “beneficiaries”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3326" y="6492875"/>
            <a:ext cx="2895600" cy="365125"/>
          </a:xfrm>
        </p:spPr>
        <p:txBody>
          <a:bodyPr/>
          <a:lstStyle/>
          <a:p>
            <a:r>
              <a:rPr lang="en-US" dirty="0" smtClean="0"/>
              <a:t>2nd ET meeting, </a:t>
            </a:r>
            <a:r>
              <a:rPr lang="en-US" dirty="0" err="1" smtClean="0"/>
              <a:t>Erice</a:t>
            </a:r>
            <a:r>
              <a:rPr lang="en-US" dirty="0" smtClean="0"/>
              <a:t> Oct'09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2430497" y="3429000"/>
          <a:ext cx="6356345" cy="3097067"/>
        </p:xfrm>
        <a:graphic>
          <a:graphicData uri="http://schemas.openxmlformats.org/drawingml/2006/table">
            <a:tbl>
              <a:tblPr/>
              <a:tblGrid>
                <a:gridCol w="1239516"/>
                <a:gridCol w="3511721"/>
                <a:gridCol w="1605108"/>
              </a:tblGrid>
              <a:tr h="5019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Participant no.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Participant organization name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8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European Gravitational Observatory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Italy-France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8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Istituto Nazionale di Fisica Nucleare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Italy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847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Max-Planck-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Gesellschaft</a:t>
                      </a: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Germany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8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Centre National de la Recherche Scientifique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France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8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 of Birmingham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United Kingdom 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8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University of Glasgow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United Kingdom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307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NIKHEF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Netherlands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8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Cardiff University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United Kingdom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Immagine 6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823898"/>
          </a:xfrm>
        </p:spPr>
        <p:txBody>
          <a:bodyPr/>
          <a:lstStyle/>
          <a:p>
            <a:r>
              <a:rPr lang="en-US" dirty="0" smtClean="0"/>
              <a:t>ET science Team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32" y="785795"/>
            <a:ext cx="9001188" cy="1143007"/>
          </a:xfrm>
        </p:spPr>
        <p:txBody>
          <a:bodyPr>
            <a:normAutofit/>
          </a:bodyPr>
          <a:lstStyle/>
          <a:p>
            <a:r>
              <a:rPr lang="en-US" dirty="0" smtClean="0"/>
              <a:t>The richness of ET is the open structure (Science Team) we adopted in the proposing phase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Grafico 5"/>
          <p:cNvGraphicFramePr/>
          <p:nvPr/>
        </p:nvGraphicFramePr>
        <p:xfrm>
          <a:off x="0" y="4071942"/>
          <a:ext cx="3571868" cy="2786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/>
          <p:cNvGraphicFramePr/>
          <p:nvPr/>
        </p:nvGraphicFramePr>
        <p:xfrm>
          <a:off x="3749040" y="1996440"/>
          <a:ext cx="5394960" cy="486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egnaposto contenuto 2"/>
          <p:cNvSpPr txBox="1">
            <a:spLocks/>
          </p:cNvSpPr>
          <p:nvPr/>
        </p:nvSpPr>
        <p:spPr>
          <a:xfrm>
            <a:off x="-32" y="1714488"/>
            <a:ext cx="5000660" cy="2714643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marL="923544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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scientist interested to the ET science &amp; technology can participate to the ET activities and receive a (limited) support</a:t>
            </a:r>
          </a:p>
          <a:p>
            <a:pPr marL="923544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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Currently there are 219 subscribers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0" y="4071942"/>
            <a:ext cx="414337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ET-new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76210"/>
            <a:ext cx="8229600" cy="966774"/>
          </a:xfrm>
        </p:spPr>
        <p:txBody>
          <a:bodyPr/>
          <a:lstStyle/>
          <a:p>
            <a:r>
              <a:rPr lang="en-US" dirty="0" smtClean="0"/>
              <a:t>ET Status: fellowships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1143008"/>
          </a:xfrm>
        </p:spPr>
        <p:txBody>
          <a:bodyPr/>
          <a:lstStyle/>
          <a:p>
            <a:r>
              <a:rPr lang="en-US" dirty="0" smtClean="0"/>
              <a:t>ET-DS is also supporting directly the beneficiaries with fellowships and contracts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Grafico 5"/>
          <p:cNvGraphicFramePr/>
          <p:nvPr/>
        </p:nvGraphicFramePr>
        <p:xfrm>
          <a:off x="3571868" y="2571744"/>
          <a:ext cx="471490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magine 6" descr="ET-new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ET future perspectives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143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by far obvious that the largest and priority effort is the realization of the advanced detectors</a:t>
            </a:r>
          </a:p>
          <a:p>
            <a:r>
              <a:rPr lang="en-US" dirty="0" smtClean="0"/>
              <a:t>The requirement for the realization of a 3</a:t>
            </a:r>
            <a:r>
              <a:rPr lang="en-US" baseline="30000" dirty="0" smtClean="0"/>
              <a:t>rd</a:t>
            </a:r>
            <a:r>
              <a:rPr lang="en-US" dirty="0" smtClean="0"/>
              <a:t> generation GW observatory is the first detection in the advanced detectors</a:t>
            </a:r>
          </a:p>
          <a:p>
            <a:pPr lvl="1"/>
            <a:r>
              <a:rPr lang="en-US" dirty="0" smtClean="0"/>
              <a:t>&gt; 2016-2017 ?</a:t>
            </a:r>
          </a:p>
          <a:p>
            <a:r>
              <a:rPr lang="en-US" dirty="0" smtClean="0"/>
              <a:t>It is clear that it will be very difficult to have a serious support from national funding institutions before that event</a:t>
            </a:r>
          </a:p>
          <a:p>
            <a:r>
              <a:rPr lang="en-US" dirty="0" smtClean="0"/>
              <a:t>We must preserve the current investment and “play the game” with different tools</a:t>
            </a:r>
          </a:p>
          <a:p>
            <a:pPr lvl="1"/>
            <a:r>
              <a:rPr lang="en-US" dirty="0" smtClean="0"/>
              <a:t>“European Strategy”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Immagine 6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8229600" cy="800088"/>
          </a:xfrm>
        </p:spPr>
        <p:txBody>
          <a:bodyPr/>
          <a:lstStyle/>
          <a:p>
            <a:r>
              <a:rPr lang="en-US" dirty="0" smtClean="0"/>
              <a:t>“European Strategy”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Immagine 5" descr="Roadma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044"/>
            <a:ext cx="9144000" cy="376040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14546" y="4643446"/>
            <a:ext cx="1143008" cy="1071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ET </a:t>
            </a:r>
          </a:p>
          <a:p>
            <a:pPr algn="ctr"/>
            <a:r>
              <a:rPr lang="en-US" sz="2000" dirty="0" smtClean="0"/>
              <a:t>Design</a:t>
            </a:r>
            <a:endParaRPr lang="en-US" sz="2000" dirty="0"/>
          </a:p>
        </p:txBody>
      </p:sp>
      <p:sp>
        <p:nvSpPr>
          <p:cNvPr id="10" name="Rettangolo 9"/>
          <p:cNvSpPr/>
          <p:nvPr/>
        </p:nvSpPr>
        <p:spPr>
          <a:xfrm>
            <a:off x="3428992" y="4929198"/>
            <a:ext cx="3756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What</a:t>
            </a:r>
            <a:r>
              <a:rPr lang="it-IT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it-IT" sz="5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next</a:t>
            </a:r>
            <a:r>
              <a:rPr lang="it-IT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?</a:t>
            </a:r>
            <a:endParaRPr lang="it-IT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1" name="Immagine 10" descr="ET-new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23898"/>
          </a:xfrm>
        </p:spPr>
        <p:txBody>
          <a:bodyPr>
            <a:normAutofit/>
          </a:bodyPr>
          <a:lstStyle/>
          <a:p>
            <a:r>
              <a:rPr lang="en-US" dirty="0" smtClean="0"/>
              <a:t>Typical evolution of a RI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71406" y="714356"/>
            <a:ext cx="8858312" cy="2071702"/>
          </a:xfrm>
        </p:spPr>
        <p:txBody>
          <a:bodyPr/>
          <a:lstStyle/>
          <a:p>
            <a:r>
              <a:rPr lang="en-US" dirty="0" smtClean="0"/>
              <a:t>To realize an European “Research Infrastructure” the typical path is reported in the following scheme</a:t>
            </a:r>
          </a:p>
          <a:p>
            <a:pPr lvl="1"/>
            <a:r>
              <a:rPr lang="en-US" dirty="0" smtClean="0"/>
              <a:t>The inclusion in the ESFRI roadmap is mandatory</a:t>
            </a:r>
          </a:p>
          <a:p>
            <a:pPr lvl="2"/>
            <a:r>
              <a:rPr lang="en-US" dirty="0" smtClean="0"/>
              <a:t>The next step after the DS is the “preparatory phase”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714348" y="6356350"/>
            <a:ext cx="2895600" cy="365125"/>
          </a:xfrm>
        </p:spPr>
        <p:txBody>
          <a:bodyPr/>
          <a:lstStyle/>
          <a:p>
            <a:r>
              <a:rPr lang="en-US" dirty="0" smtClean="0"/>
              <a:t>2nd ET meeting, </a:t>
            </a:r>
            <a:r>
              <a:rPr lang="en-US" dirty="0" err="1" smtClean="0"/>
              <a:t>Erice</a:t>
            </a:r>
            <a:r>
              <a:rPr lang="en-US" dirty="0" smtClean="0"/>
              <a:t> Oct'09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7334995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7000892" y="2514423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European Strategy Forum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 Research Infrastructures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14348" y="2571744"/>
            <a:ext cx="2928958" cy="3071834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ET is a conceptual Design Study of a 3</a:t>
            </a:r>
            <a:r>
              <a:rPr lang="en-US" baseline="30000" dirty="0" smtClean="0"/>
              <a:t>rd</a:t>
            </a:r>
            <a:r>
              <a:rPr lang="en-US" dirty="0" smtClean="0"/>
              <a:t> generation GW observatory, supported by the European Commission within the FP7-Capacities</a:t>
            </a:r>
          </a:p>
          <a:p>
            <a:endParaRPr lang="en-US" dirty="0" smtClean="0"/>
          </a:p>
          <a:p>
            <a:r>
              <a:rPr lang="en-US" dirty="0" smtClean="0"/>
              <a:t>Why a 3</a:t>
            </a:r>
            <a:r>
              <a:rPr lang="en-US" baseline="30000" dirty="0" smtClean="0"/>
              <a:t>rd</a:t>
            </a:r>
            <a:r>
              <a:rPr lang="en-US" dirty="0" smtClean="0"/>
              <a:t> generation GW Observatory?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pic>
        <p:nvPicPr>
          <p:cNvPr id="6" name="Immagine 5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95336"/>
          </a:xfrm>
        </p:spPr>
        <p:txBody>
          <a:bodyPr/>
          <a:lstStyle/>
          <a:p>
            <a:r>
              <a:rPr lang="en-US" dirty="0" smtClean="0"/>
              <a:t>Roadmaps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7942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target is to enter in the ESFRI roadmap</a:t>
            </a:r>
          </a:p>
          <a:p>
            <a:pPr lvl="1"/>
            <a:r>
              <a:rPr lang="en-US" dirty="0" smtClean="0"/>
              <a:t>Quite “stable” now, saturated by the selected projects</a:t>
            </a:r>
          </a:p>
          <a:p>
            <a:pPr lvl="1"/>
            <a:r>
              <a:rPr lang="en-US" dirty="0" smtClean="0"/>
              <a:t>Update call just now for Energy and Food, Agriculture and Fisheries, Biotechnology</a:t>
            </a:r>
          </a:p>
          <a:p>
            <a:r>
              <a:rPr lang="en-US" dirty="0" smtClean="0"/>
              <a:t>Intermediate steps are the presence in the </a:t>
            </a:r>
          </a:p>
          <a:p>
            <a:pPr lvl="1"/>
            <a:r>
              <a:rPr lang="en-US" dirty="0" smtClean="0"/>
              <a:t>National Roadmaps</a:t>
            </a:r>
          </a:p>
          <a:p>
            <a:pPr lvl="2"/>
            <a:r>
              <a:rPr lang="en-US" dirty="0" smtClean="0"/>
              <a:t>Status to be discussed at the Round Table</a:t>
            </a:r>
          </a:p>
          <a:p>
            <a:pPr lvl="1"/>
            <a:r>
              <a:rPr lang="en-US" dirty="0" smtClean="0"/>
              <a:t>ASPERA roadmap</a:t>
            </a:r>
          </a:p>
          <a:p>
            <a:pPr lvl="2"/>
            <a:r>
              <a:rPr lang="en-US" dirty="0" smtClean="0"/>
              <a:t>We are one of the “Magnificent 7”, but it is not enough</a:t>
            </a:r>
          </a:p>
          <a:p>
            <a:pPr lvl="1"/>
            <a:r>
              <a:rPr lang="en-US" dirty="0" smtClean="0"/>
              <a:t>GWIC roadmap</a:t>
            </a:r>
          </a:p>
          <a:p>
            <a:pPr lvl="2"/>
            <a:r>
              <a:rPr lang="en-US" dirty="0" smtClean="0"/>
              <a:t>Role in the EU strategy to be understood</a:t>
            </a:r>
          </a:p>
          <a:p>
            <a:pPr lvl="1"/>
            <a:r>
              <a:rPr lang="en-US" dirty="0" smtClean="0"/>
              <a:t>OECD Global Science Forum roadmap?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Immagine 5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8229600" cy="800088"/>
          </a:xfrm>
        </p:spPr>
        <p:txBody>
          <a:bodyPr/>
          <a:lstStyle/>
          <a:p>
            <a:r>
              <a:rPr lang="en-US" dirty="0" smtClean="0"/>
              <a:t>“European Strategy”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Immagine 5" descr="Road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044"/>
            <a:ext cx="9144000" cy="376040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14546" y="4643446"/>
            <a:ext cx="1143008" cy="1071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ET </a:t>
            </a:r>
          </a:p>
          <a:p>
            <a:pPr algn="ctr"/>
            <a:r>
              <a:rPr lang="en-US" sz="2000" dirty="0" smtClean="0"/>
              <a:t>Design</a:t>
            </a:r>
            <a:endParaRPr lang="en-US" sz="2000" dirty="0"/>
          </a:p>
        </p:txBody>
      </p:sp>
      <p:pic>
        <p:nvPicPr>
          <p:cNvPr id="11" name="Immagine 10" descr="ET-new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 rot="5400000">
            <a:off x="1286646" y="3500438"/>
            <a:ext cx="5285618" cy="794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2714612" y="6072206"/>
            <a:ext cx="1622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it-IT" sz="2800" b="1" spc="100" dirty="0" smtClean="0">
                <a:ln w="18000">
                  <a:solidFill>
                    <a:srgbClr val="CC4757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CC4757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CC4757">
                      <a:satMod val="200000"/>
                      <a:shade val="1000"/>
                      <a:alpha val="60000"/>
                    </a:srgbClr>
                  </a:outerShdw>
                </a:effectLst>
              </a:rPr>
              <a:t>End FP7</a:t>
            </a:r>
            <a:endParaRPr lang="it-IT" sz="2800" b="1" spc="100" dirty="0">
              <a:ln w="18000">
                <a:solidFill>
                  <a:srgbClr val="CC4757">
                    <a:satMod val="200000"/>
                    <a:tint val="72000"/>
                  </a:srgbClr>
                </a:solidFill>
                <a:prstDash val="solid"/>
              </a:ln>
              <a:solidFill>
                <a:srgbClr val="CC4757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CC4757">
                    <a:satMod val="200000"/>
                    <a:shade val="1000"/>
                    <a:alpha val="60000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786314" y="5631436"/>
            <a:ext cx="428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PCP phase for ET before the end of FP7 </a:t>
            </a:r>
            <a:endParaRPr lang="en-US" dirty="0"/>
          </a:p>
        </p:txBody>
      </p:sp>
      <p:sp>
        <p:nvSpPr>
          <p:cNvPr id="17" name="Parentesi graffa aperta 16"/>
          <p:cNvSpPr/>
          <p:nvPr/>
        </p:nvSpPr>
        <p:spPr>
          <a:xfrm>
            <a:off x="4286248" y="5572140"/>
            <a:ext cx="642942" cy="1071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4816584" y="620294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FP8 still in the fog</a:t>
            </a:r>
            <a:endParaRPr lang="en-US" dirty="0"/>
          </a:p>
        </p:txBody>
      </p:sp>
      <p:sp>
        <p:nvSpPr>
          <p:cNvPr id="20" name="Rettangolo 19"/>
          <p:cNvSpPr/>
          <p:nvPr/>
        </p:nvSpPr>
        <p:spPr>
          <a:xfrm>
            <a:off x="4572000" y="4844489"/>
            <a:ext cx="41941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b="1" dirty="0" err="1" smtClean="0">
                <a:ln w="31550" cmpd="sng">
                  <a:gradFill>
                    <a:gsLst>
                      <a:gs pos="25000">
                        <a:srgbClr val="CC4757">
                          <a:shade val="25000"/>
                          <a:satMod val="190000"/>
                        </a:srgbClr>
                      </a:gs>
                      <a:gs pos="80000">
                        <a:srgbClr val="CC4757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How</a:t>
            </a:r>
            <a:r>
              <a:rPr lang="it-IT" sz="3200" b="1" dirty="0" smtClean="0">
                <a:ln w="31550" cmpd="sng">
                  <a:gradFill>
                    <a:gsLst>
                      <a:gs pos="25000">
                        <a:srgbClr val="CC4757">
                          <a:shade val="25000"/>
                          <a:satMod val="190000"/>
                        </a:srgbClr>
                      </a:gs>
                      <a:gs pos="80000">
                        <a:srgbClr val="CC4757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31550" cmpd="sng">
                  <a:gradFill>
                    <a:gsLst>
                      <a:gs pos="25000">
                        <a:srgbClr val="CC4757">
                          <a:shade val="25000"/>
                          <a:satMod val="190000"/>
                        </a:srgbClr>
                      </a:gs>
                      <a:gs pos="80000">
                        <a:srgbClr val="CC4757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</a:t>
            </a:r>
            <a:r>
              <a:rPr lang="it-IT" sz="3200" b="1" dirty="0" smtClean="0">
                <a:ln w="31550" cmpd="sng">
                  <a:gradFill>
                    <a:gsLst>
                      <a:gs pos="25000">
                        <a:srgbClr val="CC4757">
                          <a:shade val="25000"/>
                          <a:satMod val="190000"/>
                        </a:srgbClr>
                      </a:gs>
                      <a:gs pos="80000">
                        <a:srgbClr val="CC4757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31550" cmpd="sng">
                  <a:gradFill>
                    <a:gsLst>
                      <a:gs pos="25000">
                        <a:srgbClr val="CC4757">
                          <a:shade val="25000"/>
                          <a:satMod val="190000"/>
                        </a:srgbClr>
                      </a:gs>
                      <a:gs pos="80000">
                        <a:srgbClr val="CC4757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fill</a:t>
            </a:r>
            <a:r>
              <a:rPr lang="it-IT" sz="3200" b="1" dirty="0" smtClean="0">
                <a:ln w="31550" cmpd="sng">
                  <a:gradFill>
                    <a:gsLst>
                      <a:gs pos="25000">
                        <a:srgbClr val="CC4757">
                          <a:shade val="25000"/>
                          <a:satMod val="190000"/>
                        </a:srgbClr>
                      </a:gs>
                      <a:gs pos="80000">
                        <a:srgbClr val="CC4757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the gap?</a:t>
            </a:r>
            <a:endParaRPr lang="it-IT" sz="3200" b="1" dirty="0">
              <a:ln w="31550" cmpd="sng">
                <a:gradFill>
                  <a:gsLst>
                    <a:gs pos="25000">
                      <a:srgbClr val="CC4757">
                        <a:shade val="25000"/>
                        <a:satMod val="190000"/>
                      </a:srgbClr>
                    </a:gs>
                    <a:gs pos="80000">
                      <a:srgbClr val="CC4757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8229600" cy="80008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“EU Strategy: fill the gap”</a:t>
            </a:r>
            <a:endParaRPr lang="en-US" sz="4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Immagine 5" descr="Road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044"/>
            <a:ext cx="9144000" cy="376040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14546" y="3714752"/>
            <a:ext cx="1143008" cy="1071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ET </a:t>
            </a:r>
          </a:p>
          <a:p>
            <a:pPr algn="ctr"/>
            <a:r>
              <a:rPr lang="en-US" sz="2000" dirty="0" smtClean="0"/>
              <a:t>Design</a:t>
            </a:r>
            <a:endParaRPr lang="en-US" sz="2000" dirty="0"/>
          </a:p>
        </p:txBody>
      </p:sp>
      <p:pic>
        <p:nvPicPr>
          <p:cNvPr id="11" name="Immagine 10" descr="ET-new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 rot="5400000">
            <a:off x="1286646" y="3500438"/>
            <a:ext cx="5285618" cy="794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3214678" y="4572008"/>
            <a:ext cx="1428760" cy="857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ILIAS-next</a:t>
            </a:r>
            <a:endParaRPr lang="en-US" sz="2000" dirty="0"/>
          </a:p>
        </p:txBody>
      </p:sp>
      <p:sp>
        <p:nvSpPr>
          <p:cNvPr id="19" name="Rettangolo 18"/>
          <p:cNvSpPr/>
          <p:nvPr/>
        </p:nvSpPr>
        <p:spPr>
          <a:xfrm>
            <a:off x="3214678" y="5500702"/>
            <a:ext cx="1428760" cy="428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GOST 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23898"/>
          </a:xfrm>
        </p:spPr>
        <p:txBody>
          <a:bodyPr/>
          <a:lstStyle/>
          <a:p>
            <a:r>
              <a:rPr lang="en-US" dirty="0" smtClean="0"/>
              <a:t>ILIAS next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5143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EU call (Top-Down):</a:t>
            </a:r>
          </a:p>
          <a:p>
            <a:pPr lvl="1"/>
            <a:r>
              <a:rPr lang="en-US" dirty="0" smtClean="0"/>
              <a:t>INFRA-2010-1.1.34: Research Infrastructures for dark matter search, neutrinos, gravitational waves. </a:t>
            </a:r>
          </a:p>
          <a:p>
            <a:pPr lvl="2"/>
            <a:r>
              <a:rPr lang="en-US" i="1" dirty="0" smtClean="0"/>
              <a:t>A project under this topic should aim at integrating the key deep underground laboratories in Europe, for dark matter search, double beta decay, low energy neutrino physics, long-baseline neutrino beam experiments, and gravitational wave physics, including theory.</a:t>
            </a:r>
          </a:p>
          <a:p>
            <a:r>
              <a:rPr lang="en-US" dirty="0" smtClean="0"/>
              <a:t>GW weights (now) about the 20% of the proposed budget</a:t>
            </a:r>
          </a:p>
          <a:p>
            <a:pPr lvl="1"/>
            <a:r>
              <a:rPr lang="en-US" dirty="0" smtClean="0"/>
              <a:t>Networking activities to maintain the coordination focused on ET</a:t>
            </a:r>
          </a:p>
          <a:p>
            <a:pPr lvl="1"/>
            <a:r>
              <a:rPr lang="en-US" dirty="0" smtClean="0"/>
              <a:t>Small R&amp;D activities to co-support the development of technologies ET-related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Immagine 5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06" y="71414"/>
            <a:ext cx="8229600" cy="80008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“EU Strategy: fill the gap”</a:t>
            </a:r>
            <a:endParaRPr lang="en-US" sz="4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Immagine 5" descr="Road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044"/>
            <a:ext cx="9144000" cy="376040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14546" y="3714752"/>
            <a:ext cx="1143008" cy="10715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ET </a:t>
            </a:r>
          </a:p>
          <a:p>
            <a:pPr algn="ctr"/>
            <a:r>
              <a:rPr lang="en-US" sz="2000" dirty="0" smtClean="0"/>
              <a:t>Design</a:t>
            </a:r>
            <a:endParaRPr lang="en-US" sz="2000" dirty="0"/>
          </a:p>
        </p:txBody>
      </p:sp>
      <p:pic>
        <p:nvPicPr>
          <p:cNvPr id="11" name="Immagine 10" descr="ET-new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  <p:cxnSp>
        <p:nvCxnSpPr>
          <p:cNvPr id="12" name="Connettore 1 11"/>
          <p:cNvCxnSpPr/>
          <p:nvPr/>
        </p:nvCxnSpPr>
        <p:spPr>
          <a:xfrm rot="5400000">
            <a:off x="1286646" y="3500438"/>
            <a:ext cx="5285618" cy="794"/>
          </a:xfrm>
          <a:prstGeom prst="line">
            <a:avLst/>
          </a:prstGeom>
          <a:ln w="508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3214678" y="4572008"/>
            <a:ext cx="1428760" cy="857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ILIAS-next</a:t>
            </a:r>
            <a:endParaRPr lang="en-US" sz="2000" dirty="0"/>
          </a:p>
        </p:txBody>
      </p:sp>
      <p:sp>
        <p:nvSpPr>
          <p:cNvPr id="19" name="Rettangolo 18"/>
          <p:cNvSpPr/>
          <p:nvPr/>
        </p:nvSpPr>
        <p:spPr>
          <a:xfrm>
            <a:off x="3214678" y="5500702"/>
            <a:ext cx="1428760" cy="4286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GOST ?</a:t>
            </a:r>
            <a:endParaRPr lang="en-US" sz="2000" dirty="0"/>
          </a:p>
        </p:txBody>
      </p:sp>
      <p:sp>
        <p:nvSpPr>
          <p:cNvPr id="13" name="Rettangolo 12"/>
          <p:cNvSpPr/>
          <p:nvPr/>
        </p:nvSpPr>
        <p:spPr>
          <a:xfrm>
            <a:off x="4572000" y="4357694"/>
            <a:ext cx="1357322" cy="1214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ET </a:t>
            </a:r>
          </a:p>
          <a:p>
            <a:pPr algn="ctr"/>
            <a:r>
              <a:rPr lang="en-US" sz="2000" dirty="0" smtClean="0"/>
              <a:t>Prep.  phase</a:t>
            </a:r>
            <a:endParaRPr lang="en-US" sz="2000" dirty="0"/>
          </a:p>
        </p:txBody>
      </p:sp>
      <p:sp>
        <p:nvSpPr>
          <p:cNvPr id="15" name="Rettangolo 14"/>
          <p:cNvSpPr/>
          <p:nvPr/>
        </p:nvSpPr>
        <p:spPr>
          <a:xfrm>
            <a:off x="4929190" y="4429132"/>
            <a:ext cx="6078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it-IT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85786" y="5643578"/>
            <a:ext cx="1377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FP7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072066" y="5643578"/>
            <a:ext cx="1896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FP8 ?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3" presetClass="path" presetSubtype="0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05191 -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5" presetClass="path" presetSubtype="0" accel="50000" decel="5000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-0.05052 -0.0032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898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08577"/>
          </a:xfrm>
        </p:spPr>
        <p:txBody>
          <a:bodyPr>
            <a:normAutofit/>
          </a:bodyPr>
          <a:lstStyle/>
          <a:p>
            <a:r>
              <a:rPr lang="en-US" dirty="0" smtClean="0"/>
              <a:t>Complete the design study duties</a:t>
            </a:r>
          </a:p>
          <a:p>
            <a:pPr lvl="1"/>
            <a:r>
              <a:rPr lang="en-US" dirty="0" smtClean="0"/>
              <a:t>Report in December</a:t>
            </a:r>
          </a:p>
          <a:p>
            <a:pPr lvl="1"/>
            <a:r>
              <a:rPr lang="en-US" dirty="0" smtClean="0"/>
              <a:t>Need to form NOW a team of people working full time on the design study document production, analyzing all the solutions proposed in the WP activities and realizing an homogeneous design</a:t>
            </a:r>
          </a:p>
          <a:p>
            <a:pPr lvl="2"/>
            <a:r>
              <a:rPr lang="en-US" dirty="0" smtClean="0"/>
              <a:t>Voluntary and involuntary candidate will be selected and contacted during this meeting</a:t>
            </a:r>
          </a:p>
          <a:p>
            <a:pPr lvl="1"/>
            <a:r>
              <a:rPr lang="en-US" dirty="0" smtClean="0"/>
              <a:t>Decisions about fundamental geometries and requirements are needed “now”</a:t>
            </a:r>
          </a:p>
          <a:p>
            <a:pPr lvl="1"/>
            <a:endParaRPr lang="en-US" dirty="0" smtClean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Immagine 6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52460"/>
          </a:xfrm>
        </p:spPr>
        <p:txBody>
          <a:bodyPr/>
          <a:lstStyle/>
          <a:p>
            <a:r>
              <a:rPr lang="en-US" dirty="0" smtClean="0"/>
              <a:t>… Next steps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657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Priority items: </a:t>
            </a:r>
          </a:p>
          <a:p>
            <a:pPr lvl="1"/>
            <a:r>
              <a:rPr lang="en-US" dirty="0" smtClean="0"/>
              <a:t>Define basic infrastructures and their rough cost</a:t>
            </a:r>
          </a:p>
          <a:p>
            <a:pPr lvl="1"/>
            <a:r>
              <a:rPr lang="en-US" dirty="0" smtClean="0"/>
              <a:t>Define site characteristics and produce a list of candidates</a:t>
            </a:r>
          </a:p>
          <a:p>
            <a:pPr lvl="2"/>
            <a:r>
              <a:rPr lang="en-US" dirty="0" smtClean="0"/>
              <a:t>Completely new optimal site with respect to partially existing infrastructures?</a:t>
            </a:r>
          </a:p>
          <a:p>
            <a:pPr lvl="1"/>
            <a:r>
              <a:rPr lang="en-US" dirty="0" smtClean="0"/>
              <a:t> Define main technologies and needed R&amp;D</a:t>
            </a:r>
          </a:p>
          <a:p>
            <a:pPr lvl="2"/>
            <a:r>
              <a:rPr lang="en-US" dirty="0" smtClean="0"/>
              <a:t>ILIAS next</a:t>
            </a:r>
          </a:p>
          <a:p>
            <a:pPr lvl="2"/>
            <a:r>
              <a:rPr lang="en-US" dirty="0" smtClean="0"/>
              <a:t>ASPERA-2 R&amp;D  call?</a:t>
            </a:r>
          </a:p>
          <a:p>
            <a:pPr lvl="2"/>
            <a:r>
              <a:rPr lang="en-US" dirty="0" smtClean="0"/>
              <a:t>National funds</a:t>
            </a:r>
          </a:p>
          <a:p>
            <a:pPr lvl="1"/>
            <a:r>
              <a:rPr lang="en-US" dirty="0" smtClean="0"/>
              <a:t>Realize the design study document</a:t>
            </a:r>
          </a:p>
          <a:p>
            <a:r>
              <a:rPr lang="en-US" dirty="0" smtClean="0"/>
              <a:t>Increase the outreaching activity of ET to prepare the approach to the national ESFRI delegates and to the national funding agencies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Immagine 5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ET-fp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036"/>
            <a:ext cx="9144000" cy="6465928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785918" y="2571744"/>
            <a:ext cx="6257940" cy="1143000"/>
          </a:xfrm>
        </p:spPr>
        <p:txBody>
          <a:bodyPr/>
          <a:lstStyle/>
          <a:p>
            <a:r>
              <a:rPr lang="en-US" dirty="0" smtClean="0"/>
              <a:t>Have a nice meeting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14366" y="-2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GW detectors evolution path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ED41-6D01-455C-8139-6ABFAA621D8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7" name="Rettangolo 26"/>
          <p:cNvSpPr/>
          <p:nvPr/>
        </p:nvSpPr>
        <p:spPr>
          <a:xfrm rot="16200000">
            <a:off x="-771289" y="3133777"/>
            <a:ext cx="2066692" cy="501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Scientific Run / </a:t>
            </a:r>
          </a:p>
          <a:p>
            <a:pPr algn="ctr"/>
            <a:r>
              <a:rPr lang="en-US" dirty="0" smtClean="0"/>
              <a:t>LIGO - Virgo</a:t>
            </a:r>
            <a:endParaRPr lang="en-US" dirty="0"/>
          </a:p>
        </p:txBody>
      </p:sp>
      <p:sp>
        <p:nvSpPr>
          <p:cNvPr id="28" name="Freccia a destra 27"/>
          <p:cNvSpPr/>
          <p:nvPr/>
        </p:nvSpPr>
        <p:spPr>
          <a:xfrm>
            <a:off x="527597" y="2498854"/>
            <a:ext cx="1000119" cy="177165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Commis-sioning</a:t>
            </a:r>
            <a:r>
              <a:rPr lang="en-US" sz="1200" dirty="0" smtClean="0">
                <a:solidFill>
                  <a:schemeClr val="bg1"/>
                </a:solidFill>
              </a:rPr>
              <a:t>/ Upgrade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 rot="16200000">
            <a:off x="537941" y="3238672"/>
            <a:ext cx="2088991" cy="2920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eLIGO</a:t>
            </a:r>
            <a:r>
              <a:rPr lang="en-US" dirty="0" smtClean="0"/>
              <a:t>, Virgo+</a:t>
            </a:r>
            <a:endParaRPr lang="en-US" dirty="0"/>
          </a:p>
        </p:txBody>
      </p:sp>
      <p:sp>
        <p:nvSpPr>
          <p:cNvPr id="30" name="Rettangolo 29"/>
          <p:cNvSpPr/>
          <p:nvPr/>
        </p:nvSpPr>
        <p:spPr>
          <a:xfrm rot="16200000">
            <a:off x="-428611" y="5214933"/>
            <a:ext cx="13188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r>
              <a:rPr lang="it-IT" sz="2400" b="1" cap="none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</a:t>
            </a:r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Gen</a:t>
            </a:r>
            <a:endParaRPr lang="it-IT" sz="2400" b="1" cap="none" spc="300" baseline="30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Freccia a destra 30"/>
          <p:cNvSpPr/>
          <p:nvPr/>
        </p:nvSpPr>
        <p:spPr>
          <a:xfrm>
            <a:off x="1748895" y="2779842"/>
            <a:ext cx="1016610" cy="120967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Commis-sioning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 rot="16200000">
            <a:off x="1663277" y="3240542"/>
            <a:ext cx="2100146" cy="28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Scientific run(s)</a:t>
            </a:r>
            <a:endParaRPr lang="en-US" dirty="0"/>
          </a:p>
        </p:txBody>
      </p:sp>
      <p:sp>
        <p:nvSpPr>
          <p:cNvPr id="33" name="Freccia a destra 32"/>
          <p:cNvSpPr/>
          <p:nvPr/>
        </p:nvSpPr>
        <p:spPr>
          <a:xfrm>
            <a:off x="2857488" y="2401340"/>
            <a:ext cx="928694" cy="196668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Upgrades &amp; Runs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 rot="16200000">
            <a:off x="2979834" y="3174328"/>
            <a:ext cx="2100146" cy="4207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advLIGO</a:t>
            </a:r>
            <a:r>
              <a:rPr lang="en-US" dirty="0" smtClean="0"/>
              <a:t>, </a:t>
            </a:r>
            <a:r>
              <a:rPr lang="en-US" dirty="0" err="1" smtClean="0"/>
              <a:t>advVirgo</a:t>
            </a:r>
            <a:endParaRPr lang="en-US" dirty="0"/>
          </a:p>
        </p:txBody>
      </p:sp>
      <p:sp>
        <p:nvSpPr>
          <p:cNvPr id="35" name="Freccia a destra 34"/>
          <p:cNvSpPr/>
          <p:nvPr/>
        </p:nvSpPr>
        <p:spPr>
          <a:xfrm>
            <a:off x="4252592" y="2452413"/>
            <a:ext cx="1319540" cy="18645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Com-</a:t>
            </a:r>
            <a:r>
              <a:rPr lang="en-US" sz="1600" dirty="0" err="1" smtClean="0">
                <a:solidFill>
                  <a:schemeClr val="bg1"/>
                </a:solidFill>
              </a:rPr>
              <a:t>mis</a:t>
            </a:r>
            <a:r>
              <a:rPr lang="en-US" sz="1600" dirty="0" smtClean="0">
                <a:solidFill>
                  <a:schemeClr val="bg1"/>
                </a:solidFill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</a:rPr>
              <a:t>sioning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 rot="16200000">
            <a:off x="4942073" y="2959091"/>
            <a:ext cx="2111298" cy="851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Scientific run(s)</a:t>
            </a:r>
            <a:endParaRPr lang="en-US" dirty="0"/>
          </a:p>
        </p:txBody>
      </p:sp>
      <p:cxnSp>
        <p:nvCxnSpPr>
          <p:cNvPr id="39" name="Connettore 2 38"/>
          <p:cNvCxnSpPr/>
          <p:nvPr/>
        </p:nvCxnSpPr>
        <p:spPr>
          <a:xfrm flipV="1">
            <a:off x="0" y="4528255"/>
            <a:ext cx="8846545" cy="44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41787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2007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990431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2009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928926" y="449507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2011-12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133703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84841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2008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6133835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8062661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2022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CasellaDiTesto 52"/>
          <p:cNvSpPr txBox="1"/>
          <p:nvPr/>
        </p:nvSpPr>
        <p:spPr>
          <a:xfrm>
            <a:off x="0" y="785794"/>
            <a:ext cx="34658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Same Infrastructures, improvements of the current technologies, some prototyping of the 2</a:t>
            </a:r>
            <a:r>
              <a:rPr lang="en-US" baseline="30000" dirty="0" smtClean="0"/>
              <a:t>nd</a:t>
            </a:r>
            <a:r>
              <a:rPr lang="en-US" dirty="0" smtClean="0"/>
              <a:t> generation technologies</a:t>
            </a:r>
            <a:endParaRPr lang="en-US" dirty="0"/>
          </a:p>
        </p:txBody>
      </p:sp>
      <p:sp>
        <p:nvSpPr>
          <p:cNvPr id="37" name="Rettangolo 36"/>
          <p:cNvSpPr/>
          <p:nvPr/>
        </p:nvSpPr>
        <p:spPr>
          <a:xfrm rot="18691378">
            <a:off x="2270601" y="1967470"/>
            <a:ext cx="6928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1.5</a:t>
            </a:r>
            <a:endParaRPr lang="it-IT" sz="2400" b="1" cap="none" spc="300" baseline="30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3428992" y="785794"/>
            <a:ext cx="34658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Same Infrastructures, engineering of new technologies developed by currently advanced R&amp;D</a:t>
            </a:r>
            <a:endParaRPr lang="en-US" dirty="0"/>
          </a:p>
        </p:txBody>
      </p:sp>
      <p:sp>
        <p:nvSpPr>
          <p:cNvPr id="60" name="CasellaDiTesto 59"/>
          <p:cNvSpPr txBox="1"/>
          <p:nvPr/>
        </p:nvSpPr>
        <p:spPr>
          <a:xfrm>
            <a:off x="6858016" y="592933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CasellaDiTesto 60"/>
          <p:cNvSpPr txBox="1"/>
          <p:nvPr/>
        </p:nvSpPr>
        <p:spPr>
          <a:xfrm>
            <a:off x="6715140" y="2571744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Either the detection is reached or there is something fundamentally wrong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3" y="1982800"/>
            <a:ext cx="5368763" cy="4160844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Immagine 61" descr="ET-new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7283"/>
            <a:ext cx="1643042" cy="530717"/>
          </a:xfrm>
          <a:prstGeom prst="rect">
            <a:avLst/>
          </a:prstGeom>
        </p:spPr>
      </p:pic>
      <p:sp>
        <p:nvSpPr>
          <p:cNvPr id="38" name="Rettangolo 37"/>
          <p:cNvSpPr/>
          <p:nvPr/>
        </p:nvSpPr>
        <p:spPr>
          <a:xfrm rot="17901678">
            <a:off x="4781105" y="1735598"/>
            <a:ext cx="868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it-IT" sz="2400" b="1" cap="none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nd</a:t>
            </a:r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Gen</a:t>
            </a:r>
            <a:endParaRPr lang="it-IT" sz="2400" b="1" cap="none" spc="300" baseline="30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8" name="Picture 4" descr="MergerR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1725" y="3951288"/>
            <a:ext cx="4232275" cy="2906712"/>
          </a:xfrm>
          <a:prstGeom prst="rect">
            <a:avLst/>
          </a:prstGeom>
          <a:noFill/>
        </p:spPr>
      </p:pic>
      <p:sp>
        <p:nvSpPr>
          <p:cNvPr id="59" name="Rettangolo 58"/>
          <p:cNvSpPr/>
          <p:nvPr/>
        </p:nvSpPr>
        <p:spPr>
          <a:xfrm>
            <a:off x="5500694" y="4143380"/>
            <a:ext cx="3429024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1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3" grpId="0"/>
      <p:bldP spid="48" grpId="0"/>
      <p:bldP spid="50" grpId="0"/>
      <p:bldP spid="54" grpId="0" animBg="1"/>
      <p:bldP spid="60" grpId="0"/>
      <p:bldP spid="61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14366" y="-2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GW detectors evolution path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ED41-6D01-455C-8139-6ABFAA621D8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" name="Rettangolo 26"/>
          <p:cNvSpPr/>
          <p:nvPr/>
        </p:nvSpPr>
        <p:spPr>
          <a:xfrm rot="16200000">
            <a:off x="-771289" y="3133777"/>
            <a:ext cx="2066692" cy="5018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Scientific Run / </a:t>
            </a:r>
          </a:p>
          <a:p>
            <a:pPr algn="ctr"/>
            <a:r>
              <a:rPr lang="en-US" dirty="0" smtClean="0"/>
              <a:t>LIGO - Virgo</a:t>
            </a:r>
            <a:endParaRPr lang="en-US" dirty="0"/>
          </a:p>
        </p:txBody>
      </p:sp>
      <p:sp>
        <p:nvSpPr>
          <p:cNvPr id="28" name="Freccia a destra 27"/>
          <p:cNvSpPr/>
          <p:nvPr/>
        </p:nvSpPr>
        <p:spPr>
          <a:xfrm>
            <a:off x="527597" y="2498854"/>
            <a:ext cx="1000119" cy="177165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Commis-sioning</a:t>
            </a:r>
            <a:r>
              <a:rPr lang="en-US" sz="1200" dirty="0" smtClean="0">
                <a:solidFill>
                  <a:schemeClr val="bg1"/>
                </a:solidFill>
              </a:rPr>
              <a:t>/ Upgrade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 rot="16200000">
            <a:off x="537941" y="3238672"/>
            <a:ext cx="2088991" cy="29201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eLIGO</a:t>
            </a:r>
            <a:r>
              <a:rPr lang="en-US" dirty="0" smtClean="0"/>
              <a:t>, Virgo+</a:t>
            </a:r>
            <a:endParaRPr lang="en-US" dirty="0"/>
          </a:p>
        </p:txBody>
      </p:sp>
      <p:sp>
        <p:nvSpPr>
          <p:cNvPr id="30" name="Rettangolo 29"/>
          <p:cNvSpPr/>
          <p:nvPr/>
        </p:nvSpPr>
        <p:spPr>
          <a:xfrm rot="16200000">
            <a:off x="-428611" y="5214933"/>
            <a:ext cx="13188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r>
              <a:rPr lang="it-IT" sz="2400" b="1" cap="none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</a:t>
            </a:r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Gen</a:t>
            </a:r>
            <a:endParaRPr lang="it-IT" sz="2400" b="1" cap="none" spc="300" baseline="30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1" name="Freccia a destra 30"/>
          <p:cNvSpPr/>
          <p:nvPr/>
        </p:nvSpPr>
        <p:spPr>
          <a:xfrm>
            <a:off x="1748895" y="2779842"/>
            <a:ext cx="1016610" cy="120967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Commis-sioning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 rot="16200000">
            <a:off x="1663277" y="3240542"/>
            <a:ext cx="2100146" cy="288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Scientific run(s)</a:t>
            </a:r>
            <a:endParaRPr lang="en-US" dirty="0"/>
          </a:p>
        </p:txBody>
      </p:sp>
      <p:sp>
        <p:nvSpPr>
          <p:cNvPr id="33" name="Freccia a destra 32"/>
          <p:cNvSpPr/>
          <p:nvPr/>
        </p:nvSpPr>
        <p:spPr>
          <a:xfrm>
            <a:off x="2857488" y="2401340"/>
            <a:ext cx="928694" cy="196668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Upgrades &amp; Runs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Rettangolo 33"/>
          <p:cNvSpPr/>
          <p:nvPr/>
        </p:nvSpPr>
        <p:spPr>
          <a:xfrm rot="16200000">
            <a:off x="2979834" y="3174328"/>
            <a:ext cx="2100146" cy="42070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advLIGO</a:t>
            </a:r>
            <a:r>
              <a:rPr lang="en-US" dirty="0" smtClean="0"/>
              <a:t>, </a:t>
            </a:r>
            <a:r>
              <a:rPr lang="en-US" dirty="0" err="1" smtClean="0"/>
              <a:t>advVirgo</a:t>
            </a:r>
            <a:endParaRPr lang="en-US" dirty="0"/>
          </a:p>
        </p:txBody>
      </p:sp>
      <p:sp>
        <p:nvSpPr>
          <p:cNvPr id="35" name="Freccia a destra 34"/>
          <p:cNvSpPr/>
          <p:nvPr/>
        </p:nvSpPr>
        <p:spPr>
          <a:xfrm>
            <a:off x="4252592" y="2452413"/>
            <a:ext cx="1319540" cy="186453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Com-</a:t>
            </a:r>
            <a:r>
              <a:rPr lang="en-US" sz="1600" dirty="0" err="1" smtClean="0">
                <a:solidFill>
                  <a:schemeClr val="bg1"/>
                </a:solidFill>
              </a:rPr>
              <a:t>mis</a:t>
            </a:r>
            <a:r>
              <a:rPr lang="en-US" sz="1600" dirty="0" smtClean="0">
                <a:solidFill>
                  <a:schemeClr val="bg1"/>
                </a:solidFill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</a:rPr>
              <a:t>sioning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 rot="16200000">
            <a:off x="4942073" y="2959091"/>
            <a:ext cx="2111298" cy="851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Scientific run(s)</a:t>
            </a:r>
            <a:endParaRPr lang="en-US" dirty="0"/>
          </a:p>
        </p:txBody>
      </p:sp>
      <p:cxnSp>
        <p:nvCxnSpPr>
          <p:cNvPr id="39" name="Connettore 2 38"/>
          <p:cNvCxnSpPr/>
          <p:nvPr/>
        </p:nvCxnSpPr>
        <p:spPr>
          <a:xfrm flipV="1">
            <a:off x="0" y="4528255"/>
            <a:ext cx="8846545" cy="440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41787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2007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990431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2009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2928926" y="449507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2011-12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5133703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2015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684841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2008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6133835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8062661" y="44950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2022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Freccia a destra 50"/>
          <p:cNvSpPr/>
          <p:nvPr/>
        </p:nvSpPr>
        <p:spPr>
          <a:xfrm>
            <a:off x="6428916" y="2297169"/>
            <a:ext cx="2355439" cy="225254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Upgrades  (High frequency oriented?) and runs</a:t>
            </a:r>
            <a:endParaRPr lang="en-US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0" y="785794"/>
            <a:ext cx="346588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Same Infrastructures, improvements of the current technologies, some prototyping of the 2</a:t>
            </a:r>
            <a:r>
              <a:rPr lang="en-US" baseline="30000" dirty="0" smtClean="0"/>
              <a:t>nd</a:t>
            </a:r>
            <a:r>
              <a:rPr lang="en-US" dirty="0" smtClean="0"/>
              <a:t> generation technologies</a:t>
            </a:r>
            <a:endParaRPr lang="en-US" dirty="0"/>
          </a:p>
        </p:txBody>
      </p:sp>
      <p:sp>
        <p:nvSpPr>
          <p:cNvPr id="37" name="Rettangolo 36"/>
          <p:cNvSpPr/>
          <p:nvPr/>
        </p:nvSpPr>
        <p:spPr>
          <a:xfrm rot="18691378">
            <a:off x="2270601" y="1967470"/>
            <a:ext cx="6928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1.5</a:t>
            </a:r>
            <a:endParaRPr lang="it-IT" sz="2400" b="1" cap="none" spc="300" baseline="30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3428992" y="785794"/>
            <a:ext cx="34658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Same Infrastructures, engineering of new technologies developed by currently advanced R&amp;D</a:t>
            </a:r>
            <a:endParaRPr lang="en-US" dirty="0"/>
          </a:p>
        </p:txBody>
      </p:sp>
      <p:sp>
        <p:nvSpPr>
          <p:cNvPr id="38" name="Rettangolo 37"/>
          <p:cNvSpPr/>
          <p:nvPr/>
        </p:nvSpPr>
        <p:spPr>
          <a:xfrm rot="17901678">
            <a:off x="4781105" y="1735598"/>
            <a:ext cx="868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it-IT" sz="2400" b="1" cap="none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nd</a:t>
            </a:r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Gen</a:t>
            </a:r>
            <a:endParaRPr lang="it-IT" sz="2400" b="1" cap="none" spc="300" baseline="30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5" name="Rettangolo 54"/>
          <p:cNvSpPr/>
          <p:nvPr/>
        </p:nvSpPr>
        <p:spPr>
          <a:xfrm rot="17901678">
            <a:off x="8137871" y="1878473"/>
            <a:ext cx="868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it-IT" sz="2400" b="1" cap="none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rd</a:t>
            </a:r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2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Gen</a:t>
            </a:r>
            <a:endParaRPr lang="it-IT" sz="2400" b="1" cap="none" spc="300" baseline="300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5" name="Immagine 44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7283"/>
            <a:ext cx="1643042" cy="530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4314" y="33334"/>
            <a:ext cx="8786842" cy="8238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gen. GW observatory science goals</a:t>
            </a:r>
            <a:endParaRPr lang="en-US" sz="36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71504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GW detection is expected to occur in the advanced detectors. </a:t>
            </a:r>
            <a:r>
              <a:rPr lang="en-US" b="1" dirty="0" smtClean="0"/>
              <a:t>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 generation should focus on observational aspects: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Astrophysics:</a:t>
            </a:r>
          </a:p>
          <a:p>
            <a:pPr lvl="1"/>
            <a:r>
              <a:rPr lang="en-US" dirty="0" smtClean="0"/>
              <a:t>Measure in great detail the physical parameters of the stellar bodies composing the binary systems</a:t>
            </a:r>
          </a:p>
          <a:p>
            <a:pPr lvl="2"/>
            <a:r>
              <a:rPr lang="en-US" dirty="0" smtClean="0"/>
              <a:t>NS-NS, NS-BH, BH-BH</a:t>
            </a:r>
          </a:p>
          <a:p>
            <a:pPr lvl="2"/>
            <a:r>
              <a:rPr lang="en-US" dirty="0" smtClean="0"/>
              <a:t>Constrain the Equation of State of NS through the measurement</a:t>
            </a:r>
          </a:p>
          <a:p>
            <a:pPr lvl="3"/>
            <a:r>
              <a:rPr lang="en-US" dirty="0" smtClean="0"/>
              <a:t>of the merging phase of BNS</a:t>
            </a:r>
          </a:p>
          <a:p>
            <a:pPr lvl="3"/>
            <a:r>
              <a:rPr lang="en-US" dirty="0" smtClean="0"/>
              <a:t>of the NS stellar modes</a:t>
            </a:r>
          </a:p>
          <a:p>
            <a:pPr lvl="3"/>
            <a:r>
              <a:rPr lang="en-US" dirty="0" smtClean="0"/>
              <a:t>of the gravitational continuous wave emitted by a pulsar NS </a:t>
            </a:r>
          </a:p>
          <a:p>
            <a:pPr lvl="1"/>
            <a:r>
              <a:rPr lang="en-US" dirty="0" smtClean="0"/>
              <a:t>Contribute to solve the GRB enigma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Relativity</a:t>
            </a:r>
          </a:p>
          <a:p>
            <a:pPr lvl="1"/>
            <a:r>
              <a:rPr lang="en-US" dirty="0" smtClean="0"/>
              <a:t>Compare the numerical relativity model describing the coalescence of intermediate mass black holes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Cosmology</a:t>
            </a:r>
          </a:p>
          <a:p>
            <a:pPr lvl="1"/>
            <a:r>
              <a:rPr lang="en-US" dirty="0" smtClean="0"/>
              <a:t>Measure few cosmological parameters using the GW signal from BNS emitting also an </a:t>
            </a:r>
            <a:r>
              <a:rPr lang="en-US" dirty="0" err="1" smtClean="0"/>
              <a:t>e.m</a:t>
            </a:r>
            <a:r>
              <a:rPr lang="en-US" dirty="0" smtClean="0"/>
              <a:t>. signal (like GRB)</a:t>
            </a:r>
          </a:p>
          <a:p>
            <a:pPr lvl="1"/>
            <a:r>
              <a:rPr lang="en-US" dirty="0" smtClean="0"/>
              <a:t>Probe the first instant of the universe and its evolution through the measurement of the GW stochastic background </a:t>
            </a:r>
          </a:p>
          <a:p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Astro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-particle:</a:t>
            </a:r>
          </a:p>
          <a:p>
            <a:pPr lvl="1"/>
            <a:r>
              <a:rPr lang="en-US" dirty="0" smtClean="0"/>
              <a:t>Contribute to the measure the neutrino mass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8B030-7BFB-45E3-B8F6-127DA5537D9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5176862" y="6356350"/>
            <a:ext cx="2895600" cy="365125"/>
          </a:xfrm>
        </p:spPr>
        <p:txBody>
          <a:bodyPr/>
          <a:lstStyle/>
          <a:p>
            <a:r>
              <a:rPr lang="en-US" smtClean="0"/>
              <a:t>2nd ET meeting, Erice Oct'09</a:t>
            </a:r>
            <a:endParaRPr lang="en-US" dirty="0"/>
          </a:p>
        </p:txBody>
      </p:sp>
      <p:pic>
        <p:nvPicPr>
          <p:cNvPr id="9" name="Immagine 8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057121" y="2842154"/>
            <a:ext cx="1643042" cy="53071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 rot="19294362">
            <a:off x="1590282" y="2421103"/>
            <a:ext cx="620714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WP4 </a:t>
            </a:r>
            <a:r>
              <a:rPr lang="it-IT" sz="6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session</a:t>
            </a:r>
            <a:r>
              <a:rPr lang="it-IT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:</a:t>
            </a:r>
          </a:p>
          <a:p>
            <a:pPr algn="ctr"/>
            <a:r>
              <a:rPr lang="it-IT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GW </a:t>
            </a:r>
            <a:r>
              <a:rPr lang="it-IT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astronomy</a:t>
            </a:r>
            <a:endParaRPr lang="it-IT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/>
          </a:bodyPr>
          <a:lstStyle/>
          <a:p>
            <a:r>
              <a:rPr lang="en-US" dirty="0" smtClean="0"/>
              <a:t>Target Sensitivity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8th Amaldi Conference, New York, 2009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FED41-6D01-455C-8139-6ABFAA621D8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Immagine 6" descr="AdvancedTypicalPer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11" y="1071546"/>
            <a:ext cx="8999683" cy="505541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85720" y="54292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baseline="30000" dirty="0" smtClean="0">
                <a:solidFill>
                  <a:schemeClr val="bg1"/>
                </a:solidFill>
              </a:rPr>
              <a:t>-25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85720" y="121442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r>
              <a:rPr lang="en-US" b="1" baseline="30000" dirty="0" smtClean="0">
                <a:solidFill>
                  <a:schemeClr val="bg1"/>
                </a:solidFill>
              </a:rPr>
              <a:t>-16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439477" y="3368380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h(f) [1/</a:t>
            </a:r>
            <a:r>
              <a:rPr lang="en-US" b="1" dirty="0" err="1" smtClean="0">
                <a:solidFill>
                  <a:schemeClr val="bg1"/>
                </a:solidFill>
              </a:rPr>
              <a:t>sqrt</a:t>
            </a:r>
            <a:r>
              <a:rPr lang="en-US" b="1" dirty="0" smtClean="0">
                <a:solidFill>
                  <a:schemeClr val="bg1"/>
                </a:solidFill>
              </a:rPr>
              <a:t>(Hz)]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14744" y="5786454"/>
            <a:ext cx="172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Frequency [Hz]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28662" y="5715016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 Hz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786710" y="5715016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10 kHz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571604" y="1571612"/>
            <a:ext cx="1428760" cy="428628"/>
          </a:xfrm>
          <a:prstGeom prst="rect">
            <a:avLst/>
          </a:prstGeom>
          <a:solidFill>
            <a:srgbClr val="92D05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Seismic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 rot="1914322">
            <a:off x="3362896" y="3845622"/>
            <a:ext cx="1428760" cy="428628"/>
          </a:xfrm>
          <a:prstGeom prst="rect">
            <a:avLst/>
          </a:prstGeom>
          <a:solidFill>
            <a:schemeClr val="accent2">
              <a:lumMod val="75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 rot="20935792">
            <a:off x="5314237" y="3990809"/>
            <a:ext cx="1428760" cy="428628"/>
          </a:xfrm>
          <a:prstGeom prst="rect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Quantum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 rot="4788354">
            <a:off x="2126811" y="2366742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2D050"/>
                </a:solidFill>
              </a:rPr>
              <a:t>Seismic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 rot="2850809">
            <a:off x="1331349" y="2293302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Newtonian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 rot="2850809">
            <a:off x="1087288" y="2988501"/>
            <a:ext cx="137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Susp</a:t>
            </a:r>
            <a:r>
              <a:rPr lang="en-US" sz="1600" dirty="0" smtClean="0">
                <a:solidFill>
                  <a:srgbClr val="FF0000"/>
                </a:solidFill>
              </a:rPr>
              <a:t>. Thermal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 rot="1544867">
            <a:off x="1445067" y="3659411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Quantum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 rot="227168">
            <a:off x="1295429" y="4620076"/>
            <a:ext cx="146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Mirror thermal </a:t>
            </a:r>
            <a:endParaRPr lang="en-US" sz="1600" dirty="0">
              <a:solidFill>
                <a:srgbClr val="00B0F0"/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1214414" y="3714752"/>
            <a:ext cx="2286016" cy="1357322"/>
          </a:xfrm>
          <a:prstGeom prst="line">
            <a:avLst/>
          </a:prstGeom>
          <a:ln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3500430" y="5072074"/>
            <a:ext cx="1714512" cy="357190"/>
          </a:xfrm>
          <a:prstGeom prst="line">
            <a:avLst/>
          </a:prstGeom>
          <a:ln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flipV="1">
            <a:off x="5214942" y="4786322"/>
            <a:ext cx="3000396" cy="642942"/>
          </a:xfrm>
          <a:prstGeom prst="line">
            <a:avLst/>
          </a:prstGeom>
          <a:ln>
            <a:prstDash val="sys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 rot="20850260">
            <a:off x="5509805" y="5206558"/>
            <a:ext cx="26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rd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generation ideal target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" name="Immagine 31" descr="ET-new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7283"/>
            <a:ext cx="1643042" cy="530717"/>
          </a:xfrm>
          <a:prstGeom prst="rect">
            <a:avLst/>
          </a:prstGeom>
        </p:spPr>
      </p:pic>
      <p:pic>
        <p:nvPicPr>
          <p:cNvPr id="25" name="Immagine 24" descr="ET-new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 Design Study targets</a:t>
            </a:r>
            <a:endParaRPr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 targets of the DS are: </a:t>
            </a:r>
          </a:p>
          <a:p>
            <a:pPr lvl="1"/>
            <a:r>
              <a:rPr lang="en-US" dirty="0" smtClean="0"/>
              <a:t>understand if/how the target sensitivity is feasible in about one decade from now</a:t>
            </a:r>
          </a:p>
          <a:p>
            <a:pPr lvl="1"/>
            <a:r>
              <a:rPr lang="en-US" dirty="0" smtClean="0"/>
              <a:t>Define the main technologies needed to approach that sensitivity</a:t>
            </a:r>
          </a:p>
          <a:p>
            <a:pPr lvl="1"/>
            <a:r>
              <a:rPr lang="en-US" dirty="0" smtClean="0"/>
              <a:t>Define and design the infrastructures needed to realize a 3</a:t>
            </a:r>
            <a:r>
              <a:rPr lang="en-US" baseline="30000" dirty="0" smtClean="0"/>
              <a:t>rd</a:t>
            </a:r>
            <a:r>
              <a:rPr lang="en-US" dirty="0" smtClean="0"/>
              <a:t> generation GW observatory</a:t>
            </a:r>
          </a:p>
          <a:p>
            <a:pPr lvl="2"/>
            <a:r>
              <a:rPr lang="en-US" dirty="0" smtClean="0"/>
              <a:t>Geometries, topologies</a:t>
            </a:r>
          </a:p>
          <a:p>
            <a:pPr lvl="2"/>
            <a:r>
              <a:rPr lang="en-US" dirty="0" smtClean="0"/>
              <a:t>Site(s) requirements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Immagine 6" descr="ET-new-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58th Fujihara Seminar, May 2009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7E00-248F-4E77-B5D3-788838AEA478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Inhaltsplatzhalter 5"/>
          <p:cNvGraphicFramePr>
            <a:graphicFrameLocks/>
          </p:cNvGraphicFramePr>
          <p:nvPr/>
        </p:nvGraphicFramePr>
        <p:xfrm>
          <a:off x="914400" y="1214422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11"/>
          <p:cNvSpPr txBox="1"/>
          <p:nvPr/>
        </p:nvSpPr>
        <p:spPr>
          <a:xfrm>
            <a:off x="928688" y="5929313"/>
            <a:ext cx="15001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J. 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v.d</a:t>
            </a: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 Brand</a:t>
            </a:r>
          </a:p>
        </p:txBody>
      </p:sp>
      <p:sp>
        <p:nvSpPr>
          <p:cNvPr id="9" name="Textfeld 12"/>
          <p:cNvSpPr txBox="1"/>
          <p:nvPr/>
        </p:nvSpPr>
        <p:spPr>
          <a:xfrm>
            <a:off x="2500313" y="5929313"/>
            <a:ext cx="15001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F. Ricci</a:t>
            </a:r>
          </a:p>
        </p:txBody>
      </p:sp>
      <p:sp>
        <p:nvSpPr>
          <p:cNvPr id="10" name="Textfeld 13"/>
          <p:cNvSpPr txBox="1"/>
          <p:nvPr/>
        </p:nvSpPr>
        <p:spPr>
          <a:xfrm>
            <a:off x="4071938" y="5918200"/>
            <a:ext cx="10715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A. Freise</a:t>
            </a:r>
          </a:p>
        </p:txBody>
      </p:sp>
      <p:sp>
        <p:nvSpPr>
          <p:cNvPr id="11" name="Textfeld 14"/>
          <p:cNvSpPr txBox="1"/>
          <p:nvPr/>
        </p:nvSpPr>
        <p:spPr>
          <a:xfrm>
            <a:off x="5572125" y="5929313"/>
            <a:ext cx="1643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B. S. 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Sathyaprakash</a:t>
            </a:r>
            <a:endParaRPr lang="de-DE" sz="16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857248"/>
          </a:xfrm>
        </p:spPr>
        <p:txBody>
          <a:bodyPr/>
          <a:lstStyle/>
          <a:p>
            <a:r>
              <a:rPr lang="en-US" dirty="0" smtClean="0"/>
              <a:t>ET Organization</a:t>
            </a:r>
            <a:endParaRPr lang="en-US" dirty="0"/>
          </a:p>
        </p:txBody>
      </p:sp>
      <p:sp>
        <p:nvSpPr>
          <p:cNvPr id="14" name="Textfeld 15"/>
          <p:cNvSpPr txBox="1"/>
          <p:nvPr/>
        </p:nvSpPr>
        <p:spPr>
          <a:xfrm>
            <a:off x="7321550" y="5862638"/>
            <a:ext cx="1189038" cy="8620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J. Colas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lang="de-DE" sz="1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Punturo</a:t>
            </a:r>
            <a:endParaRPr lang="de-DE" sz="1600" dirty="0">
              <a:solidFill>
                <a:schemeClr val="accent3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H. Lück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214414" y="3071810"/>
            <a:ext cx="9669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WP1</a:t>
            </a:r>
            <a:endParaRPr lang="it-IT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765446" y="3071810"/>
            <a:ext cx="9669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WP2</a:t>
            </a:r>
            <a:endParaRPr lang="it-IT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408520" y="3071810"/>
            <a:ext cx="9669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WP3</a:t>
            </a:r>
            <a:endParaRPr lang="it-IT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929322" y="3071810"/>
            <a:ext cx="9669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WP4</a:t>
            </a:r>
            <a:endParaRPr lang="it-IT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500958" y="3071810"/>
            <a:ext cx="9669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j-lt"/>
              </a:rPr>
              <a:t>WP5</a:t>
            </a:r>
            <a:endParaRPr lang="it-IT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j-lt"/>
            </a:endParaRPr>
          </a:p>
        </p:txBody>
      </p:sp>
      <p:pic>
        <p:nvPicPr>
          <p:cNvPr id="19" name="Immagine 18" descr="ET-new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Docs\nikhef\Experiments\ET\ET site\pictures\igme5000_finalversion2005_g.jpg"/>
          <p:cNvPicPr>
            <a:picLocks noChangeAspect="1" noChangeArrowheads="1"/>
          </p:cNvPicPr>
          <p:nvPr/>
        </p:nvPicPr>
        <p:blipFill>
          <a:blip r:embed="rId2" cstate="print"/>
          <a:srcRect l="8704" t="22959" r="21663" b="8163"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-32" y="-24"/>
            <a:ext cx="6186502" cy="1285884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WP1: Site and infrastructures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142844" y="1714488"/>
            <a:ext cx="4286280" cy="48577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 approach the target sensitivity we need a giant interferometer (~10km)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Located underground in some “quiet” region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Capable to accommodate cryogenic apparatuses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Capable to accommodate long seismic filtering suspensions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2nd ET meeting, Erice Oct'09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058F3-E03B-4D2F-B133-1FF7741063C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64820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862614" y="785794"/>
            <a:ext cx="169950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dirty="0" err="1" smtClean="0">
                <a:solidFill>
                  <a:schemeClr val="bg2"/>
                </a:solidFill>
                <a:latin typeface="Microsoft Sans Serif" pitchFamily="34" charset="0"/>
              </a:rPr>
              <a:t>Credit</a:t>
            </a:r>
            <a:r>
              <a:rPr lang="it-IT" sz="1600" dirty="0" smtClean="0">
                <a:solidFill>
                  <a:schemeClr val="bg2"/>
                </a:solidFill>
                <a:latin typeface="Microsoft Sans Serif" pitchFamily="34" charset="0"/>
              </a:rPr>
              <a:t>: </a:t>
            </a:r>
            <a:r>
              <a:rPr lang="it-IT" sz="1600" dirty="0" err="1">
                <a:solidFill>
                  <a:schemeClr val="bg2"/>
                </a:solidFill>
                <a:latin typeface="Microsoft Sans Serif" pitchFamily="34" charset="0"/>
              </a:rPr>
              <a:t>K.Kuroda</a:t>
            </a:r>
            <a:endParaRPr lang="en-US" sz="1600" dirty="0">
              <a:solidFill>
                <a:schemeClr val="bg2"/>
              </a:solidFill>
              <a:latin typeface="Microsoft Sans Serif" pitchFamily="34" charset="0"/>
            </a:endParaRPr>
          </a:p>
        </p:txBody>
      </p:sp>
      <p:pic>
        <p:nvPicPr>
          <p:cNvPr id="17" name="Immagine 16" descr="ET-new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619" y="0"/>
            <a:ext cx="2152381" cy="695238"/>
          </a:xfrm>
          <a:prstGeom prst="rect">
            <a:avLst/>
          </a:prstGeom>
        </p:spPr>
      </p:pic>
      <p:pic>
        <p:nvPicPr>
          <p:cNvPr id="10" name="Immagine 9" descr="SNC00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9791" y="4143380"/>
            <a:ext cx="3524241" cy="2643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 cla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0</TotalTime>
  <Words>1706</Words>
  <Application>Microsoft Office PowerPoint</Application>
  <PresentationFormat>Presentazione su schermo (4:3)</PresentationFormat>
  <Paragraphs>321</Paragraphs>
  <Slides>27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Deluxe</vt:lpstr>
      <vt:lpstr>Einstein telescope: Status and perspectives</vt:lpstr>
      <vt:lpstr>Project Description</vt:lpstr>
      <vt:lpstr>GW detectors evolution path</vt:lpstr>
      <vt:lpstr>GW detectors evolution path</vt:lpstr>
      <vt:lpstr>3rd gen. GW observatory science goals</vt:lpstr>
      <vt:lpstr>Target Sensitivity</vt:lpstr>
      <vt:lpstr>ET Design Study targets</vt:lpstr>
      <vt:lpstr>ET Organization</vt:lpstr>
      <vt:lpstr>WP1: Site and infrastructures</vt:lpstr>
      <vt:lpstr>WP2: Suspensions &amp; Thermal noise</vt:lpstr>
      <vt:lpstr>WP3: Optics, Geometries, Topologies</vt:lpstr>
      <vt:lpstr>WP4: Astrophysics issues</vt:lpstr>
      <vt:lpstr>WP5: Management</vt:lpstr>
      <vt:lpstr>ET: current status</vt:lpstr>
      <vt:lpstr>ET science Team</vt:lpstr>
      <vt:lpstr>ET Status: fellowships</vt:lpstr>
      <vt:lpstr>ET future perspectives</vt:lpstr>
      <vt:lpstr>“European Strategy”</vt:lpstr>
      <vt:lpstr>Typical evolution of a RI</vt:lpstr>
      <vt:lpstr>Roadmaps</vt:lpstr>
      <vt:lpstr>“European Strategy”</vt:lpstr>
      <vt:lpstr>“EU Strategy: fill the gap”</vt:lpstr>
      <vt:lpstr>ILIAS next</vt:lpstr>
      <vt:lpstr>“EU Strategy: fill the gap”</vt:lpstr>
      <vt:lpstr>Next steps</vt:lpstr>
      <vt:lpstr>… Next steps</vt:lpstr>
      <vt:lpstr>Have a nice meeting</vt:lpstr>
    </vt:vector>
  </TitlesOfParts>
  <Company>INFN Perugia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 telescope: Status and perspectives</dc:title>
  <dc:creator>Michele Punturo</dc:creator>
  <cp:lastModifiedBy>Michele Punturo</cp:lastModifiedBy>
  <cp:revision>14</cp:revision>
  <dcterms:created xsi:type="dcterms:W3CDTF">2009-10-05T13:41:34Z</dcterms:created>
  <dcterms:modified xsi:type="dcterms:W3CDTF">2009-10-14T07:52:29Z</dcterms:modified>
</cp:coreProperties>
</file>