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7" r:id="rId2"/>
    <p:sldId id="1168" r:id="rId3"/>
    <p:sldId id="972" r:id="rId4"/>
    <p:sldId id="1184" r:id="rId5"/>
    <p:sldId id="974" r:id="rId6"/>
    <p:sldId id="1189" r:id="rId7"/>
    <p:sldId id="1162" r:id="rId8"/>
    <p:sldId id="1172" r:id="rId9"/>
    <p:sldId id="1173" r:id="rId10"/>
    <p:sldId id="1174" r:id="rId11"/>
    <p:sldId id="1176" r:id="rId12"/>
    <p:sldId id="1177" r:id="rId13"/>
    <p:sldId id="1144" r:id="rId14"/>
    <p:sldId id="1064" r:id="rId15"/>
    <p:sldId id="1163" r:id="rId16"/>
    <p:sldId id="1164" r:id="rId17"/>
    <p:sldId id="1165" r:id="rId18"/>
    <p:sldId id="1068" r:id="rId19"/>
    <p:sldId id="1069" r:id="rId20"/>
    <p:sldId id="1114" r:id="rId21"/>
    <p:sldId id="1169" r:id="rId22"/>
    <p:sldId id="1170" r:id="rId23"/>
    <p:sldId id="1115" r:id="rId24"/>
    <p:sldId id="1116" r:id="rId25"/>
    <p:sldId id="1117" r:id="rId26"/>
    <p:sldId id="1118" r:id="rId27"/>
    <p:sldId id="1185" r:id="rId28"/>
    <p:sldId id="1186" r:id="rId29"/>
    <p:sldId id="1121" r:id="rId30"/>
    <p:sldId id="1122" r:id="rId31"/>
    <p:sldId id="1123" r:id="rId32"/>
    <p:sldId id="1125" r:id="rId33"/>
    <p:sldId id="1129" r:id="rId34"/>
    <p:sldId id="1127" r:id="rId35"/>
    <p:sldId id="1153" r:id="rId36"/>
    <p:sldId id="1157" r:id="rId37"/>
    <p:sldId id="1167" r:id="rId38"/>
    <p:sldId id="1181" r:id="rId39"/>
    <p:sldId id="1188" r:id="rId40"/>
    <p:sldId id="1187" r:id="rId41"/>
    <p:sldId id="1160" r:id="rId4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00FF00"/>
    <a:srgbClr val="000000"/>
    <a:srgbClr val="080808"/>
    <a:srgbClr val="3399FF"/>
    <a:srgbClr val="FF33CC"/>
    <a:srgbClr val="00FFFF"/>
    <a:srgbClr val="FF9999"/>
    <a:srgbClr val="CCFF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5" autoAdjust="0"/>
    <p:restoredTop sz="99827" autoAdjust="0"/>
  </p:normalViewPr>
  <p:slideViewPr>
    <p:cSldViewPr>
      <p:cViewPr>
        <p:scale>
          <a:sx n="66" d="100"/>
          <a:sy n="66" d="100"/>
        </p:scale>
        <p:origin x="-124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04"/>
    </p:cViewPr>
  </p:sorterViewPr>
  <p:notesViewPr>
    <p:cSldViewPr>
      <p:cViewPr varScale="1">
        <p:scale>
          <a:sx n="69" d="100"/>
          <a:sy n="69" d="100"/>
        </p:scale>
        <p:origin x="-1814" y="-5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EB0A583-DB71-46FB-8AB1-11F97BCE72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488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u="sng"/>
            </a:lvl1pPr>
          </a:lstStyle>
          <a:p>
            <a:pPr>
              <a:defRPr/>
            </a:pPr>
            <a:fld id="{973FB499-CA7E-4B33-BF56-16583C782B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CFB5-A0DA-4409-B632-FB63702BB16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10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11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12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9DC42-95C1-4087-966F-7A6ADE5A06F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80C49-7975-4039-BB0F-4A0297F778C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DF388-9C89-41F5-8721-01E190AD84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DF388-9C89-41F5-8721-01E190AD84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DF388-9C89-41F5-8721-01E190AD84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00EDB-436A-41A4-BC95-B1EC656013C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9E485-4DF8-4F43-BC0A-F75961806CF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876B-8C77-4527-BD54-ACEFA9FC06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DFE08-FF75-467B-8069-C2D74E0D77B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DFE08-FF75-467B-8069-C2D74E0D77B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771D5-6FC3-46F7-8072-A5B1BD4D9F32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8F492-A250-414A-A4EE-79708652F74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91DAD-26E5-498C-A0E2-FD3D255907A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8696B-CC86-4CA4-98DF-6B6F09A22AA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26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F9176-D391-4895-BCFC-B855DFFFAF6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E0D49-E666-4C73-908B-73B525AA160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876B-8C77-4527-BD54-ACEFA9FC065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57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A80B4-5A0F-4B75-B803-A8457164F26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4F594-A921-4E9A-A345-254BBF83186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E4481-DEAC-4AAF-AF18-F5C025EDDA4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3C606-31A6-4796-8FBC-398F45EE366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BE88D-B196-4C69-9D97-27049E23D21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405F6-69C5-4FEA-A970-74442C5766EA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B8DC-68C9-4978-BFEB-B5981A8A693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252538" y="776288"/>
            <a:ext cx="4594225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9338"/>
            <a:ext cx="5680075" cy="46053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68B7F-03C7-488E-A113-513FFC4355C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1663" cy="46069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AFAEC-6737-417D-8644-6ECF67E74AB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DF388-9C89-41F5-8721-01E190AD84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38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39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2C5B-F8F3-4DD8-861C-05E62E9BB8F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E0D49-E666-4C73-908B-73B525AA160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E0D49-E666-4C73-908B-73B525AA1600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928DA-0E98-4A86-9C12-966E8A82A33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EF990-7F8A-4E04-A8BF-0A91675C01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876B-8C77-4527-BD54-ACEFA9FC065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8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6E47-C39D-4BCD-9A2B-76BE10210ABD}" type="slidenum">
              <a:rPr lang="it-IT"/>
              <a:pPr/>
              <a:t>9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Spiegare in dettagli in modo didattico e aggiungere slide vecchie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28600"/>
            <a:ext cx="77724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u="none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Primo livello</a:t>
            </a:r>
            <a:endParaRPr lang="it-IT" smtClean="0"/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sd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sng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u="sng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1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90800"/>
            <a:ext cx="8077200" cy="1676400"/>
          </a:xfrm>
        </p:spPr>
        <p:txBody>
          <a:bodyPr/>
          <a:lstStyle/>
          <a:p>
            <a:pPr eaLnBrk="1" hangingPunct="1"/>
            <a:r>
              <a:rPr lang="it-IT" sz="3200" b="1" u="none" dirty="0" err="1" smtClean="0"/>
              <a:t>Present</a:t>
            </a:r>
            <a:r>
              <a:rPr lang="it-IT" sz="3200" b="1" u="none" dirty="0" smtClean="0"/>
              <a:t> </a:t>
            </a:r>
            <a:r>
              <a:rPr lang="it-IT" sz="3200" b="1" u="none" dirty="0" err="1" smtClean="0"/>
              <a:t>Superattenuator</a:t>
            </a:r>
            <a:r>
              <a:rPr lang="it-IT" sz="3200" b="1" u="none" dirty="0" smtClean="0"/>
              <a:t> performance </a:t>
            </a:r>
            <a:br>
              <a:rPr lang="it-IT" sz="3200" b="1" u="none" dirty="0" smtClean="0"/>
            </a:br>
            <a:r>
              <a:rPr lang="it-IT" sz="3200" b="1" u="none" dirty="0" smtClean="0"/>
              <a:t>vs. </a:t>
            </a:r>
            <a:br>
              <a:rPr lang="it-IT" sz="3200" b="1" u="none" dirty="0" smtClean="0"/>
            </a:br>
            <a:r>
              <a:rPr lang="it-IT" sz="3200" b="1" u="none" dirty="0" smtClean="0"/>
              <a:t>ET </a:t>
            </a:r>
            <a:r>
              <a:rPr lang="it-IT" sz="3200" b="1" u="none" dirty="0" err="1" smtClean="0"/>
              <a:t>Requirements</a:t>
            </a:r>
            <a:r>
              <a:rPr lang="it-IT" sz="3600" b="1" u="none" dirty="0" smtClean="0">
                <a:solidFill>
                  <a:schemeClr val="tx1"/>
                </a:solidFill>
              </a:rPr>
              <a:t/>
            </a:r>
            <a:br>
              <a:rPr lang="it-IT" sz="3600" b="1" u="none" dirty="0" smtClean="0">
                <a:solidFill>
                  <a:schemeClr val="tx1"/>
                </a:solidFill>
              </a:rPr>
            </a:br>
            <a:r>
              <a:rPr lang="it-IT" sz="3600" b="1" u="none" dirty="0" smtClean="0">
                <a:solidFill>
                  <a:schemeClr val="tx1"/>
                </a:solidFill>
              </a:rPr>
              <a:t/>
            </a:r>
            <a:br>
              <a:rPr lang="it-IT" sz="3600" b="1" u="none" dirty="0" smtClean="0">
                <a:solidFill>
                  <a:schemeClr val="tx1"/>
                </a:solidFill>
              </a:rPr>
            </a:br>
            <a:r>
              <a:rPr lang="it-IT" sz="3600" b="1" u="none" dirty="0" smtClean="0">
                <a:solidFill>
                  <a:schemeClr val="tx1"/>
                </a:solidFill>
              </a:rPr>
              <a:t/>
            </a:r>
            <a:br>
              <a:rPr lang="it-IT" sz="3600" b="1" u="none" dirty="0" smtClean="0">
                <a:solidFill>
                  <a:schemeClr val="tx1"/>
                </a:solidFill>
              </a:rPr>
            </a:br>
            <a:r>
              <a:rPr lang="it-IT" sz="2400" b="1" i="1" u="none" dirty="0" err="1" smtClean="0">
                <a:solidFill>
                  <a:schemeClr val="tx1"/>
                </a:solidFill>
              </a:rPr>
              <a:t>S.Braccini</a:t>
            </a:r>
            <a:r>
              <a:rPr lang="it-IT" sz="2400" b="1" i="1" u="none" dirty="0" smtClean="0">
                <a:solidFill>
                  <a:schemeClr val="tx1"/>
                </a:solidFill>
              </a:rPr>
              <a:t> – VIRGO</a:t>
            </a:r>
            <a:br>
              <a:rPr lang="it-IT" sz="2400" b="1" i="1" u="none" dirty="0" smtClean="0">
                <a:solidFill>
                  <a:schemeClr val="tx1"/>
                </a:solidFill>
              </a:rPr>
            </a:br>
            <a:r>
              <a:rPr lang="it-IT" sz="2400" b="1" i="1" u="none" dirty="0" err="1" smtClean="0">
                <a:solidFill>
                  <a:schemeClr val="tx1"/>
                </a:solidFill>
              </a:rPr>
              <a:t>for</a:t>
            </a:r>
            <a:r>
              <a:rPr lang="it-IT" sz="2400" b="1" i="1" u="none" dirty="0" smtClean="0">
                <a:solidFill>
                  <a:schemeClr val="tx1"/>
                </a:solidFill>
              </a:rPr>
              <a:t> WG2 </a:t>
            </a:r>
            <a:r>
              <a:rPr lang="it-IT" sz="2400" b="1" i="1" u="none" dirty="0" err="1" smtClean="0">
                <a:solidFill>
                  <a:schemeClr val="tx1"/>
                </a:solidFill>
              </a:rPr>
              <a:t>group</a:t>
            </a:r>
            <a:endParaRPr lang="en-US" sz="1600" i="1" u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0236" y="571480"/>
            <a:ext cx="735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TF</a:t>
            </a:r>
            <a:r>
              <a:rPr lang="it-IT" baseline="-25000" dirty="0" smtClean="0"/>
              <a:t>max</a:t>
            </a:r>
            <a:r>
              <a:rPr lang="it-IT" dirty="0" smtClean="0"/>
              <a:t> =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L(f)  / </a:t>
            </a:r>
            <a:r>
              <a:rPr lang="it-IT" dirty="0" smtClean="0">
                <a:solidFill>
                  <a:schemeClr val="tx2"/>
                </a:solidFill>
              </a:rPr>
              <a:t>(LSD Underground </a:t>
            </a:r>
            <a:r>
              <a:rPr lang="it-IT" dirty="0" err="1" smtClean="0">
                <a:solidFill>
                  <a:schemeClr val="tx2"/>
                </a:solidFill>
              </a:rPr>
              <a:t>Seismic</a:t>
            </a:r>
            <a:r>
              <a:rPr lang="it-IT" dirty="0" smtClean="0">
                <a:solidFill>
                  <a:schemeClr val="tx2"/>
                </a:solidFill>
              </a:rPr>
              <a:t> Noise)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857224" y="1180800"/>
            <a:ext cx="7582525" cy="5579527"/>
            <a:chOff x="857224" y="1180800"/>
            <a:chExt cx="7582525" cy="5579527"/>
          </a:xfrm>
        </p:grpSpPr>
        <p:sp>
          <p:nvSpPr>
            <p:cNvPr id="8" name="TextBox 7"/>
            <p:cNvSpPr txBox="1"/>
            <p:nvPr/>
          </p:nvSpPr>
          <p:spPr>
            <a:xfrm>
              <a:off x="857224" y="5929330"/>
              <a:ext cx="7582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smtClean="0">
                  <a:solidFill>
                    <a:srgbClr val="FFFF00"/>
                  </a:solidFill>
                </a:rPr>
                <a:t>LSD Ground Seismic Noise (Kamioka) - 5 x 10 </a:t>
              </a:r>
              <a:r>
                <a:rPr lang="it-IT" i="1" baseline="30000" dirty="0" smtClean="0">
                  <a:solidFill>
                    <a:srgbClr val="FFFF00"/>
                  </a:solidFill>
                </a:rPr>
                <a:t>-9</a:t>
              </a:r>
              <a:r>
                <a:rPr lang="it-IT" i="1" dirty="0" smtClean="0">
                  <a:solidFill>
                    <a:srgbClr val="FFFF00"/>
                  </a:solidFill>
                </a:rPr>
                <a:t>/ f </a:t>
              </a:r>
              <a:r>
                <a:rPr lang="it-IT" i="1" baseline="30000" dirty="0" smtClean="0">
                  <a:solidFill>
                    <a:srgbClr val="FFFF00"/>
                  </a:solidFill>
                </a:rPr>
                <a:t>2</a:t>
              </a:r>
            </a:p>
            <a:p>
              <a:pPr algn="ctr"/>
              <a:r>
                <a:rPr lang="it-IT" i="1" dirty="0" smtClean="0">
                  <a:solidFill>
                    <a:srgbClr val="FFFF00"/>
                  </a:solidFill>
                </a:rPr>
                <a:t>(</a:t>
              </a:r>
              <a:r>
                <a:rPr lang="it-IT" i="1" dirty="0" err="1" smtClean="0">
                  <a:solidFill>
                    <a:srgbClr val="FFFF00"/>
                  </a:solidFill>
                </a:rPr>
                <a:t>Dusel</a:t>
              </a:r>
              <a:r>
                <a:rPr lang="it-IT" i="1" dirty="0" smtClean="0">
                  <a:solidFill>
                    <a:srgbClr val="FFFF00"/>
                  </a:solidFill>
                </a:rPr>
                <a:t> Mine </a:t>
              </a:r>
              <a:r>
                <a:rPr lang="it-IT" i="1" dirty="0" err="1" smtClean="0">
                  <a:solidFill>
                    <a:srgbClr val="FFFF00"/>
                  </a:solidFill>
                </a:rPr>
                <a:t>better</a:t>
              </a:r>
              <a:r>
                <a:rPr lang="it-IT" i="1" dirty="0" smtClean="0">
                  <a:solidFill>
                    <a:srgbClr val="FFFF00"/>
                  </a:solidFill>
                </a:rPr>
                <a:t>)</a:t>
              </a:r>
              <a:endParaRPr lang="it-IT" i="1" baseline="300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 descr="ETn-TF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400" y="1180800"/>
              <a:ext cx="6629400" cy="4495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x-Di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308126" y="285728"/>
            <a:ext cx="652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Same Exercise for ET-Xylophone sensitivity</a:t>
            </a:r>
            <a:endParaRPr lang="en-US" i="1" baseline="30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Tx-T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571480"/>
            <a:ext cx="633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TF</a:t>
            </a:r>
            <a:r>
              <a:rPr lang="it-IT" baseline="-25000" dirty="0" smtClean="0"/>
              <a:t>max</a:t>
            </a:r>
            <a:r>
              <a:rPr lang="it-IT" dirty="0" smtClean="0"/>
              <a:t> =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L(f) /(LSD Ground Seismic Noise)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6000768"/>
            <a:ext cx="758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LSD Ground Seismic Noise (Kamioka) - 5 x 10 </a:t>
            </a:r>
            <a:r>
              <a:rPr lang="it-IT" i="1" baseline="30000" dirty="0" smtClean="0">
                <a:solidFill>
                  <a:srgbClr val="FFFF00"/>
                </a:solidFill>
              </a:rPr>
              <a:t>-9</a:t>
            </a:r>
            <a:r>
              <a:rPr lang="it-IT" i="1" dirty="0" smtClean="0">
                <a:solidFill>
                  <a:srgbClr val="FFFF00"/>
                </a:solidFill>
              </a:rPr>
              <a:t>/ f </a:t>
            </a:r>
            <a:r>
              <a:rPr lang="it-IT" i="1" baseline="30000" dirty="0" smtClean="0">
                <a:solidFill>
                  <a:srgbClr val="FFFF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1357290" y="6143644"/>
            <a:ext cx="6511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TRANSFER FUNCTION REQUIREMENTS</a:t>
            </a:r>
            <a:endParaRPr lang="it-IT" i="1" baseline="30000" dirty="0">
              <a:solidFill>
                <a:srgbClr val="FFFF00"/>
              </a:solidFill>
            </a:endParaRPr>
          </a:p>
        </p:txBody>
      </p:sp>
      <p:pic>
        <p:nvPicPr>
          <p:cNvPr id="4" name="Immagine 3" descr="Requi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7858180" cy="5672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79388" y="71438"/>
            <a:ext cx="3671887" cy="5949950"/>
            <a:chOff x="113" y="-63"/>
            <a:chExt cx="2313" cy="3748"/>
          </a:xfrm>
        </p:grpSpPr>
        <p:sp>
          <p:nvSpPr>
            <p:cNvPr id="37902" name="Rectangle 3"/>
            <p:cNvSpPr>
              <a:spLocks noChangeArrowheads="1"/>
            </p:cNvSpPr>
            <p:nvPr/>
          </p:nvSpPr>
          <p:spPr bwMode="auto">
            <a:xfrm>
              <a:off x="158" y="74"/>
              <a:ext cx="2086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Text Box 4"/>
            <p:cNvSpPr txBox="1">
              <a:spLocks noChangeArrowheads="1"/>
            </p:cNvSpPr>
            <p:nvPr/>
          </p:nvSpPr>
          <p:spPr bwMode="auto">
            <a:xfrm>
              <a:off x="438" y="1089"/>
              <a:ext cx="1082" cy="3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 defTabSz="414338" hangingPunct="0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500">
                  <a:solidFill>
                    <a:srgbClr val="00CC99"/>
                  </a:solidFill>
                  <a:latin typeface="DejaVu Sans" pitchFamily="16" charset="0"/>
                </a:rPr>
                <a:t>SA design</a:t>
              </a: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500">
                  <a:solidFill>
                    <a:srgbClr val="00CC99"/>
                  </a:solidFill>
                  <a:latin typeface="DejaVu Sans" pitchFamily="16" charset="0"/>
                </a:rPr>
                <a:t>e freccette</a:t>
              </a:r>
            </a:p>
          </p:txBody>
        </p:sp>
        <p:pic>
          <p:nvPicPr>
            <p:cNvPr id="3790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55"/>
              <a:ext cx="2071" cy="30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7905" name="Text Box 6"/>
            <p:cNvSpPr txBox="1">
              <a:spLocks noChangeArrowheads="1"/>
            </p:cNvSpPr>
            <p:nvPr/>
          </p:nvSpPr>
          <p:spPr bwMode="auto">
            <a:xfrm>
              <a:off x="179" y="119"/>
              <a:ext cx="342" cy="15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 defTabSz="414338" hangingPunct="0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DejaVu Sans" pitchFamily="16" charset="0"/>
                </a:rPr>
                <a:t> </a:t>
              </a:r>
            </a:p>
          </p:txBody>
        </p:sp>
        <p:sp>
          <p:nvSpPr>
            <p:cNvPr id="37906" name="Rectangle 7"/>
            <p:cNvSpPr>
              <a:spLocks noChangeArrowheads="1"/>
            </p:cNvSpPr>
            <p:nvPr/>
          </p:nvSpPr>
          <p:spPr bwMode="auto">
            <a:xfrm>
              <a:off x="1730" y="87"/>
              <a:ext cx="514" cy="3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8"/>
            <p:cNvSpPr>
              <a:spLocks noChangeShapeType="1"/>
            </p:cNvSpPr>
            <p:nvPr/>
          </p:nvSpPr>
          <p:spPr bwMode="auto">
            <a:xfrm>
              <a:off x="1201" y="3022"/>
              <a:ext cx="227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08" name="Line 9"/>
            <p:cNvSpPr>
              <a:spLocks noChangeShapeType="1"/>
            </p:cNvSpPr>
            <p:nvPr/>
          </p:nvSpPr>
          <p:spPr bwMode="auto">
            <a:xfrm>
              <a:off x="1053" y="427"/>
              <a:ext cx="0" cy="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09" name="Line 10"/>
            <p:cNvSpPr>
              <a:spLocks noChangeShapeType="1"/>
            </p:cNvSpPr>
            <p:nvPr/>
          </p:nvSpPr>
          <p:spPr bwMode="auto">
            <a:xfrm>
              <a:off x="1065" y="985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0" name="Line 11"/>
            <p:cNvSpPr>
              <a:spLocks noChangeShapeType="1"/>
            </p:cNvSpPr>
            <p:nvPr/>
          </p:nvSpPr>
          <p:spPr bwMode="auto">
            <a:xfrm>
              <a:off x="1065" y="1264"/>
              <a:ext cx="0" cy="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1" name="Line 12"/>
            <p:cNvSpPr>
              <a:spLocks noChangeShapeType="1"/>
            </p:cNvSpPr>
            <p:nvPr/>
          </p:nvSpPr>
          <p:spPr bwMode="auto">
            <a:xfrm>
              <a:off x="1065" y="1600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2" name="Line 13"/>
            <p:cNvSpPr>
              <a:spLocks noChangeShapeType="1"/>
            </p:cNvSpPr>
            <p:nvPr/>
          </p:nvSpPr>
          <p:spPr bwMode="auto">
            <a:xfrm>
              <a:off x="1065" y="1962"/>
              <a:ext cx="0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3" name="Rectangle 14"/>
            <p:cNvSpPr>
              <a:spLocks noChangeArrowheads="1"/>
            </p:cNvSpPr>
            <p:nvPr/>
          </p:nvSpPr>
          <p:spPr bwMode="auto">
            <a:xfrm>
              <a:off x="203" y="2523"/>
              <a:ext cx="272" cy="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15"/>
            <p:cNvSpPr>
              <a:spLocks noChangeArrowheads="1"/>
            </p:cNvSpPr>
            <p:nvPr/>
          </p:nvSpPr>
          <p:spPr bwMode="auto">
            <a:xfrm>
              <a:off x="158" y="-63"/>
              <a:ext cx="2086" cy="3266"/>
            </a:xfrm>
            <a:prstGeom prst="rect">
              <a:avLst/>
            </a:prstGeom>
            <a:noFill/>
            <a:ln w="571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16"/>
            <p:cNvSpPr>
              <a:spLocks noChangeArrowheads="1"/>
            </p:cNvSpPr>
            <p:nvPr/>
          </p:nvSpPr>
          <p:spPr bwMode="auto">
            <a:xfrm>
              <a:off x="158" y="74"/>
              <a:ext cx="2086" cy="3220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Rectangle 17"/>
            <p:cNvSpPr>
              <a:spLocks noChangeArrowheads="1"/>
            </p:cNvSpPr>
            <p:nvPr/>
          </p:nvSpPr>
          <p:spPr bwMode="auto">
            <a:xfrm>
              <a:off x="158" y="3113"/>
              <a:ext cx="204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18"/>
            <p:cNvSpPr>
              <a:spLocks noChangeArrowheads="1"/>
            </p:cNvSpPr>
            <p:nvPr/>
          </p:nvSpPr>
          <p:spPr bwMode="auto">
            <a:xfrm>
              <a:off x="158" y="74"/>
              <a:ext cx="2086" cy="3220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19"/>
            <p:cNvSpPr>
              <a:spLocks noChangeShapeType="1"/>
            </p:cNvSpPr>
            <p:nvPr/>
          </p:nvSpPr>
          <p:spPr bwMode="auto">
            <a:xfrm>
              <a:off x="158" y="74"/>
              <a:ext cx="0" cy="3447"/>
            </a:xfrm>
            <a:prstGeom prst="line">
              <a:avLst/>
            </a:prstGeom>
            <a:noFill/>
            <a:ln w="57150">
              <a:solidFill>
                <a:srgbClr val="080808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7919" name="Rectangle 20"/>
            <p:cNvSpPr>
              <a:spLocks noChangeArrowheads="1"/>
            </p:cNvSpPr>
            <p:nvPr/>
          </p:nvSpPr>
          <p:spPr bwMode="auto">
            <a:xfrm>
              <a:off x="1791" y="28"/>
              <a:ext cx="635" cy="3657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21"/>
            <p:cNvSpPr>
              <a:spLocks noChangeArrowheads="1"/>
            </p:cNvSpPr>
            <p:nvPr/>
          </p:nvSpPr>
          <p:spPr bwMode="auto">
            <a:xfrm>
              <a:off x="113" y="3249"/>
              <a:ext cx="1723" cy="22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Line 22"/>
            <p:cNvSpPr>
              <a:spLocks noChangeShapeType="1"/>
            </p:cNvSpPr>
            <p:nvPr/>
          </p:nvSpPr>
          <p:spPr bwMode="auto">
            <a:xfrm>
              <a:off x="249" y="300"/>
              <a:ext cx="5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97225" y="2143143"/>
            <a:ext cx="5802313" cy="3929063"/>
            <a:chOff x="2014" y="1616"/>
            <a:chExt cx="3655" cy="2475"/>
          </a:xfrm>
        </p:grpSpPr>
        <p:grpSp>
          <p:nvGrpSpPr>
            <p:cNvPr id="37896" name="Group 24"/>
            <p:cNvGrpSpPr>
              <a:grpSpLocks/>
            </p:cNvGrpSpPr>
            <p:nvPr/>
          </p:nvGrpSpPr>
          <p:grpSpPr bwMode="auto">
            <a:xfrm>
              <a:off x="2014" y="1616"/>
              <a:ext cx="3655" cy="2475"/>
              <a:chOff x="2105" y="797"/>
              <a:chExt cx="3655" cy="2475"/>
            </a:xfrm>
          </p:grpSpPr>
          <p:pic>
            <p:nvPicPr>
              <p:cNvPr id="37899" name="Picture 25" descr="1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09" y="797"/>
                <a:ext cx="3651" cy="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0" name="Text Box 26"/>
              <p:cNvSpPr txBox="1">
                <a:spLocks noChangeArrowheads="1"/>
              </p:cNvSpPr>
              <p:nvPr/>
            </p:nvSpPr>
            <p:spPr bwMode="auto">
              <a:xfrm>
                <a:off x="4704" y="3067"/>
                <a:ext cx="90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b="1">
                    <a:solidFill>
                      <a:srgbClr val="080808"/>
                    </a:solidFill>
                  </a:rPr>
                  <a:t>frequency (</a:t>
                </a:r>
                <a:r>
                  <a:rPr lang="it-IT" sz="1200" b="1" i="1">
                    <a:solidFill>
                      <a:srgbClr val="080808"/>
                    </a:solidFill>
                  </a:rPr>
                  <a:t>Hz</a:t>
                </a:r>
                <a:r>
                  <a:rPr lang="it-IT" sz="1400" b="1">
                    <a:solidFill>
                      <a:srgbClr val="080808"/>
                    </a:solidFill>
                  </a:rPr>
                  <a:t>)</a:t>
                </a:r>
              </a:p>
            </p:txBody>
          </p:sp>
          <p:sp>
            <p:nvSpPr>
              <p:cNvPr id="37901" name="Text Box 27"/>
              <p:cNvSpPr txBox="1">
                <a:spLocks noChangeArrowheads="1"/>
              </p:cNvSpPr>
              <p:nvPr/>
            </p:nvSpPr>
            <p:spPr bwMode="auto">
              <a:xfrm>
                <a:off x="2105" y="845"/>
                <a:ext cx="137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b="1">
                    <a:solidFill>
                      <a:srgbClr val="080808"/>
                    </a:solidFill>
                  </a:rPr>
                  <a:t>Displacement (</a:t>
                </a:r>
                <a:r>
                  <a:rPr lang="it-IT" sz="1200" b="1" i="1">
                    <a:solidFill>
                      <a:srgbClr val="080808"/>
                    </a:solidFill>
                  </a:rPr>
                  <a:t>m </a:t>
                </a:r>
                <a:r>
                  <a:rPr lang="it-IT" sz="1400" b="1" i="1" baseline="30000">
                    <a:solidFill>
                      <a:srgbClr val="080808"/>
                    </a:solidFill>
                  </a:rPr>
                  <a:t>.</a:t>
                </a:r>
                <a:r>
                  <a:rPr lang="it-IT" sz="1200" b="1" i="1">
                    <a:solidFill>
                      <a:srgbClr val="080808"/>
                    </a:solidFill>
                  </a:rPr>
                  <a:t>Hz</a:t>
                </a:r>
                <a:r>
                  <a:rPr lang="it-IT" sz="1200" b="1" i="1" baseline="30000">
                    <a:solidFill>
                      <a:srgbClr val="080808"/>
                    </a:solidFill>
                  </a:rPr>
                  <a:t>-1/2</a:t>
                </a:r>
                <a:r>
                  <a:rPr lang="it-IT" sz="1400" b="1">
                    <a:solidFill>
                      <a:srgbClr val="080808"/>
                    </a:solidFill>
                  </a:rPr>
                  <a:t>)</a:t>
                </a:r>
              </a:p>
            </p:txBody>
          </p:sp>
        </p:grpSp>
        <p:sp>
          <p:nvSpPr>
            <p:cNvPr id="37897" name="Text Box 28"/>
            <p:cNvSpPr txBox="1">
              <a:spLocks noChangeArrowheads="1"/>
            </p:cNvSpPr>
            <p:nvPr/>
          </p:nvSpPr>
          <p:spPr bwMode="auto">
            <a:xfrm>
              <a:off x="4558" y="2296"/>
              <a:ext cx="3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 i="1">
                  <a:solidFill>
                    <a:schemeClr val="bg1"/>
                  </a:solidFill>
                </a:rPr>
                <a:t>Top</a:t>
              </a:r>
            </a:p>
          </p:txBody>
        </p:sp>
        <p:sp>
          <p:nvSpPr>
            <p:cNvPr id="37898" name="Text Box 29"/>
            <p:cNvSpPr txBox="1">
              <a:spLocks noChangeArrowheads="1"/>
            </p:cNvSpPr>
            <p:nvPr/>
          </p:nvSpPr>
          <p:spPr bwMode="auto">
            <a:xfrm>
              <a:off x="4483" y="3294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 i="1">
                  <a:solidFill>
                    <a:schemeClr val="hlink"/>
                  </a:solidFill>
                </a:rPr>
                <a:t>Mirror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240213" y="990618"/>
            <a:ext cx="3725862" cy="4392613"/>
            <a:chOff x="2671" y="890"/>
            <a:chExt cx="2347" cy="2767"/>
          </a:xfrm>
        </p:grpSpPr>
        <p:sp>
          <p:nvSpPr>
            <p:cNvPr id="37894" name="Line 31"/>
            <p:cNvSpPr>
              <a:spLocks noChangeShapeType="1"/>
            </p:cNvSpPr>
            <p:nvPr/>
          </p:nvSpPr>
          <p:spPr bwMode="auto">
            <a:xfrm>
              <a:off x="3833" y="1933"/>
              <a:ext cx="0" cy="1724"/>
            </a:xfrm>
            <a:prstGeom prst="line">
              <a:avLst/>
            </a:prstGeom>
            <a:noFill/>
            <a:ln w="38100" cap="rnd">
              <a:solidFill>
                <a:srgbClr val="080808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7895" name="Text Box 32"/>
            <p:cNvSpPr txBox="1">
              <a:spLocks noChangeArrowheads="1"/>
            </p:cNvSpPr>
            <p:nvPr/>
          </p:nvSpPr>
          <p:spPr bwMode="auto">
            <a:xfrm>
              <a:off x="2671" y="890"/>
              <a:ext cx="23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</a:rPr>
                <a:t>Transfer </a:t>
              </a:r>
              <a:r>
                <a:rPr lang="it-IT" dirty="0" err="1">
                  <a:solidFill>
                    <a:schemeClr val="tx2"/>
                  </a:solidFill>
                </a:rPr>
                <a:t>Function</a:t>
              </a:r>
              <a:r>
                <a:rPr lang="it-IT" dirty="0">
                  <a:solidFill>
                    <a:schemeClr val="tx2"/>
                  </a:solidFill>
                </a:rPr>
                <a:t> &lt; 10</a:t>
              </a:r>
              <a:r>
                <a:rPr lang="it-IT" baseline="30000" dirty="0">
                  <a:solidFill>
                    <a:schemeClr val="tx2"/>
                  </a:solidFill>
                </a:rPr>
                <a:t>-10</a:t>
              </a: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14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xtreme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8343900" cy="564673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30925" y="3890963"/>
            <a:ext cx="2554288" cy="1927225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chemeClr val="tx2"/>
                </a:solidFill>
              </a:rPr>
              <a:t>Stressed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Measurement</a:t>
            </a:r>
          </a:p>
          <a:p>
            <a:pPr algn="ctr"/>
            <a:endParaRPr lang="it-IT">
              <a:solidFill>
                <a:schemeClr val="tx2"/>
              </a:solidFill>
            </a:endParaRPr>
          </a:p>
          <a:p>
            <a:pPr algn="ctr"/>
            <a:r>
              <a:rPr lang="it-IT">
                <a:solidFill>
                  <a:schemeClr val="tx2"/>
                </a:solidFill>
              </a:rPr>
              <a:t>T = 41943 s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High Sens Range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73813" y="896938"/>
            <a:ext cx="19431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chemeClr val="hlink"/>
                </a:solidFill>
              </a:rPr>
              <a:t>TOP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06813" y="3603625"/>
            <a:ext cx="18002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chemeClr val="hlink"/>
                </a:solidFill>
              </a:rPr>
              <a:t>MIRROR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59213" y="4610100"/>
            <a:ext cx="157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080808"/>
                </a:solidFill>
              </a:rPr>
              <a:t>2 x 10</a:t>
            </a:r>
            <a:r>
              <a:rPr lang="it-IT" sz="1400" baseline="30000">
                <a:solidFill>
                  <a:srgbClr val="080808"/>
                </a:solidFill>
              </a:rPr>
              <a:t>-18</a:t>
            </a:r>
            <a:r>
              <a:rPr lang="it-IT" sz="900">
                <a:solidFill>
                  <a:srgbClr val="080808"/>
                </a:solidFill>
              </a:rPr>
              <a:t>  </a:t>
            </a:r>
            <a:r>
              <a:rPr lang="it-IT" sz="1400">
                <a:solidFill>
                  <a:srgbClr val="080808"/>
                </a:solidFill>
              </a:rPr>
              <a:t>m Hz</a:t>
            </a:r>
            <a:r>
              <a:rPr lang="it-IT" sz="1400" baseline="30000">
                <a:solidFill>
                  <a:srgbClr val="080808"/>
                </a:solidFill>
              </a:rPr>
              <a:t>-1/2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15100" y="1443038"/>
            <a:ext cx="16786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80808"/>
                </a:solidFill>
              </a:rPr>
              <a:t>1.2 </a:t>
            </a:r>
            <a:r>
              <a:rPr lang="it-IT" sz="1400" dirty="0">
                <a:solidFill>
                  <a:srgbClr val="080808"/>
                </a:solidFill>
              </a:rPr>
              <a:t>x 10</a:t>
            </a:r>
            <a:r>
              <a:rPr lang="it-IT" sz="1400" baseline="30000" dirty="0">
                <a:solidFill>
                  <a:srgbClr val="080808"/>
                </a:solidFill>
              </a:rPr>
              <a:t>-6</a:t>
            </a:r>
            <a:r>
              <a:rPr lang="it-IT" sz="900" dirty="0">
                <a:solidFill>
                  <a:srgbClr val="080808"/>
                </a:solidFill>
              </a:rPr>
              <a:t>  </a:t>
            </a:r>
            <a:r>
              <a:rPr lang="it-IT" sz="1400" dirty="0">
                <a:solidFill>
                  <a:srgbClr val="080808"/>
                </a:solidFill>
              </a:rPr>
              <a:t>m Hz</a:t>
            </a:r>
            <a:r>
              <a:rPr lang="it-IT" sz="1400" baseline="30000" dirty="0">
                <a:solidFill>
                  <a:srgbClr val="080808"/>
                </a:solidFill>
              </a:rPr>
              <a:t>-1/2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6725" y="3243263"/>
            <a:ext cx="10795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275013" y="3243263"/>
            <a:ext cx="10795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11188" y="5908675"/>
            <a:ext cx="10795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419475" y="5908675"/>
            <a:ext cx="10795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154738" y="3243263"/>
            <a:ext cx="10795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716462" y="1844675"/>
            <a:ext cx="2867024" cy="2735263"/>
            <a:chOff x="2971" y="1117"/>
            <a:chExt cx="1806" cy="1723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>
              <a:off x="2971" y="1117"/>
              <a:ext cx="1633" cy="1723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prstDash val="dash"/>
              <a:round/>
              <a:headEnd type="arrow" w="med" len="med"/>
              <a:tailEnd type="arrow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343" y="1933"/>
              <a:ext cx="1434" cy="29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TF &lt; </a:t>
              </a:r>
              <a:r>
                <a:rPr lang="it-IT" dirty="0" smtClean="0"/>
                <a:t>1.7 x 10</a:t>
              </a:r>
              <a:r>
                <a:rPr lang="it-IT" baseline="30000" dirty="0" smtClean="0"/>
                <a:t>-12</a:t>
              </a:r>
              <a:endParaRPr lang="it-IT" baseline="30000" dirty="0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8429652" y="637659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15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trem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63596"/>
            <a:ext cx="8415338" cy="56943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9454" y="4071942"/>
            <a:ext cx="478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i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en-US" sz="9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7256" y="4071942"/>
            <a:ext cx="478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i="1" dirty="0" smtClean="0">
                <a:solidFill>
                  <a:srgbClr val="FF0000"/>
                </a:solidFill>
              </a:rPr>
              <a:t>!</a:t>
            </a:r>
            <a:endParaRPr lang="en-US" sz="9600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357554" y="3357562"/>
            <a:ext cx="1000132" cy="7143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6143636" y="3286124"/>
            <a:ext cx="1000132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3357554" y="6000768"/>
            <a:ext cx="1000132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571472" y="6000768"/>
            <a:ext cx="1000132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5993" y="1857375"/>
            <a:ext cx="2828923" cy="2428875"/>
            <a:chOff x="1936" y="1125"/>
            <a:chExt cx="1782" cy="1530"/>
          </a:xfrm>
        </p:grpSpPr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936" y="1125"/>
              <a:ext cx="1710" cy="153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prstDash val="dash"/>
              <a:round/>
              <a:headEnd type="arrow" w="med" len="med"/>
              <a:tailEnd type="arrow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161" y="1845"/>
              <a:ext cx="1557" cy="29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TF </a:t>
              </a:r>
              <a:r>
                <a:rPr lang="it-IT" dirty="0" smtClean="0">
                  <a:solidFill>
                    <a:schemeClr val="tx2"/>
                  </a:solidFill>
                </a:rPr>
                <a:t>=</a:t>
              </a:r>
              <a:r>
                <a:rPr lang="it-IT" dirty="0" smtClean="0"/>
                <a:t> 1.26 x 10</a:t>
              </a:r>
              <a:r>
                <a:rPr lang="it-IT" baseline="30000" dirty="0" smtClean="0"/>
                <a:t>-11</a:t>
              </a:r>
              <a:endParaRPr lang="it-IT" baseline="30000" dirty="0"/>
            </a:p>
          </p:txBody>
        </p:sp>
      </p:grpSp>
      <p:sp>
        <p:nvSpPr>
          <p:cNvPr id="18" name="Rettangolo 17"/>
          <p:cNvSpPr/>
          <p:nvPr/>
        </p:nvSpPr>
        <p:spPr bwMode="auto">
          <a:xfrm>
            <a:off x="500034" y="3286124"/>
            <a:ext cx="1000132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01090" y="644803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16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F_Requireme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1109662"/>
            <a:ext cx="9048750" cy="463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143248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ET-Xylophone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24" y="2967335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AdV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6643702" y="4214818"/>
            <a:ext cx="142876" cy="142876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6314" y="4071942"/>
            <a:ext cx="173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80808"/>
                </a:solidFill>
              </a:rPr>
              <a:t>1.26 x 10</a:t>
            </a:r>
            <a:r>
              <a:rPr lang="it-IT" baseline="30000" dirty="0" smtClean="0">
                <a:solidFill>
                  <a:srgbClr val="080808"/>
                </a:solidFill>
              </a:rPr>
              <a:t>-11</a:t>
            </a:r>
            <a:endParaRPr lang="en-US" dirty="0">
              <a:solidFill>
                <a:srgbClr val="080808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5715008" y="4501364"/>
            <a:ext cx="2202847" cy="2213784"/>
            <a:chOff x="5715008" y="4501364"/>
            <a:chExt cx="2202847" cy="2213784"/>
          </a:xfrm>
          <a:solidFill>
            <a:schemeClr val="tx2"/>
          </a:solidFill>
        </p:grpSpPr>
        <p:cxnSp>
          <p:nvCxnSpPr>
            <p:cNvPr id="11" name="Straight Arrow Connector 10"/>
            <p:cNvCxnSpPr/>
            <p:nvPr/>
          </p:nvCxnSpPr>
          <p:spPr bwMode="auto">
            <a:xfrm rot="5400000">
              <a:off x="5893603" y="5322107"/>
              <a:ext cx="1643074" cy="1588"/>
            </a:xfrm>
            <a:prstGeom prst="straightConnector1">
              <a:avLst/>
            </a:prstGeom>
            <a:grp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715008" y="6253483"/>
              <a:ext cx="2202847" cy="46166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2">
                      <a:lumMod val="50000"/>
                    </a:schemeClr>
                  </a:solidFill>
                </a:rPr>
                <a:t>+ Pre-Isolator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17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935538" y="285750"/>
            <a:ext cx="3671887" cy="6462157"/>
            <a:chOff x="4757765" y="336570"/>
            <a:chExt cx="3671887" cy="6462158"/>
          </a:xfrm>
        </p:grpSpPr>
        <p:grpSp>
          <p:nvGrpSpPr>
            <p:cNvPr id="42010" name="Group 83"/>
            <p:cNvGrpSpPr>
              <a:grpSpLocks/>
            </p:cNvGrpSpPr>
            <p:nvPr/>
          </p:nvGrpSpPr>
          <p:grpSpPr bwMode="auto">
            <a:xfrm>
              <a:off x="4757765" y="336570"/>
              <a:ext cx="3671887" cy="6462158"/>
              <a:chOff x="4757765" y="336570"/>
              <a:chExt cx="3671887" cy="6462158"/>
            </a:xfrm>
          </p:grpSpPr>
          <p:grpSp>
            <p:nvGrpSpPr>
              <p:cNvPr id="42014" name="Group 2"/>
              <p:cNvGrpSpPr>
                <a:grpSpLocks/>
              </p:cNvGrpSpPr>
              <p:nvPr/>
            </p:nvGrpSpPr>
            <p:grpSpPr bwMode="auto">
              <a:xfrm>
                <a:off x="4757765" y="336570"/>
                <a:ext cx="3671887" cy="5949950"/>
                <a:chOff x="113" y="-63"/>
                <a:chExt cx="2313" cy="3748"/>
              </a:xfrm>
            </p:grpSpPr>
            <p:sp>
              <p:nvSpPr>
                <p:cNvPr id="42016" name="Rectangle 3"/>
                <p:cNvSpPr>
                  <a:spLocks noChangeArrowheads="1"/>
                </p:cNvSpPr>
                <p:nvPr/>
              </p:nvSpPr>
              <p:spPr bwMode="auto">
                <a:xfrm>
                  <a:off x="158" y="74"/>
                  <a:ext cx="2086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8" y="1089"/>
                  <a:ext cx="1082" cy="32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81639" tIns="42452" rIns="81639" bIns="42452">
                  <a:spAutoFit/>
                </a:bodyPr>
                <a:lstStyle/>
                <a:p>
                  <a:pPr defTabSz="414338" hangingPunct="0">
                    <a:lnSpc>
                      <a:spcPct val="96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1500">
                      <a:solidFill>
                        <a:srgbClr val="00CC99"/>
                      </a:solidFill>
                      <a:latin typeface="DejaVu Sans" pitchFamily="16" charset="0"/>
                    </a:rPr>
                    <a:t>SA design</a:t>
                  </a: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1500">
                      <a:solidFill>
                        <a:srgbClr val="00CC99"/>
                      </a:solidFill>
                      <a:latin typeface="DejaVu Sans" pitchFamily="16" charset="0"/>
                    </a:rPr>
                    <a:t>e freccette</a:t>
                  </a:r>
                </a:p>
              </p:txBody>
            </p:sp>
            <p:pic>
              <p:nvPicPr>
                <p:cNvPr id="4201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8" y="255"/>
                  <a:ext cx="2071" cy="30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4201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79" y="119"/>
                  <a:ext cx="342" cy="15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81639" tIns="42452" rIns="81639" bIns="42452">
                  <a:spAutoFit/>
                </a:bodyPr>
                <a:lstStyle/>
                <a:p>
                  <a:pPr defTabSz="414338" hangingPunct="0">
                    <a:lnSpc>
                      <a:spcPct val="96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endParaRPr lang="en-GB" sz="1600">
                    <a:solidFill>
                      <a:srgbClr val="000000"/>
                    </a:solidFill>
                    <a:latin typeface="DejaVu Sans" pitchFamily="16" charset="0"/>
                  </a:endParaRPr>
                </a:p>
                <a:p>
                  <a:pPr defTabSz="414338" hangingPunct="0"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  <a:latin typeface="DejaVu Sans" pitchFamily="16" charset="0"/>
                    </a:rPr>
                    <a:t> </a:t>
                  </a:r>
                </a:p>
              </p:txBody>
            </p:sp>
            <p:sp>
              <p:nvSpPr>
                <p:cNvPr id="42020" name="Rectangle 7"/>
                <p:cNvSpPr>
                  <a:spLocks noChangeArrowheads="1"/>
                </p:cNvSpPr>
                <p:nvPr/>
              </p:nvSpPr>
              <p:spPr bwMode="auto">
                <a:xfrm>
                  <a:off x="1730" y="87"/>
                  <a:ext cx="514" cy="31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1" name="Line 8"/>
                <p:cNvSpPr>
                  <a:spLocks noChangeShapeType="1"/>
                </p:cNvSpPr>
                <p:nvPr/>
              </p:nvSpPr>
              <p:spPr bwMode="auto">
                <a:xfrm>
                  <a:off x="1201" y="3022"/>
                  <a:ext cx="227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2" name="Line 9"/>
                <p:cNvSpPr>
                  <a:spLocks noChangeShapeType="1"/>
                </p:cNvSpPr>
                <p:nvPr/>
              </p:nvSpPr>
              <p:spPr bwMode="auto">
                <a:xfrm>
                  <a:off x="1053" y="427"/>
                  <a:ext cx="0" cy="3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3" name="Line 10"/>
                <p:cNvSpPr>
                  <a:spLocks noChangeShapeType="1"/>
                </p:cNvSpPr>
                <p:nvPr/>
              </p:nvSpPr>
              <p:spPr bwMode="auto">
                <a:xfrm>
                  <a:off x="1065" y="985"/>
                  <a:ext cx="0" cy="1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4" name="Line 11"/>
                <p:cNvSpPr>
                  <a:spLocks noChangeShapeType="1"/>
                </p:cNvSpPr>
                <p:nvPr/>
              </p:nvSpPr>
              <p:spPr bwMode="auto">
                <a:xfrm>
                  <a:off x="1065" y="1264"/>
                  <a:ext cx="0" cy="1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5" name="Line 12"/>
                <p:cNvSpPr>
                  <a:spLocks noChangeShapeType="1"/>
                </p:cNvSpPr>
                <p:nvPr/>
              </p:nvSpPr>
              <p:spPr bwMode="auto">
                <a:xfrm>
                  <a:off x="1065" y="1600"/>
                  <a:ext cx="0" cy="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6" name="Line 13"/>
                <p:cNvSpPr>
                  <a:spLocks noChangeShapeType="1"/>
                </p:cNvSpPr>
                <p:nvPr/>
              </p:nvSpPr>
              <p:spPr bwMode="auto">
                <a:xfrm>
                  <a:off x="1065" y="1962"/>
                  <a:ext cx="0" cy="15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27" name="Rectangle 14"/>
                <p:cNvSpPr>
                  <a:spLocks noChangeArrowheads="1"/>
                </p:cNvSpPr>
                <p:nvPr/>
              </p:nvSpPr>
              <p:spPr bwMode="auto">
                <a:xfrm>
                  <a:off x="203" y="2523"/>
                  <a:ext cx="272" cy="68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8" name="Rectangle 15"/>
                <p:cNvSpPr>
                  <a:spLocks noChangeArrowheads="1"/>
                </p:cNvSpPr>
                <p:nvPr/>
              </p:nvSpPr>
              <p:spPr bwMode="auto">
                <a:xfrm>
                  <a:off x="158" y="-63"/>
                  <a:ext cx="2086" cy="3266"/>
                </a:xfrm>
                <a:prstGeom prst="rect">
                  <a:avLst/>
                </a:prstGeom>
                <a:noFill/>
                <a:ln w="5715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9" name="Rectangle 16"/>
                <p:cNvSpPr>
                  <a:spLocks noChangeArrowheads="1"/>
                </p:cNvSpPr>
                <p:nvPr/>
              </p:nvSpPr>
              <p:spPr bwMode="auto">
                <a:xfrm>
                  <a:off x="158" y="74"/>
                  <a:ext cx="2086" cy="3220"/>
                </a:xfrm>
                <a:prstGeom prst="rect">
                  <a:avLst/>
                </a:prstGeom>
                <a:noFill/>
                <a:ln w="9525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0" name="Rectangle 17"/>
                <p:cNvSpPr>
                  <a:spLocks noChangeArrowheads="1"/>
                </p:cNvSpPr>
                <p:nvPr/>
              </p:nvSpPr>
              <p:spPr bwMode="auto">
                <a:xfrm>
                  <a:off x="158" y="3113"/>
                  <a:ext cx="2041" cy="1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1" name="Rectangle 18"/>
                <p:cNvSpPr>
                  <a:spLocks noChangeArrowheads="1"/>
                </p:cNvSpPr>
                <p:nvPr/>
              </p:nvSpPr>
              <p:spPr bwMode="auto">
                <a:xfrm>
                  <a:off x="158" y="74"/>
                  <a:ext cx="2086" cy="3220"/>
                </a:xfrm>
                <a:prstGeom prst="rect">
                  <a:avLst/>
                </a:prstGeom>
                <a:noFill/>
                <a:ln w="9525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2" name="Line 19"/>
                <p:cNvSpPr>
                  <a:spLocks noChangeShapeType="1"/>
                </p:cNvSpPr>
                <p:nvPr/>
              </p:nvSpPr>
              <p:spPr bwMode="auto">
                <a:xfrm>
                  <a:off x="158" y="74"/>
                  <a:ext cx="0" cy="3447"/>
                </a:xfrm>
                <a:prstGeom prst="line">
                  <a:avLst/>
                </a:prstGeom>
                <a:noFill/>
                <a:ln w="5715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42033" name="Rectangle 20"/>
                <p:cNvSpPr>
                  <a:spLocks noChangeArrowheads="1"/>
                </p:cNvSpPr>
                <p:nvPr/>
              </p:nvSpPr>
              <p:spPr bwMode="auto">
                <a:xfrm>
                  <a:off x="1791" y="28"/>
                  <a:ext cx="635" cy="3657"/>
                </a:xfrm>
                <a:prstGeom prst="rect">
                  <a:avLst/>
                </a:prstGeom>
                <a:solidFill>
                  <a:srgbClr val="080808"/>
                </a:solidFill>
                <a:ln w="9525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4" name="Rectangle 21"/>
                <p:cNvSpPr>
                  <a:spLocks noChangeArrowheads="1"/>
                </p:cNvSpPr>
                <p:nvPr/>
              </p:nvSpPr>
              <p:spPr bwMode="auto">
                <a:xfrm>
                  <a:off x="113" y="3249"/>
                  <a:ext cx="1723" cy="226"/>
                </a:xfrm>
                <a:prstGeom prst="rect">
                  <a:avLst/>
                </a:prstGeom>
                <a:solidFill>
                  <a:srgbClr val="080808"/>
                </a:solidFill>
                <a:ln w="9525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15" name="TextBox 82"/>
              <p:cNvSpPr txBox="1">
                <a:spLocks noChangeArrowheads="1"/>
              </p:cNvSpPr>
              <p:nvPr/>
            </p:nvSpPr>
            <p:spPr bwMode="auto">
              <a:xfrm>
                <a:off x="5228765" y="5967731"/>
                <a:ext cx="201048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dirty="0" err="1" smtClean="0"/>
                  <a:t>X-Excitation</a:t>
                </a:r>
                <a:endParaRPr lang="it-IT" dirty="0" smtClean="0"/>
              </a:p>
              <a:p>
                <a:pPr algn="ctr"/>
                <a:r>
                  <a:rPr lang="it-IT" dirty="0" err="1" smtClean="0"/>
                  <a:t>Experiment</a:t>
                </a:r>
                <a:endParaRPr lang="en-US" dirty="0"/>
              </a:p>
            </p:txBody>
          </p:sp>
        </p:grpSp>
        <p:sp>
          <p:nvSpPr>
            <p:cNvPr id="42011" name="Oval 76"/>
            <p:cNvSpPr>
              <a:spLocks noChangeArrowheads="1"/>
            </p:cNvSpPr>
            <p:nvPr/>
          </p:nvSpPr>
          <p:spPr bwMode="auto">
            <a:xfrm>
              <a:off x="5072066" y="785794"/>
              <a:ext cx="285752" cy="28575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2012" name="Straight Connector 78"/>
            <p:cNvCxnSpPr>
              <a:cxnSpLocks noChangeShapeType="1"/>
              <a:stCxn id="42011" idx="1"/>
              <a:endCxn id="42011" idx="5"/>
            </p:cNvCxnSpPr>
            <p:nvPr/>
          </p:nvCxnSpPr>
          <p:spPr bwMode="auto">
            <a:xfrm rot="16200000" flipH="1">
              <a:off x="5113913" y="827641"/>
              <a:ext cx="202058" cy="2020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13" name="Straight Connector 79"/>
            <p:cNvCxnSpPr>
              <a:cxnSpLocks noChangeShapeType="1"/>
            </p:cNvCxnSpPr>
            <p:nvPr/>
          </p:nvCxnSpPr>
          <p:spPr bwMode="auto">
            <a:xfrm flipV="1">
              <a:off x="5143504" y="844976"/>
              <a:ext cx="202058" cy="15513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1143000" y="285750"/>
            <a:ext cx="3671888" cy="5949950"/>
            <a:chOff x="113" y="-63"/>
            <a:chExt cx="2313" cy="3748"/>
          </a:xfrm>
        </p:grpSpPr>
        <p:sp>
          <p:nvSpPr>
            <p:cNvPr id="41990" name="Rectangle 3"/>
            <p:cNvSpPr>
              <a:spLocks noChangeArrowheads="1"/>
            </p:cNvSpPr>
            <p:nvPr/>
          </p:nvSpPr>
          <p:spPr bwMode="auto">
            <a:xfrm>
              <a:off x="158" y="74"/>
              <a:ext cx="2086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Text Box 4"/>
            <p:cNvSpPr txBox="1">
              <a:spLocks noChangeArrowheads="1"/>
            </p:cNvSpPr>
            <p:nvPr/>
          </p:nvSpPr>
          <p:spPr bwMode="auto">
            <a:xfrm>
              <a:off x="438" y="1089"/>
              <a:ext cx="1082" cy="3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 defTabSz="414338" hangingPunct="0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500">
                  <a:solidFill>
                    <a:srgbClr val="00CC99"/>
                  </a:solidFill>
                  <a:latin typeface="DejaVu Sans" pitchFamily="16" charset="0"/>
                </a:rPr>
                <a:t>SA design</a:t>
              </a: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500">
                  <a:solidFill>
                    <a:srgbClr val="00CC99"/>
                  </a:solidFill>
                  <a:latin typeface="DejaVu Sans" pitchFamily="16" charset="0"/>
                </a:rPr>
                <a:t>e freccette</a:t>
              </a:r>
            </a:p>
          </p:txBody>
        </p:sp>
        <p:pic>
          <p:nvPicPr>
            <p:cNvPr id="4199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55"/>
              <a:ext cx="2071" cy="30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993" name="Text Box 6"/>
            <p:cNvSpPr txBox="1">
              <a:spLocks noChangeArrowheads="1"/>
            </p:cNvSpPr>
            <p:nvPr/>
          </p:nvSpPr>
          <p:spPr bwMode="auto">
            <a:xfrm>
              <a:off x="179" y="119"/>
              <a:ext cx="342" cy="15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 defTabSz="414338" hangingPunct="0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endParaRPr lang="en-GB" sz="1600">
                <a:solidFill>
                  <a:srgbClr val="000000"/>
                </a:solidFill>
                <a:latin typeface="DejaVu Sans" pitchFamily="16" charset="0"/>
              </a:endParaRPr>
            </a:p>
            <a:p>
              <a:pPr defTabSz="41433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DejaVu Sans" pitchFamily="16" charset="0"/>
                </a:rPr>
                <a:t> </a:t>
              </a:r>
            </a:p>
          </p:txBody>
        </p:sp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1730" y="87"/>
              <a:ext cx="514" cy="3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8"/>
            <p:cNvSpPr>
              <a:spLocks noChangeShapeType="1"/>
            </p:cNvSpPr>
            <p:nvPr/>
          </p:nvSpPr>
          <p:spPr bwMode="auto">
            <a:xfrm>
              <a:off x="1201" y="3022"/>
              <a:ext cx="227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6" name="Line 9"/>
            <p:cNvSpPr>
              <a:spLocks noChangeShapeType="1"/>
            </p:cNvSpPr>
            <p:nvPr/>
          </p:nvSpPr>
          <p:spPr bwMode="auto">
            <a:xfrm>
              <a:off x="1053" y="427"/>
              <a:ext cx="0" cy="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7" name="Line 10"/>
            <p:cNvSpPr>
              <a:spLocks noChangeShapeType="1"/>
            </p:cNvSpPr>
            <p:nvPr/>
          </p:nvSpPr>
          <p:spPr bwMode="auto">
            <a:xfrm>
              <a:off x="1065" y="985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065" y="1264"/>
              <a:ext cx="0" cy="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9" name="Line 12"/>
            <p:cNvSpPr>
              <a:spLocks noChangeShapeType="1"/>
            </p:cNvSpPr>
            <p:nvPr/>
          </p:nvSpPr>
          <p:spPr bwMode="auto">
            <a:xfrm>
              <a:off x="1065" y="1600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0" name="Line 13"/>
            <p:cNvSpPr>
              <a:spLocks noChangeShapeType="1"/>
            </p:cNvSpPr>
            <p:nvPr/>
          </p:nvSpPr>
          <p:spPr bwMode="auto">
            <a:xfrm>
              <a:off x="1065" y="1962"/>
              <a:ext cx="0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1" name="Rectangle 14"/>
            <p:cNvSpPr>
              <a:spLocks noChangeArrowheads="1"/>
            </p:cNvSpPr>
            <p:nvPr/>
          </p:nvSpPr>
          <p:spPr bwMode="auto">
            <a:xfrm>
              <a:off x="203" y="2523"/>
              <a:ext cx="272" cy="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Rectangle 15"/>
            <p:cNvSpPr>
              <a:spLocks noChangeArrowheads="1"/>
            </p:cNvSpPr>
            <p:nvPr/>
          </p:nvSpPr>
          <p:spPr bwMode="auto">
            <a:xfrm>
              <a:off x="158" y="-63"/>
              <a:ext cx="2086" cy="3266"/>
            </a:xfrm>
            <a:prstGeom prst="rect">
              <a:avLst/>
            </a:prstGeom>
            <a:noFill/>
            <a:ln w="571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16"/>
            <p:cNvSpPr>
              <a:spLocks noChangeArrowheads="1"/>
            </p:cNvSpPr>
            <p:nvPr/>
          </p:nvSpPr>
          <p:spPr bwMode="auto">
            <a:xfrm>
              <a:off x="158" y="74"/>
              <a:ext cx="2086" cy="3220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Rectangle 17"/>
            <p:cNvSpPr>
              <a:spLocks noChangeArrowheads="1"/>
            </p:cNvSpPr>
            <p:nvPr/>
          </p:nvSpPr>
          <p:spPr bwMode="auto">
            <a:xfrm>
              <a:off x="158" y="3113"/>
              <a:ext cx="204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Rectangle 18"/>
            <p:cNvSpPr>
              <a:spLocks noChangeArrowheads="1"/>
            </p:cNvSpPr>
            <p:nvPr/>
          </p:nvSpPr>
          <p:spPr bwMode="auto">
            <a:xfrm>
              <a:off x="158" y="74"/>
              <a:ext cx="2086" cy="3220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19"/>
            <p:cNvSpPr>
              <a:spLocks noChangeShapeType="1"/>
            </p:cNvSpPr>
            <p:nvPr/>
          </p:nvSpPr>
          <p:spPr bwMode="auto">
            <a:xfrm>
              <a:off x="158" y="74"/>
              <a:ext cx="0" cy="3447"/>
            </a:xfrm>
            <a:prstGeom prst="line">
              <a:avLst/>
            </a:prstGeom>
            <a:noFill/>
            <a:ln w="57150">
              <a:solidFill>
                <a:srgbClr val="080808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42007" name="Rectangle 20"/>
            <p:cNvSpPr>
              <a:spLocks noChangeArrowheads="1"/>
            </p:cNvSpPr>
            <p:nvPr/>
          </p:nvSpPr>
          <p:spPr bwMode="auto">
            <a:xfrm>
              <a:off x="1791" y="28"/>
              <a:ext cx="635" cy="3657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Rectangle 21"/>
            <p:cNvSpPr>
              <a:spLocks noChangeArrowheads="1"/>
            </p:cNvSpPr>
            <p:nvPr/>
          </p:nvSpPr>
          <p:spPr bwMode="auto">
            <a:xfrm>
              <a:off x="113" y="3249"/>
              <a:ext cx="1723" cy="22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2"/>
            <p:cNvSpPr>
              <a:spLocks noChangeShapeType="1"/>
            </p:cNvSpPr>
            <p:nvPr/>
          </p:nvSpPr>
          <p:spPr bwMode="auto">
            <a:xfrm>
              <a:off x="249" y="300"/>
              <a:ext cx="5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988" name="TextBox 81"/>
          <p:cNvSpPr txBox="1">
            <a:spLocks noChangeArrowheads="1"/>
          </p:cNvSpPr>
          <p:nvPr/>
        </p:nvSpPr>
        <p:spPr bwMode="auto">
          <a:xfrm>
            <a:off x="1320800" y="5929313"/>
            <a:ext cx="239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Possible Bypass</a:t>
            </a:r>
            <a:endParaRPr lang="en-US"/>
          </a:p>
        </p:txBody>
      </p:sp>
      <p:sp>
        <p:nvSpPr>
          <p:cNvPr id="41989" name="Freeform 50"/>
          <p:cNvSpPr>
            <a:spLocks/>
          </p:cNvSpPr>
          <p:nvPr/>
        </p:nvSpPr>
        <p:spPr bwMode="auto">
          <a:xfrm>
            <a:off x="2932113" y="871538"/>
            <a:ext cx="738187" cy="3787775"/>
          </a:xfrm>
          <a:custGeom>
            <a:avLst/>
            <a:gdLst>
              <a:gd name="T0" fmla="*/ 203408 w 737809"/>
              <a:gd name="T1" fmla="*/ 0 h 3788229"/>
              <a:gd name="T2" fmla="*/ 566637 w 737809"/>
              <a:gd name="T3" fmla="*/ 1567170 h 3788229"/>
              <a:gd name="T4" fmla="*/ 334170 w 737809"/>
              <a:gd name="T5" fmla="*/ 2307220 h 3788229"/>
              <a:gd name="T6" fmla="*/ 682871 w 737809"/>
              <a:gd name="T7" fmla="*/ 2974716 h 3788229"/>
              <a:gd name="T8" fmla="*/ 0 w 737809"/>
              <a:gd name="T9" fmla="*/ 3787321 h 3788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7809"/>
              <a:gd name="T16" fmla="*/ 0 h 3788229"/>
              <a:gd name="T17" fmla="*/ 737809 w 737809"/>
              <a:gd name="T18" fmla="*/ 3788229 h 3788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7809" h="3788229">
                <a:moveTo>
                  <a:pt x="203200" y="0"/>
                </a:moveTo>
                <a:cubicBezTo>
                  <a:pt x="373743" y="591457"/>
                  <a:pt x="544286" y="1182914"/>
                  <a:pt x="566057" y="1567543"/>
                </a:cubicBezTo>
                <a:cubicBezTo>
                  <a:pt x="587828" y="1952172"/>
                  <a:pt x="314476" y="2073124"/>
                  <a:pt x="333828" y="2307772"/>
                </a:cubicBezTo>
                <a:cubicBezTo>
                  <a:pt x="353180" y="2542420"/>
                  <a:pt x="737809" y="2728686"/>
                  <a:pt x="682171" y="2975429"/>
                </a:cubicBezTo>
                <a:cubicBezTo>
                  <a:pt x="626533" y="3222172"/>
                  <a:pt x="313266" y="3505200"/>
                  <a:pt x="0" y="3788229"/>
                </a:cubicBezTo>
              </a:path>
            </a:pathLst>
          </a:custGeom>
          <a:noFill/>
          <a:ln w="9525" algn="ctr">
            <a:solidFill>
              <a:schemeClr val="bg2"/>
            </a:solidFill>
            <a:round/>
            <a:headEnd type="arrow" w="med" len="med"/>
            <a:tailEnd type="arrow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18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"/>
          <p:cNvGrpSpPr>
            <a:grpSpLocks/>
          </p:cNvGrpSpPr>
          <p:nvPr/>
        </p:nvGrpSpPr>
        <p:grpSpPr bwMode="auto">
          <a:xfrm>
            <a:off x="714375" y="1185863"/>
            <a:ext cx="7643813" cy="5172075"/>
            <a:chOff x="714348" y="785794"/>
            <a:chExt cx="7643834" cy="5172634"/>
          </a:xfrm>
        </p:grpSpPr>
        <p:pic>
          <p:nvPicPr>
            <p:cNvPr id="43013" name="Picture 1" descr="linee_top_stage_x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785794"/>
              <a:ext cx="7643834" cy="517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Oval 2"/>
            <p:cNvSpPr>
              <a:spLocks noChangeArrowheads="1"/>
            </p:cNvSpPr>
            <p:nvPr/>
          </p:nvSpPr>
          <p:spPr bwMode="auto">
            <a:xfrm>
              <a:off x="1214414" y="1500174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5" name="Oval 3"/>
            <p:cNvSpPr>
              <a:spLocks noChangeArrowheads="1"/>
            </p:cNvSpPr>
            <p:nvPr/>
          </p:nvSpPr>
          <p:spPr bwMode="auto">
            <a:xfrm>
              <a:off x="1684800" y="1714488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6" name="Oval 4"/>
            <p:cNvSpPr>
              <a:spLocks noChangeArrowheads="1"/>
            </p:cNvSpPr>
            <p:nvPr/>
          </p:nvSpPr>
          <p:spPr bwMode="auto">
            <a:xfrm>
              <a:off x="2217600" y="178592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7" name="Oval 5"/>
            <p:cNvSpPr>
              <a:spLocks noChangeArrowheads="1"/>
            </p:cNvSpPr>
            <p:nvPr/>
          </p:nvSpPr>
          <p:spPr bwMode="auto">
            <a:xfrm>
              <a:off x="2638800" y="164305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3625" y="4643438"/>
            <a:ext cx="19065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Bypass </a:t>
            </a:r>
          </a:p>
          <a:p>
            <a:pPr algn="ctr">
              <a:defRPr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Indication 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2" name="Text Box 32"/>
          <p:cNvSpPr txBox="1">
            <a:spLocks noChangeArrowheads="1"/>
          </p:cNvSpPr>
          <p:nvPr/>
        </p:nvSpPr>
        <p:spPr bwMode="auto">
          <a:xfrm>
            <a:off x="2987675" y="428625"/>
            <a:ext cx="3335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chemeClr val="tx2"/>
                </a:solidFill>
              </a:rPr>
              <a:t>X - Excitation Results</a:t>
            </a:r>
            <a:endParaRPr lang="it-IT" baseline="3000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19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85794"/>
            <a:ext cx="8077200" cy="1676400"/>
          </a:xfrm>
        </p:spPr>
        <p:txBody>
          <a:bodyPr/>
          <a:lstStyle/>
          <a:p>
            <a:pPr eaLnBrk="1" hangingPunct="1"/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u="none" dirty="0" smtClean="0"/>
              <a:t/>
            </a:r>
            <a:br>
              <a:rPr lang="it-IT" sz="3600" b="1" u="none" dirty="0" smtClean="0"/>
            </a:br>
            <a:r>
              <a:rPr lang="it-IT" sz="3600" b="1" u="none" dirty="0" smtClean="0"/>
              <a:t>1) </a:t>
            </a:r>
            <a:r>
              <a:rPr lang="it-IT" sz="3600" b="1" u="none" dirty="0" err="1" smtClean="0"/>
              <a:t>Seismic</a:t>
            </a:r>
            <a:r>
              <a:rPr lang="it-IT" sz="3600" b="1" u="none" dirty="0" smtClean="0"/>
              <a:t> </a:t>
            </a:r>
            <a:r>
              <a:rPr lang="it-IT" sz="3600" b="1" u="none" dirty="0" err="1" smtClean="0"/>
              <a:t>Noise</a:t>
            </a:r>
            <a:r>
              <a:rPr lang="it-IT" sz="3600" b="1" u="none" dirty="0" smtClean="0"/>
              <a:t> </a:t>
            </a:r>
            <a:r>
              <a:rPr lang="it-IT" sz="3600" b="1" u="none" dirty="0" err="1" smtClean="0"/>
              <a:t>Attenuation</a:t>
            </a:r>
            <a:r>
              <a:rPr lang="it-IT" sz="3600" b="1" u="none" dirty="0" smtClean="0"/>
              <a:t> </a:t>
            </a:r>
            <a:br>
              <a:rPr lang="it-IT" sz="3600" b="1" u="none" dirty="0" smtClean="0"/>
            </a:br>
            <a:endParaRPr lang="en-US" sz="1600" i="1" u="none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34" y="2252666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Noise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Reduction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MeasurementVsRequi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8001056" cy="6429421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1285852" y="3571876"/>
            <a:ext cx="4500594" cy="2857056"/>
            <a:chOff x="1285852" y="3571876"/>
            <a:chExt cx="4500594" cy="2857056"/>
          </a:xfrm>
        </p:grpSpPr>
        <p:grpSp>
          <p:nvGrpSpPr>
            <p:cNvPr id="48132" name="Group 5"/>
            <p:cNvGrpSpPr>
              <a:grpSpLocks/>
            </p:cNvGrpSpPr>
            <p:nvPr/>
          </p:nvGrpSpPr>
          <p:grpSpPr bwMode="auto">
            <a:xfrm>
              <a:off x="4286248" y="3571876"/>
              <a:ext cx="1500198" cy="2857056"/>
              <a:chOff x="5000628" y="3643314"/>
              <a:chExt cx="1858976" cy="2857520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 rot="5400000">
                <a:off x="5357752" y="4643157"/>
                <a:ext cx="857389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5400000">
                <a:off x="4572727" y="4070771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5400000">
                <a:off x="6287239" y="4785262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rot="5400000">
                <a:off x="6214214" y="4142219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6223739" y="5928447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5400000">
                <a:off x="6428528" y="6071345"/>
                <a:ext cx="857389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5400000">
                <a:off x="6358678" y="5928447"/>
                <a:ext cx="857389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5400000">
                <a:off x="6071338" y="5213956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5400000">
                <a:off x="6430115" y="5571201"/>
                <a:ext cx="85738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" name="TextBox 15"/>
            <p:cNvSpPr txBox="1"/>
            <p:nvPr/>
          </p:nvSpPr>
          <p:spPr bwMode="auto">
            <a:xfrm>
              <a:off x="1285852" y="4786322"/>
              <a:ext cx="4214813" cy="83099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err="1">
                  <a:solidFill>
                    <a:schemeClr val="tx2"/>
                  </a:solidFill>
                </a:rPr>
                <a:t>Preisolator</a:t>
              </a:r>
              <a:r>
                <a:rPr lang="it-IT" dirty="0">
                  <a:solidFill>
                    <a:schemeClr val="tx2"/>
                  </a:solidFill>
                </a:rPr>
                <a:t> </a:t>
              </a:r>
              <a:r>
                <a:rPr lang="it-IT" dirty="0" err="1" smtClean="0">
                  <a:solidFill>
                    <a:schemeClr val="tx2"/>
                  </a:solidFill>
                </a:rPr>
                <a:t>provides</a:t>
              </a:r>
              <a:r>
                <a:rPr lang="it-IT" dirty="0">
                  <a:solidFill>
                    <a:schemeClr val="tx2"/>
                  </a:solidFill>
                </a:rPr>
                <a:t> </a:t>
              </a:r>
              <a:endParaRPr lang="it-IT" dirty="0" smtClean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it-IT" dirty="0" smtClean="0">
                  <a:solidFill>
                    <a:schemeClr val="tx2"/>
                  </a:solidFill>
                </a:rPr>
                <a:t>a </a:t>
              </a:r>
              <a:r>
                <a:rPr lang="it-IT" dirty="0" err="1" smtClean="0">
                  <a:solidFill>
                    <a:schemeClr val="tx2"/>
                  </a:solidFill>
                </a:rPr>
                <a:t>safety</a:t>
              </a:r>
              <a:r>
                <a:rPr lang="it-IT" dirty="0" smtClean="0">
                  <a:solidFill>
                    <a:schemeClr val="tx2"/>
                  </a:solidFill>
                </a:rPr>
                <a:t> </a:t>
              </a:r>
              <a:r>
                <a:rPr lang="it-IT" dirty="0" err="1" smtClean="0">
                  <a:solidFill>
                    <a:schemeClr val="tx2"/>
                  </a:solidFill>
                </a:rPr>
                <a:t>margin</a:t>
              </a:r>
              <a:endParaRPr lang="it-IT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MeasurementVsRequi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8001056" cy="6429421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1071538" y="1571612"/>
            <a:ext cx="4214813" cy="3929090"/>
            <a:chOff x="1071538" y="1571612"/>
            <a:chExt cx="4214813" cy="392909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71538" y="4669705"/>
              <a:ext cx="4214813" cy="83099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solidFill>
                    <a:schemeClr val="tx2"/>
                  </a:solidFill>
                </a:rPr>
                <a:t>… and </a:t>
              </a:r>
              <a:r>
                <a:rPr lang="it-IT" dirty="0" err="1" smtClean="0">
                  <a:solidFill>
                    <a:schemeClr val="tx2"/>
                  </a:solidFill>
                </a:rPr>
                <a:t>guarantees</a:t>
              </a:r>
              <a:r>
                <a:rPr lang="it-IT" dirty="0" smtClean="0">
                  <a:solidFill>
                    <a:schemeClr val="tx2"/>
                  </a:solidFill>
                </a:rPr>
                <a:t> </a:t>
              </a:r>
              <a:r>
                <a:rPr lang="it-IT" dirty="0" err="1" smtClean="0">
                  <a:solidFill>
                    <a:schemeClr val="tx2"/>
                  </a:solidFill>
                </a:rPr>
                <a:t>to</a:t>
              </a:r>
              <a:r>
                <a:rPr lang="it-IT" dirty="0" smtClean="0">
                  <a:solidFill>
                    <a:schemeClr val="tx2"/>
                  </a:solidFill>
                </a:rPr>
                <a:t> cover</a:t>
              </a:r>
            </a:p>
            <a:p>
              <a:pPr algn="ctr">
                <a:defRPr/>
              </a:pPr>
              <a:r>
                <a:rPr lang="it-IT" dirty="0">
                  <a:solidFill>
                    <a:schemeClr val="tx2"/>
                  </a:solidFill>
                </a:rPr>
                <a:t>t</a:t>
              </a:r>
              <a:r>
                <a:rPr lang="it-IT" dirty="0" smtClean="0">
                  <a:solidFill>
                    <a:schemeClr val="tx2"/>
                  </a:solidFill>
                </a:rPr>
                <a:t>he upper </a:t>
              </a:r>
              <a:r>
                <a:rPr lang="it-IT" dirty="0" err="1" smtClean="0">
                  <a:solidFill>
                    <a:schemeClr val="tx2"/>
                  </a:solidFill>
                </a:rPr>
                <a:t>limit</a:t>
              </a:r>
              <a:r>
                <a:rPr lang="it-IT" dirty="0" smtClean="0">
                  <a:solidFill>
                    <a:schemeClr val="tx2"/>
                  </a:solidFill>
                </a:rPr>
                <a:t> gap in ET</a:t>
              </a: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3071008" y="1571612"/>
              <a:ext cx="531647" cy="1785950"/>
              <a:chOff x="3285322" y="1571612"/>
              <a:chExt cx="531647" cy="1785950"/>
            </a:xfrm>
          </p:grpSpPr>
          <p:cxnSp>
            <p:nvCxnSpPr>
              <p:cNvPr id="20" name="Connettore 2 19"/>
              <p:cNvCxnSpPr/>
              <p:nvPr/>
            </p:nvCxnSpPr>
            <p:spPr bwMode="auto">
              <a:xfrm rot="5400000">
                <a:off x="2535223" y="2321711"/>
                <a:ext cx="1500992" cy="79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Connettore 2 20"/>
              <p:cNvCxnSpPr/>
              <p:nvPr/>
            </p:nvCxnSpPr>
            <p:spPr bwMode="auto">
              <a:xfrm rot="5400000">
                <a:off x="2923200" y="2463793"/>
                <a:ext cx="178595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795963" y="5516563"/>
            <a:ext cx="1793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i="1">
                <a:latin typeface="Times New Roman" pitchFamily="18" charset="0"/>
              </a:rPr>
              <a:t>3 x 10</a:t>
            </a:r>
            <a:r>
              <a:rPr lang="it-IT" sz="2000" b="1" i="1" baseline="30000">
                <a:latin typeface="Times New Roman" pitchFamily="18" charset="0"/>
              </a:rPr>
              <a:t>-6</a:t>
            </a:r>
            <a:r>
              <a:rPr lang="it-IT" sz="2000" b="1" i="1">
                <a:latin typeface="Times New Roman" pitchFamily="18" charset="0"/>
              </a:rPr>
              <a:t> m/Hz</a:t>
            </a:r>
            <a:r>
              <a:rPr lang="it-IT" sz="2000" b="1" i="1" baseline="30000">
                <a:latin typeface="Times New Roman" pitchFamily="18" charset="0"/>
              </a:rPr>
              <a:t>1/2</a:t>
            </a:r>
          </a:p>
        </p:txBody>
      </p:sp>
      <p:pic>
        <p:nvPicPr>
          <p:cNvPr id="47108" name="Picture 4" descr="F0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85825"/>
            <a:ext cx="8208963" cy="5567363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643042" y="181253"/>
            <a:ext cx="5886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tx2"/>
                </a:solidFill>
              </a:rPr>
              <a:t>P</a:t>
            </a:r>
            <a:r>
              <a:rPr lang="it-IT" sz="2400" b="1" dirty="0" err="1" smtClean="0">
                <a:solidFill>
                  <a:schemeClr val="tx2"/>
                </a:solidFill>
              </a:rPr>
              <a:t>ay</a:t>
            </a:r>
            <a:r>
              <a:rPr lang="it-IT" sz="2400" b="1" dirty="0" smtClean="0">
                <a:solidFill>
                  <a:schemeClr val="tx2"/>
                </a:solidFill>
              </a:rPr>
              <a:t> </a:t>
            </a:r>
            <a:r>
              <a:rPr lang="it-IT" sz="2400" b="1" dirty="0" err="1" smtClean="0">
                <a:solidFill>
                  <a:schemeClr val="tx2"/>
                </a:solidFill>
              </a:rPr>
              <a:t>attention</a:t>
            </a:r>
            <a:r>
              <a:rPr lang="it-IT" sz="2400" b="1" dirty="0" smtClean="0">
                <a:solidFill>
                  <a:schemeClr val="tx2"/>
                </a:solidFill>
              </a:rPr>
              <a:t> </a:t>
            </a:r>
            <a:r>
              <a:rPr lang="it-IT" sz="2400" b="1" dirty="0" err="1" smtClean="0">
                <a:solidFill>
                  <a:schemeClr val="tx2"/>
                </a:solidFill>
              </a:rPr>
              <a:t>to</a:t>
            </a:r>
            <a:r>
              <a:rPr lang="it-IT" sz="2400" b="1" dirty="0" smtClean="0">
                <a:solidFill>
                  <a:schemeClr val="tx2"/>
                </a:solidFill>
              </a:rPr>
              <a:t> top stage </a:t>
            </a:r>
            <a:r>
              <a:rPr lang="it-IT" sz="2400" b="1" dirty="0" err="1" smtClean="0">
                <a:solidFill>
                  <a:schemeClr val="tx2"/>
                </a:solidFill>
              </a:rPr>
              <a:t>resonances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00496" y="2143116"/>
            <a:ext cx="301076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2"/>
                </a:solidFill>
              </a:rPr>
              <a:t>F.Frasconi</a:t>
            </a:r>
            <a:r>
              <a:rPr lang="it-IT" sz="3200" dirty="0" smtClean="0">
                <a:solidFill>
                  <a:schemeClr val="bg2"/>
                </a:solidFill>
              </a:rPr>
              <a:t> talk</a:t>
            </a:r>
            <a:endParaRPr lang="it-IT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1142976" y="1357298"/>
            <a:ext cx="48702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tx2"/>
                </a:solidFill>
              </a:rPr>
              <a:t>Where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is</a:t>
            </a:r>
            <a:r>
              <a:rPr lang="it-IT" sz="2800" b="1" dirty="0" smtClean="0">
                <a:solidFill>
                  <a:schemeClr val="tx2"/>
                </a:solidFill>
              </a:rPr>
              <a:t> the cross-over ?</a:t>
            </a:r>
            <a:endParaRPr lang="it-IT" sz="2800" b="1" dirty="0">
              <a:solidFill>
                <a:schemeClr val="tx2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23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Program Files\WS_FTP\attenuationH\horizontal_present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48" y="1212850"/>
            <a:ext cx="65151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9" name="Group 10"/>
          <p:cNvGrpSpPr>
            <a:grpSpLocks/>
          </p:cNvGrpSpPr>
          <p:nvPr/>
        </p:nvGrpSpPr>
        <p:grpSpPr bwMode="auto">
          <a:xfrm>
            <a:off x="2466998" y="2257425"/>
            <a:ext cx="3617913" cy="1338263"/>
            <a:chOff x="2466998" y="2257439"/>
            <a:chExt cx="3617912" cy="1338263"/>
          </a:xfrm>
        </p:grpSpPr>
        <p:sp>
          <p:nvSpPr>
            <p:cNvPr id="50182" name="Line 4"/>
            <p:cNvSpPr>
              <a:spLocks noChangeShapeType="1"/>
            </p:cNvSpPr>
            <p:nvPr/>
          </p:nvSpPr>
          <p:spPr bwMode="auto">
            <a:xfrm>
              <a:off x="2619398" y="2257439"/>
              <a:ext cx="1905000" cy="212725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50183" name="Line 5"/>
            <p:cNvSpPr>
              <a:spLocks noChangeShapeType="1"/>
            </p:cNvSpPr>
            <p:nvPr/>
          </p:nvSpPr>
          <p:spPr bwMode="auto">
            <a:xfrm flipV="1">
              <a:off x="2466998" y="2962289"/>
              <a:ext cx="2057400" cy="633413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4524398" y="2257439"/>
              <a:ext cx="1560512" cy="857250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@ 2.25 Hz</a:t>
              </a:r>
            </a:p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5 </a:t>
              </a:r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×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10e-6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42" y="5610243"/>
            <a:ext cx="59170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Remarkable</a:t>
            </a:r>
            <a:r>
              <a:rPr lang="it-IT" dirty="0"/>
              <a:t> </a:t>
            </a:r>
            <a:r>
              <a:rPr lang="it-IT" dirty="0" err="1"/>
              <a:t>Attenuation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at 2.25 </a:t>
            </a:r>
            <a:r>
              <a:rPr lang="it-IT" dirty="0" smtClean="0"/>
              <a:t>Hz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likely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3433938" y="571500"/>
            <a:ext cx="233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/>
              <a:t>HORIZONTAL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24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C:\Program Files\WS_FTP\attenuationV\vertical_present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38"/>
            <a:ext cx="6629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2963863" y="2024063"/>
            <a:ext cx="1905000" cy="352425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 flipV="1">
            <a:off x="2811463" y="2868613"/>
            <a:ext cx="2057400" cy="77470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857750" y="2143125"/>
            <a:ext cx="1560513" cy="857250"/>
          </a:xfrm>
          <a:prstGeom prst="rect">
            <a:avLst/>
          </a:prstGeom>
          <a:solidFill>
            <a:schemeClr val="tx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@ 2.25 Hz</a:t>
            </a: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1.5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×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10e-6</a:t>
            </a: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3736357" y="571500"/>
            <a:ext cx="173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/>
              <a:t>VERTICAL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42" y="5610243"/>
            <a:ext cx="59170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Remarkable</a:t>
            </a:r>
            <a:r>
              <a:rPr lang="it-IT" dirty="0"/>
              <a:t> </a:t>
            </a:r>
            <a:r>
              <a:rPr lang="it-IT" dirty="0" err="1"/>
              <a:t>Attenuation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at 2.25 </a:t>
            </a:r>
            <a:r>
              <a:rPr lang="it-IT" dirty="0" smtClean="0"/>
              <a:t>Hz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likely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25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6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2227" name="Picture 46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66838"/>
            <a:ext cx="64293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38" name="Straight Connector 4637"/>
          <p:cNvCxnSpPr/>
          <p:nvPr/>
        </p:nvCxnSpPr>
        <p:spPr bwMode="auto">
          <a:xfrm rot="5400000" flipH="1" flipV="1">
            <a:off x="4179094" y="4255294"/>
            <a:ext cx="19288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9" name="Straight Connector 4638"/>
          <p:cNvCxnSpPr/>
          <p:nvPr/>
        </p:nvCxnSpPr>
        <p:spPr bwMode="auto">
          <a:xfrm>
            <a:off x="2071688" y="3290888"/>
            <a:ext cx="30718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2" name="Straight Connector 4641"/>
          <p:cNvCxnSpPr/>
          <p:nvPr/>
        </p:nvCxnSpPr>
        <p:spPr bwMode="auto">
          <a:xfrm rot="5400000" flipH="1" flipV="1">
            <a:off x="4429125" y="4362450"/>
            <a:ext cx="17145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3" name="Straight Connector 4642"/>
          <p:cNvCxnSpPr/>
          <p:nvPr/>
        </p:nvCxnSpPr>
        <p:spPr bwMode="auto">
          <a:xfrm>
            <a:off x="2071688" y="3505200"/>
            <a:ext cx="3214687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1" name="Straight Connector 4650"/>
          <p:cNvCxnSpPr/>
          <p:nvPr/>
        </p:nvCxnSpPr>
        <p:spPr bwMode="auto">
          <a:xfrm rot="5400000" flipH="1" flipV="1">
            <a:off x="3746501" y="4037012"/>
            <a:ext cx="2362200" cy="31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2" name="Straight Connector 4651"/>
          <p:cNvCxnSpPr/>
          <p:nvPr/>
        </p:nvCxnSpPr>
        <p:spPr bwMode="auto">
          <a:xfrm>
            <a:off x="2071688" y="2857500"/>
            <a:ext cx="28575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34" name="TextBox 4655"/>
          <p:cNvSpPr txBox="1">
            <a:spLocks noChangeArrowheads="1"/>
          </p:cNvSpPr>
          <p:nvPr/>
        </p:nvSpPr>
        <p:spPr bwMode="auto">
          <a:xfrm>
            <a:off x="4071938" y="3576638"/>
            <a:ext cx="69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B050"/>
                </a:solidFill>
              </a:rPr>
              <a:t>Yes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52235" name="TextBox 4656"/>
          <p:cNvSpPr txBox="1">
            <a:spLocks noChangeArrowheads="1"/>
          </p:cNvSpPr>
          <p:nvPr/>
        </p:nvSpPr>
        <p:spPr bwMode="auto">
          <a:xfrm>
            <a:off x="2500313" y="2433638"/>
            <a:ext cx="592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No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2236" name="TextBox 4657"/>
          <p:cNvSpPr txBox="1">
            <a:spLocks noChangeArrowheads="1"/>
          </p:cNvSpPr>
          <p:nvPr/>
        </p:nvSpPr>
        <p:spPr bwMode="auto">
          <a:xfrm>
            <a:off x="3286125" y="2900363"/>
            <a:ext cx="1125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Maybe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2237" name="TextBox 4658"/>
          <p:cNvSpPr txBox="1">
            <a:spLocks noChangeArrowheads="1"/>
          </p:cNvSpPr>
          <p:nvPr/>
        </p:nvSpPr>
        <p:spPr bwMode="auto">
          <a:xfrm>
            <a:off x="5129213" y="518636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B050"/>
                </a:solidFill>
              </a:rPr>
              <a:t>4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52238" name="TextBox 4659"/>
          <p:cNvSpPr txBox="1">
            <a:spLocks noChangeArrowheads="1"/>
          </p:cNvSpPr>
          <p:nvPr/>
        </p:nvSpPr>
        <p:spPr bwMode="auto">
          <a:xfrm>
            <a:off x="4714875" y="518636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661" name="TextBox 4660"/>
          <p:cNvSpPr txBox="1"/>
          <p:nvPr/>
        </p:nvSpPr>
        <p:spPr>
          <a:xfrm>
            <a:off x="4929188" y="5186363"/>
            <a:ext cx="371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240" name="Rectangle 4661"/>
          <p:cNvSpPr>
            <a:spLocks noChangeArrowheads="1"/>
          </p:cNvSpPr>
          <p:nvPr/>
        </p:nvSpPr>
        <p:spPr bwMode="auto">
          <a:xfrm>
            <a:off x="4214813" y="5576888"/>
            <a:ext cx="1214437" cy="214312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241" name="TextBox 4662"/>
          <p:cNvSpPr txBox="1">
            <a:spLocks noChangeArrowheads="1"/>
          </p:cNvSpPr>
          <p:nvPr/>
        </p:nvSpPr>
        <p:spPr bwMode="auto">
          <a:xfrm>
            <a:off x="1500188" y="1433513"/>
            <a:ext cx="58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2"/>
                </a:solidFill>
              </a:rPr>
              <a:t>TF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2242" name="TextBox 4663"/>
          <p:cNvSpPr txBox="1">
            <a:spLocks noChangeArrowheads="1"/>
          </p:cNvSpPr>
          <p:nvPr/>
        </p:nvSpPr>
        <p:spPr bwMode="auto">
          <a:xfrm>
            <a:off x="6786563" y="5329238"/>
            <a:ext cx="341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2"/>
                </a:solidFill>
              </a:rPr>
              <a:t>f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2243" name="TextBox 4664"/>
          <p:cNvSpPr txBox="1">
            <a:spLocks noChangeArrowheads="1"/>
          </p:cNvSpPr>
          <p:nvPr/>
        </p:nvSpPr>
        <p:spPr bwMode="auto">
          <a:xfrm>
            <a:off x="6500813" y="2063750"/>
            <a:ext cx="83502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bg1"/>
                </a:solidFill>
              </a:rPr>
              <a:t>Model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2244" name="TextBox 4665"/>
          <p:cNvSpPr txBox="1">
            <a:spLocks noChangeArrowheads="1"/>
          </p:cNvSpPr>
          <p:nvPr/>
        </p:nvSpPr>
        <p:spPr bwMode="auto">
          <a:xfrm>
            <a:off x="6500813" y="2349500"/>
            <a:ext cx="80327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0000"/>
                </a:solidFill>
              </a:rPr>
              <a:t>Meas.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52245" name="TextBox 4666"/>
          <p:cNvSpPr txBox="1">
            <a:spLocks noChangeArrowheads="1"/>
          </p:cNvSpPr>
          <p:nvPr/>
        </p:nvSpPr>
        <p:spPr bwMode="auto">
          <a:xfrm>
            <a:off x="1468438" y="504825"/>
            <a:ext cx="620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/>
              <a:t>Stage by Stage Measurement (and Model)</a:t>
            </a:r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26</a:t>
            </a:fld>
            <a:endParaRPr lang="it-IT" sz="1600" dirty="0"/>
          </a:p>
        </p:txBody>
      </p:sp>
      <p:sp>
        <p:nvSpPr>
          <p:cNvPr id="24" name="Rettangolo 23"/>
          <p:cNvSpPr/>
          <p:nvPr/>
        </p:nvSpPr>
        <p:spPr bwMode="auto">
          <a:xfrm>
            <a:off x="1357290" y="2071678"/>
            <a:ext cx="571504" cy="3571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285852" y="2571744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10</a:t>
            </a:r>
            <a:r>
              <a:rPr lang="it-IT" sz="2000" baseline="30000" dirty="0" smtClean="0">
                <a:solidFill>
                  <a:srgbClr val="FF0000"/>
                </a:solidFill>
              </a:rPr>
              <a:t>-6</a:t>
            </a:r>
            <a:endParaRPr lang="it-IT" sz="2000" baseline="300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285852" y="3429000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</a:rPr>
              <a:t>10</a:t>
            </a:r>
            <a:r>
              <a:rPr lang="it-IT" sz="2000" baseline="30000" dirty="0" smtClean="0">
                <a:solidFill>
                  <a:srgbClr val="00B050"/>
                </a:solidFill>
              </a:rPr>
              <a:t>-10</a:t>
            </a:r>
            <a:endParaRPr lang="it-IT" sz="2000" baseline="30000" dirty="0">
              <a:solidFill>
                <a:srgbClr val="00B05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285852" y="3000372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it-IT" sz="2000" baseline="30000" dirty="0" smtClean="0">
                <a:solidFill>
                  <a:schemeClr val="bg1">
                    <a:lumMod val="75000"/>
                  </a:schemeClr>
                </a:solidFill>
              </a:rPr>
              <a:t>-8</a:t>
            </a:r>
            <a:endParaRPr lang="it-IT" sz="20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985227" y="1557211"/>
            <a:ext cx="5168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SA </a:t>
            </a:r>
            <a:r>
              <a:rPr lang="it-IT" dirty="0" err="1" smtClean="0"/>
              <a:t>attenuation</a:t>
            </a:r>
            <a:r>
              <a:rPr lang="it-IT" dirty="0" smtClean="0"/>
              <a:t> </a:t>
            </a:r>
            <a:r>
              <a:rPr lang="it-IT" dirty="0" err="1" smtClean="0"/>
              <a:t>compliant</a:t>
            </a:r>
            <a:r>
              <a:rPr lang="it-IT" dirty="0" smtClean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 smtClean="0"/>
              <a:t>Adv</a:t>
            </a:r>
            <a:endParaRPr lang="it-IT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28826" y="2343029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…..</a:t>
            </a:r>
            <a:r>
              <a:rPr lang="it-IT" dirty="0" err="1" smtClean="0"/>
              <a:t>enough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smtClean="0"/>
              <a:t>ET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smtClean="0"/>
              <a:t>3 Hz</a:t>
            </a:r>
          </a:p>
          <a:p>
            <a:endParaRPr lang="it-IT" dirty="0" smtClean="0"/>
          </a:p>
          <a:p>
            <a:r>
              <a:rPr lang="it-IT" dirty="0" smtClean="0"/>
              <a:t>			</a:t>
            </a:r>
            <a:r>
              <a:rPr lang="it-IT" dirty="0" smtClean="0">
                <a:solidFill>
                  <a:schemeClr val="tx2"/>
                </a:solidFill>
              </a:rPr>
              <a:t>(ET Note 25-09)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2571736" y="285728"/>
            <a:ext cx="4123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PART 1 - </a:t>
            </a:r>
            <a:r>
              <a:rPr lang="it-IT" sz="3200" dirty="0" err="1" smtClean="0">
                <a:solidFill>
                  <a:schemeClr val="tx2"/>
                </a:solidFill>
              </a:rPr>
              <a:t>Conclusions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1086910" y="4143380"/>
            <a:ext cx="7056990" cy="2259758"/>
            <a:chOff x="1086910" y="4143380"/>
            <a:chExt cx="7056990" cy="2259758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571868" y="4143380"/>
              <a:ext cx="2393604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it-IT" sz="3600" dirty="0" err="1" smtClean="0">
                  <a:solidFill>
                    <a:schemeClr val="bg2"/>
                  </a:solidFill>
                </a:rPr>
                <a:t>F.Frasconi</a:t>
              </a:r>
              <a:endParaRPr lang="it-IT" sz="3600" dirty="0">
                <a:solidFill>
                  <a:schemeClr val="bg2"/>
                </a:solidFill>
              </a:endParaRPr>
            </a:p>
          </p:txBody>
        </p:sp>
        <p:cxnSp>
          <p:nvCxnSpPr>
            <p:cNvPr id="14" name="Connettore 2 13"/>
            <p:cNvCxnSpPr/>
            <p:nvPr/>
          </p:nvCxnSpPr>
          <p:spPr bwMode="auto">
            <a:xfrm rot="10800000" flipV="1">
              <a:off x="3677479" y="4929198"/>
              <a:ext cx="714380" cy="500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ttore 2 14"/>
            <p:cNvCxnSpPr/>
            <p:nvPr/>
          </p:nvCxnSpPr>
          <p:spPr bwMode="auto">
            <a:xfrm>
              <a:off x="5106239" y="5000637"/>
              <a:ext cx="642942" cy="5000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CasellaDiTesto 21"/>
            <p:cNvSpPr txBox="1"/>
            <p:nvPr/>
          </p:nvSpPr>
          <p:spPr>
            <a:xfrm>
              <a:off x="1086910" y="5572141"/>
              <a:ext cx="33810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u="sng" dirty="0" smtClean="0"/>
                <a:t>UPGRADES</a:t>
              </a:r>
            </a:p>
            <a:p>
              <a:r>
                <a:rPr lang="it-IT" dirty="0" smtClean="0"/>
                <a:t>Top Stage </a:t>
              </a:r>
              <a:r>
                <a:rPr lang="it-IT" dirty="0" err="1" smtClean="0"/>
                <a:t>Resonances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818951" y="5572141"/>
              <a:ext cx="33249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u="sng" dirty="0" smtClean="0"/>
                <a:t>DESIGN STUDY</a:t>
              </a:r>
            </a:p>
            <a:p>
              <a:r>
                <a:rPr lang="it-IT" dirty="0" smtClean="0"/>
                <a:t>Cross-Over </a:t>
              </a:r>
              <a:r>
                <a:rPr lang="it-IT" dirty="0" err="1" smtClean="0"/>
                <a:t>Reduction</a:t>
              </a:r>
              <a:endParaRPr lang="it-I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85794"/>
            <a:ext cx="8077200" cy="1676400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r>
              <a:rPr lang="it-IT" sz="2400" b="1" u="none" dirty="0" smtClean="0">
                <a:solidFill>
                  <a:schemeClr val="tx1"/>
                </a:solidFill>
              </a:rPr>
              <a:t/>
            </a:r>
            <a:br>
              <a:rPr lang="it-IT" sz="2400" b="1" u="none" dirty="0" smtClean="0">
                <a:solidFill>
                  <a:schemeClr val="tx1"/>
                </a:solidFill>
              </a:rPr>
            </a:br>
            <a:r>
              <a:rPr lang="it-IT" sz="2400" b="1" u="none" dirty="0" smtClean="0">
                <a:solidFill>
                  <a:schemeClr val="tx1"/>
                </a:solidFill>
              </a:rPr>
              <a:t>                1) </a:t>
            </a:r>
            <a:r>
              <a:rPr lang="it-IT" sz="2400" b="1" u="none" dirty="0" err="1" smtClean="0">
                <a:solidFill>
                  <a:schemeClr val="tx1"/>
                </a:solidFill>
              </a:rPr>
              <a:t>Seismic</a:t>
            </a:r>
            <a:r>
              <a:rPr lang="it-IT" sz="2400" b="1" u="none" dirty="0" smtClean="0">
                <a:solidFill>
                  <a:schemeClr val="tx1"/>
                </a:solidFill>
              </a:rPr>
              <a:t> </a:t>
            </a:r>
            <a:r>
              <a:rPr lang="it-IT" sz="2400" b="1" u="none" dirty="0" err="1" smtClean="0">
                <a:solidFill>
                  <a:schemeClr val="tx1"/>
                </a:solidFill>
              </a:rPr>
              <a:t>Noise</a:t>
            </a:r>
            <a:r>
              <a:rPr lang="it-IT" sz="2400" b="1" u="none" dirty="0" smtClean="0">
                <a:solidFill>
                  <a:schemeClr val="tx1"/>
                </a:solidFill>
              </a:rPr>
              <a:t> </a:t>
            </a:r>
            <a:r>
              <a:rPr lang="it-IT" sz="2400" b="1" u="none" dirty="0" err="1" smtClean="0">
                <a:solidFill>
                  <a:schemeClr val="tx1"/>
                </a:solidFill>
              </a:rPr>
              <a:t>Attenuation</a:t>
            </a:r>
            <a:r>
              <a:rPr lang="it-IT" sz="2400" b="1" u="none" dirty="0" smtClean="0">
                <a:solidFill>
                  <a:schemeClr val="tx1"/>
                </a:solidFill>
              </a:rPr>
              <a:t> </a:t>
            </a:r>
            <a:br>
              <a:rPr lang="it-IT" sz="2400" b="1" u="none" dirty="0" smtClean="0">
                <a:solidFill>
                  <a:schemeClr val="tx1"/>
                </a:solidFill>
              </a:rPr>
            </a:br>
            <a:endParaRPr lang="en-US" sz="1100" i="1" u="none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34" y="2252666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36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Noise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Reduction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281863" y="6294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flipH="1">
            <a:off x="6850063" y="3629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7353300" y="4165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7353300" y="52482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 rot="-51567">
            <a:off x="7183438" y="4854575"/>
            <a:ext cx="76200" cy="304800"/>
            <a:chOff x="2112" y="4464"/>
            <a:chExt cx="96" cy="576"/>
          </a:xfrm>
        </p:grpSpPr>
        <p:sp>
          <p:nvSpPr>
            <p:cNvPr id="55397" name="Line 7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8" name="Line 8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9" name="Line 9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0" name="Line 10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1" name="Line 11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2" name="Line 12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3" name="Line 13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4" name="Line 14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5" name="Line 15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6" name="Line 16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7" name="Line 17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408" name="Line 18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5303" name="Group 19"/>
          <p:cNvGrpSpPr>
            <a:grpSpLocks/>
          </p:cNvGrpSpPr>
          <p:nvPr/>
        </p:nvGrpSpPr>
        <p:grpSpPr bwMode="auto">
          <a:xfrm rot="-51567">
            <a:off x="7173913" y="4246563"/>
            <a:ext cx="76200" cy="304800"/>
            <a:chOff x="2112" y="4464"/>
            <a:chExt cx="96" cy="576"/>
          </a:xfrm>
        </p:grpSpPr>
        <p:sp>
          <p:nvSpPr>
            <p:cNvPr id="55385" name="Line 20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6" name="Line 21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7" name="Line 22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8" name="Line 23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9" name="Line 24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0" name="Line 25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1" name="Line 26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2" name="Line 27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3" name="Line 28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4" name="Line 29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5" name="Line 30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96" name="Line 31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 rot="-51567">
            <a:off x="7167563" y="3789363"/>
            <a:ext cx="76200" cy="304800"/>
            <a:chOff x="2112" y="4464"/>
            <a:chExt cx="96" cy="576"/>
          </a:xfrm>
        </p:grpSpPr>
        <p:sp>
          <p:nvSpPr>
            <p:cNvPr id="55373" name="Line 33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4" name="Line 34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5" name="Line 35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6" name="Line 36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7" name="Line 37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8" name="Line 38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9" name="Line 39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0" name="Line 40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1" name="Line 41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2" name="Line 42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3" name="Line 43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84" name="Line 44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5305" name="Group 45"/>
          <p:cNvGrpSpPr>
            <a:grpSpLocks/>
          </p:cNvGrpSpPr>
          <p:nvPr/>
        </p:nvGrpSpPr>
        <p:grpSpPr bwMode="auto">
          <a:xfrm rot="-51567">
            <a:off x="7158038" y="3179763"/>
            <a:ext cx="76200" cy="304800"/>
            <a:chOff x="2112" y="4464"/>
            <a:chExt cx="96" cy="576"/>
          </a:xfrm>
        </p:grpSpPr>
        <p:sp>
          <p:nvSpPr>
            <p:cNvPr id="55361" name="Line 46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2" name="Line 47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3" name="Line 48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4" name="Line 49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5" name="Line 50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6" name="Line 51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7" name="Line 52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8" name="Line 53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9" name="Line 54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0" name="Line 55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1" name="Line 56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72" name="Line 57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306" name="Oval 58"/>
          <p:cNvSpPr>
            <a:spLocks noChangeArrowheads="1"/>
          </p:cNvSpPr>
          <p:nvPr/>
        </p:nvSpPr>
        <p:spPr bwMode="auto">
          <a:xfrm rot="-51567">
            <a:off x="7038975" y="2874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59"/>
          <p:cNvSpPr>
            <a:spLocks noChangeArrowheads="1"/>
          </p:cNvSpPr>
          <p:nvPr/>
        </p:nvSpPr>
        <p:spPr bwMode="auto">
          <a:xfrm rot="-51567">
            <a:off x="7072313" y="50831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60"/>
          <p:cNvSpPr>
            <a:spLocks noChangeArrowheads="1"/>
          </p:cNvSpPr>
          <p:nvPr/>
        </p:nvSpPr>
        <p:spPr bwMode="auto">
          <a:xfrm rot="-51567">
            <a:off x="7064375" y="45497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61"/>
          <p:cNvSpPr>
            <a:spLocks noChangeArrowheads="1"/>
          </p:cNvSpPr>
          <p:nvPr/>
        </p:nvSpPr>
        <p:spPr bwMode="auto">
          <a:xfrm rot="-51567">
            <a:off x="7048500" y="3484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62"/>
          <p:cNvSpPr>
            <a:spLocks noChangeArrowheads="1"/>
          </p:cNvSpPr>
          <p:nvPr/>
        </p:nvSpPr>
        <p:spPr bwMode="auto">
          <a:xfrm rot="-51567">
            <a:off x="7056438" y="4017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11" name="Group 63"/>
          <p:cNvGrpSpPr>
            <a:grpSpLocks/>
          </p:cNvGrpSpPr>
          <p:nvPr/>
        </p:nvGrpSpPr>
        <p:grpSpPr bwMode="auto">
          <a:xfrm rot="-51567">
            <a:off x="7191375" y="5387975"/>
            <a:ext cx="76200" cy="304800"/>
            <a:chOff x="2112" y="4464"/>
            <a:chExt cx="96" cy="576"/>
          </a:xfrm>
        </p:grpSpPr>
        <p:sp>
          <p:nvSpPr>
            <p:cNvPr id="55349" name="Line 64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0" name="Line 65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1" name="Line 66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2" name="Line 67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3" name="Line 68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4" name="Line 69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5" name="Line 70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6" name="Line 71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7" name="Line 72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8" name="Line 73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59" name="Line 74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60" name="Line 75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5312" name="Group 76"/>
          <p:cNvGrpSpPr>
            <a:grpSpLocks/>
          </p:cNvGrpSpPr>
          <p:nvPr/>
        </p:nvGrpSpPr>
        <p:grpSpPr bwMode="auto">
          <a:xfrm rot="-51567">
            <a:off x="7150100" y="2570163"/>
            <a:ext cx="74613" cy="304800"/>
            <a:chOff x="2112" y="4464"/>
            <a:chExt cx="96" cy="576"/>
          </a:xfrm>
        </p:grpSpPr>
        <p:sp>
          <p:nvSpPr>
            <p:cNvPr id="55337" name="Line 77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8" name="Line 78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9" name="Line 79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0" name="Line 80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1" name="Line 81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2" name="Line 82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3" name="Line 83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4" name="Line 84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5" name="Line 85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6" name="Line 86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7" name="Line 87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48" name="Line 88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313" name="Oval 89"/>
          <p:cNvSpPr>
            <a:spLocks noChangeArrowheads="1"/>
          </p:cNvSpPr>
          <p:nvPr/>
        </p:nvSpPr>
        <p:spPr bwMode="auto">
          <a:xfrm rot="-51567">
            <a:off x="7080250" y="56149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14" name="Group 90"/>
          <p:cNvGrpSpPr>
            <a:grpSpLocks/>
          </p:cNvGrpSpPr>
          <p:nvPr/>
        </p:nvGrpSpPr>
        <p:grpSpPr bwMode="auto">
          <a:xfrm rot="-51567">
            <a:off x="7199313" y="5919788"/>
            <a:ext cx="76200" cy="304800"/>
            <a:chOff x="2112" y="4464"/>
            <a:chExt cx="96" cy="576"/>
          </a:xfrm>
        </p:grpSpPr>
        <p:sp>
          <p:nvSpPr>
            <p:cNvPr id="55325" name="Line 91"/>
            <p:cNvSpPr>
              <a:spLocks noChangeShapeType="1"/>
            </p:cNvSpPr>
            <p:nvPr/>
          </p:nvSpPr>
          <p:spPr bwMode="auto">
            <a:xfrm flipH="1">
              <a:off x="2112" y="446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26" name="Line 92"/>
            <p:cNvSpPr>
              <a:spLocks noChangeShapeType="1"/>
            </p:cNvSpPr>
            <p:nvPr/>
          </p:nvSpPr>
          <p:spPr bwMode="auto">
            <a:xfrm flipH="1" flipV="1">
              <a:off x="2112" y="451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27" name="Line 93"/>
            <p:cNvSpPr>
              <a:spLocks noChangeShapeType="1"/>
            </p:cNvSpPr>
            <p:nvPr/>
          </p:nvSpPr>
          <p:spPr bwMode="auto">
            <a:xfrm flipH="1">
              <a:off x="2112" y="456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28" name="Line 94"/>
            <p:cNvSpPr>
              <a:spLocks noChangeShapeType="1"/>
            </p:cNvSpPr>
            <p:nvPr/>
          </p:nvSpPr>
          <p:spPr bwMode="auto">
            <a:xfrm flipH="1" flipV="1">
              <a:off x="2112" y="460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29" name="Line 95"/>
            <p:cNvSpPr>
              <a:spLocks noChangeShapeType="1"/>
            </p:cNvSpPr>
            <p:nvPr/>
          </p:nvSpPr>
          <p:spPr bwMode="auto">
            <a:xfrm flipH="1">
              <a:off x="2112" y="46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0" name="Line 96"/>
            <p:cNvSpPr>
              <a:spLocks noChangeShapeType="1"/>
            </p:cNvSpPr>
            <p:nvPr/>
          </p:nvSpPr>
          <p:spPr bwMode="auto">
            <a:xfrm flipH="1" flipV="1">
              <a:off x="2112" y="47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1" name="Line 97"/>
            <p:cNvSpPr>
              <a:spLocks noChangeShapeType="1"/>
            </p:cNvSpPr>
            <p:nvPr/>
          </p:nvSpPr>
          <p:spPr bwMode="auto">
            <a:xfrm flipH="1">
              <a:off x="2112" y="47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2" name="Line 98"/>
            <p:cNvSpPr>
              <a:spLocks noChangeShapeType="1"/>
            </p:cNvSpPr>
            <p:nvPr/>
          </p:nvSpPr>
          <p:spPr bwMode="auto">
            <a:xfrm flipH="1" flipV="1">
              <a:off x="2112" y="48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3" name="Line 99"/>
            <p:cNvSpPr>
              <a:spLocks noChangeShapeType="1"/>
            </p:cNvSpPr>
            <p:nvPr/>
          </p:nvSpPr>
          <p:spPr bwMode="auto">
            <a:xfrm flipH="1">
              <a:off x="2112" y="4848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4" name="Line 100"/>
            <p:cNvSpPr>
              <a:spLocks noChangeShapeType="1"/>
            </p:cNvSpPr>
            <p:nvPr/>
          </p:nvSpPr>
          <p:spPr bwMode="auto">
            <a:xfrm flipH="1" flipV="1">
              <a:off x="2112" y="489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5" name="Line 101"/>
            <p:cNvSpPr>
              <a:spLocks noChangeShapeType="1"/>
            </p:cNvSpPr>
            <p:nvPr/>
          </p:nvSpPr>
          <p:spPr bwMode="auto">
            <a:xfrm flipH="1">
              <a:off x="2112" y="494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36" name="Line 102"/>
            <p:cNvSpPr>
              <a:spLocks noChangeShapeType="1"/>
            </p:cNvSpPr>
            <p:nvPr/>
          </p:nvSpPr>
          <p:spPr bwMode="auto">
            <a:xfrm flipH="1" flipV="1">
              <a:off x="2112" y="499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315" name="Rectangle 103"/>
          <p:cNvSpPr>
            <a:spLocks noChangeArrowheads="1"/>
          </p:cNvSpPr>
          <p:nvPr/>
        </p:nvSpPr>
        <p:spPr bwMode="auto">
          <a:xfrm rot="-51567">
            <a:off x="7164388" y="6148388"/>
            <a:ext cx="1524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DejaVu Sans" pitchFamily="16" charset="0"/>
            </a:endParaRPr>
          </a:p>
        </p:txBody>
      </p:sp>
      <p:sp>
        <p:nvSpPr>
          <p:cNvPr id="55316" name="Line 104"/>
          <p:cNvSpPr>
            <a:spLocks noChangeShapeType="1"/>
          </p:cNvSpPr>
          <p:nvPr/>
        </p:nvSpPr>
        <p:spPr bwMode="auto">
          <a:xfrm>
            <a:off x="6300788" y="2570163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5317" name="Line 105"/>
          <p:cNvSpPr>
            <a:spLocks noChangeShapeType="1"/>
          </p:cNvSpPr>
          <p:nvPr/>
        </p:nvSpPr>
        <p:spPr bwMode="auto">
          <a:xfrm flipH="1">
            <a:off x="6850063" y="57896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5318" name="Line 106"/>
          <p:cNvSpPr>
            <a:spLocks noChangeShapeType="1"/>
          </p:cNvSpPr>
          <p:nvPr/>
        </p:nvSpPr>
        <p:spPr bwMode="auto">
          <a:xfrm flipH="1">
            <a:off x="6850063" y="4710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5319" name="Line 107"/>
          <p:cNvSpPr>
            <a:spLocks noChangeShapeType="1"/>
          </p:cNvSpPr>
          <p:nvPr/>
        </p:nvSpPr>
        <p:spPr bwMode="auto">
          <a:xfrm>
            <a:off x="7353300" y="2981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55320" name="Group 109"/>
          <p:cNvGrpSpPr>
            <a:grpSpLocks/>
          </p:cNvGrpSpPr>
          <p:nvPr/>
        </p:nvGrpSpPr>
        <p:grpSpPr bwMode="auto">
          <a:xfrm>
            <a:off x="323850" y="260350"/>
            <a:ext cx="5003800" cy="6165850"/>
            <a:chOff x="2631" y="0"/>
            <a:chExt cx="3152" cy="3884"/>
          </a:xfrm>
        </p:grpSpPr>
        <p:pic>
          <p:nvPicPr>
            <p:cNvPr id="55323" name="Picture 110" descr="SAperformanc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65"/>
              <a:ext cx="3061" cy="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24" name="Rectangle 111"/>
            <p:cNvSpPr>
              <a:spLocks noChangeArrowheads="1"/>
            </p:cNvSpPr>
            <p:nvPr/>
          </p:nvSpPr>
          <p:spPr bwMode="auto">
            <a:xfrm>
              <a:off x="2631" y="0"/>
              <a:ext cx="3152" cy="210"/>
            </a:xfrm>
            <a:prstGeom prst="rect">
              <a:avLst/>
            </a:prstGeom>
            <a:solidFill>
              <a:srgbClr val="08080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21" name="Rectangle 113"/>
          <p:cNvSpPr>
            <a:spLocks noChangeArrowheads="1"/>
          </p:cNvSpPr>
          <p:nvPr/>
        </p:nvSpPr>
        <p:spPr bwMode="auto">
          <a:xfrm>
            <a:off x="1258888" y="908050"/>
            <a:ext cx="2159000" cy="1871663"/>
          </a:xfrm>
          <a:prstGeom prst="rect">
            <a:avLst/>
          </a:prstGeom>
          <a:solidFill>
            <a:srgbClr val="FFFF99">
              <a:alpha val="36862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DejaVu Sans" pitchFamily="16" charset="0"/>
            </a:endParaRPr>
          </a:p>
        </p:txBody>
      </p:sp>
      <p:sp>
        <p:nvSpPr>
          <p:cNvPr id="55322" name="Rectangle 114"/>
          <p:cNvSpPr>
            <a:spLocks noChangeArrowheads="1"/>
          </p:cNvSpPr>
          <p:nvPr/>
        </p:nvSpPr>
        <p:spPr bwMode="auto">
          <a:xfrm>
            <a:off x="179388" y="6308725"/>
            <a:ext cx="5329237" cy="360363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4" name="Connettore 2 113"/>
          <p:cNvCxnSpPr/>
          <p:nvPr/>
        </p:nvCxnSpPr>
        <p:spPr bwMode="auto">
          <a:xfrm flipV="1">
            <a:off x="3714744" y="1071546"/>
            <a:ext cx="2000264" cy="5000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CasellaDiTesto 116"/>
          <p:cNvSpPr txBox="1"/>
          <p:nvPr/>
        </p:nvSpPr>
        <p:spPr>
          <a:xfrm>
            <a:off x="5929322" y="714356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microns</a:t>
            </a:r>
            <a:endParaRPr lang="it-IT" dirty="0"/>
          </a:p>
          <a:p>
            <a:pPr algn="ctr"/>
            <a:r>
              <a:rPr lang="it-IT" dirty="0" smtClean="0"/>
              <a:t>swing</a:t>
            </a:r>
            <a:endParaRPr lang="it-IT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29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763713" y="981075"/>
            <a:ext cx="0" cy="4549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9250" y="1020763"/>
            <a:ext cx="288925" cy="4495800"/>
            <a:chOff x="1020" y="643"/>
            <a:chExt cx="182" cy="2832"/>
          </a:xfrm>
        </p:grpSpPr>
        <p:sp>
          <p:nvSpPr>
            <p:cNvPr id="18464" name="Rectangle 4"/>
            <p:cNvSpPr>
              <a:spLocks noChangeArrowheads="1"/>
            </p:cNvSpPr>
            <p:nvPr/>
          </p:nvSpPr>
          <p:spPr bwMode="auto">
            <a:xfrm>
              <a:off x="1020" y="709"/>
              <a:ext cx="182" cy="2721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65" name="Group 5"/>
            <p:cNvGrpSpPr>
              <a:grpSpLocks/>
            </p:cNvGrpSpPr>
            <p:nvPr/>
          </p:nvGrpSpPr>
          <p:grpSpPr bwMode="auto">
            <a:xfrm>
              <a:off x="1066" y="643"/>
              <a:ext cx="96" cy="2832"/>
              <a:chOff x="1008" y="1968"/>
              <a:chExt cx="96" cy="2832"/>
            </a:xfrm>
          </p:grpSpPr>
          <p:grpSp>
            <p:nvGrpSpPr>
              <p:cNvPr id="18466" name="Group 6"/>
              <p:cNvGrpSpPr>
                <a:grpSpLocks/>
              </p:cNvGrpSpPr>
              <p:nvPr/>
            </p:nvGrpSpPr>
            <p:grpSpPr bwMode="auto">
              <a:xfrm>
                <a:off x="1008" y="1968"/>
                <a:ext cx="96" cy="288"/>
                <a:chOff x="2112" y="4464"/>
                <a:chExt cx="96" cy="576"/>
              </a:xfrm>
            </p:grpSpPr>
            <p:sp>
              <p:nvSpPr>
                <p:cNvPr id="1853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3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5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9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4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41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4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43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67" name="Group 19"/>
              <p:cNvGrpSpPr>
                <a:grpSpLocks/>
              </p:cNvGrpSpPr>
              <p:nvPr/>
            </p:nvGrpSpPr>
            <p:grpSpPr bwMode="auto">
              <a:xfrm>
                <a:off x="1008" y="2544"/>
                <a:ext cx="96" cy="288"/>
                <a:chOff x="2112" y="4464"/>
                <a:chExt cx="96" cy="576"/>
              </a:xfrm>
            </p:grpSpPr>
            <p:sp>
              <p:nvSpPr>
                <p:cNvPr id="1852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1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3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5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2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31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68" name="Group 32"/>
              <p:cNvGrpSpPr>
                <a:grpSpLocks/>
              </p:cNvGrpSpPr>
              <p:nvPr/>
            </p:nvGrpSpPr>
            <p:grpSpPr bwMode="auto">
              <a:xfrm>
                <a:off x="1008" y="3072"/>
                <a:ext cx="96" cy="288"/>
                <a:chOff x="2112" y="4464"/>
                <a:chExt cx="96" cy="576"/>
              </a:xfrm>
            </p:grpSpPr>
            <p:sp>
              <p:nvSpPr>
                <p:cNvPr id="1850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9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1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3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5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6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7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19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69" name="Group 45"/>
              <p:cNvGrpSpPr>
                <a:grpSpLocks/>
              </p:cNvGrpSpPr>
              <p:nvPr/>
            </p:nvGrpSpPr>
            <p:grpSpPr bwMode="auto">
              <a:xfrm>
                <a:off x="1008" y="3552"/>
                <a:ext cx="96" cy="288"/>
                <a:chOff x="2112" y="4464"/>
                <a:chExt cx="96" cy="576"/>
              </a:xfrm>
            </p:grpSpPr>
            <p:sp>
              <p:nvSpPr>
                <p:cNvPr id="1849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9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1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5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6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7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70" name="Group 58"/>
              <p:cNvGrpSpPr>
                <a:grpSpLocks/>
              </p:cNvGrpSpPr>
              <p:nvPr/>
            </p:nvGrpSpPr>
            <p:grpSpPr bwMode="auto">
              <a:xfrm>
                <a:off x="1008" y="4032"/>
                <a:ext cx="96" cy="288"/>
                <a:chOff x="2112" y="4464"/>
                <a:chExt cx="96" cy="576"/>
              </a:xfrm>
            </p:grpSpPr>
            <p:sp>
              <p:nvSpPr>
                <p:cNvPr id="1848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5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6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7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9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1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3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5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71" name="Group 71"/>
              <p:cNvGrpSpPr>
                <a:grpSpLocks/>
              </p:cNvGrpSpPr>
              <p:nvPr/>
            </p:nvGrpSpPr>
            <p:grpSpPr bwMode="auto">
              <a:xfrm>
                <a:off x="1008" y="4512"/>
                <a:ext cx="96" cy="288"/>
                <a:chOff x="2112" y="4464"/>
                <a:chExt cx="96" cy="576"/>
              </a:xfrm>
            </p:grpSpPr>
            <p:sp>
              <p:nvSpPr>
                <p:cNvPr id="1847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112" y="446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51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112" y="456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5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60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112" y="465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7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70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112" y="475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79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00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112" y="4848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1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896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112" y="4944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83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4992"/>
                  <a:ext cx="96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8436" name="Text Box 84"/>
          <p:cNvSpPr txBox="1">
            <a:spLocks noChangeArrowheads="1"/>
          </p:cNvSpPr>
          <p:nvPr/>
        </p:nvSpPr>
        <p:spPr bwMode="auto">
          <a:xfrm>
            <a:off x="1258888" y="514350"/>
            <a:ext cx="102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Ground</a:t>
            </a:r>
          </a:p>
        </p:txBody>
      </p:sp>
      <p:sp>
        <p:nvSpPr>
          <p:cNvPr id="18437" name="Line 85"/>
          <p:cNvSpPr>
            <a:spLocks noChangeShapeType="1"/>
          </p:cNvSpPr>
          <p:nvPr/>
        </p:nvSpPr>
        <p:spPr bwMode="auto">
          <a:xfrm>
            <a:off x="1920875" y="5702300"/>
            <a:ext cx="1922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8" name="Text Box 86"/>
          <p:cNvSpPr txBox="1">
            <a:spLocks noChangeArrowheads="1"/>
          </p:cNvSpPr>
          <p:nvPr/>
        </p:nvSpPr>
        <p:spPr bwMode="auto">
          <a:xfrm>
            <a:off x="971550" y="6034088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/>
              <a:t>Mirror</a:t>
            </a:r>
          </a:p>
        </p:txBody>
      </p:sp>
      <p:sp>
        <p:nvSpPr>
          <p:cNvPr id="18441" name="Oval 92"/>
          <p:cNvSpPr>
            <a:spLocks noChangeArrowheads="1"/>
          </p:cNvSpPr>
          <p:nvPr/>
        </p:nvSpPr>
        <p:spPr bwMode="auto">
          <a:xfrm>
            <a:off x="1525588" y="1500188"/>
            <a:ext cx="481012" cy="441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93"/>
          <p:cNvSpPr>
            <a:spLocks noChangeArrowheads="1"/>
          </p:cNvSpPr>
          <p:nvPr/>
        </p:nvSpPr>
        <p:spPr bwMode="auto">
          <a:xfrm>
            <a:off x="1522413" y="2330450"/>
            <a:ext cx="481012" cy="442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94"/>
          <p:cNvSpPr>
            <a:spLocks noChangeArrowheads="1"/>
          </p:cNvSpPr>
          <p:nvPr/>
        </p:nvSpPr>
        <p:spPr bwMode="auto">
          <a:xfrm>
            <a:off x="1525588" y="3159125"/>
            <a:ext cx="481012" cy="441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95"/>
          <p:cNvSpPr>
            <a:spLocks noChangeArrowheads="1"/>
          </p:cNvSpPr>
          <p:nvPr/>
        </p:nvSpPr>
        <p:spPr bwMode="auto">
          <a:xfrm>
            <a:off x="1525588" y="3932238"/>
            <a:ext cx="481012" cy="442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96"/>
          <p:cNvSpPr>
            <a:spLocks noChangeArrowheads="1"/>
          </p:cNvSpPr>
          <p:nvPr/>
        </p:nvSpPr>
        <p:spPr bwMode="auto">
          <a:xfrm>
            <a:off x="1525588" y="4706938"/>
            <a:ext cx="481012" cy="442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97"/>
          <p:cNvSpPr>
            <a:spLocks noChangeShapeType="1"/>
          </p:cNvSpPr>
          <p:nvPr/>
        </p:nvSpPr>
        <p:spPr bwMode="auto">
          <a:xfrm>
            <a:off x="684213" y="981075"/>
            <a:ext cx="2282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7" name="Rectangle 98"/>
          <p:cNvSpPr>
            <a:spLocks noChangeArrowheads="1"/>
          </p:cNvSpPr>
          <p:nvPr/>
        </p:nvSpPr>
        <p:spPr bwMode="auto">
          <a:xfrm>
            <a:off x="1646238" y="5481638"/>
            <a:ext cx="239712" cy="441325"/>
          </a:xfrm>
          <a:prstGeom prst="rect">
            <a:avLst/>
          </a:prstGeom>
          <a:solidFill>
            <a:srgbClr val="00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88" y="-26988"/>
            <a:ext cx="3937000" cy="417353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</p:pic>
      <p:sp>
        <p:nvSpPr>
          <p:cNvPr id="18440" name="Text Box 89"/>
          <p:cNvSpPr txBox="1">
            <a:spLocks noChangeArrowheads="1"/>
          </p:cNvSpPr>
          <p:nvPr/>
        </p:nvSpPr>
        <p:spPr bwMode="auto">
          <a:xfrm>
            <a:off x="4960938" y="12684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800">
                <a:solidFill>
                  <a:srgbClr val="080808"/>
                </a:solidFill>
              </a:rPr>
              <a:t>Resonances</a:t>
            </a:r>
            <a:endParaRPr lang="en-US" altLang="en-US" sz="1200">
              <a:solidFill>
                <a:srgbClr val="080808"/>
              </a:solidFill>
            </a:endParaRPr>
          </a:p>
        </p:txBody>
      </p:sp>
      <p:sp>
        <p:nvSpPr>
          <p:cNvPr id="18448" name="Text Box 90"/>
          <p:cNvSpPr txBox="1">
            <a:spLocks noChangeArrowheads="1"/>
          </p:cNvSpPr>
          <p:nvPr/>
        </p:nvSpPr>
        <p:spPr bwMode="auto">
          <a:xfrm>
            <a:off x="6592888" y="1743075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hlink"/>
                </a:solidFill>
              </a:rPr>
              <a:t>f</a:t>
            </a:r>
            <a:r>
              <a:rPr lang="en-US" altLang="en-US" b="1" baseline="30000">
                <a:solidFill>
                  <a:schemeClr val="hlink"/>
                </a:solidFill>
              </a:rPr>
              <a:t>-2N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18450" name="Rectangle 103"/>
          <p:cNvSpPr>
            <a:spLocks noChangeArrowheads="1"/>
          </p:cNvSpPr>
          <p:nvPr/>
        </p:nvSpPr>
        <p:spPr bwMode="auto">
          <a:xfrm>
            <a:off x="3997325" y="-26988"/>
            <a:ext cx="142875" cy="417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04"/>
          <p:cNvSpPr txBox="1">
            <a:spLocks noChangeArrowheads="1"/>
          </p:cNvSpPr>
          <p:nvPr/>
        </p:nvSpPr>
        <p:spPr bwMode="auto">
          <a:xfrm rot="16200000">
            <a:off x="2974975" y="1830388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 dirty="0" smtClean="0">
                <a:solidFill>
                  <a:srgbClr val="080808"/>
                </a:solidFill>
              </a:rPr>
              <a:t>Transmission</a:t>
            </a:r>
            <a:endParaRPr lang="en-US" altLang="en-US" sz="2000" dirty="0">
              <a:solidFill>
                <a:srgbClr val="080808"/>
              </a:solidFill>
            </a:endParaRPr>
          </a:p>
        </p:txBody>
      </p:sp>
      <p:sp>
        <p:nvSpPr>
          <p:cNvPr id="18452" name="Rectangle 105"/>
          <p:cNvSpPr>
            <a:spLocks noChangeArrowheads="1"/>
          </p:cNvSpPr>
          <p:nvPr/>
        </p:nvSpPr>
        <p:spPr bwMode="auto">
          <a:xfrm>
            <a:off x="3995738" y="4149725"/>
            <a:ext cx="4032250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106"/>
          <p:cNvSpPr>
            <a:spLocks noChangeArrowheads="1"/>
          </p:cNvSpPr>
          <p:nvPr/>
        </p:nvSpPr>
        <p:spPr bwMode="auto">
          <a:xfrm>
            <a:off x="3995738" y="0"/>
            <a:ext cx="4105275" cy="333375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108"/>
          <p:cNvSpPr>
            <a:spLocks noChangeShapeType="1"/>
          </p:cNvSpPr>
          <p:nvPr/>
        </p:nvSpPr>
        <p:spPr bwMode="auto">
          <a:xfrm>
            <a:off x="3995738" y="4221163"/>
            <a:ext cx="4032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8456" name="Line 109"/>
          <p:cNvSpPr>
            <a:spLocks noChangeShapeType="1"/>
          </p:cNvSpPr>
          <p:nvPr/>
        </p:nvSpPr>
        <p:spPr bwMode="auto">
          <a:xfrm>
            <a:off x="3995738" y="333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8457" name="Rectangle 110"/>
          <p:cNvSpPr>
            <a:spLocks noChangeArrowheads="1"/>
          </p:cNvSpPr>
          <p:nvPr/>
        </p:nvSpPr>
        <p:spPr bwMode="auto">
          <a:xfrm>
            <a:off x="3995738" y="331788"/>
            <a:ext cx="4033837" cy="3960812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111"/>
          <p:cNvSpPr txBox="1">
            <a:spLocks noChangeArrowheads="1"/>
          </p:cNvSpPr>
          <p:nvPr/>
        </p:nvSpPr>
        <p:spPr bwMode="auto">
          <a:xfrm>
            <a:off x="5162550" y="3895725"/>
            <a:ext cx="221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80808"/>
                </a:solidFill>
              </a:rPr>
              <a:t>Frequency (Hz)</a:t>
            </a:r>
          </a:p>
        </p:txBody>
      </p:sp>
      <p:grpSp>
        <p:nvGrpSpPr>
          <p:cNvPr id="117" name="Gruppo 116"/>
          <p:cNvGrpSpPr/>
          <p:nvPr/>
        </p:nvGrpSpPr>
        <p:grpSpPr>
          <a:xfrm>
            <a:off x="5929322" y="547688"/>
            <a:ext cx="2243128" cy="5545137"/>
            <a:chOff x="5929322" y="547688"/>
            <a:chExt cx="2243128" cy="5545137"/>
          </a:xfrm>
        </p:grpSpPr>
        <p:sp>
          <p:nvSpPr>
            <p:cNvPr id="952427" name="Text Box 107"/>
            <p:cNvSpPr txBox="1">
              <a:spLocks noChangeArrowheads="1"/>
            </p:cNvSpPr>
            <p:nvPr/>
          </p:nvSpPr>
          <p:spPr bwMode="auto">
            <a:xfrm>
              <a:off x="5940425" y="5635625"/>
              <a:ext cx="2232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i="1" dirty="0" smtClean="0"/>
                <a:t>Soft Springs</a:t>
              </a:r>
              <a:endParaRPr lang="en-US" b="1" i="1" dirty="0"/>
            </a:p>
          </p:txBody>
        </p: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5940425" y="547688"/>
              <a:ext cx="2232025" cy="4994275"/>
              <a:chOff x="3742" y="345"/>
              <a:chExt cx="1406" cy="3146"/>
            </a:xfrm>
          </p:grpSpPr>
          <p:sp>
            <p:nvSpPr>
              <p:cNvPr id="18459" name="Text Box 91"/>
              <p:cNvSpPr txBox="1">
                <a:spLocks noChangeArrowheads="1"/>
              </p:cNvSpPr>
              <p:nvPr/>
            </p:nvSpPr>
            <p:spPr bwMode="auto">
              <a:xfrm>
                <a:off x="3742" y="3203"/>
                <a:ext cx="14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en-US" b="1" i="1" dirty="0"/>
              </a:p>
            </p:txBody>
          </p:sp>
          <p:grpSp>
            <p:nvGrpSpPr>
              <p:cNvPr id="18460" name="Group 99"/>
              <p:cNvGrpSpPr>
                <a:grpSpLocks/>
              </p:cNvGrpSpPr>
              <p:nvPr/>
            </p:nvGrpSpPr>
            <p:grpSpPr bwMode="auto">
              <a:xfrm>
                <a:off x="4103" y="345"/>
                <a:ext cx="864" cy="2100"/>
                <a:chOff x="3216" y="2076"/>
                <a:chExt cx="864" cy="2100"/>
              </a:xfrm>
            </p:grpSpPr>
            <p:sp>
              <p:nvSpPr>
                <p:cNvPr id="18461" name="AutoShape 100"/>
                <p:cNvSpPr>
                  <a:spLocks noChangeArrowheads="1"/>
                </p:cNvSpPr>
                <p:nvPr/>
              </p:nvSpPr>
              <p:spPr bwMode="auto">
                <a:xfrm>
                  <a:off x="3360" y="2640"/>
                  <a:ext cx="720" cy="192"/>
                </a:xfrm>
                <a:prstGeom prst="leftArrow">
                  <a:avLst>
                    <a:gd name="adj1" fmla="val 50000"/>
                    <a:gd name="adj2" fmla="val 9375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Line 101"/>
                <p:cNvSpPr>
                  <a:spLocks noChangeShapeType="1"/>
                </p:cNvSpPr>
                <p:nvPr/>
              </p:nvSpPr>
              <p:spPr bwMode="auto">
                <a:xfrm>
                  <a:off x="3216" y="2112"/>
                  <a:ext cx="0" cy="20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6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02" y="2076"/>
                  <a:ext cx="49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 b="1">
                      <a:solidFill>
                        <a:srgbClr val="FF0000"/>
                      </a:solidFill>
                    </a:rPr>
                    <a:t>2 Hz</a:t>
                  </a:r>
                  <a:endParaRPr lang="en-US" sz="2000" b="1"/>
                </a:p>
              </p:txBody>
            </p:sp>
          </p:grpSp>
        </p:grpSp>
        <p:sp>
          <p:nvSpPr>
            <p:cNvPr id="115" name="Rettangolo 114"/>
            <p:cNvSpPr/>
            <p:nvPr/>
          </p:nvSpPr>
          <p:spPr>
            <a:xfrm>
              <a:off x="5929322" y="5072074"/>
              <a:ext cx="2069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 dirty="0" smtClean="0"/>
                <a:t>Long </a:t>
              </a:r>
              <a:r>
                <a:rPr lang="en-US" b="1" i="1" dirty="0" err="1" smtClean="0"/>
                <a:t>Pendula</a:t>
              </a:r>
              <a:endParaRPr lang="en-US" b="1" i="1" dirty="0"/>
            </a:p>
          </p:txBody>
        </p:sp>
      </p:grpSp>
      <p:sp>
        <p:nvSpPr>
          <p:cNvPr id="116" name="CasellaDiTesto 115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484813" y="2043113"/>
            <a:ext cx="404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altLang="en-US" sz="2800">
              <a:latin typeface="Times" pitchFamily="18" charset="0"/>
            </a:endParaRP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565150" y="1046163"/>
            <a:ext cx="3184525" cy="4759325"/>
            <a:chOff x="356" y="618"/>
            <a:chExt cx="2006" cy="2998"/>
          </a:xfrm>
        </p:grpSpPr>
        <p:sp>
          <p:nvSpPr>
            <p:cNvPr id="56351" name="Line 4"/>
            <p:cNvSpPr>
              <a:spLocks noChangeShapeType="1"/>
            </p:cNvSpPr>
            <p:nvPr/>
          </p:nvSpPr>
          <p:spPr bwMode="auto">
            <a:xfrm>
              <a:off x="356" y="3616"/>
              <a:ext cx="18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2" name="Rectangle 5"/>
            <p:cNvSpPr>
              <a:spLocks noChangeArrowheads="1"/>
            </p:cNvSpPr>
            <p:nvPr/>
          </p:nvSpPr>
          <p:spPr bwMode="auto">
            <a:xfrm rot="-495904">
              <a:off x="1106" y="1225"/>
              <a:ext cx="122" cy="20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Oval 6"/>
            <p:cNvSpPr>
              <a:spLocks noChangeArrowheads="1"/>
            </p:cNvSpPr>
            <p:nvPr/>
          </p:nvSpPr>
          <p:spPr bwMode="auto">
            <a:xfrm rot="-495904">
              <a:off x="579" y="618"/>
              <a:ext cx="819" cy="7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80808"/>
                  </a:solidFill>
                </a:rPr>
                <a:t>M</a:t>
              </a:r>
            </a:p>
          </p:txBody>
        </p:sp>
        <p:sp>
          <p:nvSpPr>
            <p:cNvPr id="56354" name="Line 7"/>
            <p:cNvSpPr>
              <a:spLocks noChangeShapeType="1"/>
            </p:cNvSpPr>
            <p:nvPr/>
          </p:nvSpPr>
          <p:spPr bwMode="auto">
            <a:xfrm rot="-495904">
              <a:off x="1340" y="3228"/>
              <a:ext cx="0" cy="3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5" name="Text Box 8"/>
            <p:cNvSpPr txBox="1">
              <a:spLocks noChangeArrowheads="1"/>
            </p:cNvSpPr>
            <p:nvPr/>
          </p:nvSpPr>
          <p:spPr bwMode="auto">
            <a:xfrm rot="-495904">
              <a:off x="549" y="202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latin typeface="Times" pitchFamily="18" charset="0"/>
              </a:endParaRPr>
            </a:p>
          </p:txBody>
        </p:sp>
        <p:sp>
          <p:nvSpPr>
            <p:cNvPr id="56356" name="Text Box 9"/>
            <p:cNvSpPr txBox="1">
              <a:spLocks noChangeArrowheads="1"/>
            </p:cNvSpPr>
            <p:nvPr/>
          </p:nvSpPr>
          <p:spPr bwMode="auto">
            <a:xfrm>
              <a:off x="1530" y="3154"/>
              <a:ext cx="8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 dirty="0" smtClean="0"/>
                <a:t>Flex Joint</a:t>
              </a:r>
              <a:endParaRPr lang="en-US" sz="1800" i="1" dirty="0"/>
            </a:p>
          </p:txBody>
        </p:sp>
        <p:sp>
          <p:nvSpPr>
            <p:cNvPr id="56357" name="Line 10"/>
            <p:cNvSpPr>
              <a:spLocks noChangeShapeType="1"/>
            </p:cNvSpPr>
            <p:nvPr/>
          </p:nvSpPr>
          <p:spPr bwMode="auto">
            <a:xfrm flipH="1">
              <a:off x="1412" y="3184"/>
              <a:ext cx="492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8" name="Line 11"/>
            <p:cNvSpPr>
              <a:spLocks noChangeShapeType="1"/>
            </p:cNvSpPr>
            <p:nvPr/>
          </p:nvSpPr>
          <p:spPr bwMode="auto">
            <a:xfrm>
              <a:off x="1652" y="1552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9" name="Text Box 12"/>
            <p:cNvSpPr txBox="1">
              <a:spLocks noChangeArrowheads="1"/>
            </p:cNvSpPr>
            <p:nvPr/>
          </p:nvSpPr>
          <p:spPr bwMode="auto">
            <a:xfrm>
              <a:off x="1690" y="177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g</a:t>
              </a:r>
              <a:endParaRPr lang="en-US">
                <a:latin typeface="Times" pitchFamily="18" charset="0"/>
              </a:endParaRPr>
            </a:p>
          </p:txBody>
        </p:sp>
      </p:grpSp>
      <p:sp>
        <p:nvSpPr>
          <p:cNvPr id="56324" name="Arc 13"/>
          <p:cNvSpPr>
            <a:spLocks/>
          </p:cNvSpPr>
          <p:nvPr/>
        </p:nvSpPr>
        <p:spPr bwMode="auto">
          <a:xfrm>
            <a:off x="684213" y="1557338"/>
            <a:ext cx="3300412" cy="1008062"/>
          </a:xfrm>
          <a:custGeom>
            <a:avLst/>
            <a:gdLst>
              <a:gd name="T0" fmla="*/ 0 w 32259"/>
              <a:gd name="T1" fmla="*/ 351422 h 21600"/>
              <a:gd name="T2" fmla="*/ 3300412 w 32259"/>
              <a:gd name="T3" fmla="*/ 324260 h 21600"/>
              <a:gd name="T4" fmla="*/ 1676756 w 32259"/>
              <a:gd name="T5" fmla="*/ 1008062 h 21600"/>
              <a:gd name="T6" fmla="*/ 0 60000 65536"/>
              <a:gd name="T7" fmla="*/ 0 60000 65536"/>
              <a:gd name="T8" fmla="*/ 0 60000 65536"/>
              <a:gd name="T9" fmla="*/ 0 w 32259"/>
              <a:gd name="T10" fmla="*/ 0 h 21600"/>
              <a:gd name="T11" fmla="*/ 32259 w 322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59" h="21600" fill="none" extrusionOk="0">
                <a:moveTo>
                  <a:pt x="0" y="7530"/>
                </a:moveTo>
                <a:cubicBezTo>
                  <a:pt x="4103" y="2750"/>
                  <a:pt x="10089" y="-1"/>
                  <a:pt x="16389" y="0"/>
                </a:cubicBezTo>
                <a:cubicBezTo>
                  <a:pt x="22416" y="0"/>
                  <a:pt x="28170" y="2518"/>
                  <a:pt x="32259" y="6947"/>
                </a:cubicBezTo>
              </a:path>
              <a:path w="32259" h="21600" stroke="0" extrusionOk="0">
                <a:moveTo>
                  <a:pt x="0" y="7530"/>
                </a:moveTo>
                <a:cubicBezTo>
                  <a:pt x="4103" y="2750"/>
                  <a:pt x="10089" y="-1"/>
                  <a:pt x="16389" y="0"/>
                </a:cubicBezTo>
                <a:cubicBezTo>
                  <a:pt x="22416" y="0"/>
                  <a:pt x="28170" y="2518"/>
                  <a:pt x="32259" y="6947"/>
                </a:cubicBezTo>
                <a:lnTo>
                  <a:pt x="1638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80808"/>
              </a:solidFill>
            </a:endParaRPr>
          </a:p>
        </p:txBody>
      </p:sp>
      <p:sp>
        <p:nvSpPr>
          <p:cNvPr id="56325" name="Text Box 14"/>
          <p:cNvSpPr txBox="1">
            <a:spLocks noChangeArrowheads="1"/>
          </p:cNvSpPr>
          <p:nvPr/>
        </p:nvSpPr>
        <p:spPr bwMode="auto">
          <a:xfrm>
            <a:off x="2771775" y="10572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30 mHz</a:t>
            </a:r>
          </a:p>
        </p:txBody>
      </p:sp>
      <p:sp>
        <p:nvSpPr>
          <p:cNvPr id="56326" name="Line 15"/>
          <p:cNvSpPr>
            <a:spLocks noChangeShapeType="1"/>
          </p:cNvSpPr>
          <p:nvPr/>
        </p:nvSpPr>
        <p:spPr bwMode="auto">
          <a:xfrm>
            <a:off x="539750" y="5805488"/>
            <a:ext cx="3384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6327" name="Line 16"/>
          <p:cNvSpPr>
            <a:spLocks noChangeShapeType="1"/>
          </p:cNvSpPr>
          <p:nvPr/>
        </p:nvSpPr>
        <p:spPr bwMode="auto">
          <a:xfrm>
            <a:off x="2484438" y="27813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6328" name="Line 17"/>
          <p:cNvSpPr>
            <a:spLocks noChangeShapeType="1"/>
          </p:cNvSpPr>
          <p:nvPr/>
        </p:nvSpPr>
        <p:spPr bwMode="auto">
          <a:xfrm flipV="1">
            <a:off x="6197600" y="2925763"/>
            <a:ext cx="319088" cy="455612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50" name="Oval 23"/>
          <p:cNvSpPr>
            <a:spLocks noChangeArrowheads="1"/>
          </p:cNvSpPr>
          <p:nvPr/>
        </p:nvSpPr>
        <p:spPr bwMode="auto">
          <a:xfrm>
            <a:off x="6443663" y="4556125"/>
            <a:ext cx="433388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4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6800" y="1098550"/>
            <a:ext cx="2041525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30</a:t>
            </a:fld>
            <a:endParaRPr lang="it-IT" sz="1600" dirty="0"/>
          </a:p>
        </p:txBody>
      </p:sp>
      <p:cxnSp>
        <p:nvCxnSpPr>
          <p:cNvPr id="29" name="Connettore 1 28"/>
          <p:cNvCxnSpPr/>
          <p:nvPr/>
        </p:nvCxnSpPr>
        <p:spPr bwMode="auto">
          <a:xfrm>
            <a:off x="6143636" y="4929198"/>
            <a:ext cx="50006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 bwMode="auto">
          <a:xfrm>
            <a:off x="7572396" y="4929198"/>
            <a:ext cx="6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6429388" y="4572008"/>
            <a:ext cx="433388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Connettore 2 36"/>
          <p:cNvCxnSpPr/>
          <p:nvPr/>
        </p:nvCxnSpPr>
        <p:spPr bwMode="auto">
          <a:xfrm flipV="1">
            <a:off x="4000496" y="4929198"/>
            <a:ext cx="2000264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t="7382"/>
          <a:stretch>
            <a:fillRect/>
          </a:stretch>
        </p:blipFill>
        <p:spPr bwMode="auto">
          <a:xfrm>
            <a:off x="179388" y="227013"/>
            <a:ext cx="49323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65438" y="4076700"/>
            <a:ext cx="711200" cy="1825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74763" y="836613"/>
            <a:ext cx="768350" cy="242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768475" y="714375"/>
            <a:ext cx="1150938" cy="4873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604963" y="714375"/>
            <a:ext cx="1260475" cy="1524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 flipV="1">
            <a:off x="398463" y="1019175"/>
            <a:ext cx="8763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7538" y="5834063"/>
            <a:ext cx="822325" cy="5476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80808"/>
                </a:solidFill>
                <a:latin typeface="Times" pitchFamily="18" charset="0"/>
              </a:rPr>
              <a:t>ADC</a:t>
            </a:r>
            <a:endParaRPr lang="en-US" sz="2000">
              <a:solidFill>
                <a:srgbClr val="080808"/>
              </a:solidFill>
              <a:latin typeface="Times" pitchFamily="18" charset="0"/>
            </a:endParaRP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1439863" y="5834063"/>
            <a:ext cx="1425575" cy="547687"/>
            <a:chOff x="1104" y="5520"/>
            <a:chExt cx="1248" cy="432"/>
          </a:xfrm>
        </p:grpSpPr>
        <p:sp>
          <p:nvSpPr>
            <p:cNvPr id="57398" name="Rectangle 10"/>
            <p:cNvSpPr>
              <a:spLocks noChangeArrowheads="1"/>
            </p:cNvSpPr>
            <p:nvPr/>
          </p:nvSpPr>
          <p:spPr bwMode="auto">
            <a:xfrm>
              <a:off x="1632" y="5520"/>
              <a:ext cx="720" cy="43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080808"/>
                  </a:solidFill>
                  <a:latin typeface="Times" pitchFamily="18" charset="0"/>
                </a:rPr>
                <a:t>DSP</a:t>
              </a:r>
              <a:endParaRPr lang="en-US" sz="2000">
                <a:solidFill>
                  <a:srgbClr val="080808"/>
                </a:solidFill>
                <a:latin typeface="Times" pitchFamily="18" charset="0"/>
              </a:endParaRPr>
            </a:p>
          </p:txBody>
        </p:sp>
        <p:sp>
          <p:nvSpPr>
            <p:cNvPr id="57399" name="Line 11"/>
            <p:cNvSpPr>
              <a:spLocks noChangeShapeType="1"/>
            </p:cNvSpPr>
            <p:nvPr/>
          </p:nvSpPr>
          <p:spPr bwMode="auto">
            <a:xfrm>
              <a:off x="1104" y="5760"/>
              <a:ext cx="5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7354" name="Group 12"/>
          <p:cNvGrpSpPr>
            <a:grpSpLocks/>
          </p:cNvGrpSpPr>
          <p:nvPr/>
        </p:nvGrpSpPr>
        <p:grpSpPr bwMode="auto">
          <a:xfrm>
            <a:off x="2865438" y="5834063"/>
            <a:ext cx="1423987" cy="547687"/>
            <a:chOff x="2352" y="5520"/>
            <a:chExt cx="1248" cy="432"/>
          </a:xfrm>
        </p:grpSpPr>
        <p:sp>
          <p:nvSpPr>
            <p:cNvPr id="57396" name="Rectangle 13"/>
            <p:cNvSpPr>
              <a:spLocks noChangeArrowheads="1"/>
            </p:cNvSpPr>
            <p:nvPr/>
          </p:nvSpPr>
          <p:spPr bwMode="auto">
            <a:xfrm>
              <a:off x="2880" y="5520"/>
              <a:ext cx="72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080808"/>
                  </a:solidFill>
                  <a:latin typeface="Times" pitchFamily="18" charset="0"/>
                </a:rPr>
                <a:t>DAC</a:t>
              </a:r>
              <a:endParaRPr lang="en-US" sz="2000">
                <a:solidFill>
                  <a:srgbClr val="080808"/>
                </a:solidFill>
                <a:latin typeface="Times" pitchFamily="18" charset="0"/>
              </a:endParaRPr>
            </a:p>
          </p:txBody>
        </p:sp>
        <p:sp>
          <p:nvSpPr>
            <p:cNvPr id="57397" name="Line 14"/>
            <p:cNvSpPr>
              <a:spLocks noChangeShapeType="1"/>
            </p:cNvSpPr>
            <p:nvPr/>
          </p:nvSpPr>
          <p:spPr bwMode="auto">
            <a:xfrm>
              <a:off x="2352" y="5760"/>
              <a:ext cx="5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362200" y="-577850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800" b="1" u="sng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57356" name="Line 16"/>
          <p:cNvSpPr>
            <a:spLocks noChangeShapeType="1"/>
          </p:cNvSpPr>
          <p:nvPr/>
        </p:nvSpPr>
        <p:spPr bwMode="auto">
          <a:xfrm flipV="1">
            <a:off x="3741738" y="957263"/>
            <a:ext cx="1041400" cy="488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7" name="Text Box 17"/>
          <p:cNvSpPr txBox="1">
            <a:spLocks noChangeArrowheads="1"/>
          </p:cNvSpPr>
          <p:nvPr/>
        </p:nvSpPr>
        <p:spPr bwMode="auto">
          <a:xfrm>
            <a:off x="2944813" y="4437063"/>
            <a:ext cx="1698625" cy="396875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/>
              <a:t>Actuators</a:t>
            </a:r>
            <a:endParaRPr lang="en-US" sz="2000"/>
          </a:p>
        </p:txBody>
      </p:sp>
      <p:sp>
        <p:nvSpPr>
          <p:cNvPr id="57358" name="Line 18"/>
          <p:cNvSpPr>
            <a:spLocks noChangeShapeType="1"/>
          </p:cNvSpPr>
          <p:nvPr/>
        </p:nvSpPr>
        <p:spPr bwMode="auto">
          <a:xfrm>
            <a:off x="3132138" y="3789363"/>
            <a:ext cx="503237" cy="503237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9" name="Line 19"/>
          <p:cNvSpPr>
            <a:spLocks noChangeShapeType="1"/>
          </p:cNvSpPr>
          <p:nvPr/>
        </p:nvSpPr>
        <p:spPr bwMode="auto">
          <a:xfrm flipV="1">
            <a:off x="3905250" y="4979988"/>
            <a:ext cx="0" cy="8540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60" name="Line 20"/>
          <p:cNvSpPr>
            <a:spLocks noChangeShapeType="1"/>
          </p:cNvSpPr>
          <p:nvPr/>
        </p:nvSpPr>
        <p:spPr bwMode="auto">
          <a:xfrm flipV="1">
            <a:off x="4070350" y="4979988"/>
            <a:ext cx="0" cy="8540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3741738" y="4979988"/>
            <a:ext cx="0" cy="8540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7362" name="Group 22"/>
          <p:cNvGrpSpPr>
            <a:grpSpLocks/>
          </p:cNvGrpSpPr>
          <p:nvPr/>
        </p:nvGrpSpPr>
        <p:grpSpPr bwMode="auto">
          <a:xfrm>
            <a:off x="617538" y="390525"/>
            <a:ext cx="2179637" cy="1055688"/>
            <a:chOff x="384" y="1232"/>
            <a:chExt cx="1910" cy="832"/>
          </a:xfrm>
        </p:grpSpPr>
        <p:grpSp>
          <p:nvGrpSpPr>
            <p:cNvPr id="57392" name="Group 23"/>
            <p:cNvGrpSpPr>
              <a:grpSpLocks/>
            </p:cNvGrpSpPr>
            <p:nvPr/>
          </p:nvGrpSpPr>
          <p:grpSpPr bwMode="auto">
            <a:xfrm>
              <a:off x="384" y="1232"/>
              <a:ext cx="1910" cy="736"/>
              <a:chOff x="384" y="1232"/>
              <a:chExt cx="1910" cy="736"/>
            </a:xfrm>
          </p:grpSpPr>
          <p:sp>
            <p:nvSpPr>
              <p:cNvPr id="57394" name="Text Box 24"/>
              <p:cNvSpPr txBox="1">
                <a:spLocks noChangeArrowheads="1"/>
              </p:cNvSpPr>
              <p:nvPr/>
            </p:nvSpPr>
            <p:spPr bwMode="auto">
              <a:xfrm>
                <a:off x="384" y="1232"/>
                <a:ext cx="1910" cy="315"/>
              </a:xfrm>
              <a:prstGeom prst="rect">
                <a:avLst/>
              </a:prstGeom>
              <a:solidFill>
                <a:srgbClr val="0808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Accelerometers</a:t>
                </a:r>
                <a:endParaRPr lang="en-US" sz="2000"/>
              </a:p>
            </p:txBody>
          </p:sp>
          <p:sp>
            <p:nvSpPr>
              <p:cNvPr id="57395" name="Line 25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96" cy="48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7393" name="Line 26"/>
            <p:cNvSpPr>
              <a:spLocks noChangeShapeType="1"/>
            </p:cNvSpPr>
            <p:nvPr/>
          </p:nvSpPr>
          <p:spPr bwMode="auto">
            <a:xfrm>
              <a:off x="1152" y="1536"/>
              <a:ext cx="96" cy="52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084763" y="188913"/>
            <a:ext cx="3213100" cy="6157912"/>
            <a:chOff x="3203" y="119"/>
            <a:chExt cx="2024" cy="3879"/>
          </a:xfrm>
        </p:grpSpPr>
        <p:pic>
          <p:nvPicPr>
            <p:cNvPr id="57380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1" y="647"/>
              <a:ext cx="1286" cy="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381" name="Group 29"/>
            <p:cNvGrpSpPr>
              <a:grpSpLocks/>
            </p:cNvGrpSpPr>
            <p:nvPr/>
          </p:nvGrpSpPr>
          <p:grpSpPr bwMode="auto">
            <a:xfrm>
              <a:off x="3203" y="119"/>
              <a:ext cx="1083" cy="556"/>
              <a:chOff x="2925" y="488"/>
              <a:chExt cx="1332" cy="673"/>
            </a:xfrm>
          </p:grpSpPr>
          <p:grpSp>
            <p:nvGrpSpPr>
              <p:cNvPr id="57385" name="Group 30"/>
              <p:cNvGrpSpPr>
                <a:grpSpLocks/>
              </p:cNvGrpSpPr>
              <p:nvPr/>
            </p:nvGrpSpPr>
            <p:grpSpPr bwMode="auto">
              <a:xfrm>
                <a:off x="3333" y="488"/>
                <a:ext cx="501" cy="447"/>
                <a:chOff x="2304" y="2400"/>
                <a:chExt cx="576" cy="336"/>
              </a:xfrm>
            </p:grpSpPr>
            <p:sp>
              <p:nvSpPr>
                <p:cNvPr id="96259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36" y="2496"/>
                  <a:ext cx="144" cy="96"/>
                </a:xfrm>
                <a:prstGeom prst="star5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2592" name="AutoShape 32"/>
                <p:cNvSpPr>
                  <a:spLocks noChangeArrowheads="1"/>
                </p:cNvSpPr>
                <p:nvPr/>
              </p:nvSpPr>
              <p:spPr bwMode="auto">
                <a:xfrm>
                  <a:off x="2545" y="2400"/>
                  <a:ext cx="143" cy="96"/>
                </a:xfrm>
                <a:prstGeom prst="star5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2593" name="AutoShape 33"/>
                <p:cNvSpPr>
                  <a:spLocks noChangeArrowheads="1"/>
                </p:cNvSpPr>
                <p:nvPr/>
              </p:nvSpPr>
              <p:spPr bwMode="auto">
                <a:xfrm>
                  <a:off x="2304" y="2544"/>
                  <a:ext cx="144" cy="96"/>
                </a:xfrm>
                <a:prstGeom prst="star5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2594" name="AutoShape 34"/>
                <p:cNvSpPr>
                  <a:spLocks noChangeArrowheads="1"/>
                </p:cNvSpPr>
                <p:nvPr/>
              </p:nvSpPr>
              <p:spPr bwMode="auto">
                <a:xfrm>
                  <a:off x="2593" y="2640"/>
                  <a:ext cx="143" cy="96"/>
                </a:xfrm>
                <a:prstGeom prst="star5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7386" name="AutoShape 35"/>
              <p:cNvSpPr>
                <a:spLocks noChangeArrowheads="1"/>
              </p:cNvSpPr>
              <p:nvPr/>
            </p:nvSpPr>
            <p:spPr bwMode="auto">
              <a:xfrm rot="2483196" flipH="1">
                <a:off x="3742" y="1026"/>
                <a:ext cx="515" cy="135"/>
              </a:xfrm>
              <a:custGeom>
                <a:avLst/>
                <a:gdLst>
                  <a:gd name="T0" fmla="*/ 386 w 21600"/>
                  <a:gd name="T1" fmla="*/ 0 h 21600"/>
                  <a:gd name="T2" fmla="*/ 0 w 21600"/>
                  <a:gd name="T3" fmla="*/ 68 h 21600"/>
                  <a:gd name="T4" fmla="*/ 386 w 21600"/>
                  <a:gd name="T5" fmla="*/ 135 h 21600"/>
                  <a:gd name="T6" fmla="*/ 515 w 21600"/>
                  <a:gd name="T7" fmla="*/ 6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5 w 21600"/>
                  <a:gd name="T13" fmla="*/ 5440 h 21600"/>
                  <a:gd name="T14" fmla="*/ 18916 w 21600"/>
                  <a:gd name="T15" fmla="*/ 161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Text Box 36"/>
              <p:cNvSpPr txBox="1">
                <a:spLocks noChangeArrowheads="1"/>
              </p:cNvSpPr>
              <p:nvPr/>
            </p:nvSpPr>
            <p:spPr bwMode="auto">
              <a:xfrm>
                <a:off x="2925" y="488"/>
                <a:ext cx="83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en-US" altLang="en-US" sz="1400" i="1">
                  <a:latin typeface="Times New Roman" pitchFamily="18" charset="0"/>
                </a:endParaRPr>
              </a:p>
            </p:txBody>
          </p:sp>
        </p:grpSp>
        <p:sp>
          <p:nvSpPr>
            <p:cNvPr id="57384" name="Text Box 39"/>
            <p:cNvSpPr txBox="1">
              <a:spLocks noChangeArrowheads="1"/>
            </p:cNvSpPr>
            <p:nvPr/>
          </p:nvSpPr>
          <p:spPr bwMode="auto">
            <a:xfrm>
              <a:off x="3552" y="3765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it-IT" sz="1800"/>
            </a:p>
          </p:txBody>
        </p:sp>
      </p:grpSp>
      <p:sp>
        <p:nvSpPr>
          <p:cNvPr id="57364" name="Rectangle 40"/>
          <p:cNvSpPr>
            <a:spLocks noChangeArrowheads="1"/>
          </p:cNvSpPr>
          <p:nvPr/>
        </p:nvSpPr>
        <p:spPr bwMode="auto">
          <a:xfrm>
            <a:off x="2051050" y="5805488"/>
            <a:ext cx="792163" cy="576262"/>
          </a:xfrm>
          <a:prstGeom prst="rect">
            <a:avLst/>
          </a:prstGeom>
          <a:noFill/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80808"/>
              </a:solidFill>
            </a:endParaRPr>
          </a:p>
        </p:txBody>
      </p:sp>
      <p:sp>
        <p:nvSpPr>
          <p:cNvPr id="57365" name="Rectangle 41"/>
          <p:cNvSpPr>
            <a:spLocks noChangeArrowheads="1"/>
          </p:cNvSpPr>
          <p:nvPr/>
        </p:nvSpPr>
        <p:spPr bwMode="auto">
          <a:xfrm>
            <a:off x="3492500" y="5805488"/>
            <a:ext cx="792163" cy="576262"/>
          </a:xfrm>
          <a:prstGeom prst="rect">
            <a:avLst/>
          </a:prstGeom>
          <a:noFill/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80808"/>
              </a:solidFill>
            </a:endParaRPr>
          </a:p>
        </p:txBody>
      </p:sp>
      <p:sp>
        <p:nvSpPr>
          <p:cNvPr id="57366" name="Rectangle 42"/>
          <p:cNvSpPr>
            <a:spLocks noChangeArrowheads="1"/>
          </p:cNvSpPr>
          <p:nvPr/>
        </p:nvSpPr>
        <p:spPr bwMode="auto">
          <a:xfrm>
            <a:off x="611188" y="5805488"/>
            <a:ext cx="792162" cy="576262"/>
          </a:xfrm>
          <a:prstGeom prst="rect">
            <a:avLst/>
          </a:prstGeom>
          <a:noFill/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80808"/>
              </a:solidFill>
            </a:endParaRPr>
          </a:p>
        </p:txBody>
      </p:sp>
      <p:grpSp>
        <p:nvGrpSpPr>
          <p:cNvPr id="57367" name="Group 43"/>
          <p:cNvGrpSpPr>
            <a:grpSpLocks/>
          </p:cNvGrpSpPr>
          <p:nvPr/>
        </p:nvGrpSpPr>
        <p:grpSpPr bwMode="auto">
          <a:xfrm>
            <a:off x="946150" y="1384300"/>
            <a:ext cx="2138363" cy="4449763"/>
            <a:chOff x="672" y="2016"/>
            <a:chExt cx="1872" cy="3504"/>
          </a:xfrm>
        </p:grpSpPr>
        <p:sp>
          <p:nvSpPr>
            <p:cNvPr id="57368" name="Line 44"/>
            <p:cNvSpPr>
              <a:spLocks noChangeShapeType="1"/>
            </p:cNvSpPr>
            <p:nvPr/>
          </p:nvSpPr>
          <p:spPr bwMode="auto">
            <a:xfrm>
              <a:off x="672" y="4800"/>
              <a:ext cx="0" cy="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7369" name="Group 45"/>
            <p:cNvGrpSpPr>
              <a:grpSpLocks/>
            </p:cNvGrpSpPr>
            <p:nvPr/>
          </p:nvGrpSpPr>
          <p:grpSpPr bwMode="auto">
            <a:xfrm>
              <a:off x="672" y="2016"/>
              <a:ext cx="1872" cy="3504"/>
              <a:chOff x="672" y="2016"/>
              <a:chExt cx="1872" cy="3504"/>
            </a:xfrm>
          </p:grpSpPr>
          <p:sp>
            <p:nvSpPr>
              <p:cNvPr id="57370" name="Line 46"/>
              <p:cNvSpPr>
                <a:spLocks noChangeShapeType="1"/>
              </p:cNvSpPr>
              <p:nvPr/>
            </p:nvSpPr>
            <p:spPr bwMode="auto">
              <a:xfrm>
                <a:off x="1200" y="2256"/>
                <a:ext cx="0" cy="216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1" name="Line 47"/>
              <p:cNvSpPr>
                <a:spLocks noChangeShapeType="1"/>
              </p:cNvSpPr>
              <p:nvPr/>
            </p:nvSpPr>
            <p:spPr bwMode="auto">
              <a:xfrm flipH="1">
                <a:off x="672" y="4416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2" name="Line 48"/>
              <p:cNvSpPr>
                <a:spLocks noChangeShapeType="1"/>
              </p:cNvSpPr>
              <p:nvPr/>
            </p:nvSpPr>
            <p:spPr bwMode="auto">
              <a:xfrm>
                <a:off x="672" y="441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3" name="Line 49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4" name="Line 50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5" name="Line 51"/>
              <p:cNvSpPr>
                <a:spLocks noChangeShapeType="1"/>
              </p:cNvSpPr>
              <p:nvPr/>
            </p:nvSpPr>
            <p:spPr bwMode="auto">
              <a:xfrm>
                <a:off x="1344" y="2400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6" name="Line 52"/>
              <p:cNvSpPr>
                <a:spLocks noChangeShapeType="1"/>
              </p:cNvSpPr>
              <p:nvPr/>
            </p:nvSpPr>
            <p:spPr bwMode="auto">
              <a:xfrm>
                <a:off x="816" y="451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7" name="Line 53"/>
              <p:cNvSpPr>
                <a:spLocks noChangeShapeType="1"/>
              </p:cNvSpPr>
              <p:nvPr/>
            </p:nvSpPr>
            <p:spPr bwMode="auto">
              <a:xfrm>
                <a:off x="816" y="4512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8" name="Line 54"/>
              <p:cNvSpPr>
                <a:spLocks noChangeShapeType="1"/>
              </p:cNvSpPr>
              <p:nvPr/>
            </p:nvSpPr>
            <p:spPr bwMode="auto">
              <a:xfrm flipH="1">
                <a:off x="960" y="2976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79" name="Line 55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254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7" name="CasellaDiTesto 56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31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i\lucidi tesi\Controllo gerarchic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3039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466850" y="152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Hierarchical Control</a:t>
            </a:r>
            <a:endParaRPr lang="en-GB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500166" y="4500570"/>
            <a:ext cx="4929222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RESIDUAL SWING  &lt;  0.1 </a:t>
            </a:r>
            <a:r>
              <a:rPr lang="it-IT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it-IT" dirty="0" smtClean="0">
                <a:solidFill>
                  <a:srgbClr val="FFFF00"/>
                </a:solidFill>
              </a:rPr>
              <a:t>m 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32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5924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42976" y="428604"/>
            <a:ext cx="5124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Direct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Measurement</a:t>
            </a:r>
            <a:r>
              <a:rPr lang="it-IT" dirty="0">
                <a:solidFill>
                  <a:schemeClr val="tx2"/>
                </a:solidFill>
              </a:rPr>
              <a:t> on the ITF </a:t>
            </a:r>
            <a:r>
              <a:rPr lang="it-IT" dirty="0" smtClean="0">
                <a:solidFill>
                  <a:schemeClr val="tx2"/>
                </a:solidFill>
              </a:rPr>
              <a:t>!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5000628" y="6000768"/>
            <a:ext cx="311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i="1" dirty="0" err="1"/>
              <a:t>A.Gennai</a:t>
            </a:r>
            <a:r>
              <a:rPr lang="it-IT" sz="2000" i="1" dirty="0"/>
              <a:t> (VIR 029-A09)</a:t>
            </a:r>
            <a:endParaRPr lang="en-US" sz="20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10915" y="4396095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VIRGO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28860" y="3714752"/>
            <a:ext cx="107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FF0000"/>
                </a:solidFill>
              </a:rPr>
              <a:t>Present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1800" dirty="0" err="1" smtClean="0">
                <a:solidFill>
                  <a:srgbClr val="FF0000"/>
                </a:solidFill>
              </a:rPr>
              <a:t>Control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1800" dirty="0" err="1" smtClean="0">
                <a:solidFill>
                  <a:srgbClr val="FF0000"/>
                </a:solidFill>
              </a:rPr>
              <a:t>Noise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33</a:t>
            </a:fld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50975" y="0"/>
            <a:ext cx="1658938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535113"/>
            <a:ext cx="8948737" cy="332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03350" y="5160963"/>
            <a:ext cx="1266825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600"/>
              <a:t>WIND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213225" y="5194300"/>
            <a:ext cx="1120775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600"/>
              <a:t>SEA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4963" y="5013325"/>
            <a:ext cx="1703387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600"/>
              <a:t>MIRROR</a:t>
            </a:r>
            <a:br>
              <a:rPr lang="en-GB" sz="1600"/>
            </a:br>
            <a:r>
              <a:rPr lang="en-GB" sz="1600"/>
              <a:t>ACTUATION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34</a:t>
            </a:fld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3108298" y="57148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The tilt </a:t>
            </a:r>
            <a:r>
              <a:rPr lang="it-IT" sz="2800" dirty="0" err="1" smtClean="0">
                <a:solidFill>
                  <a:schemeClr val="tx2"/>
                </a:solidFill>
              </a:rPr>
              <a:t>problem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286125"/>
            <a:ext cx="4484687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90538" y="4292600"/>
            <a:ext cx="1704975" cy="1931988"/>
            <a:chOff x="288" y="1775"/>
            <a:chExt cx="1183" cy="1343"/>
          </a:xfrm>
        </p:grpSpPr>
        <p:sp>
          <p:nvSpPr>
            <p:cNvPr id="63501" name="Line 4"/>
            <p:cNvSpPr>
              <a:spLocks noChangeShapeType="1"/>
            </p:cNvSpPr>
            <p:nvPr/>
          </p:nvSpPr>
          <p:spPr bwMode="auto">
            <a:xfrm>
              <a:off x="288" y="2928"/>
              <a:ext cx="1183" cy="192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502" name="Line 5"/>
            <p:cNvSpPr>
              <a:spLocks noChangeShapeType="1"/>
            </p:cNvSpPr>
            <p:nvPr/>
          </p:nvSpPr>
          <p:spPr bwMode="auto">
            <a:xfrm flipV="1">
              <a:off x="535" y="1782"/>
              <a:ext cx="192" cy="118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503" name="Line 6"/>
            <p:cNvSpPr>
              <a:spLocks noChangeShapeType="1"/>
            </p:cNvSpPr>
            <p:nvPr/>
          </p:nvSpPr>
          <p:spPr bwMode="auto">
            <a:xfrm flipV="1">
              <a:off x="1225" y="1894"/>
              <a:ext cx="192" cy="118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504" name="Line 7"/>
            <p:cNvSpPr>
              <a:spLocks noChangeShapeType="1"/>
            </p:cNvSpPr>
            <p:nvPr/>
          </p:nvSpPr>
          <p:spPr bwMode="auto">
            <a:xfrm>
              <a:off x="676" y="1775"/>
              <a:ext cx="790" cy="12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492" name="Line 8"/>
          <p:cNvSpPr>
            <a:spLocks noChangeShapeType="1"/>
          </p:cNvSpPr>
          <p:nvPr/>
        </p:nvSpPr>
        <p:spPr bwMode="auto">
          <a:xfrm>
            <a:off x="400050" y="4373563"/>
            <a:ext cx="503238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97163" y="1412875"/>
            <a:ext cx="5980112" cy="2520950"/>
            <a:chOff x="1699" y="1162"/>
            <a:chExt cx="3767" cy="1588"/>
          </a:xfrm>
        </p:grpSpPr>
        <p:sp>
          <p:nvSpPr>
            <p:cNvPr id="63495" name="Line 11"/>
            <p:cNvSpPr>
              <a:spLocks noChangeShapeType="1"/>
            </p:cNvSpPr>
            <p:nvPr/>
          </p:nvSpPr>
          <p:spPr bwMode="auto">
            <a:xfrm>
              <a:off x="4920" y="2749"/>
              <a:ext cx="544" cy="1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6" name="Line 12"/>
            <p:cNvSpPr>
              <a:spLocks noChangeShapeType="1"/>
            </p:cNvSpPr>
            <p:nvPr/>
          </p:nvSpPr>
          <p:spPr bwMode="auto">
            <a:xfrm flipV="1">
              <a:off x="5465" y="1479"/>
              <a:ext cx="1" cy="1271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7" name="Line 13"/>
            <p:cNvSpPr>
              <a:spLocks noChangeShapeType="1"/>
            </p:cNvSpPr>
            <p:nvPr/>
          </p:nvSpPr>
          <p:spPr bwMode="auto">
            <a:xfrm flipH="1">
              <a:off x="1699" y="2749"/>
              <a:ext cx="545" cy="1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8" name="Line 14"/>
            <p:cNvSpPr>
              <a:spLocks noChangeShapeType="1"/>
            </p:cNvSpPr>
            <p:nvPr/>
          </p:nvSpPr>
          <p:spPr bwMode="auto">
            <a:xfrm flipV="1">
              <a:off x="1700" y="1479"/>
              <a:ext cx="1" cy="1271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9" name="Line 15"/>
            <p:cNvSpPr>
              <a:spLocks noChangeShapeType="1"/>
            </p:cNvSpPr>
            <p:nvPr/>
          </p:nvSpPr>
          <p:spPr bwMode="auto">
            <a:xfrm flipH="1">
              <a:off x="1699" y="1480"/>
              <a:ext cx="3767" cy="1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500" name="AutoShape 16"/>
            <p:cNvSpPr>
              <a:spLocks noChangeArrowheads="1"/>
            </p:cNvSpPr>
            <p:nvPr/>
          </p:nvSpPr>
          <p:spPr bwMode="auto">
            <a:xfrm rot="-5400000">
              <a:off x="3174" y="1140"/>
              <a:ext cx="635" cy="6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35</a:t>
            </a:fld>
            <a:endParaRPr lang="it-IT" sz="1600" dirty="0"/>
          </a:p>
        </p:txBody>
      </p:sp>
      <p:grpSp>
        <p:nvGrpSpPr>
          <p:cNvPr id="22" name="Gruppo 21"/>
          <p:cNvGrpSpPr/>
          <p:nvPr/>
        </p:nvGrpSpPr>
        <p:grpSpPr>
          <a:xfrm>
            <a:off x="3357554" y="5455523"/>
            <a:ext cx="4857784" cy="830997"/>
            <a:chOff x="3357554" y="5455523"/>
            <a:chExt cx="4857784" cy="830997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3357554" y="5572140"/>
              <a:ext cx="2149948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it-IT" sz="3200" dirty="0" err="1" smtClean="0">
                  <a:solidFill>
                    <a:schemeClr val="bg2"/>
                  </a:solidFill>
                </a:rPr>
                <a:t>F.Frasconi</a:t>
              </a:r>
              <a:endParaRPr lang="it-IT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20" name="Connettore 2 19"/>
            <p:cNvCxnSpPr/>
            <p:nvPr/>
          </p:nvCxnSpPr>
          <p:spPr bwMode="auto">
            <a:xfrm>
              <a:off x="5929322" y="5857892"/>
              <a:ext cx="78581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CasellaDiTesto 20"/>
            <p:cNvSpPr txBox="1"/>
            <p:nvPr/>
          </p:nvSpPr>
          <p:spPr>
            <a:xfrm>
              <a:off x="6982308" y="5455523"/>
              <a:ext cx="12330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Tilt</a:t>
              </a:r>
            </a:p>
            <a:p>
              <a:pPr algn="ctr"/>
              <a:r>
                <a:rPr lang="it-IT" dirty="0" err="1" smtClean="0"/>
                <a:t>Control</a:t>
              </a:r>
              <a:endParaRPr lang="it-IT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3108298" y="57148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The tilt </a:t>
            </a:r>
            <a:r>
              <a:rPr lang="it-IT" sz="2800" dirty="0" err="1" smtClean="0">
                <a:solidFill>
                  <a:schemeClr val="tx2"/>
                </a:solidFill>
              </a:rPr>
              <a:t>problem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476250"/>
            <a:ext cx="640873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2051050" y="5013325"/>
            <a:ext cx="5040313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221163"/>
            <a:ext cx="747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CC0066"/>
                </a:solidFill>
              </a:rPr>
              <a:t>Calm</a:t>
            </a:r>
            <a:endParaRPr lang="it-IT" sz="2000" dirty="0">
              <a:solidFill>
                <a:srgbClr val="CC0066"/>
              </a:solidFill>
            </a:endParaRPr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4071934" y="4076700"/>
            <a:ext cx="6399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33CC33"/>
                </a:solidFill>
              </a:rPr>
              <a:t>Any</a:t>
            </a:r>
            <a:endParaRPr lang="it-IT" sz="2000" dirty="0">
              <a:solidFill>
                <a:srgbClr val="33CC33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6446" y="3068421"/>
            <a:ext cx="178595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chemeClr val="bg2">
                    <a:lumMod val="50000"/>
                  </a:schemeClr>
                </a:solidFill>
              </a:rPr>
              <a:t>Integral</a:t>
            </a:r>
            <a:r>
              <a:rPr lang="it-IT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it-IT" sz="1800" i="1" dirty="0" smtClean="0">
                <a:solidFill>
                  <a:schemeClr val="bg2">
                    <a:lumMod val="50000"/>
                  </a:schemeClr>
                </a:solidFill>
              </a:rPr>
              <a:t>VSR1</a:t>
            </a:r>
            <a:r>
              <a:rPr lang="it-IT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it-IT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29322" y="500042"/>
            <a:ext cx="178595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chemeClr val="bg2">
                    <a:lumMod val="50000"/>
                  </a:schemeClr>
                </a:solidFill>
              </a:rPr>
              <a:t>Distribution</a:t>
            </a:r>
            <a:r>
              <a:rPr lang="it-IT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it-IT" sz="1800" i="1" dirty="0" smtClean="0">
                <a:solidFill>
                  <a:schemeClr val="bg2">
                    <a:lumMod val="50000"/>
                  </a:schemeClr>
                </a:solidFill>
              </a:rPr>
              <a:t>VSR1</a:t>
            </a:r>
            <a:r>
              <a:rPr lang="it-IT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it-IT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6" descr="Mattoni orizzontali"/>
          <p:cNvSpPr>
            <a:spLocks noChangeArrowheads="1"/>
          </p:cNvSpPr>
          <p:nvPr/>
        </p:nvSpPr>
        <p:spPr bwMode="auto">
          <a:xfrm>
            <a:off x="6011895" y="0"/>
            <a:ext cx="3203575" cy="6858000"/>
          </a:xfrm>
          <a:prstGeom prst="rect">
            <a:avLst/>
          </a:prstGeom>
          <a:pattFill prst="horzBrick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algn="ctr"/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factor</a:t>
            </a:r>
            <a:endParaRPr lang="it-IT" dirty="0" smtClean="0"/>
          </a:p>
          <a:p>
            <a:pPr algn="ctr"/>
            <a:r>
              <a:rPr lang="it-IT" dirty="0" smtClean="0"/>
              <a:t>4-5 (Wind)</a:t>
            </a:r>
          </a:p>
          <a:p>
            <a:pPr algn="ctr"/>
            <a:r>
              <a:rPr lang="it-IT" dirty="0" smtClean="0"/>
              <a:t>7-8 (</a:t>
            </a:r>
            <a:r>
              <a:rPr lang="it-IT" dirty="0" err="1" smtClean="0"/>
              <a:t>Calm</a:t>
            </a:r>
            <a:r>
              <a:rPr lang="it-IT" dirty="0" smtClean="0"/>
              <a:t>) </a:t>
            </a:r>
          </a:p>
          <a:p>
            <a:pPr algn="ctr"/>
            <a:r>
              <a:rPr lang="it-IT" dirty="0" err="1" smtClean="0"/>
              <a:t>Available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36</a:t>
            </a:fld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7224" y="5715016"/>
            <a:ext cx="4589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WE ARE USING ONLY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A PART OF THE DAC RANGE !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5924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00826" y="857232"/>
            <a:ext cx="23574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tx2"/>
                </a:solidFill>
              </a:rPr>
              <a:t>Reduction factor</a:t>
            </a:r>
          </a:p>
          <a:p>
            <a:pPr algn="ctr"/>
            <a:endParaRPr lang="it-IT" sz="1800" dirty="0" smtClean="0">
              <a:solidFill>
                <a:schemeClr val="tx2"/>
              </a:solidFill>
            </a:endParaRPr>
          </a:p>
          <a:p>
            <a:pPr algn="ctr"/>
            <a:r>
              <a:rPr lang="it-IT" sz="1800" dirty="0" smtClean="0">
                <a:solidFill>
                  <a:schemeClr val="tx2"/>
                </a:solidFill>
              </a:rPr>
              <a:t>4-5 Wind (5%)</a:t>
            </a:r>
          </a:p>
          <a:p>
            <a:pPr algn="ctr"/>
            <a:endParaRPr lang="it-IT" sz="1800" dirty="0" smtClean="0">
              <a:solidFill>
                <a:schemeClr val="tx2"/>
              </a:solidFill>
            </a:endParaRPr>
          </a:p>
          <a:p>
            <a:pPr algn="ctr"/>
            <a:r>
              <a:rPr lang="it-IT" sz="1800" dirty="0" smtClean="0">
                <a:solidFill>
                  <a:schemeClr val="tx2"/>
                </a:solidFill>
              </a:rPr>
              <a:t>7-8 Calm (95</a:t>
            </a:r>
            <a:r>
              <a:rPr lang="it-IT" sz="2000" dirty="0" smtClean="0">
                <a:solidFill>
                  <a:schemeClr val="tx2"/>
                </a:solidFill>
              </a:rPr>
              <a:t>%)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H="1">
            <a:off x="891205" y="1748469"/>
            <a:ext cx="2179670" cy="1752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H="1">
            <a:off x="892944" y="1893084"/>
            <a:ext cx="2071700" cy="1714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786182" y="4214818"/>
            <a:ext cx="188705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Direct Meas. Now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292893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8000"/>
                </a:solidFill>
              </a:rPr>
              <a:t>Calm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2357430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2143109" y="2643180"/>
            <a:ext cx="1719294" cy="1071573"/>
            <a:chOff x="2571737" y="3357560"/>
            <a:chExt cx="1719294" cy="1071573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571736" y="3357561"/>
              <a:ext cx="1071573" cy="107157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500430" y="3857628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1"/>
                  </a:solidFill>
                </a:rPr>
                <a:t>AdV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5984" y="5643578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FF00"/>
                </a:solidFill>
              </a:rPr>
              <a:t>Compliant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rgbClr val="00FF00"/>
                </a:solidFill>
              </a:rPr>
              <a:t>for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rgbClr val="00FF00"/>
                </a:solidFill>
              </a:rPr>
              <a:t>AdV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but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noisy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for</a:t>
            </a:r>
            <a:r>
              <a:rPr lang="it-IT" dirty="0" smtClean="0">
                <a:solidFill>
                  <a:schemeClr val="tx2"/>
                </a:solidFill>
              </a:rPr>
              <a:t> ET 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37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n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24" y="1071546"/>
            <a:ext cx="6629400" cy="4495800"/>
          </a:xfrm>
          <a:prstGeom prst="rect">
            <a:avLst/>
          </a:prstGeom>
        </p:spPr>
      </p:pic>
      <p:cxnSp>
        <p:nvCxnSpPr>
          <p:cNvPr id="4" name="Straight Connector 6"/>
          <p:cNvCxnSpPr/>
          <p:nvPr/>
        </p:nvCxnSpPr>
        <p:spPr bwMode="auto">
          <a:xfrm rot="16200000" flipH="1">
            <a:off x="2964645" y="2174041"/>
            <a:ext cx="3500462" cy="2286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114820" y="1676372"/>
            <a:ext cx="3299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Present</a:t>
            </a:r>
            <a:r>
              <a:rPr lang="it-IT" dirty="0" smtClean="0">
                <a:solidFill>
                  <a:srgbClr val="FF0000"/>
                </a:solidFill>
              </a:rPr>
              <a:t> performance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on 10 km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642918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 smtClean="0">
                <a:solidFill>
                  <a:srgbClr val="FFFF00"/>
                </a:solidFill>
              </a:rPr>
              <a:t>What</a:t>
            </a:r>
            <a:r>
              <a:rPr lang="it-IT" sz="3200" i="1" dirty="0" smtClean="0">
                <a:solidFill>
                  <a:srgbClr val="FFFF00"/>
                </a:solidFill>
              </a:rPr>
              <a:t> can </a:t>
            </a:r>
            <a:r>
              <a:rPr lang="it-IT" sz="3200" i="1" dirty="0" err="1" smtClean="0">
                <a:solidFill>
                  <a:srgbClr val="FFFF00"/>
                </a:solidFill>
              </a:rPr>
              <a:t>we</a:t>
            </a:r>
            <a:r>
              <a:rPr lang="it-IT" sz="3200" i="1" dirty="0" smtClean="0">
                <a:solidFill>
                  <a:srgbClr val="FFFF00"/>
                </a:solidFill>
              </a:rPr>
              <a:t> do ?</a:t>
            </a:r>
            <a:endParaRPr lang="en-US" sz="3200" i="1" baseline="300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2143116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 New DAC </a:t>
            </a:r>
            <a:r>
              <a:rPr lang="it-IT" dirty="0" err="1" smtClean="0"/>
              <a:t>board</a:t>
            </a:r>
            <a:r>
              <a:rPr lang="it-IT" dirty="0" smtClean="0"/>
              <a:t> (</a:t>
            </a:r>
            <a:r>
              <a:rPr lang="it-IT" dirty="0" err="1" smtClean="0"/>
              <a:t>factor</a:t>
            </a:r>
            <a:r>
              <a:rPr lang="it-IT" dirty="0" smtClean="0"/>
              <a:t> 5-10)</a:t>
            </a:r>
          </a:p>
          <a:p>
            <a:endParaRPr lang="it-IT" dirty="0" smtClean="0"/>
          </a:p>
          <a:p>
            <a:r>
              <a:rPr lang="it-IT" dirty="0" smtClean="0"/>
              <a:t>2)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Hierarchical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3) More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4) </a:t>
            </a:r>
            <a:r>
              <a:rPr lang="it-IT" dirty="0" err="1" smtClean="0"/>
              <a:t>Filter</a:t>
            </a:r>
            <a:r>
              <a:rPr lang="it-IT" dirty="0" smtClean="0"/>
              <a:t> </a:t>
            </a:r>
            <a:r>
              <a:rPr lang="it-IT" dirty="0" err="1" smtClean="0"/>
              <a:t>Enhancements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………………………………</a:t>
            </a:r>
            <a:endParaRPr lang="it-IT" dirty="0" smtClean="0"/>
          </a:p>
          <a:p>
            <a:endParaRPr lang="it-IT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sc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0488"/>
            <a:ext cx="2163763" cy="665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954963" y="0"/>
            <a:ext cx="288925" cy="685800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65575" y="3736975"/>
            <a:ext cx="457200" cy="18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67150" y="31718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>
              <a:latin typeface="Times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087813" y="3321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>
              <a:latin typeface="Times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8200" y="3411538"/>
            <a:ext cx="452438" cy="18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940550" y="657225"/>
            <a:ext cx="14288" cy="738188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973888" y="1747838"/>
            <a:ext cx="0" cy="282575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989763" y="2386013"/>
            <a:ext cx="0" cy="346075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011988" y="3113088"/>
            <a:ext cx="6350" cy="4127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034213" y="3938588"/>
            <a:ext cx="0" cy="250825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48237">
            <a:off x="7061200" y="4867275"/>
            <a:ext cx="38100" cy="661988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5259763">
            <a:off x="6650038" y="5510213"/>
            <a:ext cx="85725" cy="123825"/>
          </a:xfrm>
          <a:prstGeom prst="flowChartMagneticDrum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rot="5259763">
            <a:off x="7450138" y="5395913"/>
            <a:ext cx="85725" cy="123825"/>
          </a:xfrm>
          <a:prstGeom prst="flowChartMagneticDrum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6854825" y="5418138"/>
            <a:ext cx="74613" cy="142875"/>
          </a:xfrm>
          <a:prstGeom prst="flowChartMagneticDrum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 rot="1952506">
            <a:off x="6973888" y="6221413"/>
            <a:ext cx="290512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250825" y="1484313"/>
            <a:ext cx="5545138" cy="4967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75" name="Picture 21" descr="FIL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347913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Line 23"/>
          <p:cNvSpPr>
            <a:spLocks noChangeShapeType="1"/>
          </p:cNvSpPr>
          <p:nvPr/>
        </p:nvSpPr>
        <p:spPr bwMode="auto">
          <a:xfrm>
            <a:off x="3132138" y="4078288"/>
            <a:ext cx="719137" cy="935037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>
            <a:off x="2916238" y="5083175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80808"/>
                </a:solidFill>
              </a:rPr>
              <a:t>Blade Springs</a:t>
            </a:r>
          </a:p>
        </p:txBody>
      </p:sp>
      <p:sp>
        <p:nvSpPr>
          <p:cNvPr id="19478" name="Text Box 27"/>
          <p:cNvSpPr txBox="1">
            <a:spLocks noChangeArrowheads="1"/>
          </p:cNvSpPr>
          <p:nvPr/>
        </p:nvSpPr>
        <p:spPr bwMode="auto">
          <a:xfrm>
            <a:off x="3652838" y="1968500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80808"/>
                </a:solidFill>
              </a:rPr>
              <a:t>Magnetic</a:t>
            </a:r>
          </a:p>
          <a:p>
            <a:r>
              <a:rPr lang="it-IT" sz="2000" b="1" i="1">
                <a:solidFill>
                  <a:srgbClr val="080808"/>
                </a:solidFill>
              </a:rPr>
              <a:t>Antisprings</a:t>
            </a:r>
          </a:p>
        </p:txBody>
      </p:sp>
      <p:sp>
        <p:nvSpPr>
          <p:cNvPr id="19479" name="Line 28"/>
          <p:cNvSpPr>
            <a:spLocks noChangeShapeType="1"/>
          </p:cNvSpPr>
          <p:nvPr/>
        </p:nvSpPr>
        <p:spPr bwMode="auto">
          <a:xfrm rot="-240000">
            <a:off x="8316913" y="260350"/>
            <a:ext cx="0" cy="6264275"/>
          </a:xfrm>
          <a:prstGeom prst="lin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80" name="Text Box 29"/>
          <p:cNvSpPr txBox="1">
            <a:spLocks noChangeArrowheads="1"/>
          </p:cNvSpPr>
          <p:nvPr/>
        </p:nvSpPr>
        <p:spPr bwMode="auto">
          <a:xfrm>
            <a:off x="8027988" y="3001963"/>
            <a:ext cx="706437" cy="466725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8 m</a:t>
            </a:r>
          </a:p>
        </p:txBody>
      </p:sp>
      <p:sp>
        <p:nvSpPr>
          <p:cNvPr id="19481" name="Rectangle 30"/>
          <p:cNvSpPr>
            <a:spLocks noChangeArrowheads="1"/>
          </p:cNvSpPr>
          <p:nvPr/>
        </p:nvSpPr>
        <p:spPr bwMode="auto">
          <a:xfrm>
            <a:off x="0" y="5805488"/>
            <a:ext cx="5867400" cy="129540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31"/>
          <p:cNvSpPr>
            <a:spLocks noChangeArrowheads="1"/>
          </p:cNvSpPr>
          <p:nvPr/>
        </p:nvSpPr>
        <p:spPr bwMode="auto">
          <a:xfrm>
            <a:off x="34925" y="620713"/>
            <a:ext cx="5832475" cy="129540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32"/>
          <p:cNvSpPr>
            <a:spLocks noChangeArrowheads="1"/>
          </p:cNvSpPr>
          <p:nvPr/>
        </p:nvSpPr>
        <p:spPr bwMode="auto">
          <a:xfrm>
            <a:off x="0" y="1700213"/>
            <a:ext cx="539750" cy="4608512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5435600" y="1773238"/>
            <a:ext cx="431800" cy="4608512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34"/>
          <p:cNvSpPr>
            <a:spLocks noChangeShapeType="1"/>
          </p:cNvSpPr>
          <p:nvPr/>
        </p:nvSpPr>
        <p:spPr bwMode="auto">
          <a:xfrm flipH="1">
            <a:off x="3276600" y="2492375"/>
            <a:ext cx="358775" cy="21590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9486" name="Line 35"/>
          <p:cNvSpPr>
            <a:spLocks noChangeShapeType="1"/>
          </p:cNvSpPr>
          <p:nvPr/>
        </p:nvSpPr>
        <p:spPr bwMode="auto">
          <a:xfrm flipH="1">
            <a:off x="4787900" y="3141663"/>
            <a:ext cx="1800225" cy="647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9487" name="Text Box 36"/>
          <p:cNvSpPr txBox="1">
            <a:spLocks noChangeArrowheads="1"/>
          </p:cNvSpPr>
          <p:nvPr/>
        </p:nvSpPr>
        <p:spPr bwMode="auto">
          <a:xfrm>
            <a:off x="1285852" y="765175"/>
            <a:ext cx="3452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err="1"/>
              <a:t>Superattenuator</a:t>
            </a:r>
            <a:endParaRPr lang="en-US" sz="2800" b="1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28596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4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2477517" y="843961"/>
            <a:ext cx="4188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PART 2 - </a:t>
            </a:r>
            <a:r>
              <a:rPr lang="it-IT" sz="3200" dirty="0" err="1" smtClean="0">
                <a:solidFill>
                  <a:schemeClr val="tx2"/>
                </a:solidFill>
              </a:rPr>
              <a:t>Conclusions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312009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The </a:t>
            </a:r>
            <a:r>
              <a:rPr lang="it-IT" sz="2800" dirty="0" err="1" smtClean="0"/>
              <a:t>frontier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operate a </a:t>
            </a:r>
            <a:r>
              <a:rPr lang="it-IT" sz="2800" dirty="0" err="1" smtClean="0"/>
              <a:t>silent</a:t>
            </a:r>
            <a:r>
              <a:rPr lang="it-IT" sz="2800" dirty="0" smtClean="0"/>
              <a:t> </a:t>
            </a:r>
            <a:r>
              <a:rPr lang="it-IT" sz="2800" dirty="0" err="1" smtClean="0"/>
              <a:t>payload</a:t>
            </a:r>
            <a:r>
              <a:rPr lang="it-IT" sz="2800" dirty="0" smtClean="0"/>
              <a:t> </a:t>
            </a:r>
            <a:r>
              <a:rPr lang="it-IT" sz="2800" dirty="0" err="1" smtClean="0"/>
              <a:t>control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2214554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Payload</a:t>
            </a:r>
            <a:r>
              <a:rPr lang="it-IT" sz="2800" dirty="0" smtClean="0"/>
              <a:t> swing </a:t>
            </a:r>
            <a:r>
              <a:rPr lang="it-IT" sz="2800" dirty="0" err="1" smtClean="0"/>
              <a:t>chilled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“minimal </a:t>
            </a:r>
            <a:r>
              <a:rPr lang="it-IT" sz="2800" dirty="0" err="1" smtClean="0"/>
              <a:t>values</a:t>
            </a:r>
            <a:r>
              <a:rPr lang="it-IT" sz="2800" dirty="0" smtClean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2786050" y="285728"/>
            <a:ext cx="3400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dirty="0" err="1" smtClean="0">
                <a:solidFill>
                  <a:schemeClr val="tx2"/>
                </a:solidFill>
              </a:rPr>
              <a:t>General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Remarks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29652" y="614364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41</a:t>
            </a:fld>
            <a:endParaRPr lang="it-IT" sz="1600" dirty="0"/>
          </a:p>
        </p:txBody>
      </p:sp>
      <p:sp>
        <p:nvSpPr>
          <p:cNvPr id="13" name="Rettangolo 12"/>
          <p:cNvSpPr/>
          <p:nvPr/>
        </p:nvSpPr>
        <p:spPr>
          <a:xfrm>
            <a:off x="214282" y="1785926"/>
            <a:ext cx="9215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1) </a:t>
            </a:r>
            <a:r>
              <a:rPr lang="it-IT" dirty="0" err="1" smtClean="0"/>
              <a:t>Attenuation</a:t>
            </a:r>
            <a:r>
              <a:rPr lang="it-IT" dirty="0" smtClean="0"/>
              <a:t> OK </a:t>
            </a:r>
            <a:r>
              <a:rPr lang="it-IT" dirty="0" err="1" smtClean="0"/>
              <a:t>above</a:t>
            </a:r>
            <a:r>
              <a:rPr lang="it-IT" dirty="0" smtClean="0"/>
              <a:t> 3 Hz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chemeClr val="tx2"/>
                </a:solidFill>
                <a:sym typeface="Wingdings" pitchFamily="2" charset="2"/>
              </a:rPr>
              <a:t>Cross-over </a:t>
            </a:r>
            <a:r>
              <a:rPr lang="it-IT" dirty="0" err="1" smtClean="0">
                <a:solidFill>
                  <a:schemeClr val="tx2"/>
                </a:solidFill>
                <a:sym typeface="Wingdings" pitchFamily="2" charset="2"/>
              </a:rPr>
              <a:t>reduction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4282" y="2571744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2) </a:t>
            </a:r>
            <a:r>
              <a:rPr lang="it-IT" dirty="0" err="1" smtClean="0"/>
              <a:t>Payload</a:t>
            </a:r>
            <a:r>
              <a:rPr lang="it-IT" dirty="0" smtClean="0"/>
              <a:t> swing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minimum (</a:t>
            </a:r>
            <a:r>
              <a:rPr lang="it-IT" dirty="0" err="1" smtClean="0"/>
              <a:t>Damping</a:t>
            </a:r>
            <a:r>
              <a:rPr lang="it-IT" dirty="0" smtClean="0"/>
              <a:t> + </a:t>
            </a:r>
            <a:r>
              <a:rPr lang="it-IT" dirty="0" err="1" smtClean="0"/>
              <a:t>Hierarchical</a:t>
            </a:r>
            <a:r>
              <a:rPr lang="it-IT" dirty="0" smtClean="0"/>
              <a:t>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1406" y="4791686"/>
            <a:ext cx="935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Short-Term</a:t>
            </a:r>
            <a:r>
              <a:rPr lang="it-IT" dirty="0" smtClean="0">
                <a:solidFill>
                  <a:schemeClr val="tx2"/>
                </a:solidFill>
              </a:rPr>
              <a:t> upgrade (SAFE): New </a:t>
            </a:r>
            <a:r>
              <a:rPr lang="it-IT" dirty="0" err="1" smtClean="0">
                <a:solidFill>
                  <a:schemeClr val="tx2"/>
                </a:solidFill>
              </a:rPr>
              <a:t>Pre-Isolators</a:t>
            </a:r>
            <a:r>
              <a:rPr lang="it-IT" dirty="0" smtClean="0">
                <a:solidFill>
                  <a:schemeClr val="tx2"/>
                </a:solidFill>
              </a:rPr>
              <a:t> + Tilt </a:t>
            </a:r>
            <a:r>
              <a:rPr lang="it-IT" dirty="0" err="1" smtClean="0">
                <a:solidFill>
                  <a:schemeClr val="tx2"/>
                </a:solidFill>
              </a:rPr>
              <a:t>control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1406" y="5396227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Control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Noise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Reduction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Strategy</a:t>
            </a:r>
            <a:r>
              <a:rPr lang="it-IT" dirty="0" smtClean="0">
                <a:solidFill>
                  <a:schemeClr val="tx2"/>
                </a:solidFill>
              </a:rPr>
              <a:t>: DAC, </a:t>
            </a:r>
            <a:r>
              <a:rPr lang="it-IT" dirty="0" err="1" smtClean="0">
                <a:solidFill>
                  <a:schemeClr val="tx2"/>
                </a:solidFill>
              </a:rPr>
              <a:t>…hierarchy</a:t>
            </a:r>
            <a:r>
              <a:rPr lang="it-IT" dirty="0" smtClean="0">
                <a:solidFill>
                  <a:schemeClr val="tx2"/>
                </a:solidFill>
              </a:rPr>
              <a:t>, …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14282" y="3395963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3) </a:t>
            </a:r>
            <a:r>
              <a:rPr lang="it-IT" dirty="0" err="1" smtClean="0"/>
              <a:t>Actuation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OK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AdV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dominant</a:t>
            </a:r>
            <a:r>
              <a:rPr lang="it-IT" dirty="0" smtClean="0"/>
              <a:t> in 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92613" y="981075"/>
            <a:ext cx="4859337" cy="5903913"/>
            <a:chOff x="4392613" y="981075"/>
            <a:chExt cx="4859337" cy="5903913"/>
          </a:xfrm>
        </p:grpSpPr>
        <p:grpSp>
          <p:nvGrpSpPr>
            <p:cNvPr id="20487" name="Group 11"/>
            <p:cNvGrpSpPr>
              <a:grpSpLocks/>
            </p:cNvGrpSpPr>
            <p:nvPr/>
          </p:nvGrpSpPr>
          <p:grpSpPr bwMode="auto">
            <a:xfrm>
              <a:off x="4392613" y="981075"/>
              <a:ext cx="4859337" cy="5903913"/>
              <a:chOff x="4392613" y="981075"/>
              <a:chExt cx="4859337" cy="5903913"/>
            </a:xfrm>
          </p:grpSpPr>
          <p:grpSp>
            <p:nvGrpSpPr>
              <p:cNvPr id="20489" name="Group 10"/>
              <p:cNvGrpSpPr>
                <a:grpSpLocks/>
              </p:cNvGrpSpPr>
              <p:nvPr/>
            </p:nvGrpSpPr>
            <p:grpSpPr bwMode="auto">
              <a:xfrm>
                <a:off x="4392613" y="981075"/>
                <a:ext cx="4859337" cy="5903913"/>
                <a:chOff x="4392613" y="981075"/>
                <a:chExt cx="4859337" cy="5903913"/>
              </a:xfrm>
            </p:grpSpPr>
            <p:pic>
              <p:nvPicPr>
                <p:cNvPr id="20491" name="Picture 19" descr="SAperformanc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2613" y="981075"/>
                  <a:ext cx="4859337" cy="590391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>
                  <a:off x="6731000" y="3357563"/>
                  <a:ext cx="1728788" cy="719137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0490" name="Text Box 21"/>
              <p:cNvSpPr txBox="1">
                <a:spLocks noChangeArrowheads="1"/>
              </p:cNvSpPr>
              <p:nvPr/>
            </p:nvSpPr>
            <p:spPr bwMode="auto">
              <a:xfrm rot="1530792">
                <a:off x="6659563" y="3644900"/>
                <a:ext cx="14668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 b="1" dirty="0" err="1">
                    <a:solidFill>
                      <a:srgbClr val="00CC00"/>
                    </a:solidFill>
                    <a:latin typeface="Times New Roman" pitchFamily="18" charset="0"/>
                  </a:rPr>
                  <a:t>Thermal</a:t>
                </a:r>
                <a:r>
                  <a:rPr lang="it-IT" sz="1600" b="1" dirty="0">
                    <a:solidFill>
                      <a:srgbClr val="00CC00"/>
                    </a:solidFill>
                    <a:latin typeface="Times New Roman" pitchFamily="18" charset="0"/>
                  </a:rPr>
                  <a:t> </a:t>
                </a:r>
                <a:r>
                  <a:rPr lang="it-IT" sz="1600" b="1" dirty="0" err="1">
                    <a:solidFill>
                      <a:srgbClr val="00CC00"/>
                    </a:solidFill>
                    <a:latin typeface="Times New Roman" pitchFamily="18" charset="0"/>
                  </a:rPr>
                  <a:t>Noise</a:t>
                </a:r>
                <a:endParaRPr lang="en-GB" sz="1600" b="1" dirty="0">
                  <a:solidFill>
                    <a:srgbClr val="00CC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5349875" y="5084763"/>
              <a:ext cx="2592388" cy="5175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000099"/>
                  </a:solidFill>
                  <a:latin typeface="Times New Roman" pitchFamily="18" charset="0"/>
                </a:rPr>
                <a:t>Ground Seismic Noise </a:t>
              </a:r>
            </a:p>
            <a:p>
              <a:r>
                <a:rPr lang="it-IT" sz="1400">
                  <a:solidFill>
                    <a:srgbClr val="FF3300"/>
                  </a:solidFill>
                  <a:latin typeface="Times New Roman" pitchFamily="18" charset="0"/>
                </a:rPr>
                <a:t>Mirror Residual Seismic Noise</a:t>
              </a:r>
            </a:p>
          </p:txBody>
        </p:sp>
      </p:grpSp>
      <p:pic>
        <p:nvPicPr>
          <p:cNvPr id="20483" name="Picture 13" descr="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8425" y="763588"/>
            <a:ext cx="4702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-36513" y="6669088"/>
            <a:ext cx="9396413" cy="1152525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-180975" y="476250"/>
            <a:ext cx="9505950" cy="692150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1535113" y="30797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/>
              <a:t>Transfer Function Indirect Measurement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01090" y="621508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FFD9A8-3168-49C4-804E-1261F800DC6C}" type="slidenum">
              <a:rPr lang="it-IT" sz="1600" smtClean="0"/>
              <a:pPr/>
              <a:t>5</a:t>
            </a:fld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1071538" y="1214438"/>
            <a:ext cx="7072312" cy="48577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37" y="1238250"/>
            <a:ext cx="6267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1214414" y="357166"/>
            <a:ext cx="6926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dirty="0" err="1" smtClean="0"/>
              <a:t>Scientific</a:t>
            </a:r>
            <a:r>
              <a:rPr lang="it-IT" sz="3200" dirty="0" smtClean="0"/>
              <a:t> </a:t>
            </a:r>
            <a:r>
              <a:rPr lang="it-IT" sz="3200" dirty="0" err="1" smtClean="0"/>
              <a:t>Run</a:t>
            </a:r>
            <a:r>
              <a:rPr lang="it-IT" sz="3200" dirty="0" smtClean="0"/>
              <a:t> 1 </a:t>
            </a:r>
            <a:r>
              <a:rPr lang="it-IT" sz="3200" dirty="0">
                <a:sym typeface="Wingdings" pitchFamily="2" charset="2"/>
              </a:rPr>
              <a:t> </a:t>
            </a:r>
            <a:r>
              <a:rPr lang="it-IT" sz="3200" dirty="0" err="1" smtClean="0">
                <a:sym typeface="Wingdings" pitchFamily="2" charset="2"/>
              </a:rPr>
              <a:t>Scientific</a:t>
            </a:r>
            <a:r>
              <a:rPr lang="it-IT" sz="3200" dirty="0" smtClean="0">
                <a:sym typeface="Wingdings" pitchFamily="2" charset="2"/>
              </a:rPr>
              <a:t> </a:t>
            </a:r>
            <a:r>
              <a:rPr lang="it-IT" sz="3200" dirty="0" err="1" smtClean="0">
                <a:sym typeface="Wingdings" pitchFamily="2" charset="2"/>
              </a:rPr>
              <a:t>Run</a:t>
            </a:r>
            <a:r>
              <a:rPr lang="it-IT" sz="3200" dirty="0" smtClean="0">
                <a:sym typeface="Wingdings" pitchFamily="2" charset="2"/>
              </a:rPr>
              <a:t> 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90" y="1785926"/>
            <a:ext cx="8715404" cy="1676400"/>
          </a:xfrm>
        </p:spPr>
        <p:txBody>
          <a:bodyPr/>
          <a:lstStyle/>
          <a:p>
            <a:pPr algn="l" eaLnBrk="1" hangingPunct="1"/>
            <a:r>
              <a:rPr lang="it-IT" b="1" u="none" dirty="0" err="1" smtClean="0"/>
              <a:t>What</a:t>
            </a:r>
            <a:r>
              <a:rPr lang="it-IT" b="1" u="none" dirty="0" smtClean="0"/>
              <a:t> are </a:t>
            </a:r>
            <a:r>
              <a:rPr lang="it-IT" b="1" u="none" dirty="0" err="1" smtClean="0"/>
              <a:t>seismic</a:t>
            </a:r>
            <a:r>
              <a:rPr lang="it-IT" b="1" u="none" dirty="0" smtClean="0"/>
              <a:t> </a:t>
            </a:r>
            <a:r>
              <a:rPr lang="it-IT" b="1" u="none" dirty="0" err="1" smtClean="0"/>
              <a:t>isolation</a:t>
            </a:r>
            <a:r>
              <a:rPr lang="it-IT" b="1" u="none" dirty="0" smtClean="0"/>
              <a:t> </a:t>
            </a:r>
            <a:r>
              <a:rPr lang="it-IT" b="1" u="none" dirty="0" err="1" smtClean="0"/>
              <a:t>requirements</a:t>
            </a:r>
            <a:r>
              <a:rPr lang="it-IT" b="1" u="none" dirty="0" smtClean="0"/>
              <a:t> in ET? </a:t>
            </a:r>
            <a:r>
              <a:rPr lang="it-IT" sz="3600" b="1" u="none" dirty="0" smtClean="0"/>
              <a:t/>
            </a:r>
            <a:br>
              <a:rPr lang="it-IT" sz="3600" b="1" u="none" dirty="0" smtClean="0"/>
            </a:br>
            <a:endParaRPr lang="en-US" sz="1600" i="1" u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n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642918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L(f) = h(f) x </a:t>
            </a:r>
            <a:r>
              <a:rPr lang="it-IT" dirty="0" smtClean="0">
                <a:solidFill>
                  <a:srgbClr val="FFFF00"/>
                </a:solidFill>
              </a:rPr>
              <a:t>10000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ETn-Di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heme/theme1.xml><?xml version="1.0" encoding="utf-8"?>
<a:theme xmlns:a="http://schemas.openxmlformats.org/drawingml/2006/main" name="Struttura predefinita">
  <a:themeElements>
    <a:clrScheme name="">
      <a:dk1>
        <a:srgbClr val="5F5F5F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36262</TotalTime>
  <Words>685</Words>
  <Application>Microsoft PowerPoint</Application>
  <PresentationFormat>Presentazione su schermo (4:3)</PresentationFormat>
  <Paragraphs>281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Struttura predefinita</vt:lpstr>
      <vt:lpstr>Present Superattenuator performance  vs.  ET Requirements   S.Braccini – VIRGO for WG2 group</vt:lpstr>
      <vt:lpstr>  1) Seismic Noise Attenuation  </vt:lpstr>
      <vt:lpstr>Diapositiva 3</vt:lpstr>
      <vt:lpstr>Diapositiva 4</vt:lpstr>
      <vt:lpstr>Diapositiva 5</vt:lpstr>
      <vt:lpstr>Diapositiva 6</vt:lpstr>
      <vt:lpstr>What are seismic isolation requirements in ET? 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                  1) Seismic Noise Attenuation  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RHCP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gvnn</dc:creator>
  <cp:lastModifiedBy>stefano</cp:lastModifiedBy>
  <cp:revision>2675</cp:revision>
  <dcterms:created xsi:type="dcterms:W3CDTF">2000-02-13T15:29:36Z</dcterms:created>
  <dcterms:modified xsi:type="dcterms:W3CDTF">2009-10-15T06:44:58Z</dcterms:modified>
</cp:coreProperties>
</file>