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7">
  <p:sldMasterIdLst>
    <p:sldMasterId id="2147484301" r:id="rId1"/>
  </p:sldMasterIdLst>
  <p:notesMasterIdLst>
    <p:notesMasterId r:id="rId28"/>
  </p:notesMasterIdLst>
  <p:handoutMasterIdLst>
    <p:handoutMasterId r:id="rId29"/>
  </p:handoutMasterIdLst>
  <p:sldIdLst>
    <p:sldId id="279" r:id="rId2"/>
    <p:sldId id="423" r:id="rId3"/>
    <p:sldId id="398" r:id="rId4"/>
    <p:sldId id="421" r:id="rId5"/>
    <p:sldId id="422" r:id="rId6"/>
    <p:sldId id="425" r:id="rId7"/>
    <p:sldId id="430" r:id="rId8"/>
    <p:sldId id="428" r:id="rId9"/>
    <p:sldId id="429" r:id="rId10"/>
    <p:sldId id="426" r:id="rId11"/>
    <p:sldId id="427" r:id="rId12"/>
    <p:sldId id="431" r:id="rId13"/>
    <p:sldId id="438" r:id="rId14"/>
    <p:sldId id="413" r:id="rId15"/>
    <p:sldId id="400" r:id="rId16"/>
    <p:sldId id="434" r:id="rId17"/>
    <p:sldId id="432" r:id="rId18"/>
    <p:sldId id="433" r:id="rId19"/>
    <p:sldId id="439" r:id="rId20"/>
    <p:sldId id="442" r:id="rId21"/>
    <p:sldId id="437" r:id="rId22"/>
    <p:sldId id="440" r:id="rId23"/>
    <p:sldId id="410" r:id="rId24"/>
    <p:sldId id="443" r:id="rId25"/>
    <p:sldId id="444" r:id="rId26"/>
    <p:sldId id="44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  <a:srgbClr val="0033CC"/>
    <a:srgbClr val="FF9900"/>
    <a:srgbClr val="FF0000"/>
    <a:srgbClr val="000000"/>
    <a:srgbClr val="9900FF"/>
    <a:srgbClr val="FFFF00"/>
    <a:srgbClr val="009900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7" autoAdjust="0"/>
    <p:restoredTop sz="99190" autoAdjust="0"/>
  </p:normalViewPr>
  <p:slideViewPr>
    <p:cSldViewPr>
      <p:cViewPr varScale="1">
        <p:scale>
          <a:sx n="78" d="100"/>
          <a:sy n="78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EC35083-4293-4861-982E-DB6441EF0213}" type="datetime1">
              <a:rPr lang="en-US"/>
              <a:pPr/>
              <a:t>10/15/2009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FD27FCF-9BF1-4A03-B629-E9995E1EA8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76DDA151-10C8-420D-980F-70B5D80089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44A28-D629-49CF-B664-EE0F85025FF2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E4ED-DBAE-44D4-9576-049549A213E5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B6AA7-0F1D-4A6A-B912-7000008607AB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" pitchFamily="18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0411-4227-4630-9949-A00832A9A565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CE2E-6676-4A3B-8E30-92DAA0CFE60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51C-1C59-4015-88A1-4675C81ECCDC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C2D-B35B-4688-9F24-3814BA011AB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D4C-B3A0-4FBC-BA4D-2248F0EE3FB7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3B48-FEE1-492E-B360-A15F0D7C81A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26th, 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945-4FA6-43F6-9B9B-77EA26DD2193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885F-98AA-4CE9-B22A-060CCD74A9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EEFE-3399-4CAE-99BF-AE27009DD8CD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CDAC-1144-4E17-AC9F-28E942B15D1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27FC-5301-45BC-8B9E-7A0B99F6432E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6792-2E84-4446-B108-D3F2CE05C1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8856-C83F-4D45-901C-7BBC28644FC0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884-8587-485B-9495-46FD425552E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AD9C-B935-417F-AF06-62F281524F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857-B54E-439E-ACAC-502D92F1BE02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874-B763-4F34-81EF-DFC58E06FC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A037-7D18-4957-8A4D-7FB63FE4AB3C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36A1DF-C35C-4950-AA34-80C264B5F5D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Cascina - April 21st 2008 </a:t>
            </a:r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03463" y="6643688"/>
            <a:ext cx="6840537" cy="2143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WG2-ET General –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Erice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  –October 15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th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</a:rPr>
              <a:t>  2009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0" y="500042"/>
            <a:ext cx="9144000" cy="13573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432015" tIns="216007" rIns="432015" bIns="216007">
            <a:noAutofit/>
          </a:bodyPr>
          <a:lstStyle/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42" algn="l"/>
                <a:tab pos="719073" algn="l"/>
                <a:tab pos="1079402" algn="l"/>
                <a:tab pos="1439733" algn="l"/>
                <a:tab pos="1800062" algn="l"/>
                <a:tab pos="2158806" algn="l"/>
                <a:tab pos="2519136" algn="l"/>
                <a:tab pos="2879465" algn="l"/>
                <a:tab pos="3239796" algn="l"/>
                <a:tab pos="3600125" algn="l"/>
                <a:tab pos="3958868" algn="l"/>
                <a:tab pos="4319198" algn="l"/>
              </a:tabLst>
              <a:defRPr/>
            </a:pPr>
            <a:r>
              <a:rPr kumimoji="0" lang="it-IT" sz="3200" b="1" i="0" u="none" strike="noStrike" kern="0" normalizeH="0" baseline="0" noProof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SuspensionThermal noise limit </a:t>
            </a: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42" algn="l"/>
                <a:tab pos="719073" algn="l"/>
                <a:tab pos="1079402" algn="l"/>
                <a:tab pos="1439733" algn="l"/>
                <a:tab pos="1800062" algn="l"/>
                <a:tab pos="2158806" algn="l"/>
                <a:tab pos="2519136" algn="l"/>
                <a:tab pos="2879465" algn="l"/>
                <a:tab pos="3239796" algn="l"/>
                <a:tab pos="3600125" algn="l"/>
                <a:tab pos="3958868" algn="l"/>
                <a:tab pos="4319198" algn="l"/>
              </a:tabLst>
              <a:defRPr/>
            </a:pPr>
            <a:r>
              <a:rPr kumimoji="0" lang="it-IT" sz="3200" b="1" i="0" u="none" strike="noStrike" kern="0" normalizeH="0" baseline="0" noProof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on the ET sensitivity curve</a:t>
            </a:r>
            <a:endParaRPr kumimoji="0" lang="en-US" sz="3200" b="1" i="0" u="none" strike="noStrike" kern="0" normalizeH="0" baseline="30000" noProof="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arrotondato 143"/>
          <p:cNvSpPr/>
          <p:nvPr/>
        </p:nvSpPr>
        <p:spPr>
          <a:xfrm>
            <a:off x="1214414" y="2143116"/>
            <a:ext cx="6500858" cy="3000396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2" tIns="45716" rIns="91432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u="sng" kern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Outline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 The last stage suspension of the ET interferometer;</a:t>
            </a:r>
            <a:endParaRPr kumimoji="0" lang="en-US" b="1" i="0" u="none" strike="noStrike" kern="0" normalizeH="0" baseline="0" noProof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normalizeH="0" baseline="0" noProof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normalizeH="0" baseline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The model for the thermal noise;</a:t>
            </a:r>
            <a:endParaRPr kumimoji="0" lang="en-US" b="1" i="0" u="none" strike="noStrike" kern="0" normalizeH="0" baseline="0" noProof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kern="0" baseline="0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Parameters for the LSS in ET</a:t>
            </a:r>
            <a:r>
              <a:rPr kumimoji="0" lang="en-US" b="1" i="0" u="none" strike="noStrike" kern="0" normalizeH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kern="0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normalizeH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Numerical evaluations and comparison with the ET goal curve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kern="0" baseline="0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normalizeH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Conclusions.</a:t>
            </a:r>
            <a:endParaRPr kumimoji="0" lang="en-US" b="1" i="0" u="none" strike="noStrike" kern="0" normalizeH="0" baseline="0" noProof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454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  <a:t>P. </a:t>
            </a:r>
            <a:r>
              <a:rPr lang="en-US" sz="12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  <a:t>Puppo</a:t>
            </a:r>
            <a:r>
              <a:rPr lang="en-US" sz="1200" b="1" kern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  <a:t/>
            </a:r>
            <a:br>
              <a:rPr lang="en-US" sz="1200" b="1" kern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</a:br>
            <a:r>
              <a:rPr lang="en-US" sz="1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  <a:t>INFN Roma, Italy </a:t>
            </a:r>
            <a:br>
              <a:rPr lang="en-US" sz="1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</a:br>
            <a:r>
              <a:rPr lang="en-US" sz="12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alibri"/>
              </a:rPr>
              <a:t>paola.puppo@roma1.infn.it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pic>
        <p:nvPicPr>
          <p:cNvPr id="12" name="Picture 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5016"/>
            <a:ext cx="8152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3" descr="ET-new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74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FEM </a:t>
            </a:r>
            <a:r>
              <a:rPr lang="it-IT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thermal simulation</a:t>
            </a:r>
            <a:endParaRPr lang="it-IT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81000" y="990600"/>
            <a:ext cx="8212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>
                <a:latin typeface="+mj-lt"/>
              </a:rPr>
              <a:t> </a:t>
            </a:r>
            <a:r>
              <a:rPr lang="it-IT" sz="1800" dirty="0">
                <a:latin typeface="+mj-lt"/>
              </a:rPr>
              <a:t>draw the expected equilibrium temperature when there is a laser light on the mirror</a:t>
            </a:r>
            <a:endParaRPr lang="en-US" sz="1800" dirty="0">
              <a:latin typeface="+mj-lt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107950" y="1844675"/>
            <a:ext cx="4500563" cy="4897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5" y="2276475"/>
            <a:ext cx="17287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643438" y="1828800"/>
            <a:ext cx="4176712" cy="4913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562600" y="1524000"/>
            <a:ext cx="203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8"/>
              </a:srgb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</a:rPr>
              <a:t>Boundary Conditions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Garamond" pitchFamily="-106" charset="0"/>
              <a:ea typeface="ＭＳ Ｐゴシック" pitchFamily="-106" charset="-128"/>
            </a:endParaRP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4714875" y="1987550"/>
            <a:ext cx="3529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1200" b="1" dirty="0">
                <a:ln>
                  <a:solidFill>
                    <a:schemeClr val="tx1"/>
                  </a:solidFill>
                </a:ln>
              </a:rPr>
              <a:t>Cryocooler Second stage link to the marionetta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219700" y="4149725"/>
            <a:ext cx="257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8"/>
              </a:srgb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it-IT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</a:rPr>
              <a:t>Laser power on the mirror 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-106" charset="0"/>
              <a:ea typeface="ＭＳ Ｐゴシック" pitchFamily="-106" charset="-128"/>
            </a:endParaRPr>
          </a:p>
        </p:txBody>
      </p:sp>
      <p:pic>
        <p:nvPicPr>
          <p:cNvPr id="26635" name="Picture 17" descr="Laser"/>
          <p:cNvPicPr>
            <a:picLocks noChangeAspect="1" noChangeArrowheads="1"/>
          </p:cNvPicPr>
          <p:nvPr/>
        </p:nvPicPr>
        <p:blipFill>
          <a:blip r:embed="rId4" cstate="screen"/>
          <a:srcRect l="20581" t="6952" r="15503" b="20882"/>
          <a:stretch>
            <a:fillRect/>
          </a:stretch>
        </p:blipFill>
        <p:spPr bwMode="auto">
          <a:xfrm>
            <a:off x="4716463" y="4581525"/>
            <a:ext cx="14398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8"/>
          <p:cNvSpPr txBox="1">
            <a:spLocks noChangeArrowheads="1"/>
          </p:cNvSpPr>
          <p:nvPr/>
        </p:nvSpPr>
        <p:spPr bwMode="auto">
          <a:xfrm>
            <a:off x="6248400" y="4495800"/>
            <a:ext cx="2462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r>
              <a:rPr lang="it-IT" sz="1400" b="1" dirty="0"/>
              <a:t>Gaussian beam</a:t>
            </a:r>
          </a:p>
          <a:p>
            <a:r>
              <a:rPr lang="it-IT" sz="1400" b="1" dirty="0"/>
              <a:t>P</a:t>
            </a:r>
            <a:r>
              <a:rPr lang="it-IT" sz="1400" b="1" baseline="-25000" dirty="0"/>
              <a:t>abs</a:t>
            </a:r>
            <a:r>
              <a:rPr lang="it-IT" sz="1400" b="1" dirty="0"/>
              <a:t>= </a:t>
            </a:r>
            <a:r>
              <a:rPr lang="it-IT" sz="1400" b="1" dirty="0" smtClean="0"/>
              <a:t>1W</a:t>
            </a:r>
            <a:endParaRPr lang="it-IT" sz="1400" b="1" dirty="0"/>
          </a:p>
          <a:p>
            <a:r>
              <a:rPr lang="it-IT" sz="1400" b="1" dirty="0"/>
              <a:t>P</a:t>
            </a:r>
            <a:r>
              <a:rPr lang="it-IT" sz="1400" b="1" baseline="-25000" dirty="0"/>
              <a:t>abs</a:t>
            </a:r>
            <a:r>
              <a:rPr lang="it-IT" sz="1400" b="1" dirty="0"/>
              <a:t> = </a:t>
            </a:r>
            <a:r>
              <a:rPr lang="it-IT" sz="1400" b="1" dirty="0" smtClean="0"/>
              <a:t>100 </a:t>
            </a:r>
            <a:r>
              <a:rPr lang="it-IT" sz="1400" b="1" dirty="0"/>
              <a:t>mW by the mirror bulk</a:t>
            </a:r>
          </a:p>
          <a:p>
            <a:r>
              <a:rPr lang="it-IT" sz="1400" b="1" dirty="0"/>
              <a:t>The power absorbed by the coating is dominant</a:t>
            </a:r>
            <a:endParaRPr lang="en-US" sz="1400" b="1" dirty="0"/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4716463" y="5876925"/>
            <a:ext cx="198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it-IT" sz="1200" b="1"/>
              <a:t>Starting point:</a:t>
            </a:r>
          </a:p>
          <a:p>
            <a:pPr>
              <a:buFontTx/>
              <a:buChar char="•"/>
            </a:pPr>
            <a:r>
              <a:rPr lang="it-IT" sz="1200" b="1"/>
              <a:t> termalised system at 10 K</a:t>
            </a:r>
          </a:p>
          <a:p>
            <a:pPr>
              <a:buFontTx/>
              <a:buChar char="•"/>
            </a:pPr>
            <a:r>
              <a:rPr lang="it-IT" sz="1200" b="1"/>
              <a:t> laser power on</a:t>
            </a:r>
          </a:p>
          <a:p>
            <a:pPr>
              <a:buFontTx/>
              <a:buChar char="•"/>
            </a:pPr>
            <a:r>
              <a:rPr lang="it-IT" sz="1200" b="1"/>
              <a:t> surrounding system at 10K</a:t>
            </a:r>
            <a:endParaRPr lang="en-US" sz="1200" b="1"/>
          </a:p>
        </p:txBody>
      </p:sp>
      <p:pic>
        <p:nvPicPr>
          <p:cNvPr id="26638" name="Picture 21" descr="mario_flux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3663" y="2276475"/>
            <a:ext cx="1873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Line 22"/>
          <p:cNvSpPr>
            <a:spLocks noChangeShapeType="1"/>
          </p:cNvSpPr>
          <p:nvPr/>
        </p:nvSpPr>
        <p:spPr bwMode="auto">
          <a:xfrm flipH="1">
            <a:off x="7019925" y="2276475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>
                <a:alpha val="74997"/>
              </a:srgbClr>
            </a:prstShdw>
          </a:effectLst>
        </p:spPr>
        <p:txBody>
          <a:bodyPr/>
          <a:lstStyle/>
          <a:p>
            <a:endParaRPr lang="it-IT"/>
          </a:p>
        </p:txBody>
      </p:sp>
      <p:sp>
        <p:nvSpPr>
          <p:cNvPr id="26640" name="Line 23"/>
          <p:cNvSpPr>
            <a:spLocks noChangeShapeType="1"/>
          </p:cNvSpPr>
          <p:nvPr/>
        </p:nvSpPr>
        <p:spPr bwMode="auto">
          <a:xfrm flipH="1">
            <a:off x="7667625" y="2563813"/>
            <a:ext cx="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>
                <a:alpha val="74997"/>
              </a:srgbClr>
            </a:prstShdw>
          </a:effectLst>
        </p:spPr>
        <p:txBody>
          <a:bodyPr/>
          <a:lstStyle/>
          <a:p>
            <a:endParaRPr lang="it-IT"/>
          </a:p>
        </p:txBody>
      </p:sp>
      <p:sp>
        <p:nvSpPr>
          <p:cNvPr id="26641" name="Text Box 28"/>
          <p:cNvSpPr txBox="1">
            <a:spLocks noChangeArrowheads="1"/>
          </p:cNvSpPr>
          <p:nvPr/>
        </p:nvSpPr>
        <p:spPr bwMode="auto">
          <a:xfrm>
            <a:off x="142844" y="4643446"/>
            <a:ext cx="44275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The reaction masses are </a:t>
            </a:r>
            <a:r>
              <a:rPr lang="it-IT" sz="1400" b="1" dirty="0" smtClean="0">
                <a:solidFill>
                  <a:srgbClr val="0070C0"/>
                </a:solidFill>
              </a:rPr>
              <a:t>not </a:t>
            </a:r>
            <a:r>
              <a:rPr lang="it-IT" sz="1400" b="1" dirty="0">
                <a:solidFill>
                  <a:srgbClr val="0070C0"/>
                </a:solidFill>
              </a:rPr>
              <a:t>present in the simulation;</a:t>
            </a:r>
          </a:p>
          <a:p>
            <a:pPr>
              <a:buFontTx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Their screen effect is simulated by the </a:t>
            </a:r>
            <a:r>
              <a:rPr lang="it-IT" sz="1400" b="1" dirty="0" smtClean="0">
                <a:solidFill>
                  <a:srgbClr val="0070C0"/>
                </a:solidFill>
              </a:rPr>
              <a:t>surround </a:t>
            </a:r>
            <a:r>
              <a:rPr lang="it-IT" sz="1400" b="1" dirty="0">
                <a:solidFill>
                  <a:srgbClr val="0070C0"/>
                </a:solidFill>
              </a:rPr>
              <a:t>system at 10K;</a:t>
            </a:r>
          </a:p>
          <a:p>
            <a:pPr>
              <a:buFontTx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The marionetta arms are not present.</a:t>
            </a:r>
          </a:p>
          <a:p>
            <a:pPr>
              <a:buFontTx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Copper and </a:t>
            </a:r>
            <a:r>
              <a:rPr lang="it-IT" sz="1400" b="1" dirty="0" smtClean="0">
                <a:solidFill>
                  <a:srgbClr val="0070C0"/>
                </a:solidFill>
              </a:rPr>
              <a:t>silicon </a:t>
            </a:r>
            <a:r>
              <a:rPr lang="it-IT" sz="1400" b="1" dirty="0">
                <a:solidFill>
                  <a:srgbClr val="0070C0"/>
                </a:solidFill>
              </a:rPr>
              <a:t>thermal properties vs temperature are included in the simulation. </a:t>
            </a:r>
          </a:p>
          <a:p>
            <a:pPr>
              <a:buFontTx/>
              <a:buChar char="•"/>
            </a:pPr>
            <a:endParaRPr lang="it-IT" sz="1400" b="1" dirty="0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 The </a:t>
            </a:r>
            <a:r>
              <a:rPr lang="it-IT" sz="1400" dirty="0" smtClean="0">
                <a:solidFill>
                  <a:srgbClr val="0070C0"/>
                </a:solidFill>
              </a:rPr>
              <a:t>mirror and marionette  </a:t>
            </a:r>
            <a:r>
              <a:rPr lang="it-IT" sz="1400" dirty="0" err="1">
                <a:solidFill>
                  <a:srgbClr val="0070C0"/>
                </a:solidFill>
              </a:rPr>
              <a:t>reaction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smtClean="0">
                <a:solidFill>
                  <a:srgbClr val="0070C0"/>
                </a:solidFill>
              </a:rPr>
              <a:t>mass </a:t>
            </a:r>
            <a:r>
              <a:rPr lang="it-IT" sz="1400" dirty="0" err="1" smtClean="0">
                <a:solidFill>
                  <a:srgbClr val="0070C0"/>
                </a:solidFill>
              </a:rPr>
              <a:t>will</a:t>
            </a:r>
            <a:r>
              <a:rPr lang="it-IT" sz="1400" dirty="0" smtClean="0">
                <a:solidFill>
                  <a:srgbClr val="0070C0"/>
                </a:solidFill>
              </a:rPr>
              <a:t> lengten the </a:t>
            </a:r>
            <a:r>
              <a:rPr lang="it-IT" sz="1400" dirty="0" err="1" smtClean="0">
                <a:solidFill>
                  <a:srgbClr val="0070C0"/>
                </a:solidFill>
              </a:rPr>
              <a:t>overall</a:t>
            </a:r>
            <a:r>
              <a:rPr lang="it-IT" sz="1400" dirty="0" smtClean="0">
                <a:solidFill>
                  <a:srgbClr val="0070C0"/>
                </a:solidFill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</a:rPr>
              <a:t>cooling</a:t>
            </a:r>
            <a:r>
              <a:rPr lang="it-IT" sz="1400" dirty="0" smtClean="0">
                <a:solidFill>
                  <a:srgbClr val="0070C0"/>
                </a:solidFill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</a:rPr>
              <a:t>time</a:t>
            </a:r>
            <a:r>
              <a:rPr lang="it-IT" sz="1400" dirty="0">
                <a:solidFill>
                  <a:srgbClr val="0070C0"/>
                </a:solidFill>
              </a:rPr>
              <a:t>;</a:t>
            </a:r>
          </a:p>
        </p:txBody>
      </p:sp>
      <p:pic>
        <p:nvPicPr>
          <p:cNvPr id="26642" name="Picture 29" descr="model"/>
          <p:cNvPicPr>
            <a:picLocks noChangeAspect="1" noChangeArrowheads="1"/>
          </p:cNvPicPr>
          <p:nvPr/>
        </p:nvPicPr>
        <p:blipFill>
          <a:blip r:embed="rId6" cstate="screen"/>
          <a:srcRect l="1524" t="1364" r="2414" b="9113"/>
          <a:stretch>
            <a:fillRect/>
          </a:stretch>
        </p:blipFill>
        <p:spPr bwMode="auto">
          <a:xfrm>
            <a:off x="431800" y="1989138"/>
            <a:ext cx="34559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763713" y="1557338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8"/>
              </a:srgb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</a:rPr>
              <a:t>The model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Garamond" pitchFamily="-106" charset="0"/>
              <a:ea typeface="ＭＳ Ｐゴシック" pitchFamily="-106" charset="-128"/>
            </a:endParaRPr>
          </a:p>
        </p:txBody>
      </p:sp>
      <p:sp>
        <p:nvSpPr>
          <p:cNvPr id="26644" name="Rectangle 34"/>
          <p:cNvSpPr>
            <a:spLocks noChangeArrowheads="1"/>
          </p:cNvSpPr>
          <p:nvPr/>
        </p:nvSpPr>
        <p:spPr bwMode="auto">
          <a:xfrm>
            <a:off x="4643438" y="3716338"/>
            <a:ext cx="4249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r>
              <a:rPr lang="it-IT" sz="1200" b="1" dirty="0"/>
              <a:t>P</a:t>
            </a:r>
            <a:r>
              <a:rPr lang="it-IT" sz="1200" b="1" baseline="-25000" dirty="0"/>
              <a:t>cooler</a:t>
            </a:r>
            <a:r>
              <a:rPr lang="it-IT" sz="1200" b="1" dirty="0"/>
              <a:t>  depends on the temperature (Cryomec PT curve used</a:t>
            </a:r>
            <a:r>
              <a:rPr lang="it-IT" sz="1200" b="1" dirty="0" smtClean="0"/>
              <a:t>)</a:t>
            </a:r>
          </a:p>
          <a:p>
            <a:r>
              <a:rPr lang="it-IT" sz="1200" b="1" dirty="0" smtClean="0"/>
              <a:t>with 2 coolers the extracted power at 5 K is 1 W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5" descr="temp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642918"/>
            <a:ext cx="44783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 Number Placeholder 1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1A5CF-C07E-4051-9494-36ED2B046971}" type="slidenum">
              <a:rPr lang="it-IT">
                <a:latin typeface="Comic Sans MS" pitchFamily="-107" charset="0"/>
                <a:ea typeface="ＭＳ Ｐゴシック" pitchFamily="-65" charset="-128"/>
              </a:rPr>
              <a:pPr/>
              <a:t>11</a:t>
            </a:fld>
            <a:endParaRPr lang="it-IT">
              <a:latin typeface="Comic Sans MS" pitchFamily="-107" charset="0"/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229600" cy="428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mic Sans MS"/>
              </a:rPr>
              <a:t>FEM </a:t>
            </a:r>
            <a:r>
              <a:rPr lang="it-IT" sz="28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mic Sans MS"/>
              </a:rPr>
              <a:t>thermal</a:t>
            </a:r>
            <a:r>
              <a:rPr lang="it-IT" sz="28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mic Sans MS"/>
              </a:rPr>
              <a:t>simulation</a:t>
            </a:r>
            <a:endParaRPr lang="it-IT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omic Sans M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2875" y="571500"/>
            <a:ext cx="4500563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none" anchor="ctr"/>
          <a:lstStyle/>
          <a:p>
            <a:endParaRPr lang="it-IT">
              <a:latin typeface="Comic Sans MS" pitchFamily="-107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4714875" y="571500"/>
            <a:ext cx="4321175" cy="6286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none" anchor="ctr"/>
          <a:lstStyle/>
          <a:p>
            <a:endParaRPr lang="it-IT">
              <a:latin typeface="Comic Sans MS" pitchFamily="-107" charset="0"/>
            </a:endParaRPr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142875" y="3714750"/>
            <a:ext cx="4643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7"/>
              </a:srgbClr>
            </a:prstShdw>
          </a:effec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1200" b="1" dirty="0" smtClean="0">
                <a:solidFill>
                  <a:srgbClr val="C00000"/>
                </a:solidFill>
                <a:latin typeface="Calibri" pitchFamily="34" charset="0"/>
              </a:rPr>
              <a:t>For a </a:t>
            </a:r>
            <a:r>
              <a:rPr lang="it-IT" sz="1200" b="1" dirty="0">
                <a:solidFill>
                  <a:srgbClr val="C00000"/>
                </a:solidFill>
                <a:latin typeface="Calibri" pitchFamily="34" charset="0"/>
              </a:rPr>
              <a:t>wire diameter </a:t>
            </a:r>
            <a:r>
              <a:rPr lang="it-IT" sz="1200" b="1" dirty="0" err="1">
                <a:solidFill>
                  <a:srgbClr val="C00000"/>
                </a:solidFill>
                <a:latin typeface="Calibri" pitchFamily="34" charset="0"/>
              </a:rPr>
              <a:t>of</a:t>
            </a:r>
            <a:r>
              <a:rPr lang="it-IT" sz="1200" b="1" dirty="0" smtClean="0">
                <a:solidFill>
                  <a:srgbClr val="C00000"/>
                </a:solidFill>
                <a:latin typeface="Calibri" pitchFamily="34" charset="0"/>
              </a:rPr>
              <a:t> 1.0 mm.</a:t>
            </a:r>
            <a:endParaRPr lang="it-IT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14348" y="785794"/>
            <a:ext cx="3821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4998"/>
              </a:srgb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54638C"/>
                  </a:outerShdw>
                </a:effectLst>
                <a:latin typeface="Comic Sans MS" pitchFamily="-107" charset="0"/>
                <a:ea typeface="ＭＳ Ｐゴシック" pitchFamily="52" charset="-128"/>
              </a:rPr>
              <a:t>The </a:t>
            </a:r>
            <a:r>
              <a:rPr lang="it-IT" b="1" dirty="0" smtClean="0">
                <a:effectLst>
                  <a:outerShdw blurRad="38100" dist="38100" dir="2700000" algn="tl">
                    <a:srgbClr val="54638C"/>
                  </a:outerShdw>
                </a:effectLst>
                <a:latin typeface="Comic Sans MS" pitchFamily="-107" charset="0"/>
                <a:ea typeface="ＭＳ Ｐゴシック" pitchFamily="52" charset="-128"/>
              </a:rPr>
              <a:t>transient depend on the masses</a:t>
            </a:r>
          </a:p>
          <a:p>
            <a:pPr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54638C"/>
                  </a:outerShdw>
                </a:effectLst>
                <a:latin typeface="Comic Sans MS" pitchFamily="-107" charset="0"/>
                <a:ea typeface="ＭＳ Ｐゴシック" pitchFamily="52" charset="-128"/>
              </a:rPr>
              <a:t>involved</a:t>
            </a:r>
            <a:endParaRPr lang="en-US" b="1" dirty="0">
              <a:effectLst>
                <a:outerShdw blurRad="38100" dist="38100" dir="2700000" algn="tl">
                  <a:srgbClr val="54638C"/>
                </a:outerShdw>
              </a:effectLst>
              <a:latin typeface="Comic Sans MS" pitchFamily="-107" charset="0"/>
              <a:ea typeface="ＭＳ Ｐゴシック" pitchFamily="52" charset="-128"/>
            </a:endParaRPr>
          </a:p>
        </p:txBody>
      </p:sp>
      <p:pic>
        <p:nvPicPr>
          <p:cNvPr id="4105" name="Picture 9" descr="mirror_temp.BMP"/>
          <p:cNvPicPr>
            <a:picLocks noChangeAspect="1"/>
          </p:cNvPicPr>
          <p:nvPr/>
        </p:nvPicPr>
        <p:blipFill>
          <a:blip r:embed="rId5" cstate="screen"/>
          <a:srcRect r="8916"/>
          <a:stretch>
            <a:fillRect/>
          </a:stretch>
        </p:blipFill>
        <p:spPr bwMode="auto">
          <a:xfrm>
            <a:off x="5029200" y="9144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steady.bmp"/>
          <p:cNvPicPr>
            <a:picLocks noChangeAspect="1"/>
          </p:cNvPicPr>
          <p:nvPr/>
        </p:nvPicPr>
        <p:blipFill>
          <a:blip r:embed="rId6" cstate="screen"/>
          <a:srcRect r="9804"/>
          <a:stretch>
            <a:fillRect/>
          </a:stretch>
        </p:blipFill>
        <p:spPr bwMode="auto">
          <a:xfrm>
            <a:off x="142875" y="4092575"/>
            <a:ext cx="32861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57356" y="6550223"/>
            <a:ext cx="3083897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54638C"/>
                  </a:outerShdw>
                </a:effectLst>
                <a:latin typeface="Comic Sans MS" pitchFamily="-107" charset="0"/>
                <a:ea typeface="ＭＳ Ｐゴシック" pitchFamily="52" charset="-128"/>
              </a:rPr>
              <a:t>Thermal flux in the steady state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54638C"/>
                </a:outerShdw>
              </a:effectLst>
              <a:latin typeface="Comic Sans MS" pitchFamily="-107" charset="0"/>
              <a:ea typeface="ＭＳ Ｐゴシック" pitchFamily="52" charset="-128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257800" y="609600"/>
            <a:ext cx="3541955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FFFFFF"/>
                </a:solidFill>
                <a:effectLst>
                  <a:outerShdw blurRad="38100" dist="38100" dir="2700000" algn="tl">
                    <a:srgbClr val="54638C"/>
                  </a:outerShdw>
                </a:effectLst>
                <a:latin typeface="Comic Sans MS" pitchFamily="-107" charset="0"/>
                <a:ea typeface="ＭＳ Ｐゴシック" pitchFamily="52" charset="-128"/>
              </a:rPr>
              <a:t>Steady state Mirror temperature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54638C"/>
                </a:outerShdw>
              </a:effectLst>
              <a:latin typeface="Comic Sans MS" pitchFamily="-107" charset="0"/>
              <a:ea typeface="ＭＳ Ｐゴシック" pitchFamily="5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819400"/>
            <a:ext cx="492125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tx1"/>
                </a:solidFill>
                <a:latin typeface="Comic Sans MS" pitchFamily="-107" charset="0"/>
                <a:ea typeface="ＭＳ Ｐゴシック" pitchFamily="52" charset="-128"/>
              </a:rPr>
              <a:t>5K</a:t>
            </a:r>
            <a:endParaRPr lang="it-IT" dirty="0">
              <a:solidFill>
                <a:schemeClr val="tx1"/>
              </a:solidFill>
              <a:latin typeface="Comic Sans MS" pitchFamily="-107" charset="0"/>
              <a:ea typeface="ＭＳ Ｐゴシック" pitchFamily="5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500174"/>
            <a:ext cx="49564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  <a:latin typeface="Comic Sans MS" pitchFamily="-107" charset="0"/>
                <a:ea typeface="ＭＳ Ｐゴシック" pitchFamily="52" charset="-128"/>
              </a:rPr>
              <a:t>9 </a:t>
            </a:r>
            <a:r>
              <a:rPr lang="it-IT" dirty="0">
                <a:solidFill>
                  <a:schemeClr val="tx1"/>
                </a:solidFill>
                <a:latin typeface="Comic Sans MS" pitchFamily="-107" charset="0"/>
                <a:ea typeface="ＭＳ Ｐゴシック" pitchFamily="52" charset="-128"/>
              </a:rPr>
              <a:t>K</a:t>
            </a:r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/>
        </p:nvGraphicFramePr>
        <p:xfrm>
          <a:off x="3500430" y="3857628"/>
          <a:ext cx="5428199" cy="2639266"/>
        </p:xfrm>
        <a:graphic>
          <a:graphicData uri="http://schemas.openxmlformats.org/presentationml/2006/ole">
            <p:oleObj spid="_x0000_s111618" name="Equation" r:id="rId7" imgW="3136680" imgH="1523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AD9C-B935-417F-AF06-62F281524F1C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113666" name="Object 22"/>
          <p:cNvGraphicFramePr>
            <a:graphicFrameLocks noChangeAspect="1"/>
          </p:cNvGraphicFramePr>
          <p:nvPr/>
        </p:nvGraphicFramePr>
        <p:xfrm>
          <a:off x="4572000" y="1219200"/>
          <a:ext cx="4293228" cy="2895600"/>
        </p:xfrm>
        <a:graphic>
          <a:graphicData uri="http://schemas.openxmlformats.org/presentationml/2006/ole">
            <p:oleObj spid="_x0000_s113666" name="Equation" r:id="rId3" imgW="2527200" imgH="1701720" progId="Equation.DSMT4">
              <p:embed/>
            </p:oleObj>
          </a:graphicData>
        </a:graphic>
      </p:graphicFrame>
      <p:graphicFrame>
        <p:nvGraphicFramePr>
          <p:cNvPr id="113667" name="Object 22"/>
          <p:cNvGraphicFramePr>
            <a:graphicFrameLocks noChangeAspect="1"/>
          </p:cNvGraphicFramePr>
          <p:nvPr/>
        </p:nvGraphicFramePr>
        <p:xfrm>
          <a:off x="115620" y="1219200"/>
          <a:ext cx="4293228" cy="2895600"/>
        </p:xfrm>
        <a:graphic>
          <a:graphicData uri="http://schemas.openxmlformats.org/presentationml/2006/ole">
            <p:oleObj spid="_x0000_s113667" name="Equation" r:id="rId4" imgW="2527200" imgH="17017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7212" y="762000"/>
            <a:ext cx="258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j-lt"/>
              </a:rPr>
              <a:t>With liquid Helium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2012" y="762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0CF9B"/>
                </a:solidFill>
                <a:latin typeface="+mj-lt"/>
              </a:rPr>
              <a:t>With PT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0CF9B"/>
                </a:solidFill>
                <a:latin typeface="+mj-lt"/>
              </a:rPr>
              <a:t>cooler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152400"/>
            <a:ext cx="535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Thermal steady state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643446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To reach a temperature of 20K with a power of 3W on the mirror we need a silicon suspension wire with a diameter of 4.5 mm;</a:t>
            </a:r>
          </a:p>
          <a:p>
            <a:pPr>
              <a:buFont typeface="Arial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The temperature of the marionette stage can be 5 K or 2K depending on which kind of refrigeration system is used</a:t>
            </a:r>
          </a:p>
        </p:txBody>
      </p:sp>
      <p:pic>
        <p:nvPicPr>
          <p:cNvPr id="12" name="Picture 11" descr="silicon.jpg"/>
          <p:cNvPicPr>
            <a:picLocks noChangeAspect="1"/>
          </p:cNvPicPr>
          <p:nvPr/>
        </p:nvPicPr>
        <p:blipFill>
          <a:blip r:embed="rId5" cstate="print"/>
          <a:srcRect l="12500" t="12482" r="10937" b="2834"/>
          <a:stretch>
            <a:fillRect/>
          </a:stretch>
        </p:blipFill>
        <p:spPr>
          <a:xfrm>
            <a:off x="6042354" y="4357694"/>
            <a:ext cx="3101646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ACAMBER\amber-data\Trasparenze\Advanced\ThermalNoiseMeeting260209\VirgoA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70" y="2143116"/>
            <a:ext cx="68103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643438" y="3643314"/>
            <a:ext cx="4500562" cy="2786082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832" y="-1214493"/>
            <a:ext cx="4500563" cy="36988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>
              <a:defRPr/>
            </a:pPr>
            <a:endParaRPr lang="it-IT" sz="1800" dirty="0">
              <a:latin typeface="+mn-lt"/>
              <a:cs typeface="Arial" charset="0"/>
            </a:endParaRPr>
          </a:p>
        </p:txBody>
      </p:sp>
      <p:sp>
        <p:nvSpPr>
          <p:cNvPr id="9" name="TextBox 197"/>
          <p:cNvSpPr txBox="1">
            <a:spLocks noChangeArrowheads="1"/>
          </p:cNvSpPr>
          <p:nvPr/>
        </p:nvSpPr>
        <p:spPr bwMode="auto">
          <a:xfrm>
            <a:off x="5357818" y="2214554"/>
            <a:ext cx="3349700" cy="150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Example: branched pendulum Virgo-like:</a:t>
            </a:r>
          </a:p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Upper pendulum  </a:t>
            </a:r>
            <a:r>
              <a: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110 kg (Q=50)</a:t>
            </a:r>
            <a:br>
              <a: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Recoil mass 50 </a:t>
            </a:r>
            <a:r>
              <a: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kg (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Q=10</a:t>
            </a:r>
            <a:r>
              <a:rPr lang="en-US" sz="1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5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)</a:t>
            </a:r>
            <a:r>
              <a: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/>
            </a:r>
            <a:br>
              <a:rPr 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Mirror 21 kg  (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</a:rPr>
              <a:t>very low losses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sym typeface="Wingdings" pitchFamily="2" charset="2"/>
              </a:rPr>
              <a:t>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</a:rPr>
              <a:t> monolithic suspensions)</a:t>
            </a:r>
            <a:endParaRPr lang="it-IT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2157606">
            <a:off x="4874218" y="4449730"/>
            <a:ext cx="2369800" cy="33854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t-IT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LLS pendulum model</a:t>
            </a:r>
            <a:endParaRPr lang="it-IT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0042"/>
            <a:ext cx="9144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In presence of low dissipative mirror suspensions,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the contributions of the other last stage suspension elements to thermal noise of the mirror cannot be neglected.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A new thermal noise estimation must be done by including the viscous and internal dissipations of the marionette and recoil mass pendulum.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It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turns out that the marionetta’s mechanical pendulum losses give a non negligible effect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via its recoil, in the off-resonance high-freq. range.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96390"/>
            <a:ext cx="8929718" cy="261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100" i="1" dirty="0" smtClean="0">
                <a:latin typeface="Calibri" pitchFamily="34" charset="0"/>
              </a:rPr>
              <a:t>[*] VIR-015C-09, </a:t>
            </a:r>
            <a:r>
              <a:rPr lang="fr-FR" sz="1100" i="1" dirty="0" smtClean="0">
                <a:latin typeface="Calibri" pitchFamily="34" charset="0"/>
              </a:rPr>
              <a:t>F. </a:t>
            </a:r>
            <a:r>
              <a:rPr lang="fr-FR" sz="1100" i="1" dirty="0" err="1" smtClean="0">
                <a:latin typeface="Calibri" pitchFamily="34" charset="0"/>
              </a:rPr>
              <a:t>Piergiovanni</a:t>
            </a:r>
            <a:r>
              <a:rPr lang="fr-FR" sz="1100" i="1" dirty="0" smtClean="0">
                <a:latin typeface="Calibri" pitchFamily="34" charset="0"/>
              </a:rPr>
              <a:t>, M. </a:t>
            </a:r>
            <a:r>
              <a:rPr lang="fr-FR" sz="1100" i="1" dirty="0" err="1" smtClean="0">
                <a:latin typeface="Calibri" pitchFamily="34" charset="0"/>
              </a:rPr>
              <a:t>Punturo</a:t>
            </a:r>
            <a:r>
              <a:rPr lang="fr-FR" sz="1100" i="1" dirty="0" smtClean="0">
                <a:latin typeface="Calibri" pitchFamily="34" charset="0"/>
              </a:rPr>
              <a:t> and P. </a:t>
            </a:r>
            <a:r>
              <a:rPr lang="fr-FR" sz="1100" i="1" dirty="0" err="1" smtClean="0">
                <a:latin typeface="Calibri" pitchFamily="34" charset="0"/>
              </a:rPr>
              <a:t>Puppo</a:t>
            </a:r>
            <a:r>
              <a:rPr lang="en-US" sz="1100" i="1" dirty="0" smtClean="0">
                <a:latin typeface="Calibri" pitchFamily="34" charset="0"/>
              </a:rPr>
              <a:t>, The thermal noise of the Virgo+ and Virgo Advanced Last Stage Suspension (The PPP effect).</a:t>
            </a:r>
            <a:endParaRPr lang="it-IT" sz="1100" i="1" dirty="0">
              <a:latin typeface="Calibri" pitchFamily="34" charset="0"/>
            </a:endParaRPr>
          </a:p>
        </p:txBody>
      </p:sp>
      <p:pic>
        <p:nvPicPr>
          <p:cNvPr id="16" name="Picture 15" descr="mod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71744"/>
            <a:ext cx="875202" cy="1440000"/>
          </a:xfrm>
          <a:prstGeom prst="rect">
            <a:avLst/>
          </a:prstGeom>
        </p:spPr>
      </p:pic>
      <p:pic>
        <p:nvPicPr>
          <p:cNvPr id="18" name="Picture 17" descr="modo+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429132"/>
            <a:ext cx="878740" cy="1440000"/>
          </a:xfrm>
          <a:prstGeom prst="rect">
            <a:avLst/>
          </a:prstGeom>
        </p:spPr>
      </p:pic>
      <p:pic>
        <p:nvPicPr>
          <p:cNvPr id="19" name="Picture 18" descr="modo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357562"/>
            <a:ext cx="1086072" cy="1440000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14348" y="4929198"/>
          <a:ext cx="315914" cy="355403"/>
        </p:xfrm>
        <a:graphic>
          <a:graphicData uri="http://schemas.openxmlformats.org/presentationml/2006/ole">
            <p:oleObj spid="_x0000_s149506" name="Equation" r:id="rId7" imgW="203040" imgH="228600" progId="Equation.DSMT4">
              <p:embed/>
            </p:oleObj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928794" y="3786190"/>
          <a:ext cx="295275" cy="355600"/>
        </p:xfrm>
        <a:graphic>
          <a:graphicData uri="http://schemas.openxmlformats.org/presentationml/2006/ole">
            <p:oleObj spid="_x0000_s149507" name="Equation" r:id="rId8" imgW="190440" imgH="228600" progId="Equation.DSMT4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785786" y="3000372"/>
          <a:ext cx="295275" cy="355600"/>
        </p:xfrm>
        <a:graphic>
          <a:graphicData uri="http://schemas.openxmlformats.org/presentationml/2006/ole">
            <p:oleObj spid="_x0000_s149508" name="Equation" r:id="rId9" imgW="190440" imgH="228600" progId="Equation.DSMT4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3595795" y="2285992"/>
          <a:ext cx="295275" cy="357195"/>
        </p:xfrm>
        <a:graphic>
          <a:graphicData uri="http://schemas.openxmlformats.org/presentationml/2006/ole">
            <p:oleObj spid="_x0000_s149509" name="Equation" r:id="rId10" imgW="190440" imgH="228600" progId="Equation.DSMT4">
              <p:embed/>
            </p:oleObj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4024423" y="2643182"/>
          <a:ext cx="295275" cy="355600"/>
        </p:xfrm>
        <a:graphic>
          <a:graphicData uri="http://schemas.openxmlformats.org/presentationml/2006/ole">
            <p:oleObj spid="_x0000_s149510" name="Equation" r:id="rId11" imgW="190440" imgH="228600" progId="Equation.DSMT4">
              <p:embed/>
            </p:oleObj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4381613" y="2500306"/>
          <a:ext cx="315912" cy="355600"/>
        </p:xfrm>
        <a:graphic>
          <a:graphicData uri="http://schemas.openxmlformats.org/presentationml/2006/ole">
            <p:oleObj spid="_x0000_s149511" name="Equation" r:id="rId12" imgW="203040" imgH="228600" progId="Equation.DSMT4">
              <p:embed/>
            </p:oleObj>
          </a:graphicData>
        </a:graphic>
      </p:graphicFrame>
      <p:pic>
        <p:nvPicPr>
          <p:cNvPr id="27" name="Picture 26" descr="pendolo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8605" y="4786322"/>
            <a:ext cx="1177412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02477">
            <a:off x="4135529" y="4793952"/>
            <a:ext cx="2021691" cy="33854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Simple pendulum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7290" y="0"/>
            <a:ext cx="6050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The suspension Thermal noise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" descr="Mono_payload.bmp"/>
          <p:cNvPicPr>
            <a:picLocks noChangeAspect="1"/>
          </p:cNvPicPr>
          <p:nvPr/>
        </p:nvPicPr>
        <p:blipFill>
          <a:blip r:embed="rId2" cstate="print"/>
          <a:srcRect l="14003" t="1535" r="31942"/>
          <a:stretch>
            <a:fillRect/>
          </a:stretch>
        </p:blipFill>
        <p:spPr bwMode="auto">
          <a:xfrm>
            <a:off x="0" y="2143116"/>
            <a:ext cx="200873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4" name="Gruppo 123"/>
          <p:cNvGrpSpPr>
            <a:grpSpLocks/>
          </p:cNvGrpSpPr>
          <p:nvPr/>
        </p:nvGrpSpPr>
        <p:grpSpPr bwMode="auto">
          <a:xfrm>
            <a:off x="1928794" y="2428868"/>
            <a:ext cx="2505217" cy="2368734"/>
            <a:chOff x="214282" y="1071546"/>
            <a:chExt cx="2362062" cy="2500330"/>
          </a:xfrm>
        </p:grpSpPr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214282" y="1071546"/>
              <a:ext cx="2357454" cy="2500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dirty="0">
                <a:latin typeface="+mj-lt"/>
                <a:cs typeface="Arial" charset="0"/>
              </a:endParaRPr>
            </a:p>
          </p:txBody>
        </p:sp>
        <p:cxnSp>
          <p:nvCxnSpPr>
            <p:cNvPr id="56" name="AutoShape 6"/>
            <p:cNvCxnSpPr>
              <a:cxnSpLocks noChangeShapeType="1"/>
            </p:cNvCxnSpPr>
            <p:nvPr/>
          </p:nvCxnSpPr>
          <p:spPr bwMode="auto">
            <a:xfrm>
              <a:off x="1032360" y="1071546"/>
              <a:ext cx="376365" cy="117608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AutoShape 8"/>
            <p:cNvCxnSpPr>
              <a:cxnSpLocks noChangeShapeType="1"/>
            </p:cNvCxnSpPr>
            <p:nvPr/>
          </p:nvCxnSpPr>
          <p:spPr bwMode="auto">
            <a:xfrm>
              <a:off x="1031975" y="1071546"/>
              <a:ext cx="0" cy="9458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1428578" y="2571744"/>
              <a:ext cx="395391" cy="396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400" dirty="0">
                  <a:latin typeface="Symbol" pitchFamily="18" charset="2"/>
                </a:rPr>
                <a:t>q</a:t>
              </a:r>
              <a:r>
                <a:rPr lang="it-IT" sz="1400" baseline="-25000" dirty="0">
                  <a:latin typeface="+mj-lt"/>
                </a:rPr>
                <a:t>3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089908" y="2579681"/>
              <a:ext cx="469010" cy="396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400" dirty="0">
                  <a:latin typeface="Symbol" pitchFamily="18" charset="2"/>
                </a:rPr>
                <a:t>q</a:t>
              </a:r>
              <a:r>
                <a:rPr lang="it-IT" sz="1400" baseline="-25000" dirty="0">
                  <a:latin typeface="+mj-lt"/>
                </a:rPr>
                <a:t>2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955196" y="1599393"/>
              <a:ext cx="448330" cy="34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400" dirty="0">
                  <a:latin typeface="Symbol" pitchFamily="18" charset="2"/>
                </a:rPr>
                <a:t>q</a:t>
              </a:r>
              <a:r>
                <a:rPr lang="it-IT" sz="1400" baseline="-25000" dirty="0">
                  <a:latin typeface="+mj-lt"/>
                </a:rPr>
                <a:t>1</a:t>
              </a:r>
              <a:endParaRPr lang="it-IT" sz="1400" dirty="0">
                <a:latin typeface="+mj-lt"/>
              </a:endParaRPr>
            </a:p>
          </p:txBody>
        </p:sp>
        <p:cxnSp>
          <p:nvCxnSpPr>
            <p:cNvPr id="61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1363571" y="2292781"/>
              <a:ext cx="752877" cy="66256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AutoShape 13"/>
            <p:cNvCxnSpPr>
              <a:cxnSpLocks noChangeShapeType="1"/>
            </p:cNvCxnSpPr>
            <p:nvPr/>
          </p:nvCxnSpPr>
          <p:spPr bwMode="auto">
            <a:xfrm>
              <a:off x="1408665" y="2288812"/>
              <a:ext cx="0" cy="9458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3" name="AutoShape 14"/>
            <p:cNvCxnSpPr>
              <a:cxnSpLocks noChangeShapeType="1"/>
            </p:cNvCxnSpPr>
            <p:nvPr/>
          </p:nvCxnSpPr>
          <p:spPr bwMode="auto">
            <a:xfrm flipH="1">
              <a:off x="845418" y="2247627"/>
              <a:ext cx="563307" cy="72417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2000157" y="2929199"/>
              <a:ext cx="114977" cy="17224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cs typeface="Arial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730440" y="2913455"/>
              <a:ext cx="114978" cy="17317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cs typeface="Arial" charset="0"/>
              </a:endParaRPr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2032889" y="3032122"/>
              <a:ext cx="543455" cy="49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600" dirty="0" smtClean="0">
                  <a:latin typeface="+mj-lt"/>
                </a:rPr>
                <a:t>M</a:t>
              </a:r>
              <a:r>
                <a:rPr lang="it-IT" sz="1600" baseline="-25000" dirty="0" smtClean="0">
                  <a:latin typeface="+mj-lt"/>
                </a:rPr>
                <a:t>3</a:t>
              </a:r>
              <a:endParaRPr lang="it-IT" sz="1600" dirty="0">
                <a:latin typeface="+mj-lt"/>
              </a:endParaRP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499658" y="3071810"/>
              <a:ext cx="465700" cy="41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600" dirty="0" smtClean="0">
                  <a:latin typeface="+mj-lt"/>
                </a:rPr>
                <a:t>M</a:t>
              </a:r>
              <a:r>
                <a:rPr lang="it-IT" sz="1600" baseline="-25000" dirty="0" smtClean="0">
                  <a:latin typeface="+mj-lt"/>
                </a:rPr>
                <a:t>2</a:t>
              </a:r>
              <a:endParaRPr lang="it-IT" sz="1600" dirty="0">
                <a:latin typeface="+mj-lt"/>
              </a:endParaRP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1494043" y="1976427"/>
              <a:ext cx="466528" cy="45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8">
                <a:spcAft>
                  <a:spcPts val="1000"/>
                </a:spcAft>
                <a:defRPr/>
              </a:pPr>
              <a:r>
                <a:rPr lang="it-IT" sz="1600" dirty="0" smtClean="0">
                  <a:latin typeface="+mj-lt"/>
                </a:rPr>
                <a:t>M</a:t>
              </a:r>
              <a:r>
                <a:rPr lang="it-IT" sz="1600" baseline="-25000" dirty="0" smtClean="0">
                  <a:latin typeface="+mj-lt"/>
                </a:rPr>
                <a:t>1</a:t>
              </a:r>
              <a:endParaRPr lang="it-IT" sz="1600" dirty="0">
                <a:latin typeface="+mj-lt"/>
              </a:endParaRPr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1285476" y="2071678"/>
              <a:ext cx="224992" cy="33615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cs typeface="Arial" charset="0"/>
              </a:endParaRPr>
            </a:p>
          </p:txBody>
        </p:sp>
      </p:grpSp>
      <p:sp>
        <p:nvSpPr>
          <p:cNvPr id="70" name="CasellaDiTesto 144"/>
          <p:cNvSpPr txBox="1"/>
          <p:nvPr/>
        </p:nvSpPr>
        <p:spPr>
          <a:xfrm>
            <a:off x="0" y="928670"/>
            <a:ext cx="4572000" cy="1077210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A Virgo-like last stage suspension is a cascade of three pendula.  To the first pendulum (the marionette) the mirror and the recoil mass are hung as branches. </a:t>
            </a:r>
            <a:endParaRPr lang="it-IT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71" name="Content Placeholder 9" descr="branch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3571868" cy="317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asellaDiTesto 151"/>
          <p:cNvSpPr txBox="1"/>
          <p:nvPr/>
        </p:nvSpPr>
        <p:spPr>
          <a:xfrm>
            <a:off x="5214942" y="857232"/>
            <a:ext cx="3500428" cy="1323431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Equivalent to a branched combination of three harmonic oscillators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[*]. This is true for </a:t>
            </a:r>
          </a:p>
          <a:p>
            <a:pPr>
              <a:defRPr/>
            </a:pP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horizontal and vertical degrees of freedom.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4" name="Freccia a destra 191"/>
          <p:cNvSpPr/>
          <p:nvPr/>
        </p:nvSpPr>
        <p:spPr>
          <a:xfrm>
            <a:off x="4572000" y="3214686"/>
            <a:ext cx="685863" cy="571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Rettangolo 145"/>
          <p:cNvSpPr/>
          <p:nvPr/>
        </p:nvSpPr>
        <p:spPr>
          <a:xfrm>
            <a:off x="4857752" y="4786322"/>
            <a:ext cx="1643074" cy="8309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en-US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en-US" baseline="-25000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en-US" dirty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marionette</a:t>
            </a:r>
            <a:endParaRPr lang="en-US" baseline="-25000" dirty="0">
              <a:ln w="1905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en-US" baseline="-25000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en-US" dirty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mirror</a:t>
            </a:r>
          </a:p>
          <a:p>
            <a:pPr>
              <a:defRPr/>
            </a:pPr>
            <a:r>
              <a:rPr lang="en-US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en-US" baseline="-25000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en-US" dirty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recoil mass</a:t>
            </a:r>
            <a:endParaRPr lang="en-US" baseline="-25000" dirty="0">
              <a:ln w="1905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571472" y="21429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The mirror last stage suspension as a branched system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0" y="6143644"/>
            <a:ext cx="6429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[*] </a:t>
            </a:r>
            <a:r>
              <a:rPr lang="en-US" sz="1000" dirty="0" err="1" smtClean="0">
                <a:latin typeface="Calibri" pitchFamily="34" charset="0"/>
              </a:rPr>
              <a:t>Bernardini</a:t>
            </a:r>
            <a:r>
              <a:rPr lang="en-US" sz="1000" dirty="0" smtClean="0">
                <a:latin typeface="Calibri" pitchFamily="34" charset="0"/>
              </a:rPr>
              <a:t> A., </a:t>
            </a:r>
            <a:r>
              <a:rPr lang="en-US" sz="1000" dirty="0" err="1" smtClean="0">
                <a:latin typeface="Calibri" pitchFamily="34" charset="0"/>
              </a:rPr>
              <a:t>Majorana</a:t>
            </a:r>
            <a:r>
              <a:rPr lang="en-US" sz="1000" dirty="0" smtClean="0">
                <a:latin typeface="Calibri" pitchFamily="34" charset="0"/>
              </a:rPr>
              <a:t> E. ,</a:t>
            </a:r>
            <a:r>
              <a:rPr lang="en-US" sz="1000" dirty="0" err="1" smtClean="0">
                <a:latin typeface="Calibri" pitchFamily="34" charset="0"/>
              </a:rPr>
              <a:t>Puppo</a:t>
            </a:r>
            <a:r>
              <a:rPr lang="en-US" sz="1000" dirty="0" smtClean="0">
                <a:latin typeface="Calibri" pitchFamily="34" charset="0"/>
              </a:rPr>
              <a:t> P. ,</a:t>
            </a:r>
            <a:r>
              <a:rPr lang="en-US" sz="1000" dirty="0" err="1" smtClean="0">
                <a:latin typeface="Calibri" pitchFamily="34" charset="0"/>
              </a:rPr>
              <a:t>Rapagnani</a:t>
            </a:r>
            <a:r>
              <a:rPr lang="en-US" sz="1000" dirty="0" smtClean="0">
                <a:latin typeface="Calibri" pitchFamily="34" charset="0"/>
              </a:rPr>
              <a:t> P. , Ricci F., </a:t>
            </a:r>
            <a:r>
              <a:rPr lang="en-US" sz="1000" dirty="0" err="1" smtClean="0">
                <a:latin typeface="Calibri" pitchFamily="34" charset="0"/>
              </a:rPr>
              <a:t>Testi</a:t>
            </a:r>
            <a:r>
              <a:rPr lang="en-US" sz="1000" dirty="0" smtClean="0">
                <a:latin typeface="Calibri" pitchFamily="34" charset="0"/>
              </a:rPr>
              <a:t> G. "Suspension last stages for the mirrors of the Virgo </a:t>
            </a:r>
            <a:r>
              <a:rPr lang="en-US" sz="1000" dirty="0" err="1" smtClean="0">
                <a:latin typeface="Calibri" pitchFamily="34" charset="0"/>
              </a:rPr>
              <a:t>interferometric</a:t>
            </a:r>
            <a:r>
              <a:rPr lang="en-US" sz="1000" dirty="0" smtClean="0">
                <a:latin typeface="Calibri" pitchFamily="34" charset="0"/>
              </a:rPr>
              <a:t> gravitational wave antenna." </a:t>
            </a:r>
            <a:r>
              <a:rPr lang="en-US" sz="1000" i="1" dirty="0" smtClean="0">
                <a:latin typeface="Calibri" pitchFamily="34" charset="0"/>
              </a:rPr>
              <a:t>Rev. Sci. Instr.</a:t>
            </a:r>
            <a:r>
              <a:rPr lang="en-US" sz="1000" dirty="0" smtClean="0">
                <a:latin typeface="Calibri" pitchFamily="34" charset="0"/>
              </a:rPr>
              <a:t> 70, no. 8 (1999): 3463.</a:t>
            </a:r>
            <a:endParaRPr lang="it-IT" sz="1000" dirty="0">
              <a:latin typeface="Calibri" pitchFamily="34" charset="0"/>
            </a:endParaRP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1285852" y="2643182"/>
            <a:ext cx="494802" cy="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18">
              <a:spcAft>
                <a:spcPts val="1000"/>
              </a:spcAft>
              <a:defRPr/>
            </a:pPr>
            <a:r>
              <a:rPr lang="it-IT" sz="1600" dirty="0" smtClean="0">
                <a:latin typeface="+mj-lt"/>
              </a:rPr>
              <a:t>M</a:t>
            </a:r>
            <a:r>
              <a:rPr lang="it-IT" sz="1600" baseline="-25000" dirty="0" smtClean="0">
                <a:latin typeface="+mj-lt"/>
              </a:rPr>
              <a:t>1</a:t>
            </a:r>
            <a:endParaRPr lang="it-IT" sz="1600" dirty="0">
              <a:latin typeface="+mj-lt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714348" y="4143380"/>
            <a:ext cx="494802" cy="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18">
              <a:spcAft>
                <a:spcPts val="1000"/>
              </a:spcAft>
              <a:defRPr/>
            </a:pPr>
            <a:r>
              <a:rPr lang="it-IT" sz="1600" dirty="0" smtClean="0">
                <a:latin typeface="+mj-lt"/>
              </a:rPr>
              <a:t>M</a:t>
            </a:r>
            <a:r>
              <a:rPr lang="it-IT" baseline="-25000" dirty="0" smtClean="0">
                <a:latin typeface="+mj-lt"/>
              </a:rPr>
              <a:t>2</a:t>
            </a:r>
            <a:endParaRPr lang="it-IT" sz="1600" dirty="0">
              <a:latin typeface="+mj-lt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285852" y="4572008"/>
            <a:ext cx="494802" cy="43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18">
              <a:spcAft>
                <a:spcPts val="1000"/>
              </a:spcAft>
              <a:defRPr/>
            </a:pPr>
            <a:r>
              <a:rPr lang="it-IT" sz="1600" dirty="0" smtClean="0">
                <a:latin typeface="+mj-lt"/>
              </a:rPr>
              <a:t>M</a:t>
            </a:r>
            <a:r>
              <a:rPr lang="it-IT" baseline="-25000" dirty="0" smtClean="0">
                <a:latin typeface="+mj-lt"/>
              </a:rPr>
              <a:t>3</a:t>
            </a:r>
            <a:endParaRPr lang="it-IT" sz="1600" dirty="0">
              <a:latin typeface="+mj-lt"/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7223760" y="6492239"/>
            <a:ext cx="1920240" cy="365760"/>
          </a:xfrm>
        </p:spPr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0364" y="6500834"/>
            <a:ext cx="3730389" cy="35716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MG12 Conference – UNESCO - Paris- July 13-17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572000" y="1857364"/>
            <a:ext cx="4429156" cy="30003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le 33"/>
          <p:cNvSpPr/>
          <p:nvPr/>
        </p:nvSpPr>
        <p:spPr>
          <a:xfrm>
            <a:off x="142844" y="1857364"/>
            <a:ext cx="4429156" cy="30003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000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Lagrangian of the branched system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223396" y="6492239"/>
            <a:ext cx="1920240" cy="365760"/>
          </a:xfrm>
        </p:spPr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 dirty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034" y="714356"/>
            <a:ext cx="8143932" cy="85725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3263" name="Object 134"/>
          <p:cNvGraphicFramePr>
            <a:graphicFrameLocks noChangeAspect="1"/>
          </p:cNvGraphicFramePr>
          <p:nvPr/>
        </p:nvGraphicFramePr>
        <p:xfrm>
          <a:off x="523875" y="785813"/>
          <a:ext cx="7954963" cy="620712"/>
        </p:xfrm>
        <a:graphic>
          <a:graphicData uri="http://schemas.openxmlformats.org/presentationml/2006/ole">
            <p:oleObj spid="_x0000_s53263" name="Equation" r:id="rId3" imgW="5016240" imgH="393480" progId="Equation.DSMT4">
              <p:embed/>
            </p:oleObj>
          </a:graphicData>
        </a:graphic>
      </p:graphicFrame>
      <p:sp>
        <p:nvSpPr>
          <p:cNvPr id="36" name="Title 4"/>
          <p:cNvSpPr txBox="1">
            <a:spLocks/>
          </p:cNvSpPr>
          <p:nvPr/>
        </p:nvSpPr>
        <p:spPr>
          <a:xfrm>
            <a:off x="214282" y="1857364"/>
            <a:ext cx="4357718" cy="42862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Pendulum frequencies</a:t>
            </a:r>
            <a:endParaRPr kumimoji="0" lang="it-IT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572000" y="1857364"/>
            <a:ext cx="4357718" cy="42862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Vertical frequencies</a:t>
            </a:r>
            <a:endParaRPr kumimoji="0" lang="it-IT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428860" y="5000636"/>
          <a:ext cx="314857" cy="1214447"/>
        </p:xfrm>
        <a:graphic>
          <a:graphicData uri="http://schemas.openxmlformats.org/presentationml/2006/ole">
            <p:oleObj spid="_x0000_s53267" name="Equation" r:id="rId4" imgW="177480" imgH="685800" progId="Equation.DSMT4">
              <p:embed/>
            </p:oleObj>
          </a:graphicData>
        </a:graphic>
      </p:graphicFrame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4572000" y="5000636"/>
          <a:ext cx="336550" cy="857250"/>
        </p:xfrm>
        <a:graphic>
          <a:graphicData uri="http://schemas.openxmlformats.org/presentationml/2006/ole">
            <p:oleObj spid="_x0000_s53268" name="Equation" r:id="rId5" imgW="190440" imgH="457200" progId="Equation.DSMT4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786050" y="5000636"/>
            <a:ext cx="1622304" cy="1162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Wire radius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Wire length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Young’s modulus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5000636"/>
            <a:ext cx="1639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Wire load</a:t>
            </a:r>
          </a:p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Number of </a:t>
            </a:r>
          </a:p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suspension wires</a:t>
            </a:r>
          </a:p>
        </p:txBody>
      </p:sp>
      <p:pic>
        <p:nvPicPr>
          <p:cNvPr id="20" name="Picture 19" descr="pendo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3786190"/>
            <a:ext cx="1908789" cy="2760347"/>
          </a:xfrm>
          <a:prstGeom prst="rect">
            <a:avLst/>
          </a:prstGeom>
        </p:spPr>
      </p:pic>
      <p:pic>
        <p:nvPicPr>
          <p:cNvPr id="21" name="Picture 20" descr="Pict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209800"/>
            <a:ext cx="3907213" cy="2511344"/>
          </a:xfrm>
          <a:prstGeom prst="rect">
            <a:avLst/>
          </a:prstGeom>
        </p:spPr>
      </p:pic>
      <p:pic>
        <p:nvPicPr>
          <p:cNvPr id="22" name="Picture 21" descr="Pictur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2667000"/>
            <a:ext cx="2651541" cy="115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524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dissipation is introduced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71942"/>
            <a:ext cx="8229600" cy="50006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Wires loss angle:</a:t>
            </a:r>
            <a:endParaRPr lang="en-US" dirty="0">
              <a:latin typeface="+mj-lt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749425" y="4643438"/>
          <a:ext cx="4471988" cy="655637"/>
        </p:xfrm>
        <a:graphic>
          <a:graphicData uri="http://schemas.openxmlformats.org/presentationml/2006/ole">
            <p:oleObj spid="_x0000_s116738" name="Equation" r:id="rId3" imgW="1739880" imgH="2538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42844" y="2214554"/>
            <a:ext cx="4429156" cy="17859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Calibri" pitchFamily="34" charset="0"/>
            </a:endParaRPr>
          </a:p>
        </p:txBody>
      </p:sp>
      <p:sp>
        <p:nvSpPr>
          <p:cNvPr id="18" name="CasellaDiTesto 181"/>
          <p:cNvSpPr txBox="1"/>
          <p:nvPr/>
        </p:nvSpPr>
        <p:spPr>
          <a:xfrm>
            <a:off x="214282" y="6000768"/>
            <a:ext cx="8572560" cy="71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just">
              <a:spcAft>
                <a:spcPts val="1000"/>
              </a:spcAft>
              <a:tabLst>
                <a:tab pos="2641361" algn="ctr"/>
                <a:tab pos="5270025" algn="r"/>
              </a:tabLst>
              <a:defRPr/>
            </a:pP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Q</a:t>
            </a:r>
            <a:r>
              <a:rPr lang="en-US" i="1" baseline="-25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vhi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,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Q</a:t>
            </a:r>
            <a:r>
              <a:rPr lang="en-US" i="1" baseline="-25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vvi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  viscous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quality factors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/>
                <a:cs typeface="Times New Roman"/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/>
                <a:cs typeface="Times New Roman"/>
              </a:rPr>
              <a:t>i  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/>
                <a:cs typeface="Times New Roman"/>
              </a:rPr>
              <a:t> pendulum dilution factors</a:t>
            </a:r>
            <a:endParaRPr lang="en-US" i="1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2641361" algn="ctr"/>
                <a:tab pos="5270025" algn="r"/>
              </a:tabLst>
              <a:defRPr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ea typeface="Cambria"/>
                <a:cs typeface="Symbol" charset="2"/>
              </a:rPr>
              <a:t>F</a:t>
            </a:r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(w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),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ea typeface="Cambria"/>
                <a:cs typeface="Symbol" charset="2"/>
              </a:rPr>
              <a:t>F</a:t>
            </a:r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iv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(w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)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loss angles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describing the structural losses of the suspension wires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.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Cambria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2214554"/>
            <a:ext cx="4429156" cy="17859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19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4199797" cy="1590924"/>
          </a:xfrm>
          <a:prstGeom prst="rect">
            <a:avLst/>
          </a:prstGeom>
        </p:spPr>
      </p:pic>
      <p:pic>
        <p:nvPicPr>
          <p:cNvPr id="21" name="Picture 20" descr="Pictur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643182"/>
            <a:ext cx="4248561" cy="871656"/>
          </a:xfrm>
          <a:prstGeom prst="rect">
            <a:avLst/>
          </a:prstGeom>
        </p:spPr>
      </p:pic>
      <p:graphicFrame>
        <p:nvGraphicFramePr>
          <p:cNvPr id="116743" name="Object 133"/>
          <p:cNvGraphicFramePr>
            <a:graphicFrameLocks noChangeAspect="1"/>
          </p:cNvGraphicFramePr>
          <p:nvPr/>
        </p:nvGraphicFramePr>
        <p:xfrm>
          <a:off x="3214678" y="1142984"/>
          <a:ext cx="4813312" cy="622573"/>
        </p:xfrm>
        <a:graphic>
          <a:graphicData uri="http://schemas.openxmlformats.org/presentationml/2006/ole">
            <p:oleObj spid="_x0000_s116743" name="Equation" r:id="rId6" imgW="3530520" imgH="457200" progId="Equation.DSMT4">
              <p:embed/>
            </p:oleObj>
          </a:graphicData>
        </a:graphic>
      </p:graphicFrame>
      <p:sp>
        <p:nvSpPr>
          <p:cNvPr id="22" name="CasellaDiTesto 10"/>
          <p:cNvSpPr txBox="1"/>
          <p:nvPr/>
        </p:nvSpPr>
        <p:spPr>
          <a:xfrm>
            <a:off x="1071538" y="128586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Dissipation function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5286388"/>
            <a:ext cx="4453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Intrinsic, </a:t>
            </a:r>
            <a:r>
              <a:rPr lang="en-US" sz="2000" dirty="0" err="1" smtClean="0">
                <a:latin typeface="+mj-lt"/>
              </a:rPr>
              <a:t>thermoelastic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dirty="0" err="1" smtClean="0">
                <a:latin typeface="+mj-lt"/>
              </a:rPr>
              <a:t>eccess</a:t>
            </a:r>
            <a:r>
              <a:rPr lang="en-US" sz="2000" dirty="0" smtClean="0">
                <a:latin typeface="+mj-lt"/>
              </a:rPr>
              <a:t> losses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42844" y="1000108"/>
            <a:ext cx="8858312" cy="7858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4457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Thermal Noise models (PPP): </a:t>
            </a:r>
          </a:p>
          <a:p>
            <a:r>
              <a:rPr lang="en-US" sz="2800" dirty="0" smtClean="0"/>
              <a:t>1. FDT model</a:t>
            </a:r>
            <a:endParaRPr lang="en-US" sz="2800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3643306" y="1071546"/>
          <a:ext cx="1771661" cy="642942"/>
        </p:xfrm>
        <a:graphic>
          <a:graphicData uri="http://schemas.openxmlformats.org/presentationml/2006/ole">
            <p:oleObj spid="_x0000_s114692" name="Equation" r:id="rId3" imgW="1180588" imgH="431613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1071546"/>
            <a:ext cx="177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Lagrange Equations</a:t>
            </a:r>
            <a:endParaRPr lang="en-US" dirty="0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42844" y="3929066"/>
            <a:ext cx="8858312" cy="278608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it-IT" b="1" dirty="0">
              <a:ln w="1905"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2844" y="1714488"/>
            <a:ext cx="3214710" cy="22145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/>
          <p:cNvSpPr/>
          <p:nvPr/>
        </p:nvSpPr>
        <p:spPr>
          <a:xfrm>
            <a:off x="3357554" y="1714488"/>
            <a:ext cx="5643602" cy="22145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6" name="Object 158"/>
          <p:cNvGraphicFramePr>
            <a:graphicFrameLocks noChangeAspect="1"/>
          </p:cNvGraphicFramePr>
          <p:nvPr/>
        </p:nvGraphicFramePr>
        <p:xfrm>
          <a:off x="3428992" y="2357430"/>
          <a:ext cx="2576512" cy="1314450"/>
        </p:xfrm>
        <a:graphic>
          <a:graphicData uri="http://schemas.openxmlformats.org/presentationml/2006/ole">
            <p:oleObj spid="_x0000_s114701" name="Equation" r:id="rId4" imgW="1295280" imgH="685800" progId="Equation.3">
              <p:embed/>
            </p:oleObj>
          </a:graphicData>
        </a:graphic>
      </p:graphicFrame>
      <p:sp>
        <p:nvSpPr>
          <p:cNvPr id="47" name="TextBox 21"/>
          <p:cNvSpPr txBox="1"/>
          <p:nvPr/>
        </p:nvSpPr>
        <p:spPr>
          <a:xfrm>
            <a:off x="3357554" y="1785926"/>
            <a:ext cx="5786446" cy="584767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it-IT" b="1" dirty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Generalized forces </a:t>
            </a:r>
            <a:r>
              <a:rPr lang="it-IT" b="1" dirty="0" smtClean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related </a:t>
            </a:r>
            <a:r>
              <a:rPr lang="it-IT" b="1" dirty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the uncoupled stochastic thermal forces 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500034" y="3357562"/>
            <a:ext cx="2428892" cy="523212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>
              <a:defRPr/>
            </a:pPr>
            <a:r>
              <a:rPr lang="it-IT" sz="1400" b="1" dirty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Equations of motion with thermal stochastic forces</a:t>
            </a: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6000760" y="2928934"/>
          <a:ext cx="2643188" cy="665162"/>
        </p:xfrm>
        <a:graphic>
          <a:graphicData uri="http://schemas.openxmlformats.org/presentationml/2006/ole">
            <p:oleObj spid="_x0000_s114702" name="Equation" r:id="rId5" imgW="1714320" imgH="431640" progId="Equation.DSMT4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079750" y="4071938"/>
          <a:ext cx="5248275" cy="785812"/>
        </p:xfrm>
        <a:graphic>
          <a:graphicData uri="http://schemas.openxmlformats.org/presentationml/2006/ole">
            <p:oleObj spid="_x0000_s114703" name="Equation" r:id="rId6" imgW="2603160" imgH="393480" progId="Equation.DSMT4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71472" y="1928802"/>
          <a:ext cx="1974850" cy="1357312"/>
        </p:xfrm>
        <a:graphic>
          <a:graphicData uri="http://schemas.openxmlformats.org/presentationml/2006/ole">
            <p:oleObj spid="_x0000_s114704" name="Equation" r:id="rId7" imgW="1066680" imgH="736560" progId="Equation.DSMT4">
              <p:embed/>
            </p:oleObj>
          </a:graphicData>
        </a:graphic>
      </p:graphicFrame>
      <p:sp>
        <p:nvSpPr>
          <p:cNvPr id="52" name="TextBox 23"/>
          <p:cNvSpPr txBox="1"/>
          <p:nvPr/>
        </p:nvSpPr>
        <p:spPr>
          <a:xfrm>
            <a:off x="642910" y="4071942"/>
            <a:ext cx="2428892" cy="738656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>
              <a:defRPr/>
            </a:pPr>
            <a:r>
              <a:rPr lang="it-IT" sz="1400" b="1" dirty="0" smtClean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Thermal noise of an element of the branched system via the FDT theorem</a:t>
            </a:r>
            <a:endParaRPr lang="it-IT" sz="1400" b="1" dirty="0">
              <a:ln w="1905"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642910" y="4857760"/>
            <a:ext cx="8001056" cy="1754318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</a:rPr>
              <a:t> The impendance matrix Z(</a:t>
            </a:r>
            <a:r>
              <a:rPr lang="it-I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it-I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</a:rPr>
              <a:t>) contains the whole system mechanical behavior</a:t>
            </a:r>
          </a:p>
          <a:p>
            <a:pPr>
              <a:buFont typeface="Arial" pitchFamily="34" charset="0"/>
              <a:buChar char="•"/>
              <a:defRPr/>
            </a:pPr>
            <a:endParaRPr lang="it-IT" sz="1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</a:rPr>
              <a:t> The system is at temperature T</a:t>
            </a:r>
          </a:p>
          <a:p>
            <a:pPr>
              <a:buFont typeface="Arial" pitchFamily="34" charset="0"/>
              <a:buChar char="•"/>
              <a:defRPr/>
            </a:pPr>
            <a:endParaRPr lang="it-IT" sz="1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</a:rPr>
              <a:t> The thermal noise of each mass is influenced by the presence of the other masses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9"/>
          <p:cNvSpPr/>
          <p:nvPr/>
        </p:nvSpPr>
        <p:spPr>
          <a:xfrm>
            <a:off x="857224" y="4357694"/>
            <a:ext cx="7215238" cy="85725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142844" y="928670"/>
            <a:ext cx="8858312" cy="32861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Thermal Noise models (PPP): </a:t>
            </a:r>
          </a:p>
          <a:p>
            <a:r>
              <a:rPr lang="en-US" sz="2800" dirty="0" smtClean="0"/>
              <a:t>2. The normal modes treatment</a:t>
            </a:r>
            <a:endParaRPr lang="en-US" sz="2800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285720" y="2857496"/>
          <a:ext cx="2470150" cy="1089025"/>
        </p:xfrm>
        <a:graphic>
          <a:graphicData uri="http://schemas.openxmlformats.org/presentationml/2006/ole">
            <p:oleObj spid="_x0000_s115715" name="Equation" r:id="rId3" imgW="1536480" imgH="6858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4282" y="2143116"/>
            <a:ext cx="306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r>
              <a:rPr lang="en-US" dirty="0" err="1" smtClean="0"/>
              <a:t>Modes,Normal</a:t>
            </a:r>
            <a:r>
              <a:rPr lang="en-US" dirty="0" smtClean="0"/>
              <a:t> Frequencies</a:t>
            </a:r>
          </a:p>
          <a:p>
            <a:r>
              <a:rPr lang="en-US" dirty="0" smtClean="0"/>
              <a:t>and normal masses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2857488" y="1000108"/>
          <a:ext cx="5952005" cy="571504"/>
        </p:xfrm>
        <a:graphic>
          <a:graphicData uri="http://schemas.openxmlformats.org/presentationml/2006/ole">
            <p:oleObj spid="_x0000_s115716" name="Equation" r:id="rId4" imgW="4064000" imgH="393700" progId="Equation.DSMT4">
              <p:embed/>
            </p:oleObj>
          </a:graphicData>
        </a:graphic>
      </p:graphicFrame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4214810" y="1571612"/>
          <a:ext cx="2779713" cy="457200"/>
        </p:xfrm>
        <a:graphic>
          <a:graphicData uri="http://schemas.openxmlformats.org/presentationml/2006/ole">
            <p:oleObj spid="_x0000_s115717" name="Equation" r:id="rId5" imgW="2781000" imgH="457200" progId="Equation.DSMT4">
              <p:embed/>
            </p:oleObj>
          </a:graphicData>
        </a:graphic>
      </p:graphicFrame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37" name="Object 13"/>
          <p:cNvGraphicFramePr>
            <a:graphicFrameLocks noChangeAspect="1"/>
          </p:cNvGraphicFramePr>
          <p:nvPr/>
        </p:nvGraphicFramePr>
        <p:xfrm>
          <a:off x="3286116" y="2500306"/>
          <a:ext cx="1520201" cy="1428760"/>
        </p:xfrm>
        <a:graphic>
          <a:graphicData uri="http://schemas.openxmlformats.org/presentationml/2006/ole">
            <p:oleObj spid="_x0000_s115718" name="Equation" r:id="rId6" imgW="1460500" imgH="1371600" progId="Equation.DSMT4">
              <p:embed/>
            </p:oleObj>
          </a:graphicData>
        </a:graphic>
      </p:graphicFrame>
      <p:graphicFrame>
        <p:nvGraphicFramePr>
          <p:cNvPr id="103439" name="Object 15"/>
          <p:cNvGraphicFramePr>
            <a:graphicFrameLocks noChangeAspect="1"/>
          </p:cNvGraphicFramePr>
          <p:nvPr/>
        </p:nvGraphicFramePr>
        <p:xfrm>
          <a:off x="5072066" y="2500306"/>
          <a:ext cx="3652829" cy="1360858"/>
        </p:xfrm>
        <a:graphic>
          <a:graphicData uri="http://schemas.openxmlformats.org/presentationml/2006/ole">
            <p:oleObj spid="_x0000_s115719" name="Equation" r:id="rId7" imgW="3682800" imgH="1371600" progId="Equation.DSMT4">
              <p:embed/>
            </p:oleObj>
          </a:graphicData>
        </a:graphic>
      </p:graphicFrame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ggetto 2"/>
          <p:cNvGraphicFramePr>
            <a:graphicFrameLocks noChangeAspect="1"/>
          </p:cNvGraphicFramePr>
          <p:nvPr/>
        </p:nvGraphicFramePr>
        <p:xfrm>
          <a:off x="3954172" y="4249744"/>
          <a:ext cx="914400" cy="215900"/>
        </p:xfrm>
        <a:graphic>
          <a:graphicData uri="http://schemas.openxmlformats.org/presentationml/2006/ole">
            <p:oleObj spid="_x0000_s115720" name="Equazione" r:id="rId8" imgW="914400" imgH="215640" progId="Equation.3">
              <p:embed/>
            </p:oleObj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982348" y="4489460"/>
          <a:ext cx="7058346" cy="574516"/>
        </p:xfrm>
        <a:graphic>
          <a:graphicData uri="http://schemas.openxmlformats.org/presentationml/2006/ole">
            <p:oleObj spid="_x0000_s115721" name="Equazione" r:id="rId9" imgW="3746160" imgH="304560" progId="Equation.3">
              <p:embed/>
            </p:oleObj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3286116" y="6143644"/>
          <a:ext cx="5643602" cy="609509"/>
        </p:xfrm>
        <a:graphic>
          <a:graphicData uri="http://schemas.openxmlformats.org/presentationml/2006/ole">
            <p:oleObj spid="_x0000_s115722" name="Equation" r:id="rId10" imgW="6349680" imgH="685800" progId="Equation.DSMT4">
              <p:embed/>
            </p:oleObj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rot="16200000" flipV="1">
            <a:off x="2857488" y="5000636"/>
            <a:ext cx="428628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0" idx="0"/>
          </p:cNvCxnSpPr>
          <p:nvPr/>
        </p:nvCxnSpPr>
        <p:spPr>
          <a:xfrm rot="16200000" flipV="1">
            <a:off x="4588253" y="5200285"/>
            <a:ext cx="427834" cy="301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6286512" y="5072074"/>
            <a:ext cx="50006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14678" y="5429264"/>
            <a:ext cx="320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Independent thermal noise generators</a:t>
            </a:r>
            <a:endParaRPr lang="it-IT" dirty="0"/>
          </a:p>
        </p:txBody>
      </p:sp>
      <p:sp>
        <p:nvSpPr>
          <p:cNvPr id="43" name="TextBox 42"/>
          <p:cNvSpPr txBox="1"/>
          <p:nvPr/>
        </p:nvSpPr>
        <p:spPr>
          <a:xfrm>
            <a:off x="214282" y="1071546"/>
            <a:ext cx="177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Lagrange Equations</a:t>
            </a:r>
            <a:endParaRPr lang="en-US" dirty="0"/>
          </a:p>
        </p:txBody>
      </p:sp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214282" y="5857892"/>
          <a:ext cx="2643188" cy="665162"/>
        </p:xfrm>
        <a:graphic>
          <a:graphicData uri="http://schemas.openxmlformats.org/presentationml/2006/ole">
            <p:oleObj spid="_x0000_s115723" name="Equation" r:id="rId11" imgW="17143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AD9C-B935-417F-AF06-62F281524F1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928794" y="357166"/>
            <a:ext cx="500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ET suspensions parameters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785794"/>
            <a:ext cx="600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Marionette: (Ti6Al4V wire)</a:t>
            </a:r>
          </a:p>
          <a:p>
            <a:r>
              <a:rPr lang="en-US" sz="1800" dirty="0" smtClean="0">
                <a:latin typeface="Calibri" pitchFamily="34" charset="0"/>
              </a:rPr>
              <a:t>d = 3 mm,	Mass: 400 kg,        	L=2 m	T=2 K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Mirror (silicon wire)</a:t>
            </a: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r>
              <a:rPr lang="en-US" sz="1800" dirty="0" smtClean="0">
                <a:latin typeface="Calibri" pitchFamily="34" charset="0"/>
              </a:rPr>
              <a:t>d = 5 mm, 	Mass: 150 kg, 	L=2 m	T=20 K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Recoil Mass (silicon wire)</a:t>
            </a: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r>
              <a:rPr lang="en-US" sz="1800" dirty="0" smtClean="0">
                <a:latin typeface="Calibri" pitchFamily="34" charset="0"/>
              </a:rPr>
              <a:t>d = 3 mm, 	Mass: 150 kg	L=2 m	T=20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257174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Modes: 	pendulum 	0.28 Hz, 0.36 Hz, 0.60Hz</a:t>
            </a:r>
          </a:p>
          <a:p>
            <a:r>
              <a:rPr lang="en-US" sz="1200" dirty="0" smtClean="0"/>
              <a:t>	vertical 	0.4 Hz (blades), 19 Hz, 36 Hz</a:t>
            </a:r>
          </a:p>
          <a:p>
            <a:r>
              <a:rPr lang="en-US" sz="1200" dirty="0" smtClean="0"/>
              <a:t>	violins	25 Hz, 52 Hz, 82 Hz, 120 Hz, 160 Hz, 207 Hz</a:t>
            </a:r>
            <a:endParaRPr lang="en-US" sz="1200" dirty="0"/>
          </a:p>
        </p:txBody>
      </p:sp>
      <p:sp>
        <p:nvSpPr>
          <p:cNvPr id="16083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9" name="TextBox 78"/>
          <p:cNvSpPr txBox="1"/>
          <p:nvPr/>
        </p:nvSpPr>
        <p:spPr>
          <a:xfrm>
            <a:off x="642910" y="3214686"/>
            <a:ext cx="7715304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Issues on:</a:t>
            </a:r>
          </a:p>
          <a:p>
            <a:r>
              <a:rPr lang="it-IT" sz="1200" u="sng" dirty="0" smtClean="0"/>
              <a:t>Big Masses:</a:t>
            </a:r>
            <a:r>
              <a:rPr lang="it-IT" sz="1200" dirty="0" smtClean="0"/>
              <a:t>   </a:t>
            </a:r>
            <a:endParaRPr lang="it-IT" sz="1200" u="sng" dirty="0" smtClean="0"/>
          </a:p>
          <a:p>
            <a:pPr lvl="2">
              <a:buBlip>
                <a:blip r:embed="rId2"/>
              </a:buBlip>
            </a:pPr>
            <a:r>
              <a:rPr lang="it-IT" sz="1200" dirty="0" smtClean="0"/>
              <a:t> reduces the recoils (good for suspension thermal noise )</a:t>
            </a:r>
          </a:p>
          <a:p>
            <a:pPr lvl="2">
              <a:buBlip>
                <a:blip r:embed="rId2"/>
              </a:buBlip>
            </a:pPr>
            <a:r>
              <a:rPr lang="it-IT" sz="1200" dirty="0" smtClean="0"/>
              <a:t> increases the violin modes (good for control)</a:t>
            </a:r>
          </a:p>
          <a:p>
            <a:pPr lvl="2"/>
            <a:r>
              <a:rPr lang="it-IT" sz="1200" dirty="0" smtClean="0"/>
              <a:t>BUT           </a:t>
            </a:r>
          </a:p>
          <a:p>
            <a:pPr lvl="2">
              <a:buBlip>
                <a:blip r:embed="rId3"/>
              </a:buBlip>
            </a:pPr>
            <a:r>
              <a:rPr lang="it-IT" sz="1200" dirty="0" smtClean="0"/>
              <a:t> reduces the vertical modes (not good for control)</a:t>
            </a:r>
          </a:p>
          <a:p>
            <a:pPr lvl="2">
              <a:buBlip>
                <a:blip r:embed="rId3"/>
              </a:buBlip>
            </a:pPr>
            <a:r>
              <a:rPr lang="it-IT" sz="1200" dirty="0" smtClean="0"/>
              <a:t>look at the overall weight!!</a:t>
            </a:r>
            <a:endParaRPr lang="it-IT" sz="1200" u="sng" dirty="0" smtClean="0"/>
          </a:p>
          <a:p>
            <a:r>
              <a:rPr lang="it-IT" sz="1200" u="sng" dirty="0" smtClean="0"/>
              <a:t>Wires Length Increment </a:t>
            </a:r>
          </a:p>
          <a:p>
            <a:pPr lvl="2">
              <a:buBlip>
                <a:blip r:embed="rId2"/>
              </a:buBlip>
            </a:pPr>
            <a:r>
              <a:rPr lang="it-IT" sz="1200" dirty="0" smtClean="0"/>
              <a:t>reduces the pendulum frequencies (good for suspension thermal noise )</a:t>
            </a:r>
          </a:p>
          <a:p>
            <a:pPr lvl="2"/>
            <a:r>
              <a:rPr lang="it-IT" sz="1200" dirty="0" smtClean="0"/>
              <a:t>BUT           </a:t>
            </a:r>
          </a:p>
          <a:p>
            <a:pPr lvl="2">
              <a:buBlip>
                <a:blip r:embed="rId3"/>
              </a:buBlip>
            </a:pPr>
            <a:r>
              <a:rPr lang="it-IT" sz="1200" dirty="0" smtClean="0"/>
              <a:t> reduces the violin modes (not good for control)</a:t>
            </a:r>
          </a:p>
          <a:p>
            <a:pPr lvl="2">
              <a:buBlip>
                <a:blip r:embed="rId3"/>
              </a:buBlip>
            </a:pPr>
            <a:r>
              <a:rPr lang="it-IT" sz="1200" dirty="0" smtClean="0"/>
              <a:t> reduces the vertical modes (not good for control)</a:t>
            </a:r>
          </a:p>
          <a:p>
            <a:pPr lvl="2">
              <a:buBlip>
                <a:blip r:embed="rId3"/>
              </a:buBlip>
            </a:pPr>
            <a:endParaRPr lang="it-IT" sz="1200" dirty="0" smtClean="0"/>
          </a:p>
          <a:p>
            <a:r>
              <a:rPr lang="it-IT" sz="1200" u="sng" dirty="0" smtClean="0"/>
              <a:t>Wires Diameter Increment:</a:t>
            </a:r>
          </a:p>
          <a:p>
            <a:pPr lvl="2">
              <a:buBlip>
                <a:blip r:embed="rId2"/>
              </a:buBlip>
            </a:pPr>
            <a:r>
              <a:rPr lang="it-IT" sz="1200" dirty="0" smtClean="0"/>
              <a:t> increment of the wire sections (good for cooling)</a:t>
            </a:r>
          </a:p>
          <a:p>
            <a:pPr lvl="2"/>
            <a:r>
              <a:rPr lang="it-IT" sz="1200" dirty="0" smtClean="0"/>
              <a:t>BUT           </a:t>
            </a:r>
          </a:p>
          <a:p>
            <a:pPr lvl="2">
              <a:buBlip>
                <a:blip r:embed="rId3"/>
              </a:buBlip>
            </a:pPr>
            <a:r>
              <a:rPr lang="it-IT" sz="1200" dirty="0" smtClean="0"/>
              <a:t> reduces the violin modes (not good for control)</a:t>
            </a:r>
          </a:p>
          <a:p>
            <a:pPr lvl="2">
              <a:buBlip>
                <a:blip r:embed="rId3"/>
              </a:buBlip>
            </a:pPr>
            <a:r>
              <a:rPr lang="it-IT" sz="1200" dirty="0" smtClean="0"/>
              <a:t> reduces the dilution factor (not good for suspension thermal noise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ET_sthild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35964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0D7AE-4635-4671-8A3D-D0362BF59D56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60350" y="214291"/>
            <a:ext cx="866936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Cryogenic  3° Generation GW detector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91000" y="1524000"/>
            <a:ext cx="44958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sz="1400" b="1" dirty="0" err="1">
                <a:solidFill>
                  <a:srgbClr val="FF0000"/>
                </a:solidFill>
                <a:latin typeface="Century Gothic" pitchFamily="34" charset="0"/>
              </a:rPr>
              <a:t>---MirrorsThermal</a:t>
            </a:r>
            <a:r>
              <a:rPr lang="it-IT" sz="1400" b="1" u="sng" dirty="0">
                <a:solidFill>
                  <a:srgbClr val="FF0000"/>
                </a:solidFill>
                <a:latin typeface="Century Gothic" pitchFamily="34" charset="0"/>
              </a:rPr>
              <a:t>(Low T)</a:t>
            </a:r>
            <a:endParaRPr lang="it-IT" sz="1400" b="1" u="sng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it-IT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Suspensions Thermal </a:t>
            </a:r>
            <a:r>
              <a:rPr lang="it-IT" sz="1400" b="1" u="sng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(Low </a:t>
            </a:r>
            <a:r>
              <a:rPr lang="it-IT" sz="1400" b="1" u="sng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T, monolithic)</a:t>
            </a:r>
            <a:endParaRPr lang="it-IT" sz="1400" b="1" u="sng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sz="1400" b="1" dirty="0" err="1">
                <a:solidFill>
                  <a:srgbClr val="FF00FF"/>
                </a:solidFill>
                <a:latin typeface="Century Gothic" pitchFamily="34" charset="0"/>
              </a:rPr>
              <a:t>---Readout</a:t>
            </a:r>
            <a:r>
              <a:rPr lang="it-IT" sz="1400" b="1" dirty="0">
                <a:solidFill>
                  <a:srgbClr val="FF00FF"/>
                </a:solidFill>
                <a:latin typeface="Century Gothic" pitchFamily="34" charset="0"/>
              </a:rPr>
              <a:t> (High </a:t>
            </a:r>
            <a:r>
              <a:rPr lang="it-IT" sz="1400" b="1" dirty="0" err="1">
                <a:solidFill>
                  <a:srgbClr val="FF00FF"/>
                </a:solidFill>
                <a:latin typeface="Century Gothic" pitchFamily="34" charset="0"/>
              </a:rPr>
              <a:t>P</a:t>
            </a:r>
            <a:r>
              <a:rPr lang="it-IT" sz="1400" b="1" dirty="0">
                <a:solidFill>
                  <a:srgbClr val="FF00FF"/>
                </a:solidFill>
                <a:latin typeface="Century Gothic" pitchFamily="34" charset="0"/>
              </a:rPr>
              <a:t>, </a:t>
            </a:r>
            <a:r>
              <a:rPr lang="it-IT" sz="1400" b="1" dirty="0" err="1">
                <a:solidFill>
                  <a:srgbClr val="FF00FF"/>
                </a:solidFill>
                <a:latin typeface="Century Gothic" pitchFamily="34" charset="0"/>
              </a:rPr>
              <a:t>Bigmasses</a:t>
            </a:r>
            <a:r>
              <a:rPr lang="it-IT" sz="1400" b="1" dirty="0">
                <a:solidFill>
                  <a:srgbClr val="FF00FF"/>
                </a:solidFill>
                <a:latin typeface="Century Gothic" pitchFamily="34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sz="1400" b="1" dirty="0" err="1">
                <a:solidFill>
                  <a:srgbClr val="00FF00"/>
                </a:solidFill>
                <a:latin typeface="Century Gothic" pitchFamily="34" charset="0"/>
              </a:rPr>
              <a:t>---Newtonian</a:t>
            </a:r>
            <a:r>
              <a:rPr lang="it-IT" sz="1400" b="1" dirty="0">
                <a:solidFill>
                  <a:srgbClr val="00FF00"/>
                </a:solidFill>
                <a:latin typeface="Century Gothic" pitchFamily="34" charset="0"/>
              </a:rPr>
              <a:t> (go </a:t>
            </a:r>
            <a:r>
              <a:rPr lang="it-IT" sz="1400" b="1" dirty="0" err="1">
                <a:solidFill>
                  <a:srgbClr val="00FF00"/>
                </a:solidFill>
                <a:latin typeface="Century Gothic" pitchFamily="34" charset="0"/>
              </a:rPr>
              <a:t>underground</a:t>
            </a:r>
            <a:r>
              <a:rPr lang="it-IT" sz="1400" b="1" dirty="0">
                <a:solidFill>
                  <a:srgbClr val="00FF00"/>
                </a:solidFill>
                <a:latin typeface="Century Gothic" pitchFamily="34" charset="0"/>
              </a:rPr>
              <a:t>)</a:t>
            </a:r>
          </a:p>
          <a:p>
            <a:pPr marL="342900" indent="-342900">
              <a:defRPr/>
            </a:pPr>
            <a:endParaRPr lang="it-IT" sz="1400" b="1" dirty="0" smtClean="0">
              <a:solidFill>
                <a:srgbClr val="008AE8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endParaRPr lang="it-IT" sz="1400" b="1" dirty="0">
              <a:solidFill>
                <a:srgbClr val="008AE8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it-IT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big </a:t>
            </a:r>
            <a:r>
              <a:rPr lang="it-IT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massmirrors</a:t>
            </a:r>
            <a:r>
              <a:rPr lang="it-IT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, </a:t>
            </a:r>
          </a:p>
          <a:p>
            <a:pPr marL="342900" indent="-342900">
              <a:defRPr/>
            </a:pPr>
            <a:r>
              <a:rPr lang="it-IT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monolithicsuspensions</a:t>
            </a:r>
            <a:endParaRPr lang="it-IT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it-IT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low </a:t>
            </a:r>
            <a:r>
              <a:rPr lang="it-IT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T</a:t>
            </a:r>
          </a:p>
          <a:p>
            <a:pPr marL="342900" indent="-342900">
              <a:defRPr/>
            </a:pPr>
            <a:r>
              <a:rPr lang="it-IT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High </a:t>
            </a:r>
            <a:r>
              <a:rPr lang="it-IT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P</a:t>
            </a:r>
            <a:r>
              <a:rPr lang="it-IT" sz="1400" b="1" cap="all" baseline="-25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cavity</a:t>
            </a:r>
            <a:r>
              <a:rPr lang="it-IT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(&gt;1MW)</a:t>
            </a:r>
            <a:endParaRPr lang="it-IT" sz="1400" b="1" cap="all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3853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 From S. </a:t>
            </a:r>
            <a:r>
              <a:rPr lang="en-US" sz="1400" dirty="0" err="1" smtClean="0"/>
              <a:t>Hild</a:t>
            </a:r>
            <a:r>
              <a:rPr lang="en-US" sz="1400" dirty="0" smtClean="0"/>
              <a:t> et al. http://arxiv.org/abs/0810.0604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142976" y="1428736"/>
            <a:ext cx="1857388" cy="4429156"/>
          </a:xfrm>
          <a:prstGeom prst="rect">
            <a:avLst/>
          </a:prstGeom>
          <a:solidFill>
            <a:srgbClr val="04617B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Suspension Thermal Noise</a:t>
            </a:r>
            <a:endParaRPr lang="it-IT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62000" cy="365125"/>
          </a:xfrm>
        </p:spPr>
        <p:txBody>
          <a:bodyPr/>
          <a:lstStyle/>
          <a:p>
            <a:fld id="{EBF4AD9C-B935-417F-AF06-62F281524F1C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5" name="Picture 4" descr="ThermCond&amp;SpecHeat.jpg"/>
          <p:cNvPicPr>
            <a:picLocks noChangeAspect="1"/>
          </p:cNvPicPr>
          <p:nvPr/>
        </p:nvPicPr>
        <p:blipFill>
          <a:blip r:embed="rId3" cstate="print"/>
          <a:srcRect l="7291" t="13541" r="5208" b="3125"/>
          <a:stretch>
            <a:fillRect/>
          </a:stretch>
        </p:blipFill>
        <p:spPr>
          <a:xfrm>
            <a:off x="857224" y="428604"/>
            <a:ext cx="3286116" cy="3000396"/>
          </a:xfrm>
          <a:prstGeom prst="rect">
            <a:avLst/>
          </a:prstGeom>
        </p:spPr>
      </p:pic>
      <p:pic>
        <p:nvPicPr>
          <p:cNvPr id="6" name="Picture 5" descr="ThermalCond&amp;SpecificHeat.JPG"/>
          <p:cNvPicPr>
            <a:picLocks noChangeAspect="1"/>
          </p:cNvPicPr>
          <p:nvPr/>
        </p:nvPicPr>
        <p:blipFill>
          <a:blip r:embed="rId4" cstate="print"/>
          <a:srcRect l="4166" t="12500" r="3125" b="3125"/>
          <a:stretch>
            <a:fillRect/>
          </a:stretch>
        </p:blipFill>
        <p:spPr>
          <a:xfrm>
            <a:off x="857224" y="3571876"/>
            <a:ext cx="3357554" cy="3055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ET suspensions Materials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Object 63"/>
          <p:cNvGraphicFramePr>
            <a:graphicFrameLocks noChangeAspect="1"/>
          </p:cNvGraphicFramePr>
          <p:nvPr/>
        </p:nvGraphicFramePr>
        <p:xfrm>
          <a:off x="4637088" y="85725"/>
          <a:ext cx="3894137" cy="3316288"/>
        </p:xfrm>
        <a:graphic>
          <a:graphicData uri="http://schemas.openxmlformats.org/presentationml/2006/ole">
            <p:oleObj spid="_x0000_s161794" name="Equation" r:id="rId5" imgW="3543120" imgH="307332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15306" y="71438"/>
            <a:ext cx="8402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j-lt"/>
              </a:rPr>
              <a:t>Ti6Al4V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0"/>
            <a:ext cx="4572000" cy="3429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4572000" y="3428976"/>
            <a:ext cx="4572000" cy="3429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Object 65"/>
          <p:cNvGraphicFramePr>
            <a:graphicFrameLocks noChangeAspect="1"/>
          </p:cNvGraphicFramePr>
          <p:nvPr/>
        </p:nvGraphicFramePr>
        <p:xfrm>
          <a:off x="4684713" y="3705225"/>
          <a:ext cx="3476625" cy="2987675"/>
        </p:xfrm>
        <a:graphic>
          <a:graphicData uri="http://schemas.openxmlformats.org/presentationml/2006/ole">
            <p:oleObj spid="_x0000_s161795" name="Equation" r:id="rId6" imgW="3162240" imgH="27684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429652" y="3500414"/>
            <a:ext cx="33214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j-lt"/>
              </a:rPr>
              <a:t>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SuspensionThermal</a:t>
            </a:r>
            <a:r>
              <a:rPr lang="en-US" sz="4000" dirty="0" smtClean="0"/>
              <a:t> Noise 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ET_Thermal_v7.jpg"/>
          <p:cNvPicPr>
            <a:picLocks noChangeAspect="1"/>
          </p:cNvPicPr>
          <p:nvPr/>
        </p:nvPicPr>
        <p:blipFill>
          <a:blip r:embed="rId2" cstate="print"/>
          <a:srcRect l="7031" r="7812"/>
          <a:stretch>
            <a:fillRect/>
          </a:stretch>
        </p:blipFill>
        <p:spPr>
          <a:xfrm>
            <a:off x="0" y="928670"/>
            <a:ext cx="9144000" cy="534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671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P. </a:t>
            </a:r>
            <a:r>
              <a:rPr lang="en-US" sz="1400" dirty="0" err="1" smtClean="0"/>
              <a:t>Puppo</a:t>
            </a:r>
            <a:r>
              <a:rPr lang="en-US" sz="1400" dirty="0" smtClean="0"/>
              <a:t>. Suspension Thermal Noise for ET. (ET – 023 – 09)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Suspension Thermal: comparison with FDT @ 20K + violin modes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26th, 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ET_noise_v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455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313613" cy="46674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Conclusions</a:t>
            </a:r>
            <a:endParaRPr lang="it-IT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5" name="Rettangolo arrotondato 143"/>
          <p:cNvSpPr>
            <a:spLocks noGrp="1"/>
          </p:cNvSpPr>
          <p:nvPr>
            <p:ph idx="1"/>
          </p:nvPr>
        </p:nvSpPr>
        <p:spPr>
          <a:xfrm>
            <a:off x="500034" y="642918"/>
            <a:ext cx="8215370" cy="557216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2" tIns="45716" rIns="91432" bIns="45716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suspension thermal noise affects the sensitivity in the frequency range below 10 Hz;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Importance  of the different temperatures of the pendulum stages in the computation of the thermal noise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 marionette stage thermal effect is very important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The thermal noise of violin modes is negligible (but look at the frequencies)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presence of the Marionette RM  is crucial </a:t>
            </a:r>
          </a:p>
          <a:p>
            <a:pPr marL="914400" lvl="3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It acts as intermediate mass</a:t>
            </a:r>
          </a:p>
          <a:p>
            <a:pPr marL="914400" lvl="3" indent="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The marionette suspension cable  must be at 2 K, Marionette RM cooled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kern="0" baseline="30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>
              <a:spcBef>
                <a:spcPts val="0"/>
              </a:spcBef>
              <a:buClrTx/>
              <a:buSzTx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The modal expansion model is ready and can be included in the </a:t>
            </a:r>
            <a:r>
              <a:rPr lang="en-US" sz="2000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matlab</a:t>
            </a:r>
            <a:r>
              <a:rPr 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gwinc</a:t>
            </a:r>
            <a:r>
              <a:rPr 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program.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9058" y="2357430"/>
          <a:ext cx="1147763" cy="1073150"/>
        </p:xfrm>
        <a:graphic>
          <a:graphicData uri="http://schemas.openxmlformats.org/presentationml/2006/ole">
            <p:oleObj spid="_x0000_s155649" name="Equation" r:id="rId3" imgW="774360" imgH="723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smtClean="0"/>
              <a:t>Materials Database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577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Definition of a standard data format</a:t>
            </a:r>
          </a:p>
          <a:p>
            <a:pPr lvl="1"/>
            <a:r>
              <a:rPr lang="en-US" dirty="0" smtClean="0"/>
              <a:t>data format has been defined over the “</a:t>
            </a:r>
            <a:r>
              <a:rPr lang="en-US" b="1" dirty="0" smtClean="0"/>
              <a:t>Parameters and Constants used in the Advanced and Third Generations Interferometers noise calculations” document</a:t>
            </a:r>
          </a:p>
          <a:p>
            <a:r>
              <a:rPr lang="en-US" dirty="0" smtClean="0"/>
              <a:t>DB is a common container that permits:</a:t>
            </a:r>
          </a:p>
          <a:p>
            <a:pPr lvl="1"/>
            <a:r>
              <a:rPr lang="en-US" dirty="0" smtClean="0"/>
              <a:t>Simple query, looking for a specific material, e.g. on the base on the name</a:t>
            </a:r>
          </a:p>
          <a:p>
            <a:pPr lvl="1"/>
            <a:r>
              <a:rPr lang="en-US" dirty="0" smtClean="0"/>
              <a:t>More complex query, aggregating materials following user search criteria and particular parameters requirements or constrains</a:t>
            </a:r>
          </a:p>
          <a:p>
            <a:pPr lvl="1"/>
            <a:r>
              <a:rPr lang="en-US" dirty="0" smtClean="0"/>
              <a:t>It uses a standard query language: SQL (</a:t>
            </a:r>
            <a:r>
              <a:rPr lang="en-US" b="1" dirty="0" smtClean="0"/>
              <a:t>Simple Query Language)</a:t>
            </a:r>
          </a:p>
          <a:p>
            <a:r>
              <a:rPr lang="en-US" dirty="0" smtClean="0"/>
              <a:t>Flexibility on output data organization and presentation</a:t>
            </a:r>
          </a:p>
          <a:p>
            <a:r>
              <a:rPr lang="en-US" dirty="0" smtClean="0"/>
              <a:t>The system can be attached to a web frontend and interrogated remotely</a:t>
            </a:r>
          </a:p>
          <a:p>
            <a:r>
              <a:rPr lang="en-US" dirty="0" smtClean="0"/>
              <a:t>The system is based on </a:t>
            </a:r>
            <a:r>
              <a:rPr lang="en-US" dirty="0" err="1" smtClean="0"/>
              <a:t>MySQL</a:t>
            </a:r>
            <a:r>
              <a:rPr lang="en-US" dirty="0" smtClean="0"/>
              <a:t> DBMS, Apache server and </a:t>
            </a:r>
            <a:r>
              <a:rPr lang="en-US" dirty="0" err="1" smtClean="0"/>
              <a:t>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26th, 2007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7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Database</a:t>
            </a:r>
            <a:br>
              <a:rPr lang="en-US" dirty="0" smtClean="0"/>
            </a:br>
            <a:r>
              <a:rPr lang="en-US" sz="2222" dirty="0" smtClean="0"/>
              <a:t>http://virgo.pg.infn.it/MaterialDB/v1</a:t>
            </a:r>
            <a:endParaRPr lang="en-US" sz="2222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26th, 2007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763" t="9941" r="6804" b="7719"/>
          <a:stretch>
            <a:fillRect/>
          </a:stretch>
        </p:blipFill>
        <p:spPr bwMode="auto">
          <a:xfrm>
            <a:off x="857224" y="1571612"/>
            <a:ext cx="7358114" cy="45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arentesi graffa chiusa 7"/>
          <p:cNvSpPr/>
          <p:nvPr/>
        </p:nvSpPr>
        <p:spPr>
          <a:xfrm>
            <a:off x="2357422" y="2428868"/>
            <a:ext cx="428628" cy="278608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 rot="5400000">
            <a:off x="2373940" y="3555358"/>
            <a:ext cx="1571636" cy="461665"/>
          </a:xfrm>
          <a:prstGeom prst="rect">
            <a:avLst/>
          </a:prstGeom>
          <a:solidFill>
            <a:srgbClr val="04617B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Properties</a:t>
            </a:r>
            <a:endParaRPr lang="en-US" sz="2400" dirty="0"/>
          </a:p>
        </p:txBody>
      </p:sp>
      <p:sp>
        <p:nvSpPr>
          <p:cNvPr id="11" name="Fumetto 1 10"/>
          <p:cNvSpPr/>
          <p:nvPr/>
        </p:nvSpPr>
        <p:spPr>
          <a:xfrm>
            <a:off x="142844" y="1428736"/>
            <a:ext cx="1214446" cy="785818"/>
          </a:xfrm>
          <a:prstGeom prst="wedgeRectCallout">
            <a:avLst>
              <a:gd name="adj1" fmla="val 41337"/>
              <a:gd name="adj2" fmla="val 71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Type of property</a:t>
            </a:r>
            <a:endParaRPr lang="en-US" sz="2000" dirty="0"/>
          </a:p>
        </p:txBody>
      </p:sp>
      <p:sp>
        <p:nvSpPr>
          <p:cNvPr id="12" name="Fumetto 1 11"/>
          <p:cNvSpPr/>
          <p:nvPr/>
        </p:nvSpPr>
        <p:spPr>
          <a:xfrm>
            <a:off x="4071934" y="3500438"/>
            <a:ext cx="1214446" cy="785818"/>
          </a:xfrm>
          <a:prstGeom prst="wedgeRectCallout">
            <a:avLst>
              <a:gd name="adj1" fmla="val -2505"/>
              <a:gd name="adj2" fmla="val -140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Table data type</a:t>
            </a:r>
            <a:endParaRPr lang="en-US" sz="2000" dirty="0"/>
          </a:p>
        </p:txBody>
      </p:sp>
      <p:sp>
        <p:nvSpPr>
          <p:cNvPr id="13" name="Fumetto 1 12"/>
          <p:cNvSpPr/>
          <p:nvPr/>
        </p:nvSpPr>
        <p:spPr>
          <a:xfrm>
            <a:off x="7143768" y="1357298"/>
            <a:ext cx="1500198" cy="500066"/>
          </a:xfrm>
          <a:prstGeom prst="wedgeRectCallout">
            <a:avLst>
              <a:gd name="adj1" fmla="val -17865"/>
              <a:gd name="adj2" fmla="val 69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Operations</a:t>
            </a:r>
            <a:endParaRPr lang="en-US" sz="2000" dirty="0"/>
          </a:p>
        </p:txBody>
      </p:sp>
      <p:sp>
        <p:nvSpPr>
          <p:cNvPr id="14" name="Fumetto 1 13"/>
          <p:cNvSpPr/>
          <p:nvPr/>
        </p:nvSpPr>
        <p:spPr>
          <a:xfrm>
            <a:off x="6429388" y="6072206"/>
            <a:ext cx="1500198" cy="500066"/>
          </a:xfrm>
          <a:prstGeom prst="wedgeRectCallout">
            <a:avLst>
              <a:gd name="adj1" fmla="val -70330"/>
              <a:gd name="adj2" fmla="val -85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Insertion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Database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characteristics:</a:t>
            </a:r>
          </a:p>
          <a:p>
            <a:pPr lvl="1"/>
            <a:r>
              <a:rPr lang="en-US" dirty="0" smtClean="0"/>
              <a:t>Materials properties can be expanded without limitations</a:t>
            </a:r>
          </a:p>
          <a:p>
            <a:pPr lvl="1"/>
            <a:r>
              <a:rPr lang="en-US" dirty="0" smtClean="0"/>
              <a:t>During the insertion of material a sub set of properties can be used</a:t>
            </a:r>
          </a:p>
          <a:p>
            <a:pPr lvl="1"/>
            <a:r>
              <a:rPr lang="en-US" dirty="0" smtClean="0"/>
              <a:t>Properties are automatically classified and visualized by typology</a:t>
            </a:r>
          </a:p>
          <a:p>
            <a:pPr lvl="1"/>
            <a:r>
              <a:rPr lang="en-US" dirty="0" smtClean="0"/>
              <a:t>The data type can be also extended </a:t>
            </a:r>
            <a:r>
              <a:rPr lang="en-US" sz="1700" dirty="0" smtClean="0"/>
              <a:t>(In the current </a:t>
            </a:r>
            <a:r>
              <a:rPr lang="en-US" sz="1700" dirty="0" err="1" smtClean="0"/>
              <a:t>versionwe</a:t>
            </a:r>
            <a:r>
              <a:rPr lang="en-US" sz="1700" dirty="0" smtClean="0"/>
              <a:t> have implemented:value@300K, 2 table data, completeness</a:t>
            </a:r>
            <a:r>
              <a:rPr lang="en-US" sz="1700" smtClean="0"/>
              <a:t>, References </a:t>
            </a:r>
            <a:r>
              <a:rPr lang="en-US" sz="1700" dirty="0" smtClean="0"/>
              <a:t>and note)</a:t>
            </a:r>
          </a:p>
          <a:p>
            <a:r>
              <a:rPr lang="en-US" dirty="0" smtClean="0"/>
              <a:t>For more information, the document about materials and DB is under develop and will be released soon.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26th, 2007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63D-8D0A-4199-BFE8-18D47DA97C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571472" y="142852"/>
            <a:ext cx="7848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Calibri" pitchFamily="34" charset="0"/>
              </a:rPr>
              <a:t>The mirror last stage suspension</a:t>
            </a:r>
            <a:endParaRPr lang="it-IT" sz="28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0" y="64291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Calibri" pitchFamily="34" charset="0"/>
              </a:rPr>
              <a:t>role of the Last Stage Suspension 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Calibri" pitchFamily="34" charset="0"/>
              </a:rPr>
              <a:t>is to compensate the residual seismic noise and to steer the optical components maintaining the relative position of the interferometer mirrors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4305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Components and roles:</a:t>
            </a:r>
          </a:p>
          <a:p>
            <a:pPr lvl="3">
              <a:buFont typeface="Arial" charset="0"/>
              <a:buChar char="•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alibri" pitchFamily="34" charset="0"/>
              </a:rPr>
              <a:t>Marionette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alibri" pitchFamily="34" charset="0"/>
              </a:rPr>
              <a:t>: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Mirror control with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actuators (coil-magnets, electrostatic)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between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the upper suspension stage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and marionette; </a:t>
            </a:r>
          </a:p>
          <a:p>
            <a:pPr lvl="3">
              <a:buFont typeface="Arial" charset="0"/>
              <a:buChar char="•"/>
            </a:pP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alibri" pitchFamily="34" charset="0"/>
              </a:rPr>
              <a:t>Reaction Mass (RM):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Mirror steering with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(coil-magnets, electrostatic) actuator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between RM and mirror; Mirror protection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;</a:t>
            </a:r>
          </a:p>
          <a:p>
            <a:pPr lvl="3">
              <a:buFont typeface="Arial" charset="0"/>
              <a:buChar char="•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alibri" pitchFamily="34" charset="0"/>
              </a:rPr>
              <a:t>Mirror: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monolithic silicon suspension.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5" name="Picture 1028" descr="Paolo_1_marione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14686"/>
            <a:ext cx="45069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071810"/>
            <a:ext cx="4143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Requirements:</a:t>
            </a:r>
          </a:p>
          <a:p>
            <a:pPr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Materials: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UHV compatible;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Amagnetic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;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No electrostatic charges;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Internal Frequencies above the antenna bandwidth;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Low frequencies of the system below control bandwidth;</a:t>
            </a:r>
          </a:p>
          <a:p>
            <a:pPr lvl="2"/>
            <a:endParaRPr lang="en-US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Compatibility with </a:t>
            </a:r>
            <a:r>
              <a:rPr lang="en-US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SuperAttenuator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 and lower part of the tower: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Weights</a:t>
            </a:r>
          </a:p>
          <a:p>
            <a:pPr lvl="2">
              <a:buFont typeface="Wingdings" charset="2"/>
              <a:buChar char="²"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Shape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43868" y="6492240"/>
            <a:ext cx="1000132" cy="365760"/>
          </a:xfrm>
        </p:spPr>
        <p:txBody>
          <a:bodyPr/>
          <a:lstStyle/>
          <a:p>
            <a:fld id="{FFD7304B-2BD8-4A8F-8052-80008F2410B3}" type="datetime1"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15/10/2009</a:t>
            </a:fld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5E9FA3-5B7B-4C86-9B26-E818FFEF33EE}" type="slidenum">
              <a:rPr lang="it-IT">
                <a:solidFill>
                  <a:schemeClr val="tx1"/>
                </a:solidFill>
                <a:latin typeface="Comic Sans MS" charset="0"/>
              </a:rPr>
              <a:pPr/>
              <a:t>4</a:t>
            </a:fld>
            <a:endParaRPr lang="it-IT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28596" y="1142984"/>
            <a:ext cx="8280400" cy="38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Mirror and its suspension wires: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0000"/>
              <a:buFont typeface="Wingdings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wires and mirror materials compatible with good mechanical and thermal properties;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High thermal conductivities materials;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Low mechanical and optical losses;</a:t>
            </a:r>
            <a:endParaRPr lang="it-IT" sz="2400" dirty="0">
              <a:effectLst>
                <a:outerShdw blurRad="38100" dist="38100" dir="2700000" algn="tl">
                  <a:srgbClr val="54638C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7158" y="3786190"/>
            <a:ext cx="850112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it-IT" sz="3200" u="sng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a promising material both as mirror substrate and wire is silicon having</a:t>
            </a:r>
          </a:p>
          <a:p>
            <a:endParaRPr lang="it-IT" sz="3200" dirty="0">
              <a:effectLst>
                <a:outerShdw blurRad="38100" dist="38100" dir="2700000" algn="tl">
                  <a:srgbClr val="54638C"/>
                </a:outerShdw>
              </a:effectLst>
              <a:latin typeface="Calibri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high thermal conductivity</a:t>
            </a:r>
          </a:p>
          <a:p>
            <a:pPr algn="ctr"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54638C"/>
                  </a:outerShdw>
                </a:effectLst>
                <a:latin typeface="Calibri" pitchFamily="34" charset="0"/>
              </a:rPr>
              <a:t>very low thermal expansion (zero below 17K)</a:t>
            </a:r>
          </a:p>
          <a:p>
            <a:pPr algn="ctr"/>
            <a:endParaRPr lang="it-IT" sz="3200" dirty="0">
              <a:effectLst>
                <a:outerShdw blurRad="38100" dist="38100" dir="2700000" algn="tl">
                  <a:srgbClr val="54638C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1472" y="142852"/>
            <a:ext cx="7848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Calibri" pitchFamily="34" charset="0"/>
              </a:rPr>
              <a:t>The ET mirror last stage suspension (Cryogenic)</a:t>
            </a:r>
            <a:endParaRPr lang="it-IT" sz="28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3" descr="piero"/>
          <p:cNvPicPr>
            <a:picLocks noChangeAspect="1" noChangeArrowheads="1"/>
          </p:cNvPicPr>
          <p:nvPr/>
        </p:nvPicPr>
        <p:blipFill>
          <a:blip r:embed="rId3" cstate="print"/>
          <a:srcRect b="5499"/>
          <a:stretch>
            <a:fillRect/>
          </a:stretch>
        </p:blipFill>
        <p:spPr bwMode="auto">
          <a:xfrm>
            <a:off x="357158" y="1249344"/>
            <a:ext cx="4952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3857620" y="5857892"/>
            <a:ext cx="1964384" cy="369332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Q from laser beam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8CC36F-4CAF-4DB0-90C0-B3BA0CDA5B44}" type="slidenum">
              <a:rPr lang="it-IT">
                <a:latin typeface="Calibri" pitchFamily="34" charset="0"/>
              </a:rPr>
              <a:pPr/>
              <a:t>5</a:t>
            </a:fld>
            <a:endParaRPr lang="it-IT">
              <a:latin typeface="Calibri" pitchFamily="34" charset="0"/>
            </a:endParaRPr>
          </a:p>
        </p:txBody>
      </p:sp>
      <p:sp>
        <p:nvSpPr>
          <p:cNvPr id="30726" name="AutoShape 3"/>
          <p:cNvSpPr>
            <a:spLocks noChangeArrowheads="1"/>
          </p:cNvSpPr>
          <p:nvPr/>
        </p:nvSpPr>
        <p:spPr bwMode="auto">
          <a:xfrm>
            <a:off x="2357422" y="785794"/>
            <a:ext cx="304784" cy="533400"/>
          </a:xfrm>
          <a:prstGeom prst="upArrow">
            <a:avLst>
              <a:gd name="adj1" fmla="val 50000"/>
              <a:gd name="adj2" fmla="val 4374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00364" y="857232"/>
            <a:ext cx="2143139" cy="369332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Q from refrigerator</a:t>
            </a:r>
          </a:p>
        </p:txBody>
      </p:sp>
      <p:sp>
        <p:nvSpPr>
          <p:cNvPr id="30728" name="Oval 5"/>
          <p:cNvSpPr>
            <a:spLocks noChangeArrowheads="1"/>
          </p:cNvSpPr>
          <p:nvPr/>
        </p:nvSpPr>
        <p:spPr bwMode="auto">
          <a:xfrm>
            <a:off x="3143240" y="857232"/>
            <a:ext cx="76196" cy="76200"/>
          </a:xfrm>
          <a:prstGeom prst="ellipse">
            <a:avLst/>
          </a:prstGeom>
          <a:solidFill>
            <a:srgbClr val="0D0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29" name="AutoShape 6"/>
          <p:cNvSpPr>
            <a:spLocks noChangeArrowheads="1"/>
          </p:cNvSpPr>
          <p:nvPr/>
        </p:nvSpPr>
        <p:spPr bwMode="auto">
          <a:xfrm rot="1466112">
            <a:off x="2740501" y="5634902"/>
            <a:ext cx="1071570" cy="357190"/>
          </a:xfrm>
          <a:prstGeom prst="leftArrow">
            <a:avLst>
              <a:gd name="adj1" fmla="val 50000"/>
              <a:gd name="adj2" fmla="val 6500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31" name="Oval 8"/>
          <p:cNvSpPr>
            <a:spLocks noChangeArrowheads="1"/>
          </p:cNvSpPr>
          <p:nvPr/>
        </p:nvSpPr>
        <p:spPr bwMode="auto">
          <a:xfrm>
            <a:off x="4000496" y="5857892"/>
            <a:ext cx="76196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3784391" y="4837095"/>
            <a:ext cx="3216501" cy="646331"/>
          </a:xfrm>
          <a:prstGeom prst="rect">
            <a:avLst/>
          </a:prstGeom>
          <a:ln>
            <a:solidFill>
              <a:srgbClr val="FF99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Mirror Reaction Mass: 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Thermal Shield</a:t>
            </a:r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5214942" y="2500306"/>
            <a:ext cx="2824491" cy="6463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latin typeface="Calibri" pitchFamily="34" charset="0"/>
              </a:rPr>
              <a:t>Marionetta</a:t>
            </a:r>
            <a:r>
              <a:rPr lang="en-US" sz="1800" b="1" dirty="0">
                <a:latin typeface="Calibri" pitchFamily="34" charset="0"/>
              </a:rPr>
              <a:t> Reaction Mass: </a:t>
            </a:r>
          </a:p>
          <a:p>
            <a:r>
              <a:rPr lang="en-US" sz="1800" b="1" dirty="0">
                <a:latin typeface="Calibri" pitchFamily="34" charset="0"/>
              </a:rPr>
              <a:t>Thermal Shield</a:t>
            </a:r>
          </a:p>
        </p:txBody>
      </p:sp>
      <p:sp>
        <p:nvSpPr>
          <p:cNvPr id="30734" name="Line 11"/>
          <p:cNvSpPr>
            <a:spLocks noChangeShapeType="1"/>
          </p:cNvSpPr>
          <p:nvPr/>
        </p:nvSpPr>
        <p:spPr bwMode="auto">
          <a:xfrm flipH="1" flipV="1">
            <a:off x="3174823" y="2843194"/>
            <a:ext cx="1828705" cy="1143000"/>
          </a:xfrm>
          <a:prstGeom prst="line">
            <a:avLst/>
          </a:prstGeom>
          <a:noFill/>
          <a:ln w="57150">
            <a:solidFill>
              <a:srgbClr val="0D0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4929190" y="3571876"/>
            <a:ext cx="3392147" cy="646331"/>
          </a:xfrm>
          <a:prstGeom prst="rect">
            <a:avLst/>
          </a:prstGeom>
          <a:ln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High Efficiency Soft Thermal Links</a:t>
            </a:r>
          </a:p>
          <a:p>
            <a:r>
              <a:rPr lang="en-US" sz="1800" b="1" dirty="0">
                <a:latin typeface="Calibri" pitchFamily="34" charset="0"/>
              </a:rPr>
              <a:t>(e.g. pure Al, copper)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 flipV="1">
            <a:off x="3174823" y="1852594"/>
            <a:ext cx="1752509" cy="2133600"/>
          </a:xfrm>
          <a:prstGeom prst="line">
            <a:avLst/>
          </a:prstGeom>
          <a:noFill/>
          <a:ln w="57150">
            <a:solidFill>
              <a:srgbClr val="0D0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07963" y="1395394"/>
            <a:ext cx="2149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alibri" pitchFamily="34" charset="0"/>
              </a:rPr>
              <a:t>Vacuum Chamber and Cryostat Thermal Shields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3479607" y="4443394"/>
            <a:ext cx="1219136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714876" y="4286256"/>
            <a:ext cx="3030445" cy="369332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Silicon Monolithic Suspension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4546" y="142852"/>
            <a:ext cx="41390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ＭＳ Ｐゴシック" pitchFamily="-108" charset="-128"/>
                <a:cs typeface="Comic Sans MS"/>
              </a:rPr>
              <a:t>Conceptual 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ＭＳ Ｐゴシック" pitchFamily="-108" charset="-128"/>
                <a:cs typeface="Comic Sans MS"/>
              </a:rPr>
              <a:t>scheme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304B-2BD8-4A8F-8052-80008F2410B3}" type="datetime1">
              <a:rPr lang="it-IT" smtClean="0"/>
              <a:pPr/>
              <a:t>15/10/2009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AD9C-B935-417F-AF06-62F281524F1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Big Masses:	</a:t>
            </a:r>
            <a:r>
              <a:rPr lang="it-IT" sz="2000" dirty="0" smtClean="0">
                <a:latin typeface="+mj-lt"/>
              </a:rPr>
              <a:t>M</a:t>
            </a:r>
            <a:r>
              <a:rPr lang="it-IT" sz="2000" baseline="-25000" dirty="0" smtClean="0">
                <a:latin typeface="+mj-lt"/>
              </a:rPr>
              <a:t>mirror</a:t>
            </a:r>
            <a:r>
              <a:rPr lang="it-IT" sz="2000" dirty="0" smtClean="0">
                <a:latin typeface="+mj-lt"/>
              </a:rPr>
              <a:t>= 	150 kg, </a:t>
            </a:r>
          </a:p>
          <a:p>
            <a:r>
              <a:rPr lang="it-IT" sz="2000" dirty="0" smtClean="0">
                <a:latin typeface="+mj-lt"/>
              </a:rPr>
              <a:t>		M</a:t>
            </a:r>
            <a:r>
              <a:rPr lang="it-IT" sz="2000" baseline="-25000" dirty="0" smtClean="0">
                <a:latin typeface="+mj-lt"/>
              </a:rPr>
              <a:t>rm</a:t>
            </a:r>
            <a:r>
              <a:rPr lang="it-IT" sz="2000" dirty="0" smtClean="0">
                <a:latin typeface="+mj-lt"/>
              </a:rPr>
              <a:t>    =	150 kg(to have a proper recoil mass action)</a:t>
            </a:r>
          </a:p>
          <a:p>
            <a:r>
              <a:rPr lang="it-IT" sz="2000" dirty="0" smtClean="0">
                <a:latin typeface="+mj-lt"/>
              </a:rPr>
              <a:t>		M</a:t>
            </a:r>
            <a:r>
              <a:rPr lang="it-IT" sz="2000" baseline="-25000" dirty="0" smtClean="0">
                <a:latin typeface="+mj-lt"/>
              </a:rPr>
              <a:t>mario</a:t>
            </a:r>
            <a:r>
              <a:rPr lang="it-IT" sz="2000" dirty="0" smtClean="0">
                <a:latin typeface="+mj-lt"/>
              </a:rPr>
              <a:t>=	400 kg (to reduce the marionette recoil)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High Power </a:t>
            </a:r>
            <a:r>
              <a:rPr lang="it-IT" sz="2000" dirty="0" smtClean="0">
                <a:latin typeface="+mj-lt"/>
              </a:rPr>
              <a:t>on the mirror: </a:t>
            </a:r>
            <a:r>
              <a:rPr lang="it-IT" sz="2000" dirty="0" err="1" smtClean="0">
                <a:latin typeface="+mj-lt"/>
              </a:rPr>
              <a:t>P</a:t>
            </a:r>
            <a:r>
              <a:rPr lang="it-IT" sz="2000" baseline="-25000" dirty="0" err="1" smtClean="0">
                <a:latin typeface="+mj-lt"/>
              </a:rPr>
              <a:t>laser</a:t>
            </a:r>
            <a:r>
              <a:rPr lang="it-IT" sz="2000" dirty="0" err="1" smtClean="0">
                <a:latin typeface="+mj-lt"/>
              </a:rPr>
              <a:t>=</a:t>
            </a:r>
            <a:r>
              <a:rPr lang="it-IT" sz="2000" dirty="0" smtClean="0">
                <a:latin typeface="+mj-lt"/>
              </a:rPr>
              <a:t> 500 W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Arm Power:</a:t>
            </a:r>
            <a:r>
              <a:rPr lang="it-IT" sz="2000" dirty="0" smtClean="0">
                <a:latin typeface="+mj-lt"/>
              </a:rPr>
              <a:t>		P</a:t>
            </a:r>
            <a:r>
              <a:rPr lang="it-IT" sz="2000" baseline="-25000" dirty="0" smtClean="0">
                <a:latin typeface="+mj-lt"/>
              </a:rPr>
              <a:t>FP    </a:t>
            </a:r>
            <a:r>
              <a:rPr lang="it-IT" sz="2000" dirty="0" smtClean="0">
                <a:latin typeface="+mj-lt"/>
              </a:rPr>
              <a:t>= 3 MW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Power on coating and substrate</a:t>
            </a:r>
            <a:r>
              <a:rPr lang="it-IT" sz="2000" dirty="0" smtClean="0">
                <a:latin typeface="+mj-lt"/>
              </a:rPr>
              <a:t>	P</a:t>
            </a:r>
            <a:r>
              <a:rPr lang="it-IT" sz="2000" baseline="-25000" dirty="0" smtClean="0">
                <a:latin typeface="+mj-lt"/>
              </a:rPr>
              <a:t>abs</a:t>
            </a:r>
            <a:r>
              <a:rPr lang="it-IT" sz="2000" dirty="0" smtClean="0">
                <a:latin typeface="+mj-lt"/>
              </a:rPr>
              <a:t>  = 3 W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Going at cryogenic temperature:	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thermal noises reduced</a:t>
            </a:r>
          </a:p>
          <a:p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Thermal lensing negligible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?</a:t>
            </a:r>
            <a:r>
              <a:rPr lang="it-IT" sz="2000" dirty="0" smtClean="0">
                <a:latin typeface="+mj-lt"/>
              </a:rPr>
              <a:t>		20K is OK for silicon</a:t>
            </a:r>
          </a:p>
          <a:p>
            <a:r>
              <a:rPr lang="it-IT" sz="2000" dirty="0" smtClean="0">
                <a:latin typeface="+mj-lt"/>
              </a:rPr>
              <a:t>		can we do better? do we need that?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Refrigeration system:	</a:t>
            </a:r>
            <a:r>
              <a:rPr lang="it-IT" sz="2000" dirty="0" smtClean="0">
                <a:latin typeface="+mj-lt"/>
              </a:rPr>
              <a:t>noiseless, reliable</a:t>
            </a:r>
          </a:p>
          <a:p>
            <a:r>
              <a:rPr lang="it-IT" sz="2000" dirty="0" smtClean="0">
                <a:latin typeface="+mj-lt"/>
              </a:rPr>
              <a:t>			a. PT coolers</a:t>
            </a:r>
          </a:p>
          <a:p>
            <a:r>
              <a:rPr lang="it-IT" sz="2000" dirty="0" smtClean="0">
                <a:latin typeface="+mj-lt"/>
              </a:rPr>
              <a:t>			b. cryogenic fluids</a:t>
            </a:r>
          </a:p>
          <a:p>
            <a:endParaRPr lang="it-IT" sz="2000" dirty="0" smtClean="0"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857752" cy="804850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  <a:ea typeface="ＭＳ Ｐゴシック" pitchFamily="-65" charset="-128"/>
              </a:rPr>
              <a:t>We can look some experimental facts</a:t>
            </a:r>
            <a:br>
              <a:rPr lang="it-IT" sz="2400" dirty="0" smtClean="0">
                <a:latin typeface="Calibri" pitchFamily="34" charset="0"/>
                <a:ea typeface="ＭＳ Ｐゴシック" pitchFamily="-65" charset="-128"/>
              </a:rPr>
            </a:br>
            <a:r>
              <a:rPr lang="it-IT" sz="2400" dirty="0" smtClean="0">
                <a:latin typeface="Calibri" pitchFamily="34" charset="0"/>
                <a:ea typeface="ＭＳ Ｐゴシック" pitchFamily="-65" charset="-128"/>
              </a:rPr>
              <a:t>The “cryo last stage”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4500594" cy="5572164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hlink"/>
              </a:buClr>
              <a:buSzPct val="80000"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Set-up:</a:t>
            </a:r>
          </a:p>
          <a:p>
            <a:pPr marL="342900" indent="-342900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Silicon mirror suspended by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using two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Be-Cu wires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loops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(1.25mmX2.5mm section)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;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52" charset="-128"/>
            </a:endParaRPr>
          </a:p>
          <a:p>
            <a:pPr marL="342900" indent="-342900" algn="l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Marionette with copper clamps,connected to the cooler by copper heat links, suspended with a titanium alloy  cable;</a:t>
            </a:r>
          </a:p>
          <a:p>
            <a:pPr marL="342900" indent="-342900" algn="l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52" charset="-128"/>
            </a:endParaRPr>
          </a:p>
          <a:p>
            <a:pPr marL="342900" indent="-342900" algn="l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Reaction mass of the mirror and marionette position monitored with fiber bundle sensors to measure the system modes (suspended with copper wires);</a:t>
            </a:r>
          </a:p>
          <a:p>
            <a:pPr marL="342900" indent="-342900" algn="l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Reaction mass of the marionette holding the Virgo-like electromagnetic actuators (macor support, copper wire kapton insulated);</a:t>
            </a:r>
          </a:p>
          <a:p>
            <a:pPr marL="342900" indent="-342900" algn="l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2" charset="-128"/>
              </a:rPr>
              <a:t>MRM suspended with three titanium wires;</a:t>
            </a:r>
          </a:p>
          <a:p>
            <a:pPr marL="1600200" lvl="3" indent="-228600">
              <a:buClr>
                <a:srgbClr val="FEECED"/>
              </a:buClr>
              <a:buSzPct val="50000"/>
              <a:buFont typeface="Wingdings" pitchFamily="-96" charset="2"/>
              <a:buChar char="l"/>
              <a:defRPr/>
            </a:pP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52" charset="-128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3A7421-3E73-4E60-A4E8-47B8B4B3410C}" type="slidenum">
              <a:rPr lang="it-IT">
                <a:latin typeface="Comic Sans MS" pitchFamily="-107" charset="0"/>
                <a:ea typeface="ＭＳ Ｐゴシック" pitchFamily="-65" charset="-128"/>
              </a:rPr>
              <a:pPr/>
              <a:t>7</a:t>
            </a:fld>
            <a:endParaRPr lang="it-IT">
              <a:latin typeface="Comic Sans MS" pitchFamily="-107" charset="0"/>
              <a:ea typeface="ＭＳ Ｐゴシック" pitchFamily="-65" charset="-128"/>
            </a:endParaRPr>
          </a:p>
        </p:txBody>
      </p:sp>
      <p:pic>
        <p:nvPicPr>
          <p:cNvPr id="29702" name="Picture 21" descr="DSC_68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4876800" y="152400"/>
            <a:ext cx="40925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54288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First Payload Cooling run (January 5</a:t>
            </a:r>
            <a:r>
              <a:rPr lang="en-US" sz="3200" baseline="30000" dirty="0" smtClean="0">
                <a:latin typeface="Calibri" pitchFamily="34" charset="0"/>
              </a:rPr>
              <a:t>th</a:t>
            </a:r>
            <a:r>
              <a:rPr lang="en-US" sz="3200" dirty="0" smtClean="0">
                <a:latin typeface="Calibri" pitchFamily="34" charset="0"/>
              </a:rPr>
              <a:t> 2009) </a:t>
            </a:r>
          </a:p>
        </p:txBody>
      </p:sp>
      <p:pic>
        <p:nvPicPr>
          <p:cNvPr id="5" name="Picture 4" descr="Temp_cri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14" y="1643050"/>
            <a:ext cx="6626212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entury Gothic" pitchFamily="34" charset="0"/>
              </a:rPr>
              <a:t>During the cooling several times the PT cryo-coolers were </a:t>
            </a:r>
            <a:r>
              <a:rPr lang="it-IT" sz="1400" dirty="0" err="1" smtClean="0">
                <a:latin typeface="Century Gothic" pitchFamily="34" charset="0"/>
              </a:rPr>
              <a:t>stoppes</a:t>
            </a:r>
            <a:r>
              <a:rPr lang="it-IT" sz="1400" dirty="0" smtClean="0">
                <a:latin typeface="Century Gothic" pitchFamily="34" charset="0"/>
              </a:rPr>
              <a:t>,  </a:t>
            </a:r>
            <a:r>
              <a:rPr lang="it-IT" sz="1400" dirty="0" err="1" smtClean="0">
                <a:latin typeface="Century Gothic" pitchFamily="34" charset="0"/>
              </a:rPr>
              <a:t>because</a:t>
            </a:r>
            <a:r>
              <a:rPr lang="it-IT" sz="1400" dirty="0" smtClean="0">
                <a:latin typeface="Century Gothic" pitchFamily="34" charset="0"/>
              </a:rPr>
              <a:t> of failure in the water refrigeration system of the compressors.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786190"/>
            <a:ext cx="1348653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dirty="0" err="1" smtClean="0">
                <a:latin typeface="Century Gothic" pitchFamily="34" charset="0"/>
              </a:rPr>
              <a:t>Helium</a:t>
            </a:r>
            <a:r>
              <a:rPr lang="it-IT" sz="1100" dirty="0" smtClean="0">
                <a:latin typeface="Century Gothic" pitchFamily="34" charset="0"/>
              </a:rPr>
              <a:t> gas  filling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4643446"/>
            <a:ext cx="1874269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dirty="0" err="1" smtClean="0">
                <a:latin typeface="Century Gothic" pitchFamily="34" charset="0"/>
              </a:rPr>
              <a:t>Helium</a:t>
            </a:r>
            <a:r>
              <a:rPr lang="it-IT" sz="1100" dirty="0" smtClean="0">
                <a:latin typeface="Century Gothic" pitchFamily="34" charset="0"/>
              </a:rPr>
              <a:t> gas  pumped out</a:t>
            </a:r>
            <a:endParaRPr lang="it-IT" sz="1100" dirty="0"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322099" y="425053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680083" y="517843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519446"/>
            <a:ext cx="8763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/>
              </a:rPr>
              <a:t>The final mirror temperature results to be 30 K while the cold head is at 15 K. </a:t>
            </a:r>
            <a:endParaRPr lang="en-US" dirty="0">
              <a:latin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7884" y="5214950"/>
            <a:ext cx="1428760" cy="1071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000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Thermal inputs 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Estimations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3571876"/>
            <a:ext cx="6286544" cy="30003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Mirror: 1.9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mW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(CoBe3 wires)</a:t>
            </a:r>
          </a:p>
          <a:p>
            <a:r>
              <a:rPr lang="en-US" sz="2000" b="1" dirty="0" smtClean="0">
                <a:solidFill>
                  <a:srgbClr val="FFC000"/>
                </a:solidFill>
                <a:latin typeface="Century Gothic" pitchFamily="34" charset="0"/>
              </a:rPr>
              <a:t>Recoil Mass: 1 </a:t>
            </a:r>
            <a:r>
              <a:rPr lang="en-US" sz="2000" b="1" dirty="0" err="1" smtClean="0">
                <a:solidFill>
                  <a:srgbClr val="FFC000"/>
                </a:solidFill>
                <a:latin typeface="Century Gothic" pitchFamily="34" charset="0"/>
              </a:rPr>
              <a:t>mW</a:t>
            </a:r>
            <a:r>
              <a:rPr lang="en-US" sz="2000" b="1" dirty="0" smtClean="0">
                <a:solidFill>
                  <a:srgbClr val="FFC000"/>
                </a:solidFill>
                <a:latin typeface="Century Gothic" pitchFamily="34" charset="0"/>
              </a:rPr>
              <a:t> (Steel c70 wires)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Marionette: 6 </a:t>
            </a:r>
            <a:r>
              <a:rPr lang="en-US" sz="2000" b="1" dirty="0" err="1" smtClean="0">
                <a:solidFill>
                  <a:schemeClr val="tx1"/>
                </a:solidFill>
                <a:latin typeface="Century Gothic" pitchFamily="34" charset="0"/>
              </a:rPr>
              <a:t>mW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 (Ti6Al4 wires)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If there is a thermal input, in the steady state,  the temperature is not homogenous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785D7-8E6E-495D-8361-D60A4C19CB2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7" name="Picture 6" descr="tempszoom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14876" y="214290"/>
            <a:ext cx="4214810" cy="3242162"/>
          </a:xfrm>
          <a:prstGeom prst="rect">
            <a:avLst/>
          </a:prstGeom>
        </p:spPr>
      </p:pic>
      <p:pic>
        <p:nvPicPr>
          <p:cNvPr id="8" name="Picture 7" descr="cryopay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071546"/>
            <a:ext cx="2357454" cy="3804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4000504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786190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857496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928802"/>
            <a:ext cx="63671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29.5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1000108"/>
            <a:ext cx="50847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K</a:t>
            </a:r>
            <a:endParaRPr lang="it-IT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303463" y="6643688"/>
            <a:ext cx="6840537" cy="214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WG2-ET General –Erice  –October 15</a:t>
            </a:r>
            <a:r>
              <a:rPr kumimoji="0" lang="en-US" sz="1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 2009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39431</TotalTime>
  <Words>1810</Words>
  <Application>Microsoft Office PowerPoint</Application>
  <PresentationFormat>On-screen Show (4:3)</PresentationFormat>
  <Paragraphs>315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Flow</vt:lpstr>
      <vt:lpstr>Equation</vt:lpstr>
      <vt:lpstr>Equazione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We can look some experimental facts The “cryo last stage” </vt:lpstr>
      <vt:lpstr>First Payload Cooling run (January 5th 2009) </vt:lpstr>
      <vt:lpstr>Thermal inputs  Estimations</vt:lpstr>
      <vt:lpstr>FEM thermal simulation</vt:lpstr>
      <vt:lpstr>FEM thermalsimulation</vt:lpstr>
      <vt:lpstr>Slide 12</vt:lpstr>
      <vt:lpstr>Slide 13</vt:lpstr>
      <vt:lpstr>Slide 14</vt:lpstr>
      <vt:lpstr>Lagrangian of the branched system</vt:lpstr>
      <vt:lpstr>How dissipation is introduced</vt:lpstr>
      <vt:lpstr>Slide 17</vt:lpstr>
      <vt:lpstr>Slide 18</vt:lpstr>
      <vt:lpstr>Slide 19</vt:lpstr>
      <vt:lpstr>Slide 20</vt:lpstr>
      <vt:lpstr>SuspensionThermal Noise </vt:lpstr>
      <vt:lpstr>Suspension Thermal: comparison with FDT @ 20K + violin modes</vt:lpstr>
      <vt:lpstr>Conclusions</vt:lpstr>
      <vt:lpstr>Materials Database</vt:lpstr>
      <vt:lpstr>Materials Database http://virgo.pg.infn.it/MaterialDB/v1</vt:lpstr>
      <vt:lpstr>Materials Database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</dc:creator>
  <cp:lastModifiedBy>Paola</cp:lastModifiedBy>
  <cp:revision>1031</cp:revision>
  <cp:lastPrinted>2004-06-04T15:52:40Z</cp:lastPrinted>
  <dcterms:created xsi:type="dcterms:W3CDTF">2009-10-14T15:17:53Z</dcterms:created>
  <dcterms:modified xsi:type="dcterms:W3CDTF">2009-10-15T16:41:31Z</dcterms:modified>
</cp:coreProperties>
</file>