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oleObject2.bin" ContentType="application/vnd.openxmlformats-officedocument.oleObject"/>
  <Override PartName="/ppt/embeddings/oleObject6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slides/slide5.xml" ContentType="application/vnd.openxmlformats-officedocument.presentationml.slide+xml"/>
  <Override PartName="/ppt/embeddings/oleObject13.bin" ContentType="application/vnd.openxmlformats-officedocument.oleObject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oleObject10.bin" ContentType="application/vnd.openxmlformats-officedocument.oleObject"/>
  <Override PartName="/ppt/presProps.xml" ContentType="application/vnd.openxmlformats-officedocument.presentationml.presProps+xml"/>
  <Default Extension="vml" ContentType="application/vnd.openxmlformats-officedocument.vmlDrawing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oleObject14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embeddings/oleObject9.bin" ContentType="application/vnd.openxmlformats-officedocument.oleObject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embeddings/oleObject11.bin" ContentType="application/vnd.openxmlformats-officedocument.oleObject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15" r:id="rId1"/>
  </p:sldMasterIdLst>
  <p:notesMasterIdLst>
    <p:notesMasterId r:id="rId34"/>
  </p:notesMasterIdLst>
  <p:handoutMasterIdLst>
    <p:handoutMasterId r:id="rId35"/>
  </p:handoutMasterIdLst>
  <p:sldIdLst>
    <p:sldId id="258" r:id="rId2"/>
    <p:sldId id="265" r:id="rId3"/>
    <p:sldId id="267" r:id="rId4"/>
    <p:sldId id="269" r:id="rId5"/>
    <p:sldId id="271" r:id="rId6"/>
    <p:sldId id="298" r:id="rId7"/>
    <p:sldId id="275" r:id="rId8"/>
    <p:sldId id="291" r:id="rId9"/>
    <p:sldId id="295" r:id="rId10"/>
    <p:sldId id="310" r:id="rId11"/>
    <p:sldId id="297" r:id="rId12"/>
    <p:sldId id="305" r:id="rId13"/>
    <p:sldId id="306" r:id="rId14"/>
    <p:sldId id="309" r:id="rId15"/>
    <p:sldId id="320" r:id="rId16"/>
    <p:sldId id="307" r:id="rId17"/>
    <p:sldId id="308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299" r:id="rId26"/>
    <p:sldId id="316" r:id="rId27"/>
    <p:sldId id="317" r:id="rId28"/>
    <p:sldId id="313" r:id="rId29"/>
    <p:sldId id="314" r:id="rId30"/>
    <p:sldId id="301" r:id="rId31"/>
    <p:sldId id="315" r:id="rId32"/>
    <p:sldId id="303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C1900"/>
    <a:srgbClr val="000000"/>
    <a:srgbClr val="5E27B1"/>
    <a:srgbClr val="A7B04F"/>
    <a:srgbClr val="FF00FF"/>
    <a:srgbClr val="4700B8"/>
    <a:srgbClr val="0331C4"/>
    <a:srgbClr val="22248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horzBarState="maximized">
    <p:restoredLeft sz="10675" autoAdjust="0"/>
    <p:restoredTop sz="85593" autoAdjust="0"/>
  </p:normalViewPr>
  <p:slideViewPr>
    <p:cSldViewPr>
      <p:cViewPr>
        <p:scale>
          <a:sx n="100" d="100"/>
          <a:sy n="100" d="100"/>
        </p:scale>
        <p:origin x="-1360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123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handoutMaster" Target="handoutMasters/handoutMaster1.xml"/><Relationship Id="rId31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E6DA60-3B5A-4312-A4EE-4F1E717B6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LVC meeting, Budapest, 2009</a:t>
            </a: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EC1F3A-02A7-4FC2-83BD-C1BF7010C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EC1F3A-02A7-4FC2-83BD-C1BF7010CD8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b="1" dirty="0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BA8A3-0BDF-4F56-B023-EAFC51F0EAE6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45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B2C5D-3C51-4454-97D7-E07241301939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62419-E673-4F1A-AB4E-2EB65EF02267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/>
              <a:t>station ensures a continuous power supply, preventing black-outs and voltage surges.</a:t>
            </a:r>
            <a:endParaRPr lang="en-US" dirty="0" smtClean="0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D5AE4-7549-4AA9-ACA9-219BECFC3C9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3BF1-46C5-4250-B516-BB050F78B28A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E1CFD-0AA2-454D-B00A-78EB28D0E030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EC1F3A-02A7-4FC2-83BD-C1BF7010CD8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E0141-FEA2-4588-B0B5-4BB8888643CB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2.bin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1.bin"/><Relationship Id="rId1" Type="http://schemas.openxmlformats.org/officeDocument/2006/relationships/vmlDrawing" Target="../drawings/vmlDrawing11.v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2.bin"/><Relationship Id="rId1" Type="http://schemas.openxmlformats.org/officeDocument/2006/relationships/vmlDrawing" Target="../drawings/vmlDrawing12.v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3.bin"/><Relationship Id="rId1" Type="http://schemas.openxmlformats.org/officeDocument/2006/relationships/vmlDrawing" Target="../drawings/vmlDrawing13.v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4.bin"/><Relationship Id="rId1" Type="http://schemas.openxmlformats.org/officeDocument/2006/relationships/vmlDrawing" Target="../drawings/vmlDrawing14.v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3.bin"/><Relationship Id="rId1" Type="http://schemas.openxmlformats.org/officeDocument/2006/relationships/vmlDrawing" Target="../drawings/vmlDrawing3.v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4.bin"/><Relationship Id="rId1" Type="http://schemas.openxmlformats.org/officeDocument/2006/relationships/vmlDrawing" Target="../drawings/vmlDrawing4.v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5.bin"/><Relationship Id="rId1" Type="http://schemas.openxmlformats.org/officeDocument/2006/relationships/vmlDrawing" Target="../drawings/vmlDrawing5.v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6.bin"/><Relationship Id="rId1" Type="http://schemas.openxmlformats.org/officeDocument/2006/relationships/vmlDrawing" Target="../drawings/vmlDrawing6.v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7.bin"/><Relationship Id="rId1" Type="http://schemas.openxmlformats.org/officeDocument/2006/relationships/vmlDrawing" Target="../drawings/vmlDrawing7.v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8.bin"/><Relationship Id="rId1" Type="http://schemas.openxmlformats.org/officeDocument/2006/relationships/vmlDrawing" Target="../drawings/vmlDrawing8.v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9.bin"/><Relationship Id="rId1" Type="http://schemas.openxmlformats.org/officeDocument/2006/relationships/vmlDrawing" Target="../drawings/vmlDrawing9.v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oleObject10.bin"/><Relationship Id="rId1" Type="http://schemas.openxmlformats.org/officeDocument/2006/relationships/vmlDrawing" Target="../drawings/vmlDrawing10.v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8EB9C290-6FD6-48E7-96E5-1BCCA4883464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78850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324600"/>
            <a:ext cx="1905000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52AEFB69-A531-4721-A419-C8CB90DA9C9E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8066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F1A75139-A533-46DC-B9A9-AE9C162BB91B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9090" name="Photo Editor Photo" r:id="rId3" imgW="4409524" imgH="3219899" progId="">
              <p:embed/>
            </p:oleObj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000250" cy="5934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52400"/>
            <a:ext cx="5848350" cy="5934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2C2B615B-071A-4849-B1A6-AFB50CE2BAC3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90114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7693025" cy="1785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300538"/>
            <a:ext cx="7693025" cy="1785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D2E63F07-64B9-4196-93C8-7DDF6A0757EF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91138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CBD7396D-90D9-4A7F-A55D-AFA3E2FF443E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79874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324600"/>
            <a:ext cx="1752600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D42DD0CD-F943-4953-B500-72CB370A6119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0898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955367C3-A136-4B83-9B88-A1EE1C3F9D46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1922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70EFB4A0-7DC3-4F71-AF74-01A6078C2E41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2946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5582104E-FDAE-4ACB-910D-2D3AD4373821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3970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CC862286-295E-4C7B-B8AA-9D7770D34AE5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3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4994" name="Photo Editor Photo" r:id="rId3" imgW="4409524" imgH="3219899" progId="">
              <p:embed/>
            </p:oleObj>
          </a:graphicData>
        </a:graphic>
      </p:graphicFrame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742F42E7-140A-4DDE-8C1D-F927D78AB5D0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6018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02E59813-5B65-47A1-A5A5-D510E7626E27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6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87042" name="Photo Editor Photo" r:id="rId3" imgW="4409524" imgH="3219899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9248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24600"/>
            <a:ext cx="15240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1372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324600"/>
            <a:ext cx="54864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i="1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ET annual meeting, Erice         </a:t>
            </a:r>
            <a:endParaRPr lang="en-US" dirty="0"/>
          </a:p>
        </p:txBody>
      </p:sp>
      <p:sp>
        <p:nvSpPr>
          <p:cNvPr id="137230" name="Rectangle 14"/>
          <p:cNvSpPr>
            <a:spLocks noChangeArrowheads="1"/>
          </p:cNvSpPr>
          <p:nvPr/>
        </p:nvSpPr>
        <p:spPr bwMode="auto">
          <a:xfrm>
            <a:off x="7239000" y="6324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US" sz="1200">
              <a:solidFill>
                <a:schemeClr val="tx2"/>
              </a:solidFill>
            </a:endParaRPr>
          </a:p>
          <a:p>
            <a:pPr algn="r">
              <a:defRPr/>
            </a:pPr>
            <a:fld id="{AE4F1435-508E-4FC0-A667-226B759D2E28}" type="slidenum">
              <a:rPr lang="en-US" sz="1200">
                <a:solidFill>
                  <a:schemeClr val="hlink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chemeClr val="tx2"/>
              </a:solidFill>
            </a:endParaRPr>
          </a:p>
        </p:txBody>
      </p:sp>
      <p:graphicFrame>
        <p:nvGraphicFramePr>
          <p:cNvPr id="1026" name="Object 15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6" name="Photo Editor Photo" r:id="rId16" imgW="4409524" imgH="3219899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</p:sldLayoutIdLst>
  <p:transition/>
  <p:hf sldNum="0"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1" charset="2"/>
        <a:buChar char="l"/>
        <a:defRPr sz="28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1" charset="2"/>
        <a:buChar char="l"/>
        <a:defRPr sz="20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hlink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1" charset="2"/>
        <a:buChar char="l"/>
        <a:defRPr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1" charset="2"/>
        <a:buChar char="l"/>
        <a:defRPr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1" charset="2"/>
        <a:buChar char="l"/>
        <a:defRPr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1" charset="2"/>
        <a:buChar char="l"/>
        <a:defRPr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1" charset="2"/>
        <a:buChar char="l"/>
        <a:defRPr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5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audio" Target="file://localhost/Users/ric/Desktop/Talks%20Erice/pres-Jan/Slide1_52sec.wma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2.pdf"/><Relationship Id="rId5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audio" Target="file://localhost/Users/ric/Desktop/Talks%20Erice/pres-Jan/Slide2_224sec.wma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df"/><Relationship Id="rId5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audio" Target="file://localhost/Users/ric/Desktop/Talks%20Erice/pres-Jan/Slide3_104sec.wma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7.pdf"/><Relationship Id="rId5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audio" Target="file://localhost/Users/ric/Desktop/Talks%20Erice/pres-Jan/Slide4_106sec.wma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9.pdf"/><Relationship Id="rId5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audio" Target="file://localhost/Users/ric/Desktop/Talks%20Erice/pres-Jan/Slide5_145sec.wma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1.pdf"/><Relationship Id="rId5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audio" Target="file://localhost/Users/ric/Desktop/Talks%20Erice/pres-Jan/Slide6_171sec.wma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3.pdf"/><Relationship Id="rId5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audio" Target="file://localhost/Users/ric/Desktop/Talks%20Erice/pres-Jan/Slide7_110sec.wma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5.pdf"/><Relationship Id="rId5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3" Type="http://schemas.openxmlformats.org/officeDocument/2006/relationships/hyperlink" Target="https://dcc.ligo.org/cgi-bin/private/DocDB/ShowDocument?docid=p0900113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df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df"/><Relationship Id="rId3" Type="http://schemas.openxmlformats.org/officeDocument/2006/relationships/image" Target="../media/image71.png"/><Relationship Id="rId5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Relationship Id="rId5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Relationship Id="rId5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20.jpeg"/><Relationship Id="rId3" Type="http://schemas.openxmlformats.org/officeDocument/2006/relationships/image" Target="../media/image14.png"/><Relationship Id="rId6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6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Recent progress at the </a:t>
            </a:r>
            <a:r>
              <a:rPr lang="en-US" dirty="0" smtClean="0">
                <a:solidFill>
                  <a:srgbClr val="0000FF"/>
                </a:solidFill>
              </a:rPr>
              <a:t>Sanford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and </a:t>
            </a:r>
            <a:r>
              <a:rPr lang="en-US" dirty="0" err="1" smtClean="0">
                <a:solidFill>
                  <a:srgbClr val="FF0000"/>
                </a:solidFill>
              </a:rPr>
              <a:t>Realmonte</a:t>
            </a:r>
            <a:r>
              <a:rPr lang="en-US" dirty="0" smtClean="0"/>
              <a:t> </a:t>
            </a:r>
            <a:r>
              <a:rPr lang="en-US" dirty="0" smtClean="0"/>
              <a:t>Laboratories</a:t>
            </a:r>
            <a:endParaRPr lang="it-IT" dirty="0"/>
          </a:p>
        </p:txBody>
      </p:sp>
      <p:sp>
        <p:nvSpPr>
          <p:cNvPr id="29699" name="Sottotitolo 2"/>
          <p:cNvSpPr>
            <a:spLocks noGrp="1"/>
          </p:cNvSpPr>
          <p:nvPr>
            <p:ph type="subTitle" idx="1"/>
          </p:nvPr>
        </p:nvSpPr>
        <p:spPr>
          <a:xfrm>
            <a:off x="228600" y="3124200"/>
            <a:ext cx="8686800" cy="1752600"/>
          </a:xfrm>
        </p:spPr>
        <p:txBody>
          <a:bodyPr/>
          <a:lstStyle/>
          <a:p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Luca Naticchioni (Sapienza University of Rome - Italy),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Thomas </a:t>
            </a:r>
            <a:r>
              <a:rPr lang="it-IT" sz="2000" dirty="0" smtClean="0"/>
              <a:t>O’Keefe (Saint Louis University),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Steven </a:t>
            </a:r>
            <a:r>
              <a:rPr lang="it-IT" sz="2000" dirty="0" smtClean="0"/>
              <a:t>Dorsher, Jan Harms and Vuk Mandic (University of Minnesota),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David </a:t>
            </a:r>
            <a:r>
              <a:rPr lang="it-IT" sz="2000" dirty="0" err="1" smtClean="0"/>
              <a:t>Rabeling</a:t>
            </a:r>
            <a:r>
              <a:rPr lang="it-IT" sz="2000" dirty="0" smtClean="0"/>
              <a:t>, Mark </a:t>
            </a:r>
            <a:r>
              <a:rPr lang="it-IT" sz="2000" dirty="0" err="1" smtClean="0"/>
              <a:t>Beker</a:t>
            </a:r>
            <a:r>
              <a:rPr lang="it-IT" sz="2000" dirty="0" smtClean="0"/>
              <a:t> (</a:t>
            </a:r>
            <a:r>
              <a:rPr lang="it-IT" sz="2000" dirty="0" err="1" smtClean="0"/>
              <a:t>Nikhef</a:t>
            </a:r>
            <a:r>
              <a:rPr lang="it-IT" sz="2000" dirty="0" smtClean="0"/>
              <a:t>),			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Riccardo </a:t>
            </a:r>
            <a:r>
              <a:rPr lang="it-IT" sz="2000" dirty="0" smtClean="0"/>
              <a:t>DeSalvo (Caltech)</a:t>
            </a:r>
          </a:p>
          <a:p>
            <a:endParaRPr lang="it-IT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ET annual meeting, </a:t>
            </a:r>
            <a:r>
              <a:rPr lang="en-US" dirty="0" err="1" smtClean="0"/>
              <a:t>Erice</a:t>
            </a:r>
            <a:r>
              <a:rPr lang="en-US" dirty="0" smtClean="0"/>
              <a:t>      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8105" y="6488668"/>
            <a:ext cx="2955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LIGO Document G0900xxx</a:t>
            </a:r>
            <a:endParaRPr lang="en-US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Optical Timing Distribution System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171303"/>
            <a:ext cx="3733800" cy="468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124200"/>
            <a:ext cx="2236223" cy="349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09800" y="762000"/>
            <a:ext cx="46481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1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ns precision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1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GPS reference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1" charset="2"/>
              <a:buChar char="l"/>
              <a:tabLst/>
              <a:defRPr/>
            </a:pPr>
            <a:r>
              <a:rPr lang="en-US" sz="2800" b="1" kern="0" dirty="0" smtClean="0">
                <a:solidFill>
                  <a:schemeClr val="hlink"/>
                </a:solidFill>
                <a:latin typeface="+mn-lt"/>
              </a:rPr>
              <a:t>Columbia U.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1" charset="2"/>
              <a:buChar char="l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13" y="838200"/>
            <a:ext cx="1805650" cy="60198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Spectral coherence of 2000 ft</a:t>
            </a:r>
            <a:br>
              <a:rPr lang="en-US" dirty="0" smtClean="0"/>
            </a:br>
            <a:r>
              <a:rPr lang="en-US" dirty="0" smtClean="0"/>
              <a:t>stations A and B</a:t>
            </a:r>
            <a:endParaRPr lang="en-US" dirty="0"/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324600"/>
            <a:ext cx="2057400" cy="474663"/>
          </a:xfrm>
          <a:noFill/>
        </p:spPr>
        <p:txBody>
          <a:bodyPr/>
          <a:lstStyle/>
          <a:p>
            <a:r>
              <a:rPr lang="en-US" smtClean="0"/>
              <a:t>October 16, 2009 </a:t>
            </a:r>
            <a:endParaRPr lang="en-US" dirty="0" smtClean="0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 cstate="print"/>
          <a:srcRect l="1747" t="5424" b="1018"/>
          <a:stretch>
            <a:fillRect/>
          </a:stretch>
        </p:blipFill>
        <p:spPr bwMode="auto">
          <a:xfrm>
            <a:off x="381000" y="1066800"/>
            <a:ext cx="8572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d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6324600" cy="685800"/>
          </a:xfrm>
        </p:spPr>
        <p:txBody>
          <a:bodyPr/>
          <a:lstStyle/>
          <a:p>
            <a:r>
              <a:rPr lang="en-US" dirty="0" smtClean="0"/>
              <a:t>Tsunami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Tsunami_09-29-2009_T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447800"/>
            <a:ext cx="6553200" cy="5242560"/>
          </a:xfrm>
          <a:prstGeom prst="rect">
            <a:avLst/>
          </a:prstGeom>
        </p:spPr>
      </p:pic>
      <p:pic>
        <p:nvPicPr>
          <p:cNvPr id="8" name="Picture 7" descr="Tsunami_09-29-2009_Hour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96075" y="304800"/>
            <a:ext cx="2447925" cy="6858000"/>
          </a:xfrm>
          <a:prstGeom prst="rect">
            <a:avLst/>
          </a:prstGeo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2362200"/>
          </a:xfrm>
        </p:spPr>
        <p:txBody>
          <a:bodyPr/>
          <a:lstStyle/>
          <a:p>
            <a:r>
              <a:rPr lang="en-US" dirty="0" smtClean="0"/>
              <a:t>How quiet it is</a:t>
            </a:r>
            <a:br>
              <a:rPr lang="en-US" dirty="0" smtClean="0"/>
            </a:br>
            <a:r>
              <a:rPr lang="en-US" dirty="0" smtClean="0"/>
              <a:t>4100 feet below ground?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two quiet days			two weeks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Variation_4100ft-A_10-09-200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017520"/>
            <a:ext cx="4800600" cy="3840480"/>
          </a:xfrm>
          <a:prstGeom prst="rect">
            <a:avLst/>
          </a:prstGeom>
        </p:spPr>
      </p:pic>
      <p:pic>
        <p:nvPicPr>
          <p:cNvPr id="9" name="Content Placeholder 8" descr="Variation_4100ft-A_Z_Sep29-Oct14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4"/>
              <a:srcRect l="-4800" r="1679"/>
              <a:stretch>
                <a:fillRect/>
              </a:stretch>
            </p:blipFill>
          </mc:Choice>
          <mc:Fallback>
            <p:blipFill>
              <a:blip r:embed="rId5"/>
              <a:srcRect l="-4800" r="1679"/>
              <a:stretch>
                <a:fillRect/>
              </a:stretch>
            </p:blipFill>
          </mc:Fallback>
        </mc:AlternateContent>
        <p:spPr>
          <a:xfrm>
            <a:off x="4343400" y="2819400"/>
            <a:ext cx="4800600" cy="3724275"/>
          </a:xfr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 dir="u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 </a:t>
            </a:r>
            <a:r>
              <a:rPr lang="en-US" dirty="0" err="1" smtClean="0"/>
              <a:t>Realmonte</a:t>
            </a:r>
            <a:r>
              <a:rPr lang="en-US" dirty="0" smtClean="0"/>
              <a:t> stations !</a:t>
            </a:r>
            <a:endParaRPr lang="en-US" dirty="0"/>
          </a:p>
        </p:txBody>
      </p:sp>
      <p:pic>
        <p:nvPicPr>
          <p:cNvPr id="6" name="Content Placeholder 5" descr="DSCN868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462" r="-27462"/>
          <a:stretch>
            <a:fillRect/>
          </a:stretch>
        </p:blipFill>
        <p:spPr>
          <a:xfrm>
            <a:off x="-1371600" y="762000"/>
            <a:ext cx="7693025" cy="37242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DSCN87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78" y="3305175"/>
            <a:ext cx="2665522" cy="3552825"/>
          </a:xfrm>
          <a:prstGeom prst="rect">
            <a:avLst/>
          </a:prstGeom>
        </p:spPr>
      </p:pic>
      <p:pic>
        <p:nvPicPr>
          <p:cNvPr id="9" name="Picture 8" descr="DSCN87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5800"/>
            <a:ext cx="3148532" cy="2362200"/>
          </a:xfrm>
          <a:prstGeom prst="rect">
            <a:avLst/>
          </a:prstGeom>
        </p:spPr>
      </p:pic>
      <p:pic>
        <p:nvPicPr>
          <p:cNvPr id="10" name="Picture 9" descr="DSCN87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1" y="4456886"/>
            <a:ext cx="3200399" cy="24011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5400" y="11430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~100 </a:t>
            </a:r>
            <a:r>
              <a:rPr lang="en-US" sz="2400" dirty="0" err="1" smtClean="0"/>
              <a:t>m</a:t>
            </a:r>
            <a:r>
              <a:rPr lang="en-US" sz="2400" dirty="0" smtClean="0"/>
              <a:t> depth</a:t>
            </a:r>
          </a:p>
          <a:p>
            <a:r>
              <a:rPr lang="en-US" sz="2400" dirty="0" smtClean="0"/>
              <a:t>		</a:t>
            </a:r>
          </a:p>
          <a:p>
            <a:r>
              <a:rPr lang="en-US" sz="2400" dirty="0" smtClean="0"/>
              <a:t>~-30m below sea </a:t>
            </a:r>
            <a:r>
              <a:rPr lang="en-US" sz="2400" dirty="0" smtClean="0"/>
              <a:t>level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Near powerful conveyor belt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DSCN866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10" r="-87710"/>
          <a:stretch>
            <a:fillRect/>
          </a:stretch>
        </p:blipFill>
        <p:spPr>
          <a:xfrm>
            <a:off x="3707296" y="0"/>
            <a:ext cx="8027504" cy="3886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IMG_05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0"/>
            <a:ext cx="3962400" cy="2971800"/>
          </a:xfrm>
          <a:prstGeom prst="rect">
            <a:avLst/>
          </a:prstGeom>
        </p:spPr>
      </p:pic>
      <p:pic>
        <p:nvPicPr>
          <p:cNvPr id="8" name="Picture 7" descr="IMG_05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886200"/>
            <a:ext cx="3962400" cy="2971800"/>
          </a:xfrm>
          <a:prstGeom prst="rect">
            <a:avLst/>
          </a:prstGeom>
        </p:spPr>
      </p:pic>
      <p:pic>
        <p:nvPicPr>
          <p:cNvPr id="9" name="Picture 8" descr="IMG_053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978400" cy="3733800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 dir="u"/>
      </mp:transition>
    </mc:Choice>
    <mc:Fallback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3505200" cy="1981200"/>
          </a:xfrm>
        </p:spPr>
        <p:txBody>
          <a:bodyPr/>
          <a:lstStyle/>
          <a:p>
            <a:r>
              <a:rPr lang="en-US" dirty="0" smtClean="0"/>
              <a:t>Tunnel size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DSCN87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5789236" cy="4343400"/>
          </a:xfrm>
          <a:prstGeom prst="rect">
            <a:avLst/>
          </a:prstGeom>
        </p:spPr>
      </p:pic>
      <p:pic>
        <p:nvPicPr>
          <p:cNvPr id="9" name="Picture 8" descr="DSCN8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0"/>
            <a:ext cx="5078277" cy="3810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914400"/>
            <a:ext cx="7693025" cy="3724275"/>
          </a:xfrm>
        </p:spPr>
        <p:txBody>
          <a:bodyPr/>
          <a:lstStyle/>
          <a:p>
            <a:r>
              <a:rPr lang="en-US" dirty="0" smtClean="0"/>
              <a:t>Typical access Tunnel</a:t>
            </a:r>
          </a:p>
          <a:p>
            <a:r>
              <a:rPr lang="en-US" dirty="0" smtClean="0"/>
              <a:t>Two km straight</a:t>
            </a:r>
          </a:p>
          <a:p>
            <a:pPr>
              <a:buNone/>
            </a:pPr>
            <a:r>
              <a:rPr lang="en-US" dirty="0" smtClean="0"/>
              <a:t>	Tunnel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>
            <a:off x="2210594" y="2209006"/>
            <a:ext cx="609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276600" y="914400"/>
            <a:ext cx="838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mc:AlternateContent xmlns:mp="http://schemas.microsoft.com/office/mac/powerpoint/2008/main">
    <mc:Choice Requires="mp">
      <mp:transition>
        <mp:cube dir="d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Cavern size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 </a:t>
            </a:r>
            <a:r>
              <a:rPr lang="en-US" dirty="0" err="1" smtClean="0"/>
              <a:t>m</a:t>
            </a:r>
            <a:r>
              <a:rPr lang="en-US" dirty="0" smtClean="0"/>
              <a:t> long ~30 </a:t>
            </a:r>
            <a:r>
              <a:rPr lang="en-US" dirty="0" err="1" smtClean="0"/>
              <a:t>m</a:t>
            </a:r>
            <a:r>
              <a:rPr lang="en-US" dirty="0" smtClean="0"/>
              <a:t> wide ~60 </a:t>
            </a:r>
            <a:r>
              <a:rPr lang="en-US" dirty="0" err="1" smtClean="0"/>
              <a:t>m</a:t>
            </a:r>
            <a:r>
              <a:rPr lang="en-US" dirty="0" smtClean="0"/>
              <a:t> tall</a:t>
            </a:r>
            <a:br>
              <a:rPr lang="en-US" dirty="0" smtClean="0"/>
            </a:br>
            <a:r>
              <a:rPr lang="en-US" dirty="0" smtClean="0"/>
              <a:t>(only 1/3 height visible)</a:t>
            </a:r>
            <a:endParaRPr lang="en-US" dirty="0"/>
          </a:p>
        </p:txBody>
      </p:sp>
      <p:pic>
        <p:nvPicPr>
          <p:cNvPr id="6" name="Content Placeholder 5" descr="DSCN87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462" r="-27462"/>
          <a:stretch>
            <a:fillRect/>
          </a:stretch>
        </p:blipFill>
        <p:spPr>
          <a:xfrm>
            <a:off x="5105400" y="4343400"/>
            <a:ext cx="5194268" cy="2514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DSCN87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4875"/>
            <a:ext cx="6242050" cy="4683125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 bwMode="auto">
          <a:xfrm>
            <a:off x="533400" y="3886200"/>
            <a:ext cx="762000" cy="1143000"/>
          </a:xfrm>
          <a:prstGeom prst="donut">
            <a:avLst>
              <a:gd name="adj" fmla="val 1152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 w="28575" cmpd="sng"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s from GGNSubtrac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0"/>
            <a:ext cx="9144001" cy="6858001"/>
          </a:xfrm>
          <a:prstGeom prst="rect">
            <a:avLst/>
          </a:prstGeom>
        </p:spPr>
      </p:pic>
      <p:pic>
        <p:nvPicPr>
          <p:cNvPr id="5" name="Slide1_52sec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ges from GGNSubtraction-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18187" r="-18187"/>
              <a:stretch>
                <a:fillRect/>
              </a:stretch>
            </p:blipFill>
          </mc:Choice>
          <mc:Fallback>
            <p:blipFill>
              <a:blip r:embed="rId4"/>
              <a:srcRect l="-18187" r="-18187"/>
              <a:stretch>
                <a:fillRect/>
              </a:stretch>
            </p:blipFill>
          </mc:Fallback>
        </mc:AlternateContent>
        <p:spPr>
          <a:xfrm>
            <a:off x="-1435022" y="274638"/>
            <a:ext cx="11390763" cy="6264481"/>
          </a:xfrm>
        </p:spPr>
      </p:pic>
      <p:pic>
        <p:nvPicPr>
          <p:cNvPr id="5" name="Slide2_224sec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6096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the </a:t>
            </a:r>
            <a:r>
              <a:rPr lang="it-IT" dirty="0" err="1" smtClean="0"/>
              <a:t>Homestake</a:t>
            </a:r>
            <a:r>
              <a:rPr lang="it-IT" dirty="0" smtClean="0"/>
              <a:t> </a:t>
            </a:r>
            <a:r>
              <a:rPr lang="it-IT" dirty="0" err="1" smtClean="0"/>
              <a:t>seismic</a:t>
            </a:r>
            <a:r>
              <a:rPr lang="it-IT" dirty="0" smtClean="0"/>
              <a:t> </a:t>
            </a:r>
            <a:r>
              <a:rPr lang="it-IT" dirty="0" err="1" smtClean="0"/>
              <a:t>array</a:t>
            </a:r>
            <a:endParaRPr lang="it-IT" dirty="0"/>
          </a:p>
        </p:txBody>
      </p:sp>
      <p:sp>
        <p:nvSpPr>
          <p:cNvPr id="38915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pic>
        <p:nvPicPr>
          <p:cNvPr id="38917" name="Picture 2" descr="C:\Documents and Settings\pc\Desktop\seminario_hanford\MapLeve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79629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CasellaDiTesto 5"/>
          <p:cNvSpPr txBox="1">
            <a:spLocks noChangeArrowheads="1"/>
          </p:cNvSpPr>
          <p:nvPr/>
        </p:nvSpPr>
        <p:spPr bwMode="auto">
          <a:xfrm>
            <a:off x="2514600" y="4495800"/>
            <a:ext cx="168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2000 ft (610m)</a:t>
            </a:r>
          </a:p>
        </p:txBody>
      </p:sp>
      <p:sp>
        <p:nvSpPr>
          <p:cNvPr id="38919" name="CasellaDiTesto 6"/>
          <p:cNvSpPr txBox="1">
            <a:spLocks noChangeArrowheads="1"/>
          </p:cNvSpPr>
          <p:nvPr/>
        </p:nvSpPr>
        <p:spPr bwMode="auto">
          <a:xfrm>
            <a:off x="7162800" y="4038600"/>
            <a:ext cx="181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4100 ft (1250m)</a:t>
            </a:r>
          </a:p>
        </p:txBody>
      </p:sp>
      <p:sp>
        <p:nvSpPr>
          <p:cNvPr id="38920" name="CasellaDiTesto 7"/>
          <p:cNvSpPr txBox="1">
            <a:spLocks noChangeArrowheads="1"/>
          </p:cNvSpPr>
          <p:nvPr/>
        </p:nvSpPr>
        <p:spPr bwMode="auto">
          <a:xfrm>
            <a:off x="5715000" y="3733800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82550" algn="l"/>
              </a:tabLst>
            </a:pPr>
            <a:r>
              <a:rPr lang="it-IT">
                <a:solidFill>
                  <a:srgbClr val="4C1900"/>
                </a:solidFill>
              </a:rPr>
              <a:t>300 ft (91m)</a:t>
            </a:r>
          </a:p>
        </p:txBody>
      </p:sp>
      <p:sp>
        <p:nvSpPr>
          <p:cNvPr id="38921" name="CasellaDiTesto 8"/>
          <p:cNvSpPr txBox="1">
            <a:spLocks noChangeArrowheads="1"/>
          </p:cNvSpPr>
          <p:nvPr/>
        </p:nvSpPr>
        <p:spPr bwMode="auto">
          <a:xfrm>
            <a:off x="5410200" y="4572000"/>
            <a:ext cx="155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B050"/>
                </a:solidFill>
              </a:rPr>
              <a:t>800 ft (244m)</a:t>
            </a:r>
          </a:p>
        </p:txBody>
      </p:sp>
      <p:sp>
        <p:nvSpPr>
          <p:cNvPr id="38922" name="CasellaDiTesto 9"/>
          <p:cNvSpPr txBox="1">
            <a:spLocks noChangeArrowheads="1"/>
          </p:cNvSpPr>
          <p:nvPr/>
        </p:nvSpPr>
        <p:spPr bwMode="auto">
          <a:xfrm>
            <a:off x="533400" y="1905000"/>
            <a:ext cx="37542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</a:rPr>
              <a:t>Homestake seismic </a:t>
            </a:r>
            <a:r>
              <a:rPr lang="it-IT" sz="1400" b="1" dirty="0" smtClean="0">
                <a:solidFill>
                  <a:srgbClr val="C00000"/>
                </a:solidFill>
              </a:rPr>
              <a:t>array,</a:t>
            </a:r>
            <a:r>
              <a:rPr lang="it-IT" sz="1400" b="1" dirty="0" smtClean="0">
                <a:solidFill>
                  <a:srgbClr val="C00000"/>
                </a:solidFill>
              </a:rPr>
              <a:t> September2009</a:t>
            </a:r>
            <a:endParaRPr lang="it-IT" sz="1400" b="1" dirty="0">
              <a:solidFill>
                <a:srgbClr val="C00000"/>
              </a:solidFill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3962400" y="4038600"/>
            <a:ext cx="1524000" cy="914400"/>
          </a:xfrm>
          <a:prstGeom prst="ellipse">
            <a:avLst/>
          </a:prstGeom>
          <a:solidFill>
            <a:schemeClr val="tx1">
              <a:lumMod val="75000"/>
              <a:alpha val="1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8924" name="Ovale 11"/>
          <p:cNvSpPr>
            <a:spLocks noChangeArrowheads="1"/>
          </p:cNvSpPr>
          <p:nvPr/>
        </p:nvSpPr>
        <p:spPr bwMode="auto">
          <a:xfrm>
            <a:off x="6934200" y="3886200"/>
            <a:ext cx="609600" cy="381000"/>
          </a:xfrm>
          <a:prstGeom prst="ellipse">
            <a:avLst/>
          </a:prstGeom>
          <a:solidFill>
            <a:srgbClr val="C00000">
              <a:alpha val="1686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cxnSp>
        <p:nvCxnSpPr>
          <p:cNvPr id="38925" name="Connettore 1 16"/>
          <p:cNvCxnSpPr>
            <a:cxnSpLocks noChangeShapeType="1"/>
          </p:cNvCxnSpPr>
          <p:nvPr/>
        </p:nvCxnSpPr>
        <p:spPr bwMode="auto">
          <a:xfrm rot="5400000" flipH="1" flipV="1">
            <a:off x="6629400" y="3124200"/>
            <a:ext cx="1524000" cy="30480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38926" name="Connettore 1 18"/>
          <p:cNvCxnSpPr>
            <a:cxnSpLocks noChangeShapeType="1"/>
          </p:cNvCxnSpPr>
          <p:nvPr/>
        </p:nvCxnSpPr>
        <p:spPr bwMode="auto">
          <a:xfrm rot="5400000" flipH="1" flipV="1">
            <a:off x="6934200" y="2895600"/>
            <a:ext cx="1447800" cy="685800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38927" name="Freccia bidirezionale orizzontale 24"/>
          <p:cNvSpPr>
            <a:spLocks noChangeArrowheads="1"/>
          </p:cNvSpPr>
          <p:nvPr/>
        </p:nvSpPr>
        <p:spPr bwMode="auto">
          <a:xfrm>
            <a:off x="7543800" y="2514600"/>
            <a:ext cx="381000" cy="152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8928" name="CasellaDiTesto 25"/>
          <p:cNvSpPr txBox="1">
            <a:spLocks noChangeArrowheads="1"/>
          </p:cNvSpPr>
          <p:nvPr/>
        </p:nvSpPr>
        <p:spPr bwMode="auto">
          <a:xfrm>
            <a:off x="7467600" y="2209800"/>
            <a:ext cx="58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i="1">
                <a:solidFill>
                  <a:srgbClr val="FF0000"/>
                </a:solidFill>
              </a:rPr>
              <a:t>90m</a:t>
            </a:r>
          </a:p>
        </p:txBody>
      </p:sp>
      <p:cxnSp>
        <p:nvCxnSpPr>
          <p:cNvPr id="38929" name="Connettore 1 26"/>
          <p:cNvCxnSpPr>
            <a:cxnSpLocks noChangeShapeType="1"/>
          </p:cNvCxnSpPr>
          <p:nvPr/>
        </p:nvCxnSpPr>
        <p:spPr bwMode="auto">
          <a:xfrm rot="16200000" flipH="1">
            <a:off x="4000500" y="4914900"/>
            <a:ext cx="1371600" cy="83820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38930" name="Connettore 1 28"/>
          <p:cNvCxnSpPr>
            <a:cxnSpLocks noChangeShapeType="1"/>
          </p:cNvCxnSpPr>
          <p:nvPr/>
        </p:nvCxnSpPr>
        <p:spPr bwMode="auto">
          <a:xfrm rot="16200000" flipV="1">
            <a:off x="4381500" y="4610100"/>
            <a:ext cx="1447800" cy="91440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38931" name="Freccia bidirezionale orizzontale 37"/>
          <p:cNvSpPr>
            <a:spLocks noChangeArrowheads="1"/>
          </p:cNvSpPr>
          <p:nvPr/>
        </p:nvSpPr>
        <p:spPr bwMode="auto">
          <a:xfrm rot="-1540642">
            <a:off x="5035550" y="5759450"/>
            <a:ext cx="520700" cy="152400"/>
          </a:xfrm>
          <a:prstGeom prst="leftRightArrow">
            <a:avLst>
              <a:gd name="adj1" fmla="val 50000"/>
              <a:gd name="adj2" fmla="val 49684"/>
            </a:avLst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8932" name="CasellaDiTesto 38"/>
          <p:cNvSpPr txBox="1">
            <a:spLocks noChangeArrowheads="1"/>
          </p:cNvSpPr>
          <p:nvPr/>
        </p:nvSpPr>
        <p:spPr bwMode="auto">
          <a:xfrm>
            <a:off x="5181600" y="5791200"/>
            <a:ext cx="696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i="1"/>
              <a:t>350m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s from GGNSubtraction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Slide3_104sec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s from GGNSubtraction-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576" y="-1"/>
            <a:ext cx="9144000" cy="6858001"/>
          </a:xfrm>
          <a:prstGeom prst="rect">
            <a:avLst/>
          </a:prstGeom>
        </p:spPr>
      </p:pic>
      <p:pic>
        <p:nvPicPr>
          <p:cNvPr id="5" name="Slide4_106sec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76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s from GGNSubtraction-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0"/>
            <a:ext cx="9144001" cy="6858001"/>
          </a:xfrm>
          <a:prstGeom prst="rect">
            <a:avLst/>
          </a:prstGeom>
        </p:spPr>
      </p:pic>
      <p:pic>
        <p:nvPicPr>
          <p:cNvPr id="5" name="Slide5_145sec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s from GGNSubtraction-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0"/>
            <a:ext cx="9144001" cy="6858001"/>
          </a:xfrm>
          <a:prstGeom prst="rect">
            <a:avLst/>
          </a:prstGeom>
        </p:spPr>
      </p:pic>
      <p:pic>
        <p:nvPicPr>
          <p:cNvPr id="5" name="Slide6_171sec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ages from GGNSubtraction-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1" cy="6858001"/>
          </a:xfrm>
          <a:prstGeom prst="rect">
            <a:avLst/>
          </a:prstGeom>
        </p:spPr>
      </p:pic>
      <p:pic>
        <p:nvPicPr>
          <p:cNvPr id="5" name="Slide7_110sec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608763"/>
            <a:ext cx="249237" cy="2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924800" cy="609600"/>
          </a:xfrm>
        </p:spPr>
        <p:txBody>
          <a:bodyPr/>
          <a:lstStyle/>
          <a:p>
            <a:r>
              <a:rPr lang="en-US" dirty="0" smtClean="0"/>
              <a:t>Seismic array </a:t>
            </a:r>
            <a:r>
              <a:rPr lang="en-US" dirty="0" smtClean="0"/>
              <a:t>distribution</a:t>
            </a:r>
            <a:br>
              <a:rPr lang="en-US" dirty="0" smtClean="0"/>
            </a:br>
            <a:r>
              <a:rPr lang="en-US" dirty="0" smtClean="0"/>
              <a:t>for Newtonian Noise Subtraction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24600"/>
            <a:ext cx="5486400" cy="474663"/>
          </a:xfrm>
        </p:spPr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2163" name="Picture 3" descr="C:\MyStuff\PostDoc2\figures\designs\SeismicAr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275" y="2133600"/>
            <a:ext cx="4643672" cy="30480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 bwMode="auto">
          <a:xfrm rot="16200000" flipV="1">
            <a:off x="838201" y="5105400"/>
            <a:ext cx="685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1" y="5486400"/>
            <a:ext cx="39623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Secondary array </a:t>
            </a:r>
          </a:p>
          <a:p>
            <a:r>
              <a:rPr lang="en-US" sz="1600" dirty="0" smtClean="0"/>
              <a:t>Monitor movement of  </a:t>
            </a:r>
            <a:r>
              <a:rPr lang="en-US" sz="1600" dirty="0" err="1" smtClean="0"/>
              <a:t>inhomogeneities</a:t>
            </a:r>
            <a:r>
              <a:rPr lang="en-US" sz="1600" dirty="0" smtClean="0"/>
              <a:t> close to the test mass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3124200" y="2819400"/>
            <a:ext cx="19812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 flipV="1">
            <a:off x="4953000" y="1524000"/>
            <a:ext cx="685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791200" y="137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Dense Surface </a:t>
            </a:r>
            <a:r>
              <a:rPr lang="en-US" sz="2000" dirty="0" smtClean="0"/>
              <a:t>array</a:t>
            </a:r>
          </a:p>
          <a:p>
            <a:r>
              <a:rPr lang="en-US" sz="1600" dirty="0" smtClean="0"/>
              <a:t>Wave reflection effects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5400" y="243840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Local array </a:t>
            </a:r>
          </a:p>
          <a:p>
            <a:r>
              <a:rPr lang="en-US" sz="1600" dirty="0" smtClean="0"/>
              <a:t>second order effects</a:t>
            </a:r>
          </a:p>
          <a:p>
            <a:r>
              <a:rPr lang="en-US" sz="1600" dirty="0" smtClean="0"/>
              <a:t>diffraction effects</a:t>
            </a:r>
          </a:p>
          <a:p>
            <a:endParaRPr lang="en-US" sz="16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must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disentangle shear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from pressure modes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0" y="5919281"/>
            <a:ext cx="5181600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b="1" dirty="0" smtClean="0"/>
              <a:t>Simulation of underground gravity gradients from stochastic seismic fields</a:t>
            </a:r>
            <a:r>
              <a:rPr lang="en-US" sz="1100" dirty="0" smtClean="0"/>
              <a:t> J Harms, et al. </a:t>
            </a:r>
            <a:r>
              <a:rPr lang="en-US" sz="1100" u="sng" dirty="0" smtClean="0"/>
              <a:t>LIGO Document P0900102-v1</a:t>
            </a:r>
          </a:p>
          <a:p>
            <a:r>
              <a:rPr lang="en-US" sz="1100" b="1" dirty="0" smtClean="0"/>
              <a:t>Gravity-Gradient Subtraction in 3rd Generation Underground Gravitational-Wave Detectors in Homogeneous Media  </a:t>
            </a:r>
            <a:r>
              <a:rPr lang="en-US" sz="1100" dirty="0" smtClean="0"/>
              <a:t>Jan Harms, et al.,</a:t>
            </a:r>
            <a:r>
              <a:rPr lang="en-US" sz="1100" dirty="0" smtClean="0"/>
              <a:t> </a:t>
            </a:r>
            <a:r>
              <a:rPr lang="en-US" sz="1100" u="sng" dirty="0" smtClean="0">
                <a:hlinkClick r:id="rId3"/>
              </a:rPr>
              <a:t>https://dcc.ligo.org/cgi-bin/private/DocDB/ShowDocument?docid=p0900113</a:t>
            </a:r>
            <a:endParaRPr lang="en-US" sz="11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7800" y="4532293"/>
            <a:ext cx="37976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Small caves needed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Large caves not useful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array</a:t>
            </a:r>
            <a:br>
              <a:rPr lang="en-US" dirty="0" smtClean="0"/>
            </a:br>
            <a:r>
              <a:rPr lang="en-US" dirty="0" smtClean="0"/>
              <a:t>The key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693025" cy="3724275"/>
          </a:xfrm>
        </p:spPr>
        <p:txBody>
          <a:bodyPr/>
          <a:lstStyle/>
          <a:p>
            <a:r>
              <a:rPr lang="en-US" dirty="0" smtClean="0"/>
              <a:t>Movement of the cave </a:t>
            </a:r>
          </a:p>
          <a:p>
            <a:pPr>
              <a:buNone/>
            </a:pPr>
            <a:r>
              <a:rPr lang="en-US" dirty="0" smtClean="0"/>
              <a:t>	with respect </a:t>
            </a:r>
            <a:r>
              <a:rPr lang="en-US" dirty="0" smtClean="0"/>
              <a:t>to the test </a:t>
            </a:r>
            <a:r>
              <a:rPr lang="en-US" dirty="0" smtClean="0"/>
              <a:t>mass</a:t>
            </a:r>
          </a:p>
          <a:p>
            <a:r>
              <a:rPr lang="en-US" dirty="0" smtClean="0"/>
              <a:t>Rock to Test Mass  “LISA” phase meter</a:t>
            </a:r>
          </a:p>
          <a:p>
            <a:pPr lvl="1"/>
            <a:r>
              <a:rPr lang="en-US" dirty="0" smtClean="0"/>
              <a:t>Pm precision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197267" y="3581400"/>
            <a:ext cx="5449721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 dir="u"/>
      </mp:transition>
    </mc:Choice>
    <mc:Fallback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deformation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93025" cy="3724275"/>
          </a:xfrm>
        </p:spPr>
        <p:txBody>
          <a:bodyPr/>
          <a:lstStyle/>
          <a:p>
            <a:r>
              <a:rPr lang="en-US" dirty="0" smtClean="0"/>
              <a:t>Surface array of rock to rock </a:t>
            </a:r>
            <a:r>
              <a:rPr lang="en-US" dirty="0" err="1" smtClean="0"/>
              <a:t>strainmeters</a:t>
            </a:r>
            <a:endParaRPr lang="en-US" dirty="0" smtClean="0"/>
          </a:p>
          <a:p>
            <a:pPr lvl="1"/>
            <a:r>
              <a:rPr lang="en-US" dirty="0" smtClean="0"/>
              <a:t>(LISA </a:t>
            </a:r>
            <a:r>
              <a:rPr lang="en-US" dirty="0" err="1" smtClean="0"/>
              <a:t>strainmeters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52400" y="2362200"/>
            <a:ext cx="5791200" cy="288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019800" y="4917492"/>
            <a:ext cx="3124200" cy="194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cube dir="r"/>
      </mp:transition>
    </mc:Choice>
    <mc:Fallback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Disentangle pressure from shear waves</a:t>
            </a:r>
            <a:endParaRPr lang="en-US" sz="200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5843" name="Picture 2" descr="dilatome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066800"/>
            <a:ext cx="3962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905000"/>
            <a:ext cx="3962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Dilatometers measure more directly the </a:t>
            </a:r>
            <a:r>
              <a:rPr lang="en-US" sz="2800" dirty="0" smtClean="0"/>
              <a:t>		</a:t>
            </a:r>
            <a:r>
              <a:rPr lang="en-US" sz="2800" dirty="0" smtClean="0">
                <a:solidFill>
                  <a:srgbClr val="FF0000"/>
                </a:solidFill>
              </a:rPr>
              <a:t>rock </a:t>
            </a:r>
            <a:r>
              <a:rPr lang="en-US" sz="2800" dirty="0" smtClean="0">
                <a:solidFill>
                  <a:srgbClr val="FF0000"/>
                </a:solidFill>
              </a:rPr>
              <a:t>density </a:t>
            </a:r>
            <a:r>
              <a:rPr lang="en-US" sz="2800" dirty="0" smtClean="0">
                <a:solidFill>
                  <a:srgbClr val="FF0000"/>
                </a:solidFill>
              </a:rPr>
              <a:t>variations  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(P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waves)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0" lvl="2"/>
            <a:endParaRPr lang="en-US" dirty="0" smtClean="0">
              <a:solidFill>
                <a:srgbClr val="FF0000"/>
              </a:solidFill>
            </a:endParaRPr>
          </a:p>
          <a:p>
            <a:pPr marL="0" lvl="2"/>
            <a:r>
              <a:rPr lang="en-US" dirty="0" smtClean="0">
                <a:solidFill>
                  <a:srgbClr val="FF0000"/>
                </a:solidFill>
              </a:rPr>
              <a:t>insensitive </a:t>
            </a:r>
            <a:r>
              <a:rPr lang="en-US" dirty="0" smtClean="0">
                <a:solidFill>
                  <a:srgbClr val="FF0000"/>
                </a:solidFill>
              </a:rPr>
              <a:t>to S-</a:t>
            </a:r>
            <a:r>
              <a:rPr lang="en-US" dirty="0" smtClean="0">
                <a:solidFill>
                  <a:srgbClr val="FF0000"/>
                </a:solidFill>
              </a:rPr>
              <a:t>waves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Bore hole instruments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simpler </a:t>
            </a:r>
            <a:r>
              <a:rPr lang="en-US" sz="2800" dirty="0" smtClean="0">
                <a:solidFill>
                  <a:srgbClr val="0000FF"/>
                </a:solidFill>
              </a:rPr>
              <a:t>and </a:t>
            </a:r>
            <a:r>
              <a:rPr lang="en-US" sz="2800" dirty="0" smtClean="0">
                <a:solidFill>
                  <a:srgbClr val="0000FF"/>
                </a:solidFill>
              </a:rPr>
              <a:t>cheaper</a:t>
            </a:r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04800" y="958334"/>
            <a:ext cx="257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Malcolm Johnston - USGS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76800" y="4724400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boreholes filled with incompressible </a:t>
            </a:r>
            <a:r>
              <a:rPr lang="en-US" dirty="0" smtClean="0">
                <a:solidFill>
                  <a:srgbClr val="FF0000"/>
                </a:solidFill>
              </a:rPr>
              <a:t>liquids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 dir="d"/>
      </mp:transition>
    </mc:Choice>
    <mc:Fallback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5075238" y="233045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58372" name="Content Placeholder 8"/>
          <p:cNvSpPr>
            <a:spLocks noGrp="1"/>
          </p:cNvSpPr>
          <p:nvPr>
            <p:ph sz="half" idx="2"/>
          </p:nvPr>
        </p:nvSpPr>
        <p:spPr>
          <a:xfrm>
            <a:off x="0" y="3962400"/>
            <a:ext cx="7543800" cy="106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&lt;Pm sensitivity </a:t>
            </a:r>
            <a:endParaRPr lang="en-US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9399" name="Picture 9" descr="parkprior4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1873" y="118004"/>
            <a:ext cx="6093852" cy="671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152400" y="978932"/>
            <a:ext cx="257707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Immediate Pre-seismic Strain before the 2004 M6 </a:t>
            </a:r>
            <a:r>
              <a:rPr lang="en-US" sz="2400" dirty="0" err="1"/>
              <a:t>Parkfield</a:t>
            </a:r>
            <a:r>
              <a:rPr lang="en-US" sz="2400" dirty="0" smtClean="0"/>
              <a:t> earthquake</a:t>
            </a:r>
          </a:p>
          <a:p>
            <a:endParaRPr lang="en-US" sz="2400" dirty="0" smtClean="0"/>
          </a:p>
          <a:p>
            <a:r>
              <a:rPr lang="en-US" dirty="0" smtClean="0"/>
              <a:t>Malcolm Johnston </a:t>
            </a:r>
          </a:p>
          <a:p>
            <a:r>
              <a:rPr lang="en-US" dirty="0" smtClean="0"/>
              <a:t>USGS</a:t>
            </a:r>
          </a:p>
          <a:p>
            <a:endParaRPr lang="en-US" sz="2400" dirty="0"/>
          </a:p>
        </p:txBody>
      </p:sp>
      <p:sp>
        <p:nvSpPr>
          <p:cNvPr id="10" name="Donut 9"/>
          <p:cNvSpPr/>
          <p:nvPr/>
        </p:nvSpPr>
        <p:spPr>
          <a:xfrm>
            <a:off x="2590800" y="2635250"/>
            <a:ext cx="976873" cy="1631950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/>
      </m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it-IT" smtClean="0"/>
              <a:t>Preparing the sites… digging and concrete laying</a:t>
            </a:r>
            <a:endParaRPr lang="it-IT"/>
          </a:p>
        </p:txBody>
      </p:sp>
      <p:sp>
        <p:nvSpPr>
          <p:cNvPr id="39939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pic>
        <p:nvPicPr>
          <p:cNvPr id="39941" name="Picture 2" descr="C:\Documents and Settings\pc\Desktop\seminario_hanford\pictures\IMG_2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336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3" descr="C:\Documents and Settings\pc\Desktop\seminario_hanford\pictures\IMG_2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1336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4" descr="C:\Documents and Settings\pc\Desktop\seminario_hanford\pictures\IMG_2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1336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5" descr="C:\Documents and Settings\pc\Desktop\seminario_hanford\pictures\IMG_2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2133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CasellaDiTesto 13"/>
          <p:cNvSpPr txBox="1">
            <a:spLocks noChangeArrowheads="1"/>
          </p:cNvSpPr>
          <p:nvPr/>
        </p:nvSpPr>
        <p:spPr bwMode="auto">
          <a:xfrm>
            <a:off x="1905000" y="4953000"/>
            <a:ext cx="548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- Dig </a:t>
            </a:r>
            <a:r>
              <a:rPr lang="en-US" sz="1600" dirty="0"/>
              <a:t>and shovel </a:t>
            </a:r>
            <a:r>
              <a:rPr lang="en-US" sz="1600" dirty="0" smtClean="0"/>
              <a:t>loose rock </a:t>
            </a:r>
            <a:r>
              <a:rPr lang="en-US" sz="1600" dirty="0"/>
              <a:t>and debris</a:t>
            </a:r>
          </a:p>
          <a:p>
            <a:r>
              <a:rPr lang="en-US" sz="1600" dirty="0"/>
              <a:t>- </a:t>
            </a:r>
            <a:r>
              <a:rPr lang="en-US" sz="1600" dirty="0" smtClean="0"/>
              <a:t>Sound </a:t>
            </a:r>
            <a:r>
              <a:rPr lang="en-US" sz="1600" dirty="0"/>
              <a:t>the rocks to </a:t>
            </a:r>
            <a:r>
              <a:rPr lang="en-US" sz="1600" dirty="0" smtClean="0"/>
              <a:t>identify and remove </a:t>
            </a:r>
            <a:r>
              <a:rPr lang="en-US" sz="1600" dirty="0"/>
              <a:t>rock fractures </a:t>
            </a:r>
          </a:p>
          <a:p>
            <a:r>
              <a:rPr lang="en-US" sz="1600" dirty="0"/>
              <a:t>- </a:t>
            </a:r>
            <a:r>
              <a:rPr lang="en-US" sz="1600" dirty="0" smtClean="0"/>
              <a:t>Build </a:t>
            </a:r>
            <a:r>
              <a:rPr lang="en-US" sz="1600" dirty="0"/>
              <a:t>a </a:t>
            </a:r>
            <a:r>
              <a:rPr lang="en-US" sz="1600" dirty="0" smtClean="0"/>
              <a:t>concrete </a:t>
            </a:r>
            <a:r>
              <a:rPr lang="en-US" sz="1600" dirty="0"/>
              <a:t>base well connected to the bedrock</a:t>
            </a:r>
            <a:r>
              <a:rPr lang="it-IT" sz="1600" dirty="0"/>
              <a:t>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commercial sensors </a:t>
            </a:r>
            <a:br>
              <a:rPr lang="en-US" dirty="0" smtClean="0"/>
            </a:br>
            <a:r>
              <a:rPr lang="en-US" dirty="0" smtClean="0"/>
              <a:t>useful?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3657600"/>
          </a:xfrm>
        </p:spPr>
        <p:txBody>
          <a:bodyPr/>
          <a:lstStyle/>
          <a:p>
            <a:r>
              <a:rPr lang="en-US" dirty="0" smtClean="0"/>
              <a:t>seismometer’s </a:t>
            </a:r>
            <a:r>
              <a:rPr lang="en-US" dirty="0" smtClean="0"/>
              <a:t>sensitivity designed to measure Petersen’s </a:t>
            </a:r>
            <a:r>
              <a:rPr lang="en-US" dirty="0" smtClean="0"/>
              <a:t>model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Need 10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100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suppression of NN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Content Placeholder 5" descr="Picture 1.png"/>
          <p:cNvPicPr>
            <a:picLocks noChangeAspect="1"/>
          </p:cNvPicPr>
          <p:nvPr/>
        </p:nvPicPr>
        <p:blipFill>
          <a:blip r:embed="rId2"/>
          <a:srcRect l="-38677" r="-38677"/>
          <a:stretch>
            <a:fillRect/>
          </a:stretch>
        </p:blipFill>
        <p:spPr bwMode="auto">
          <a:xfrm>
            <a:off x="-1244535" y="2566584"/>
            <a:ext cx="8864535" cy="429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60928" y="3276600"/>
            <a:ext cx="2683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Marginally sufficient,</a:t>
            </a:r>
          </a:p>
          <a:p>
            <a:r>
              <a:rPr lang="en-US" dirty="0" smtClean="0"/>
              <a:t>Need improvement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Probably sufficient      for surface array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BUT 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Donut 7"/>
          <p:cNvSpPr/>
          <p:nvPr/>
        </p:nvSpPr>
        <p:spPr bwMode="auto">
          <a:xfrm>
            <a:off x="3733800" y="4038600"/>
            <a:ext cx="2438400" cy="3124200"/>
          </a:xfrm>
          <a:prstGeom prst="donut">
            <a:avLst>
              <a:gd name="adj" fmla="val 518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 dir="u"/>
      </mp:transition>
    </mc:Choice>
    <mc:Fallback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or seismic </a:t>
            </a:r>
            <a:r>
              <a:rPr lang="en-US" smtClean="0"/>
              <a:t>attenuator </a:t>
            </a:r>
            <a:br>
              <a:rPr lang="en-US" smtClean="0"/>
            </a:br>
            <a:r>
              <a:rPr lang="en-US" smtClean="0"/>
              <a:t>flexure </a:t>
            </a:r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7086600" cy="3724275"/>
          </a:xfrm>
        </p:spPr>
        <p:txBody>
          <a:bodyPr/>
          <a:lstStyle/>
          <a:p>
            <a:r>
              <a:rPr lang="en-US" dirty="0" smtClean="0"/>
              <a:t>Fractal noise at low frequency</a:t>
            </a:r>
          </a:p>
          <a:p>
            <a:pPr lvl="1"/>
            <a:r>
              <a:rPr lang="en-US" dirty="0" smtClean="0"/>
              <a:t>Generates extra </a:t>
            </a:r>
            <a:r>
              <a:rPr lang="en-US" dirty="0" smtClean="0"/>
              <a:t>noise </a:t>
            </a:r>
            <a:r>
              <a:rPr lang="en-US" dirty="0" smtClean="0">
                <a:solidFill>
                  <a:srgbClr val="FF0000"/>
                </a:solidFill>
              </a:rPr>
              <a:t>directly interpreted as GW signal, </a:t>
            </a:r>
          </a:p>
          <a:p>
            <a:pPr lvl="1"/>
            <a:r>
              <a:rPr lang="en-US" dirty="0" smtClean="0"/>
              <a:t>not </a:t>
            </a:r>
            <a:r>
              <a:rPr lang="en-US" dirty="0" smtClean="0"/>
              <a:t>filterable in Wiener filters</a:t>
            </a:r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eliminate fractal </a:t>
            </a:r>
            <a:r>
              <a:rPr lang="en-US" dirty="0" smtClean="0">
                <a:solidFill>
                  <a:srgbClr val="FF0000"/>
                </a:solidFill>
              </a:rPr>
              <a:t>noise</a:t>
            </a:r>
          </a:p>
          <a:p>
            <a:pPr lvl="1"/>
            <a:r>
              <a:rPr lang="en-US" dirty="0" smtClean="0"/>
              <a:t>or</a:t>
            </a:r>
            <a:endParaRPr lang="en-US" dirty="0" smtClean="0"/>
          </a:p>
          <a:p>
            <a:pPr lvl="1"/>
            <a:r>
              <a:rPr lang="en-US" dirty="0" smtClean="0"/>
              <a:t>triple instruments in each location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Use Majority </a:t>
            </a:r>
            <a:r>
              <a:rPr lang="en-US" dirty="0" smtClean="0">
                <a:solidFill>
                  <a:srgbClr val="FF0000"/>
                </a:solidFill>
              </a:rPr>
              <a:t>logic instead of average</a:t>
            </a:r>
            <a:r>
              <a:rPr lang="en-US" dirty="0" smtClean="0">
                <a:solidFill>
                  <a:srgbClr val="FF0000"/>
                </a:solidFill>
              </a:rPr>
              <a:t> signal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58844" y="2286000"/>
            <a:ext cx="3770312" cy="37242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ET annual meeting, </a:t>
            </a:r>
            <a:r>
              <a:rPr lang="en-US" dirty="0" err="1" smtClean="0"/>
              <a:t>Erice</a:t>
            </a:r>
            <a:r>
              <a:rPr lang="en-US" dirty="0" smtClean="0"/>
              <a:t>        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0975" y="762000"/>
            <a:ext cx="7693025" cy="5943600"/>
          </a:xfrm>
          <a:solidFill>
            <a:srgbClr val="FFFFFF"/>
          </a:solidFill>
        </p:spPr>
        <p:txBody>
          <a:bodyPr/>
          <a:lstStyle/>
          <a:p>
            <a:r>
              <a:rPr lang="en-US" sz="2400" dirty="0" err="1" smtClean="0"/>
              <a:t>Homestake</a:t>
            </a:r>
            <a:r>
              <a:rPr lang="en-US" sz="2400" dirty="0" smtClean="0"/>
              <a:t> is a particularly quiet place,</a:t>
            </a:r>
            <a:r>
              <a:rPr lang="en-US" sz="2400" dirty="0" smtClean="0"/>
              <a:t> 		occasionally beats the </a:t>
            </a:r>
            <a:r>
              <a:rPr lang="en-US" sz="2400" dirty="0" smtClean="0"/>
              <a:t>Petersen’s model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Well timed array to characterize scattering reflection, et </a:t>
            </a:r>
            <a:r>
              <a:rPr lang="en-US" sz="2400" dirty="0" err="1" smtClean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. well under way, need funding to </a:t>
            </a:r>
            <a:r>
              <a:rPr lang="en-US" sz="2400" dirty="0" smtClean="0">
                <a:solidFill>
                  <a:srgbClr val="FF0000"/>
                </a:solidFill>
              </a:rPr>
              <a:t>complete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Started comparative study of salt mine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New understanding of NN subtraction</a:t>
            </a:r>
            <a:r>
              <a:rPr lang="en-US" sz="2400" dirty="0" smtClean="0">
                <a:solidFill>
                  <a:srgbClr val="0000FF"/>
                </a:solidFill>
              </a:rPr>
              <a:t> will allow Low Frequency GW </a:t>
            </a:r>
            <a:r>
              <a:rPr lang="en-US" sz="2400" dirty="0" smtClean="0">
                <a:solidFill>
                  <a:srgbClr val="0000FF"/>
                </a:solidFill>
              </a:rPr>
              <a:t>detection without need of </a:t>
            </a:r>
            <a:r>
              <a:rPr lang="en-US" sz="2400" dirty="0" err="1" smtClean="0">
                <a:solidFill>
                  <a:srgbClr val="0000FF"/>
                </a:solidFill>
              </a:rPr>
              <a:t>instrumenting</a:t>
            </a:r>
            <a:r>
              <a:rPr lang="en-US" sz="2400" dirty="0" smtClean="0">
                <a:solidFill>
                  <a:srgbClr val="0000FF"/>
                </a:solidFill>
              </a:rPr>
              <a:t> several cubic km of rock</a:t>
            </a:r>
          </a:p>
          <a:p>
            <a:endParaRPr lang="en-US" sz="2400" dirty="0" smtClean="0"/>
          </a:p>
          <a:p>
            <a:r>
              <a:rPr lang="en-US" sz="2400" dirty="0" smtClean="0"/>
              <a:t>New sensors of formidable sensitivity needed, but also possible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16, 2009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cube dir="u"/>
      </mp:transition>
    </mc:Choice>
    <mc:Fallback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it-IT" smtClean="0"/>
              <a:t>Preparing the sites… the seismometer base</a:t>
            </a:r>
            <a:endParaRPr lang="it-IT"/>
          </a:p>
        </p:txBody>
      </p:sp>
      <p:sp>
        <p:nvSpPr>
          <p:cNvPr id="40963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sp>
        <p:nvSpPr>
          <p:cNvPr id="40965" name="CasellaDiTesto 13"/>
          <p:cNvSpPr txBox="1">
            <a:spLocks noChangeArrowheads="1"/>
          </p:cNvSpPr>
          <p:nvPr/>
        </p:nvSpPr>
        <p:spPr bwMode="auto">
          <a:xfrm>
            <a:off x="1600200" y="5029200"/>
            <a:ext cx="624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600" dirty="0" smtClean="0"/>
              <a:t> Leveled tile with smooth surface is grouted to concrete base for </a:t>
            </a:r>
            <a:r>
              <a:rPr lang="it-IT" sz="1600" dirty="0"/>
              <a:t>each seismic </a:t>
            </a:r>
            <a:r>
              <a:rPr lang="it-IT" sz="1600" dirty="0" smtClean="0"/>
              <a:t>instrument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A larger tile is grouted at the 4100ft station for side-by-side measurements</a:t>
            </a:r>
            <a:endParaRPr lang="it-IT" sz="1600" dirty="0"/>
          </a:p>
        </p:txBody>
      </p:sp>
      <p:pic>
        <p:nvPicPr>
          <p:cNvPr id="40966" name="Picture 3" descr="C:\Documents and Settings\pc\Desktop\seminario_hanford\pictures\IMG_2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 descr="C:\Documents and Settings\pc\Desktop\seminario_hanford\pictures\IMG_2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8288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5" descr="C:\Documents and Settings\pc\Desktop\seminario_hanford\pictures\IMG_2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8288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6" descr="C:\Documents and Settings\pc\Desktop\seminario_hanford\pictures\IMG_27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18288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d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it-IT" smtClean="0"/>
              <a:t>Preparing the sites… power and network</a:t>
            </a:r>
            <a:endParaRPr lang="it-IT"/>
          </a:p>
        </p:txBody>
      </p:sp>
      <p:sp>
        <p:nvSpPr>
          <p:cNvPr id="43011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sp>
        <p:nvSpPr>
          <p:cNvPr id="44037" name="CasellaDiTesto 13"/>
          <p:cNvSpPr txBox="1">
            <a:spLocks noChangeArrowheads="1"/>
          </p:cNvSpPr>
          <p:nvPr/>
        </p:nvSpPr>
        <p:spPr bwMode="auto">
          <a:xfrm>
            <a:off x="1371600" y="5334001"/>
            <a:ext cx="6477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600" dirty="0" smtClean="0"/>
              <a:t> Power </a:t>
            </a:r>
            <a:r>
              <a:rPr lang="it-IT" sz="1600" dirty="0"/>
              <a:t>and </a:t>
            </a:r>
            <a:r>
              <a:rPr lang="it-IT" sz="1600" dirty="0" smtClean="0"/>
              <a:t>fiber optics are provided by the Sanford Laboratory</a:t>
            </a:r>
            <a:r>
              <a:rPr lang="it-IT" sz="1600" dirty="0"/>
              <a:t> </a:t>
            </a:r>
            <a:r>
              <a:rPr lang="it-IT" sz="1600" dirty="0" smtClean="0"/>
              <a:t>for most stations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/>
              <a:t> UPS </a:t>
            </a:r>
            <a:r>
              <a:rPr lang="it-IT" sz="1600" dirty="0"/>
              <a:t>units </a:t>
            </a:r>
            <a:r>
              <a:rPr lang="it-IT" sz="1600" dirty="0" smtClean="0"/>
              <a:t>ensure </a:t>
            </a:r>
            <a:r>
              <a:rPr lang="it-IT" sz="1600" dirty="0"/>
              <a:t>a continuous power supply, preventing black-outs and </a:t>
            </a:r>
            <a:r>
              <a:rPr lang="it-IT" sz="1600" dirty="0" smtClean="0"/>
              <a:t>protecting from power surges</a:t>
            </a:r>
            <a:endParaRPr lang="en-US" sz="1600" dirty="0"/>
          </a:p>
          <a:p>
            <a:pPr algn="ctr"/>
            <a:r>
              <a:rPr lang="it-IT" sz="1600" dirty="0"/>
              <a:t> </a:t>
            </a:r>
          </a:p>
        </p:txBody>
      </p:sp>
      <p:pic>
        <p:nvPicPr>
          <p:cNvPr id="43014" name="Picture 2" descr="C:\Documents and Settings\pc\Desktop\seminario_hanford\IMG_2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828800"/>
            <a:ext cx="23447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 descr="C:\Documents and Settings\pc\Desktop\seminario_hanford\IMG_26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828800"/>
            <a:ext cx="24145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4" descr="C:\Documents and Settings\pc\Desktop\seminario_hanford\IMG_2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8288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Air </a:t>
            </a:r>
            <a:r>
              <a:rPr lang="it-IT" dirty="0" err="1" smtClean="0"/>
              <a:t>current</a:t>
            </a:r>
            <a:r>
              <a:rPr lang="it-IT" dirty="0" smtClean="0"/>
              <a:t> and </a:t>
            </a:r>
            <a:r>
              <a:rPr lang="it-IT" dirty="0" err="1" smtClean="0"/>
              <a:t>acoustic</a:t>
            </a:r>
            <a:r>
              <a:rPr lang="it-IT" dirty="0" smtClean="0"/>
              <a:t> </a:t>
            </a:r>
            <a:r>
              <a:rPr lang="it-IT" dirty="0" err="1" smtClean="0"/>
              <a:t>shields</a:t>
            </a:r>
            <a:endParaRPr lang="it-IT" dirty="0"/>
          </a:p>
        </p:txBody>
      </p:sp>
      <p:sp>
        <p:nvSpPr>
          <p:cNvPr id="47107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grpSp>
        <p:nvGrpSpPr>
          <p:cNvPr id="3" name="Gruppo 11"/>
          <p:cNvGrpSpPr>
            <a:grpSpLocks/>
          </p:cNvGrpSpPr>
          <p:nvPr/>
        </p:nvGrpSpPr>
        <p:grpSpPr bwMode="auto">
          <a:xfrm>
            <a:off x="2438400" y="5029200"/>
            <a:ext cx="4495800" cy="1308100"/>
            <a:chOff x="1905000" y="4888790"/>
            <a:chExt cx="4495800" cy="1308809"/>
          </a:xfrm>
        </p:grpSpPr>
        <p:pic>
          <p:nvPicPr>
            <p:cNvPr id="47128" name="Picture 2" descr="C:\Documents and Settings\pc\Desktop\seminario_hanford\300-800-2k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4888790"/>
              <a:ext cx="4495800" cy="1308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tangolo 6"/>
            <p:cNvSpPr/>
            <p:nvPr/>
          </p:nvSpPr>
          <p:spPr bwMode="auto">
            <a:xfrm>
              <a:off x="5105400" y="5562255"/>
              <a:ext cx="1295400" cy="381207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solidFill>
                <a:schemeClr val="tx1">
                  <a:lumMod val="50000"/>
                  <a:alpha val="1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47130" name="Ovale 8"/>
            <p:cNvSpPr>
              <a:spLocks noChangeArrowheads="1"/>
            </p:cNvSpPr>
            <p:nvPr/>
          </p:nvSpPr>
          <p:spPr bwMode="auto">
            <a:xfrm>
              <a:off x="2133600" y="5410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7131" name="Ovale 9"/>
            <p:cNvSpPr>
              <a:spLocks noChangeArrowheads="1"/>
            </p:cNvSpPr>
            <p:nvPr/>
          </p:nvSpPr>
          <p:spPr bwMode="auto">
            <a:xfrm>
              <a:off x="4495800" y="56388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7132" name="Ovale 10"/>
            <p:cNvSpPr>
              <a:spLocks noChangeArrowheads="1"/>
            </p:cNvSpPr>
            <p:nvPr/>
          </p:nvSpPr>
          <p:spPr bwMode="auto">
            <a:xfrm>
              <a:off x="5334000" y="52578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cxnSp>
        <p:nvCxnSpPr>
          <p:cNvPr id="13" name="Connettore 2 12"/>
          <p:cNvCxnSpPr/>
          <p:nvPr/>
        </p:nvCxnSpPr>
        <p:spPr bwMode="auto">
          <a:xfrm flipV="1">
            <a:off x="1295400" y="5715000"/>
            <a:ext cx="1371600" cy="685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CasellaDiTesto 14"/>
          <p:cNvSpPr txBox="1"/>
          <p:nvPr/>
        </p:nvSpPr>
        <p:spPr>
          <a:xfrm>
            <a:off x="2895600" y="5486400"/>
            <a:ext cx="7318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solidFill>
                  <a:schemeClr val="tx1">
                    <a:lumMod val="50000"/>
                  </a:schemeClr>
                </a:solidFill>
              </a:rPr>
              <a:t>2000 ft</a:t>
            </a:r>
          </a:p>
        </p:txBody>
      </p:sp>
      <p:sp>
        <p:nvSpPr>
          <p:cNvPr id="47112" name="CasellaDiTesto 15"/>
          <p:cNvSpPr txBox="1">
            <a:spLocks noChangeArrowheads="1"/>
          </p:cNvSpPr>
          <p:nvPr/>
        </p:nvSpPr>
        <p:spPr bwMode="auto">
          <a:xfrm>
            <a:off x="5334000" y="502920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82550" algn="l"/>
              </a:tabLst>
            </a:pPr>
            <a:r>
              <a:rPr lang="it-IT" sz="1400">
                <a:solidFill>
                  <a:srgbClr val="4C1900"/>
                </a:solidFill>
              </a:rPr>
              <a:t>300 ft</a:t>
            </a:r>
          </a:p>
        </p:txBody>
      </p:sp>
      <p:sp>
        <p:nvSpPr>
          <p:cNvPr id="47113" name="CasellaDiTesto 16"/>
          <p:cNvSpPr txBox="1">
            <a:spLocks noChangeArrowheads="1"/>
          </p:cNvSpPr>
          <p:nvPr/>
        </p:nvSpPr>
        <p:spPr bwMode="auto">
          <a:xfrm>
            <a:off x="4419600" y="601980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B050"/>
                </a:solidFill>
              </a:rPr>
              <a:t>800 ft</a:t>
            </a:r>
          </a:p>
        </p:txBody>
      </p:sp>
      <p:pic>
        <p:nvPicPr>
          <p:cNvPr id="47114" name="Picture 3" descr="C:\Documents and Settings\pc\Desktop\seminario_hanford\pictures\IMG_2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203835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4" descr="C:\Documents and Settings\pc\Desktop\seminario_hanford\pictures\IMG_2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600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ttore 2 20"/>
          <p:cNvCxnSpPr>
            <a:stCxn id="66564" idx="2"/>
          </p:cNvCxnSpPr>
          <p:nvPr/>
        </p:nvCxnSpPr>
        <p:spPr bwMode="auto">
          <a:xfrm rot="16200000" flipH="1">
            <a:off x="1133475" y="3952875"/>
            <a:ext cx="1885950" cy="11811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7117" name="Picture 5" descr="C:\Documents and Settings\pc\Desktop\seminario_hanford\pictures\P10105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800600"/>
            <a:ext cx="20066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118" name="Connettore 2 33"/>
          <p:cNvCxnSpPr>
            <a:cxnSpLocks noChangeShapeType="1"/>
          </p:cNvCxnSpPr>
          <p:nvPr/>
        </p:nvCxnSpPr>
        <p:spPr bwMode="auto">
          <a:xfrm rot="5400000">
            <a:off x="5994400" y="3606800"/>
            <a:ext cx="1752600" cy="1701800"/>
          </a:xfrm>
          <a:prstGeom prst="straightConnector1">
            <a:avLst/>
          </a:prstGeom>
          <a:noFill/>
          <a:ln w="44450" algn="ctr">
            <a:solidFill>
              <a:srgbClr val="4C1900"/>
            </a:solidFill>
            <a:round/>
            <a:headEnd/>
            <a:tailEnd type="arrow" w="med" len="med"/>
          </a:ln>
        </p:spPr>
      </p:cxnSp>
      <p:cxnSp>
        <p:nvCxnSpPr>
          <p:cNvPr id="47119" name="Connettore 2 36"/>
          <p:cNvCxnSpPr>
            <a:cxnSpLocks noChangeShapeType="1"/>
          </p:cNvCxnSpPr>
          <p:nvPr/>
        </p:nvCxnSpPr>
        <p:spPr bwMode="auto">
          <a:xfrm rot="10800000">
            <a:off x="6096000" y="5486400"/>
            <a:ext cx="914400" cy="66675"/>
          </a:xfrm>
          <a:prstGeom prst="straightConnector1">
            <a:avLst/>
          </a:prstGeom>
          <a:noFill/>
          <a:ln w="44450" algn="ctr">
            <a:solidFill>
              <a:srgbClr val="4C1900"/>
            </a:solidFill>
            <a:round/>
            <a:headEnd/>
            <a:tailEnd type="arrow" w="med" len="med"/>
          </a:ln>
        </p:spPr>
      </p:cxnSp>
      <p:pic>
        <p:nvPicPr>
          <p:cNvPr id="47120" name="Picture 7" descr="C:\Documents and Settings\pc\Desktop\seminario_hanford\pictures\P10105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6002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1" name="Picture 8" descr="C:\Documents and Settings\pc\Desktop\seminario_hanford\pictures\IMG_26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16002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9" descr="C:\Documents and Settings\pc\Desktop\seminario_hanford\P10009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1600200"/>
            <a:ext cx="19288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Connettore 2 46"/>
          <p:cNvCxnSpPr>
            <a:stCxn id="66568" idx="2"/>
          </p:cNvCxnSpPr>
          <p:nvPr/>
        </p:nvCxnSpPr>
        <p:spPr bwMode="auto">
          <a:xfrm rot="5400000">
            <a:off x="4371975" y="4391025"/>
            <a:ext cx="2057400" cy="43815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Connettore 2 49"/>
          <p:cNvCxnSpPr>
            <a:stCxn id="66569" idx="2"/>
          </p:cNvCxnSpPr>
          <p:nvPr/>
        </p:nvCxnSpPr>
        <p:spPr bwMode="auto">
          <a:xfrm rot="16200000" flipH="1">
            <a:off x="3416300" y="4025900"/>
            <a:ext cx="2057400" cy="1168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152400" y="3810000"/>
            <a:ext cx="7318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solidFill>
                  <a:schemeClr val="tx1">
                    <a:lumMod val="50000"/>
                  </a:schemeClr>
                </a:solidFill>
              </a:rPr>
              <a:t>2000 ft</a:t>
            </a:r>
          </a:p>
        </p:txBody>
      </p:sp>
      <p:sp>
        <p:nvSpPr>
          <p:cNvPr id="47126" name="CasellaDiTesto 15"/>
          <p:cNvSpPr txBox="1">
            <a:spLocks noChangeArrowheads="1"/>
          </p:cNvSpPr>
          <p:nvPr/>
        </p:nvSpPr>
        <p:spPr bwMode="auto">
          <a:xfrm>
            <a:off x="7315200" y="160020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82550" algn="l"/>
              </a:tabLst>
            </a:pPr>
            <a:r>
              <a:rPr lang="it-IT" sz="1400">
                <a:solidFill>
                  <a:srgbClr val="4C1900"/>
                </a:solidFill>
              </a:rPr>
              <a:t>300 ft</a:t>
            </a:r>
          </a:p>
        </p:txBody>
      </p:sp>
      <p:sp>
        <p:nvSpPr>
          <p:cNvPr id="47127" name="CasellaDiTesto 16"/>
          <p:cNvSpPr txBox="1">
            <a:spLocks noChangeArrowheads="1"/>
          </p:cNvSpPr>
          <p:nvPr/>
        </p:nvSpPr>
        <p:spPr bwMode="auto">
          <a:xfrm>
            <a:off x="3276600" y="1600200"/>
            <a:ext cx="63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B050"/>
                </a:solidFill>
              </a:rPr>
              <a:t>800 ft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d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uppo 27"/>
          <p:cNvGrpSpPr>
            <a:grpSpLocks/>
          </p:cNvGrpSpPr>
          <p:nvPr/>
        </p:nvGrpSpPr>
        <p:grpSpPr bwMode="auto">
          <a:xfrm>
            <a:off x="3124200" y="4876800"/>
            <a:ext cx="2924175" cy="1335088"/>
            <a:chOff x="304800" y="4876800"/>
            <a:chExt cx="2924859" cy="1334342"/>
          </a:xfrm>
        </p:grpSpPr>
        <p:pic>
          <p:nvPicPr>
            <p:cNvPr id="46107" name="Picture 2" descr="C:\Documents and Settings\pc\Desktop\seminario_hanford\410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4876800"/>
              <a:ext cx="2924859" cy="1334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ttangolo 33"/>
            <p:cNvSpPr/>
            <p:nvPr/>
          </p:nvSpPr>
          <p:spPr bwMode="auto">
            <a:xfrm>
              <a:off x="457236" y="5638374"/>
              <a:ext cx="990832" cy="30463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cap="flat" cmpd="sng" algn="ctr">
              <a:solidFill>
                <a:schemeClr val="tx1">
                  <a:lumMod val="50000"/>
                  <a:alpha val="1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3" name="Stella a 5 punte 22"/>
            <p:cNvSpPr/>
            <p:nvPr/>
          </p:nvSpPr>
          <p:spPr bwMode="auto">
            <a:xfrm>
              <a:off x="1448067" y="5257587"/>
              <a:ext cx="152436" cy="152315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4" name="Stella a 5 punte 23"/>
            <p:cNvSpPr/>
            <p:nvPr/>
          </p:nvSpPr>
          <p:spPr bwMode="auto">
            <a:xfrm>
              <a:off x="1524285" y="5181430"/>
              <a:ext cx="228653" cy="152315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" name="Stella a 5 punte 24"/>
            <p:cNvSpPr/>
            <p:nvPr/>
          </p:nvSpPr>
          <p:spPr bwMode="auto">
            <a:xfrm>
              <a:off x="1676721" y="5105272"/>
              <a:ext cx="152436" cy="152315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it-IT" smtClean="0"/>
              <a:t>Three new stations at 4100 ft</a:t>
            </a:r>
            <a:endParaRPr lang="it-IT"/>
          </a:p>
        </p:txBody>
      </p:sp>
      <p:sp>
        <p:nvSpPr>
          <p:cNvPr id="46084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cxnSp>
        <p:nvCxnSpPr>
          <p:cNvPr id="46086" name="Connettore 2 20"/>
          <p:cNvCxnSpPr>
            <a:cxnSpLocks noChangeShapeType="1"/>
            <a:endCxn id="23" idx="1"/>
          </p:cNvCxnSpPr>
          <p:nvPr/>
        </p:nvCxnSpPr>
        <p:spPr bwMode="auto">
          <a:xfrm rot="16200000" flipH="1">
            <a:off x="1893094" y="2942432"/>
            <a:ext cx="1495425" cy="3252787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46087" name="Connettore 2 21"/>
          <p:cNvCxnSpPr>
            <a:cxnSpLocks noChangeShapeType="1"/>
          </p:cNvCxnSpPr>
          <p:nvPr/>
        </p:nvCxnSpPr>
        <p:spPr bwMode="auto">
          <a:xfrm rot="16200000" flipH="1">
            <a:off x="2943225" y="3705225"/>
            <a:ext cx="1371600" cy="1581150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46088" name="Connettore 2 26"/>
          <p:cNvCxnSpPr>
            <a:cxnSpLocks noChangeShapeType="1"/>
          </p:cNvCxnSpPr>
          <p:nvPr/>
        </p:nvCxnSpPr>
        <p:spPr bwMode="auto">
          <a:xfrm rot="5400000">
            <a:off x="4382294" y="4077494"/>
            <a:ext cx="1293812" cy="762000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46089" name="Connettore 2 29"/>
          <p:cNvCxnSpPr>
            <a:cxnSpLocks noChangeShapeType="1"/>
          </p:cNvCxnSpPr>
          <p:nvPr/>
        </p:nvCxnSpPr>
        <p:spPr bwMode="auto">
          <a:xfrm rot="5400000">
            <a:off x="5648325" y="2886075"/>
            <a:ext cx="1371600" cy="3219450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/>
            <a:tailEnd type="arrow" w="med" len="med"/>
          </a:ln>
        </p:spPr>
      </p:cxnSp>
      <p:pic>
        <p:nvPicPr>
          <p:cNvPr id="46090" name="Picture 3" descr="C:\Documents and Settings\pc\Desktop\seminario_hanford\pictures\P1010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0"/>
            <a:ext cx="1722438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" descr="C:\Documents and Settings\pc\Desktop\seminario_hanford\pictures\P1010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5240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5" descr="C:\Documents and Settings\pc\Desktop\seminario_hanford\pictures\P10008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1524000"/>
            <a:ext cx="3048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6" descr="C:\Documents and Settings\pc\Desktop\seminario_hanford\pictures\IMG_26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15240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9" name="CasellaDiTesto 5"/>
          <p:cNvSpPr txBox="1">
            <a:spLocks noChangeArrowheads="1"/>
          </p:cNvSpPr>
          <p:nvPr/>
        </p:nvSpPr>
        <p:spPr bwMode="auto">
          <a:xfrm>
            <a:off x="3429000" y="594360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4100 ft sub-array</a:t>
            </a:r>
          </a:p>
        </p:txBody>
      </p:sp>
      <p:sp>
        <p:nvSpPr>
          <p:cNvPr id="46100" name="CasellaDiTesto 25"/>
          <p:cNvSpPr txBox="1">
            <a:spLocks noChangeArrowheads="1"/>
          </p:cNvSpPr>
          <p:nvPr/>
        </p:nvSpPr>
        <p:spPr bwMode="auto">
          <a:xfrm>
            <a:off x="4572000" y="5334000"/>
            <a:ext cx="58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i="1">
                <a:solidFill>
                  <a:srgbClr val="FF0000"/>
                </a:solidFill>
              </a:rPr>
              <a:t>90m</a:t>
            </a:r>
          </a:p>
        </p:txBody>
      </p:sp>
      <p:cxnSp>
        <p:nvCxnSpPr>
          <p:cNvPr id="46101" name="Connettore 1 30"/>
          <p:cNvCxnSpPr>
            <a:cxnSpLocks noChangeShapeType="1"/>
            <a:stCxn id="24" idx="3"/>
          </p:cNvCxnSpPr>
          <p:nvPr/>
        </p:nvCxnSpPr>
        <p:spPr bwMode="auto">
          <a:xfrm rot="16200000" flipH="1">
            <a:off x="4511675" y="5349875"/>
            <a:ext cx="152400" cy="12065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46102" name="Connettore 1 32"/>
          <p:cNvCxnSpPr>
            <a:cxnSpLocks noChangeShapeType="1"/>
            <a:stCxn id="25" idx="3"/>
          </p:cNvCxnSpPr>
          <p:nvPr/>
        </p:nvCxnSpPr>
        <p:spPr bwMode="auto">
          <a:xfrm rot="16200000" flipH="1">
            <a:off x="4633913" y="5243512"/>
            <a:ext cx="152400" cy="18097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324600"/>
            <a:ext cx="1981200" cy="474663"/>
          </a:xfrm>
          <a:noFill/>
        </p:spPr>
        <p:txBody>
          <a:bodyPr/>
          <a:lstStyle/>
          <a:p>
            <a:r>
              <a:rPr lang="en-US" smtClean="0"/>
              <a:t>October 16, 2009 </a:t>
            </a:r>
            <a:endParaRPr lang="en-US" dirty="0" smtClean="0"/>
          </a:p>
        </p:txBody>
      </p:sp>
      <p:pic>
        <p:nvPicPr>
          <p:cNvPr id="23555" name="Picture 11" descr="average_lho_and_homestak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Comparison ground motion: Homestake, 4100ft          LHO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 bwMode="auto">
          <a:xfrm>
            <a:off x="5905500" y="819150"/>
            <a:ext cx="838200" cy="158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76200" y="6324600"/>
            <a:ext cx="2133600" cy="474663"/>
          </a:xfrm>
          <a:noFill/>
        </p:spPr>
        <p:txBody>
          <a:bodyPr/>
          <a:lstStyle/>
          <a:p>
            <a:r>
              <a:rPr lang="en-US" smtClean="0"/>
              <a:t>October 16, 2009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838200"/>
            <a:ext cx="487660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Timing Issues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ET annual meeting, Erice        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1" y="4572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Current </a:t>
            </a:r>
            <a:r>
              <a:rPr lang="en-US" dirty="0" err="1" smtClean="0"/>
              <a:t>LabVIEW</a:t>
            </a:r>
            <a:r>
              <a:rPr lang="en-US" dirty="0" smtClean="0"/>
              <a:t> DAQ produces unreliable time stamps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Oscillator in PCI DAQ card shows drift relative to NTP synchronized clock over a day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4648200" y="1981200"/>
            <a:ext cx="1447800" cy="6858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172200" y="12954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 between PCI-card oscillator and time stamp produced by </a:t>
            </a:r>
            <a:r>
              <a:rPr lang="en-US" dirty="0" err="1" smtClean="0"/>
              <a:t>LabVIEW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28956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Time-stamp accuracy can be improved (used to be better in earlier implementations).</a:t>
            </a:r>
            <a:endParaRPr lang="en-US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u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 Black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16422</TotalTime>
  <Words>988</Words>
  <Application>Microsoft Macintosh PowerPoint</Application>
  <PresentationFormat>On-screen Show (4:3)</PresentationFormat>
  <Paragraphs>184</Paragraphs>
  <Slides>32</Slides>
  <Notes>9</Notes>
  <HiddenSlides>0</HiddenSlides>
  <MMClips>7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Capsules</vt:lpstr>
      <vt:lpstr>Photo Editor Photo</vt:lpstr>
      <vt:lpstr>Recent progress at the Sanford    and Realmonte Laboratories</vt:lpstr>
      <vt:lpstr>the Homestake seismic array</vt:lpstr>
      <vt:lpstr>Preparing the sites… digging and concrete laying</vt:lpstr>
      <vt:lpstr>Preparing the sites… the seismometer base</vt:lpstr>
      <vt:lpstr>Preparing the sites… power and network</vt:lpstr>
      <vt:lpstr>Air current and acoustic shields</vt:lpstr>
      <vt:lpstr>Three new stations at 4100 ft</vt:lpstr>
      <vt:lpstr>Comparison ground motion: Homestake, 4100ft          LHO</vt:lpstr>
      <vt:lpstr>Timing Issues</vt:lpstr>
      <vt:lpstr>Optical Timing Distribution System </vt:lpstr>
      <vt:lpstr>Spectral coherence of 2000 ft stations A and B</vt:lpstr>
      <vt:lpstr>Tsunami data</vt:lpstr>
      <vt:lpstr>How quiet it is 4100 feet below ground?   two quiet days   two weeks   </vt:lpstr>
      <vt:lpstr>New  Realmonte stations !</vt:lpstr>
      <vt:lpstr>Slide 15</vt:lpstr>
      <vt:lpstr>Tunnel size</vt:lpstr>
      <vt:lpstr>Cavern size  200 m long ~30 m wide ~60 m tall (only 1/3 height visible)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Seismic array distribution for Newtonian Noise Subtraction</vt:lpstr>
      <vt:lpstr>Local array The key point</vt:lpstr>
      <vt:lpstr>Cavity deformation</vt:lpstr>
      <vt:lpstr>Disentangle pressure from shear waves</vt:lpstr>
      <vt:lpstr>Slide 29</vt:lpstr>
      <vt:lpstr>Are commercial sensors  useful? </vt:lpstr>
      <vt:lpstr>Sensor or seismic attenuator  flexure noise</vt:lpstr>
      <vt:lpstr>Conclusions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LIGO</dc:title>
  <dc:creator>ifonaut</dc:creator>
  <cp:lastModifiedBy>Riccardo DeSalvo User</cp:lastModifiedBy>
  <cp:revision>371</cp:revision>
  <dcterms:created xsi:type="dcterms:W3CDTF">2009-10-16T01:52:45Z</dcterms:created>
  <dcterms:modified xsi:type="dcterms:W3CDTF">2009-10-16T07:23:37Z</dcterms:modified>
</cp:coreProperties>
</file>