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2" r:id="rId10"/>
    <p:sldId id="265" r:id="rId11"/>
    <p:sldId id="266" r:id="rId12"/>
    <p:sldId id="267" r:id="rId13"/>
    <p:sldId id="268" r:id="rId14"/>
    <p:sldId id="271" r:id="rId15"/>
    <p:sldId id="269" r:id="rId16"/>
    <p:sldId id="270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57401F"/>
    <a:srgbClr val="532F11"/>
    <a:srgbClr val="5026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8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13A7-E99C-4AED-8DE5-DD0D9FBEA0D5}" type="datetimeFigureOut">
              <a:rPr lang="de-DE" smtClean="0"/>
              <a:pPr/>
              <a:t>16.10.2009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1C3B-B6DA-42BD-A825-1035CA6F125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13A7-E99C-4AED-8DE5-DD0D9FBEA0D5}" type="datetimeFigureOut">
              <a:rPr lang="de-DE" smtClean="0"/>
              <a:pPr/>
              <a:t>16.10.2009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1C3B-B6DA-42BD-A825-1035CA6F125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13A7-E99C-4AED-8DE5-DD0D9FBEA0D5}" type="datetimeFigureOut">
              <a:rPr lang="de-DE" smtClean="0"/>
              <a:pPr/>
              <a:t>16.10.2009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1C3B-B6DA-42BD-A825-1035CA6F125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13A7-E99C-4AED-8DE5-DD0D9FBEA0D5}" type="datetimeFigureOut">
              <a:rPr lang="de-DE" smtClean="0"/>
              <a:pPr/>
              <a:t>16.10.2009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1C3B-B6DA-42BD-A825-1035CA6F125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13A7-E99C-4AED-8DE5-DD0D9FBEA0D5}" type="datetimeFigureOut">
              <a:rPr lang="de-DE" smtClean="0"/>
              <a:pPr/>
              <a:t>16.10.2009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1C3B-B6DA-42BD-A825-1035CA6F125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13A7-E99C-4AED-8DE5-DD0D9FBEA0D5}" type="datetimeFigureOut">
              <a:rPr lang="de-DE" smtClean="0"/>
              <a:pPr/>
              <a:t>16.10.2009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1C3B-B6DA-42BD-A825-1035CA6F125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13A7-E99C-4AED-8DE5-DD0D9FBEA0D5}" type="datetimeFigureOut">
              <a:rPr lang="de-DE" smtClean="0"/>
              <a:pPr/>
              <a:t>16.10.2009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1C3B-B6DA-42BD-A825-1035CA6F125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13A7-E99C-4AED-8DE5-DD0D9FBEA0D5}" type="datetimeFigureOut">
              <a:rPr lang="de-DE" smtClean="0"/>
              <a:pPr/>
              <a:t>16.10.2009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1C3B-B6DA-42BD-A825-1035CA6F125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13A7-E99C-4AED-8DE5-DD0D9FBEA0D5}" type="datetimeFigureOut">
              <a:rPr lang="de-DE" smtClean="0"/>
              <a:pPr/>
              <a:t>16.10.2009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1C3B-B6DA-42BD-A825-1035CA6F125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13A7-E99C-4AED-8DE5-DD0D9FBEA0D5}" type="datetimeFigureOut">
              <a:rPr lang="de-DE" smtClean="0"/>
              <a:pPr/>
              <a:t>16.10.2009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1C3B-B6DA-42BD-A825-1035CA6F125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13A7-E99C-4AED-8DE5-DD0D9FBEA0D5}" type="datetimeFigureOut">
              <a:rPr lang="de-DE" smtClean="0"/>
              <a:pPr/>
              <a:t>16.10.2009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1C3B-B6DA-42BD-A825-1035CA6F125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813A7-E99C-4AED-8DE5-DD0D9FBEA0D5}" type="datetimeFigureOut">
              <a:rPr lang="de-DE" smtClean="0"/>
              <a:pPr/>
              <a:t>16.10.2009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91C3B-B6DA-42BD-A825-1035CA6F125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-142900"/>
            <a:ext cx="9358346" cy="7143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Inhaltsplatzhalter 4" descr="P10104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0"/>
            <a:ext cx="8113526" cy="6814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100000">
                <a:srgbClr val="181CC7"/>
              </a:gs>
              <a:gs pos="100000">
                <a:srgbClr val="481DFF"/>
              </a:gs>
              <a:gs pos="100000">
                <a:srgbClr val="4833E5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MG_35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0322691" cy="688179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 rot="21223563">
            <a:off x="5720" y="-104104"/>
            <a:ext cx="66502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Round table discussion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International aspects of cooperation with other future observatories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Roadmap business: long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road before us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WG of WGs will be started soon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 rot="21106985">
            <a:off x="142844" y="141723"/>
            <a:ext cx="564360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Voluntary and involuntary candidates: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Ronny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Nawrodt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, Stefano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Braccini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, Stefan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Hild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, David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Rabeling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, Leone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Bossi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,  Paola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Puppo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, ….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WP coordinators will complete the list in the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next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future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100000">
                <a:srgbClr val="181CC7"/>
              </a:gs>
              <a:gs pos="100000">
                <a:srgbClr val="481DFF"/>
              </a:gs>
              <a:gs pos="100000">
                <a:srgbClr val="4833E5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EF3A2"/>
                </a:solidFill>
              </a:rPr>
              <a:t>Mid Term Report</a:t>
            </a:r>
            <a:endParaRPr lang="en-US" dirty="0">
              <a:solidFill>
                <a:srgbClr val="FEF3A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 the short time of the DS we have made very good progress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 have got a big, good, enthusiastic team working in a cooperative, friendly spirit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 the next month we have to do our homework finishing the mid term report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From the amount of the results achieved there is no problem for funding of the next period.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100000">
                <a:srgbClr val="181CC7"/>
              </a:gs>
              <a:gs pos="100000">
                <a:srgbClr val="481DFF"/>
              </a:gs>
              <a:gs pos="100000">
                <a:srgbClr val="4833E5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EF3A2"/>
                </a:solidFill>
              </a:rPr>
              <a:t>Second half of the  DS</a:t>
            </a:r>
            <a:endParaRPr lang="en-US" dirty="0">
              <a:solidFill>
                <a:srgbClr val="FEF3A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 have to enter the time of trade-off studies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 inter-WG WG will be formed soon.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Keep on going with the same determination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-71470" y="-1071594"/>
          <a:ext cx="9144000" cy="7929594"/>
        </p:xfrm>
        <a:graphic>
          <a:graphicData uri="http://schemas.openxmlformats.org/presentationml/2006/ole">
            <p:oleObj spid="_x0000_s1026" name="Bitmap" r:id="rId3" imgW="9488224" imgH="7923810" progId="PBrush">
              <p:embed/>
            </p:oleObj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2357422" y="2500306"/>
            <a:ext cx="3812390" cy="461665"/>
          </a:xfrm>
          <a:prstGeom prst="rect">
            <a:avLst/>
          </a:prstGeom>
          <a:solidFill>
            <a:schemeClr val="tx2">
              <a:lumMod val="50000"/>
              <a:alpha val="4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EF3A2"/>
                </a:solidFill>
              </a:rPr>
              <a:t>Next general meeting place ?</a:t>
            </a:r>
            <a:endParaRPr lang="en-US" sz="2400" dirty="0">
              <a:solidFill>
                <a:srgbClr val="FEF3A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100000">
                <a:srgbClr val="181CC7"/>
              </a:gs>
              <a:gs pos="100000">
                <a:srgbClr val="481DFF"/>
              </a:gs>
              <a:gs pos="100000">
                <a:srgbClr val="4833E5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71858" cy="386874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99"/>
                </a:solidFill>
              </a:rPr>
              <a:t>Many thanks to </a:t>
            </a:r>
            <a:r>
              <a:rPr lang="en-US" dirty="0" err="1" smtClean="0">
                <a:solidFill>
                  <a:srgbClr val="FFFF99"/>
                </a:solidFill>
              </a:rPr>
              <a:t>Virginie</a:t>
            </a:r>
            <a:r>
              <a:rPr lang="en-US" dirty="0" smtClean="0">
                <a:solidFill>
                  <a:srgbClr val="FFFF99"/>
                </a:solidFill>
              </a:rPr>
              <a:t> </a:t>
            </a:r>
            <a:br>
              <a:rPr lang="en-US" dirty="0" smtClean="0">
                <a:solidFill>
                  <a:srgbClr val="FFFF99"/>
                </a:solidFill>
              </a:rPr>
            </a:br>
            <a:r>
              <a:rPr lang="en-US" dirty="0" smtClean="0">
                <a:solidFill>
                  <a:srgbClr val="FFFF99"/>
                </a:solidFill>
              </a:rPr>
              <a:t>for the excellent organization of the meeting</a:t>
            </a:r>
            <a:endParaRPr lang="en-US" dirty="0">
              <a:solidFill>
                <a:srgbClr val="FFFF99"/>
              </a:solidFill>
            </a:endParaRPr>
          </a:p>
        </p:txBody>
      </p:sp>
      <p:pic>
        <p:nvPicPr>
          <p:cNvPr id="4" name="Inhaltsplatzhalter 3" descr="Virgini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-142900"/>
            <a:ext cx="9358346" cy="7143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Inhaltsplatzhalter 8" descr="P10104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67868"/>
            <a:ext cx="9501156" cy="71258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100000">
                <a:srgbClr val="181CC7"/>
              </a:gs>
              <a:gs pos="100000">
                <a:srgbClr val="481DFF"/>
              </a:gs>
              <a:gs pos="100000">
                <a:srgbClr val="4833E5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</a:rPr>
              <a:t>CNRS and NIKHEF participants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Because </a:t>
            </a:r>
            <a:r>
              <a:rPr lang="en-US" dirty="0" smtClean="0">
                <a:solidFill>
                  <a:schemeClr val="bg1"/>
                </a:solidFill>
              </a:rPr>
              <a:t>of the different reimbursement rules for these institutions, please, pay NOW directly the workshop fee by cache to the </a:t>
            </a:r>
            <a:r>
              <a:rPr lang="en-US" dirty="0" err="1" smtClean="0">
                <a:solidFill>
                  <a:schemeClr val="bg1"/>
                </a:solidFill>
              </a:rPr>
              <a:t>Ettore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Maiorana</a:t>
            </a:r>
            <a:r>
              <a:rPr lang="en-US" dirty="0" smtClean="0">
                <a:solidFill>
                  <a:schemeClr val="bg1"/>
                </a:solidFill>
              </a:rPr>
              <a:t> Center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(contact Mr. Alessandro </a:t>
            </a:r>
            <a:r>
              <a:rPr lang="en-US" dirty="0" err="1" smtClean="0">
                <a:solidFill>
                  <a:schemeClr val="bg1"/>
                </a:solidFill>
              </a:rPr>
              <a:t>Noto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-142900"/>
            <a:ext cx="9358346" cy="7143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haltsplatzhalter 3" descr="Gruppenbil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549234"/>
            <a:ext cx="9144000" cy="6094476"/>
          </a:xfrm>
        </p:spPr>
      </p:pic>
      <p:sp>
        <p:nvSpPr>
          <p:cNvPr id="6" name="Rechteck 5"/>
          <p:cNvSpPr/>
          <p:nvPr/>
        </p:nvSpPr>
        <p:spPr>
          <a:xfrm>
            <a:off x="2214546" y="5429264"/>
            <a:ext cx="5500726" cy="10772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Many thanks to all the speakers for the excellent quality talks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-36212" y="-142900"/>
            <a:ext cx="9358346" cy="7143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haltsplatzhalter 3" descr="P1010440 Panoramakor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" y="1571612"/>
            <a:ext cx="9185121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100000">
                <a:srgbClr val="181CC7"/>
              </a:gs>
              <a:gs pos="100000">
                <a:srgbClr val="481DFF"/>
              </a:gs>
              <a:gs pos="100000">
                <a:srgbClr val="4833E5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WG4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Science case for ET really well developed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Need for strong collaborations and synchrony with other messengers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Need to carry the news on what can be done with ET into the astronomers community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Point out what only ET can do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Point out what should be done together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Computing 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although data rates will not dramatically increase, the number of searches and the parameter space </a:t>
            </a:r>
            <a:r>
              <a:rPr lang="en-US" dirty="0" smtClean="0">
                <a:solidFill>
                  <a:schemeClr val="bg1"/>
                </a:solidFill>
              </a:rPr>
              <a:t>will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Keep </a:t>
            </a:r>
            <a:r>
              <a:rPr lang="en-US" dirty="0" smtClean="0">
                <a:solidFill>
                  <a:schemeClr val="bg1"/>
                </a:solidFill>
              </a:rPr>
              <a:t>efforts up in making algorithms more efficient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increase computing power using available clusters, grid structures and investigate GPU usage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100000">
                <a:srgbClr val="181CC7"/>
              </a:gs>
              <a:gs pos="100000">
                <a:srgbClr val="481DFF"/>
              </a:gs>
              <a:gs pos="100000">
                <a:srgbClr val="4833E5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WG2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Design full Suspension and look at all aspects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isolation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thermal noise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Control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cryo</a:t>
            </a:r>
            <a:r>
              <a:rPr lang="en-US" dirty="0" smtClean="0">
                <a:solidFill>
                  <a:schemeClr val="bg1"/>
                </a:solidFill>
              </a:rPr>
              <a:t> aspects (including heat input from scattered, absorbed light)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Substrate material: Si promising, but can not yet be adopted as baseline until we know more about optical properties (absorption, scattering)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Coatings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check for low T </a:t>
            </a:r>
            <a:r>
              <a:rPr lang="en-US" dirty="0" err="1" smtClean="0">
                <a:solidFill>
                  <a:schemeClr val="bg1"/>
                </a:solidFill>
              </a:rPr>
              <a:t>behaviour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Keep an eye on mechanical losses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Keep fancy (e.g. wave-guides) as an option?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100000">
                <a:srgbClr val="181CC7"/>
              </a:gs>
              <a:gs pos="100000">
                <a:srgbClr val="481DFF"/>
              </a:gs>
              <a:gs pos="100000">
                <a:srgbClr val="4833E5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WG3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sz="2700" dirty="0" smtClean="0">
                <a:solidFill>
                  <a:schemeClr val="bg1"/>
                </a:solidFill>
              </a:rPr>
              <a:t>Technology review documented in internal notes and </a:t>
            </a:r>
            <a:r>
              <a:rPr lang="en-US" sz="2700" dirty="0" smtClean="0">
                <a:solidFill>
                  <a:schemeClr val="bg1"/>
                </a:solidFill>
              </a:rPr>
              <a:t>papers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sz="2400" dirty="0" smtClean="0">
                <a:solidFill>
                  <a:schemeClr val="bg1"/>
                </a:solidFill>
              </a:rPr>
              <a:t>Quantum </a:t>
            </a:r>
            <a:r>
              <a:rPr lang="en-US" sz="2400" dirty="0" smtClean="0">
                <a:solidFill>
                  <a:schemeClr val="bg1"/>
                </a:solidFill>
              </a:rPr>
              <a:t>noise reduction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Detector geometry and topology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High power </a:t>
            </a:r>
            <a:r>
              <a:rPr lang="en-US" sz="2400" dirty="0" smtClean="0">
                <a:solidFill>
                  <a:schemeClr val="bg1"/>
                </a:solidFill>
              </a:rPr>
              <a:t>lasers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Optical properties of Si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Parametric instabilities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Diffractive interferometers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Squeezed light 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Displacement noise free </a:t>
            </a:r>
            <a:r>
              <a:rPr lang="en-US" sz="2400" dirty="0" err="1" smtClean="0">
                <a:solidFill>
                  <a:schemeClr val="bg1"/>
                </a:solidFill>
              </a:rPr>
              <a:t>interferometry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100000">
                <a:srgbClr val="181CC7"/>
              </a:gs>
              <a:gs pos="100000">
                <a:srgbClr val="481DFF"/>
              </a:gs>
              <a:gs pos="100000">
                <a:srgbClr val="4833E5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7000924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WG3: </a:t>
            </a:r>
            <a:r>
              <a:rPr lang="en-US" sz="4000" dirty="0" smtClean="0">
                <a:solidFill>
                  <a:schemeClr val="bg1"/>
                </a:solidFill>
              </a:rPr>
              <a:t>Next steps: from technology reviews to detector design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Problem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New technology ideas are cheap, we have to stop evaluating those at some point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Everything depends on everything (e.g. thermal noise on beam size, on free aperture, on tunnel size on available money): it is difficult to do trade-off studies with too many options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Proposal: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Identify parameters/problems which can be separated, such as the triangular shape from the QND topology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For the rest, agree on one (maybe two) complete design as reference and compute sensitivity, noise models, </a:t>
            </a:r>
            <a:r>
              <a:rPr lang="en-US" sz="2400" dirty="0" smtClean="0">
                <a:solidFill>
                  <a:schemeClr val="bg1"/>
                </a:solidFill>
              </a:rPr>
              <a:t>costs</a:t>
            </a:r>
          </a:p>
          <a:p>
            <a:pPr lvl="1">
              <a:lnSpc>
                <a:spcPct val="90000"/>
              </a:lnSpc>
            </a:pPr>
            <a:endParaRPr lang="en-US" sz="2400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Trade-off </a:t>
            </a:r>
            <a:r>
              <a:rPr lang="en-US" sz="2400" dirty="0" smtClean="0">
                <a:solidFill>
                  <a:schemeClr val="bg1"/>
                </a:solidFill>
              </a:rPr>
              <a:t>studies need tight collaboration between </a:t>
            </a:r>
            <a:r>
              <a:rPr lang="en-US" sz="2400" dirty="0" smtClean="0">
                <a:solidFill>
                  <a:schemeClr val="bg1"/>
                </a:solidFill>
              </a:rPr>
              <a:t>WGs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8" descr="trimi01ScreenSnapz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1378" y="0"/>
            <a:ext cx="2052622" cy="1936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100000">
                <a:srgbClr val="181CC7"/>
              </a:gs>
              <a:gs pos="100000">
                <a:srgbClr val="481DFF"/>
              </a:gs>
              <a:gs pos="100000">
                <a:srgbClr val="4833E5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WG1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28596" y="1643050"/>
            <a:ext cx="84106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Benefits / need of going underground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noProof="0" dirty="0" smtClean="0">
                <a:solidFill>
                  <a:schemeClr val="bg1"/>
                </a:solidFill>
              </a:rPr>
              <a:t>Infrastructure for ET. </a:t>
            </a:r>
            <a:r>
              <a:rPr lang="en-US" sz="3200" dirty="0" smtClean="0">
                <a:solidFill>
                  <a:schemeClr val="bg1"/>
                </a:solidFill>
              </a:rPr>
              <a:t>Lifetime ~50 years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Large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surface buildings needed, access shafts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sloped roads access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aseline="0" dirty="0" smtClean="0">
                <a:solidFill>
                  <a:schemeClr val="bg1"/>
                </a:solidFill>
              </a:rPr>
              <a:t>Vacuum issues require interaction with other WGs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Prepare infrastructure design</a:t>
            </a:r>
            <a:endParaRPr lang="en-US" sz="3200" baseline="0" dirty="0" smtClean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Prepare cost estimate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aseline="0" dirty="0" smtClean="0">
                <a:solidFill>
                  <a:schemeClr val="bg1"/>
                </a:solidFill>
              </a:rPr>
              <a:t>Need to foster exchange between WGs </a:t>
            </a:r>
            <a:r>
              <a:rPr lang="en-US" sz="3200" baseline="0" dirty="0" err="1" smtClean="0">
                <a:solidFill>
                  <a:schemeClr val="bg1"/>
                </a:solidFill>
              </a:rPr>
              <a:t>wrt</a:t>
            </a:r>
            <a:r>
              <a:rPr lang="en-US" sz="3200" baseline="0" dirty="0" smtClean="0">
                <a:solidFill>
                  <a:schemeClr val="bg1"/>
                </a:solidFill>
              </a:rPr>
              <a:t>. Infrastructure </a:t>
            </a:r>
            <a:r>
              <a:rPr lang="en-US" sz="3200" baseline="0" dirty="0" smtClean="0">
                <a:solidFill>
                  <a:schemeClr val="bg1"/>
                </a:solidFill>
              </a:rPr>
              <a:t>requirements</a:t>
            </a:r>
            <a:endParaRPr lang="en-US" sz="3200" baseline="0" dirty="0" smtClean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the road to site selection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err="1" smtClean="0">
                <a:solidFill>
                  <a:schemeClr val="bg1"/>
                </a:solidFill>
              </a:rPr>
              <a:t>Istvan</a:t>
            </a:r>
            <a:r>
              <a:rPr lang="en-US" sz="3200" dirty="0" smtClean="0">
                <a:solidFill>
                  <a:schemeClr val="bg1"/>
                </a:solidFill>
              </a:rPr>
              <a:t> proposed </a:t>
            </a:r>
            <a:r>
              <a:rPr lang="en-US" sz="3200" dirty="0" err="1" smtClean="0">
                <a:solidFill>
                  <a:schemeClr val="bg1"/>
                </a:solidFill>
              </a:rPr>
              <a:t>Gyöngyösoroszi</a:t>
            </a:r>
            <a:r>
              <a:rPr lang="en-US" sz="3200" dirty="0" smtClean="0">
                <a:solidFill>
                  <a:schemeClr val="bg1"/>
                </a:solidFill>
              </a:rPr>
              <a:t> as a first candidate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100000">
                <a:srgbClr val="181CC7"/>
              </a:gs>
              <a:gs pos="100000">
                <a:srgbClr val="481DFF"/>
              </a:gs>
              <a:gs pos="100000">
                <a:srgbClr val="4833E5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WG1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28596" y="1643050"/>
            <a:ext cx="84106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ravity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radient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oise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Most severe obstacle at low frequencies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Models available FE and analytical; Need for validation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S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ubtraction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simulations: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general hard to come close to what is needed but a lot of good work </a:t>
            </a:r>
            <a:r>
              <a:rPr lang="en-US" sz="3200" dirty="0" smtClean="0">
                <a:solidFill>
                  <a:schemeClr val="bg1"/>
                </a:solidFill>
              </a:rPr>
              <a:t>is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going on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Starting to grasp what sensor arrays are needed but still a lot of work </a:t>
            </a:r>
            <a:r>
              <a:rPr lang="en-US" sz="3200" dirty="0" err="1" smtClean="0">
                <a:solidFill>
                  <a:schemeClr val="bg1"/>
                </a:solidFill>
              </a:rPr>
              <a:t>neededb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612</Words>
  <Application>Microsoft Office PowerPoint</Application>
  <PresentationFormat>Bildschirmpräsentation (4:3)</PresentationFormat>
  <Paragraphs>77</Paragraphs>
  <Slides>16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8" baseType="lpstr">
      <vt:lpstr>Larissa-Design</vt:lpstr>
      <vt:lpstr>Bitmap</vt:lpstr>
      <vt:lpstr>Folie 1</vt:lpstr>
      <vt:lpstr>Folie 2</vt:lpstr>
      <vt:lpstr>Folie 3</vt:lpstr>
      <vt:lpstr>WG4</vt:lpstr>
      <vt:lpstr>WG2</vt:lpstr>
      <vt:lpstr>WG3 Technology review documented in internal notes and papers </vt:lpstr>
      <vt:lpstr>WG3: Next steps: from technology reviews to detector design</vt:lpstr>
      <vt:lpstr>WG1</vt:lpstr>
      <vt:lpstr>WG1</vt:lpstr>
      <vt:lpstr>Folie 10</vt:lpstr>
      <vt:lpstr>Mid Term Report</vt:lpstr>
      <vt:lpstr>Second half of the  DS</vt:lpstr>
      <vt:lpstr>Folie 13</vt:lpstr>
      <vt:lpstr>Many thanks to Virginie  for the excellent organization of the meeting</vt:lpstr>
      <vt:lpstr>Folie 15</vt:lpstr>
      <vt:lpstr>CNRS and NIKHEF participants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haluec</dc:creator>
  <cp:lastModifiedBy>haluec</cp:lastModifiedBy>
  <cp:revision>25</cp:revision>
  <dcterms:created xsi:type="dcterms:W3CDTF">2009-10-16T08:04:33Z</dcterms:created>
  <dcterms:modified xsi:type="dcterms:W3CDTF">2009-10-17T07:58:37Z</dcterms:modified>
</cp:coreProperties>
</file>