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charts/chart6.xml" ContentType="application/vnd.openxmlformats-officedocument.drawingml.char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charts/chart7.xml" ContentType="application/vnd.openxmlformats-officedocument.drawingml.chart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48.xml" ContentType="application/vnd.openxmlformats-officedocument.presentationml.slide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196"/>
  </p:notesMasterIdLst>
  <p:sldIdLst>
    <p:sldId id="261" r:id="rId5"/>
    <p:sldId id="257" r:id="rId6"/>
    <p:sldId id="426" r:id="rId7"/>
    <p:sldId id="259" r:id="rId8"/>
    <p:sldId id="625" r:id="rId9"/>
    <p:sldId id="260" r:id="rId10"/>
    <p:sldId id="425" r:id="rId11"/>
    <p:sldId id="256" r:id="rId12"/>
    <p:sldId id="706" r:id="rId13"/>
    <p:sldId id="713" r:id="rId14"/>
    <p:sldId id="712" r:id="rId15"/>
    <p:sldId id="711" r:id="rId16"/>
    <p:sldId id="710" r:id="rId17"/>
    <p:sldId id="709" r:id="rId18"/>
    <p:sldId id="708" r:id="rId19"/>
    <p:sldId id="707" r:id="rId20"/>
    <p:sldId id="719" r:id="rId21"/>
    <p:sldId id="718" r:id="rId22"/>
    <p:sldId id="717" r:id="rId23"/>
    <p:sldId id="714" r:id="rId24"/>
    <p:sldId id="716" r:id="rId25"/>
    <p:sldId id="715" r:id="rId26"/>
    <p:sldId id="720" r:id="rId27"/>
    <p:sldId id="722" r:id="rId28"/>
    <p:sldId id="730" r:id="rId29"/>
    <p:sldId id="729" r:id="rId30"/>
    <p:sldId id="728" r:id="rId31"/>
    <p:sldId id="727" r:id="rId32"/>
    <p:sldId id="726" r:id="rId33"/>
    <p:sldId id="725" r:id="rId34"/>
    <p:sldId id="724" r:id="rId35"/>
    <p:sldId id="723" r:id="rId36"/>
    <p:sldId id="721" r:id="rId37"/>
    <p:sldId id="737" r:id="rId38"/>
    <p:sldId id="736" r:id="rId39"/>
    <p:sldId id="735" r:id="rId40"/>
    <p:sldId id="734" r:id="rId41"/>
    <p:sldId id="733" r:id="rId42"/>
    <p:sldId id="732" r:id="rId43"/>
    <p:sldId id="742" r:id="rId44"/>
    <p:sldId id="868" r:id="rId45"/>
    <p:sldId id="867" r:id="rId46"/>
    <p:sldId id="866" r:id="rId47"/>
    <p:sldId id="865" r:id="rId48"/>
    <p:sldId id="864" r:id="rId49"/>
    <p:sldId id="863" r:id="rId50"/>
    <p:sldId id="862" r:id="rId51"/>
    <p:sldId id="861" r:id="rId52"/>
    <p:sldId id="860" r:id="rId53"/>
    <p:sldId id="859" r:id="rId54"/>
    <p:sldId id="858" r:id="rId55"/>
    <p:sldId id="857" r:id="rId56"/>
    <p:sldId id="856" r:id="rId57"/>
    <p:sldId id="855" r:id="rId58"/>
    <p:sldId id="854" r:id="rId59"/>
    <p:sldId id="743" r:id="rId60"/>
    <p:sldId id="873" r:id="rId61"/>
    <p:sldId id="872" r:id="rId62"/>
    <p:sldId id="731" r:id="rId63"/>
    <p:sldId id="738" r:id="rId64"/>
    <p:sldId id="739" r:id="rId65"/>
    <p:sldId id="740" r:id="rId66"/>
    <p:sldId id="741" r:id="rId67"/>
    <p:sldId id="752" r:id="rId68"/>
    <p:sldId id="751" r:id="rId69"/>
    <p:sldId id="750" r:id="rId70"/>
    <p:sldId id="749" r:id="rId71"/>
    <p:sldId id="748" r:id="rId72"/>
    <p:sldId id="747" r:id="rId73"/>
    <p:sldId id="744" r:id="rId74"/>
    <p:sldId id="746" r:id="rId75"/>
    <p:sldId id="745" r:id="rId76"/>
    <p:sldId id="759" r:id="rId77"/>
    <p:sldId id="758" r:id="rId78"/>
    <p:sldId id="757" r:id="rId79"/>
    <p:sldId id="756" r:id="rId80"/>
    <p:sldId id="755" r:id="rId81"/>
    <p:sldId id="754" r:id="rId82"/>
    <p:sldId id="753" r:id="rId83"/>
    <p:sldId id="765" r:id="rId84"/>
    <p:sldId id="764" r:id="rId85"/>
    <p:sldId id="763" r:id="rId86"/>
    <p:sldId id="762" r:id="rId87"/>
    <p:sldId id="761" r:id="rId88"/>
    <p:sldId id="760" r:id="rId89"/>
    <p:sldId id="772" r:id="rId90"/>
    <p:sldId id="771" r:id="rId91"/>
    <p:sldId id="770" r:id="rId92"/>
    <p:sldId id="769" r:id="rId93"/>
    <p:sldId id="768" r:id="rId94"/>
    <p:sldId id="767" r:id="rId95"/>
    <p:sldId id="766" r:id="rId96"/>
    <p:sldId id="781" r:id="rId97"/>
    <p:sldId id="780" r:id="rId98"/>
    <p:sldId id="779" r:id="rId99"/>
    <p:sldId id="778" r:id="rId100"/>
    <p:sldId id="777" r:id="rId101"/>
    <p:sldId id="776" r:id="rId102"/>
    <p:sldId id="782" r:id="rId103"/>
    <p:sldId id="888" r:id="rId104"/>
    <p:sldId id="887" r:id="rId105"/>
    <p:sldId id="886" r:id="rId106"/>
    <p:sldId id="885" r:id="rId107"/>
    <p:sldId id="884" r:id="rId108"/>
    <p:sldId id="883" r:id="rId109"/>
    <p:sldId id="882" r:id="rId110"/>
    <p:sldId id="881" r:id="rId111"/>
    <p:sldId id="880" r:id="rId112"/>
    <p:sldId id="879" r:id="rId113"/>
    <p:sldId id="878" r:id="rId114"/>
    <p:sldId id="877" r:id="rId115"/>
    <p:sldId id="876" r:id="rId116"/>
    <p:sldId id="875" r:id="rId117"/>
    <p:sldId id="874" r:id="rId118"/>
    <p:sldId id="775" r:id="rId119"/>
    <p:sldId id="774" r:id="rId120"/>
    <p:sldId id="773" r:id="rId121"/>
    <p:sldId id="783" r:id="rId122"/>
    <p:sldId id="791" r:id="rId123"/>
    <p:sldId id="790" r:id="rId124"/>
    <p:sldId id="789" r:id="rId125"/>
    <p:sldId id="788" r:id="rId126"/>
    <p:sldId id="787" r:id="rId127"/>
    <p:sldId id="786" r:id="rId128"/>
    <p:sldId id="806" r:id="rId129"/>
    <p:sldId id="805" r:id="rId130"/>
    <p:sldId id="804" r:id="rId131"/>
    <p:sldId id="803" r:id="rId132"/>
    <p:sldId id="802" r:id="rId133"/>
    <p:sldId id="800" r:id="rId134"/>
    <p:sldId id="801" r:id="rId135"/>
    <p:sldId id="799" r:id="rId136"/>
    <p:sldId id="798" r:id="rId137"/>
    <p:sldId id="797" r:id="rId138"/>
    <p:sldId id="796" r:id="rId139"/>
    <p:sldId id="795" r:id="rId140"/>
    <p:sldId id="794" r:id="rId141"/>
    <p:sldId id="793" r:id="rId142"/>
    <p:sldId id="792" r:id="rId143"/>
    <p:sldId id="784" r:id="rId144"/>
    <p:sldId id="785" r:id="rId145"/>
    <p:sldId id="814" r:id="rId146"/>
    <p:sldId id="813" r:id="rId147"/>
    <p:sldId id="812" r:id="rId148"/>
    <p:sldId id="811" r:id="rId149"/>
    <p:sldId id="810" r:id="rId150"/>
    <p:sldId id="809" r:id="rId151"/>
    <p:sldId id="808" r:id="rId152"/>
    <p:sldId id="820" r:id="rId153"/>
    <p:sldId id="819" r:id="rId154"/>
    <p:sldId id="818" r:id="rId155"/>
    <p:sldId id="817" r:id="rId156"/>
    <p:sldId id="816" r:id="rId157"/>
    <p:sldId id="815" r:id="rId158"/>
    <p:sldId id="807" r:id="rId159"/>
    <p:sldId id="826" r:id="rId160"/>
    <p:sldId id="825" r:id="rId161"/>
    <p:sldId id="824" r:id="rId162"/>
    <p:sldId id="829" r:id="rId163"/>
    <p:sldId id="828" r:id="rId164"/>
    <p:sldId id="827" r:id="rId165"/>
    <p:sldId id="823" r:id="rId166"/>
    <p:sldId id="822" r:id="rId167"/>
    <p:sldId id="821" r:id="rId168"/>
    <p:sldId id="835" r:id="rId169"/>
    <p:sldId id="834" r:id="rId170"/>
    <p:sldId id="839" r:id="rId171"/>
    <p:sldId id="838" r:id="rId172"/>
    <p:sldId id="837" r:id="rId173"/>
    <p:sldId id="836" r:id="rId174"/>
    <p:sldId id="833" r:id="rId175"/>
    <p:sldId id="832" r:id="rId176"/>
    <p:sldId id="831" r:id="rId177"/>
    <p:sldId id="830" r:id="rId178"/>
    <p:sldId id="849" r:id="rId179"/>
    <p:sldId id="848" r:id="rId180"/>
    <p:sldId id="847" r:id="rId181"/>
    <p:sldId id="846" r:id="rId182"/>
    <p:sldId id="845" r:id="rId183"/>
    <p:sldId id="844" r:id="rId184"/>
    <p:sldId id="843" r:id="rId185"/>
    <p:sldId id="842" r:id="rId186"/>
    <p:sldId id="841" r:id="rId187"/>
    <p:sldId id="850" r:id="rId188"/>
    <p:sldId id="840" r:id="rId189"/>
    <p:sldId id="852" r:id="rId190"/>
    <p:sldId id="853" r:id="rId191"/>
    <p:sldId id="851" r:id="rId192"/>
    <p:sldId id="869" r:id="rId193"/>
    <p:sldId id="871" r:id="rId194"/>
    <p:sldId id="870" r:id="rId195"/>
  </p:sldIdLst>
  <p:sldSz cx="9144000" cy="6858000" type="screen4x3"/>
  <p:notesSz cx="6743700" cy="9906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39" autoAdjust="0"/>
    <p:restoredTop sz="91820" autoAdjust="0"/>
  </p:normalViewPr>
  <p:slideViewPr>
    <p:cSldViewPr>
      <p:cViewPr>
        <p:scale>
          <a:sx n="50" d="100"/>
          <a:sy n="50" d="100"/>
        </p:scale>
        <p:origin x="-1242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196" Type="http://schemas.openxmlformats.org/officeDocument/2006/relationships/notesMaster" Target="notesMasters/notesMaster1.xml"/><Relationship Id="rId200" Type="http://schemas.openxmlformats.org/officeDocument/2006/relationships/tableStyles" Target="tableStyle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181" Type="http://schemas.openxmlformats.org/officeDocument/2006/relationships/slide" Target="slides/slide177.xml"/><Relationship Id="rId186" Type="http://schemas.openxmlformats.org/officeDocument/2006/relationships/slide" Target="slides/slide182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openxmlformats.org/officeDocument/2006/relationships/slide" Target="slides/slide172.xml"/><Relationship Id="rId192" Type="http://schemas.openxmlformats.org/officeDocument/2006/relationships/slide" Target="slides/slide188.xml"/><Relationship Id="rId197" Type="http://schemas.openxmlformats.org/officeDocument/2006/relationships/presProps" Target="pres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slide" Target="slides/slide18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viewProps" Target="viewProps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190" Type="http://schemas.openxmlformats.org/officeDocument/2006/relationships/slide" Target="slides/slide186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uppo%20V\2018\consuntivi\consuntivi_2017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ruppo%20V\2018\consuntivi\consuntivi_2017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ruppo%20V\2018\consuntivi\consuntivi_2017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ruppo%20V\2018\consuntivi\consuntivi_20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uppo%20V\2018\consuntivi\consuntivi_201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uppo%20V\2018\consuntivi\consuntivi_2017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uppo%20V\2018\consuntivi\consuntivi_201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uppo%20V\2018\consuntivi\consuntivi_2017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uppo%20V\2018\consuntivi\consuntivi_2017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uppo%20V\2018\consuntivi\consuntivi_2017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uppo%20V\2018\consuntivi\consuntivi_2017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ruppo%20V\2018\consuntivi\consuntivi_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/>
          <a:lstStyle/>
          <a:p>
            <a:pPr>
              <a:defRPr/>
            </a:pPr>
            <a:r>
              <a:rPr lang="it-IT"/>
              <a:t>Esperimenti</a:t>
            </a:r>
            <a:r>
              <a:rPr lang="it-IT" baseline="0"/>
              <a:t> richiesti</a:t>
            </a:r>
            <a:endParaRPr lang="it-IT"/>
          </a:p>
        </c:rich>
      </c:tx>
      <c:layout>
        <c:manualLayout>
          <c:xMode val="edge"/>
          <c:yMode val="edge"/>
          <c:x val="0.325134519214134"/>
          <c:y val="0"/>
        </c:manualLayout>
      </c:layout>
      <c:overlay val="1"/>
    </c:title>
    <c:plotArea>
      <c:layout>
        <c:manualLayout>
          <c:layoutTarget val="inner"/>
          <c:xMode val="edge"/>
          <c:yMode val="edge"/>
          <c:x val="0.10926487411044689"/>
          <c:y val="7.4548773859961573E-2"/>
          <c:w val="0.73490179352581131"/>
          <c:h val="0.8326195683872849"/>
        </c:manualLayout>
      </c:layout>
      <c:barChart>
        <c:barDir val="col"/>
        <c:grouping val="stacked"/>
        <c:ser>
          <c:idx val="0"/>
          <c:order val="0"/>
          <c:tx>
            <c:strRef>
              <c:f>Foglio3!$C$3</c:f>
              <c:strCache>
                <c:ptCount val="1"/>
                <c:pt idx="0">
                  <c:v>Esp. standard</c:v>
                </c:pt>
              </c:strCache>
            </c:strRef>
          </c:tx>
          <c:cat>
            <c:numRef>
              <c:f>Foglio3!$B$4:$B$7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Foglio3!$C$4:$C$7</c:f>
              <c:numCache>
                <c:formatCode>General</c:formatCode>
                <c:ptCount val="4"/>
                <c:pt idx="0">
                  <c:v>89</c:v>
                </c:pt>
                <c:pt idx="1">
                  <c:v>77</c:v>
                </c:pt>
                <c:pt idx="2">
                  <c:v>79</c:v>
                </c:pt>
                <c:pt idx="3">
                  <c:v>87</c:v>
                </c:pt>
              </c:numCache>
            </c:numRef>
          </c:val>
        </c:ser>
        <c:ser>
          <c:idx val="1"/>
          <c:order val="1"/>
          <c:tx>
            <c:strRef>
              <c:f>Foglio3!$D$3</c:f>
              <c:strCache>
                <c:ptCount val="1"/>
                <c:pt idx="0">
                  <c:v>Call</c:v>
                </c:pt>
              </c:strCache>
            </c:strRef>
          </c:tx>
          <c:cat>
            <c:numRef>
              <c:f>Foglio3!$B$4:$B$7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Foglio3!$D$4:$D$7</c:f>
              <c:numCache>
                <c:formatCode>General</c:formatCode>
                <c:ptCount val="4"/>
                <c:pt idx="0">
                  <c:v>6</c:v>
                </c:pt>
                <c:pt idx="1">
                  <c:v>3</c:v>
                </c:pt>
                <c:pt idx="2">
                  <c:v>14</c:v>
                </c:pt>
                <c:pt idx="3">
                  <c:v>3</c:v>
                </c:pt>
              </c:numCache>
            </c:numRef>
          </c:val>
        </c:ser>
        <c:dLbls>
          <c:showVal val="1"/>
        </c:dLbls>
        <c:overlap val="100"/>
        <c:axId val="158877952"/>
        <c:axId val="158892032"/>
      </c:barChart>
      <c:catAx>
        <c:axId val="158877952"/>
        <c:scaling>
          <c:orientation val="minMax"/>
        </c:scaling>
        <c:axPos val="b"/>
        <c:numFmt formatCode="General" sourceLinked="1"/>
        <c:tickLblPos val="nextTo"/>
        <c:crossAx val="158892032"/>
        <c:crosses val="autoZero"/>
        <c:auto val="1"/>
        <c:lblAlgn val="ctr"/>
        <c:lblOffset val="100"/>
      </c:catAx>
      <c:valAx>
        <c:axId val="15889203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# esperimenti</a:t>
                </a:r>
              </a:p>
            </c:rich>
          </c:tx>
          <c:layout/>
        </c:title>
        <c:numFmt formatCode="General" sourceLinked="1"/>
        <c:tickLblPos val="nextTo"/>
        <c:crossAx val="158877952"/>
        <c:crosses val="autoZero"/>
        <c:crossBetween val="between"/>
      </c:valAx>
    </c:plotArea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/>
            </a:pPr>
            <a:r>
              <a:rPr lang="it-IT" baseline="0"/>
              <a:t>Anagrafica Pavia/CSN5 per </a:t>
            </a:r>
          </a:p>
          <a:p>
            <a:pPr>
              <a:defRPr/>
            </a:pPr>
            <a:r>
              <a:rPr lang="it-IT" baseline="0"/>
              <a:t>ricercatori e tecnologi 2017</a:t>
            </a:r>
            <a:endParaRPr lang="it-IT"/>
          </a:p>
        </c:rich>
      </c:tx>
      <c:layout>
        <c:manualLayout>
          <c:xMode val="edge"/>
          <c:yMode val="edge"/>
          <c:x val="0.39697922134733288"/>
          <c:y val="5.2484493907535575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6.2005337568098104E-2"/>
          <c:y val="0.33967075465124447"/>
          <c:w val="0.64959019828403863"/>
          <c:h val="0.57264964113999195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8.4075519971768237E-2"/>
                  <c:y val="-1.6318026618354083E-2"/>
                </c:manualLayout>
              </c:layout>
              <c:showVal val="1"/>
            </c:dLbl>
            <c:dLbl>
              <c:idx val="1"/>
              <c:layout>
                <c:manualLayout>
                  <c:x val="-4.1084937912172804E-2"/>
                  <c:y val="1.2679255800989478E-2"/>
                </c:manualLayout>
              </c:layout>
              <c:showVal val="1"/>
            </c:dLbl>
            <c:showVal val="1"/>
            <c:showLeaderLines val="1"/>
          </c:dLbls>
          <c:cat>
            <c:strRef>
              <c:f>Foglio2!$B$2:$C$2</c:f>
              <c:strCache>
                <c:ptCount val="2"/>
                <c:pt idx="0">
                  <c:v>Ricercatori</c:v>
                </c:pt>
                <c:pt idx="1">
                  <c:v>Tecnologi</c:v>
                </c:pt>
              </c:strCache>
            </c:strRef>
          </c:cat>
          <c:val>
            <c:numRef>
              <c:f>Foglio2!$B$35:$C$35</c:f>
              <c:numCache>
                <c:formatCode>0.0%</c:formatCode>
                <c:ptCount val="2"/>
                <c:pt idx="0">
                  <c:v>2.5543992431409659E-2</c:v>
                </c:pt>
                <c:pt idx="1">
                  <c:v>0.1315789473684211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 rtl="0">
            <a:defRPr/>
          </a:pPr>
          <a:endParaRPr lang="it-IT"/>
        </a:p>
      </c:txPr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/>
            </a:pPr>
            <a:r>
              <a:rPr lang="it-IT" dirty="0"/>
              <a:t>Finanziato Pavia/CSN5 - 2017</a:t>
            </a:r>
          </a:p>
        </c:rich>
      </c:tx>
      <c:layout>
        <c:manualLayout>
          <c:xMode val="edge"/>
          <c:yMode val="edge"/>
          <c:x val="0.5023348993148441"/>
          <c:y val="7.1524140000659667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6036202870350836E-2"/>
          <c:y val="0.12395765917913701"/>
          <c:w val="0.81383494969924941"/>
          <c:h val="0.87604234082086296"/>
        </c:manualLayout>
      </c:layout>
      <c:pie3DChart>
        <c:varyColors val="1"/>
        <c:ser>
          <c:idx val="0"/>
          <c:order val="0"/>
          <c:explosion val="24"/>
          <c:dPt>
            <c:idx val="0"/>
            <c:explosion val="0"/>
          </c:dPt>
          <c:dPt>
            <c:idx val="1"/>
            <c:explosion val="0"/>
          </c:dPt>
          <c:dLbls>
            <c:dLbl>
              <c:idx val="0"/>
              <c:layout>
                <c:manualLayout>
                  <c:x val="-6.7885192561855157E-2"/>
                  <c:y val="-5.5447701693649799E-2"/>
                </c:manualLayout>
              </c:layout>
              <c:showVal val="1"/>
              <c:showPercent val="1"/>
              <c:separator>
</c:separator>
            </c:dLbl>
            <c:dLbl>
              <c:idx val="1"/>
              <c:layout>
                <c:manualLayout>
                  <c:x val="0.36272940801903997"/>
                  <c:y val="-0.13929212287777554"/>
                </c:manualLayout>
              </c:layout>
              <c:showVal val="1"/>
              <c:showPercent val="1"/>
              <c:separator>
</c:separator>
            </c:dLbl>
            <c:numFmt formatCode="0.0%" sourceLinked="0"/>
            <c:showVal val="1"/>
            <c:showPercent val="1"/>
            <c:separator>
</c:separator>
            <c:showLeaderLines val="1"/>
          </c:dLbls>
          <c:cat>
            <c:strRef>
              <c:f>Foglio1!$D$62:$E$62</c:f>
              <c:strCache>
                <c:ptCount val="2"/>
                <c:pt idx="0">
                  <c:v>Finanziato Pavia</c:v>
                </c:pt>
                <c:pt idx="1">
                  <c:v>Finanziato CSN5</c:v>
                </c:pt>
              </c:strCache>
            </c:strRef>
          </c:cat>
          <c:val>
            <c:numRef>
              <c:f>Foglio1!$D$63:$E$63</c:f>
              <c:numCache>
                <c:formatCode>0.0</c:formatCode>
                <c:ptCount val="2"/>
                <c:pt idx="0">
                  <c:v>230</c:v>
                </c:pt>
                <c:pt idx="1">
                  <c:v>5498.5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9524192963231644"/>
          <c:y val="0.48263305537578111"/>
          <c:w val="0.1483833528887884"/>
          <c:h val="0.16743438320210058"/>
        </c:manualLayout>
      </c:layout>
      <c:txPr>
        <a:bodyPr/>
        <a:lstStyle/>
        <a:p>
          <a:pPr rtl="0">
            <a:defRPr/>
          </a:pPr>
          <a:endParaRPr lang="it-IT"/>
        </a:p>
      </c:txPr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/>
            </a:pPr>
            <a:r>
              <a:rPr lang="it-IT" baseline="0"/>
              <a:t>Richieste Pavia/CSN5 - 2017</a:t>
            </a:r>
            <a:endParaRPr lang="it-IT"/>
          </a:p>
        </c:rich>
      </c:tx>
      <c:layout>
        <c:manualLayout>
          <c:xMode val="edge"/>
          <c:yMode val="edge"/>
          <c:x val="0.46342229748309882"/>
          <c:y val="0.1306323352113424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7.4968099349656633E-2"/>
          <c:y val="0.24757789343741562"/>
          <c:w val="0.66992316838974664"/>
          <c:h val="0.68968061655026602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14469026067980575"/>
                  <c:y val="-4.8985501597309175E-2"/>
                </c:manualLayout>
              </c:layout>
              <c:showVal val="1"/>
              <c:showPercent val="1"/>
              <c:separator>
</c:separator>
            </c:dLbl>
            <c:dLbl>
              <c:idx val="1"/>
              <c:layout>
                <c:manualLayout>
                  <c:x val="0.40230893960421088"/>
                  <c:y val="-7.815821834233469E-2"/>
                </c:manualLayout>
              </c:layout>
              <c:showVal val="1"/>
              <c:showPercent val="1"/>
              <c:separator>
</c:separator>
            </c:dLbl>
            <c:numFmt formatCode="0.0%" sourceLinked="0"/>
            <c:showVal val="1"/>
            <c:showPercent val="1"/>
            <c:separator>
</c:separator>
            <c:showLeaderLines val="1"/>
          </c:dLbls>
          <c:cat>
            <c:strRef>
              <c:f>Foglio1!$B$62:$C$62</c:f>
              <c:strCache>
                <c:ptCount val="2"/>
                <c:pt idx="0">
                  <c:v>Richieste Pavia</c:v>
                </c:pt>
                <c:pt idx="1">
                  <c:v>Richieste CSN5</c:v>
                </c:pt>
              </c:strCache>
            </c:strRef>
          </c:cat>
          <c:val>
            <c:numRef>
              <c:f>Foglio1!$B$63:$C$63</c:f>
              <c:numCache>
                <c:formatCode>0.0</c:formatCode>
                <c:ptCount val="2"/>
                <c:pt idx="0">
                  <c:v>468</c:v>
                </c:pt>
                <c:pt idx="1">
                  <c:v>9729.1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722061730582046"/>
          <c:y val="0.5128978920347611"/>
          <c:w val="0.13916425168577445"/>
          <c:h val="0.16290912960204298"/>
        </c:manualLayout>
      </c:layout>
      <c:txPr>
        <a:bodyPr/>
        <a:lstStyle/>
        <a:p>
          <a:pPr rtl="0">
            <a:defRPr/>
          </a:pPr>
          <a:endParaRPr lang="it-IT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layout>
        <c:manualLayout>
          <c:xMode val="edge"/>
          <c:yMode val="edge"/>
          <c:x val="0.40844338128502888"/>
          <c:y val="5.4852320675105502E-2"/>
        </c:manualLayout>
      </c:layout>
    </c:title>
    <c:plotArea>
      <c:layout>
        <c:manualLayout>
          <c:layoutTarget val="inner"/>
          <c:xMode val="edge"/>
          <c:yMode val="edge"/>
          <c:x val="9.1821741032370965E-2"/>
          <c:y val="7.4548702245552642E-2"/>
          <c:w val="0.73490179352581175"/>
          <c:h val="0.8326195683872849"/>
        </c:manualLayout>
      </c:layout>
      <c:barChart>
        <c:barDir val="col"/>
        <c:grouping val="stacked"/>
        <c:ser>
          <c:idx val="0"/>
          <c:order val="0"/>
          <c:tx>
            <c:strRef>
              <c:f>Foglio3!$O$3</c:f>
              <c:strCache>
                <c:ptCount val="1"/>
                <c:pt idx="0">
                  <c:v>Esp. Finanziati</c:v>
                </c:pt>
              </c:strCache>
            </c:strRef>
          </c:tx>
          <c:cat>
            <c:numRef>
              <c:f>Foglio3!$B$4:$B$7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Foglio3!$O$4:$O$7</c:f>
              <c:numCache>
                <c:formatCode>General</c:formatCode>
                <c:ptCount val="4"/>
                <c:pt idx="0">
                  <c:v>64</c:v>
                </c:pt>
                <c:pt idx="1">
                  <c:v>74</c:v>
                </c:pt>
                <c:pt idx="2">
                  <c:v>66</c:v>
                </c:pt>
                <c:pt idx="3">
                  <c:v>80</c:v>
                </c:pt>
              </c:numCache>
            </c:numRef>
          </c:val>
        </c:ser>
        <c:dLbls>
          <c:showVal val="1"/>
        </c:dLbls>
        <c:overlap val="100"/>
        <c:axId val="159186944"/>
        <c:axId val="159188480"/>
      </c:barChart>
      <c:catAx>
        <c:axId val="159186944"/>
        <c:scaling>
          <c:orientation val="minMax"/>
        </c:scaling>
        <c:axPos val="b"/>
        <c:numFmt formatCode="General" sourceLinked="1"/>
        <c:tickLblPos val="nextTo"/>
        <c:crossAx val="159188480"/>
        <c:crosses val="autoZero"/>
        <c:auto val="1"/>
        <c:lblAlgn val="ctr"/>
        <c:lblOffset val="100"/>
      </c:catAx>
      <c:valAx>
        <c:axId val="15918848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# esperimenti</a:t>
                </a:r>
              </a:p>
            </c:rich>
          </c:tx>
          <c:layout/>
        </c:title>
        <c:numFmt formatCode="General" sourceLinked="1"/>
        <c:tickLblPos val="nextTo"/>
        <c:crossAx val="159186944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/>
            </a:pPr>
            <a:r>
              <a:rPr lang="it-IT"/>
              <a:t>Ripartizione per capitoli di spesa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v>Ripartizione capitoli di spesa</c:v>
          </c:tx>
          <c:dLbls>
            <c:dLbl>
              <c:idx val="0"/>
              <c:layout>
                <c:manualLayout>
                  <c:x val="-4.1466754155730867E-2"/>
                  <c:y val="-2.9355562398275636E-2"/>
                </c:manualLayout>
              </c:layout>
              <c:showPercent val="1"/>
            </c:dLbl>
            <c:dLbl>
              <c:idx val="1"/>
              <c:layout>
                <c:manualLayout>
                  <c:x val="1.3578083989501312E-2"/>
                  <c:y val="-1.2771741521136672E-2"/>
                </c:manualLayout>
              </c:layout>
              <c:showPercent val="1"/>
            </c:dLbl>
            <c:dLbl>
              <c:idx val="2"/>
              <c:layout>
                <c:manualLayout>
                  <c:x val="-7.7342519685039534E-3"/>
                  <c:y val="2.7516532500476611E-2"/>
                </c:manualLayout>
              </c:layout>
              <c:showPercent val="1"/>
            </c:dLbl>
            <c:dLbl>
              <c:idx val="3"/>
              <c:layout>
                <c:manualLayout>
                  <c:x val="-1.4807377265761283E-2"/>
                  <c:y val="2.7562574231293713E-2"/>
                </c:manualLayout>
              </c:layout>
              <c:showPercent val="1"/>
            </c:dLbl>
            <c:dLbl>
              <c:idx val="4"/>
              <c:layout>
                <c:manualLayout>
                  <c:x val="-4.0427602799650054E-3"/>
                  <c:y val="5.5458291177290205E-3"/>
                </c:manualLayout>
              </c:layout>
              <c:showPercent val="1"/>
            </c:dLbl>
            <c:dLbl>
              <c:idx val="5"/>
              <c:layout>
                <c:manualLayout>
                  <c:x val="-4.3112860892388513E-2"/>
                  <c:y val="-1.6846019247594129E-2"/>
                </c:manualLayout>
              </c:layout>
              <c:showPercent val="1"/>
            </c:dLbl>
            <c:dLbl>
              <c:idx val="6"/>
              <c:layout>
                <c:manualLayout>
                  <c:x val="-2.8402559055118109E-2"/>
                  <c:y val="-0.10640675123942862"/>
                </c:manualLayout>
              </c:layout>
              <c:showPercent val="1"/>
            </c:dLbl>
            <c:dLbl>
              <c:idx val="7"/>
              <c:layout>
                <c:manualLayout>
                  <c:x val="1.2515419947506559E-2"/>
                  <c:y val="-0.11103638086905804"/>
                </c:manualLayout>
              </c:layout>
              <c:showPercent val="1"/>
            </c:dLbl>
            <c:numFmt formatCode="0.0%" sourceLinked="0"/>
            <c:showPercent val="1"/>
            <c:showLeaderLines val="1"/>
          </c:dLbls>
          <c:cat>
            <c:strRef>
              <c:f>Foglio1!$A$14:$H$14</c:f>
              <c:strCache>
                <c:ptCount val="8"/>
                <c:pt idx="0">
                  <c:v>Missioni</c:v>
                </c:pt>
                <c:pt idx="1">
                  <c:v>Consumo</c:v>
                </c:pt>
                <c:pt idx="2">
                  <c:v>Altri consumi</c:v>
                </c:pt>
                <c:pt idx="3">
                  <c:v>Inventariabile</c:v>
                </c:pt>
                <c:pt idx="4">
                  <c:v>Costruzione app.</c:v>
                </c:pt>
                <c:pt idx="5">
                  <c:v>Licenze sw</c:v>
                </c:pt>
                <c:pt idx="6">
                  <c:v>Spese servizi</c:v>
                </c:pt>
                <c:pt idx="7">
                  <c:v>Altre</c:v>
                </c:pt>
              </c:strCache>
            </c:strRef>
          </c:cat>
          <c:val>
            <c:numRef>
              <c:f>Foglio1!$A$15:$H$15</c:f>
              <c:numCache>
                <c:formatCode>0.0</c:formatCode>
                <c:ptCount val="8"/>
                <c:pt idx="0">
                  <c:v>1009</c:v>
                </c:pt>
                <c:pt idx="1">
                  <c:v>1846.5</c:v>
                </c:pt>
                <c:pt idx="2">
                  <c:v>112</c:v>
                </c:pt>
                <c:pt idx="3">
                  <c:v>1121.5</c:v>
                </c:pt>
                <c:pt idx="4">
                  <c:v>1113</c:v>
                </c:pt>
                <c:pt idx="5">
                  <c:v>116</c:v>
                </c:pt>
                <c:pt idx="6">
                  <c:v>122</c:v>
                </c:pt>
                <c:pt idx="7">
                  <c:v>58.5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 rtl="0">
            <a:defRPr/>
          </a:pPr>
          <a:endParaRPr lang="it-IT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/>
          <a:lstStyle/>
          <a:p>
            <a:pPr>
              <a:defRPr/>
            </a:pPr>
            <a:r>
              <a:rPr lang="it-IT"/>
              <a:t>Ripartizione</a:t>
            </a:r>
            <a:r>
              <a:rPr lang="it-IT" baseline="0"/>
              <a:t> per aree tematiche</a:t>
            </a:r>
            <a:endParaRPr lang="it-IT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2052121439794498E-3"/>
          <c:y val="0.23892858153780669"/>
          <c:w val="0.71183297854261518"/>
          <c:h val="0.68445999152680403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2.1965533125229246E-2"/>
                  <c:y val="0.11107334418855229"/>
                </c:manualLayout>
              </c:layout>
              <c:showPercent val="1"/>
            </c:dLbl>
            <c:dLbl>
              <c:idx val="1"/>
              <c:layout>
                <c:manualLayout>
                  <c:x val="4.3567517568103419E-2"/>
                  <c:y val="0.1424480668723565"/>
                </c:manualLayout>
              </c:layout>
              <c:showPercent val="1"/>
            </c:dLbl>
            <c:dLbl>
              <c:idx val="2"/>
              <c:layout>
                <c:manualLayout>
                  <c:x val="1.5999868816877323E-2"/>
                  <c:y val="-7.6052038230540533E-2"/>
                </c:manualLayout>
              </c:layout>
              <c:showPercent val="1"/>
            </c:dLbl>
            <c:dLbl>
              <c:idx val="3"/>
              <c:layout>
                <c:manualLayout>
                  <c:x val="-9.6551896341482042E-3"/>
                  <c:y val="-5.1104137249069738E-2"/>
                </c:manualLayout>
              </c:layout>
              <c:showPercent val="1"/>
            </c:dLbl>
            <c:dLbl>
              <c:idx val="4"/>
              <c:layout>
                <c:manualLayout>
                  <c:x val="1.7329425540418365E-2"/>
                  <c:y val="-2.6479492545334701E-2"/>
                </c:manualLayout>
              </c:layout>
              <c:showPercent val="1"/>
            </c:dLbl>
            <c:numFmt formatCode="0.0%" sourceLinked="0"/>
            <c:showPercent val="1"/>
            <c:showLeaderLines val="1"/>
          </c:dLbls>
          <c:cat>
            <c:strRef>
              <c:f>Foglio1!$I$2:$L$2</c:f>
              <c:strCache>
                <c:ptCount val="4"/>
                <c:pt idx="0">
                  <c:v>Rivelatori e Elettronica</c:v>
                </c:pt>
                <c:pt idx="1">
                  <c:v>Acceleratori</c:v>
                </c:pt>
                <c:pt idx="2">
                  <c:v>Interdisciplinare</c:v>
                </c:pt>
                <c:pt idx="3">
                  <c:v>Dotazioni</c:v>
                </c:pt>
              </c:strCache>
            </c:strRef>
          </c:cat>
          <c:val>
            <c:numRef>
              <c:f>Foglio1!$I$3:$L$3</c:f>
              <c:numCache>
                <c:formatCode>0.0</c:formatCode>
                <c:ptCount val="4"/>
                <c:pt idx="0">
                  <c:v>1666.5</c:v>
                </c:pt>
                <c:pt idx="1">
                  <c:v>1816.5</c:v>
                </c:pt>
                <c:pt idx="2">
                  <c:v>1198</c:v>
                </c:pt>
                <c:pt idx="3">
                  <c:v>412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 rtl="0">
            <a:defRPr/>
          </a:pPr>
          <a:endParaRPr lang="it-IT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/>
            </a:pPr>
            <a:r>
              <a:rPr lang="it-IT"/>
              <a:t>Anagrafica</a:t>
            </a:r>
            <a:r>
              <a:rPr lang="it-IT" baseline="0"/>
              <a:t> totale CSN5 nelle Sezioni e Laboratori nazionali - 2017</a:t>
            </a:r>
            <a:endParaRPr lang="it-IT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Foglio2!$D$2</c:f>
              <c:strCache>
                <c:ptCount val="1"/>
                <c:pt idx="0">
                  <c:v>Totale</c:v>
                </c:pt>
              </c:strCache>
            </c:strRef>
          </c:tx>
          <c:cat>
            <c:strRef>
              <c:f>Foglio2!$A$3:$A$32</c:f>
              <c:strCache>
                <c:ptCount val="30"/>
                <c:pt idx="0">
                  <c:v>BA</c:v>
                </c:pt>
                <c:pt idx="1">
                  <c:v>BO</c:v>
                </c:pt>
                <c:pt idx="2">
                  <c:v>CA</c:v>
                </c:pt>
                <c:pt idx="3">
                  <c:v>CNAF</c:v>
                </c:pt>
                <c:pt idx="4">
                  <c:v>CS</c:v>
                </c:pt>
                <c:pt idx="5">
                  <c:v>CT</c:v>
                </c:pt>
                <c:pt idx="6">
                  <c:v>FE</c:v>
                </c:pt>
                <c:pt idx="7">
                  <c:v>FI</c:v>
                </c:pt>
                <c:pt idx="8">
                  <c:v>GE</c:v>
                </c:pt>
                <c:pt idx="9">
                  <c:v>GSGC</c:v>
                </c:pt>
                <c:pt idx="10">
                  <c:v>LE</c:v>
                </c:pt>
                <c:pt idx="11">
                  <c:v>LNF</c:v>
                </c:pt>
                <c:pt idx="12">
                  <c:v>LNGS</c:v>
                </c:pt>
                <c:pt idx="13">
                  <c:v>LNL</c:v>
                </c:pt>
                <c:pt idx="14">
                  <c:v>LNS</c:v>
                </c:pt>
                <c:pt idx="15">
                  <c:v>MI</c:v>
                </c:pt>
                <c:pt idx="16">
                  <c:v>MIB</c:v>
                </c:pt>
                <c:pt idx="17">
                  <c:v>NA</c:v>
                </c:pt>
                <c:pt idx="18">
                  <c:v>PD</c:v>
                </c:pt>
                <c:pt idx="19">
                  <c:v>PG</c:v>
                </c:pt>
                <c:pt idx="20">
                  <c:v>PI</c:v>
                </c:pt>
                <c:pt idx="21">
                  <c:v>PR</c:v>
                </c:pt>
                <c:pt idx="22">
                  <c:v>PV</c:v>
                </c:pt>
                <c:pt idx="23">
                  <c:v>RM1</c:v>
                </c:pt>
                <c:pt idx="24">
                  <c:v>RM2</c:v>
                </c:pt>
                <c:pt idx="25">
                  <c:v>RM3</c:v>
                </c:pt>
                <c:pt idx="26">
                  <c:v>SA</c:v>
                </c:pt>
                <c:pt idx="27">
                  <c:v>TIFP</c:v>
                </c:pt>
                <c:pt idx="28">
                  <c:v>TO</c:v>
                </c:pt>
                <c:pt idx="29">
                  <c:v>TS</c:v>
                </c:pt>
              </c:strCache>
            </c:strRef>
          </c:cat>
          <c:val>
            <c:numRef>
              <c:f>Foglio2!$D$3:$D$32</c:f>
              <c:numCache>
                <c:formatCode>General</c:formatCode>
                <c:ptCount val="30"/>
                <c:pt idx="0">
                  <c:v>49</c:v>
                </c:pt>
                <c:pt idx="1">
                  <c:v>45</c:v>
                </c:pt>
                <c:pt idx="2">
                  <c:v>18</c:v>
                </c:pt>
                <c:pt idx="3">
                  <c:v>8</c:v>
                </c:pt>
                <c:pt idx="4">
                  <c:v>11</c:v>
                </c:pt>
                <c:pt idx="5">
                  <c:v>34</c:v>
                </c:pt>
                <c:pt idx="6">
                  <c:v>36</c:v>
                </c:pt>
                <c:pt idx="7">
                  <c:v>50</c:v>
                </c:pt>
                <c:pt idx="8">
                  <c:v>26</c:v>
                </c:pt>
                <c:pt idx="9">
                  <c:v>10</c:v>
                </c:pt>
                <c:pt idx="10">
                  <c:v>14</c:v>
                </c:pt>
                <c:pt idx="11">
                  <c:v>81</c:v>
                </c:pt>
                <c:pt idx="12">
                  <c:v>12</c:v>
                </c:pt>
                <c:pt idx="13">
                  <c:v>58</c:v>
                </c:pt>
                <c:pt idx="14">
                  <c:v>87</c:v>
                </c:pt>
                <c:pt idx="15">
                  <c:v>88</c:v>
                </c:pt>
                <c:pt idx="16">
                  <c:v>60</c:v>
                </c:pt>
                <c:pt idx="17">
                  <c:v>75</c:v>
                </c:pt>
                <c:pt idx="18">
                  <c:v>27</c:v>
                </c:pt>
                <c:pt idx="19">
                  <c:v>20</c:v>
                </c:pt>
                <c:pt idx="20">
                  <c:v>78</c:v>
                </c:pt>
                <c:pt idx="21">
                  <c:v>2</c:v>
                </c:pt>
                <c:pt idx="22">
                  <c:v>57</c:v>
                </c:pt>
                <c:pt idx="23">
                  <c:v>114</c:v>
                </c:pt>
                <c:pt idx="24">
                  <c:v>40</c:v>
                </c:pt>
                <c:pt idx="25">
                  <c:v>19</c:v>
                </c:pt>
                <c:pt idx="26">
                  <c:v>13</c:v>
                </c:pt>
                <c:pt idx="27">
                  <c:v>47</c:v>
                </c:pt>
                <c:pt idx="28">
                  <c:v>73</c:v>
                </c:pt>
                <c:pt idx="29">
                  <c:v>33</c:v>
                </c:pt>
              </c:numCache>
            </c:numRef>
          </c:val>
        </c:ser>
        <c:axId val="159944064"/>
        <c:axId val="159954048"/>
      </c:barChart>
      <c:catAx>
        <c:axId val="159944064"/>
        <c:scaling>
          <c:orientation val="minMax"/>
        </c:scaling>
        <c:axPos val="b"/>
        <c:tickLblPos val="nextTo"/>
        <c:crossAx val="159954048"/>
        <c:crosses val="autoZero"/>
        <c:auto val="1"/>
        <c:lblAlgn val="ctr"/>
        <c:lblOffset val="100"/>
        <c:tickLblSkip val="1"/>
      </c:catAx>
      <c:valAx>
        <c:axId val="159954048"/>
        <c:scaling>
          <c:orientation val="minMax"/>
        </c:scaling>
        <c:axPos val="l"/>
        <c:majorGridlines/>
        <c:numFmt formatCode="General" sourceLinked="1"/>
        <c:tickLblPos val="nextTo"/>
        <c:crossAx val="15994406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/>
          <a:lstStyle/>
          <a:p>
            <a:pPr>
              <a:defRPr/>
            </a:pPr>
            <a:r>
              <a:rPr lang="en-US"/>
              <a:t>Ricercatori e tecnologi con</a:t>
            </a:r>
            <a:r>
              <a:rPr lang="en-US" baseline="0"/>
              <a:t> attivita'</a:t>
            </a:r>
            <a:r>
              <a:rPr lang="en-US"/>
              <a:t> in CSN5 nelle Sezioni e Laboratori</a:t>
            </a:r>
            <a:r>
              <a:rPr lang="en-US" baseline="0"/>
              <a:t> nazionali - 2017</a:t>
            </a:r>
            <a:endParaRPr lang="en-US"/>
          </a:p>
        </c:rich>
      </c:tx>
      <c:layout>
        <c:manualLayout>
          <c:xMode val="edge"/>
          <c:yMode val="edge"/>
          <c:x val="6.6529037784279155E-2"/>
          <c:y val="2.1220159151193633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Foglio2!$B$2</c:f>
              <c:strCache>
                <c:ptCount val="1"/>
                <c:pt idx="0">
                  <c:v>Ricercatori</c:v>
                </c:pt>
              </c:strCache>
            </c:strRef>
          </c:tx>
          <c:cat>
            <c:strRef>
              <c:f>Foglio2!$A$3:$A$32</c:f>
              <c:strCache>
                <c:ptCount val="30"/>
                <c:pt idx="0">
                  <c:v>BA</c:v>
                </c:pt>
                <c:pt idx="1">
                  <c:v>BO</c:v>
                </c:pt>
                <c:pt idx="2">
                  <c:v>CA</c:v>
                </c:pt>
                <c:pt idx="3">
                  <c:v>CNAF</c:v>
                </c:pt>
                <c:pt idx="4">
                  <c:v>CS</c:v>
                </c:pt>
                <c:pt idx="5">
                  <c:v>CT</c:v>
                </c:pt>
                <c:pt idx="6">
                  <c:v>FE</c:v>
                </c:pt>
                <c:pt idx="7">
                  <c:v>FI</c:v>
                </c:pt>
                <c:pt idx="8">
                  <c:v>GE</c:v>
                </c:pt>
                <c:pt idx="9">
                  <c:v>GSGC</c:v>
                </c:pt>
                <c:pt idx="10">
                  <c:v>LE</c:v>
                </c:pt>
                <c:pt idx="11">
                  <c:v>LNF</c:v>
                </c:pt>
                <c:pt idx="12">
                  <c:v>LNGS</c:v>
                </c:pt>
                <c:pt idx="13">
                  <c:v>LNL</c:v>
                </c:pt>
                <c:pt idx="14">
                  <c:v>LNS</c:v>
                </c:pt>
                <c:pt idx="15">
                  <c:v>MI</c:v>
                </c:pt>
                <c:pt idx="16">
                  <c:v>MIB</c:v>
                </c:pt>
                <c:pt idx="17">
                  <c:v>NA</c:v>
                </c:pt>
                <c:pt idx="18">
                  <c:v>PD</c:v>
                </c:pt>
                <c:pt idx="19">
                  <c:v>PG</c:v>
                </c:pt>
                <c:pt idx="20">
                  <c:v>PI</c:v>
                </c:pt>
                <c:pt idx="21">
                  <c:v>PR</c:v>
                </c:pt>
                <c:pt idx="22">
                  <c:v>PV</c:v>
                </c:pt>
                <c:pt idx="23">
                  <c:v>RM1</c:v>
                </c:pt>
                <c:pt idx="24">
                  <c:v>RM2</c:v>
                </c:pt>
                <c:pt idx="25">
                  <c:v>RM3</c:v>
                </c:pt>
                <c:pt idx="26">
                  <c:v>SA</c:v>
                </c:pt>
                <c:pt idx="27">
                  <c:v>TIFP</c:v>
                </c:pt>
                <c:pt idx="28">
                  <c:v>TO</c:v>
                </c:pt>
                <c:pt idx="29">
                  <c:v>TS</c:v>
                </c:pt>
              </c:strCache>
            </c:strRef>
          </c:cat>
          <c:val>
            <c:numRef>
              <c:f>Foglio2!$B$3:$B$32</c:f>
              <c:numCache>
                <c:formatCode>General</c:formatCode>
                <c:ptCount val="30"/>
                <c:pt idx="0">
                  <c:v>42</c:v>
                </c:pt>
                <c:pt idx="1">
                  <c:v>41</c:v>
                </c:pt>
                <c:pt idx="2">
                  <c:v>10</c:v>
                </c:pt>
                <c:pt idx="3">
                  <c:v>0</c:v>
                </c:pt>
                <c:pt idx="4">
                  <c:v>10</c:v>
                </c:pt>
                <c:pt idx="5">
                  <c:v>33</c:v>
                </c:pt>
                <c:pt idx="6">
                  <c:v>35</c:v>
                </c:pt>
                <c:pt idx="7">
                  <c:v>48</c:v>
                </c:pt>
                <c:pt idx="8">
                  <c:v>23</c:v>
                </c:pt>
                <c:pt idx="9">
                  <c:v>10</c:v>
                </c:pt>
                <c:pt idx="10">
                  <c:v>14</c:v>
                </c:pt>
                <c:pt idx="11">
                  <c:v>55</c:v>
                </c:pt>
                <c:pt idx="12">
                  <c:v>12</c:v>
                </c:pt>
                <c:pt idx="13">
                  <c:v>32</c:v>
                </c:pt>
                <c:pt idx="14">
                  <c:v>77</c:v>
                </c:pt>
                <c:pt idx="15">
                  <c:v>63</c:v>
                </c:pt>
                <c:pt idx="16">
                  <c:v>53</c:v>
                </c:pt>
                <c:pt idx="17">
                  <c:v>70</c:v>
                </c:pt>
                <c:pt idx="18">
                  <c:v>16</c:v>
                </c:pt>
                <c:pt idx="19">
                  <c:v>19</c:v>
                </c:pt>
                <c:pt idx="20">
                  <c:v>68</c:v>
                </c:pt>
                <c:pt idx="21">
                  <c:v>1</c:v>
                </c:pt>
                <c:pt idx="22">
                  <c:v>27</c:v>
                </c:pt>
                <c:pt idx="23">
                  <c:v>106</c:v>
                </c:pt>
                <c:pt idx="24">
                  <c:v>34</c:v>
                </c:pt>
                <c:pt idx="25">
                  <c:v>11</c:v>
                </c:pt>
                <c:pt idx="26">
                  <c:v>12</c:v>
                </c:pt>
                <c:pt idx="27">
                  <c:v>42</c:v>
                </c:pt>
                <c:pt idx="28">
                  <c:v>64</c:v>
                </c:pt>
                <c:pt idx="29">
                  <c:v>29</c:v>
                </c:pt>
              </c:numCache>
            </c:numRef>
          </c:val>
        </c:ser>
        <c:ser>
          <c:idx val="1"/>
          <c:order val="1"/>
          <c:tx>
            <c:strRef>
              <c:f>Foglio2!$C$2</c:f>
              <c:strCache>
                <c:ptCount val="1"/>
                <c:pt idx="0">
                  <c:v>Tecnologi</c:v>
                </c:pt>
              </c:strCache>
            </c:strRef>
          </c:tx>
          <c:cat>
            <c:strRef>
              <c:f>Foglio2!$A$3:$A$32</c:f>
              <c:strCache>
                <c:ptCount val="30"/>
                <c:pt idx="0">
                  <c:v>BA</c:v>
                </c:pt>
                <c:pt idx="1">
                  <c:v>BO</c:v>
                </c:pt>
                <c:pt idx="2">
                  <c:v>CA</c:v>
                </c:pt>
                <c:pt idx="3">
                  <c:v>CNAF</c:v>
                </c:pt>
                <c:pt idx="4">
                  <c:v>CS</c:v>
                </c:pt>
                <c:pt idx="5">
                  <c:v>CT</c:v>
                </c:pt>
                <c:pt idx="6">
                  <c:v>FE</c:v>
                </c:pt>
                <c:pt idx="7">
                  <c:v>FI</c:v>
                </c:pt>
                <c:pt idx="8">
                  <c:v>GE</c:v>
                </c:pt>
                <c:pt idx="9">
                  <c:v>GSGC</c:v>
                </c:pt>
                <c:pt idx="10">
                  <c:v>LE</c:v>
                </c:pt>
                <c:pt idx="11">
                  <c:v>LNF</c:v>
                </c:pt>
                <c:pt idx="12">
                  <c:v>LNGS</c:v>
                </c:pt>
                <c:pt idx="13">
                  <c:v>LNL</c:v>
                </c:pt>
                <c:pt idx="14">
                  <c:v>LNS</c:v>
                </c:pt>
                <c:pt idx="15">
                  <c:v>MI</c:v>
                </c:pt>
                <c:pt idx="16">
                  <c:v>MIB</c:v>
                </c:pt>
                <c:pt idx="17">
                  <c:v>NA</c:v>
                </c:pt>
                <c:pt idx="18">
                  <c:v>PD</c:v>
                </c:pt>
                <c:pt idx="19">
                  <c:v>PG</c:v>
                </c:pt>
                <c:pt idx="20">
                  <c:v>PI</c:v>
                </c:pt>
                <c:pt idx="21">
                  <c:v>PR</c:v>
                </c:pt>
                <c:pt idx="22">
                  <c:v>PV</c:v>
                </c:pt>
                <c:pt idx="23">
                  <c:v>RM1</c:v>
                </c:pt>
                <c:pt idx="24">
                  <c:v>RM2</c:v>
                </c:pt>
                <c:pt idx="25">
                  <c:v>RM3</c:v>
                </c:pt>
                <c:pt idx="26">
                  <c:v>SA</c:v>
                </c:pt>
                <c:pt idx="27">
                  <c:v>TIFP</c:v>
                </c:pt>
                <c:pt idx="28">
                  <c:v>TO</c:v>
                </c:pt>
                <c:pt idx="29">
                  <c:v>TS</c:v>
                </c:pt>
              </c:strCache>
            </c:strRef>
          </c:cat>
          <c:val>
            <c:numRef>
              <c:f>Foglio2!$C$3:$C$32</c:f>
              <c:numCache>
                <c:formatCode>General</c:formatCode>
                <c:ptCount val="30"/>
                <c:pt idx="0">
                  <c:v>7</c:v>
                </c:pt>
                <c:pt idx="1">
                  <c:v>4</c:v>
                </c:pt>
                <c:pt idx="2">
                  <c:v>8</c:v>
                </c:pt>
                <c:pt idx="3">
                  <c:v>8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0</c:v>
                </c:pt>
                <c:pt idx="10">
                  <c:v>0</c:v>
                </c:pt>
                <c:pt idx="11">
                  <c:v>26</c:v>
                </c:pt>
                <c:pt idx="12">
                  <c:v>0</c:v>
                </c:pt>
                <c:pt idx="13">
                  <c:v>26</c:v>
                </c:pt>
                <c:pt idx="14">
                  <c:v>10</c:v>
                </c:pt>
                <c:pt idx="15">
                  <c:v>25</c:v>
                </c:pt>
                <c:pt idx="16">
                  <c:v>7</c:v>
                </c:pt>
                <c:pt idx="17">
                  <c:v>5</c:v>
                </c:pt>
                <c:pt idx="18">
                  <c:v>11</c:v>
                </c:pt>
                <c:pt idx="19">
                  <c:v>1</c:v>
                </c:pt>
                <c:pt idx="20">
                  <c:v>10</c:v>
                </c:pt>
                <c:pt idx="21">
                  <c:v>1</c:v>
                </c:pt>
                <c:pt idx="22">
                  <c:v>30</c:v>
                </c:pt>
                <c:pt idx="23">
                  <c:v>8</c:v>
                </c:pt>
                <c:pt idx="24">
                  <c:v>6</c:v>
                </c:pt>
                <c:pt idx="25">
                  <c:v>8</c:v>
                </c:pt>
                <c:pt idx="26">
                  <c:v>1</c:v>
                </c:pt>
                <c:pt idx="27">
                  <c:v>5</c:v>
                </c:pt>
                <c:pt idx="28">
                  <c:v>9</c:v>
                </c:pt>
                <c:pt idx="29">
                  <c:v>4</c:v>
                </c:pt>
              </c:numCache>
            </c:numRef>
          </c:val>
        </c:ser>
        <c:axId val="161154944"/>
        <c:axId val="161156480"/>
      </c:barChart>
      <c:catAx>
        <c:axId val="161154944"/>
        <c:scaling>
          <c:orientation val="minMax"/>
        </c:scaling>
        <c:axPos val="b"/>
        <c:tickLblPos val="nextTo"/>
        <c:crossAx val="161156480"/>
        <c:crosses val="autoZero"/>
        <c:auto val="1"/>
        <c:lblAlgn val="ctr"/>
        <c:lblOffset val="100"/>
        <c:tickLblSkip val="1"/>
      </c:catAx>
      <c:valAx>
        <c:axId val="161156480"/>
        <c:scaling>
          <c:orientation val="minMax"/>
        </c:scaling>
        <c:axPos val="l"/>
        <c:majorGridlines/>
        <c:numFmt formatCode="General" sourceLinked="1"/>
        <c:tickLblPos val="nextTo"/>
        <c:crossAx val="16115494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/>
          <a:lstStyle/>
          <a:p>
            <a:pPr>
              <a:defRPr/>
            </a:pPr>
            <a:r>
              <a:rPr lang="it-IT"/>
              <a:t>FTE/persona - 2017</a:t>
            </a:r>
          </a:p>
        </c:rich>
      </c:tx>
      <c:layout>
        <c:manualLayout>
          <c:xMode val="edge"/>
          <c:yMode val="edge"/>
          <c:x val="0.38964715959567897"/>
          <c:y val="4.1651168186815794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Foglio2!$F$2</c:f>
              <c:strCache>
                <c:ptCount val="1"/>
                <c:pt idx="0">
                  <c:v>FTE/persona</c:v>
                </c:pt>
              </c:strCache>
            </c:strRef>
          </c:tx>
          <c:cat>
            <c:strRef>
              <c:f>Foglio2!$A$3:$A$32</c:f>
              <c:strCache>
                <c:ptCount val="30"/>
                <c:pt idx="0">
                  <c:v>BA</c:v>
                </c:pt>
                <c:pt idx="1">
                  <c:v>BO</c:v>
                </c:pt>
                <c:pt idx="2">
                  <c:v>CA</c:v>
                </c:pt>
                <c:pt idx="3">
                  <c:v>CNAF</c:v>
                </c:pt>
                <c:pt idx="4">
                  <c:v>CS</c:v>
                </c:pt>
                <c:pt idx="5">
                  <c:v>CT</c:v>
                </c:pt>
                <c:pt idx="6">
                  <c:v>FE</c:v>
                </c:pt>
                <c:pt idx="7">
                  <c:v>FI</c:v>
                </c:pt>
                <c:pt idx="8">
                  <c:v>GE</c:v>
                </c:pt>
                <c:pt idx="9">
                  <c:v>GSGC</c:v>
                </c:pt>
                <c:pt idx="10">
                  <c:v>LE</c:v>
                </c:pt>
                <c:pt idx="11">
                  <c:v>LNF</c:v>
                </c:pt>
                <c:pt idx="12">
                  <c:v>LNGS</c:v>
                </c:pt>
                <c:pt idx="13">
                  <c:v>LNL</c:v>
                </c:pt>
                <c:pt idx="14">
                  <c:v>LNS</c:v>
                </c:pt>
                <c:pt idx="15">
                  <c:v>MI</c:v>
                </c:pt>
                <c:pt idx="16">
                  <c:v>MIB</c:v>
                </c:pt>
                <c:pt idx="17">
                  <c:v>NA</c:v>
                </c:pt>
                <c:pt idx="18">
                  <c:v>PD</c:v>
                </c:pt>
                <c:pt idx="19">
                  <c:v>PG</c:v>
                </c:pt>
                <c:pt idx="20">
                  <c:v>PI</c:v>
                </c:pt>
                <c:pt idx="21">
                  <c:v>PR</c:v>
                </c:pt>
                <c:pt idx="22">
                  <c:v>PV</c:v>
                </c:pt>
                <c:pt idx="23">
                  <c:v>RM1</c:v>
                </c:pt>
                <c:pt idx="24">
                  <c:v>RM2</c:v>
                </c:pt>
                <c:pt idx="25">
                  <c:v>RM3</c:v>
                </c:pt>
                <c:pt idx="26">
                  <c:v>SA</c:v>
                </c:pt>
                <c:pt idx="27">
                  <c:v>TIFP</c:v>
                </c:pt>
                <c:pt idx="28">
                  <c:v>TO</c:v>
                </c:pt>
                <c:pt idx="29">
                  <c:v>TS</c:v>
                </c:pt>
              </c:strCache>
            </c:strRef>
          </c:cat>
          <c:val>
            <c:numRef>
              <c:f>Foglio2!$F$3:$F$32</c:f>
              <c:numCache>
                <c:formatCode>0.00</c:formatCode>
                <c:ptCount val="30"/>
                <c:pt idx="0">
                  <c:v>0.43265306122449004</c:v>
                </c:pt>
                <c:pt idx="1">
                  <c:v>0.48666666666666691</c:v>
                </c:pt>
                <c:pt idx="2">
                  <c:v>0.4666666666666669</c:v>
                </c:pt>
                <c:pt idx="3">
                  <c:v>0.27500000000000002</c:v>
                </c:pt>
                <c:pt idx="4">
                  <c:v>0.8</c:v>
                </c:pt>
                <c:pt idx="5">
                  <c:v>0.59411764705882353</c:v>
                </c:pt>
                <c:pt idx="6">
                  <c:v>0.5722222222222223</c:v>
                </c:pt>
                <c:pt idx="7">
                  <c:v>0.56999999999999995</c:v>
                </c:pt>
                <c:pt idx="8">
                  <c:v>0.40384615384615385</c:v>
                </c:pt>
                <c:pt idx="9">
                  <c:v>0.77000000000000035</c:v>
                </c:pt>
                <c:pt idx="10">
                  <c:v>0.57857142857142863</c:v>
                </c:pt>
                <c:pt idx="11">
                  <c:v>0.40493827160493845</c:v>
                </c:pt>
                <c:pt idx="12">
                  <c:v>0.15000000000000008</c:v>
                </c:pt>
                <c:pt idx="13">
                  <c:v>0.5706896551724141</c:v>
                </c:pt>
                <c:pt idx="14">
                  <c:v>0.6344827586206897</c:v>
                </c:pt>
                <c:pt idx="15">
                  <c:v>0.4840909090909094</c:v>
                </c:pt>
                <c:pt idx="16">
                  <c:v>0.53</c:v>
                </c:pt>
                <c:pt idx="17">
                  <c:v>0.50666666666666649</c:v>
                </c:pt>
                <c:pt idx="18">
                  <c:v>0.4555555555555556</c:v>
                </c:pt>
                <c:pt idx="19">
                  <c:v>0.32500000000000018</c:v>
                </c:pt>
                <c:pt idx="20">
                  <c:v>0.48076923076923078</c:v>
                </c:pt>
                <c:pt idx="21">
                  <c:v>0.65000000000000036</c:v>
                </c:pt>
                <c:pt idx="22">
                  <c:v>0.55614035087719293</c:v>
                </c:pt>
                <c:pt idx="23">
                  <c:v>0.47017543859649125</c:v>
                </c:pt>
                <c:pt idx="24">
                  <c:v>0.47000000000000008</c:v>
                </c:pt>
                <c:pt idx="25">
                  <c:v>0.67894736842105263</c:v>
                </c:pt>
                <c:pt idx="26">
                  <c:v>0.60000000000000031</c:v>
                </c:pt>
                <c:pt idx="27">
                  <c:v>0.51914893617021274</c:v>
                </c:pt>
                <c:pt idx="28">
                  <c:v>0.52876712328767128</c:v>
                </c:pt>
                <c:pt idx="29">
                  <c:v>0.46060606060606057</c:v>
                </c:pt>
              </c:numCache>
            </c:numRef>
          </c:val>
        </c:ser>
        <c:axId val="161205248"/>
        <c:axId val="161211136"/>
      </c:barChart>
      <c:catAx>
        <c:axId val="161205248"/>
        <c:scaling>
          <c:orientation val="minMax"/>
        </c:scaling>
        <c:axPos val="b"/>
        <c:tickLblPos val="nextTo"/>
        <c:crossAx val="161211136"/>
        <c:crosses val="autoZero"/>
        <c:auto val="1"/>
        <c:lblAlgn val="ctr"/>
        <c:lblOffset val="100"/>
        <c:tickLblSkip val="1"/>
      </c:catAx>
      <c:valAx>
        <c:axId val="161211136"/>
        <c:scaling>
          <c:orientation val="minMax"/>
        </c:scaling>
        <c:axPos val="l"/>
        <c:majorGridlines/>
        <c:numFmt formatCode="0.00" sourceLinked="1"/>
        <c:tickLblPos val="nextTo"/>
        <c:crossAx val="16120524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/>
          <a:lstStyle/>
          <a:p>
            <a:pPr>
              <a:defRPr/>
            </a:pPr>
            <a:r>
              <a:rPr lang="it-IT" baseline="0"/>
              <a:t>ricercatori/tecnologi </a:t>
            </a:r>
          </a:p>
          <a:p>
            <a:pPr>
              <a:defRPr/>
            </a:pPr>
            <a:r>
              <a:rPr lang="it-IT" baseline="0"/>
              <a:t>CSN5 2017</a:t>
            </a:r>
            <a:endParaRPr lang="it-IT"/>
          </a:p>
        </c:rich>
      </c:tx>
      <c:layout>
        <c:manualLayout>
          <c:xMode val="edge"/>
          <c:yMode val="edge"/>
          <c:x val="0.3352777777777799"/>
          <c:y val="4.1666666666666664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5"/>
          <c:dPt>
            <c:idx val="0"/>
            <c:explosion val="0"/>
          </c:dPt>
          <c:dPt>
            <c:idx val="1"/>
            <c:explosion val="0"/>
          </c:dPt>
          <c:dLbls>
            <c:dLbl>
              <c:idx val="0"/>
              <c:layout>
                <c:manualLayout>
                  <c:x val="4.1092519685039373E-2"/>
                  <c:y val="1.5083114610673683E-2"/>
                </c:manualLayout>
              </c:layout>
              <c:showVal val="1"/>
              <c:showPercent val="1"/>
              <c:separator>
</c:separator>
            </c:dLbl>
            <c:dLbl>
              <c:idx val="1"/>
              <c:layout>
                <c:manualLayout>
                  <c:x val="-6.9707567804024706E-2"/>
                  <c:y val="-8.6424978127734267E-2"/>
                </c:manualLayout>
              </c:layout>
              <c:showVal val="1"/>
              <c:showPercent val="1"/>
              <c:separator>
</c:separator>
            </c:dLbl>
            <c:numFmt formatCode="0.0%" sourceLinked="0"/>
            <c:showVal val="1"/>
            <c:showPercent val="1"/>
            <c:separator>
</c:separator>
            <c:showLeaderLines val="1"/>
          </c:dLbls>
          <c:cat>
            <c:strRef>
              <c:f>Foglio2!$B$2:$C$2</c:f>
              <c:strCache>
                <c:ptCount val="2"/>
                <c:pt idx="0">
                  <c:v>Ricercatori</c:v>
                </c:pt>
                <c:pt idx="1">
                  <c:v>Tecnologi</c:v>
                </c:pt>
              </c:strCache>
            </c:strRef>
          </c:cat>
          <c:val>
            <c:numRef>
              <c:f>Foglio2!$B$33:$C$33</c:f>
              <c:numCache>
                <c:formatCode>General</c:formatCode>
                <c:ptCount val="2"/>
                <c:pt idx="0">
                  <c:v>1057</c:v>
                </c:pt>
                <c:pt idx="1">
                  <c:v>228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 rtl="0">
            <a:defRPr/>
          </a:pPr>
          <a:endParaRPr lang="it-IT"/>
        </a:p>
      </c:txPr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/>
          <a:lstStyle/>
          <a:p>
            <a:pPr>
              <a:defRPr/>
            </a:pPr>
            <a:r>
              <a:rPr lang="it-IT" baseline="0"/>
              <a:t>Anagrafica Pavia/CSN5 </a:t>
            </a:r>
          </a:p>
          <a:p>
            <a:pPr>
              <a:defRPr/>
            </a:pPr>
            <a:r>
              <a:rPr lang="it-IT" baseline="0"/>
              <a:t>2017</a:t>
            </a:r>
            <a:endParaRPr lang="it-IT"/>
          </a:p>
        </c:rich>
      </c:tx>
      <c:layout>
        <c:manualLayout>
          <c:xMode val="edge"/>
          <c:yMode val="edge"/>
          <c:x val="0.53242366579177558"/>
          <c:y val="7.407407407407407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0.18650918635170663"/>
                  <c:y val="-3.2407407407407517E-2"/>
                </c:manualLayout>
              </c:layout>
              <c:showVal val="1"/>
              <c:showPercent val="1"/>
              <c:separator>
</c:separator>
            </c:dLbl>
            <c:dLbl>
              <c:idx val="1"/>
              <c:layout>
                <c:manualLayout>
                  <c:x val="-5.8115704286964096E-2"/>
                  <c:y val="-8.2847769028871393E-2"/>
                </c:manualLayout>
              </c:layout>
              <c:showVal val="1"/>
              <c:showPercent val="1"/>
              <c:separator>
</c:separator>
            </c:dLbl>
            <c:numFmt formatCode="0.0%" sourceLinked="0"/>
            <c:showVal val="1"/>
            <c:showPercent val="1"/>
            <c:separator>
</c:separator>
            <c:showLeaderLines val="1"/>
          </c:dLbls>
          <c:cat>
            <c:strRef>
              <c:f>Foglio2!$E$35:$F$35</c:f>
              <c:strCache>
                <c:ptCount val="2"/>
                <c:pt idx="0">
                  <c:v>CSN5</c:v>
                </c:pt>
                <c:pt idx="1">
                  <c:v>Pavia</c:v>
                </c:pt>
              </c:strCache>
            </c:strRef>
          </c:cat>
          <c:val>
            <c:numRef>
              <c:f>(Foglio2!$D$33;Foglio2!$D$25)</c:f>
              <c:numCache>
                <c:formatCode>General</c:formatCode>
                <c:ptCount val="2"/>
                <c:pt idx="0">
                  <c:v>1285</c:v>
                </c:pt>
                <c:pt idx="1">
                  <c:v>57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 rtl="0">
            <a:defRPr/>
          </a:pPr>
          <a:endParaRPr lang="it-IT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27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9869" y="0"/>
            <a:ext cx="292227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8FB02-D3A0-43B6-8F92-AC065E347400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4370" y="4705350"/>
            <a:ext cx="539496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2227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9869" y="9408981"/>
            <a:ext cx="292227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E4E31-CB9B-4120-934A-799466B26A04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E4E31-CB9B-4120-934A-799466B26A0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7-8 maggio 2018</a:t>
            </a: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2D217-4A99-4361-8C89-D153D1B618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arrotondato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tangolo arrotondato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0" name="Sottotitolo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arrotondato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arrotondato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arrotondato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rrotonda singolo angolo rettangolo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3152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7-8 maggio 2018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7-8 maggio 2018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7-8 maggio 2018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4"/>
            <a:ext cx="404446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600204"/>
            <a:ext cx="404446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7-8 maggio 2018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2" y="1535113"/>
            <a:ext cx="4041531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2" y="2174875"/>
            <a:ext cx="4041531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7-8 maggio 2018</a:t>
            </a: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7-8 maggio 2018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7-8 maggio 2018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7-8 maggio 2018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7-8 maggio 2018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7-8 maggio 2018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9"/>
            <a:ext cx="603152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7-8 maggio 2018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arrotondato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Segnaposto titolo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200758" y="249823"/>
            <a:ext cx="8743950" cy="338554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286607" y="6543676"/>
            <a:ext cx="64066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it-IT" sz="1000" b="1" u="none" dirty="0" smtClean="0">
                <a:solidFill>
                  <a:srgbClr val="FF6600"/>
                </a:solidFill>
                <a:latin typeface="Comic Sans MS" charset="0"/>
                <a:sym typeface="Wingdings" charset="0"/>
              </a:rPr>
              <a:t>Consiglio di Sezione, 13 luglio 2015</a:t>
            </a:r>
            <a:endParaRPr lang="it-IT" sz="1000" b="1" u="none" dirty="0" smtClean="0">
              <a:solidFill>
                <a:srgbClr val="FF6600"/>
              </a:solidFill>
              <a:latin typeface="Comic Sans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400" u="none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smtClean="0"/>
              <a:t>7-8 maggio 2018</a:t>
            </a:r>
            <a:endParaRPr lang="en-GB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u="none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  <p:sp>
        <p:nvSpPr>
          <p:cNvPr id="13317" name="Rectangle 70"/>
          <p:cNvSpPr>
            <a:spLocks noChangeArrowheads="1"/>
          </p:cNvSpPr>
          <p:nvPr/>
        </p:nvSpPr>
        <p:spPr bwMode="auto">
          <a:xfrm flipH="1">
            <a:off x="1488832" y="2726323"/>
            <a:ext cx="1847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chart" Target="../charts/chart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3.xml"/><Relationship Id="rId5" Type="http://schemas.openxmlformats.org/officeDocument/2006/relationships/package" Target="../embeddings/Foglio_di_lavoro_di_Microsoft_Office_Excel1.xlsx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package" Target="../embeddings/Foglio_di_lavoro_di_Microsoft_Office_Excel2.xlsx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13" Type="http://schemas.openxmlformats.org/officeDocument/2006/relationships/slide" Target="slide123.xml"/><Relationship Id="rId18" Type="http://schemas.openxmlformats.org/officeDocument/2006/relationships/slide" Target="slide166.xml"/><Relationship Id="rId3" Type="http://schemas.openxmlformats.org/officeDocument/2006/relationships/slide" Target="slide9.xml"/><Relationship Id="rId21" Type="http://schemas.openxmlformats.org/officeDocument/2006/relationships/slide" Target="slide185.xml"/><Relationship Id="rId7" Type="http://schemas.openxmlformats.org/officeDocument/2006/relationships/slide" Target="slide59.xml"/><Relationship Id="rId12" Type="http://schemas.openxmlformats.org/officeDocument/2006/relationships/slide" Target="slide115.xml"/><Relationship Id="rId17" Type="http://schemas.openxmlformats.org/officeDocument/2006/relationships/slide" Target="slide158.xml"/><Relationship Id="rId2" Type="http://schemas.openxmlformats.org/officeDocument/2006/relationships/image" Target="../media/image2.jpeg"/><Relationship Id="rId16" Type="http://schemas.openxmlformats.org/officeDocument/2006/relationships/slide" Target="slide148.xml"/><Relationship Id="rId20" Type="http://schemas.openxmlformats.org/officeDocument/2006/relationships/slide" Target="slide18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6.xml"/><Relationship Id="rId11" Type="http://schemas.openxmlformats.org/officeDocument/2006/relationships/slide" Target="slide99.xml"/><Relationship Id="rId5" Type="http://schemas.openxmlformats.org/officeDocument/2006/relationships/slide" Target="slide40.xml"/><Relationship Id="rId15" Type="http://schemas.openxmlformats.org/officeDocument/2006/relationships/slide" Target="slide142.xml"/><Relationship Id="rId10" Type="http://schemas.openxmlformats.org/officeDocument/2006/relationships/slide" Target="slide86.xml"/><Relationship Id="rId19" Type="http://schemas.openxmlformats.org/officeDocument/2006/relationships/slide" Target="slide175.xml"/><Relationship Id="rId4" Type="http://schemas.openxmlformats.org/officeDocument/2006/relationships/slide" Target="slide24.xml"/><Relationship Id="rId9" Type="http://schemas.openxmlformats.org/officeDocument/2006/relationships/slide" Target="slide80.xml"/><Relationship Id="rId14" Type="http://schemas.openxmlformats.org/officeDocument/2006/relationships/slide" Target="slide124.xml"/><Relationship Id="rId22" Type="http://schemas.openxmlformats.org/officeDocument/2006/relationships/slide" Target="slide18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6864" cy="2304256"/>
          </a:xfrm>
        </p:spPr>
        <p:txBody>
          <a:bodyPr>
            <a:normAutofit/>
          </a:bodyPr>
          <a:lstStyle/>
          <a:p>
            <a:pPr algn="ctr"/>
            <a:r>
              <a:rPr lang="en-US" sz="6600" dirty="0" err="1" smtClean="0"/>
              <a:t>Consuntivi</a:t>
            </a:r>
            <a:r>
              <a:rPr lang="en-US" sz="6600" dirty="0" smtClean="0"/>
              <a:t> 2017</a:t>
            </a:r>
            <a:br>
              <a:rPr lang="en-US" sz="6600" dirty="0" smtClean="0"/>
            </a:br>
            <a:r>
              <a:rPr lang="en-US" sz="6600" dirty="0" smtClean="0"/>
              <a:t>CSN5 - Pavia</a:t>
            </a:r>
            <a:endParaRPr lang="en-US" sz="66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83568" y="5013176"/>
            <a:ext cx="78488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  <a:p>
            <a:pPr algn="ctr"/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Consiglio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di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Sezione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– 7 - 8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maggio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2018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Immagine 4" descr="consuntivo2017_3CaTS_Pagina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100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Mariani_Consuntivo_Hadrocombi_Pagina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101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Mariani_Consuntivo_Hadrocombi_Pagina_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102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Mariani_Consuntivo_Hadrocombi_Pagina_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103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Mariani_Consuntivo_Hadrocombi_Pagina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104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Mariani_Consuntivo_Hadrocombi_Pagina_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105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Mariani_Consuntivo_Hadrocombi_Pagina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106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Mariani_Consuntivo_Hadrocombi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107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Mariani_Consuntivo_Hadrocombi_Pagina_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108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Mariani_Consuntivo_Hadrocombi_Pagina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109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Mariani_Consuntivo_Hadrocombi_Pagina_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Immagine 4" descr="consuntivo2017_3CaTS_Pagina_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110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Mariani_Consuntivo_Hadrocombi_Pagina_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111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Mariani_Consuntivo_Hadrocombi_Pagina_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112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Mariani_Consuntivo_Hadrocombi_Pagina_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113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Mariani_Consuntivo_Hadrocombi_Pagina_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Mariani_Consuntivo_Hadrocombi_Pagina_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ccia in su 10">
            <a:hlinkClick r:id="rId3" action="ppaction://hlinksldjump"/>
          </p:cNvPr>
          <p:cNvSpPr/>
          <p:nvPr/>
        </p:nvSpPr>
        <p:spPr>
          <a:xfrm>
            <a:off x="8172400" y="5013176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115</a:t>
            </a:fld>
            <a:endParaRPr lang="en-US"/>
          </a:p>
        </p:txBody>
      </p:sp>
      <p:pic>
        <p:nvPicPr>
          <p:cNvPr id="5" name="Immagine 4" descr="ConsuntivoAttivitaFlukaPV2017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116</a:t>
            </a:fld>
            <a:endParaRPr lang="en-US"/>
          </a:p>
        </p:txBody>
      </p:sp>
      <p:pic>
        <p:nvPicPr>
          <p:cNvPr id="5" name="Immagine 4" descr="ConsuntivoAttivitaFlukaPV2017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117</a:t>
            </a:fld>
            <a:endParaRPr lang="en-US"/>
          </a:p>
        </p:txBody>
      </p:sp>
      <p:pic>
        <p:nvPicPr>
          <p:cNvPr id="5" name="Immagine 4" descr="ConsuntivoAttivitaFlukaPV2017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118</a:t>
            </a:fld>
            <a:endParaRPr lang="en-US"/>
          </a:p>
        </p:txBody>
      </p:sp>
      <p:pic>
        <p:nvPicPr>
          <p:cNvPr id="5" name="Immagine 4" descr="ConsuntivoAttivitaFlukaPV2017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119</a:t>
            </a:fld>
            <a:endParaRPr lang="en-US"/>
          </a:p>
        </p:txBody>
      </p:sp>
      <p:pic>
        <p:nvPicPr>
          <p:cNvPr id="5" name="Immagine 4" descr="ConsuntivoAttivitaFlukaPV2017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Immagine 4" descr="consuntivo2017_3CaTS_Pagina_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120</a:t>
            </a:fld>
            <a:endParaRPr lang="en-US"/>
          </a:p>
        </p:txBody>
      </p:sp>
      <p:pic>
        <p:nvPicPr>
          <p:cNvPr id="5" name="Immagine 4" descr="ConsuntivoAttivitaFlukaPV2017_Pagina_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121</a:t>
            </a:fld>
            <a:endParaRPr lang="en-US"/>
          </a:p>
        </p:txBody>
      </p:sp>
      <p:pic>
        <p:nvPicPr>
          <p:cNvPr id="5" name="Immagine 4" descr="ConsuntivoAttivitaFlukaPV2017_Pagina_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122</a:t>
            </a:fld>
            <a:endParaRPr lang="en-US"/>
          </a:p>
        </p:txBody>
      </p:sp>
      <p:pic>
        <p:nvPicPr>
          <p:cNvPr id="5" name="Immagine 4" descr="ConsuntivoAttivitaFlukaPV2017_Pagina_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/>
          <p:nvPr/>
        </p:nvSpPr>
        <p:spPr>
          <a:xfrm>
            <a:off x="8316416" y="52292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123</a:t>
            </a:fld>
            <a:endParaRPr lang="en-US"/>
          </a:p>
        </p:txBody>
      </p:sp>
      <p:pic>
        <p:nvPicPr>
          <p:cNvPr id="5" name="Immagine 4" descr="mc_infn-rimold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0492" y="0"/>
            <a:ext cx="4683015" cy="6858000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/>
          <p:nvPr/>
        </p:nvSpPr>
        <p:spPr>
          <a:xfrm>
            <a:off x="8172400" y="515719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124</a:t>
            </a:fld>
            <a:endParaRPr lang="en-US"/>
          </a:p>
        </p:txBody>
      </p:sp>
      <p:pic>
        <p:nvPicPr>
          <p:cNvPr id="5" name="Immagine 4" descr="20180508_MICE_consuntivo_Pagina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26" y="0"/>
            <a:ext cx="91267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125</a:t>
            </a:fld>
            <a:endParaRPr lang="en-US"/>
          </a:p>
        </p:txBody>
      </p:sp>
      <p:pic>
        <p:nvPicPr>
          <p:cNvPr id="5" name="Immagine 4" descr="20180508_MICE_consuntivo_Pagina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82" y="0"/>
            <a:ext cx="9127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126</a:t>
            </a:fld>
            <a:endParaRPr lang="en-US"/>
          </a:p>
        </p:txBody>
      </p:sp>
      <p:pic>
        <p:nvPicPr>
          <p:cNvPr id="5" name="Immagine 4" descr="20180508_MICE_consuntivo_Pagina_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3" y="0"/>
            <a:ext cx="91278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127</a:t>
            </a:fld>
            <a:endParaRPr lang="en-US"/>
          </a:p>
        </p:txBody>
      </p:sp>
      <p:pic>
        <p:nvPicPr>
          <p:cNvPr id="5" name="Immagine 4" descr="20180508_MICE_consuntivo_Pagina_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94" y="0"/>
            <a:ext cx="91202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128</a:t>
            </a:fld>
            <a:endParaRPr lang="en-US"/>
          </a:p>
        </p:txBody>
      </p:sp>
      <p:pic>
        <p:nvPicPr>
          <p:cNvPr id="5" name="Immagine 4" descr="20180508_MICE_consuntivo_Pagina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3" y="0"/>
            <a:ext cx="91232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129</a:t>
            </a:fld>
            <a:endParaRPr lang="en-US"/>
          </a:p>
        </p:txBody>
      </p:sp>
      <p:pic>
        <p:nvPicPr>
          <p:cNvPr id="5" name="Immagine 4" descr="20180508_MICE_consuntivo_Pagina_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3" y="0"/>
            <a:ext cx="91232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Immagine 4" descr="consuntivo2017_3CaTS_Pagina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"/>
            <a:ext cx="9144000" cy="6857707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130</a:t>
            </a:fld>
            <a:endParaRPr lang="en-US"/>
          </a:p>
        </p:txBody>
      </p:sp>
      <p:pic>
        <p:nvPicPr>
          <p:cNvPr id="5" name="Immagine 4" descr="20180508_MICE_consuntivo_Pagina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3" y="0"/>
            <a:ext cx="91232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131</a:t>
            </a:fld>
            <a:endParaRPr lang="en-US"/>
          </a:p>
        </p:txBody>
      </p:sp>
      <p:pic>
        <p:nvPicPr>
          <p:cNvPr id="5" name="Immagine 4" descr="20180508_MICE_consuntivo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3" y="0"/>
            <a:ext cx="91232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132</a:t>
            </a:fld>
            <a:endParaRPr lang="en-US"/>
          </a:p>
        </p:txBody>
      </p:sp>
      <p:pic>
        <p:nvPicPr>
          <p:cNvPr id="5" name="Immagine 4" descr="20180508_MICE_consuntivo_Pagina_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3" y="0"/>
            <a:ext cx="91232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133</a:t>
            </a:fld>
            <a:endParaRPr lang="en-US"/>
          </a:p>
        </p:txBody>
      </p:sp>
      <p:pic>
        <p:nvPicPr>
          <p:cNvPr id="5" name="Immagine 4" descr="20180508_MICE_consuntivo_Pagina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3" y="0"/>
            <a:ext cx="91232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134</a:t>
            </a:fld>
            <a:endParaRPr lang="en-US"/>
          </a:p>
        </p:txBody>
      </p:sp>
      <p:pic>
        <p:nvPicPr>
          <p:cNvPr id="5" name="Immagine 4" descr="20180508_MICE_consuntivo_Pagina_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3" y="0"/>
            <a:ext cx="91232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135</a:t>
            </a:fld>
            <a:endParaRPr lang="en-US"/>
          </a:p>
        </p:txBody>
      </p:sp>
      <p:pic>
        <p:nvPicPr>
          <p:cNvPr id="5" name="Immagine 4" descr="20180508_MICE_consuntivo_Pagina_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3" y="0"/>
            <a:ext cx="91232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136</a:t>
            </a:fld>
            <a:endParaRPr lang="en-US"/>
          </a:p>
        </p:txBody>
      </p:sp>
      <p:pic>
        <p:nvPicPr>
          <p:cNvPr id="6" name="Immagine 5" descr="20180508_MICE_consuntivo_Pagina_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3" y="0"/>
            <a:ext cx="91232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137</a:t>
            </a:fld>
            <a:endParaRPr lang="en-US"/>
          </a:p>
        </p:txBody>
      </p:sp>
      <p:pic>
        <p:nvPicPr>
          <p:cNvPr id="5" name="Immagine 4" descr="20180508_MICE_consuntivo_Pagina_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3" y="0"/>
            <a:ext cx="91232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138</a:t>
            </a:fld>
            <a:endParaRPr lang="en-US"/>
          </a:p>
        </p:txBody>
      </p:sp>
      <p:pic>
        <p:nvPicPr>
          <p:cNvPr id="5" name="Immagine 4" descr="20180508_MICE_consuntivo_Pagina_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3" y="0"/>
            <a:ext cx="91232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139</a:t>
            </a:fld>
            <a:endParaRPr lang="en-US"/>
          </a:p>
        </p:txBody>
      </p:sp>
      <p:pic>
        <p:nvPicPr>
          <p:cNvPr id="5" name="Immagine 4" descr="20180508_MICE_consuntivo_Pagina_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3" y="0"/>
            <a:ext cx="91232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Immagine 4" descr="consuntivo2017_3CaTS_Pagina_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140</a:t>
            </a:fld>
            <a:endParaRPr lang="en-US"/>
          </a:p>
        </p:txBody>
      </p:sp>
      <p:pic>
        <p:nvPicPr>
          <p:cNvPr id="5" name="Immagine 4" descr="20180508_MICE_consuntivo_Pagina_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3" y="0"/>
            <a:ext cx="91232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141</a:t>
            </a:fld>
            <a:endParaRPr lang="en-US"/>
          </a:p>
        </p:txBody>
      </p:sp>
      <p:pic>
        <p:nvPicPr>
          <p:cNvPr id="5" name="Immagine 4" descr="20180508_MICE_consuntivo_Pagina_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3" y="0"/>
            <a:ext cx="9123293" cy="6858000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/>
          <p:nvPr/>
        </p:nvSpPr>
        <p:spPr>
          <a:xfrm>
            <a:off x="8100392" y="551723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142</a:t>
            </a:fld>
            <a:endParaRPr lang="en-US"/>
          </a:p>
        </p:txBody>
      </p:sp>
      <p:pic>
        <p:nvPicPr>
          <p:cNvPr id="5" name="Immagine 4" descr="PixFEL_consuntivi_2017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143</a:t>
            </a:fld>
            <a:endParaRPr lang="en-US"/>
          </a:p>
        </p:txBody>
      </p:sp>
      <p:pic>
        <p:nvPicPr>
          <p:cNvPr id="5" name="Immagine 4" descr="PixFEL_consuntivi_2017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144</a:t>
            </a:fld>
            <a:endParaRPr lang="en-US"/>
          </a:p>
        </p:txBody>
      </p:sp>
      <p:pic>
        <p:nvPicPr>
          <p:cNvPr id="5" name="Immagine 4" descr="PixFEL_consuntivi_2017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145</a:t>
            </a:fld>
            <a:endParaRPr lang="en-US"/>
          </a:p>
        </p:txBody>
      </p:sp>
      <p:pic>
        <p:nvPicPr>
          <p:cNvPr id="5" name="Immagine 4" descr="PixFEL_consuntivi_2017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146</a:t>
            </a:fld>
            <a:endParaRPr lang="en-US"/>
          </a:p>
        </p:txBody>
      </p:sp>
      <p:pic>
        <p:nvPicPr>
          <p:cNvPr id="5" name="Immagine 4" descr="PixFEL_consuntivi_2017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147</a:t>
            </a:fld>
            <a:endParaRPr lang="en-US"/>
          </a:p>
        </p:txBody>
      </p:sp>
      <p:pic>
        <p:nvPicPr>
          <p:cNvPr id="5" name="Immagine 4" descr="PixFEL_consuntivi_2017_Pagina_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/>
          <p:nvPr/>
        </p:nvSpPr>
        <p:spPr>
          <a:xfrm>
            <a:off x="8316416" y="551723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148</a:t>
            </a:fld>
            <a:endParaRPr lang="en-US"/>
          </a:p>
        </p:txBody>
      </p:sp>
      <p:pic>
        <p:nvPicPr>
          <p:cNvPr id="5" name="Immagine 4" descr="RedSoX_Consuntivo_2017_Pagina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149</a:t>
            </a:fld>
            <a:endParaRPr lang="en-US"/>
          </a:p>
        </p:txBody>
      </p:sp>
      <p:pic>
        <p:nvPicPr>
          <p:cNvPr id="5" name="Immagine 4" descr="RedSoX_Consuntivo_2017_Pagina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Immagine 4" descr="consuntivo2017_3CaTS_Pagina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2"/>
            <a:ext cx="9144000" cy="6856835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150</a:t>
            </a:fld>
            <a:endParaRPr lang="en-US"/>
          </a:p>
        </p:txBody>
      </p:sp>
      <p:pic>
        <p:nvPicPr>
          <p:cNvPr id="5" name="Immagine 4" descr="RedSoX_Consuntivo_2017_Pagina_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151</a:t>
            </a:fld>
            <a:endParaRPr lang="en-US"/>
          </a:p>
        </p:txBody>
      </p:sp>
      <p:pic>
        <p:nvPicPr>
          <p:cNvPr id="5" name="Immagine 4" descr="RedSoX_Consuntivo_2017_Pagina_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3" y="722"/>
            <a:ext cx="9142073" cy="6856555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152</a:t>
            </a:fld>
            <a:endParaRPr lang="en-US"/>
          </a:p>
        </p:txBody>
      </p:sp>
      <p:pic>
        <p:nvPicPr>
          <p:cNvPr id="5" name="Immagine 4" descr="RedSoX_Consuntivo_2017_Pagina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153</a:t>
            </a:fld>
            <a:endParaRPr lang="en-US"/>
          </a:p>
        </p:txBody>
      </p:sp>
      <p:pic>
        <p:nvPicPr>
          <p:cNvPr id="5" name="Immagine 4" descr="RedSoX_Consuntivo_2017_Pagina_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154</a:t>
            </a:fld>
            <a:endParaRPr lang="en-US"/>
          </a:p>
        </p:txBody>
      </p:sp>
      <p:pic>
        <p:nvPicPr>
          <p:cNvPr id="5" name="Immagine 4" descr="RedSoX_Consuntivo_2017_Pagina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155</a:t>
            </a:fld>
            <a:endParaRPr lang="en-US"/>
          </a:p>
        </p:txBody>
      </p:sp>
      <p:pic>
        <p:nvPicPr>
          <p:cNvPr id="5" name="Immagine 4" descr="RedSoX_Consuntivo_2017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156</a:t>
            </a:fld>
            <a:endParaRPr lang="en-US"/>
          </a:p>
        </p:txBody>
      </p:sp>
      <p:pic>
        <p:nvPicPr>
          <p:cNvPr id="5" name="Immagine 4" descr="RedSoX_Consuntivo_2017_Pagina_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157</a:t>
            </a:fld>
            <a:endParaRPr lang="en-US"/>
          </a:p>
        </p:txBody>
      </p:sp>
      <p:pic>
        <p:nvPicPr>
          <p:cNvPr id="6" name="Immagine 5" descr="RedSoX_Consuntivo_2017_Pagina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7" name="Freccia in su 6">
            <a:hlinkClick r:id="rId3" action="ppaction://hlinksldjump"/>
          </p:cNvPr>
          <p:cNvSpPr/>
          <p:nvPr/>
        </p:nvSpPr>
        <p:spPr>
          <a:xfrm>
            <a:off x="8316416" y="551723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158</a:t>
            </a:fld>
            <a:endParaRPr lang="en-US"/>
          </a:p>
        </p:txBody>
      </p:sp>
      <p:pic>
        <p:nvPicPr>
          <p:cNvPr id="5" name="Immagine 4" descr="INFN_ScalTech28_Consuntivo_2017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159</a:t>
            </a:fld>
            <a:endParaRPr lang="en-US"/>
          </a:p>
        </p:txBody>
      </p:sp>
      <p:pic>
        <p:nvPicPr>
          <p:cNvPr id="5" name="Immagine 4" descr="INFN_ScalTech28_Consuntivo_2017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Immagine 4" descr="consuntivo2017_3CaTS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160</a:t>
            </a:fld>
            <a:endParaRPr lang="en-US"/>
          </a:p>
        </p:txBody>
      </p:sp>
      <p:pic>
        <p:nvPicPr>
          <p:cNvPr id="5" name="Immagine 4" descr="INFN_ScalTech28_Consuntivo_2017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161</a:t>
            </a:fld>
            <a:endParaRPr lang="en-US"/>
          </a:p>
        </p:txBody>
      </p:sp>
      <p:pic>
        <p:nvPicPr>
          <p:cNvPr id="5" name="Immagine 4" descr="INFN_ScalTech28_Consuntivo_2017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6" y="0"/>
            <a:ext cx="91402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162</a:t>
            </a:fld>
            <a:endParaRPr lang="en-US"/>
          </a:p>
        </p:txBody>
      </p:sp>
      <p:pic>
        <p:nvPicPr>
          <p:cNvPr id="5" name="Immagine 4" descr="INFN_ScalTech28_Consuntivo_2017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6" y="0"/>
            <a:ext cx="91402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163</a:t>
            </a:fld>
            <a:endParaRPr lang="en-US"/>
          </a:p>
        </p:txBody>
      </p:sp>
      <p:pic>
        <p:nvPicPr>
          <p:cNvPr id="5" name="Immagine 4" descr="INFN_ScalTech28_Consuntivo_2017_Pagina_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164</a:t>
            </a:fld>
            <a:endParaRPr lang="en-US"/>
          </a:p>
        </p:txBody>
      </p:sp>
      <p:pic>
        <p:nvPicPr>
          <p:cNvPr id="5" name="Immagine 4" descr="INFN_ScalTech28_Consuntivo_2017_Pagina_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165</a:t>
            </a:fld>
            <a:endParaRPr lang="en-US"/>
          </a:p>
        </p:txBody>
      </p:sp>
      <p:pic>
        <p:nvPicPr>
          <p:cNvPr id="5" name="Immagine 4" descr="INFN_ScalTech28_Consuntivo_2017_Pagina_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/>
          <p:nvPr/>
        </p:nvSpPr>
        <p:spPr>
          <a:xfrm>
            <a:off x="8100392" y="551723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166</a:t>
            </a:fld>
            <a:endParaRPr lang="en-US"/>
          </a:p>
        </p:txBody>
      </p:sp>
      <p:pic>
        <p:nvPicPr>
          <p:cNvPr id="5" name="Immagine 4" descr="techn_osp_Consuntivo 2017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167</a:t>
            </a:fld>
            <a:endParaRPr lang="en-US"/>
          </a:p>
        </p:txBody>
      </p:sp>
      <p:pic>
        <p:nvPicPr>
          <p:cNvPr id="5" name="Immagine 4" descr="techn_osp_Consuntivo 2017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168</a:t>
            </a:fld>
            <a:endParaRPr lang="en-US"/>
          </a:p>
        </p:txBody>
      </p:sp>
      <p:pic>
        <p:nvPicPr>
          <p:cNvPr id="5" name="Immagine 4" descr="techn_osp_Consuntivo 2017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169</a:t>
            </a:fld>
            <a:endParaRPr lang="en-US"/>
          </a:p>
        </p:txBody>
      </p:sp>
      <p:pic>
        <p:nvPicPr>
          <p:cNvPr id="5" name="Immagine 4" descr="techn_osp_Consuntivo 2017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" y="215"/>
            <a:ext cx="9143139" cy="68575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Immagine 4" descr="consuntivo2017_3CaTS_Pagina_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170</a:t>
            </a:fld>
            <a:endParaRPr lang="en-US"/>
          </a:p>
        </p:txBody>
      </p:sp>
      <p:pic>
        <p:nvPicPr>
          <p:cNvPr id="5" name="Immagine 4" descr="techn_osp_Consuntivo 2017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171</a:t>
            </a:fld>
            <a:endParaRPr lang="en-US"/>
          </a:p>
        </p:txBody>
      </p:sp>
      <p:pic>
        <p:nvPicPr>
          <p:cNvPr id="5" name="Immagine 4" descr="techn_osp_Consuntivo 2017_Pagina_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172</a:t>
            </a:fld>
            <a:endParaRPr lang="en-US"/>
          </a:p>
        </p:txBody>
      </p:sp>
      <p:pic>
        <p:nvPicPr>
          <p:cNvPr id="5" name="Immagine 4" descr="techn_osp_Consuntivo 2017_Pagina_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173</a:t>
            </a:fld>
            <a:endParaRPr lang="en-US"/>
          </a:p>
        </p:txBody>
      </p:sp>
      <p:pic>
        <p:nvPicPr>
          <p:cNvPr id="5" name="Immagine 4" descr="techn_osp_Consuntivo 2017_Pagina_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174</a:t>
            </a:fld>
            <a:endParaRPr lang="en-US"/>
          </a:p>
        </p:txBody>
      </p:sp>
      <p:pic>
        <p:nvPicPr>
          <p:cNvPr id="5" name="Immagine 4" descr="techn_osp_Consuntivo 2017_Pagina_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/>
          <p:nvPr/>
        </p:nvSpPr>
        <p:spPr>
          <a:xfrm>
            <a:off x="8460432" y="551723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175</a:t>
            </a:fld>
            <a:endParaRPr lang="en-US"/>
          </a:p>
        </p:txBody>
      </p:sp>
      <p:pic>
        <p:nvPicPr>
          <p:cNvPr id="5" name="Immagine 4" descr="2018_05_08 Consuntivo Scientifico INFN_E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176</a:t>
            </a:fld>
            <a:endParaRPr lang="en-US"/>
          </a:p>
        </p:txBody>
      </p:sp>
      <p:pic>
        <p:nvPicPr>
          <p:cNvPr id="5" name="Immagine 4" descr="2018_05_08 Consuntivo Scientifico INFN_E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177</a:t>
            </a:fld>
            <a:endParaRPr lang="en-US"/>
          </a:p>
        </p:txBody>
      </p:sp>
      <p:pic>
        <p:nvPicPr>
          <p:cNvPr id="5" name="Immagine 4" descr="2018_05_08 Consuntivo Scientifico INFN_E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178</a:t>
            </a:fld>
            <a:endParaRPr lang="en-US"/>
          </a:p>
        </p:txBody>
      </p:sp>
      <p:pic>
        <p:nvPicPr>
          <p:cNvPr id="6" name="Immagine 5" descr="2018_05_08 Consuntivo Scientifico INFN_E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179</a:t>
            </a:fld>
            <a:endParaRPr lang="en-US"/>
          </a:p>
        </p:txBody>
      </p:sp>
      <p:pic>
        <p:nvPicPr>
          <p:cNvPr id="5" name="Immagine 4" descr="2018_05_08 Consuntivo Scientifico INFN_E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Immagine 4" descr="consuntivo2017_3CaTS_Pagina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180</a:t>
            </a:fld>
            <a:endParaRPr lang="en-US"/>
          </a:p>
        </p:txBody>
      </p:sp>
      <p:pic>
        <p:nvPicPr>
          <p:cNvPr id="5" name="Immagine 4" descr="2018_05_08 Consuntivo Scientifico INFN_E_Pagina_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181</a:t>
            </a:fld>
            <a:endParaRPr lang="en-US"/>
          </a:p>
        </p:txBody>
      </p:sp>
      <p:pic>
        <p:nvPicPr>
          <p:cNvPr id="5" name="Immagine 4" descr="2018_05_08 Consuntivo Scientifico INFN_E_Pagina_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182</a:t>
            </a:fld>
            <a:endParaRPr lang="en-US"/>
          </a:p>
        </p:txBody>
      </p:sp>
      <p:pic>
        <p:nvPicPr>
          <p:cNvPr id="5" name="Immagine 4" descr="2018_05_08 Consuntivo Scientifico INFN_E_Pagina_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183</a:t>
            </a:fld>
            <a:endParaRPr lang="en-US"/>
          </a:p>
        </p:txBody>
      </p:sp>
      <p:pic>
        <p:nvPicPr>
          <p:cNvPr id="5" name="Immagine 4" descr="2018_05_08 Consuntivo Scientifico INFN_E_Pagina_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"/>
            <a:ext cx="9144000" cy="6857707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/>
          <p:nvPr/>
        </p:nvSpPr>
        <p:spPr>
          <a:xfrm>
            <a:off x="8460432" y="5661248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184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US" b="1" dirty="0" smtClean="0"/>
              <a:t>SPES - LASER</a:t>
            </a:r>
            <a:endParaRPr lang="en-US" b="1" dirty="0"/>
          </a:p>
        </p:txBody>
      </p:sp>
      <p:sp>
        <p:nvSpPr>
          <p:cNvPr id="15" name="Rettangolo 14"/>
          <p:cNvSpPr/>
          <p:nvPr/>
        </p:nvSpPr>
        <p:spPr>
          <a:xfrm>
            <a:off x="2305517" y="2967335"/>
            <a:ext cx="4532972" cy="923330"/>
          </a:xfrm>
          <a:prstGeom prst="rect">
            <a:avLst/>
          </a:prstGeom>
          <a:noFill/>
          <a:scene3d>
            <a:camera prst="orthographicFront">
              <a:rot lat="0" lon="0" rev="270000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Non pervenuto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Freccia in su 10">
            <a:hlinkClick r:id="rId3" action="ppaction://hlinksldjump"/>
          </p:cNvPr>
          <p:cNvSpPr/>
          <p:nvPr/>
        </p:nvSpPr>
        <p:spPr>
          <a:xfrm>
            <a:off x="8172400" y="5013176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185</a:t>
            </a:fld>
            <a:endParaRPr lang="en-US"/>
          </a:p>
        </p:txBody>
      </p:sp>
      <p:pic>
        <p:nvPicPr>
          <p:cNvPr id="5" name="Immagine 4" descr="CdS-PV_2018_spes-bs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186</a:t>
            </a:fld>
            <a:endParaRPr lang="en-US"/>
          </a:p>
        </p:txBody>
      </p:sp>
      <p:pic>
        <p:nvPicPr>
          <p:cNvPr id="5" name="Immagine 4" descr="CdS-PV_2018_spes-bs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/>
          <p:nvPr/>
        </p:nvSpPr>
        <p:spPr>
          <a:xfrm>
            <a:off x="8460432" y="5445224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187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US" b="1" dirty="0" smtClean="0"/>
              <a:t>IRPT_MIUR – </a:t>
            </a:r>
            <a:r>
              <a:rPr lang="en-US" b="1" dirty="0" err="1" smtClean="0"/>
              <a:t>Consuntivo</a:t>
            </a:r>
            <a:r>
              <a:rPr lang="en-US" b="1" dirty="0" smtClean="0"/>
              <a:t> 2017</a:t>
            </a:r>
            <a:endParaRPr lang="en-US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51520" y="1052736"/>
            <a:ext cx="86409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Nell’anno dono state aggiudicate importanti commesse verso il completamento delle forniture necessarie per iniziare l’installazione ed il </a:t>
            </a:r>
            <a:r>
              <a:rPr lang="it-IT" sz="2000" dirty="0" err="1" smtClean="0"/>
              <a:t>commissioning</a:t>
            </a:r>
            <a:r>
              <a:rPr lang="it-IT" sz="2000" dirty="0" smtClean="0"/>
              <a:t> del nuovo fascio XPR, quali:</a:t>
            </a:r>
          </a:p>
          <a:p>
            <a:pPr>
              <a:buFontTx/>
              <a:buChar char="-"/>
            </a:pPr>
            <a:r>
              <a:rPr lang="it-IT" sz="2000" dirty="0" smtClean="0"/>
              <a:t>Il sistema di sicurezza (</a:t>
            </a:r>
            <a:r>
              <a:rPr lang="it-IT" sz="2000" dirty="0" err="1" smtClean="0"/>
              <a:t>Safety</a:t>
            </a:r>
            <a:r>
              <a:rPr lang="it-IT" sz="2000" dirty="0" smtClean="0"/>
              <a:t> </a:t>
            </a:r>
            <a:r>
              <a:rPr lang="it-IT" sz="2000" dirty="0" err="1" smtClean="0"/>
              <a:t>Interlock</a:t>
            </a:r>
            <a:r>
              <a:rPr lang="it-IT" sz="2000" dirty="0" smtClean="0"/>
              <a:t> System, SIS);</a:t>
            </a:r>
          </a:p>
          <a:p>
            <a:pPr>
              <a:buFontTx/>
              <a:buChar char="-"/>
            </a:pPr>
            <a:r>
              <a:rPr lang="it-IT" sz="2000" dirty="0" smtClean="0"/>
              <a:t> le parti del fascio in alluminio;</a:t>
            </a:r>
          </a:p>
          <a:p>
            <a:pPr>
              <a:buFontTx/>
              <a:buChar char="-"/>
            </a:pPr>
            <a:r>
              <a:rPr lang="it-IT" sz="2000" dirty="0" smtClean="0"/>
              <a:t> Il </a:t>
            </a:r>
            <a:r>
              <a:rPr lang="it-IT" sz="2000" dirty="0" err="1" smtClean="0"/>
              <a:t>beam</a:t>
            </a:r>
            <a:r>
              <a:rPr lang="it-IT" sz="2000" dirty="0" smtClean="0"/>
              <a:t> stopper;</a:t>
            </a:r>
          </a:p>
          <a:p>
            <a:pPr>
              <a:buFontTx/>
              <a:buChar char="-"/>
            </a:pPr>
            <a:r>
              <a:rPr lang="it-IT" sz="2000" dirty="0" smtClean="0"/>
              <a:t> il rivelatore di fascio SFP (</a:t>
            </a:r>
            <a:r>
              <a:rPr lang="it-IT" sz="2000" dirty="0" err="1" smtClean="0"/>
              <a:t>Scintillating</a:t>
            </a:r>
            <a:r>
              <a:rPr lang="it-IT" sz="2000" dirty="0" smtClean="0"/>
              <a:t> </a:t>
            </a:r>
            <a:r>
              <a:rPr lang="it-IT" sz="2000" dirty="0" err="1" smtClean="0"/>
              <a:t>Fibers</a:t>
            </a:r>
            <a:r>
              <a:rPr lang="it-IT" sz="2000" dirty="0" smtClean="0"/>
              <a:t> </a:t>
            </a:r>
            <a:r>
              <a:rPr lang="it-IT" sz="2000" dirty="0" err="1" smtClean="0"/>
              <a:t>with</a:t>
            </a:r>
            <a:r>
              <a:rPr lang="it-IT" sz="2000" dirty="0" smtClean="0"/>
              <a:t> </a:t>
            </a:r>
            <a:r>
              <a:rPr lang="it-IT" sz="2000" dirty="0" err="1" smtClean="0"/>
              <a:t>Photodiodes</a:t>
            </a:r>
            <a:r>
              <a:rPr lang="it-IT" sz="2000" dirty="0" smtClean="0"/>
              <a:t>)</a:t>
            </a:r>
          </a:p>
          <a:p>
            <a:pPr>
              <a:buFontTx/>
              <a:buChar char="-"/>
            </a:pPr>
            <a:r>
              <a:rPr lang="it-IT" sz="2000" dirty="0" smtClean="0"/>
              <a:t> le schede </a:t>
            </a:r>
            <a:r>
              <a:rPr lang="it-IT" sz="2000" dirty="0" err="1" smtClean="0"/>
              <a:t>id</a:t>
            </a:r>
            <a:r>
              <a:rPr lang="it-IT" sz="2000" dirty="0" smtClean="0"/>
              <a:t> controllo del DDS (Dose Delivery System).</a:t>
            </a:r>
          </a:p>
          <a:p>
            <a:endParaRPr lang="it-IT" sz="2000" dirty="0" smtClean="0"/>
          </a:p>
          <a:p>
            <a:r>
              <a:rPr lang="it-IT" sz="2000" dirty="0" smtClean="0"/>
              <a:t>Per </a:t>
            </a:r>
            <a:r>
              <a:rPr lang="it-IT" sz="2000" dirty="0" err="1" smtClean="0"/>
              <a:t>difficolta’</a:t>
            </a:r>
            <a:r>
              <a:rPr lang="it-IT" sz="2000" dirty="0" smtClean="0"/>
              <a:t> di personale amministrativo, alcune altre commesse, quali le parti in acciaio, i profilati e la carpenteria di supporto del fascio, hanno subito qualche ritardo e sono state rinviate al 2018.</a:t>
            </a:r>
          </a:p>
          <a:p>
            <a:r>
              <a:rPr lang="it-IT" sz="2000" dirty="0" smtClean="0"/>
              <a:t>La commessa che vincola l’inizio dell’installazione e’ comunque quella delle </a:t>
            </a:r>
            <a:r>
              <a:rPr lang="it-IT" sz="2000" dirty="0" err="1" smtClean="0"/>
              <a:t>unita’</a:t>
            </a:r>
            <a:r>
              <a:rPr lang="it-IT" sz="2000" dirty="0" smtClean="0"/>
              <a:t> di trattamento aria (UTA), per le quali sono necessarie gare di lavori la cui </a:t>
            </a:r>
            <a:r>
              <a:rPr lang="it-IT" sz="2000" dirty="0" err="1" smtClean="0"/>
              <a:t>pocedura</a:t>
            </a:r>
            <a:r>
              <a:rPr lang="it-IT" sz="2000" dirty="0" smtClean="0"/>
              <a:t> ha durata di parecchi mesi. Queste gare si dovrebbero concludere entro l’autunno 2018 per consentire di iniziare l’installazione all’inizio del 2019.  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188</a:t>
            </a:fld>
            <a:endParaRPr lang="en-US"/>
          </a:p>
        </p:txBody>
      </p:sp>
      <p:pic>
        <p:nvPicPr>
          <p:cNvPr id="5" name="Immagine 4" descr="SIS_-_Edilizia_XPR_status_6_Dec_2017_Pagina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" y="857"/>
            <a:ext cx="9142857" cy="685714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51720" y="54868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al dicembre 2017</a:t>
            </a:r>
            <a:endParaRPr lang="it-IT" sz="2400" b="1" dirty="0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189</a:t>
            </a:fld>
            <a:endParaRPr lang="en-US"/>
          </a:p>
        </p:txBody>
      </p:sp>
      <p:pic>
        <p:nvPicPr>
          <p:cNvPr id="5" name="Immagine 4" descr="SIS_-_Edilizia_XPR_status_6_Dec_2017_Pagina_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043608" y="548680"/>
            <a:ext cx="2372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al dicembre 2017</a:t>
            </a:r>
            <a:endParaRPr lang="it-IT" sz="24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Immagine 4" descr="consuntivo2017_3CaTS_Pagina_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190</a:t>
            </a:fld>
            <a:endParaRPr lang="en-US"/>
          </a:p>
        </p:txBody>
      </p:sp>
      <p:pic>
        <p:nvPicPr>
          <p:cNvPr id="5" name="Immagine 4" descr="SIS_-_Edilizia_XPR_status_6_Dec_2017_Pagina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23528" y="980728"/>
            <a:ext cx="2372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al dicembre 2017</a:t>
            </a:r>
            <a:endParaRPr lang="it-IT" sz="2400" b="1" dirty="0"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191</a:t>
            </a:fld>
            <a:endParaRPr lang="en-US"/>
          </a:p>
        </p:txBody>
      </p:sp>
      <p:pic>
        <p:nvPicPr>
          <p:cNvPr id="5" name="Immagine 4" descr="SIS_-_Edilizia_XPR_status_6_Dec_2017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23528" y="980728"/>
            <a:ext cx="2372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al dicembre 2017</a:t>
            </a:r>
            <a:endParaRPr lang="it-IT" sz="2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Autofit/>
          </a:bodyPr>
          <a:lstStyle/>
          <a:p>
            <a:r>
              <a:rPr lang="en-US" b="1" dirty="0" smtClean="0"/>
              <a:t>La CSN5 in </a:t>
            </a:r>
            <a:r>
              <a:rPr lang="en-US" b="1" dirty="0" err="1" smtClean="0"/>
              <a:t>numeri</a:t>
            </a:r>
            <a:r>
              <a:rPr lang="en-US" b="1" dirty="0" smtClean="0"/>
              <a:t> - 2017</a:t>
            </a:r>
            <a:endParaRPr lang="en-US" b="1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2" name="Grafico 11"/>
          <p:cNvGraphicFramePr/>
          <p:nvPr/>
        </p:nvGraphicFramePr>
        <p:xfrm>
          <a:off x="1115617" y="980729"/>
          <a:ext cx="655272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fico 12"/>
          <p:cNvGraphicFramePr/>
          <p:nvPr/>
        </p:nvGraphicFramePr>
        <p:xfrm>
          <a:off x="1187624" y="3573016"/>
          <a:ext cx="672465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Immagine 4" descr="consuntivo2017_3CaTS_Pagina_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"/>
            <a:ext cx="9144000" cy="685770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Immagine 4" descr="consuntivo2017_3CaTS_Pagina_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6" y="0"/>
            <a:ext cx="914208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Immagine 4" descr="consuntivo2017_3CaTS_Pagina_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Immagine 4" descr="consuntivo2017_3CaTS_Pagina_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/>
          <p:nvPr/>
        </p:nvSpPr>
        <p:spPr>
          <a:xfrm>
            <a:off x="8460432" y="558924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Immagine 5" descr="consuntivo_APIX2_PV_Pagina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798"/>
            <a:ext cx="9144000" cy="646440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Immagine 4" descr="consuntivo_APIX2_PV_Pagina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Immagine 4" descr="consuntivo_APIX2_PV_Pagina_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Immagine 4" descr="consuntivo_APIX2_PV_Pagina_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Immagine 4" descr="consuntivo_APIX2_PV_Pagina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Immagine 4" descr="consuntivo_APIX2_PV_Pagina_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179388" y="0"/>
            <a:ext cx="8964612" cy="83661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 err="1" smtClean="0"/>
              <a:t>Finanziamento</a:t>
            </a:r>
            <a:r>
              <a:rPr lang="en-US" b="1" dirty="0" smtClean="0"/>
              <a:t> CSN5 - 2017</a:t>
            </a:r>
            <a:endParaRPr lang="en-US" b="1" dirty="0"/>
          </a:p>
        </p:txBody>
      </p:sp>
      <p:graphicFrame>
        <p:nvGraphicFramePr>
          <p:cNvPr id="163848" name="Object 8"/>
          <p:cNvGraphicFramePr>
            <a:graphicFrameLocks noChangeAspect="1"/>
          </p:cNvGraphicFramePr>
          <p:nvPr/>
        </p:nvGraphicFramePr>
        <p:xfrm>
          <a:off x="179512" y="980728"/>
          <a:ext cx="8684382" cy="1800200"/>
        </p:xfrm>
        <a:graphic>
          <a:graphicData uri="http://schemas.openxmlformats.org/presentationml/2006/ole">
            <p:oleObj spid="_x0000_s163848" name="Foglio di lavoro" r:id="rId5" imgW="10572694" imgH="2181294" progId="Excel.Sheet.12">
              <p:embed/>
            </p:oleObj>
          </a:graphicData>
        </a:graphic>
      </p:graphicFrame>
      <p:graphicFrame>
        <p:nvGraphicFramePr>
          <p:cNvPr id="12" name="Grafico 11"/>
          <p:cNvGraphicFramePr/>
          <p:nvPr/>
        </p:nvGraphicFramePr>
        <p:xfrm>
          <a:off x="0" y="2996952"/>
          <a:ext cx="468052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Grafico 12"/>
          <p:cNvGraphicFramePr/>
          <p:nvPr/>
        </p:nvGraphicFramePr>
        <p:xfrm>
          <a:off x="4859016" y="2924944"/>
          <a:ext cx="428498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Immagine 4" descr="consuntivo_APIX2_PV_Pagina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Immagine 4" descr="consuntivo_APIX2_PV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Immagine 4" descr="consuntivo_APIX2_PV_Pagina_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Immagine 4" descr="consuntivo_APIX2_PV_Pagina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Immagine 4" descr="consuntivo_APIX2_PV_Pagina_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165"/>
            <a:ext cx="9144000" cy="632967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Immagine 4" descr="consuntivo_APIX2_PV_Pagina_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Immagine 4" descr="consuntivo_APIX2_PV_Pagina_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Immagine 4" descr="consuntivo_APIX2_PV_Pagina_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Immagine 4" descr="consuntivo_APIX2_PV_Pagina_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Immagine 4" descr="consuntivo_APIX2_PV_Pagina_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/>
          <p:nvPr/>
        </p:nvSpPr>
        <p:spPr>
          <a:xfrm>
            <a:off x="8460432" y="551723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76064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Distribuzione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anagrafica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nel</a:t>
            </a:r>
            <a:r>
              <a:rPr lang="en-US" sz="3200" b="1" dirty="0" smtClean="0"/>
              <a:t> 2017 - </a:t>
            </a:r>
            <a:r>
              <a:rPr lang="en-US" sz="3200" b="1" dirty="0" err="1" smtClean="0"/>
              <a:t>nazionale</a:t>
            </a:r>
            <a:endParaRPr lang="en-US" sz="32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4" name="Grafico 13"/>
          <p:cNvGraphicFramePr/>
          <p:nvPr/>
        </p:nvGraphicFramePr>
        <p:xfrm>
          <a:off x="395536" y="908720"/>
          <a:ext cx="8280028" cy="2596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fico 14"/>
          <p:cNvGraphicFramePr/>
          <p:nvPr/>
        </p:nvGraphicFramePr>
        <p:xfrm>
          <a:off x="323528" y="3501008"/>
          <a:ext cx="8352928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40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Immagine 10" descr="BEAT_PRO_consuntivi2017_Pagina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41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BEAT_PRO_consuntivi2017_Pagina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42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BEAT_PRO_consuntivi2017_Pagina_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43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BEAT_PRO_consuntivi2017_Pagina_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44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BEAT_PRO_consuntivi2017_Pagina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45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BEAT_PRO_consuntivi2017_Pagina_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46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BEAT_PRO_consuntivi2017_Pagina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47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BEAT_PRO_consuntivi2017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326"/>
            <a:ext cx="9144000" cy="5143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48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BEAT_PRO_consuntivi2017_Pagina_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49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BEAT_PRO_consuntivi2017_Pagina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76064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Distribuzione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anagrafica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nel</a:t>
            </a:r>
            <a:r>
              <a:rPr lang="en-US" sz="3200" b="1" dirty="0" smtClean="0"/>
              <a:t> 2017 - </a:t>
            </a:r>
            <a:r>
              <a:rPr lang="en-US" sz="3200" b="1" dirty="0" err="1" smtClean="0"/>
              <a:t>nazionale</a:t>
            </a:r>
            <a:endParaRPr lang="en-US" sz="32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4" name="Grafico 13"/>
          <p:cNvGraphicFramePr/>
          <p:nvPr/>
        </p:nvGraphicFramePr>
        <p:xfrm>
          <a:off x="323528" y="692696"/>
          <a:ext cx="8568952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fico 14"/>
          <p:cNvGraphicFramePr/>
          <p:nvPr/>
        </p:nvGraphicFramePr>
        <p:xfrm>
          <a:off x="2339752" y="3789040"/>
          <a:ext cx="453650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50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BEAT_PRO_consuntivi2017_Pagina_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052"/>
            <a:ext cx="9144000" cy="514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51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BEAT_PRO_consuntivi2017_Pagina_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52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BEAT_PRO_consuntivi2017_Pagina_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53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BEAT_PRO_consuntivi2017_Pagina_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54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BEAT_PRO_consuntivi2017_Pagina_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BEAT_PRO_consuntivi2017_Pagina_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834"/>
            <a:ext cx="9144000" cy="5142331"/>
          </a:xfrm>
          <a:prstGeom prst="rect">
            <a:avLst/>
          </a:prstGeom>
        </p:spPr>
      </p:pic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55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ccia in su 15">
            <a:hlinkClick r:id="rId3" action="ppaction://hlinksldjump"/>
          </p:cNvPr>
          <p:cNvSpPr/>
          <p:nvPr/>
        </p:nvSpPr>
        <p:spPr>
          <a:xfrm>
            <a:off x="8388424" y="5661248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56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Immagine 15" descr="CaloCube-2018cons_Pagina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57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Immagine 6" descr="CaloCube-2018cons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loCube-2018cons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579" y="548634"/>
            <a:ext cx="8116841" cy="5760732"/>
          </a:xfrm>
          <a:prstGeom prst="rect">
            <a:avLst/>
          </a:prstGeom>
        </p:spPr>
      </p:pic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58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ccia in su 10">
            <a:hlinkClick r:id="rId3" action="ppaction://hlinksldjump"/>
          </p:cNvPr>
          <p:cNvSpPr/>
          <p:nvPr/>
        </p:nvSpPr>
        <p:spPr>
          <a:xfrm>
            <a:off x="8172400" y="5013176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Immagine 4" descr="CHIPIX65_consuntivi_2017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634082"/>
          </a:xfrm>
        </p:spPr>
        <p:txBody>
          <a:bodyPr>
            <a:noAutofit/>
          </a:bodyPr>
          <a:lstStyle/>
          <a:p>
            <a:r>
              <a:rPr lang="en-US" sz="2800" b="1" dirty="0" err="1" smtClean="0"/>
              <a:t>Distribuzione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componenti</a:t>
            </a:r>
            <a:r>
              <a:rPr lang="en-US" sz="2800" b="1" dirty="0" smtClean="0"/>
              <a:t> CSN5 Pavia - 2017</a:t>
            </a:r>
            <a:endParaRPr lang="en-US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3" name="Grafico 12"/>
          <p:cNvGraphicFramePr/>
          <p:nvPr/>
        </p:nvGraphicFramePr>
        <p:xfrm>
          <a:off x="251520" y="11247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fico 13"/>
          <p:cNvGraphicFramePr/>
          <p:nvPr/>
        </p:nvGraphicFramePr>
        <p:xfrm>
          <a:off x="4355976" y="2636912"/>
          <a:ext cx="4552950" cy="3561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Immagine 4" descr="CHIPIX65_consuntivi_2017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Immagine 4" descr="CHIPIX65_consuntivi_2017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Immagine 4" descr="CHIPIX65_consuntivi_2017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5" name="Immagine 4" descr="CHIPIX65_consuntivi_2017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5" name="Immagine 4" descr="CHIPIX65_consuntivi_2017_Pagina_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5" name="Immagine 4" descr="CHIPIX65_consuntivi_2017_Pagina_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5" name="Immagine 4" descr="CHIPIX65_consuntivi_2017_Pagina_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5" name="Immagine 4" descr="CHIPIX65_consuntivi_2017_Pagina_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256"/>
            <a:ext cx="9144000" cy="6329488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/>
          <p:nvPr/>
        </p:nvSpPr>
        <p:spPr>
          <a:xfrm>
            <a:off x="8028384" y="558924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5" name="Immagine 4" descr="Consuntivo CHNet_TANDEM 2017_Pagina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957"/>
            <a:ext cx="9144000" cy="646808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5" name="Immagine 4" descr="Consuntivo CHNet_TANDEM 2017_Pagina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957"/>
            <a:ext cx="9144000" cy="64680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634082"/>
          </a:xfrm>
        </p:spPr>
        <p:txBody>
          <a:bodyPr>
            <a:noAutofit/>
          </a:bodyPr>
          <a:lstStyle/>
          <a:p>
            <a:r>
              <a:rPr lang="en-US" sz="2800" b="1" dirty="0" err="1" smtClean="0"/>
              <a:t>Distribuzione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finanziamenti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nel</a:t>
            </a:r>
            <a:r>
              <a:rPr lang="en-US" sz="2800" b="1" smtClean="0"/>
              <a:t> 2017 </a:t>
            </a:r>
            <a:r>
              <a:rPr lang="en-US" sz="2800" b="1" dirty="0" smtClean="0"/>
              <a:t>- Pavia</a:t>
            </a:r>
            <a:endParaRPr lang="en-US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17091" name="Object 3"/>
          <p:cNvGraphicFramePr>
            <a:graphicFrameLocks noChangeAspect="1"/>
          </p:cNvGraphicFramePr>
          <p:nvPr/>
        </p:nvGraphicFramePr>
        <p:xfrm>
          <a:off x="323528" y="692696"/>
          <a:ext cx="8534400" cy="1466850"/>
        </p:xfrm>
        <a:graphic>
          <a:graphicData uri="http://schemas.openxmlformats.org/presentationml/2006/ole">
            <p:oleObj spid="_x0000_s217091" name="Foglio di lavoro" r:id="rId4" imgW="8534535" imgH="1466760" progId="Excel.Sheet.12">
              <p:embed/>
            </p:oleObj>
          </a:graphicData>
        </a:graphic>
      </p:graphicFrame>
      <p:graphicFrame>
        <p:nvGraphicFramePr>
          <p:cNvPr id="22" name="Grafico 21"/>
          <p:cNvGraphicFramePr/>
          <p:nvPr/>
        </p:nvGraphicFramePr>
        <p:xfrm>
          <a:off x="3383360" y="3501008"/>
          <a:ext cx="576064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Grafico 22"/>
          <p:cNvGraphicFramePr/>
          <p:nvPr/>
        </p:nvGraphicFramePr>
        <p:xfrm>
          <a:off x="-324544" y="2132856"/>
          <a:ext cx="5364088" cy="280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5" name="Immagine 4" descr="Consuntivo CHNet_TANDEM 2017_Pagina_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171"/>
            <a:ext cx="9144000" cy="6467657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5" name="Immagine 4" descr="Consuntivo CHNet_TANDEM 2017_Pagina_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676"/>
            <a:ext cx="9144000" cy="6466648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5" name="Immagine 4" descr="Consuntivo CHNet_TANDEM 2017_Pagina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7746"/>
            <a:ext cx="9144000" cy="6462508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5" name="Immagine 4" descr="Consuntivo CHNet_TANDEM 2017_Pagina_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892"/>
            <a:ext cx="9144000" cy="6466216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5" name="Immagine 4" descr="Consuntivo CHNet_TANDEM 2017_Pagina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7648"/>
            <a:ext cx="9144000" cy="6462704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5" name="Immagine 4" descr="Consuntivo CHNet_TANDEM 2017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171"/>
            <a:ext cx="9144000" cy="6467657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5" name="Immagine 4" descr="Consuntivo CHNet_TANDEM 2017_Pagina_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957"/>
            <a:ext cx="9144000" cy="6466086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5" name="Immagine 4" descr="Consuntivo CHNet_TANDEM 2017_Pagina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957"/>
            <a:ext cx="9144000" cy="6466086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5" name="Immagine 4" descr="Consuntivo CHNet_TANDEM 2017_Pagina_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957"/>
            <a:ext cx="9144000" cy="6466086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5" name="Immagine 4" descr="Consuntivo CHNet_TANDEM 2017_Pagina_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069"/>
            <a:ext cx="9144000" cy="6465862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/>
          <p:nvPr/>
        </p:nvSpPr>
        <p:spPr>
          <a:xfrm>
            <a:off x="8316416" y="558924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US" b="1" dirty="0" err="1" smtClean="0"/>
              <a:t>Consuntivi</a:t>
            </a:r>
            <a:r>
              <a:rPr lang="en-US" b="1" dirty="0" smtClean="0"/>
              <a:t> 2017 – </a:t>
            </a:r>
            <a:r>
              <a:rPr lang="en-US" b="1" dirty="0" err="1" smtClean="0"/>
              <a:t>Gruppo</a:t>
            </a:r>
            <a:r>
              <a:rPr lang="en-US" b="1" dirty="0" smtClean="0"/>
              <a:t> V</a:t>
            </a:r>
            <a:endParaRPr lang="en-US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23528" y="692696"/>
            <a:ext cx="8496944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 smtClean="0"/>
              <a:t>Esperimenti</a:t>
            </a:r>
            <a:r>
              <a:rPr lang="en-US" b="1" dirty="0" smtClean="0"/>
              <a:t> in </a:t>
            </a:r>
            <a:r>
              <a:rPr lang="en-US" b="1" dirty="0" err="1" smtClean="0"/>
              <a:t>sezione</a:t>
            </a:r>
            <a:r>
              <a:rPr lang="en-US" b="1" dirty="0" smtClean="0"/>
              <a:t> (*</a:t>
            </a:r>
            <a:r>
              <a:rPr lang="en-US" b="1" dirty="0" err="1" smtClean="0"/>
              <a:t>responsabile</a:t>
            </a:r>
            <a:r>
              <a:rPr lang="en-US" b="1" dirty="0" smtClean="0"/>
              <a:t> </a:t>
            </a:r>
            <a:r>
              <a:rPr lang="en-US" b="1" dirty="0" err="1" smtClean="0"/>
              <a:t>nazionale</a:t>
            </a:r>
            <a:r>
              <a:rPr lang="en-US" b="1" dirty="0" smtClean="0"/>
              <a:t>):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3" action="ppaction://hlinksldjump"/>
              </a:rPr>
              <a:t>3CATS – N. </a:t>
            </a:r>
            <a:r>
              <a:rPr lang="en-US" sz="1400" dirty="0" err="1" smtClean="0">
                <a:hlinkClick r:id="rId3" action="ppaction://hlinksldjump"/>
              </a:rPr>
              <a:t>Protti</a:t>
            </a:r>
            <a:r>
              <a:rPr lang="en-US" sz="1400" dirty="0" smtClean="0">
                <a:hlinkClick r:id="rId3" action="ppaction://hlinksldjump"/>
              </a:rPr>
              <a:t>* 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hlinkClick r:id="rId3" action="ppaction://hlinksldjump"/>
              </a:rPr>
              <a:t> </a:t>
            </a:r>
            <a:r>
              <a:rPr lang="en-US" sz="1400" dirty="0" smtClean="0">
                <a:hlinkClick r:id="rId4" action="ppaction://hlinksldjump"/>
              </a:rPr>
              <a:t>APIX2 – L. </a:t>
            </a:r>
            <a:r>
              <a:rPr lang="en-US" sz="1400" dirty="0" err="1" smtClean="0">
                <a:hlinkClick r:id="rId4" action="ppaction://hlinksldjump"/>
              </a:rPr>
              <a:t>Ratti</a:t>
            </a:r>
            <a:r>
              <a:rPr lang="en-US" sz="1400" dirty="0" smtClean="0">
                <a:hlinkClick r:id="rId4" action="ppaction://hlinksldjump"/>
              </a:rPr>
              <a:t> </a:t>
            </a:r>
            <a:r>
              <a:rPr lang="en-US" sz="1400" dirty="0" smtClean="0"/>
              <a:t>(</a:t>
            </a:r>
            <a:r>
              <a:rPr lang="en-US" sz="1400" dirty="0" err="1" smtClean="0"/>
              <a:t>terminato</a:t>
            </a:r>
            <a:r>
              <a:rPr lang="en-US" sz="1400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5" action="ppaction://hlinksldjump"/>
              </a:rPr>
              <a:t>BEAT_PRO – S. </a:t>
            </a:r>
            <a:r>
              <a:rPr lang="en-US" sz="1400" dirty="0" err="1" smtClean="0">
                <a:hlinkClick r:id="rId5" action="ppaction://hlinksldjump"/>
              </a:rPr>
              <a:t>Altieri</a:t>
            </a:r>
            <a:r>
              <a:rPr lang="en-US" sz="1400" dirty="0" smtClean="0">
                <a:hlinkClick r:id="rId5" action="ppaction://hlinksldjump"/>
              </a:rPr>
              <a:t>, S. </a:t>
            </a:r>
            <a:r>
              <a:rPr lang="en-US" sz="1400" dirty="0" err="1" smtClean="0">
                <a:hlinkClick r:id="rId5" action="ppaction://hlinksldjump"/>
              </a:rPr>
              <a:t>Bortolussi</a:t>
            </a:r>
            <a:r>
              <a:rPr lang="en-US" sz="1400" dirty="0" smtClean="0">
                <a:hlinkClick r:id="rId5" action="ppaction://hlinksldjump"/>
              </a:rPr>
              <a:t>*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6" action="ppaction://hlinksldjump"/>
              </a:rPr>
              <a:t>CALOCUBE – P. W. </a:t>
            </a:r>
            <a:r>
              <a:rPr lang="en-US" sz="1400" dirty="0" err="1" smtClean="0">
                <a:hlinkClick r:id="rId6" action="ppaction://hlinksldjump"/>
              </a:rPr>
              <a:t>Cattaneo</a:t>
            </a:r>
            <a:r>
              <a:rPr lang="en-US" sz="1400" dirty="0" smtClean="0">
                <a:hlinkClick r:id="rId6" action="ppaction://hlinksldjump"/>
              </a:rPr>
              <a:t> </a:t>
            </a:r>
            <a:r>
              <a:rPr lang="en-US" sz="1400" dirty="0" smtClean="0"/>
              <a:t>(</a:t>
            </a:r>
            <a:r>
              <a:rPr lang="en-US" sz="1400" dirty="0" err="1" smtClean="0"/>
              <a:t>terminato</a:t>
            </a:r>
            <a:r>
              <a:rPr lang="en-US" sz="1400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7" action="ppaction://hlinksldjump"/>
              </a:rPr>
              <a:t>CHIPIX65 – G. </a:t>
            </a:r>
            <a:r>
              <a:rPr lang="en-US" sz="1400" dirty="0" err="1" smtClean="0">
                <a:hlinkClick r:id="rId7" action="ppaction://hlinksldjump"/>
              </a:rPr>
              <a:t>Traversi</a:t>
            </a:r>
            <a:r>
              <a:rPr lang="en-US" sz="1400" dirty="0" smtClean="0">
                <a:hlinkClick r:id="rId7" action="ppaction://hlinksldjump"/>
              </a:rPr>
              <a:t> </a:t>
            </a:r>
            <a:r>
              <a:rPr lang="en-US" sz="1400" dirty="0" smtClean="0"/>
              <a:t>(</a:t>
            </a:r>
            <a:r>
              <a:rPr lang="en-US" sz="1400" dirty="0" err="1" smtClean="0"/>
              <a:t>terminato</a:t>
            </a:r>
            <a:r>
              <a:rPr lang="en-US" sz="1400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8" action="ppaction://hlinksldjump"/>
              </a:rPr>
              <a:t>CHNET_TANDEM – D. </a:t>
            </a:r>
            <a:r>
              <a:rPr lang="en-US" sz="1400" dirty="0" err="1" smtClean="0">
                <a:hlinkClick r:id="rId8" action="ppaction://hlinksldjump"/>
              </a:rPr>
              <a:t>Alloni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9" action="ppaction://hlinksldjump"/>
              </a:rPr>
              <a:t>DEMETRA – A. </a:t>
            </a:r>
            <a:r>
              <a:rPr lang="en-US" sz="1400" dirty="0" err="1" smtClean="0">
                <a:hlinkClick r:id="rId9" action="ppaction://hlinksldjump"/>
              </a:rPr>
              <a:t>Locatelli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hlinkClick r:id="" action="ppaction://noaction"/>
              </a:rPr>
              <a:t> </a:t>
            </a:r>
            <a:r>
              <a:rPr lang="en-US" sz="1400" dirty="0" smtClean="0">
                <a:hlinkClick r:id="rId10" action="ppaction://hlinksldjump"/>
              </a:rPr>
              <a:t>ETHICS – F. </a:t>
            </a:r>
            <a:r>
              <a:rPr lang="en-US" sz="1400" dirty="0" err="1" smtClean="0">
                <a:hlinkClick r:id="rId10" action="ppaction://hlinksldjump"/>
              </a:rPr>
              <a:t>Ballarini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11" action="ppaction://hlinksldjump"/>
              </a:rPr>
              <a:t>HADROCOMBI – M. </a:t>
            </a:r>
            <a:r>
              <a:rPr lang="en-US" sz="1400" dirty="0" err="1" smtClean="0">
                <a:hlinkClick r:id="rId11" action="ppaction://hlinksldjump"/>
              </a:rPr>
              <a:t>Mariani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hlinkClick r:id="" action="ppaction://noaction"/>
              </a:rPr>
              <a:t> </a:t>
            </a:r>
            <a:r>
              <a:rPr lang="en-US" sz="1400" dirty="0" smtClean="0">
                <a:hlinkClick r:id="rId12" action="ppaction://hlinksldjump"/>
              </a:rPr>
              <a:t>MC-INFN – A. Fontana (</a:t>
            </a:r>
            <a:r>
              <a:rPr lang="en-US" sz="1400" dirty="0" err="1" smtClean="0">
                <a:hlinkClick r:id="rId12" action="ppaction://hlinksldjump"/>
              </a:rPr>
              <a:t>Fluka</a:t>
            </a:r>
            <a:r>
              <a:rPr lang="en-US" sz="1400" dirty="0" smtClean="0">
                <a:hlinkClick r:id="" action="ppaction://noaction"/>
              </a:rPr>
              <a:t>),</a:t>
            </a:r>
            <a:r>
              <a:rPr lang="en-US" sz="1400" dirty="0" smtClean="0">
                <a:hlinkClick r:id="rId13" action="ppaction://hlinksldjump"/>
              </a:rPr>
              <a:t> A. Rimoldi (Geant4)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14" action="ppaction://hlinksldjump"/>
              </a:rPr>
              <a:t>MICE_2020 – A. </a:t>
            </a:r>
            <a:r>
              <a:rPr lang="en-US" sz="1400" dirty="0" err="1" smtClean="0">
                <a:hlinkClick r:id="rId14" action="ppaction://hlinksldjump"/>
              </a:rPr>
              <a:t>Debari</a:t>
            </a:r>
            <a:r>
              <a:rPr lang="en-US" sz="1400" dirty="0" smtClean="0">
                <a:hlinkClick r:id="rId14" action="ppaction://hlinksldjump"/>
              </a:rPr>
              <a:t> </a:t>
            </a:r>
            <a:r>
              <a:rPr lang="en-US" sz="1400" dirty="0" smtClean="0"/>
              <a:t>(</a:t>
            </a:r>
            <a:r>
              <a:rPr lang="en-US" sz="1400" dirty="0" err="1" smtClean="0"/>
              <a:t>terminato</a:t>
            </a:r>
            <a:r>
              <a:rPr lang="en-US" sz="1400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15" action="ppaction://hlinksldjump"/>
              </a:rPr>
              <a:t>PIXFEL – M. Manghisoni, L. </a:t>
            </a:r>
            <a:r>
              <a:rPr lang="en-US" sz="1400" dirty="0" err="1" smtClean="0">
                <a:hlinkClick r:id="rId15" action="ppaction://hlinksldjump"/>
              </a:rPr>
              <a:t>Ratti</a:t>
            </a:r>
            <a:r>
              <a:rPr lang="en-US" sz="1400" dirty="0" smtClean="0">
                <a:hlinkClick r:id="" action="ppaction://noaction"/>
              </a:rPr>
              <a:t>*</a:t>
            </a:r>
            <a:r>
              <a:rPr lang="en-US" sz="1400" dirty="0" smtClean="0"/>
              <a:t> (</a:t>
            </a:r>
            <a:r>
              <a:rPr lang="en-US" sz="1400" dirty="0" err="1" smtClean="0"/>
              <a:t>terminato</a:t>
            </a:r>
            <a:r>
              <a:rPr lang="en-US" sz="1400" dirty="0" smtClean="0"/>
              <a:t> </a:t>
            </a:r>
            <a:r>
              <a:rPr lang="en-US" sz="1400" dirty="0" err="1" smtClean="0"/>
              <a:t>nel</a:t>
            </a:r>
            <a:r>
              <a:rPr lang="en-US" sz="1400" dirty="0" smtClean="0"/>
              <a:t> 2016 ma con </a:t>
            </a:r>
            <a:r>
              <a:rPr lang="en-US" sz="1400" dirty="0" err="1" smtClean="0"/>
              <a:t>finanziamento</a:t>
            </a:r>
            <a:r>
              <a:rPr lang="en-US" sz="1400" dirty="0" smtClean="0"/>
              <a:t> </a:t>
            </a:r>
            <a:r>
              <a:rPr lang="en-US" sz="1400" dirty="0" err="1" smtClean="0"/>
              <a:t>residuo</a:t>
            </a:r>
            <a:r>
              <a:rPr lang="en-US" sz="1400" dirty="0" smtClean="0"/>
              <a:t> </a:t>
            </a:r>
            <a:r>
              <a:rPr lang="en-US" sz="1400" dirty="0" err="1" smtClean="0"/>
              <a:t>su</a:t>
            </a:r>
            <a:r>
              <a:rPr lang="en-US" sz="1400" dirty="0" smtClean="0"/>
              <a:t> Dot V </a:t>
            </a:r>
            <a:r>
              <a:rPr lang="en-US" sz="1400" dirty="0" err="1" smtClean="0"/>
              <a:t>nel</a:t>
            </a:r>
            <a:r>
              <a:rPr lang="en-US" sz="1400" dirty="0" smtClean="0"/>
              <a:t> 2017)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16" action="ppaction://hlinksldjump"/>
              </a:rPr>
              <a:t>REDSOX2 – P. </a:t>
            </a:r>
            <a:r>
              <a:rPr lang="en-US" sz="1400" dirty="0" err="1" smtClean="0">
                <a:hlinkClick r:id="rId16" action="ppaction://hlinksldjump"/>
              </a:rPr>
              <a:t>Malcovati</a:t>
            </a:r>
            <a:r>
              <a:rPr lang="en-US" sz="1400" dirty="0" smtClean="0">
                <a:hlinkClick r:id="rId16" action="ppaction://hlinksldjump"/>
              </a:rPr>
              <a:t> 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17" action="ppaction://hlinksldjump"/>
              </a:rPr>
              <a:t>SCALTECH28 – P. Malcovati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18" action="ppaction://hlinksldjump"/>
              </a:rPr>
              <a:t>TECHN_OSP – A. Salvini</a:t>
            </a:r>
            <a:endParaRPr lang="en-US" sz="1400" dirty="0" smtClean="0"/>
          </a:p>
          <a:p>
            <a:pPr lvl="1"/>
            <a:endParaRPr lang="en-US" sz="1000" dirty="0" smtClean="0"/>
          </a:p>
          <a:p>
            <a:r>
              <a:rPr lang="en-US" b="1" dirty="0" err="1" smtClean="0"/>
              <a:t>Progetti</a:t>
            </a:r>
            <a:r>
              <a:rPr lang="en-US" b="1" dirty="0" smtClean="0"/>
              <a:t> </a:t>
            </a:r>
            <a:r>
              <a:rPr lang="en-US" b="1" dirty="0" err="1" smtClean="0"/>
              <a:t>speciali</a:t>
            </a:r>
            <a:r>
              <a:rPr lang="en-US" b="1" dirty="0" smtClean="0"/>
              <a:t> (PS):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19" action="ppaction://hlinksldjump"/>
              </a:rPr>
              <a:t>INFN_E – M. </a:t>
            </a:r>
            <a:r>
              <a:rPr lang="en-US" sz="1400" dirty="0" err="1" smtClean="0">
                <a:hlinkClick r:id="rId19" action="ppaction://hlinksldjump"/>
              </a:rPr>
              <a:t>Prata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20" action="ppaction://hlinksldjump"/>
              </a:rPr>
              <a:t>SPES – A. </a:t>
            </a:r>
            <a:r>
              <a:rPr lang="en-US" sz="1400" dirty="0" err="1" smtClean="0">
                <a:hlinkClick r:id="rId20" action="ppaction://hlinksldjump"/>
              </a:rPr>
              <a:t>Tomaselli</a:t>
            </a:r>
            <a:r>
              <a:rPr lang="en-US" sz="1400" dirty="0" smtClean="0"/>
              <a:t>,</a:t>
            </a:r>
            <a:r>
              <a:rPr lang="en-US" sz="1400" dirty="0" smtClean="0">
                <a:hlinkClick r:id="rId21" action="ppaction://hlinksldjump"/>
              </a:rPr>
              <a:t> A. </a:t>
            </a:r>
            <a:r>
              <a:rPr lang="en-US" sz="1400" dirty="0" err="1" smtClean="0">
                <a:hlinkClick r:id="rId21" action="ppaction://hlinksldjump"/>
              </a:rPr>
              <a:t>Zenoni</a:t>
            </a:r>
            <a:endParaRPr lang="en-US" sz="1400" dirty="0" smtClean="0"/>
          </a:p>
          <a:p>
            <a:pPr lvl="1"/>
            <a:endParaRPr lang="en-US" sz="800" dirty="0" smtClean="0"/>
          </a:p>
          <a:p>
            <a:r>
              <a:rPr lang="en-US" b="1" dirty="0" err="1" smtClean="0"/>
              <a:t>Progetti</a:t>
            </a:r>
            <a:r>
              <a:rPr lang="en-US" b="1" dirty="0" smtClean="0"/>
              <a:t> </a:t>
            </a:r>
            <a:r>
              <a:rPr lang="en-US" b="1" dirty="0" err="1" smtClean="0"/>
              <a:t>Premiali</a:t>
            </a:r>
            <a:r>
              <a:rPr lang="en-US" b="1" dirty="0" smtClean="0"/>
              <a:t> (PP) e MAECI: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22" action="ppaction://hlinksldjump"/>
              </a:rPr>
              <a:t>IRPT_MIUR – V. </a:t>
            </a:r>
            <a:r>
              <a:rPr lang="en-US" sz="1400" dirty="0" err="1" smtClean="0">
                <a:hlinkClick r:id="rId22" action="ppaction://hlinksldjump"/>
              </a:rPr>
              <a:t>Vercesi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5" action="ppaction://hlinksldjump"/>
              </a:rPr>
              <a:t>NEU_BEAT – S. </a:t>
            </a:r>
            <a:r>
              <a:rPr lang="en-US" sz="1400" dirty="0" err="1" smtClean="0">
                <a:hlinkClick r:id="rId5" action="ppaction://hlinksldjump"/>
              </a:rPr>
              <a:t>Bortoluss</a:t>
            </a:r>
            <a:r>
              <a:rPr lang="en-US" sz="1400" dirty="0" smtClean="0">
                <a:hlinkClick r:id="rId5" action="ppaction://hlinksldjump"/>
              </a:rPr>
              <a:t>* </a:t>
            </a:r>
            <a:r>
              <a:rPr lang="en-US" sz="1400" dirty="0" smtClean="0"/>
              <a:t>(</a:t>
            </a:r>
            <a:r>
              <a:rPr lang="en-US" sz="1400" dirty="0" err="1" smtClean="0"/>
              <a:t>incluso</a:t>
            </a:r>
            <a:r>
              <a:rPr lang="en-US" sz="1400" dirty="0" smtClean="0"/>
              <a:t> in BEAT_PRO)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67544" y="6021288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14 iniziative nel 2016 (12 nel 2016, 12 nel 2015, 14 nel 2014, 14 nel 2013)</a:t>
            </a:r>
            <a:endParaRPr lang="it-IT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323528" y="6492875"/>
            <a:ext cx="2133600" cy="365125"/>
          </a:xfrm>
        </p:spPr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5" name="Immagine 4" descr="DEMETRA_consuntivo_2017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834"/>
            <a:ext cx="9144000" cy="5142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5" name="Immagine 4" descr="DEMETRA_consuntivo_2017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834"/>
            <a:ext cx="9144000" cy="5142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5" name="Immagine 4" descr="DEMETRA_consuntivo_2017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834"/>
            <a:ext cx="9144000" cy="5142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5" name="Immagine 4" descr="DEMETRA_consuntivo_2017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834"/>
            <a:ext cx="9144000" cy="5142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5" name="Immagine 4" descr="DEMETRA_consuntivo_2017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834"/>
            <a:ext cx="9144000" cy="5142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5" name="Immagine 4" descr="DEMETRA_consuntivo_2017_Pagina_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834"/>
            <a:ext cx="9144000" cy="5142331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/>
          <p:nvPr/>
        </p:nvSpPr>
        <p:spPr>
          <a:xfrm>
            <a:off x="7956376" y="5373216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5" name="Immagine 4" descr="Consuntivi2017_ETHICS_Pagina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5" name="Immagine 4" descr="Consuntivi2017_ETHICS_Pagina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5" name="Immagine 4" descr="Consuntivi2017_ETHICS_Pagina_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5" name="Immagine 4" descr="Consuntivi2017_ETHICS_Pagina_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Immagine 4" descr="consuntivo2017_3CaTS_Pagina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5" name="Immagine 4" descr="Consuntivi2017_ETHICS_Pagina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5" name="Immagine 4" descr="Consuntivi2017_ETHICS_Pagina_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5" name="Immagine 4" descr="Consuntivi2017_ETHICS_Pagina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5" name="Immagine 4" descr="Consuntivi2017_ETHICS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5" name="Immagine 4" descr="Consuntivi2017_ETHICS_Pagina_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5" name="Immagine 4" descr="Consuntivi2017_ETHICS_Pagina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5" name="Immagine 4" descr="Consuntivi2017_ETHICS_Pagina_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97</a:t>
            </a:fld>
            <a:endParaRPr lang="en-US"/>
          </a:p>
        </p:txBody>
      </p:sp>
      <p:pic>
        <p:nvPicPr>
          <p:cNvPr id="5" name="Immagine 4" descr="Consuntivi2017_ETHICS_Pagina_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7-8 maggio 2018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5" name="Immagine 4" descr="Consuntivi2017_ETHICS_Pagina_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/>
          <p:nvPr/>
        </p:nvSpPr>
        <p:spPr>
          <a:xfrm>
            <a:off x="8028384" y="5661248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7-8 maggio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99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Immagine 15" descr="Mariani_Consuntivo_Hadrocombi_Pagina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18"/>
            <a:ext cx="9144000" cy="646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tro">
  <a:themeElements>
    <a:clrScheme name="Astr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tr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3">
  <a:themeElements>
    <a:clrScheme name="1_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ersonalizza struttu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0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0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1_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ersonalizza struttura">
  <a:themeElements>
    <a:clrScheme name="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za struttu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0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0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16033</TotalTime>
  <Words>2643</Words>
  <Application>Microsoft Office PowerPoint</Application>
  <PresentationFormat>Presentazione su schermo (4:3)</PresentationFormat>
  <Paragraphs>661</Paragraphs>
  <Slides>191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191</vt:i4>
      </vt:variant>
    </vt:vector>
  </HeadingPairs>
  <TitlesOfParts>
    <vt:vector size="196" baseType="lpstr">
      <vt:lpstr>Tema di Office</vt:lpstr>
      <vt:lpstr>Astro</vt:lpstr>
      <vt:lpstr>Tema3</vt:lpstr>
      <vt:lpstr>Personalizza struttura</vt:lpstr>
      <vt:lpstr>Foglio di lavoro</vt:lpstr>
      <vt:lpstr>Consuntivi 2017 CSN5 - Pavia</vt:lpstr>
      <vt:lpstr>La CSN5 in numeri - 2017</vt:lpstr>
      <vt:lpstr> Finanziamento CSN5 - 2017</vt:lpstr>
      <vt:lpstr>Distribuzione anagrafica nel 2017 - nazionale</vt:lpstr>
      <vt:lpstr>Distribuzione anagrafica nel 2017 - nazionale</vt:lpstr>
      <vt:lpstr>Distribuzione componenti CSN5 Pavia - 2017</vt:lpstr>
      <vt:lpstr>Distribuzione finanziamenti nel 2017 - Pavia</vt:lpstr>
      <vt:lpstr>Consuntivi 2017 – Gruppo V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Diapositiva 149</vt:lpstr>
      <vt:lpstr>Diapositiva 150</vt:lpstr>
      <vt:lpstr>Diapositiva 151</vt:lpstr>
      <vt:lpstr>Diapositiva 152</vt:lpstr>
      <vt:lpstr>Diapositiva 153</vt:lpstr>
      <vt:lpstr>Diapositiva 154</vt:lpstr>
      <vt:lpstr>Diapositiva 155</vt:lpstr>
      <vt:lpstr>Diapositiva 156</vt:lpstr>
      <vt:lpstr>Diapositiva 157</vt:lpstr>
      <vt:lpstr>Diapositiva 158</vt:lpstr>
      <vt:lpstr>Diapositiva 159</vt:lpstr>
      <vt:lpstr>Diapositiva 160</vt:lpstr>
      <vt:lpstr>Diapositiva 161</vt:lpstr>
      <vt:lpstr>Diapositiva 162</vt:lpstr>
      <vt:lpstr>Diapositiva 163</vt:lpstr>
      <vt:lpstr>Diapositiva 164</vt:lpstr>
      <vt:lpstr>Diapositiva 165</vt:lpstr>
      <vt:lpstr>Diapositiva 166</vt:lpstr>
      <vt:lpstr>Diapositiva 167</vt:lpstr>
      <vt:lpstr>Diapositiva 168</vt:lpstr>
      <vt:lpstr>Diapositiva 169</vt:lpstr>
      <vt:lpstr>Diapositiva 170</vt:lpstr>
      <vt:lpstr>Diapositiva 171</vt:lpstr>
      <vt:lpstr>Diapositiva 172</vt:lpstr>
      <vt:lpstr>Diapositiva 173</vt:lpstr>
      <vt:lpstr>Diapositiva 174</vt:lpstr>
      <vt:lpstr>Diapositiva 175</vt:lpstr>
      <vt:lpstr>Diapositiva 176</vt:lpstr>
      <vt:lpstr>Diapositiva 177</vt:lpstr>
      <vt:lpstr>Diapositiva 178</vt:lpstr>
      <vt:lpstr>Diapositiva 179</vt:lpstr>
      <vt:lpstr>Diapositiva 180</vt:lpstr>
      <vt:lpstr>Diapositiva 181</vt:lpstr>
      <vt:lpstr>Diapositiva 182</vt:lpstr>
      <vt:lpstr>Diapositiva 183</vt:lpstr>
      <vt:lpstr>SPES - LASER</vt:lpstr>
      <vt:lpstr>Diapositiva 185</vt:lpstr>
      <vt:lpstr>Diapositiva 186</vt:lpstr>
      <vt:lpstr>IRPT_MIUR – Consuntivo 2017</vt:lpstr>
      <vt:lpstr>Diapositiva 188</vt:lpstr>
      <vt:lpstr>Diapositiva 189</vt:lpstr>
      <vt:lpstr>Diapositiva 190</vt:lpstr>
      <vt:lpstr>Diapositiva 191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Attivita’ 2012</dc:title>
  <dc:creator>Agostino Lanza</dc:creator>
  <cp:lastModifiedBy>Agostino Lanza</cp:lastModifiedBy>
  <cp:revision>927</cp:revision>
  <dcterms:created xsi:type="dcterms:W3CDTF">2012-11-07T00:15:10Z</dcterms:created>
  <dcterms:modified xsi:type="dcterms:W3CDTF">2018-05-08T22:51:31Z</dcterms:modified>
</cp:coreProperties>
</file>