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15" r:id="rId3"/>
    <p:sldId id="321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305" r:id="rId20"/>
    <p:sldId id="316" r:id="rId21"/>
    <p:sldId id="317" r:id="rId22"/>
    <p:sldId id="318" r:id="rId23"/>
    <p:sldId id="320" r:id="rId24"/>
    <p:sldId id="319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295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257" r:id="rId43"/>
    <p:sldId id="258" r:id="rId44"/>
    <p:sldId id="259" r:id="rId45"/>
    <p:sldId id="260" r:id="rId46"/>
    <p:sldId id="261" r:id="rId47"/>
    <p:sldId id="262" r:id="rId48"/>
    <p:sldId id="263" r:id="rId49"/>
    <p:sldId id="264" r:id="rId50"/>
    <p:sldId id="265" r:id="rId51"/>
    <p:sldId id="266" r:id="rId52"/>
    <p:sldId id="267" r:id="rId53"/>
    <p:sldId id="268" r:id="rId54"/>
    <p:sldId id="269" r:id="rId55"/>
    <p:sldId id="270" r:id="rId56"/>
    <p:sldId id="271" r:id="rId57"/>
    <p:sldId id="272" r:id="rId58"/>
    <p:sldId id="273" r:id="rId59"/>
    <p:sldId id="274" r:id="rId60"/>
    <p:sldId id="275" r:id="rId61"/>
    <p:sldId id="276" r:id="rId62"/>
    <p:sldId id="277" r:id="rId63"/>
    <p:sldId id="27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D07B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B769F-6FD0-44E9-A6EC-024CFE02AAC4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C6875-F4FA-4F12-BB4A-FECB0F80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0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/>
            <a:fld id="{6AA35047-FA41-464C-96DB-68A89573D673}" type="slidenum"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eaLnBrk="1"/>
              <a:t>34</a:t>
            </a:fld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88094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/>
            <a:fld id="{F9D4876F-ACC0-4590-9003-2282C57EBC45}" type="slidenum"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eaLnBrk="1"/>
              <a:t>35</a:t>
            </a:fld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02230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/>
            <a:fld id="{DFA9B1CF-FF00-4539-924E-634E7EAF6DE6}" type="slidenum"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eaLnBrk="1"/>
              <a:t>36</a:t>
            </a:fld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5852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/>
            <a:fld id="{EA355E58-1CC6-4377-8C34-E8EF39323AF8}" type="slidenum"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eaLnBrk="1"/>
              <a:t>37</a:t>
            </a:fld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72601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/>
            <a:fld id="{43774829-7678-4F22-8AB8-04D7CEF12678}" type="slidenum"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eaLnBrk="1"/>
              <a:t>38</a:t>
            </a:fld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8020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/>
            <a:fld id="{76F9A557-3902-4DFB-A771-CA1D5887994C}" type="slidenum"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eaLnBrk="1"/>
              <a:t>39</a:t>
            </a:fld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77187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/>
            <a:fld id="{18781A99-7ED3-4443-AE05-C143BF97ADE9}" type="slidenum"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eaLnBrk="1"/>
              <a:t>40</a:t>
            </a:fld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75453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/>
            <a:fld id="{7C443469-BE1E-470D-A283-00ED8569CD19}" type="slidenum"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rPr>
              <a:pPr eaLnBrk="1"/>
              <a:t>41</a:t>
            </a:fld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  <a:cs typeface="DejaVu Sans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53469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9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5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56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gradFill flip="none" rotWithShape="1">
          <a:gsLst>
            <a:gs pos="0">
              <a:srgbClr val="51A7F9"/>
            </a:gs>
            <a:gs pos="100000">
              <a:srgbClr val="70BF41"/>
            </a:gs>
          </a:gsLst>
          <a:lin ang="124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5943946" y="5736208"/>
            <a:ext cx="295180" cy="223243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125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261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2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5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2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5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5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0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4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3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6EAB9-747D-4C6A-BD01-8DF7C20B5821}" type="datetimeFigureOut">
              <a:rPr lang="en-US" smtClean="0"/>
              <a:t>06-May-18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48FAE-B52A-4232-9447-3E6DE3E3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4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49.png"/><Relationship Id="rId3" Type="http://schemas.openxmlformats.org/officeDocument/2006/relationships/image" Target="../media/image38.png"/><Relationship Id="rId21" Type="http://schemas.openxmlformats.org/officeDocument/2006/relationships/image" Target="../media/image37.wmf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wmf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45.png"/><Relationship Id="rId19" Type="http://schemas.openxmlformats.org/officeDocument/2006/relationships/image" Target="../media/image5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5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11" Type="http://schemas.openxmlformats.org/officeDocument/2006/relationships/image" Target="../media/image51.wmf"/><Relationship Id="rId5" Type="http://schemas.openxmlformats.org/officeDocument/2006/relationships/image" Target="../media/image5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8.png"/><Relationship Id="rId5" Type="http://schemas.openxmlformats.org/officeDocument/2006/relationships/image" Target="../media/image77.wmf"/><Relationship Id="rId4" Type="http://schemas.openxmlformats.org/officeDocument/2006/relationships/oleObject" Target="../embeddings/oleObject10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13.bin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94.wmf"/><Relationship Id="rId4" Type="http://schemas.openxmlformats.org/officeDocument/2006/relationships/oleObject" Target="../embeddings/oleObject14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99.jpeg"/><Relationship Id="rId7" Type="http://schemas.openxmlformats.org/officeDocument/2006/relationships/image" Target="../media/image151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109.pn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10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0.emf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104.wmf"/><Relationship Id="rId10" Type="http://schemas.openxmlformats.org/officeDocument/2006/relationships/image" Target="../media/image106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108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543" y="409074"/>
            <a:ext cx="331372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Pavia, 7 maggio 2018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3612" y="409074"/>
            <a:ext cx="517641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Consuntivo 2017 esperimenti GR3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7025" y="2375956"/>
            <a:ext cx="2577950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AEGIS</a:t>
            </a:r>
          </a:p>
          <a:p>
            <a:pPr algn="ctr"/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</a:p>
          <a:p>
            <a:pPr algn="ctr"/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ASACUSA</a:t>
            </a:r>
          </a:p>
          <a:p>
            <a:pPr algn="ctr"/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FAMU</a:t>
            </a:r>
          </a:p>
          <a:p>
            <a:pPr algn="ctr"/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MAMBO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449" t="154" r="432" b="117"/>
          <a:stretch>
            <a:fillRect/>
          </a:stretch>
        </p:blipFill>
        <p:spPr>
          <a:xfrm>
            <a:off x="3367864" y="892986"/>
            <a:ext cx="5098108" cy="5218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11002" y="0"/>
                </a:moveTo>
                <a:cubicBezTo>
                  <a:pt x="10984" y="2"/>
                  <a:pt x="10817" y="2"/>
                  <a:pt x="10816" y="3"/>
                </a:cubicBezTo>
                <a:cubicBezTo>
                  <a:pt x="10803" y="24"/>
                  <a:pt x="10763" y="40"/>
                  <a:pt x="10727" y="40"/>
                </a:cubicBezTo>
                <a:cubicBezTo>
                  <a:pt x="10629" y="40"/>
                  <a:pt x="10379" y="260"/>
                  <a:pt x="10320" y="398"/>
                </a:cubicBezTo>
                <a:cubicBezTo>
                  <a:pt x="10304" y="436"/>
                  <a:pt x="10295" y="462"/>
                  <a:pt x="10275" y="482"/>
                </a:cubicBezTo>
                <a:cubicBezTo>
                  <a:pt x="10265" y="492"/>
                  <a:pt x="10253" y="499"/>
                  <a:pt x="10234" y="505"/>
                </a:cubicBezTo>
                <a:cubicBezTo>
                  <a:pt x="10234" y="505"/>
                  <a:pt x="10234" y="505"/>
                  <a:pt x="10233" y="505"/>
                </a:cubicBezTo>
                <a:cubicBezTo>
                  <a:pt x="10179" y="521"/>
                  <a:pt x="10080" y="519"/>
                  <a:pt x="9875" y="501"/>
                </a:cubicBezTo>
                <a:cubicBezTo>
                  <a:pt x="9738" y="490"/>
                  <a:pt x="9555" y="471"/>
                  <a:pt x="9305" y="447"/>
                </a:cubicBezTo>
                <a:cubicBezTo>
                  <a:pt x="8890" y="406"/>
                  <a:pt x="8539" y="385"/>
                  <a:pt x="8525" y="401"/>
                </a:cubicBezTo>
                <a:cubicBezTo>
                  <a:pt x="8511" y="416"/>
                  <a:pt x="8480" y="660"/>
                  <a:pt x="8455" y="942"/>
                </a:cubicBezTo>
                <a:cubicBezTo>
                  <a:pt x="8431" y="1225"/>
                  <a:pt x="8404" y="1468"/>
                  <a:pt x="8396" y="1481"/>
                </a:cubicBezTo>
                <a:cubicBezTo>
                  <a:pt x="8388" y="1494"/>
                  <a:pt x="7993" y="1466"/>
                  <a:pt x="7518" y="1421"/>
                </a:cubicBezTo>
                <a:cubicBezTo>
                  <a:pt x="7043" y="1375"/>
                  <a:pt x="6289" y="1304"/>
                  <a:pt x="5842" y="1262"/>
                </a:cubicBezTo>
                <a:cubicBezTo>
                  <a:pt x="5394" y="1221"/>
                  <a:pt x="4967" y="1177"/>
                  <a:pt x="4892" y="1165"/>
                </a:cubicBezTo>
                <a:lnTo>
                  <a:pt x="4757" y="1145"/>
                </a:lnTo>
                <a:lnTo>
                  <a:pt x="4676" y="1914"/>
                </a:lnTo>
                <a:cubicBezTo>
                  <a:pt x="4632" y="2337"/>
                  <a:pt x="4576" y="3091"/>
                  <a:pt x="4552" y="3589"/>
                </a:cubicBezTo>
                <a:cubicBezTo>
                  <a:pt x="4494" y="4799"/>
                  <a:pt x="4440" y="5817"/>
                  <a:pt x="4397" y="6536"/>
                </a:cubicBezTo>
                <a:cubicBezTo>
                  <a:pt x="4354" y="7255"/>
                  <a:pt x="4321" y="7676"/>
                  <a:pt x="4305" y="7692"/>
                </a:cubicBezTo>
                <a:cubicBezTo>
                  <a:pt x="4282" y="7715"/>
                  <a:pt x="3772" y="7682"/>
                  <a:pt x="2889" y="7600"/>
                </a:cubicBezTo>
                <a:cubicBezTo>
                  <a:pt x="347" y="7363"/>
                  <a:pt x="204" y="7351"/>
                  <a:pt x="153" y="7370"/>
                </a:cubicBezTo>
                <a:cubicBezTo>
                  <a:pt x="86" y="7395"/>
                  <a:pt x="58" y="7651"/>
                  <a:pt x="15" y="8615"/>
                </a:cubicBezTo>
                <a:cubicBezTo>
                  <a:pt x="7" y="8794"/>
                  <a:pt x="2" y="8987"/>
                  <a:pt x="1" y="9178"/>
                </a:cubicBezTo>
                <a:cubicBezTo>
                  <a:pt x="-3" y="9750"/>
                  <a:pt x="21" y="10296"/>
                  <a:pt x="60" y="10334"/>
                </a:cubicBezTo>
                <a:cubicBezTo>
                  <a:pt x="71" y="10345"/>
                  <a:pt x="640" y="10403"/>
                  <a:pt x="1325" y="10464"/>
                </a:cubicBezTo>
                <a:cubicBezTo>
                  <a:pt x="3233" y="10635"/>
                  <a:pt x="4108" y="10722"/>
                  <a:pt x="4144" y="10744"/>
                </a:cubicBezTo>
                <a:cubicBezTo>
                  <a:pt x="4162" y="10755"/>
                  <a:pt x="4177" y="10804"/>
                  <a:pt x="4177" y="10854"/>
                </a:cubicBezTo>
                <a:cubicBezTo>
                  <a:pt x="4177" y="10921"/>
                  <a:pt x="4198" y="10944"/>
                  <a:pt x="4259" y="10944"/>
                </a:cubicBezTo>
                <a:cubicBezTo>
                  <a:pt x="4335" y="10944"/>
                  <a:pt x="4829" y="10988"/>
                  <a:pt x="7351" y="11222"/>
                </a:cubicBezTo>
                <a:cubicBezTo>
                  <a:pt x="7880" y="11271"/>
                  <a:pt x="8328" y="11326"/>
                  <a:pt x="8347" y="11345"/>
                </a:cubicBezTo>
                <a:cubicBezTo>
                  <a:pt x="8367" y="11364"/>
                  <a:pt x="8283" y="11446"/>
                  <a:pt x="8142" y="11546"/>
                </a:cubicBezTo>
                <a:cubicBezTo>
                  <a:pt x="8018" y="11633"/>
                  <a:pt x="7898" y="11731"/>
                  <a:pt x="7785" y="11838"/>
                </a:cubicBezTo>
                <a:cubicBezTo>
                  <a:pt x="7560" y="12051"/>
                  <a:pt x="7362" y="12295"/>
                  <a:pt x="7209" y="12550"/>
                </a:cubicBezTo>
                <a:cubicBezTo>
                  <a:pt x="7133" y="12678"/>
                  <a:pt x="7068" y="12809"/>
                  <a:pt x="7017" y="12939"/>
                </a:cubicBezTo>
                <a:cubicBezTo>
                  <a:pt x="6979" y="13035"/>
                  <a:pt x="6946" y="13131"/>
                  <a:pt x="6917" y="13237"/>
                </a:cubicBezTo>
                <a:cubicBezTo>
                  <a:pt x="6831" y="13552"/>
                  <a:pt x="6782" y="13938"/>
                  <a:pt x="6733" y="14603"/>
                </a:cubicBezTo>
                <a:cubicBezTo>
                  <a:pt x="6582" y="16668"/>
                  <a:pt x="6583" y="16625"/>
                  <a:pt x="6631" y="16931"/>
                </a:cubicBezTo>
                <a:cubicBezTo>
                  <a:pt x="6653" y="17068"/>
                  <a:pt x="6683" y="17202"/>
                  <a:pt x="6722" y="17332"/>
                </a:cubicBezTo>
                <a:cubicBezTo>
                  <a:pt x="6801" y="17592"/>
                  <a:pt x="6916" y="17838"/>
                  <a:pt x="7062" y="18061"/>
                </a:cubicBezTo>
                <a:cubicBezTo>
                  <a:pt x="7134" y="18173"/>
                  <a:pt x="7215" y="18278"/>
                  <a:pt x="7303" y="18377"/>
                </a:cubicBezTo>
                <a:cubicBezTo>
                  <a:pt x="7533" y="18638"/>
                  <a:pt x="7523" y="18568"/>
                  <a:pt x="7414" y="19204"/>
                </a:cubicBezTo>
                <a:cubicBezTo>
                  <a:pt x="7376" y="19426"/>
                  <a:pt x="7359" y="19462"/>
                  <a:pt x="7296" y="19456"/>
                </a:cubicBezTo>
                <a:cubicBezTo>
                  <a:pt x="7255" y="19452"/>
                  <a:pt x="6993" y="19439"/>
                  <a:pt x="6712" y="19426"/>
                </a:cubicBezTo>
                <a:cubicBezTo>
                  <a:pt x="6431" y="19414"/>
                  <a:pt x="5831" y="19371"/>
                  <a:pt x="5379" y="19332"/>
                </a:cubicBezTo>
                <a:cubicBezTo>
                  <a:pt x="4928" y="19292"/>
                  <a:pt x="4549" y="19260"/>
                  <a:pt x="4538" y="19260"/>
                </a:cubicBezTo>
                <a:cubicBezTo>
                  <a:pt x="4527" y="19260"/>
                  <a:pt x="4518" y="19342"/>
                  <a:pt x="4518" y="19442"/>
                </a:cubicBezTo>
                <a:lnTo>
                  <a:pt x="4518" y="19624"/>
                </a:lnTo>
                <a:lnTo>
                  <a:pt x="4716" y="19646"/>
                </a:lnTo>
                <a:cubicBezTo>
                  <a:pt x="4826" y="19657"/>
                  <a:pt x="5216" y="19692"/>
                  <a:pt x="5583" y="19723"/>
                </a:cubicBezTo>
                <a:cubicBezTo>
                  <a:pt x="6240" y="19778"/>
                  <a:pt x="6639" y="19850"/>
                  <a:pt x="6740" y="19932"/>
                </a:cubicBezTo>
                <a:cubicBezTo>
                  <a:pt x="6771" y="19957"/>
                  <a:pt x="6783" y="20013"/>
                  <a:pt x="6771" y="20070"/>
                </a:cubicBezTo>
                <a:cubicBezTo>
                  <a:pt x="6760" y="20122"/>
                  <a:pt x="6733" y="20357"/>
                  <a:pt x="6711" y="20591"/>
                </a:cubicBezTo>
                <a:cubicBezTo>
                  <a:pt x="6688" y="20824"/>
                  <a:pt x="6661" y="21042"/>
                  <a:pt x="6651" y="21074"/>
                </a:cubicBezTo>
                <a:cubicBezTo>
                  <a:pt x="6648" y="21086"/>
                  <a:pt x="6648" y="21097"/>
                  <a:pt x="6653" y="21106"/>
                </a:cubicBezTo>
                <a:cubicBezTo>
                  <a:pt x="6657" y="21114"/>
                  <a:pt x="6665" y="21120"/>
                  <a:pt x="6680" y="21126"/>
                </a:cubicBezTo>
                <a:cubicBezTo>
                  <a:pt x="6710" y="21139"/>
                  <a:pt x="6764" y="21148"/>
                  <a:pt x="6851" y="21156"/>
                </a:cubicBezTo>
                <a:cubicBezTo>
                  <a:pt x="7092" y="21181"/>
                  <a:pt x="7166" y="21147"/>
                  <a:pt x="7166" y="21013"/>
                </a:cubicBezTo>
                <a:cubicBezTo>
                  <a:pt x="7166" y="20946"/>
                  <a:pt x="7183" y="20911"/>
                  <a:pt x="7207" y="20904"/>
                </a:cubicBezTo>
                <a:cubicBezTo>
                  <a:pt x="7247" y="20892"/>
                  <a:pt x="7306" y="20958"/>
                  <a:pt x="7338" y="21084"/>
                </a:cubicBezTo>
                <a:cubicBezTo>
                  <a:pt x="7347" y="21119"/>
                  <a:pt x="7357" y="21141"/>
                  <a:pt x="7367" y="21150"/>
                </a:cubicBezTo>
                <a:cubicBezTo>
                  <a:pt x="7376" y="21158"/>
                  <a:pt x="7386" y="21153"/>
                  <a:pt x="7396" y="21137"/>
                </a:cubicBezTo>
                <a:cubicBezTo>
                  <a:pt x="7416" y="21104"/>
                  <a:pt x="7435" y="21021"/>
                  <a:pt x="7452" y="20894"/>
                </a:cubicBezTo>
                <a:cubicBezTo>
                  <a:pt x="7461" y="20822"/>
                  <a:pt x="7479" y="20765"/>
                  <a:pt x="7505" y="20721"/>
                </a:cubicBezTo>
                <a:cubicBezTo>
                  <a:pt x="7518" y="20699"/>
                  <a:pt x="7532" y="20680"/>
                  <a:pt x="7549" y="20666"/>
                </a:cubicBezTo>
                <a:cubicBezTo>
                  <a:pt x="7597" y="20622"/>
                  <a:pt x="7660" y="20611"/>
                  <a:pt x="7732" y="20634"/>
                </a:cubicBezTo>
                <a:cubicBezTo>
                  <a:pt x="7780" y="20650"/>
                  <a:pt x="7832" y="20682"/>
                  <a:pt x="7887" y="20729"/>
                </a:cubicBezTo>
                <a:cubicBezTo>
                  <a:pt x="7916" y="20755"/>
                  <a:pt x="7937" y="20774"/>
                  <a:pt x="7953" y="20791"/>
                </a:cubicBezTo>
                <a:cubicBezTo>
                  <a:pt x="7968" y="20808"/>
                  <a:pt x="7978" y="20824"/>
                  <a:pt x="7983" y="20841"/>
                </a:cubicBezTo>
                <a:cubicBezTo>
                  <a:pt x="7992" y="20876"/>
                  <a:pt x="7980" y="20922"/>
                  <a:pt x="7958" y="21009"/>
                </a:cubicBezTo>
                <a:cubicBezTo>
                  <a:pt x="7933" y="21106"/>
                  <a:pt x="7922" y="21195"/>
                  <a:pt x="7934" y="21206"/>
                </a:cubicBezTo>
                <a:cubicBezTo>
                  <a:pt x="7946" y="21218"/>
                  <a:pt x="7970" y="21172"/>
                  <a:pt x="7988" y="21103"/>
                </a:cubicBezTo>
                <a:lnTo>
                  <a:pt x="8022" y="20979"/>
                </a:lnTo>
                <a:lnTo>
                  <a:pt x="8284" y="20992"/>
                </a:lnTo>
                <a:cubicBezTo>
                  <a:pt x="8532" y="21005"/>
                  <a:pt x="8682" y="21018"/>
                  <a:pt x="8772" y="21040"/>
                </a:cubicBezTo>
                <a:cubicBezTo>
                  <a:pt x="8863" y="21062"/>
                  <a:pt x="8893" y="21094"/>
                  <a:pt x="8906" y="21145"/>
                </a:cubicBezTo>
                <a:cubicBezTo>
                  <a:pt x="8915" y="21183"/>
                  <a:pt x="8927" y="21207"/>
                  <a:pt x="8955" y="21225"/>
                </a:cubicBezTo>
                <a:cubicBezTo>
                  <a:pt x="8956" y="21225"/>
                  <a:pt x="8956" y="21224"/>
                  <a:pt x="8957" y="21225"/>
                </a:cubicBezTo>
                <a:cubicBezTo>
                  <a:pt x="8985" y="21242"/>
                  <a:pt x="9027" y="21253"/>
                  <a:pt x="9096" y="21263"/>
                </a:cubicBezTo>
                <a:cubicBezTo>
                  <a:pt x="9176" y="21275"/>
                  <a:pt x="9239" y="21283"/>
                  <a:pt x="9290" y="21287"/>
                </a:cubicBezTo>
                <a:cubicBezTo>
                  <a:pt x="9341" y="21291"/>
                  <a:pt x="9380" y="21290"/>
                  <a:pt x="9409" y="21286"/>
                </a:cubicBezTo>
                <a:cubicBezTo>
                  <a:pt x="9439" y="21281"/>
                  <a:pt x="9460" y="21273"/>
                  <a:pt x="9476" y="21258"/>
                </a:cubicBezTo>
                <a:cubicBezTo>
                  <a:pt x="9492" y="21243"/>
                  <a:pt x="9502" y="21223"/>
                  <a:pt x="9512" y="21197"/>
                </a:cubicBezTo>
                <a:lnTo>
                  <a:pt x="9550" y="21101"/>
                </a:lnTo>
                <a:lnTo>
                  <a:pt x="9918" y="21128"/>
                </a:lnTo>
                <a:cubicBezTo>
                  <a:pt x="10330" y="21157"/>
                  <a:pt x="10343" y="21161"/>
                  <a:pt x="10343" y="21251"/>
                </a:cubicBezTo>
                <a:cubicBezTo>
                  <a:pt x="10343" y="21269"/>
                  <a:pt x="10349" y="21292"/>
                  <a:pt x="10359" y="21316"/>
                </a:cubicBezTo>
                <a:cubicBezTo>
                  <a:pt x="10368" y="21340"/>
                  <a:pt x="10380" y="21364"/>
                  <a:pt x="10394" y="21383"/>
                </a:cubicBezTo>
                <a:cubicBezTo>
                  <a:pt x="10440" y="21444"/>
                  <a:pt x="10453" y="21427"/>
                  <a:pt x="10550" y="21205"/>
                </a:cubicBezTo>
                <a:cubicBezTo>
                  <a:pt x="10619" y="21046"/>
                  <a:pt x="10665" y="20959"/>
                  <a:pt x="10710" y="20922"/>
                </a:cubicBezTo>
                <a:cubicBezTo>
                  <a:pt x="10732" y="20903"/>
                  <a:pt x="10754" y="20898"/>
                  <a:pt x="10779" y="20904"/>
                </a:cubicBezTo>
                <a:cubicBezTo>
                  <a:pt x="10804" y="20909"/>
                  <a:pt x="10832" y="20924"/>
                  <a:pt x="10865" y="20947"/>
                </a:cubicBezTo>
                <a:cubicBezTo>
                  <a:pt x="10893" y="20968"/>
                  <a:pt x="10924" y="20998"/>
                  <a:pt x="10953" y="21031"/>
                </a:cubicBezTo>
                <a:cubicBezTo>
                  <a:pt x="10982" y="21064"/>
                  <a:pt x="11008" y="21099"/>
                  <a:pt x="11024" y="21129"/>
                </a:cubicBezTo>
                <a:cubicBezTo>
                  <a:pt x="11040" y="21159"/>
                  <a:pt x="11060" y="21185"/>
                  <a:pt x="11081" y="21205"/>
                </a:cubicBezTo>
                <a:cubicBezTo>
                  <a:pt x="11101" y="21225"/>
                  <a:pt x="11122" y="21237"/>
                  <a:pt x="11138" y="21237"/>
                </a:cubicBezTo>
                <a:cubicBezTo>
                  <a:pt x="11177" y="21237"/>
                  <a:pt x="11194" y="21276"/>
                  <a:pt x="11194" y="21367"/>
                </a:cubicBezTo>
                <a:cubicBezTo>
                  <a:pt x="11194" y="21443"/>
                  <a:pt x="11205" y="21489"/>
                  <a:pt x="11249" y="21515"/>
                </a:cubicBezTo>
                <a:cubicBezTo>
                  <a:pt x="11292" y="21540"/>
                  <a:pt x="11368" y="21547"/>
                  <a:pt x="11501" y="21549"/>
                </a:cubicBezTo>
                <a:lnTo>
                  <a:pt x="11694" y="21551"/>
                </a:lnTo>
                <a:lnTo>
                  <a:pt x="12174" y="20753"/>
                </a:lnTo>
                <a:cubicBezTo>
                  <a:pt x="12439" y="20314"/>
                  <a:pt x="12648" y="19947"/>
                  <a:pt x="12639" y="19938"/>
                </a:cubicBezTo>
                <a:cubicBezTo>
                  <a:pt x="12630" y="19929"/>
                  <a:pt x="12507" y="19915"/>
                  <a:pt x="12367" y="19907"/>
                </a:cubicBezTo>
                <a:cubicBezTo>
                  <a:pt x="12227" y="19899"/>
                  <a:pt x="12107" y="19887"/>
                  <a:pt x="12099" y="19879"/>
                </a:cubicBezTo>
                <a:cubicBezTo>
                  <a:pt x="12091" y="19871"/>
                  <a:pt x="12098" y="19683"/>
                  <a:pt x="12116" y="19461"/>
                </a:cubicBezTo>
                <a:cubicBezTo>
                  <a:pt x="12135" y="19239"/>
                  <a:pt x="12144" y="19051"/>
                  <a:pt x="12136" y="19043"/>
                </a:cubicBezTo>
                <a:cubicBezTo>
                  <a:pt x="12129" y="19035"/>
                  <a:pt x="11981" y="19016"/>
                  <a:pt x="11805" y="19000"/>
                </a:cubicBezTo>
                <a:cubicBezTo>
                  <a:pt x="11630" y="18984"/>
                  <a:pt x="11449" y="18952"/>
                  <a:pt x="11404" y="18928"/>
                </a:cubicBezTo>
                <a:cubicBezTo>
                  <a:pt x="11384" y="18918"/>
                  <a:pt x="11370" y="18910"/>
                  <a:pt x="11363" y="18900"/>
                </a:cubicBezTo>
                <a:cubicBezTo>
                  <a:pt x="11357" y="18890"/>
                  <a:pt x="11358" y="18879"/>
                  <a:pt x="11367" y="18864"/>
                </a:cubicBezTo>
                <a:cubicBezTo>
                  <a:pt x="11368" y="18862"/>
                  <a:pt x="11367" y="18862"/>
                  <a:pt x="11368" y="18860"/>
                </a:cubicBezTo>
                <a:cubicBezTo>
                  <a:pt x="11368" y="18860"/>
                  <a:pt x="11368" y="18859"/>
                  <a:pt x="11368" y="18859"/>
                </a:cubicBezTo>
                <a:cubicBezTo>
                  <a:pt x="11390" y="18824"/>
                  <a:pt x="11452" y="18768"/>
                  <a:pt x="11574" y="18659"/>
                </a:cubicBezTo>
                <a:cubicBezTo>
                  <a:pt x="12029" y="18252"/>
                  <a:pt x="12041" y="18232"/>
                  <a:pt x="13009" y="16211"/>
                </a:cubicBezTo>
                <a:cubicBezTo>
                  <a:pt x="13223" y="15763"/>
                  <a:pt x="13409" y="15366"/>
                  <a:pt x="13423" y="15327"/>
                </a:cubicBezTo>
                <a:cubicBezTo>
                  <a:pt x="13430" y="15305"/>
                  <a:pt x="13440" y="15290"/>
                  <a:pt x="13451" y="15284"/>
                </a:cubicBezTo>
                <a:cubicBezTo>
                  <a:pt x="13462" y="15278"/>
                  <a:pt x="13472" y="15280"/>
                  <a:pt x="13484" y="15291"/>
                </a:cubicBezTo>
                <a:cubicBezTo>
                  <a:pt x="13507" y="15314"/>
                  <a:pt x="13485" y="15825"/>
                  <a:pt x="13426" y="16692"/>
                </a:cubicBezTo>
                <a:cubicBezTo>
                  <a:pt x="13375" y="17444"/>
                  <a:pt x="13324" y="18208"/>
                  <a:pt x="13313" y="18391"/>
                </a:cubicBezTo>
                <a:cubicBezTo>
                  <a:pt x="13301" y="18574"/>
                  <a:pt x="13249" y="19330"/>
                  <a:pt x="13198" y="20072"/>
                </a:cubicBezTo>
                <a:cubicBezTo>
                  <a:pt x="13147" y="20814"/>
                  <a:pt x="13105" y="21431"/>
                  <a:pt x="13105" y="21444"/>
                </a:cubicBezTo>
                <a:cubicBezTo>
                  <a:pt x="13105" y="21457"/>
                  <a:pt x="13377" y="21489"/>
                  <a:pt x="13711" y="21516"/>
                </a:cubicBezTo>
                <a:cubicBezTo>
                  <a:pt x="13878" y="21529"/>
                  <a:pt x="14031" y="21544"/>
                  <a:pt x="14145" y="21558"/>
                </a:cubicBezTo>
                <a:cubicBezTo>
                  <a:pt x="14145" y="21558"/>
                  <a:pt x="14146" y="21558"/>
                  <a:pt x="14146" y="21558"/>
                </a:cubicBezTo>
                <a:cubicBezTo>
                  <a:pt x="14259" y="21573"/>
                  <a:pt x="14332" y="21586"/>
                  <a:pt x="14338" y="21594"/>
                </a:cubicBezTo>
                <a:cubicBezTo>
                  <a:pt x="14339" y="21596"/>
                  <a:pt x="14568" y="21598"/>
                  <a:pt x="14622" y="21600"/>
                </a:cubicBezTo>
                <a:lnTo>
                  <a:pt x="14719" y="21508"/>
                </a:lnTo>
                <a:cubicBezTo>
                  <a:pt x="14836" y="21397"/>
                  <a:pt x="14845" y="21372"/>
                  <a:pt x="14845" y="21145"/>
                </a:cubicBezTo>
                <a:cubicBezTo>
                  <a:pt x="14845" y="21004"/>
                  <a:pt x="14864" y="20882"/>
                  <a:pt x="14890" y="20856"/>
                </a:cubicBezTo>
                <a:cubicBezTo>
                  <a:pt x="14915" y="20832"/>
                  <a:pt x="15022" y="20812"/>
                  <a:pt x="15128" y="20812"/>
                </a:cubicBezTo>
                <a:cubicBezTo>
                  <a:pt x="15293" y="20812"/>
                  <a:pt x="15338" y="20796"/>
                  <a:pt x="15430" y="20703"/>
                </a:cubicBezTo>
                <a:lnTo>
                  <a:pt x="15537" y="20593"/>
                </a:lnTo>
                <a:lnTo>
                  <a:pt x="15643" y="18734"/>
                </a:lnTo>
                <a:cubicBezTo>
                  <a:pt x="15701" y="17712"/>
                  <a:pt x="15776" y="16377"/>
                  <a:pt x="15811" y="15767"/>
                </a:cubicBezTo>
                <a:cubicBezTo>
                  <a:pt x="15845" y="15157"/>
                  <a:pt x="15881" y="14646"/>
                  <a:pt x="15891" y="14631"/>
                </a:cubicBezTo>
                <a:cubicBezTo>
                  <a:pt x="15901" y="14615"/>
                  <a:pt x="15948" y="14603"/>
                  <a:pt x="15996" y="14603"/>
                </a:cubicBezTo>
                <a:cubicBezTo>
                  <a:pt x="16081" y="14603"/>
                  <a:pt x="16084" y="14589"/>
                  <a:pt x="16117" y="14150"/>
                </a:cubicBezTo>
                <a:lnTo>
                  <a:pt x="16150" y="13697"/>
                </a:lnTo>
                <a:lnTo>
                  <a:pt x="16396" y="13709"/>
                </a:lnTo>
                <a:cubicBezTo>
                  <a:pt x="16732" y="13724"/>
                  <a:pt x="19007" y="13934"/>
                  <a:pt x="19038" y="13953"/>
                </a:cubicBezTo>
                <a:cubicBezTo>
                  <a:pt x="19051" y="13961"/>
                  <a:pt x="19054" y="14167"/>
                  <a:pt x="19044" y="14411"/>
                </a:cubicBezTo>
                <a:lnTo>
                  <a:pt x="19025" y="14855"/>
                </a:lnTo>
                <a:lnTo>
                  <a:pt x="19252" y="14879"/>
                </a:lnTo>
                <a:lnTo>
                  <a:pt x="19479" y="14904"/>
                </a:lnTo>
                <a:lnTo>
                  <a:pt x="19605" y="14763"/>
                </a:lnTo>
                <a:cubicBezTo>
                  <a:pt x="19912" y="14421"/>
                  <a:pt x="19905" y="14442"/>
                  <a:pt x="19922" y="13931"/>
                </a:cubicBezTo>
                <a:lnTo>
                  <a:pt x="19937" y="13462"/>
                </a:lnTo>
                <a:lnTo>
                  <a:pt x="20294" y="13009"/>
                </a:lnTo>
                <a:cubicBezTo>
                  <a:pt x="20491" y="12759"/>
                  <a:pt x="20671" y="12531"/>
                  <a:pt x="20694" y="12501"/>
                </a:cubicBezTo>
                <a:cubicBezTo>
                  <a:pt x="20730" y="12454"/>
                  <a:pt x="20775" y="12464"/>
                  <a:pt x="21020" y="12569"/>
                </a:cubicBezTo>
                <a:lnTo>
                  <a:pt x="21305" y="12691"/>
                </a:lnTo>
                <a:lnTo>
                  <a:pt x="21422" y="12565"/>
                </a:lnTo>
                <a:cubicBezTo>
                  <a:pt x="21486" y="12497"/>
                  <a:pt x="21541" y="12399"/>
                  <a:pt x="21544" y="12348"/>
                </a:cubicBezTo>
                <a:cubicBezTo>
                  <a:pt x="21547" y="12297"/>
                  <a:pt x="21560" y="11935"/>
                  <a:pt x="21573" y="11544"/>
                </a:cubicBezTo>
                <a:lnTo>
                  <a:pt x="21597" y="10834"/>
                </a:lnTo>
                <a:lnTo>
                  <a:pt x="21420" y="10760"/>
                </a:lnTo>
                <a:lnTo>
                  <a:pt x="21244" y="10685"/>
                </a:lnTo>
                <a:lnTo>
                  <a:pt x="21260" y="10417"/>
                </a:lnTo>
                <a:cubicBezTo>
                  <a:pt x="21269" y="10270"/>
                  <a:pt x="21303" y="9312"/>
                  <a:pt x="21336" y="8288"/>
                </a:cubicBezTo>
                <a:lnTo>
                  <a:pt x="21396" y="6428"/>
                </a:lnTo>
                <a:lnTo>
                  <a:pt x="21317" y="6373"/>
                </a:lnTo>
                <a:cubicBezTo>
                  <a:pt x="21212" y="6302"/>
                  <a:pt x="21217" y="6177"/>
                  <a:pt x="21332" y="5954"/>
                </a:cubicBezTo>
                <a:cubicBezTo>
                  <a:pt x="21430" y="5765"/>
                  <a:pt x="21464" y="5426"/>
                  <a:pt x="21389" y="5381"/>
                </a:cubicBezTo>
                <a:cubicBezTo>
                  <a:pt x="21364" y="5366"/>
                  <a:pt x="21364" y="5335"/>
                  <a:pt x="21389" y="5289"/>
                </a:cubicBezTo>
                <a:cubicBezTo>
                  <a:pt x="21441" y="5194"/>
                  <a:pt x="21436" y="4856"/>
                  <a:pt x="21383" y="4823"/>
                </a:cubicBezTo>
                <a:cubicBezTo>
                  <a:pt x="21351" y="4804"/>
                  <a:pt x="21347" y="4569"/>
                  <a:pt x="21366" y="3939"/>
                </a:cubicBezTo>
                <a:cubicBezTo>
                  <a:pt x="21390" y="3163"/>
                  <a:pt x="21387" y="3078"/>
                  <a:pt x="21331" y="3057"/>
                </a:cubicBezTo>
                <a:cubicBezTo>
                  <a:pt x="21214" y="3014"/>
                  <a:pt x="20487" y="3034"/>
                  <a:pt x="20191" y="3090"/>
                </a:cubicBezTo>
                <a:cubicBezTo>
                  <a:pt x="19849" y="3154"/>
                  <a:pt x="19520" y="3298"/>
                  <a:pt x="19437" y="3422"/>
                </a:cubicBezTo>
                <a:cubicBezTo>
                  <a:pt x="19395" y="3485"/>
                  <a:pt x="19372" y="3666"/>
                  <a:pt x="19353" y="4095"/>
                </a:cubicBezTo>
                <a:lnTo>
                  <a:pt x="19327" y="4679"/>
                </a:lnTo>
                <a:lnTo>
                  <a:pt x="19111" y="4697"/>
                </a:lnTo>
                <a:cubicBezTo>
                  <a:pt x="18992" y="4708"/>
                  <a:pt x="18878" y="4734"/>
                  <a:pt x="18857" y="4754"/>
                </a:cubicBezTo>
                <a:cubicBezTo>
                  <a:pt x="18836" y="4774"/>
                  <a:pt x="18808" y="4890"/>
                  <a:pt x="18794" y="5012"/>
                </a:cubicBezTo>
                <a:cubicBezTo>
                  <a:pt x="18780" y="5133"/>
                  <a:pt x="18742" y="5264"/>
                  <a:pt x="18708" y="5302"/>
                </a:cubicBezTo>
                <a:cubicBezTo>
                  <a:pt x="18623" y="5396"/>
                  <a:pt x="18620" y="6022"/>
                  <a:pt x="18703" y="6120"/>
                </a:cubicBezTo>
                <a:cubicBezTo>
                  <a:pt x="18741" y="6165"/>
                  <a:pt x="18755" y="6246"/>
                  <a:pt x="18747" y="6362"/>
                </a:cubicBezTo>
                <a:cubicBezTo>
                  <a:pt x="18736" y="6513"/>
                  <a:pt x="18751" y="6553"/>
                  <a:pt x="18851" y="6664"/>
                </a:cubicBezTo>
                <a:cubicBezTo>
                  <a:pt x="18915" y="6735"/>
                  <a:pt x="19070" y="6839"/>
                  <a:pt x="19196" y="6894"/>
                </a:cubicBezTo>
                <a:lnTo>
                  <a:pt x="19425" y="6995"/>
                </a:lnTo>
                <a:lnTo>
                  <a:pt x="19278" y="7259"/>
                </a:lnTo>
                <a:cubicBezTo>
                  <a:pt x="19196" y="7405"/>
                  <a:pt x="19050" y="7668"/>
                  <a:pt x="18954" y="7843"/>
                </a:cubicBezTo>
                <a:lnTo>
                  <a:pt x="18779" y="8159"/>
                </a:lnTo>
                <a:lnTo>
                  <a:pt x="18779" y="8592"/>
                </a:lnTo>
                <a:cubicBezTo>
                  <a:pt x="18779" y="8919"/>
                  <a:pt x="18766" y="9028"/>
                  <a:pt x="18728" y="9043"/>
                </a:cubicBezTo>
                <a:cubicBezTo>
                  <a:pt x="18656" y="9070"/>
                  <a:pt x="16573" y="8876"/>
                  <a:pt x="16534" y="8838"/>
                </a:cubicBezTo>
                <a:cubicBezTo>
                  <a:pt x="16516" y="8821"/>
                  <a:pt x="16571" y="8474"/>
                  <a:pt x="16658" y="8062"/>
                </a:cubicBezTo>
                <a:cubicBezTo>
                  <a:pt x="16810" y="7341"/>
                  <a:pt x="16826" y="7294"/>
                  <a:pt x="17150" y="6589"/>
                </a:cubicBezTo>
                <a:lnTo>
                  <a:pt x="17486" y="5862"/>
                </a:lnTo>
                <a:lnTo>
                  <a:pt x="17509" y="5215"/>
                </a:lnTo>
                <a:cubicBezTo>
                  <a:pt x="17523" y="4859"/>
                  <a:pt x="17559" y="4088"/>
                  <a:pt x="17591" y="3501"/>
                </a:cubicBezTo>
                <a:cubicBezTo>
                  <a:pt x="17622" y="2914"/>
                  <a:pt x="17639" y="2425"/>
                  <a:pt x="17627" y="2414"/>
                </a:cubicBezTo>
                <a:cubicBezTo>
                  <a:pt x="17616" y="2403"/>
                  <a:pt x="17318" y="2367"/>
                  <a:pt x="16964" y="2334"/>
                </a:cubicBezTo>
                <a:cubicBezTo>
                  <a:pt x="16611" y="2301"/>
                  <a:pt x="16304" y="2257"/>
                  <a:pt x="16282" y="2236"/>
                </a:cubicBezTo>
                <a:cubicBezTo>
                  <a:pt x="16255" y="2210"/>
                  <a:pt x="16260" y="2107"/>
                  <a:pt x="16300" y="1905"/>
                </a:cubicBezTo>
                <a:cubicBezTo>
                  <a:pt x="16331" y="1743"/>
                  <a:pt x="16358" y="1503"/>
                  <a:pt x="16358" y="1371"/>
                </a:cubicBezTo>
                <a:lnTo>
                  <a:pt x="16358" y="1130"/>
                </a:lnTo>
                <a:lnTo>
                  <a:pt x="14137" y="915"/>
                </a:lnTo>
                <a:cubicBezTo>
                  <a:pt x="12915" y="797"/>
                  <a:pt x="11903" y="692"/>
                  <a:pt x="11887" y="683"/>
                </a:cubicBezTo>
                <a:cubicBezTo>
                  <a:pt x="11871" y="673"/>
                  <a:pt x="11839" y="598"/>
                  <a:pt x="11816" y="514"/>
                </a:cubicBezTo>
                <a:cubicBezTo>
                  <a:pt x="11793" y="430"/>
                  <a:pt x="11748" y="321"/>
                  <a:pt x="11716" y="273"/>
                </a:cubicBezTo>
                <a:cubicBezTo>
                  <a:pt x="11649" y="173"/>
                  <a:pt x="11407" y="40"/>
                  <a:pt x="11292" y="40"/>
                </a:cubicBezTo>
                <a:cubicBezTo>
                  <a:pt x="11251" y="40"/>
                  <a:pt x="11207" y="24"/>
                  <a:pt x="11194" y="3"/>
                </a:cubicBezTo>
                <a:cubicBezTo>
                  <a:pt x="11193" y="2"/>
                  <a:pt x="11020" y="2"/>
                  <a:pt x="11002" y="0"/>
                </a:cubicBezTo>
                <a:close/>
                <a:moveTo>
                  <a:pt x="12674" y="11706"/>
                </a:moveTo>
                <a:cubicBezTo>
                  <a:pt x="12975" y="11725"/>
                  <a:pt x="13535" y="11793"/>
                  <a:pt x="13568" y="11825"/>
                </a:cubicBezTo>
                <a:cubicBezTo>
                  <a:pt x="13597" y="11854"/>
                  <a:pt x="13597" y="12039"/>
                  <a:pt x="13567" y="12481"/>
                </a:cubicBezTo>
                <a:cubicBezTo>
                  <a:pt x="13524" y="13120"/>
                  <a:pt x="13481" y="13272"/>
                  <a:pt x="13403" y="13053"/>
                </a:cubicBezTo>
                <a:cubicBezTo>
                  <a:pt x="13281" y="12713"/>
                  <a:pt x="12994" y="12277"/>
                  <a:pt x="12679" y="11954"/>
                </a:cubicBezTo>
                <a:cubicBezTo>
                  <a:pt x="12557" y="11829"/>
                  <a:pt x="12471" y="11718"/>
                  <a:pt x="12489" y="11707"/>
                </a:cubicBezTo>
                <a:cubicBezTo>
                  <a:pt x="12502" y="11699"/>
                  <a:pt x="12574" y="11700"/>
                  <a:pt x="12674" y="11706"/>
                </a:cubicBezTo>
                <a:close/>
                <a:moveTo>
                  <a:pt x="9707" y="14129"/>
                </a:moveTo>
                <a:cubicBezTo>
                  <a:pt x="9804" y="14127"/>
                  <a:pt x="9879" y="14135"/>
                  <a:pt x="9915" y="14154"/>
                </a:cubicBezTo>
                <a:cubicBezTo>
                  <a:pt x="9953" y="14173"/>
                  <a:pt x="10086" y="14217"/>
                  <a:pt x="10211" y="14252"/>
                </a:cubicBezTo>
                <a:cubicBezTo>
                  <a:pt x="10814" y="14420"/>
                  <a:pt x="11412" y="14873"/>
                  <a:pt x="11730" y="15403"/>
                </a:cubicBezTo>
                <a:cubicBezTo>
                  <a:pt x="11858" y="15616"/>
                  <a:pt x="12005" y="16033"/>
                  <a:pt x="12006" y="16181"/>
                </a:cubicBezTo>
                <a:cubicBezTo>
                  <a:pt x="12007" y="16280"/>
                  <a:pt x="11980" y="16318"/>
                  <a:pt x="11835" y="16415"/>
                </a:cubicBezTo>
                <a:cubicBezTo>
                  <a:pt x="11594" y="16577"/>
                  <a:pt x="11216" y="16738"/>
                  <a:pt x="10938" y="16799"/>
                </a:cubicBezTo>
                <a:cubicBezTo>
                  <a:pt x="9631" y="17081"/>
                  <a:pt x="8299" y="16503"/>
                  <a:pt x="7686" y="15388"/>
                </a:cubicBezTo>
                <a:lnTo>
                  <a:pt x="7544" y="15131"/>
                </a:lnTo>
                <a:lnTo>
                  <a:pt x="7701" y="14956"/>
                </a:lnTo>
                <a:cubicBezTo>
                  <a:pt x="7904" y="14732"/>
                  <a:pt x="8327" y="14442"/>
                  <a:pt x="8596" y="14343"/>
                </a:cubicBezTo>
                <a:cubicBezTo>
                  <a:pt x="8918" y="14225"/>
                  <a:pt x="9416" y="14135"/>
                  <a:pt x="9707" y="1412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3612627" y="4418818"/>
            <a:ext cx="1233007" cy="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214" name="Shape 214"/>
          <p:cNvSpPr/>
          <p:nvPr/>
        </p:nvSpPr>
        <p:spPr>
          <a:xfrm>
            <a:off x="2115430" y="3839885"/>
            <a:ext cx="1567336" cy="115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2391"/>
              <a:t> Penning </a:t>
            </a:r>
          </a:p>
          <a:p>
            <a: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2391"/>
              <a:t>trap for </a:t>
            </a:r>
          </a:p>
          <a:p>
            <a: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2391"/>
              <a:t>antiprotons</a:t>
            </a:r>
          </a:p>
        </p:txBody>
      </p:sp>
      <p:sp>
        <p:nvSpPr>
          <p:cNvPr id="215" name="Shape 215"/>
          <p:cNvSpPr/>
          <p:nvPr/>
        </p:nvSpPr>
        <p:spPr>
          <a:xfrm>
            <a:off x="3166142" y="2641810"/>
            <a:ext cx="2300872" cy="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216" name="Shape 216"/>
          <p:cNvSpPr/>
          <p:nvPr/>
        </p:nvSpPr>
        <p:spPr>
          <a:xfrm>
            <a:off x="1647023" y="2167801"/>
            <a:ext cx="1754888" cy="115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2391"/>
              <a:t>nanoporous </a:t>
            </a:r>
          </a:p>
          <a:p>
            <a: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2391"/>
              <a:t>silica </a:t>
            </a:r>
          </a:p>
          <a:p>
            <a: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2391"/>
              <a:t>target</a:t>
            </a:r>
          </a:p>
        </p:txBody>
      </p:sp>
      <p:sp>
        <p:nvSpPr>
          <p:cNvPr id="217" name="Shape 217"/>
          <p:cNvSpPr/>
          <p:nvPr/>
        </p:nvSpPr>
        <p:spPr>
          <a:xfrm flipH="1">
            <a:off x="5941273" y="1359946"/>
            <a:ext cx="2201124" cy="1720633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218" name="Shape 218"/>
          <p:cNvSpPr/>
          <p:nvPr/>
        </p:nvSpPr>
        <p:spPr>
          <a:xfrm>
            <a:off x="9018938" y="3126430"/>
            <a:ext cx="1652296" cy="42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2391" dirty="0"/>
              <a:t>laserbeam  </a:t>
            </a:r>
          </a:p>
        </p:txBody>
      </p:sp>
      <p:sp>
        <p:nvSpPr>
          <p:cNvPr id="219" name="Shape 219"/>
          <p:cNvSpPr/>
          <p:nvPr/>
        </p:nvSpPr>
        <p:spPr>
          <a:xfrm flipH="1">
            <a:off x="7989417" y="3337441"/>
            <a:ext cx="1109479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220" name="Shape 220"/>
          <p:cNvSpPr/>
          <p:nvPr/>
        </p:nvSpPr>
        <p:spPr>
          <a:xfrm>
            <a:off x="8066199" y="793533"/>
            <a:ext cx="2416928" cy="789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2391"/>
              <a:t>Positronium</a:t>
            </a:r>
          </a:p>
          <a:p>
            <a: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2391"/>
              <a:t> emission points  </a:t>
            </a:r>
          </a:p>
        </p:txBody>
      </p:sp>
      <p:sp>
        <p:nvSpPr>
          <p:cNvPr id="221" name="Shape 221"/>
          <p:cNvSpPr/>
          <p:nvPr/>
        </p:nvSpPr>
        <p:spPr>
          <a:xfrm flipH="1" flipV="1">
            <a:off x="5876194" y="4016756"/>
            <a:ext cx="2204563" cy="80613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222" name="Shape 222"/>
          <p:cNvSpPr/>
          <p:nvPr/>
        </p:nvSpPr>
        <p:spPr>
          <a:xfrm>
            <a:off x="8161335" y="4643130"/>
            <a:ext cx="802704" cy="42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2391"/>
              <a:t>mesh</a:t>
            </a:r>
          </a:p>
        </p:txBody>
      </p:sp>
    </p:spTree>
    <p:extLst>
      <p:ext uri="{BB962C8B-B14F-4D97-AF65-F5344CB8AC3E}">
        <p14:creationId xmlns:p14="http://schemas.microsoft.com/office/powerpoint/2010/main" val="2810054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4858917" y="214793"/>
            <a:ext cx="945773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NEW IN 2017</a:t>
            </a:r>
          </a:p>
        </p:txBody>
      </p:sp>
      <p:sp>
        <p:nvSpPr>
          <p:cNvPr id="225" name="Shape 225"/>
          <p:cNvSpPr/>
          <p:nvPr/>
        </p:nvSpPr>
        <p:spPr>
          <a:xfrm>
            <a:off x="1943696" y="1192011"/>
            <a:ext cx="8697516" cy="937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42135" indent="-342135" defTabSz="321457">
              <a:buSzPct val="100000"/>
              <a:buAutoNum type="arabicParenR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Antiprotons moved to the 1T region and compressed</a:t>
            </a:r>
          </a:p>
          <a:p>
            <a:pPr marL="342135" indent="-342135" defTabSz="321457">
              <a:buSzPct val="100000"/>
              <a:buAutoNum type="arabicParenR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Positrons implanted with E</a:t>
            </a:r>
            <a:r>
              <a:rPr sz="1828" dirty="0"/>
              <a:t>kin</a:t>
            </a:r>
            <a:r>
              <a:rPr sz="1266" dirty="0"/>
              <a:t>≃5keV into the silica target situated ∼14 mm from the antiproton cloud, with </a:t>
            </a:r>
            <a:r>
              <a:rPr sz="1266" dirty="0" err="1"/>
              <a:t>positronium</a:t>
            </a:r>
            <a:r>
              <a:rPr sz="1266" dirty="0"/>
              <a:t> production</a:t>
            </a:r>
          </a:p>
          <a:p>
            <a:pPr marL="342135" indent="-342135" defTabSz="321457">
              <a:buSzPct val="100000"/>
              <a:buAutoNum type="arabicParenR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The same </a:t>
            </a:r>
            <a:r>
              <a:rPr sz="1266" dirty="0" err="1"/>
              <a:t>positronium</a:t>
            </a:r>
            <a:r>
              <a:rPr sz="1266" dirty="0"/>
              <a:t> has been laser excited to the level n=16</a:t>
            </a:r>
          </a:p>
        </p:txBody>
      </p:sp>
      <p:sp>
        <p:nvSpPr>
          <p:cNvPr id="226" name="Shape 226"/>
          <p:cNvSpPr/>
          <p:nvPr/>
        </p:nvSpPr>
        <p:spPr>
          <a:xfrm>
            <a:off x="1526261" y="6052716"/>
            <a:ext cx="8311314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/>
            </a:lvl1pPr>
          </a:lstStyle>
          <a:p>
            <a:r>
              <a:rPr sz="2039" dirty="0"/>
              <a:t>Issue: positronium velocity distribution still unclear, simulations indicate that </a:t>
            </a:r>
            <a:endParaRPr lang="it-IT" sz="2039" dirty="0"/>
          </a:p>
          <a:p>
            <a:r>
              <a:rPr sz="2039" dirty="0"/>
              <a:t>it looks smaller than expected, so the laser timing was probably inappropriate</a:t>
            </a:r>
          </a:p>
        </p:txBody>
      </p:sp>
      <p:pic>
        <p:nvPicPr>
          <p:cNvPr id="227" name="Fig.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7356" y="2912826"/>
            <a:ext cx="4456491" cy="310518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7353461" y="3299160"/>
            <a:ext cx="989695" cy="63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sz="3656"/>
              <a:t>}</a:t>
            </a:r>
            <a:r>
              <a:rPr sz="1266"/>
              <a:t>Ps* velocity</a:t>
            </a:r>
          </a:p>
        </p:txBody>
      </p:sp>
    </p:spTree>
    <p:extLst>
      <p:ext uri="{BB962C8B-B14F-4D97-AF65-F5344CB8AC3E}">
        <p14:creationId xmlns:p14="http://schemas.microsoft.com/office/powerpoint/2010/main" val="18398981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6422" y="218777"/>
            <a:ext cx="5959250" cy="503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0703" y="851191"/>
            <a:ext cx="6290413" cy="57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34098" y="1790988"/>
            <a:ext cx="5473898" cy="4045149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3711774" y="5982258"/>
            <a:ext cx="5959250" cy="818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300"/>
            </a:lvl1pPr>
          </a:lstStyle>
          <a:p>
            <a:r>
              <a:rPr sz="1617"/>
              <a:t>We are also in charge for Monte Carlo simulations involving the whole apparatus and the Positronium excitation, and for the vertex reconstruction software with the inner detector</a:t>
            </a:r>
          </a:p>
        </p:txBody>
      </p:sp>
      <p:sp>
        <p:nvSpPr>
          <p:cNvPr id="234" name="Shape 234"/>
          <p:cNvSpPr/>
          <p:nvPr/>
        </p:nvSpPr>
        <p:spPr>
          <a:xfrm>
            <a:off x="7167562" y="3433151"/>
            <a:ext cx="892969" cy="355269"/>
          </a:xfrm>
          <a:prstGeom prst="ellipse">
            <a:avLst/>
          </a:prstGeom>
          <a:ln w="63500">
            <a:solidFill>
              <a:schemeClr val="accent5">
                <a:hueOff val="101205"/>
                <a:satOff val="-13598"/>
                <a:lumOff val="23877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600"/>
            </a:pPr>
            <a:endParaRPr sz="1828"/>
          </a:p>
        </p:txBody>
      </p:sp>
      <p:sp>
        <p:nvSpPr>
          <p:cNvPr id="235" name="Shape 235"/>
          <p:cNvSpPr/>
          <p:nvPr/>
        </p:nvSpPr>
        <p:spPr>
          <a:xfrm flipH="1" flipV="1">
            <a:off x="7701584" y="3830502"/>
            <a:ext cx="137238" cy="2685993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600"/>
            </a:pPr>
            <a:endParaRPr sz="1828"/>
          </a:p>
        </p:txBody>
      </p:sp>
    </p:spTree>
    <p:extLst>
      <p:ext uri="{BB962C8B-B14F-4D97-AF65-F5344CB8AC3E}">
        <p14:creationId xmlns:p14="http://schemas.microsoft.com/office/powerpoint/2010/main" val="3801945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ADSchedule-lates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806" y="559501"/>
            <a:ext cx="9144001" cy="646161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6596062" y="6210284"/>
            <a:ext cx="892969" cy="355269"/>
          </a:xfrm>
          <a:prstGeom prst="ellipse">
            <a:avLst/>
          </a:prstGeom>
          <a:ln w="63500">
            <a:solidFill>
              <a:schemeClr val="accent5">
                <a:hueOff val="101205"/>
                <a:satOff val="-13598"/>
                <a:lumOff val="23877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600"/>
            </a:pPr>
            <a:endParaRPr sz="1828"/>
          </a:p>
        </p:txBody>
      </p:sp>
      <p:sp>
        <p:nvSpPr>
          <p:cNvPr id="239" name="Shape 239"/>
          <p:cNvSpPr/>
          <p:nvPr/>
        </p:nvSpPr>
        <p:spPr>
          <a:xfrm>
            <a:off x="4277772" y="286230"/>
            <a:ext cx="1488806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DATA TAKING IN 2017</a:t>
            </a:r>
          </a:p>
        </p:txBody>
      </p:sp>
    </p:spTree>
    <p:extLst>
      <p:ext uri="{BB962C8B-B14F-4D97-AF65-F5344CB8AC3E}">
        <p14:creationId xmlns:p14="http://schemas.microsoft.com/office/powerpoint/2010/main" val="291862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4662410" y="621093"/>
            <a:ext cx="136736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Obiettivi per il 2018</a:t>
            </a:r>
          </a:p>
        </p:txBody>
      </p:sp>
      <p:sp>
        <p:nvSpPr>
          <p:cNvPr id="242" name="Shape 242"/>
          <p:cNvSpPr/>
          <p:nvPr/>
        </p:nvSpPr>
        <p:spPr>
          <a:xfrm>
            <a:off x="4788667" y="2204549"/>
            <a:ext cx="633187" cy="1154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0000"/>
            </a:lvl1pPr>
          </a:lstStyle>
          <a:p>
            <a:r>
              <a:rPr sz="7031"/>
              <a:t>H</a:t>
            </a:r>
          </a:p>
        </p:txBody>
      </p:sp>
      <p:sp>
        <p:nvSpPr>
          <p:cNvPr id="243" name="Shape 243"/>
          <p:cNvSpPr/>
          <p:nvPr/>
        </p:nvSpPr>
        <p:spPr>
          <a:xfrm>
            <a:off x="4820813" y="1006418"/>
            <a:ext cx="655629" cy="1478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0"/>
            </a:lvl1pPr>
          </a:lstStyle>
          <a:p>
            <a:r>
              <a:rPr sz="9140"/>
              <a:t>_</a:t>
            </a:r>
          </a:p>
        </p:txBody>
      </p:sp>
      <p:sp>
        <p:nvSpPr>
          <p:cNvPr id="244" name="Shape 244"/>
          <p:cNvSpPr/>
          <p:nvPr/>
        </p:nvSpPr>
        <p:spPr>
          <a:xfrm>
            <a:off x="4537037" y="3420550"/>
            <a:ext cx="139480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via charge exchange</a:t>
            </a:r>
          </a:p>
        </p:txBody>
      </p:sp>
      <p:sp>
        <p:nvSpPr>
          <p:cNvPr id="245" name="Shape 245"/>
          <p:cNvSpPr/>
          <p:nvPr/>
        </p:nvSpPr>
        <p:spPr>
          <a:xfrm>
            <a:off x="5774451" y="2648132"/>
            <a:ext cx="79566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production</a:t>
            </a:r>
          </a:p>
        </p:txBody>
      </p:sp>
      <p:sp>
        <p:nvSpPr>
          <p:cNvPr id="246" name="Shape 246"/>
          <p:cNvSpPr/>
          <p:nvPr/>
        </p:nvSpPr>
        <p:spPr>
          <a:xfrm>
            <a:off x="1932395" y="5236114"/>
            <a:ext cx="6039410" cy="1154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500"/>
            </a:pPr>
            <a:r>
              <a:rPr sz="1758"/>
              <a:t>and then:</a:t>
            </a:r>
          </a:p>
          <a:p>
            <a:pPr algn="l">
              <a:defRPr sz="2500"/>
            </a:pPr>
            <a:r>
              <a:rPr sz="1758"/>
              <a:t>optimization of the antiproton &amp; positron transfer to the 1T trap, </a:t>
            </a:r>
          </a:p>
          <a:p>
            <a:pPr algn="l">
              <a:defRPr sz="2500"/>
            </a:pPr>
            <a:r>
              <a:rPr sz="1758"/>
              <a:t>antiproton cooling in the 1T trap,</a:t>
            </a:r>
          </a:p>
          <a:p>
            <a:pPr algn="l">
              <a:defRPr sz="2500"/>
            </a:pPr>
            <a:r>
              <a:rPr sz="1758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627956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/>
        </p:nvSpPr>
        <p:spPr>
          <a:xfrm>
            <a:off x="5064558" y="222675"/>
            <a:ext cx="1755673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800"/>
            </a:lvl1pPr>
          </a:lstStyle>
          <a:p>
            <a:r>
              <a:rPr sz="2672"/>
              <a:t>Publications</a:t>
            </a:r>
          </a:p>
        </p:txBody>
      </p:sp>
      <p:sp>
        <p:nvSpPr>
          <p:cNvPr id="249" name="Shape 249"/>
          <p:cNvSpPr/>
          <p:nvPr/>
        </p:nvSpPr>
        <p:spPr>
          <a:xfrm>
            <a:off x="1874669" y="915015"/>
            <a:ext cx="4122603" cy="7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200"/>
            </a:pPr>
            <a:r>
              <a:rPr sz="1547"/>
              <a:t>F Prelz et al., J. Phys.: Conf. Ser. 898 032014 (2017)</a:t>
            </a:r>
          </a:p>
          <a:p>
            <a:pPr algn="l">
              <a:defRPr sz="2200"/>
            </a:pPr>
            <a:r>
              <a:rPr sz="1547"/>
              <a:t>The DAQ system for the AEḡIS experiment </a:t>
            </a:r>
          </a:p>
          <a:p>
            <a:pPr algn="l">
              <a:defRPr sz="2200"/>
            </a:pPr>
            <a:r>
              <a:rPr sz="1547"/>
              <a:t> </a:t>
            </a:r>
          </a:p>
        </p:txBody>
      </p:sp>
      <p:sp>
        <p:nvSpPr>
          <p:cNvPr id="250" name="Shape 250"/>
          <p:cNvSpPr/>
          <p:nvPr/>
        </p:nvSpPr>
        <p:spPr>
          <a:xfrm>
            <a:off x="1844263" y="1482050"/>
            <a:ext cx="5421998" cy="7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200"/>
            </a:pPr>
            <a:r>
              <a:rPr sz="1547"/>
              <a:t>G. Consolati et al., ACTA PHYSICA POLONICA A132  5 1443 (2017)</a:t>
            </a:r>
          </a:p>
          <a:p>
            <a:pPr algn="l">
              <a:defRPr sz="2200"/>
            </a:pPr>
            <a:r>
              <a:rPr sz="1547"/>
              <a:t>Positronium for Antihydrogen Production in the AEGIS Experiment </a:t>
            </a:r>
          </a:p>
          <a:p>
            <a:pPr algn="l">
              <a:defRPr sz="2200"/>
            </a:pPr>
            <a:endParaRPr sz="1547"/>
          </a:p>
        </p:txBody>
      </p:sp>
      <p:sp>
        <p:nvSpPr>
          <p:cNvPr id="251" name="Shape 251"/>
          <p:cNvSpPr/>
          <p:nvPr/>
        </p:nvSpPr>
        <p:spPr>
          <a:xfrm>
            <a:off x="1855961" y="1922556"/>
            <a:ext cx="5727017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200"/>
            </a:pPr>
            <a:r>
              <a:rPr sz="1547"/>
              <a:t>R. Caravita et al., ACTA PHYSICA POLONICA B 48 10 1583 (2017)</a:t>
            </a:r>
          </a:p>
          <a:p>
            <a:pPr algn="l">
              <a:defRPr sz="2200"/>
            </a:pPr>
            <a:r>
              <a:rPr sz="1547"/>
              <a:t>Advances in Ps manipulation and laser studies in the AEgIS experiment</a:t>
            </a:r>
          </a:p>
        </p:txBody>
      </p:sp>
      <p:sp>
        <p:nvSpPr>
          <p:cNvPr id="252" name="Shape 252"/>
          <p:cNvSpPr/>
          <p:nvPr/>
        </p:nvSpPr>
        <p:spPr>
          <a:xfrm>
            <a:off x="1848379" y="3185388"/>
            <a:ext cx="7743018" cy="7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200"/>
            </a:pPr>
            <a:endParaRPr sz="1547"/>
          </a:p>
          <a:p>
            <a:pPr algn="l">
              <a:defRPr sz="2200"/>
            </a:pPr>
            <a:r>
              <a:rPr sz="1547"/>
              <a:t>S. Aghion et al Nuclear Instruments and Methods in Physics Research B 407 (2017) 55–66 </a:t>
            </a:r>
          </a:p>
          <a:p>
            <a:pPr algn="l">
              <a:defRPr sz="2200"/>
            </a:pPr>
            <a:r>
              <a:rPr sz="1547"/>
              <a:t>Characterization of a transmission positron/positronium converter for antihydrogen production </a:t>
            </a:r>
          </a:p>
        </p:txBody>
      </p:sp>
      <p:sp>
        <p:nvSpPr>
          <p:cNvPr id="253" name="Shape 253"/>
          <p:cNvSpPr/>
          <p:nvPr/>
        </p:nvSpPr>
        <p:spPr>
          <a:xfrm>
            <a:off x="1864890" y="2479942"/>
            <a:ext cx="5935985" cy="7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200"/>
            </a:pPr>
            <a:r>
              <a:rPr sz="1547"/>
              <a:t>R. Brusa et al., Journal of Physics: Conference Series 791 1 012014 (2017)</a:t>
            </a:r>
          </a:p>
          <a:p>
            <a:pPr algn="l">
              <a:defRPr sz="2200"/>
            </a:pPr>
            <a:r>
              <a:rPr sz="1547"/>
              <a:t>The AEgIS experiment at CERN: measuring antihydrogen free-fall </a:t>
            </a:r>
          </a:p>
          <a:p>
            <a:pPr algn="l">
              <a:defRPr sz="2200"/>
            </a:pPr>
            <a:r>
              <a:rPr sz="1547"/>
              <a:t>in earth’s gravitational field to test WEP with antimatter</a:t>
            </a:r>
          </a:p>
        </p:txBody>
      </p:sp>
      <p:sp>
        <p:nvSpPr>
          <p:cNvPr id="254" name="Shape 254"/>
          <p:cNvSpPr/>
          <p:nvPr/>
        </p:nvSpPr>
        <p:spPr>
          <a:xfrm>
            <a:off x="1845152" y="3866996"/>
            <a:ext cx="6353792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200"/>
            </a:pPr>
            <a:r>
              <a:rPr sz="1547"/>
              <a:t>S. Aghion et al., Journal of Instrumentation 12 04 P04021 (2017) </a:t>
            </a:r>
          </a:p>
          <a:p>
            <a:pPr algn="l">
              <a:defRPr sz="2200"/>
            </a:pPr>
            <a:r>
              <a:rPr sz="1547"/>
              <a:t>Measurement of antiproton annihilation on Cu, Ag and Au with emulsion films</a:t>
            </a:r>
          </a:p>
        </p:txBody>
      </p:sp>
      <p:sp>
        <p:nvSpPr>
          <p:cNvPr id="255" name="Shape 255"/>
          <p:cNvSpPr/>
          <p:nvPr/>
        </p:nvSpPr>
        <p:spPr>
          <a:xfrm>
            <a:off x="5290577" y="4603733"/>
            <a:ext cx="62626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In press:</a:t>
            </a:r>
          </a:p>
        </p:txBody>
      </p:sp>
      <p:sp>
        <p:nvSpPr>
          <p:cNvPr id="256" name="Shape 256"/>
          <p:cNvSpPr/>
          <p:nvPr/>
        </p:nvSpPr>
        <p:spPr>
          <a:xfrm>
            <a:off x="1820867" y="5175196"/>
            <a:ext cx="6984284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200"/>
            </a:pPr>
            <a:r>
              <a:rPr sz="1547"/>
              <a:t>S. Aghion et al, Eur. Phys. J. D (2018) </a:t>
            </a:r>
          </a:p>
          <a:p>
            <a:pPr algn="l">
              <a:defRPr sz="2200"/>
            </a:pPr>
            <a:r>
              <a:rPr sz="1547"/>
              <a:t>Compression of a mixed antiproton and electron non-neutral plasma to high densities </a:t>
            </a:r>
          </a:p>
        </p:txBody>
      </p:sp>
      <p:sp>
        <p:nvSpPr>
          <p:cNvPr id="257" name="Shape 257"/>
          <p:cNvSpPr/>
          <p:nvPr/>
        </p:nvSpPr>
        <p:spPr>
          <a:xfrm>
            <a:off x="2801445" y="5827100"/>
            <a:ext cx="2954271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Submitted and currently under peer review:</a:t>
            </a:r>
          </a:p>
        </p:txBody>
      </p:sp>
      <p:sp>
        <p:nvSpPr>
          <p:cNvPr id="258" name="Shape 258"/>
          <p:cNvSpPr/>
          <p:nvPr/>
        </p:nvSpPr>
        <p:spPr>
          <a:xfrm>
            <a:off x="1756761" y="6201200"/>
            <a:ext cx="6568914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200"/>
            </a:pPr>
            <a:r>
              <a:rPr sz="1547" dirty="0"/>
              <a:t>S. Aghion et al, Phys. Rev. A </a:t>
            </a:r>
          </a:p>
          <a:p>
            <a:pPr algn="l">
              <a:defRPr sz="2200"/>
            </a:pPr>
            <a:r>
              <a:rPr sz="1547" dirty="0"/>
              <a:t>Producing long-lived 2</a:t>
            </a:r>
            <a:r>
              <a:rPr sz="1547" baseline="31999" dirty="0"/>
              <a:t>3</a:t>
            </a:r>
            <a:r>
              <a:rPr sz="1547" dirty="0"/>
              <a:t>S Ps via 3</a:t>
            </a:r>
            <a:r>
              <a:rPr sz="1547" baseline="31999" dirty="0"/>
              <a:t>3</a:t>
            </a:r>
            <a:r>
              <a:rPr sz="1547" dirty="0"/>
              <a:t>P laser excitation in magnetic and electric fields </a:t>
            </a:r>
          </a:p>
        </p:txBody>
      </p:sp>
    </p:spTree>
    <p:extLst>
      <p:ext uri="{BB962C8B-B14F-4D97-AF65-F5344CB8AC3E}">
        <p14:creationId xmlns:p14="http://schemas.microsoft.com/office/powerpoint/2010/main" val="3829469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creen Shot 2018-04-25 at 12.42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2898" y="1250113"/>
            <a:ext cx="7726205" cy="39852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068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4321" y="2828836"/>
            <a:ext cx="290335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2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  <p:sndAc>
          <p:stSnd>
            <p:snd r:embed="rId2" name="wind.wav"/>
          </p:stSnd>
        </p:sndAc>
      </p:transition>
    </mc:Choice>
    <mc:Fallback xmlns="">
      <p:transition spd="slow" advClick="0" advTm="2000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077" y="139579"/>
            <a:ext cx="25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Pavia, 7-5-18, CdS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55575" y="139579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ALICE, consuntivo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9363" y="699451"/>
            <a:ext cx="7176965" cy="37856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Boca Gianluigi                                                  70%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Bonomi Germano (coordinatore)                      70%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Costanza  Susanna                                             70%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Pagano Davide                                                   70%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Rotondi Alberto                                                 70%</a:t>
            </a:r>
          </a:p>
          <a:p>
            <a:r>
              <a:rPr lang="it-IT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(Valle </a:t>
            </a:r>
            <a:r>
              <a:rPr lang="it-IT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Nicolo’				              100</a:t>
            </a:r>
            <a:r>
              <a:rPr lang="it-IT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it-IT" sz="2400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Zenoni Aldo                                                        30%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Zurlo Nicola                                                        30%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_________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totale         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 </a:t>
            </a:r>
            <a:r>
              <a:rPr lang="it-IT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(+1.)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2667" y="4758809"/>
            <a:ext cx="8861367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Finanziamenti 2017</a:t>
            </a:r>
          </a:p>
          <a:p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Strumenti tecnico-specialistici  non sanitari                1.   kE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Missioni                                                                     23.5 kE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Avanzati 3.4 kE di Missioni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1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077" y="505329"/>
            <a:ext cx="25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Pavia, 7-5-18, CdS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0" y="505329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ALICE, consuntivo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4920" y="505329"/>
            <a:ext cx="189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Attivita’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087" y="955960"/>
            <a:ext cx="119426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Attivita’ di servizio  :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1) simulazione responso del nuovo chip (Alpide) per i Pixel del nuovo Inner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Tracker System (sottogruppo di Brescia)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2) Quality Assurance dei dati, sia quelli appena presi che quelli riprocessati nei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vari cicli di pre-analisi (sottogruppo di Pavia), per ITS.</a:t>
            </a:r>
          </a:p>
          <a:p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Analisi Dati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1) ricerca del decadimento di un bosone ‘light’ (dell’ordine del GeV) in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it-IT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it-IT" sz="2400" baseline="30000" dirty="0" smtClean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nella reazione  Pb Pb come possibile spiegazione di Dark Matter (D.Pagano);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2) analisi della sezione d’urto di produzione della D</a:t>
            </a:r>
            <a:r>
              <a:rPr lang="it-IT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con pp ed in Pb Pb (S.Costanza).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Abbiamo iniziato alla fine dell’anno scorso ad interessarci dell’analisi della sezione d’urto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Z</a:t>
            </a:r>
            <a:r>
              <a:rPr lang="it-IT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</a:t>
            </a:r>
            <a:r>
              <a:rPr lang="it-IT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4 leptoni in avanti, sia in pp che possibilmente in Pb Pb (G.Boca, N.Valle). Questo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sara’ l’argomento di tesi di dottorato di N.Valle.</a:t>
            </a:r>
          </a:p>
          <a:p>
            <a:endParaRPr lang="it-IT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Partecipazione alla Master Class di ALICE.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9867" y="748145"/>
            <a:ext cx="8512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Esperimenti di GR3-Pavia, sommario finanziamenti 2017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54019"/>
              </p:ext>
            </p:extLst>
          </p:nvPr>
        </p:nvGraphicFramePr>
        <p:xfrm>
          <a:off x="1442719" y="1999826"/>
          <a:ext cx="9306562" cy="4382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505">
                  <a:extLst>
                    <a:ext uri="{9D8B030D-6E8A-4147-A177-3AD203B41FA5}">
                      <a16:colId xmlns:a16="http://schemas.microsoft.com/office/drawing/2014/main" val="3314847442"/>
                    </a:ext>
                  </a:extLst>
                </a:gridCol>
                <a:gridCol w="1648505">
                  <a:extLst>
                    <a:ext uri="{9D8B030D-6E8A-4147-A177-3AD203B41FA5}">
                      <a16:colId xmlns:a16="http://schemas.microsoft.com/office/drawing/2014/main" val="4208380257"/>
                    </a:ext>
                  </a:extLst>
                </a:gridCol>
                <a:gridCol w="2178651">
                  <a:extLst>
                    <a:ext uri="{9D8B030D-6E8A-4147-A177-3AD203B41FA5}">
                      <a16:colId xmlns:a16="http://schemas.microsoft.com/office/drawing/2014/main" val="1453329598"/>
                    </a:ext>
                  </a:extLst>
                </a:gridCol>
                <a:gridCol w="1702831">
                  <a:extLst>
                    <a:ext uri="{9D8B030D-6E8A-4147-A177-3AD203B41FA5}">
                      <a16:colId xmlns:a16="http://schemas.microsoft.com/office/drawing/2014/main" val="2120380886"/>
                    </a:ext>
                  </a:extLst>
                </a:gridCol>
                <a:gridCol w="1064035">
                  <a:extLst>
                    <a:ext uri="{9D8B030D-6E8A-4147-A177-3AD203B41FA5}">
                      <a16:colId xmlns:a16="http://schemas.microsoft.com/office/drawing/2014/main" val="3348056704"/>
                    </a:ext>
                  </a:extLst>
                </a:gridCol>
                <a:gridCol w="1064035">
                  <a:extLst>
                    <a:ext uri="{9D8B030D-6E8A-4147-A177-3AD203B41FA5}">
                      <a16:colId xmlns:a16="http://schemas.microsoft.com/office/drawing/2014/main" val="3027952515"/>
                    </a:ext>
                  </a:extLst>
                </a:gridCol>
              </a:tblGrid>
              <a:tr h="508558"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Sigla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FTE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Assegnazioni</a:t>
                      </a:r>
                      <a:r>
                        <a:rPr lang="it-IT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totali (kE)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Missioni</a:t>
                      </a:r>
                    </a:p>
                    <a:p>
                      <a:pPr algn="ctr"/>
                      <a:r>
                        <a:rPr lang="it-IT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(kE)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Altro</a:t>
                      </a:r>
                    </a:p>
                    <a:p>
                      <a:pPr algn="ctr"/>
                      <a:r>
                        <a:rPr lang="it-IT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(kE)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Avanzi</a:t>
                      </a:r>
                    </a:p>
                    <a:p>
                      <a:pPr algn="ctr"/>
                      <a:r>
                        <a:rPr lang="it-IT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(kE)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086456"/>
                  </a:ext>
                </a:extLst>
              </a:tr>
              <a:tr h="508558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AEGIS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5.33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169289"/>
                  </a:ext>
                </a:extLst>
              </a:tr>
              <a:tr h="508558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ALICE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 (+1)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803303"/>
                  </a:ext>
                </a:extLst>
              </a:tr>
              <a:tr h="508558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ASACUSA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239962"/>
                  </a:ext>
                </a:extLst>
              </a:tr>
              <a:tr h="508558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FAMU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122543"/>
                  </a:ext>
                </a:extLst>
              </a:tr>
              <a:tr h="508558">
                <a:tc>
                  <a:txBody>
                    <a:bodyPr/>
                    <a:lstStyle/>
                    <a:p>
                      <a:pPr algn="l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MAMBO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/>
                        <a:t>1.9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14.5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004973"/>
                  </a:ext>
                </a:extLst>
              </a:tr>
              <a:tr h="5085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817926"/>
                  </a:ext>
                </a:extLst>
              </a:tr>
              <a:tr h="508558">
                <a:tc>
                  <a:txBody>
                    <a:bodyPr/>
                    <a:lstStyle/>
                    <a:p>
                      <a:pPr algn="l"/>
                      <a:r>
                        <a:rPr lang="it-IT" sz="2400" b="0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TOTALE</a:t>
                      </a:r>
                      <a:endParaRPr lang="en-US" sz="2400" b="0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15.7 (+1)</a:t>
                      </a:r>
                      <a:endParaRPr lang="en-US" sz="2400" dirty="0" smtClean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160.5</a:t>
                      </a:r>
                      <a:endParaRPr lang="en-US" sz="2400" b="0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106.</a:t>
                      </a:r>
                      <a:endParaRPr lang="en-US" sz="2400" b="0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54.5</a:t>
                      </a:r>
                      <a:endParaRPr lang="en-US" sz="2400" b="0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0" dirty="0" smtClean="0">
                          <a:solidFill>
                            <a:srgbClr val="FF006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31.57</a:t>
                      </a:r>
                      <a:endParaRPr lang="en-US" sz="2400" b="0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806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18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077" y="505329"/>
            <a:ext cx="25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Pavia, 7-5-18, CdS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0" y="505329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ALICE, consuntivo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4920" y="505329"/>
            <a:ext cx="189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Attivita’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381" y="1267473"/>
            <a:ext cx="11737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Attivita’ di servizio  :  Quality Assurance dei dati (dati reali e dati MC) , sia quelli appena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presi che quelli  riprocessati nei  vari cicli di pre-analisi, per ITS.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5731" y="2416264"/>
            <a:ext cx="89354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Controllo della regolarita’ dei dati  incorrispondenza di ogni step di calibrazione e di ricostruzione.</a:t>
            </a: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Controllo delle produzioni MC ancorate ai differenti  periodi di dati</a:t>
            </a: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(le condizioni dell’apparato mutano nel corso del tempo). Paragone diretto tra i dati MC ed i dati reali (run by run) per il 10% della produzione.</a:t>
            </a: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Meeting settimanali e reports su JIRA</a:t>
            </a:r>
          </a:p>
          <a:p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Meeting giornalieri quando iniziano nuovi periodi con fasci diversi.</a:t>
            </a:r>
          </a:p>
        </p:txBody>
      </p:sp>
    </p:spTree>
    <p:extLst>
      <p:ext uri="{BB962C8B-B14F-4D97-AF65-F5344CB8AC3E}">
        <p14:creationId xmlns:p14="http://schemas.microsoft.com/office/powerpoint/2010/main" val="973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077" y="505329"/>
            <a:ext cx="25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Pavia, 7-5-18, CdS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0" y="505329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ALICE, consuntivo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4920" y="505329"/>
            <a:ext cx="189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Attivita’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801" y="1267473"/>
            <a:ext cx="11737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Attivita’ di servizio  :  Quality Assurance dei dati (dati reali e dati MC) , sia quelli appena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presi che quelli  riprocessati nei  vari cicli di pre-analisi, per ITS.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6" y="2384128"/>
            <a:ext cx="5660149" cy="4274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65" y="2325627"/>
            <a:ext cx="5531612" cy="43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2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077" y="505329"/>
            <a:ext cx="25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Pavia, 7-5-18, CdS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0" y="505329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ALICE, consuntivo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4920" y="505329"/>
            <a:ext cx="189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Attivita’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8711" y="1661483"/>
            <a:ext cx="735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S.Costanza  (ora momentaneamente aiutata da N.Valle)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800" y="2455501"/>
            <a:ext cx="119426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Motivazioni :</a:t>
            </a:r>
          </a:p>
          <a:p>
            <a:pPr marL="457200" indent="-457200">
              <a:lnSpc>
                <a:spcPts val="2400"/>
              </a:lnSpc>
              <a:spcBef>
                <a:spcPts val="1800"/>
              </a:spcBef>
              <a:spcAft>
                <a:spcPts val="1200"/>
              </a:spcAft>
              <a:buAutoNum type="arabicParenR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 energie di LHC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una grande </a:t>
            </a:r>
            <a:r>
              <a:rPr lang="it-IT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produzione di c c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 b b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essa viene calcolata  perturbativamente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NLO su piu’ di 3 ordini di grandezza di energia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test di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QCD  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alle energie piu’ alte oggi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raggiungibili con oggetti prodotti centralmente.</a:t>
            </a:r>
          </a:p>
          <a:p>
            <a:pPr marL="457200" indent="-457200">
              <a:spcBef>
                <a:spcPts val="1800"/>
              </a:spcBef>
              <a:spcAft>
                <a:spcPts val="1200"/>
              </a:spcAft>
              <a:buAutoNum type="arabicParenR" startAt="2"/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Inoltre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produzione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 e’ referenza rispetto alla quale vengono confrontate le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stesse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it-IT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produzione </a:t>
            </a: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p Pb  e Pb Pb  per poter studiare gli effetti dello stato di Quark Gluon 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Plasma.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6880" y="1039953"/>
                <a:ext cx="10198241" cy="465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it-IT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Analisi di pp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K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+ c.c.  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 production at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8 TeV and 13 TeV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80" y="1039953"/>
                <a:ext cx="10198241" cy="465640"/>
              </a:xfrm>
              <a:prstGeom prst="rect">
                <a:avLst/>
              </a:prstGeom>
              <a:blipFill>
                <a:blip r:embed="rId2"/>
                <a:stretch>
                  <a:fillRect l="-957" t="-1052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77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077" y="505329"/>
            <a:ext cx="25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Pavia, 7-5-18, CdS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0" y="505329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ALICE, consuntivo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4920" y="505329"/>
            <a:ext cx="189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Attivita’ 2017</a:t>
            </a:r>
          </a:p>
        </p:txBody>
      </p:sp>
      <p:pic>
        <p:nvPicPr>
          <p:cNvPr id="8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42" y="2038135"/>
            <a:ext cx="7021505" cy="2330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6880" y="1039953"/>
                <a:ext cx="10198241" cy="465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it-IT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Analisi di pp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K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+ c.c.  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 production at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8 TeV and 13 TeV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80" y="1039953"/>
                <a:ext cx="10198241" cy="465640"/>
              </a:xfrm>
              <a:prstGeom prst="rect">
                <a:avLst/>
              </a:prstGeom>
              <a:blipFill>
                <a:blip r:embed="rId3"/>
                <a:stretch>
                  <a:fillRect l="-957" t="-1052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198" y="4564681"/>
            <a:ext cx="3283930" cy="2221524"/>
          </a:xfrm>
          <a:prstGeom prst="rect">
            <a:avLst/>
          </a:prstGeom>
          <a:ln>
            <a:noFill/>
          </a:ln>
          <a:effectLst>
            <a:glow rad="139700">
              <a:schemeClr val="tx1">
                <a:lumMod val="50000"/>
                <a:lumOff val="5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629" y="4544970"/>
            <a:ext cx="3157629" cy="2268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733708" y="1557815"/>
            <a:ext cx="303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1D0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invariant mass analysis</a:t>
            </a:r>
            <a:endParaRPr lang="en-US" sz="2400" dirty="0">
              <a:solidFill>
                <a:srgbClr val="1D07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4571" y="5383858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1D0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systematics studies</a:t>
            </a:r>
            <a:endParaRPr lang="en-US" sz="2400" dirty="0">
              <a:solidFill>
                <a:srgbClr val="1D07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602" y="5383858"/>
            <a:ext cx="2338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1D07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studies</a:t>
            </a:r>
            <a:endParaRPr lang="en-US" sz="2400" dirty="0">
              <a:solidFill>
                <a:srgbClr val="1D07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9077" y="505329"/>
            <a:ext cx="25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Pavia, 7-5-18, CdS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0" y="505329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ALICE, consuntivo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4920" y="505329"/>
            <a:ext cx="189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Attivita’ 2017</a:t>
            </a:r>
          </a:p>
        </p:txBody>
      </p:sp>
      <p:pic>
        <p:nvPicPr>
          <p:cNvPr id="9" name="Immagine 16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23" y="2492597"/>
            <a:ext cx="4544307" cy="4100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6880" y="1184331"/>
                <a:ext cx="10198241" cy="465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it-IT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Analisi di pp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 K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p</a:t>
                </a:r>
                <a:r>
                  <a:rPr lang="it-IT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+ c.c.   </a:t>
                </a:r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 production at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8 TeV and 13 TeV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80" y="1184331"/>
                <a:ext cx="10198241" cy="465640"/>
              </a:xfrm>
              <a:prstGeom prst="rect">
                <a:avLst/>
              </a:prstGeom>
              <a:blipFill>
                <a:blip r:embed="rId3"/>
                <a:stretch>
                  <a:fillRect l="-957" t="-1039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064" y="2453498"/>
            <a:ext cx="4111821" cy="4123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935731" y="1875330"/>
            <a:ext cx="935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TeV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98012" y="1875330"/>
            <a:ext cx="108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TeV</a:t>
            </a:r>
            <a:endParaRPr lang="en-US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9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9231" y="2828836"/>
            <a:ext cx="4493538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ASACUSA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24"/>
          <p:cNvGrpSpPr/>
          <p:nvPr/>
        </p:nvGrpSpPr>
        <p:grpSpPr>
          <a:xfrm>
            <a:off x="1910888" y="849486"/>
            <a:ext cx="2312904" cy="504056"/>
            <a:chOff x="1259632" y="2420888"/>
            <a:chExt cx="3032984" cy="63024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2420888"/>
              <a:ext cx="497625" cy="530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57355" y="2498219"/>
              <a:ext cx="295159" cy="414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15991" y="2517552"/>
              <a:ext cx="826891" cy="327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55835" y="2459554"/>
              <a:ext cx="536781" cy="52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29337" y="2449887"/>
              <a:ext cx="536782" cy="60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" name="Gruppo 25"/>
          <p:cNvGrpSpPr/>
          <p:nvPr/>
        </p:nvGrpSpPr>
        <p:grpSpPr>
          <a:xfrm>
            <a:off x="7752184" y="849488"/>
            <a:ext cx="2808312" cy="576063"/>
            <a:chOff x="4392121" y="2420888"/>
            <a:chExt cx="3243377" cy="602507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57778" y="2506292"/>
              <a:ext cx="722772" cy="454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392121" y="2440220"/>
              <a:ext cx="556359" cy="536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09423" y="2469218"/>
              <a:ext cx="550229" cy="530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1" descr="http://www.cineglobe.ch/cineglobe/wp-content/uploads/2012/02/Logo-CERN-300x29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535295" y="2480718"/>
              <a:ext cx="556984" cy="542677"/>
            </a:xfrm>
            <a:prstGeom prst="rect">
              <a:avLst/>
            </a:prstGeom>
            <a:noFill/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36296" y="2420888"/>
              <a:ext cx="399202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CasellaDiTesto 17"/>
          <p:cNvSpPr txBox="1"/>
          <p:nvPr/>
        </p:nvSpPr>
        <p:spPr>
          <a:xfrm>
            <a:off x="4655841" y="620688"/>
            <a:ext cx="2819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/>
              <a:t>ASACUSA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087888" y="14847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experiments</a:t>
            </a:r>
            <a:r>
              <a:rPr lang="it-IT" dirty="0"/>
              <a:t>:</a:t>
            </a:r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/>
        </p:nvGraphicFramePr>
        <p:xfrm>
          <a:off x="5015880" y="2348880"/>
          <a:ext cx="33655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Equazione" r:id="rId13" imgW="190417" imgH="190417" progId="Equation.3">
                  <p:embed/>
                </p:oleObj>
              </mc:Choice>
              <mc:Fallback>
                <p:oleObj name="Equazione" r:id="rId13" imgW="190417" imgH="190417" progId="Equation.3">
                  <p:embed/>
                  <p:pic>
                    <p:nvPicPr>
                      <p:cNvPr id="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880" y="2348880"/>
                        <a:ext cx="336550" cy="3365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8"/>
          <p:cNvGraphicFramePr>
            <a:graphicFrameLocks noChangeAspect="1"/>
          </p:cNvGraphicFramePr>
          <p:nvPr/>
        </p:nvGraphicFramePr>
        <p:xfrm>
          <a:off x="1991544" y="2305696"/>
          <a:ext cx="6731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Equazione" r:id="rId15" imgW="381000" imgH="228600" progId="Equation.3">
                  <p:embed/>
                </p:oleObj>
              </mc:Choice>
              <mc:Fallback>
                <p:oleObj name="Equazione" r:id="rId15" imgW="381000" imgH="228600" progId="Equation.3">
                  <p:embed/>
                  <p:pic>
                    <p:nvPicPr>
                      <p:cNvPr id="2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1544" y="2305696"/>
                        <a:ext cx="673100" cy="403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ttangolo 31"/>
          <p:cNvSpPr/>
          <p:nvPr/>
        </p:nvSpPr>
        <p:spPr>
          <a:xfrm>
            <a:off x="1631504" y="3284984"/>
            <a:ext cx="8640960" cy="3456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944540" y="6251362"/>
            <a:ext cx="683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itchFamily="18" charset="0"/>
                <a:cs typeface="Times New Roman" pitchFamily="18" charset="0"/>
              </a:rPr>
              <a:t>+ collaboratori Università dell’</a:t>
            </a:r>
            <a:r>
              <a:rPr lang="it-IT" dirty="0" err="1">
                <a:latin typeface="Times New Roman" pitchFamily="18" charset="0"/>
                <a:cs typeface="Times New Roman" pitchFamily="18" charset="0"/>
              </a:rPr>
              <a:t>Insubria-Como</a:t>
            </a:r>
            <a:r>
              <a:rPr lang="it-IT" dirty="0">
                <a:latin typeface="Times New Roman" pitchFamily="18" charset="0"/>
                <a:cs typeface="Times New Roman" pitchFamily="18" charset="0"/>
              </a:rPr>
              <a:t>  &amp; INFN Trieste </a:t>
            </a:r>
            <a:r>
              <a:rPr lang="it-IT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1919536" y="3367440"/>
            <a:ext cx="6696744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cs typeface="Arial" pitchFamily="34" charset="0"/>
              </a:rPr>
              <a:t>ASACUSA  Italia </a:t>
            </a:r>
          </a:p>
          <a:p>
            <a:r>
              <a:rPr lang="it-IT" sz="1400" dirty="0">
                <a:cs typeface="Arial" pitchFamily="34" charset="0"/>
              </a:rPr>
              <a:t>cognome nome	 TIPO 	Ricercatori        Tecnologi 		FTE </a:t>
            </a:r>
          </a:p>
          <a:p>
            <a:r>
              <a:rPr lang="it-IT" sz="1400" dirty="0">
                <a:cs typeface="Arial" pitchFamily="34" charset="0"/>
              </a:rPr>
              <a:t>---------------------------------------------------------------------      	</a:t>
            </a:r>
          </a:p>
          <a:p>
            <a:r>
              <a:rPr lang="it-IT" sz="1400" dirty="0" err="1">
                <a:cs typeface="Arial" pitchFamily="34" charset="0"/>
              </a:rPr>
              <a:t>Baù</a:t>
            </a:r>
            <a:r>
              <a:rPr lang="it-IT" sz="1400" dirty="0">
                <a:cs typeface="Arial" pitchFamily="34" charset="0"/>
              </a:rPr>
              <a:t> Marco		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 	Assegnista			 50 </a:t>
            </a:r>
          </a:p>
          <a:p>
            <a:r>
              <a:rPr lang="it-IT" sz="1400" dirty="0">
                <a:cs typeface="Arial" pitchFamily="34" charset="0"/>
              </a:rPr>
              <a:t>Bianconi Andrea	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	</a:t>
            </a:r>
            <a:r>
              <a:rPr lang="it-IT" sz="1400" dirty="0" err="1">
                <a:cs typeface="Arial" pitchFamily="34" charset="0"/>
              </a:rPr>
              <a:t>Prof.Associato</a:t>
            </a:r>
            <a:r>
              <a:rPr lang="it-IT" sz="1400" dirty="0">
                <a:cs typeface="Arial" pitchFamily="34" charset="0"/>
              </a:rPr>
              <a:t>		 70</a:t>
            </a:r>
          </a:p>
          <a:p>
            <a:r>
              <a:rPr lang="it-IT" sz="1400" dirty="0" err="1">
                <a:cs typeface="Arial" pitchFamily="34" charset="0"/>
              </a:rPr>
              <a:t>Corradini</a:t>
            </a:r>
            <a:r>
              <a:rPr lang="it-IT" sz="1400" dirty="0">
                <a:cs typeface="Arial" pitchFamily="34" charset="0"/>
              </a:rPr>
              <a:t> Maurizio   	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 	       			 </a:t>
            </a:r>
          </a:p>
          <a:p>
            <a:r>
              <a:rPr lang="it-IT" sz="1400" dirty="0">
                <a:cs typeface="Arial" pitchFamily="34" charset="0"/>
              </a:rPr>
              <a:t>Ferrari  Marco	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	Prof. Associato		  50 </a:t>
            </a:r>
          </a:p>
          <a:p>
            <a:r>
              <a:rPr lang="it-IT" sz="1400" dirty="0">
                <a:cs typeface="Arial" pitchFamily="34" charset="0"/>
              </a:rPr>
              <a:t>Ferrari  Vittorio	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	Prof. Ordinario		  50 	</a:t>
            </a:r>
          </a:p>
          <a:p>
            <a:r>
              <a:rPr lang="it-IT" sz="1400" dirty="0">
                <a:cs typeface="Arial" pitchFamily="34" charset="0"/>
              </a:rPr>
              <a:t>Leali Marco  	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    	</a:t>
            </a:r>
            <a:r>
              <a:rPr lang="it-IT" sz="1400" dirty="0" err="1">
                <a:cs typeface="Arial" pitchFamily="34" charset="0"/>
              </a:rPr>
              <a:t>Tecn</a:t>
            </a:r>
            <a:r>
              <a:rPr lang="it-IT" sz="1400" dirty="0">
                <a:cs typeface="Arial" pitchFamily="34" charset="0"/>
              </a:rPr>
              <a:t>.Laureato          x    	 	100</a:t>
            </a:r>
          </a:p>
          <a:p>
            <a:r>
              <a:rPr lang="it-IT" sz="1400" dirty="0" err="1">
                <a:cs typeface="Arial" pitchFamily="34" charset="0"/>
              </a:rPr>
              <a:t>Mascagna</a:t>
            </a:r>
            <a:r>
              <a:rPr lang="it-IT" sz="1400" dirty="0">
                <a:cs typeface="Arial" pitchFamily="34" charset="0"/>
              </a:rPr>
              <a:t> Valerio    	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. 	Assegnista        		  10</a:t>
            </a:r>
          </a:p>
          <a:p>
            <a:r>
              <a:rPr lang="it-IT" sz="1400" dirty="0" err="1">
                <a:cs typeface="Arial" pitchFamily="34" charset="0"/>
              </a:rPr>
              <a:t>Solazzi</a:t>
            </a:r>
            <a:r>
              <a:rPr lang="it-IT" sz="1400" dirty="0">
                <a:cs typeface="Arial" pitchFamily="34" charset="0"/>
              </a:rPr>
              <a:t> Luigi	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	 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. 	Ricercatore			  50 </a:t>
            </a:r>
          </a:p>
          <a:p>
            <a:r>
              <a:rPr lang="it-IT" sz="1400" dirty="0" err="1">
                <a:cs typeface="Arial" pitchFamily="34" charset="0"/>
              </a:rPr>
              <a:t>Venturelli</a:t>
            </a:r>
            <a:r>
              <a:rPr lang="it-IT" sz="1400" dirty="0">
                <a:cs typeface="Arial" pitchFamily="34" charset="0"/>
              </a:rPr>
              <a:t> Luca   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 	 </a:t>
            </a:r>
            <a:r>
              <a:rPr lang="it-IT" sz="1400" dirty="0" err="1">
                <a:cs typeface="Arial" pitchFamily="34" charset="0"/>
              </a:rPr>
              <a:t>assoc</a:t>
            </a:r>
            <a:r>
              <a:rPr lang="it-IT" sz="1400" dirty="0">
                <a:cs typeface="Arial" pitchFamily="34" charset="0"/>
              </a:rPr>
              <a:t>. 	Prof. Ordinario		 100    </a:t>
            </a:r>
          </a:p>
          <a:p>
            <a:r>
              <a:rPr lang="it-IT" sz="1400" dirty="0">
                <a:cs typeface="Arial" pitchFamily="34" charset="0"/>
              </a:rPr>
              <a:t>	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3143672" y="116633"/>
            <a:ext cx="58326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2800" b="1" dirty="0">
                <a:latin typeface="Times New Roman" pitchFamily="18" charset="0"/>
              </a:rPr>
              <a:t>CONSUNTIVI SCIENTIFICI 2017</a:t>
            </a:r>
          </a:p>
          <a:p>
            <a:endParaRPr lang="it-IT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28249" y="2276873"/>
            <a:ext cx="1929899" cy="67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75920" y="2035506"/>
            <a:ext cx="1656184" cy="11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711624" y="1988841"/>
            <a:ext cx="1559080" cy="11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Object 4"/>
          <p:cNvGraphicFramePr>
            <a:graphicFrameLocks noChangeAspect="1"/>
          </p:cNvGraphicFramePr>
          <p:nvPr/>
        </p:nvGraphicFramePr>
        <p:xfrm>
          <a:off x="8400256" y="1945656"/>
          <a:ext cx="100806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Equation" r:id="rId20" imgW="571252" imgH="228501" progId="Equation.DSMT4">
                  <p:embed/>
                </p:oleObj>
              </mc:Choice>
              <mc:Fallback>
                <p:oleObj name="Equation" r:id="rId20" imgW="571252" imgH="228501" progId="Equation.DSMT4">
                  <p:embed/>
                  <p:pic>
                    <p:nvPicPr>
                      <p:cNvPr id="2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0256" y="1945656"/>
                        <a:ext cx="1008062" cy="403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79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48136" y="1066667"/>
            <a:ext cx="774035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/>
              <a:t> </a:t>
            </a:r>
            <a:r>
              <a:rPr lang="hu-HU" dirty="0"/>
              <a:t>A. Bianconi</a:t>
            </a:r>
            <a:r>
              <a:rPr lang="it-IT" dirty="0"/>
              <a:t> </a:t>
            </a:r>
            <a:r>
              <a:rPr lang="it-IT" dirty="0" err="1"/>
              <a:t>et</a:t>
            </a:r>
            <a:r>
              <a:rPr lang="it-IT" dirty="0"/>
              <a:t> al. “</a:t>
            </a:r>
            <a:r>
              <a:rPr lang="en-US" dirty="0"/>
              <a:t>Antiparticle cloud temperatures for </a:t>
            </a:r>
            <a:r>
              <a:rPr lang="en-US" dirty="0" err="1"/>
              <a:t>antihydrogen</a:t>
            </a:r>
            <a:r>
              <a:rPr lang="en-US" dirty="0"/>
              <a:t> experiments</a:t>
            </a:r>
            <a:r>
              <a:rPr lang="it-IT" dirty="0"/>
              <a:t>” PR</a:t>
            </a:r>
            <a:r>
              <a:rPr lang="hu-HU" dirty="0"/>
              <a:t>A</a:t>
            </a:r>
            <a:r>
              <a:rPr lang="it-IT" dirty="0"/>
              <a:t> </a:t>
            </a:r>
            <a:r>
              <a:rPr lang="hu-HU" dirty="0"/>
              <a:t>(201</a:t>
            </a:r>
            <a:r>
              <a:rPr lang="it-IT" dirty="0"/>
              <a:t>7</a:t>
            </a:r>
            <a:r>
              <a:rPr lang="hu-HU" dirty="0"/>
              <a:t>) 003400</a:t>
            </a:r>
            <a:endParaRPr lang="it-IT" dirty="0"/>
          </a:p>
          <a:p>
            <a:pPr>
              <a:buFont typeface="Arial" pitchFamily="34" charset="0"/>
              <a:buChar char="•"/>
            </a:pPr>
            <a:endParaRPr lang="it-IT" sz="800" dirty="0"/>
          </a:p>
          <a:p>
            <a:pPr>
              <a:buFont typeface="Arial" pitchFamily="34" charset="0"/>
              <a:buChar char="•"/>
            </a:pPr>
            <a:endParaRPr lang="hu-HU" sz="800" i="1" dirty="0"/>
          </a:p>
          <a:p>
            <a:pPr>
              <a:buFont typeface="Arial" pitchFamily="34" charset="0"/>
              <a:buChar char="•"/>
            </a:pPr>
            <a:r>
              <a:rPr lang="it-IT" i="1" dirty="0"/>
              <a:t> </a:t>
            </a:r>
            <a:r>
              <a:rPr lang="it-IT" sz="1600" i="1" dirty="0" err="1"/>
              <a:t>M.Tajima</a:t>
            </a:r>
            <a:r>
              <a:rPr lang="it-IT" sz="1600" i="1" dirty="0"/>
              <a:t> </a:t>
            </a:r>
            <a:r>
              <a:rPr lang="it-IT" sz="1600" i="1" dirty="0" err="1"/>
              <a:t>et</a:t>
            </a:r>
            <a:r>
              <a:rPr lang="it-IT" sz="1600" i="1" dirty="0"/>
              <a:t> al. “</a:t>
            </a:r>
            <a:r>
              <a:rPr lang="en-US" sz="1600" i="1" dirty="0"/>
              <a:t>Manipulation and Transport of Antiprotons for an Efficient Production of </a:t>
            </a:r>
            <a:r>
              <a:rPr lang="en-US" sz="1600" i="1" dirty="0" err="1"/>
              <a:t>Antihydrogen</a:t>
            </a:r>
            <a:r>
              <a:rPr lang="en-US" sz="1600" i="1" dirty="0"/>
              <a:t> Atoms</a:t>
            </a:r>
            <a:r>
              <a:rPr lang="it-IT" sz="1600" i="1" dirty="0"/>
              <a:t>” </a:t>
            </a:r>
            <a:r>
              <a:rPr lang="hu-HU" sz="1600" i="1" dirty="0"/>
              <a:t>JPSCP</a:t>
            </a:r>
            <a:r>
              <a:rPr lang="it-IT" sz="1600" i="1" dirty="0"/>
              <a:t> </a:t>
            </a:r>
            <a:r>
              <a:rPr lang="hu-HU" sz="1600" i="1" dirty="0"/>
              <a:t>(201</a:t>
            </a:r>
            <a:r>
              <a:rPr lang="it-IT" sz="1600" i="1" dirty="0"/>
              <a:t>7</a:t>
            </a:r>
            <a:r>
              <a:rPr lang="hu-HU" sz="1600" i="1" dirty="0"/>
              <a:t>)</a:t>
            </a:r>
            <a:endParaRPr lang="it-IT" sz="1600" i="1" dirty="0"/>
          </a:p>
          <a:p>
            <a:pPr>
              <a:buFont typeface="Arial" pitchFamily="34" charset="0"/>
              <a:buChar char="•"/>
            </a:pPr>
            <a:r>
              <a:rPr lang="it-IT" i="1" dirty="0"/>
              <a:t> </a:t>
            </a:r>
            <a:r>
              <a:rPr lang="it-IT" sz="1600" i="1" dirty="0"/>
              <a:t>N. </a:t>
            </a:r>
            <a:r>
              <a:rPr lang="it-IT" sz="1600" i="1" dirty="0" err="1"/>
              <a:t>Kuroda</a:t>
            </a:r>
            <a:r>
              <a:rPr lang="it-IT" sz="1600" i="1" dirty="0"/>
              <a:t> “</a:t>
            </a:r>
            <a:r>
              <a:rPr lang="en-US" sz="1600" i="1" dirty="0" err="1"/>
              <a:t>Antihydrogen</a:t>
            </a:r>
            <a:r>
              <a:rPr lang="en-US" sz="1600" i="1" dirty="0"/>
              <a:t> Synthesis in a Double-Cusp Trap</a:t>
            </a:r>
            <a:r>
              <a:rPr lang="it-IT" sz="1600" i="1" dirty="0"/>
              <a:t>” </a:t>
            </a:r>
            <a:r>
              <a:rPr lang="hu-HU" sz="1600" i="1" dirty="0"/>
              <a:t>JPSCP</a:t>
            </a:r>
            <a:r>
              <a:rPr lang="it-IT" sz="1600" i="1" dirty="0"/>
              <a:t> </a:t>
            </a:r>
            <a:r>
              <a:rPr lang="hu-HU" sz="1600" i="1" dirty="0"/>
              <a:t>(201</a:t>
            </a:r>
            <a:r>
              <a:rPr lang="it-IT" sz="1600" i="1" dirty="0"/>
              <a:t>7</a:t>
            </a:r>
            <a:r>
              <a:rPr lang="hu-HU" sz="1600" i="1" dirty="0"/>
              <a:t>)</a:t>
            </a:r>
            <a:endParaRPr lang="it-IT" sz="1600" i="1" dirty="0"/>
          </a:p>
          <a:p>
            <a:pPr>
              <a:buFont typeface="Arial" pitchFamily="34" charset="0"/>
              <a:buChar char="•"/>
            </a:pPr>
            <a:r>
              <a:rPr lang="it-IT" i="1" dirty="0"/>
              <a:t> </a:t>
            </a:r>
            <a:r>
              <a:rPr lang="it-IT" sz="1600" i="1" dirty="0"/>
              <a:t>B. </a:t>
            </a:r>
            <a:r>
              <a:rPr lang="it-IT" sz="1600" i="1" dirty="0" err="1"/>
              <a:t>Radics</a:t>
            </a:r>
            <a:r>
              <a:rPr lang="it-IT" sz="1600" i="1" dirty="0"/>
              <a:t> “</a:t>
            </a:r>
            <a:r>
              <a:rPr lang="en-US" sz="1600" i="1" dirty="0"/>
              <a:t>Measurements and 3D Reconstruction of Antimatter Annihilations with the ASACUSA </a:t>
            </a:r>
            <a:r>
              <a:rPr lang="en-US" sz="1600" i="1" dirty="0" err="1"/>
              <a:t>Micromegas</a:t>
            </a:r>
            <a:r>
              <a:rPr lang="en-US" sz="1600" i="1" dirty="0"/>
              <a:t> Tracker</a:t>
            </a:r>
            <a:r>
              <a:rPr lang="it-IT" sz="1600" i="1" dirty="0"/>
              <a:t>” </a:t>
            </a:r>
            <a:r>
              <a:rPr lang="hu-HU" sz="1600" i="1" dirty="0"/>
              <a:t>JPSCP</a:t>
            </a:r>
            <a:r>
              <a:rPr lang="it-IT" sz="1600" i="1" dirty="0"/>
              <a:t> </a:t>
            </a:r>
            <a:r>
              <a:rPr lang="hu-HU" sz="1600" i="1" dirty="0"/>
              <a:t>(201</a:t>
            </a:r>
            <a:r>
              <a:rPr lang="it-IT" sz="1600" i="1" dirty="0"/>
              <a:t>7</a:t>
            </a:r>
            <a:r>
              <a:rPr lang="hu-HU" sz="1600" i="1" dirty="0"/>
              <a:t>)</a:t>
            </a:r>
            <a:endParaRPr lang="it-IT" sz="1600" i="1" dirty="0"/>
          </a:p>
          <a:p>
            <a:pPr>
              <a:buFont typeface="Arial" pitchFamily="34" charset="0"/>
              <a:buChar char="•"/>
            </a:pPr>
            <a:r>
              <a:rPr lang="it-IT" i="1" dirty="0"/>
              <a:t> </a:t>
            </a:r>
            <a:r>
              <a:rPr lang="it-IT" sz="1600" i="1" dirty="0"/>
              <a:t>Y. </a:t>
            </a:r>
            <a:r>
              <a:rPr lang="it-IT" sz="1600" i="1" dirty="0" err="1"/>
              <a:t>Nagata</a:t>
            </a:r>
            <a:r>
              <a:rPr lang="it-IT" sz="1600" i="1" dirty="0"/>
              <a:t> </a:t>
            </a:r>
            <a:r>
              <a:rPr lang="it-IT" sz="1600" i="1" dirty="0" err="1"/>
              <a:t>et</a:t>
            </a:r>
            <a:r>
              <a:rPr lang="it-IT" sz="1600" i="1" dirty="0"/>
              <a:t> al. “</a:t>
            </a:r>
            <a:r>
              <a:rPr lang="en-US" sz="1600" i="1" dirty="0"/>
              <a:t>The Development of the </a:t>
            </a:r>
            <a:r>
              <a:rPr lang="en-US" sz="1600" i="1" dirty="0" err="1"/>
              <a:t>Antihydrogen</a:t>
            </a:r>
            <a:r>
              <a:rPr lang="en-US" sz="1600" i="1" dirty="0"/>
              <a:t> Beam Detector: Toward the Three Dimensional Tracking with a BGO Crystal and a </a:t>
            </a:r>
            <a:r>
              <a:rPr lang="en-US" sz="1600" i="1" dirty="0" err="1"/>
              <a:t>Hodoscope</a:t>
            </a:r>
            <a:r>
              <a:rPr lang="en-US" sz="1600" i="1" dirty="0"/>
              <a:t>” </a:t>
            </a:r>
            <a:r>
              <a:rPr lang="hu-HU" sz="1600" i="1" dirty="0"/>
              <a:t>JPSCP</a:t>
            </a:r>
            <a:r>
              <a:rPr lang="it-IT" sz="1600" i="1" dirty="0"/>
              <a:t> </a:t>
            </a:r>
            <a:r>
              <a:rPr lang="hu-HU" sz="1600" i="1" dirty="0"/>
              <a:t>(201</a:t>
            </a:r>
            <a:r>
              <a:rPr lang="it-IT" sz="1600" i="1" dirty="0"/>
              <a:t>7</a:t>
            </a:r>
            <a:r>
              <a:rPr lang="hu-HU" sz="1600" i="1" dirty="0"/>
              <a:t>)</a:t>
            </a:r>
            <a:endParaRPr lang="it-IT" sz="1600" i="1" dirty="0"/>
          </a:p>
          <a:p>
            <a:pPr>
              <a:buFont typeface="Arial" pitchFamily="34" charset="0"/>
              <a:buChar char="•"/>
            </a:pPr>
            <a:r>
              <a:rPr lang="it-IT" i="1" dirty="0"/>
              <a:t> </a:t>
            </a:r>
            <a:r>
              <a:rPr lang="hu-HU" sz="1600" i="1" dirty="0"/>
              <a:t>Y. Nagata et al.</a:t>
            </a:r>
            <a:r>
              <a:rPr lang="it-IT" sz="1600" i="1" dirty="0"/>
              <a:t> “</a:t>
            </a:r>
            <a:r>
              <a:rPr lang="en-US" sz="1600" i="1" dirty="0"/>
              <a:t>Progress of </a:t>
            </a:r>
            <a:r>
              <a:rPr lang="en-US" sz="1600" i="1" dirty="0" err="1"/>
              <a:t>Antihydrogen</a:t>
            </a:r>
            <a:r>
              <a:rPr lang="en-US" sz="1600" i="1" dirty="0"/>
              <a:t> Beam Production Using a Double Cusp Trap</a:t>
            </a:r>
            <a:r>
              <a:rPr lang="it-IT" sz="1600" i="1" dirty="0"/>
              <a:t>”</a:t>
            </a:r>
            <a:r>
              <a:rPr lang="hu-HU" sz="1600" i="1" dirty="0"/>
              <a:t> JPSCP</a:t>
            </a:r>
            <a:r>
              <a:rPr lang="it-IT" sz="1600" i="1" dirty="0"/>
              <a:t> </a:t>
            </a:r>
            <a:r>
              <a:rPr lang="hu-HU" sz="1600" i="1" dirty="0"/>
              <a:t>(201</a:t>
            </a:r>
            <a:r>
              <a:rPr lang="it-IT" sz="1600" i="1" dirty="0"/>
              <a:t>7</a:t>
            </a:r>
            <a:r>
              <a:rPr lang="hu-HU" sz="1600" i="1" dirty="0"/>
              <a:t>)</a:t>
            </a:r>
          </a:p>
          <a:p>
            <a:r>
              <a:rPr lang="it-IT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it-IT" dirty="0"/>
              <a:t> </a:t>
            </a:r>
            <a:r>
              <a:rPr lang="it-IT" sz="1600" i="1" dirty="0"/>
              <a:t>H. </a:t>
            </a:r>
            <a:r>
              <a:rPr lang="it-IT" sz="1600" i="1" dirty="0" err="1"/>
              <a:t>Aghai-Khozani</a:t>
            </a:r>
            <a:r>
              <a:rPr lang="it-IT" sz="1600" i="1" dirty="0"/>
              <a:t> “</a:t>
            </a:r>
            <a:r>
              <a:rPr lang="en-US" sz="1600" i="1" dirty="0"/>
              <a:t>Recent Results on the Antiproton-Nucleus Annihilation Cross Section at Low Energy</a:t>
            </a:r>
            <a:r>
              <a:rPr lang="it-IT" sz="1600" i="1" dirty="0"/>
              <a:t>” </a:t>
            </a:r>
            <a:r>
              <a:rPr lang="hu-HU" sz="1600" i="1" dirty="0"/>
              <a:t>JPSCP</a:t>
            </a:r>
            <a:r>
              <a:rPr lang="it-IT" sz="1600" i="1" dirty="0"/>
              <a:t> </a:t>
            </a:r>
            <a:r>
              <a:rPr lang="hu-HU" sz="1600" i="1" dirty="0"/>
              <a:t>(201</a:t>
            </a:r>
            <a:r>
              <a:rPr lang="it-IT" sz="1600" i="1" dirty="0"/>
              <a:t>7</a:t>
            </a:r>
            <a:r>
              <a:rPr lang="hu-HU" sz="1600" i="1" dirty="0"/>
              <a:t>)</a:t>
            </a:r>
            <a:endParaRPr lang="it-IT" sz="1600" i="1" dirty="0"/>
          </a:p>
          <a:p>
            <a:pPr>
              <a:buFont typeface="Arial" pitchFamily="34" charset="0"/>
              <a:buChar char="•"/>
            </a:pPr>
            <a:r>
              <a:rPr lang="it-IT" i="1" dirty="0"/>
              <a:t> </a:t>
            </a:r>
            <a:r>
              <a:rPr lang="it-IT" sz="1600" i="1" dirty="0"/>
              <a:t>H. </a:t>
            </a:r>
            <a:r>
              <a:rPr lang="it-IT" sz="1600" i="1" dirty="0" err="1"/>
              <a:t>Aghai-Khozani</a:t>
            </a:r>
            <a:r>
              <a:rPr lang="it-IT" sz="1600" i="1" dirty="0"/>
              <a:t> “</a:t>
            </a:r>
            <a:r>
              <a:rPr lang="en-US" sz="1600" i="1" dirty="0"/>
              <a:t>Experimental Apparatus for Antiproton-Nucleus Annihilation Cross Section Measurements at Low Energy</a:t>
            </a:r>
            <a:r>
              <a:rPr lang="it-IT" sz="1600" i="1" dirty="0"/>
              <a:t>” </a:t>
            </a:r>
            <a:r>
              <a:rPr lang="hu-HU" sz="1600" i="1" dirty="0"/>
              <a:t>JPSCP</a:t>
            </a:r>
            <a:r>
              <a:rPr lang="it-IT" sz="1600" i="1" dirty="0"/>
              <a:t> </a:t>
            </a:r>
            <a:r>
              <a:rPr lang="hu-HU" sz="1600" i="1" dirty="0"/>
              <a:t>(201</a:t>
            </a:r>
            <a:r>
              <a:rPr lang="it-IT" sz="1600" i="1" dirty="0"/>
              <a:t>7</a:t>
            </a:r>
            <a:r>
              <a:rPr lang="hu-HU" sz="1600" i="1" dirty="0"/>
              <a:t>)</a:t>
            </a:r>
            <a:endParaRPr lang="it-IT" sz="1600" i="1" dirty="0"/>
          </a:p>
          <a:p>
            <a:endParaRPr lang="it-IT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063552" y="1148234"/>
          <a:ext cx="33655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name="Equazione" r:id="rId3" imgW="190417" imgH="190417" progId="Equation.3">
                  <p:embed/>
                </p:oleObj>
              </mc:Choice>
              <mc:Fallback>
                <p:oleObj name="Equazione" r:id="rId3" imgW="190417" imgH="190417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552" y="1148234"/>
                        <a:ext cx="336550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03512" y="4667067"/>
          <a:ext cx="1008062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Equazione" r:id="rId5" imgW="571252" imgH="228501" progId="Equation.3">
                  <p:embed/>
                </p:oleObj>
              </mc:Choice>
              <mc:Fallback>
                <p:oleObj name="Equazione" r:id="rId5" imgW="571252" imgH="228501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12" y="4667067"/>
                        <a:ext cx="1008062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431704" y="188641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Pubblicazioni  ASACUSA  2017</a:t>
            </a:r>
          </a:p>
        </p:txBody>
      </p:sp>
    </p:spTree>
    <p:extLst>
      <p:ext uri="{BB962C8B-B14F-4D97-AF65-F5344CB8AC3E}">
        <p14:creationId xmlns:p14="http://schemas.microsoft.com/office/powerpoint/2010/main" val="27462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31504" y="188640"/>
            <a:ext cx="8964488" cy="64807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639617" y="188640"/>
            <a:ext cx="1553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ASACUSA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8105" r="4505" b="5441"/>
          <a:stretch>
            <a:fillRect/>
          </a:stretch>
        </p:blipFill>
        <p:spPr bwMode="auto">
          <a:xfrm>
            <a:off x="6096000" y="3356992"/>
            <a:ext cx="43924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1847528" y="4883676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2016</a:t>
            </a:r>
          </a:p>
          <a:p>
            <a:r>
              <a:rPr lang="en-US" sz="1600" dirty="0"/>
              <a:t>- we published in </a:t>
            </a:r>
            <a:r>
              <a:rPr lang="en-US" sz="1600" b="1" dirty="0"/>
              <a:t>Science</a:t>
            </a:r>
            <a:r>
              <a:rPr lang="en-US" sz="1600" dirty="0"/>
              <a:t> the ratio 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M </a:t>
            </a:r>
            <a:r>
              <a:rPr lang="en-US" sz="1600" baseline="-25000" dirty="0">
                <a:solidFill>
                  <a:srgbClr val="000000"/>
                </a:solidFill>
                <a:latin typeface="Helvetica" pitchFamily="34" charset="0"/>
              </a:rPr>
              <a:t>p̅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sz="1600" dirty="0"/>
              <a:t>/m</a:t>
            </a:r>
            <a:r>
              <a:rPr lang="en-US" sz="1600" baseline="-25000" dirty="0"/>
              <a:t>e</a:t>
            </a:r>
            <a:r>
              <a:rPr lang="en-US" sz="1600" dirty="0"/>
              <a:t> with a fractional precision of 8 x 10</a:t>
            </a:r>
            <a:r>
              <a:rPr lang="en-US" sz="1600" baseline="30000" dirty="0"/>
              <a:t>−10</a:t>
            </a:r>
            <a:r>
              <a:rPr lang="en-US" sz="1600" dirty="0"/>
              <a:t> (single photon laser)</a:t>
            </a:r>
          </a:p>
          <a:p>
            <a:r>
              <a:rPr lang="en-US" sz="1600" dirty="0"/>
              <a:t>- Measurement of two-photon laser spectroscopy of 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p̅ </a:t>
            </a:r>
            <a:r>
              <a:rPr lang="en-US" sz="1600" dirty="0"/>
              <a:t>He</a:t>
            </a:r>
            <a:r>
              <a:rPr lang="en-US" sz="1600" baseline="30000" dirty="0"/>
              <a:t>+</a:t>
            </a:r>
            <a:r>
              <a:rPr lang="en-US" sz="1600" dirty="0"/>
              <a:t> cooled to T = 1.5 K</a:t>
            </a:r>
            <a:endParaRPr lang="it-IT" sz="1600" dirty="0"/>
          </a:p>
        </p:txBody>
      </p:sp>
      <p:grpSp>
        <p:nvGrpSpPr>
          <p:cNvPr id="15" name="Gruppo 14"/>
          <p:cNvGrpSpPr/>
          <p:nvPr/>
        </p:nvGrpSpPr>
        <p:grpSpPr>
          <a:xfrm>
            <a:off x="1919537" y="2780929"/>
            <a:ext cx="2537911" cy="2016225"/>
            <a:chOff x="6444208" y="836712"/>
            <a:chExt cx="2537911" cy="20162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3448"/>
            <a:stretch>
              <a:fillRect/>
            </a:stretch>
          </p:blipFill>
          <p:spPr bwMode="auto">
            <a:xfrm>
              <a:off x="6444208" y="836712"/>
              <a:ext cx="2537911" cy="201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72400" y="1052736"/>
              <a:ext cx="684686" cy="188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CasellaDiTesto 11"/>
          <p:cNvSpPr txBox="1"/>
          <p:nvPr/>
        </p:nvSpPr>
        <p:spPr>
          <a:xfrm>
            <a:off x="4656182" y="188640"/>
            <a:ext cx="1367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CPT test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 l="4591" t="18574" r="8180" b="2741"/>
          <a:stretch>
            <a:fillRect/>
          </a:stretch>
        </p:blipFill>
        <p:spPr>
          <a:xfrm>
            <a:off x="6316496" y="260648"/>
            <a:ext cx="4244001" cy="266429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536" y="836712"/>
            <a:ext cx="3783706" cy="190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56798" y="3212977"/>
            <a:ext cx="3227635" cy="21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9776" y="836713"/>
            <a:ext cx="1611138" cy="45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1631505" y="188641"/>
          <a:ext cx="8096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zione" r:id="rId10" imgW="381000" imgH="228600" progId="Equation.3">
                  <p:embed/>
                </p:oleObj>
              </mc:Choice>
              <mc:Fallback>
                <p:oleObj name="Equazione" r:id="rId10" imgW="381000" imgH="228600" progId="Equation.3">
                  <p:embed/>
                  <p:pic>
                    <p:nvPicPr>
                      <p:cNvPr id="41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505" y="188641"/>
                        <a:ext cx="809625" cy="4857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55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31504" y="188640"/>
            <a:ext cx="8964488" cy="64807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636714" y="233364"/>
          <a:ext cx="8096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zione" r:id="rId3" imgW="381000" imgH="228600" progId="Equation.3">
                  <p:embed/>
                </p:oleObj>
              </mc:Choice>
              <mc:Fallback>
                <p:oleObj name="Equazione" r:id="rId3" imgW="381000" imgH="228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4" y="233364"/>
                        <a:ext cx="809625" cy="4857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2639617" y="188640"/>
            <a:ext cx="1553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ASACUSA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703512" y="836713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2017:</a:t>
            </a:r>
          </a:p>
          <a:p>
            <a:r>
              <a:rPr lang="en-US" sz="1600" dirty="0"/>
              <a:t>- RFQD troubles (accumulated half of the expected data)</a:t>
            </a:r>
          </a:p>
          <a:p>
            <a:pPr>
              <a:buFontTx/>
              <a:buChar char="-"/>
            </a:pPr>
            <a:r>
              <a:rPr lang="en-US" sz="1600" dirty="0"/>
              <a:t>Measurement of  two-photon transitions @1.5 K:</a:t>
            </a:r>
          </a:p>
          <a:p>
            <a:r>
              <a:rPr lang="en-US" sz="1600" dirty="0"/>
              <a:t>  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p̅ </a:t>
            </a:r>
            <a:r>
              <a:rPr lang="en-US" sz="1600" baseline="30000" dirty="0">
                <a:solidFill>
                  <a:srgbClr val="000000"/>
                </a:solidFill>
                <a:latin typeface="Helvetica" pitchFamily="34" charset="0"/>
              </a:rPr>
              <a:t>4</a:t>
            </a:r>
            <a:r>
              <a:rPr lang="en-US" sz="1600" dirty="0"/>
              <a:t>He</a:t>
            </a:r>
            <a:r>
              <a:rPr lang="en-US" sz="1600" baseline="30000" dirty="0"/>
              <a:t>+</a:t>
            </a:r>
            <a:r>
              <a:rPr lang="en-US" sz="1600" dirty="0"/>
              <a:t>  (36,34) </a:t>
            </a:r>
            <a:r>
              <a:rPr lang="en-US" sz="1600" dirty="0">
                <a:sym typeface="Wingdings" pitchFamily="2" charset="2"/>
              </a:rPr>
              <a:t> (34,32)</a:t>
            </a:r>
            <a:r>
              <a:rPr lang="en-US" sz="1600" dirty="0"/>
              <a:t>  </a:t>
            </a:r>
          </a:p>
          <a:p>
            <a:r>
              <a:rPr lang="en-US" sz="1600" dirty="0"/>
              <a:t>  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p̅ </a:t>
            </a:r>
            <a:r>
              <a:rPr lang="en-US" sz="1600" baseline="30000" dirty="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sz="1600" dirty="0"/>
              <a:t>He</a:t>
            </a:r>
            <a:r>
              <a:rPr lang="en-US" sz="1600" baseline="30000" dirty="0"/>
              <a:t>+</a:t>
            </a:r>
            <a:r>
              <a:rPr lang="en-US" sz="1600" dirty="0"/>
              <a:t>  (35,33) </a:t>
            </a:r>
            <a:r>
              <a:rPr lang="en-US" sz="1600" dirty="0">
                <a:sym typeface="Wingdings" pitchFamily="2" charset="2"/>
              </a:rPr>
              <a:t> (33,31)</a:t>
            </a:r>
          </a:p>
          <a:p>
            <a:endParaRPr lang="en-US" sz="1600" dirty="0">
              <a:sym typeface="Wingdings" pitchFamily="2" charset="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2" y="2878706"/>
            <a:ext cx="4320480" cy="379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5921" y="476673"/>
            <a:ext cx="5112569" cy="246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7968208" y="836712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2017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9192344" y="2060848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2018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096000" y="3645024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ym typeface="Wingdings" pitchFamily="2" charset="2"/>
            </a:endParaRPr>
          </a:p>
          <a:p>
            <a:r>
              <a:rPr lang="en-US" sz="1600" dirty="0">
                <a:sym typeface="Wingdings" pitchFamily="2" charset="2"/>
              </a:rPr>
              <a:t>Plans for 2018</a:t>
            </a:r>
            <a:r>
              <a:rPr lang="en-US" sz="1600" dirty="0"/>
              <a:t> </a:t>
            </a:r>
          </a:p>
          <a:p>
            <a:r>
              <a:rPr lang="en-US" sz="1600" dirty="0"/>
              <a:t>  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p̅  </a:t>
            </a:r>
            <a:r>
              <a:rPr lang="en-US" sz="1600" baseline="30000" dirty="0">
                <a:solidFill>
                  <a:srgbClr val="000000"/>
                </a:solidFill>
                <a:latin typeface="Helvetica" pitchFamily="34" charset="0"/>
              </a:rPr>
              <a:t>4</a:t>
            </a:r>
            <a:r>
              <a:rPr lang="en-US" sz="1600" dirty="0"/>
              <a:t>He</a:t>
            </a:r>
            <a:r>
              <a:rPr lang="en-US" sz="1600" baseline="30000" dirty="0"/>
              <a:t>+</a:t>
            </a:r>
            <a:r>
              <a:rPr lang="en-US" sz="1600" dirty="0"/>
              <a:t>  (31,30) </a:t>
            </a:r>
            <a:r>
              <a:rPr lang="en-US" sz="1600" dirty="0">
                <a:sym typeface="Wingdings" pitchFamily="2" charset="2"/>
              </a:rPr>
              <a:t> (30,29)</a:t>
            </a:r>
            <a:r>
              <a:rPr lang="en-US" sz="1600" dirty="0"/>
              <a:t>  </a:t>
            </a:r>
          </a:p>
          <a:p>
            <a:r>
              <a:rPr lang="en-US" sz="1600" dirty="0"/>
              <a:t>  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p̅  </a:t>
            </a:r>
            <a:r>
              <a:rPr lang="en-US" sz="1600" baseline="30000" dirty="0">
                <a:solidFill>
                  <a:srgbClr val="000000"/>
                </a:solidFill>
                <a:latin typeface="Helvetica" pitchFamily="34" charset="0"/>
              </a:rPr>
              <a:t>3</a:t>
            </a:r>
            <a:r>
              <a:rPr lang="en-US" sz="1600" dirty="0"/>
              <a:t>He</a:t>
            </a:r>
            <a:r>
              <a:rPr lang="en-US" sz="1600" baseline="30000" dirty="0"/>
              <a:t>+</a:t>
            </a:r>
            <a:r>
              <a:rPr lang="en-US" sz="1600" dirty="0"/>
              <a:t>  (35,33) </a:t>
            </a:r>
            <a:r>
              <a:rPr lang="en-US" sz="1600" dirty="0">
                <a:sym typeface="Wingdings" pitchFamily="2" charset="2"/>
              </a:rPr>
              <a:t> (33,31)</a:t>
            </a:r>
            <a:r>
              <a:rPr lang="en-US" sz="1600" dirty="0"/>
              <a:t>      (30,29) </a:t>
            </a:r>
            <a:r>
              <a:rPr lang="en-US" sz="1600" dirty="0">
                <a:sym typeface="Wingdings" pitchFamily="2" charset="2"/>
              </a:rPr>
              <a:t> (29,28)</a:t>
            </a:r>
            <a:r>
              <a:rPr lang="en-US" sz="1600" dirty="0"/>
              <a:t> </a:t>
            </a:r>
          </a:p>
          <a:p>
            <a:pPr>
              <a:buFontTx/>
              <a:buChar char="-"/>
            </a:pPr>
            <a:r>
              <a:rPr lang="en-US" sz="1600" dirty="0"/>
              <a:t>In principle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ratio 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M </a:t>
            </a:r>
            <a:r>
              <a:rPr lang="en-US" sz="1600" baseline="-25000" dirty="0">
                <a:solidFill>
                  <a:srgbClr val="000000"/>
                </a:solidFill>
                <a:latin typeface="Helvetica" pitchFamily="34" charset="0"/>
              </a:rPr>
              <a:t>p̅</a:t>
            </a:r>
            <a:r>
              <a:rPr lang="en-US" sz="1600" dirty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lang="en-US" sz="1600" dirty="0"/>
              <a:t>/m</a:t>
            </a:r>
            <a:r>
              <a:rPr lang="en-US" sz="1600" baseline="-25000" dirty="0"/>
              <a:t>e</a:t>
            </a:r>
            <a:r>
              <a:rPr lang="en-US" sz="1600" dirty="0"/>
              <a:t> with a fractional precision  &lt;5 x 10</a:t>
            </a:r>
            <a:r>
              <a:rPr lang="en-US" sz="1600" baseline="30000" dirty="0"/>
              <a:t>−10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pPr>
              <a:buFontTx/>
              <a:buChar char="-"/>
            </a:pPr>
            <a:r>
              <a:rPr lang="en-US" sz="1600" dirty="0"/>
              <a:t>with ELENA (2021</a:t>
            </a:r>
            <a:r>
              <a:rPr lang="en-US" sz="1600" dirty="0">
                <a:sym typeface="Wingdings" pitchFamily="2" charset="2"/>
              </a:rPr>
              <a:t>)</a:t>
            </a:r>
            <a:r>
              <a:rPr lang="en-US" sz="1600" dirty="0"/>
              <a:t> in principle possible to improve precision by factor 100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329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4321" y="2828836"/>
            <a:ext cx="290335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AEGIS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4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allOve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928" y="1340769"/>
            <a:ext cx="3024336" cy="182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 rotWithShape="1">
          <a:blip r:embed="rId4" cstate="print"/>
          <a:srcRect l="6704" t="13091" r="5805" b="7319"/>
          <a:stretch/>
        </p:blipFill>
        <p:spPr bwMode="auto">
          <a:xfrm>
            <a:off x="1775520" y="854019"/>
            <a:ext cx="3600400" cy="208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3431704" y="159024"/>
            <a:ext cx="6849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HelveticaNeue-Medium"/>
              </a:rPr>
              <a:t>Toward </a:t>
            </a:r>
            <a:r>
              <a:rPr lang="it-IT" sz="2400" b="1" dirty="0">
                <a:latin typeface="LucidaGrande-Bold"/>
              </a:rPr>
              <a:t>H̅ </a:t>
            </a:r>
            <a:r>
              <a:rPr lang="it-IT" sz="2400" b="1" dirty="0" smtClean="0">
                <a:latin typeface="HelveticaNeue-Medium"/>
              </a:rPr>
              <a:t>G</a:t>
            </a:r>
            <a:r>
              <a:rPr lang="it-IT" sz="2400" i="1" dirty="0" smtClean="0">
                <a:latin typeface="HelveticaNeue-Medium"/>
              </a:rPr>
              <a:t>round</a:t>
            </a:r>
            <a:r>
              <a:rPr lang="it-IT" sz="2400" b="1" dirty="0" smtClean="0">
                <a:latin typeface="HelveticaNeue-Medium"/>
              </a:rPr>
              <a:t>S</a:t>
            </a:r>
            <a:r>
              <a:rPr lang="it-IT" sz="2400" i="1" dirty="0" smtClean="0">
                <a:latin typeface="HelveticaNeue-Medium"/>
              </a:rPr>
              <a:t>tate</a:t>
            </a:r>
            <a:r>
              <a:rPr lang="it-IT" sz="2400" b="1" dirty="0" smtClean="0">
                <a:latin typeface="HelveticaNeue-Medium"/>
              </a:rPr>
              <a:t>H</a:t>
            </a:r>
            <a:r>
              <a:rPr lang="it-IT" sz="2400" i="1" dirty="0" smtClean="0">
                <a:latin typeface="HelveticaNeue-Medium"/>
              </a:rPr>
              <a:t>y</a:t>
            </a:r>
            <a:r>
              <a:rPr lang="it-IT" sz="2400" b="1" dirty="0" smtClean="0">
                <a:latin typeface="HelveticaNeue-Medium"/>
              </a:rPr>
              <a:t>F</a:t>
            </a:r>
            <a:r>
              <a:rPr lang="it-IT" sz="2400" i="1" dirty="0" smtClean="0">
                <a:latin typeface="HelveticaNeue-Medium"/>
              </a:rPr>
              <a:t>ine</a:t>
            </a:r>
            <a:r>
              <a:rPr lang="it-IT" sz="2400" b="1" dirty="0" smtClean="0">
                <a:latin typeface="HelveticaNeue-Medium"/>
              </a:rPr>
              <a:t>S</a:t>
            </a:r>
            <a:r>
              <a:rPr lang="it-IT" sz="2400" i="1" dirty="0" smtClean="0">
                <a:latin typeface="HelveticaNeue-Medium"/>
              </a:rPr>
              <a:t>truc</a:t>
            </a:r>
            <a:r>
              <a:rPr lang="it-IT" sz="2400" b="1" dirty="0" smtClean="0">
                <a:latin typeface="HelveticaNeue-Medium"/>
              </a:rPr>
              <a:t> </a:t>
            </a:r>
            <a:r>
              <a:rPr lang="it-IT" sz="2400" b="1" dirty="0">
                <a:latin typeface="HelveticaNeue-Medium"/>
              </a:rPr>
              <a:t>Spectroscopy</a:t>
            </a:r>
            <a:endParaRPr lang="it-IT" sz="2400" dirty="0"/>
          </a:p>
        </p:txBody>
      </p:sp>
      <p:pic>
        <p:nvPicPr>
          <p:cNvPr id="20" name="Picture 2" descr="C:\Users\Luca\Documents\AeroFS\transport\ASACUSA\riconoscimenti_fascioHbar\DipartimentoDII\asacusa_Draw.png"/>
          <p:cNvPicPr>
            <a:picLocks noChangeAspect="1" noChangeArrowheads="1"/>
          </p:cNvPicPr>
          <p:nvPr/>
        </p:nvPicPr>
        <p:blipFill>
          <a:blip r:embed="rId5" cstate="print"/>
          <a:srcRect l="925" b="3572"/>
          <a:stretch>
            <a:fillRect/>
          </a:stretch>
        </p:blipFill>
        <p:spPr bwMode="auto">
          <a:xfrm>
            <a:off x="8466136" y="908720"/>
            <a:ext cx="2022352" cy="1080120"/>
          </a:xfrm>
          <a:prstGeom prst="rect">
            <a:avLst/>
          </a:prstGeom>
          <a:noFill/>
        </p:spPr>
      </p:pic>
      <p:sp>
        <p:nvSpPr>
          <p:cNvPr id="21" name="Rettangolo 20"/>
          <p:cNvSpPr/>
          <p:nvPr/>
        </p:nvSpPr>
        <p:spPr>
          <a:xfrm>
            <a:off x="1631504" y="116632"/>
            <a:ext cx="8964488" cy="66247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7248128" y="1916832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HelveticaNeue-Medium"/>
              </a:rPr>
              <a:t>Two</a:t>
            </a:r>
            <a:r>
              <a:rPr lang="it-IT" sz="1600" dirty="0">
                <a:latin typeface="HelveticaNeue-Medium"/>
              </a:rPr>
              <a:t> </a:t>
            </a:r>
            <a:r>
              <a:rPr lang="it-IT" sz="1600" dirty="0" err="1">
                <a:latin typeface="HelveticaNeue-Medium"/>
              </a:rPr>
              <a:t>accessible</a:t>
            </a:r>
            <a:r>
              <a:rPr lang="it-IT" sz="1600" dirty="0">
                <a:latin typeface="HelveticaNeue-Medium"/>
              </a:rPr>
              <a:t> </a:t>
            </a:r>
            <a:r>
              <a:rPr lang="it-IT" sz="1600" dirty="0" err="1">
                <a:latin typeface="HelveticaNeue-Medium"/>
              </a:rPr>
              <a:t>transitions</a:t>
            </a:r>
            <a:r>
              <a:rPr lang="it-IT" sz="1600" dirty="0">
                <a:latin typeface="HelveticaNeue-Medium"/>
              </a:rPr>
              <a:t>: </a:t>
            </a:r>
            <a:r>
              <a:rPr lang="it-IT" sz="1600" dirty="0">
                <a:latin typeface="Symbol" pitchFamily="18" charset="2"/>
              </a:rPr>
              <a:t>s</a:t>
            </a:r>
            <a:r>
              <a:rPr lang="it-IT" sz="1600" baseline="-25000" dirty="0">
                <a:latin typeface="HelveticaNeue-Medium"/>
              </a:rPr>
              <a:t>1</a:t>
            </a:r>
            <a:r>
              <a:rPr lang="it-IT" sz="1600" dirty="0">
                <a:latin typeface="HelveticaNeue-Medium"/>
              </a:rPr>
              <a:t> &amp; </a:t>
            </a:r>
            <a:r>
              <a:rPr lang="it-IT" sz="1600" dirty="0">
                <a:latin typeface="Symbol" pitchFamily="18" charset="2"/>
              </a:rPr>
              <a:t>p</a:t>
            </a:r>
            <a:r>
              <a:rPr lang="it-IT" sz="1600" baseline="-25000" dirty="0">
                <a:latin typeface="HelveticaNeue-Medium"/>
              </a:rPr>
              <a:t>1</a:t>
            </a:r>
          </a:p>
        </p:txBody>
      </p:sp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1703512" y="188640"/>
          <a:ext cx="43204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zione" r:id="rId6" imgW="190417" imgH="190417" progId="Equation.3">
                  <p:embed/>
                </p:oleObj>
              </mc:Choice>
              <mc:Fallback>
                <p:oleObj name="Equazione" r:id="rId6" imgW="190417" imgH="190417" progId="Equation.3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12" y="188640"/>
                        <a:ext cx="432048" cy="43204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CasellaDiTesto 30"/>
          <p:cNvSpPr txBox="1"/>
          <p:nvPr/>
        </p:nvSpPr>
        <p:spPr>
          <a:xfrm>
            <a:off x="9336360" y="2492896"/>
            <a:ext cx="94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CPT test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2207569" y="116632"/>
            <a:ext cx="1553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ASACUSA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717956" y="3169999"/>
            <a:ext cx="49541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Goals</a:t>
            </a:r>
          </a:p>
          <a:p>
            <a:r>
              <a:rPr lang="en-US" dirty="0"/>
              <a:t>•In-beam measurement of ground-state hyperfine structure of antihydrogen to ppm-level and below</a:t>
            </a:r>
          </a:p>
          <a:p>
            <a:r>
              <a:rPr lang="en-US" dirty="0"/>
              <a:t>•Produce polarized slow (&lt;100 K) </a:t>
            </a:r>
            <a:r>
              <a:rPr lang="en-US" dirty="0" err="1"/>
              <a:t>Hbar</a:t>
            </a:r>
            <a:r>
              <a:rPr lang="en-US" dirty="0"/>
              <a:t> beam</a:t>
            </a:r>
          </a:p>
          <a:p>
            <a:endParaRPr lang="en-US" dirty="0"/>
          </a:p>
          <a:p>
            <a:r>
              <a:rPr lang="en-US" dirty="0"/>
              <a:t>•Resolution: linewidth </a:t>
            </a:r>
            <a:r>
              <a:rPr lang="el-GR" dirty="0"/>
              <a:t>Δν~1/</a:t>
            </a:r>
            <a:r>
              <a:rPr lang="en-US" dirty="0"/>
              <a:t>T</a:t>
            </a:r>
          </a:p>
          <a:p>
            <a:r>
              <a:rPr lang="en-US" dirty="0"/>
              <a:t>•1000 m/s, 10 cm:</a:t>
            </a:r>
          </a:p>
          <a:p>
            <a:r>
              <a:rPr lang="en-US" dirty="0"/>
              <a:t>• 7x10</a:t>
            </a:r>
            <a:r>
              <a:rPr lang="en-US" baseline="30000" dirty="0"/>
              <a:t>–6</a:t>
            </a:r>
            <a:r>
              <a:rPr lang="en-US" dirty="0"/>
              <a:t> for T = 50 K</a:t>
            </a:r>
          </a:p>
          <a:p>
            <a:r>
              <a:rPr lang="en-US" dirty="0"/>
              <a:t>• &gt; 100 </a:t>
            </a:r>
            <a:r>
              <a:rPr lang="en-US" dirty="0" err="1"/>
              <a:t>Hbar</a:t>
            </a:r>
            <a:r>
              <a:rPr lang="en-US" dirty="0"/>
              <a:t>/s in 1S state into 4π needed</a:t>
            </a:r>
          </a:p>
          <a:p>
            <a:r>
              <a:rPr lang="en-US" dirty="0"/>
              <a:t>• event rate 1 / minute: background from </a:t>
            </a:r>
            <a:r>
              <a:rPr lang="en-US" dirty="0" err="1"/>
              <a:t>cosmics</a:t>
            </a:r>
            <a:r>
              <a:rPr lang="en-US" dirty="0"/>
              <a:t>, annihilations </a:t>
            </a:r>
            <a:r>
              <a:rPr lang="en-US" dirty="0" err="1"/>
              <a:t>upstreams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960096" y="3284985"/>
            <a:ext cx="34918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Status before2017</a:t>
            </a:r>
          </a:p>
          <a:p>
            <a:r>
              <a:rPr lang="en-US" dirty="0"/>
              <a:t>• Mixing scheme: direct injection MUSASHI → CUSP</a:t>
            </a:r>
          </a:p>
          <a:p>
            <a:r>
              <a:rPr lang="en-US" dirty="0"/>
              <a:t>• </a:t>
            </a:r>
            <a:r>
              <a:rPr lang="en-US" dirty="0" err="1"/>
              <a:t>Hbar</a:t>
            </a:r>
            <a:r>
              <a:rPr lang="en-US" dirty="0"/>
              <a:t> beam observed 2.7m downstream, low rate</a:t>
            </a:r>
          </a:p>
          <a:p>
            <a:r>
              <a:rPr lang="en-US" dirty="0"/>
              <a:t>• </a:t>
            </a:r>
            <a:r>
              <a:rPr lang="en-US" dirty="0" err="1"/>
              <a:t>Hbar</a:t>
            </a:r>
            <a:r>
              <a:rPr lang="en-US" dirty="0"/>
              <a:t> quantum state studied by external field ionizer FID &amp; </a:t>
            </a:r>
            <a:r>
              <a:rPr lang="en-US" dirty="0" err="1"/>
              <a:t>Hbar</a:t>
            </a:r>
            <a:r>
              <a:rPr lang="en-US" dirty="0"/>
              <a:t> detector</a:t>
            </a:r>
          </a:p>
          <a:p>
            <a:r>
              <a:rPr lang="en-US" dirty="0"/>
              <a:t>• Fast axial separation of </a:t>
            </a:r>
            <a:r>
              <a:rPr lang="en-US" dirty="0" err="1"/>
              <a:t>pbar</a:t>
            </a:r>
            <a:r>
              <a:rPr lang="en-US" dirty="0"/>
              <a:t> and e+ observed: low </a:t>
            </a:r>
            <a:r>
              <a:rPr lang="en-US" dirty="0" err="1"/>
              <a:t>Hbar</a:t>
            </a:r>
            <a:r>
              <a:rPr lang="en-US" dirty="0"/>
              <a:t> yield </a:t>
            </a:r>
          </a:p>
          <a:p>
            <a:endParaRPr lang="en-US" sz="800" dirty="0"/>
          </a:p>
          <a:p>
            <a:r>
              <a:rPr lang="en-US" sz="1600" i="1" dirty="0"/>
              <a:t>Kuroda et al. Nature </a:t>
            </a:r>
            <a:r>
              <a:rPr lang="en-US" sz="1600" i="1" dirty="0" err="1"/>
              <a:t>Commun</a:t>
            </a:r>
            <a:r>
              <a:rPr lang="en-US" sz="1600" i="1" dirty="0"/>
              <a:t>. (2014) </a:t>
            </a:r>
          </a:p>
        </p:txBody>
      </p:sp>
    </p:spTree>
    <p:extLst>
      <p:ext uri="{BB962C8B-B14F-4D97-AF65-F5344CB8AC3E}">
        <p14:creationId xmlns:p14="http://schemas.microsoft.com/office/powerpoint/2010/main" val="23036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3431704" y="15902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HelveticaNeue-Medium"/>
              </a:rPr>
              <a:t>Toward</a:t>
            </a:r>
            <a:r>
              <a:rPr lang="it-IT" sz="2400" dirty="0">
                <a:latin typeface="HelveticaNeue-Medium"/>
              </a:rPr>
              <a:t> </a:t>
            </a:r>
            <a:r>
              <a:rPr lang="it-IT" sz="2400" b="1" dirty="0" err="1">
                <a:latin typeface="LucidaGrande-Bold"/>
              </a:rPr>
              <a:t>H̅</a:t>
            </a:r>
            <a:r>
              <a:rPr lang="it-IT" sz="2400" b="1" dirty="0">
                <a:latin typeface="LucidaGrande-Bold"/>
              </a:rPr>
              <a:t> </a:t>
            </a:r>
            <a:r>
              <a:rPr lang="it-IT" sz="2400" b="1" dirty="0">
                <a:latin typeface="HelveticaNeue-Medium"/>
              </a:rPr>
              <a:t>GSHFS </a:t>
            </a:r>
            <a:r>
              <a:rPr lang="it-IT" sz="2400" b="1" dirty="0" err="1">
                <a:latin typeface="HelveticaNeue-Medium"/>
              </a:rPr>
              <a:t>Spectroscopy</a:t>
            </a:r>
            <a:endParaRPr lang="it-IT" sz="2400" dirty="0"/>
          </a:p>
        </p:txBody>
      </p:sp>
      <p:sp>
        <p:nvSpPr>
          <p:cNvPr id="21" name="Rettangolo 20"/>
          <p:cNvSpPr/>
          <p:nvPr/>
        </p:nvSpPr>
        <p:spPr>
          <a:xfrm>
            <a:off x="1631504" y="116632"/>
            <a:ext cx="8964488" cy="66247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6" name="Object 5"/>
          <p:cNvGraphicFramePr>
            <a:graphicFrameLocks noChangeAspect="1"/>
          </p:cNvGraphicFramePr>
          <p:nvPr/>
        </p:nvGraphicFramePr>
        <p:xfrm>
          <a:off x="1703512" y="188640"/>
          <a:ext cx="43204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Equazione" r:id="rId3" imgW="190417" imgH="190417" progId="Equation.3">
                  <p:embed/>
                </p:oleObj>
              </mc:Choice>
              <mc:Fallback>
                <p:oleObj name="Equazione" r:id="rId3" imgW="190417" imgH="190417" progId="Equation.3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512" y="188640"/>
                        <a:ext cx="432048" cy="43204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CasellaDiTesto 31"/>
          <p:cNvSpPr txBox="1"/>
          <p:nvPr/>
        </p:nvSpPr>
        <p:spPr>
          <a:xfrm>
            <a:off x="2207569" y="116632"/>
            <a:ext cx="1553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ASACUSA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3553" y="1484785"/>
            <a:ext cx="3759875" cy="310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5519937" y="60152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2017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783633" y="1052736"/>
            <a:ext cx="215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New mixing </a:t>
            </a:r>
            <a:r>
              <a:rPr lang="it-IT" dirty="0" err="1"/>
              <a:t>schemes</a:t>
            </a:r>
            <a:endParaRPr lang="it-IT" dirty="0"/>
          </a:p>
        </p:txBody>
      </p:sp>
      <p:cxnSp>
        <p:nvCxnSpPr>
          <p:cNvPr id="18" name="Connettore 1 17"/>
          <p:cNvCxnSpPr/>
          <p:nvPr/>
        </p:nvCxnSpPr>
        <p:spPr>
          <a:xfrm>
            <a:off x="5951984" y="1080120"/>
            <a:ext cx="0" cy="3573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6384032" y="1124744"/>
            <a:ext cx="362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Antihydrogen</a:t>
            </a:r>
            <a:r>
              <a:rPr lang="it-IT" dirty="0"/>
              <a:t> detector fibre upgrade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8824" y="1556793"/>
            <a:ext cx="2247417" cy="239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sellaDiTesto 24"/>
          <p:cNvSpPr txBox="1"/>
          <p:nvPr/>
        </p:nvSpPr>
        <p:spPr>
          <a:xfrm>
            <a:off x="8256240" y="1700809"/>
            <a:ext cx="2116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Fibre bundle 2x2 </a:t>
            </a:r>
            <a:r>
              <a:rPr lang="it-IT" dirty="0" err="1"/>
              <a:t>of</a:t>
            </a:r>
            <a:r>
              <a:rPr lang="it-IT" dirty="0"/>
              <a:t> </a:t>
            </a:r>
          </a:p>
          <a:p>
            <a:r>
              <a:rPr lang="it-IT" dirty="0"/>
              <a:t>1x1 mm2  - 2 </a:t>
            </a:r>
            <a:r>
              <a:rPr lang="it-IT" dirty="0" err="1"/>
              <a:t>layers</a:t>
            </a:r>
            <a:endParaRPr lang="it-IT" dirty="0"/>
          </a:p>
          <a:p>
            <a:r>
              <a:rPr lang="it-IT" dirty="0"/>
              <a:t>7.7 mm </a:t>
            </a:r>
            <a:r>
              <a:rPr lang="it-IT" dirty="0" err="1"/>
              <a:t>geometrical</a:t>
            </a:r>
            <a:r>
              <a:rPr lang="it-IT" dirty="0"/>
              <a:t> </a:t>
            </a:r>
          </a:p>
          <a:p>
            <a:r>
              <a:rPr lang="it-IT" dirty="0" err="1"/>
              <a:t>resolution</a:t>
            </a:r>
            <a:r>
              <a:rPr lang="it-IT" dirty="0"/>
              <a:t> in z at r=0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839902" y="4725144"/>
            <a:ext cx="2264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Plans</a:t>
            </a:r>
            <a:r>
              <a:rPr lang="it-IT" sz="2800" dirty="0"/>
              <a:t> </a:t>
            </a:r>
            <a:r>
              <a:rPr lang="it-IT" sz="2800" dirty="0" err="1"/>
              <a:t>for</a:t>
            </a:r>
            <a:r>
              <a:rPr lang="it-IT" sz="2800" dirty="0"/>
              <a:t> 2018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279577" y="5253008"/>
            <a:ext cx="6680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- Continue </a:t>
            </a:r>
            <a:r>
              <a:rPr lang="it-IT" dirty="0" err="1"/>
              <a:t>optimizing</a:t>
            </a:r>
            <a:r>
              <a:rPr lang="it-IT" dirty="0"/>
              <a:t> </a:t>
            </a:r>
            <a:r>
              <a:rPr lang="it-IT" dirty="0" err="1"/>
              <a:t>new</a:t>
            </a:r>
            <a:r>
              <a:rPr lang="it-IT" dirty="0"/>
              <a:t> mixing </a:t>
            </a:r>
            <a:r>
              <a:rPr lang="it-IT" dirty="0" err="1"/>
              <a:t>schemes</a:t>
            </a:r>
            <a:endParaRPr lang="it-IT" dirty="0"/>
          </a:p>
          <a:p>
            <a:r>
              <a:rPr lang="it-IT" dirty="0"/>
              <a:t>- </a:t>
            </a:r>
            <a:r>
              <a:rPr lang="it-IT" dirty="0" err="1"/>
              <a:t>Control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positron</a:t>
            </a:r>
            <a:r>
              <a:rPr lang="it-IT" dirty="0"/>
              <a:t> plasma </a:t>
            </a:r>
            <a:r>
              <a:rPr lang="it-IT" dirty="0" err="1"/>
              <a:t>parameters</a:t>
            </a:r>
            <a:r>
              <a:rPr lang="it-IT" dirty="0"/>
              <a:t> (temperature, density)</a:t>
            </a:r>
          </a:p>
          <a:p>
            <a:r>
              <a:rPr lang="it-IT" dirty="0"/>
              <a:t>- </a:t>
            </a:r>
            <a:r>
              <a:rPr lang="it-IT" dirty="0" err="1"/>
              <a:t>Implement</a:t>
            </a:r>
            <a:r>
              <a:rPr lang="it-IT" dirty="0"/>
              <a:t> 3D </a:t>
            </a:r>
            <a:r>
              <a:rPr lang="it-IT" dirty="0" err="1"/>
              <a:t>tracking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antihydrogen</a:t>
            </a:r>
            <a:r>
              <a:rPr lang="it-IT" dirty="0"/>
              <a:t> detector</a:t>
            </a:r>
          </a:p>
          <a:p>
            <a:r>
              <a:rPr lang="it-IT" dirty="0"/>
              <a:t>- </a:t>
            </a:r>
            <a:r>
              <a:rPr lang="it-IT" dirty="0" err="1"/>
              <a:t>Determine</a:t>
            </a:r>
            <a:r>
              <a:rPr lang="it-IT" dirty="0"/>
              <a:t> </a:t>
            </a:r>
            <a:r>
              <a:rPr lang="it-IT" dirty="0" err="1"/>
              <a:t>n-distribution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new</a:t>
            </a:r>
            <a:r>
              <a:rPr lang="it-IT" dirty="0"/>
              <a:t> mixing </a:t>
            </a:r>
            <a:r>
              <a:rPr lang="it-IT" dirty="0" err="1"/>
              <a:t>schemes</a:t>
            </a:r>
            <a:r>
              <a:rPr lang="it-IT" dirty="0"/>
              <a:t> and </a:t>
            </a:r>
            <a:r>
              <a:rPr lang="it-IT" dirty="0" err="1"/>
              <a:t>e+</a:t>
            </a:r>
            <a:r>
              <a:rPr lang="it-IT" dirty="0"/>
              <a:t> </a:t>
            </a:r>
            <a:r>
              <a:rPr lang="it-IT" dirty="0" err="1"/>
              <a:t>conditions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983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1631504" y="116632"/>
            <a:ext cx="8964488" cy="66247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1703513" y="116632"/>
            <a:ext cx="1553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ASACUSA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159897" y="98072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2017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711624" y="44625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err="1"/>
              <a:t>Fragmentation</a:t>
            </a:r>
            <a:r>
              <a:rPr lang="it-IT" sz="2800" dirty="0"/>
              <a:t> </a:t>
            </a:r>
            <a:r>
              <a:rPr lang="it-IT" sz="2800" dirty="0" err="1"/>
              <a:t>studies</a:t>
            </a:r>
            <a:r>
              <a:rPr lang="it-IT" sz="2800" dirty="0"/>
              <a:t> in </a:t>
            </a:r>
          </a:p>
          <a:p>
            <a:pPr algn="ctr"/>
            <a:r>
              <a:rPr lang="it-IT" sz="2800" dirty="0" err="1"/>
              <a:t>antiproton-nucleus</a:t>
            </a:r>
            <a:r>
              <a:rPr lang="it-IT" sz="2800" dirty="0"/>
              <a:t> </a:t>
            </a:r>
            <a:r>
              <a:rPr lang="it-IT" sz="2800" dirty="0" err="1"/>
              <a:t>annihilations</a:t>
            </a:r>
            <a:endParaRPr lang="it-IT" sz="28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847528" y="1124745"/>
            <a:ext cx="2091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Existing</a:t>
            </a:r>
            <a:r>
              <a:rPr lang="it-IT" sz="2400" dirty="0"/>
              <a:t> </a:t>
            </a:r>
            <a:r>
              <a:rPr lang="it-IT" sz="2400" dirty="0" err="1"/>
              <a:t>studies</a:t>
            </a:r>
            <a:endParaRPr lang="it-IT" sz="24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919536" y="1628800"/>
            <a:ext cx="2529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Data </a:t>
            </a:r>
            <a:r>
              <a:rPr lang="it-IT" dirty="0" err="1"/>
              <a:t>from</a:t>
            </a:r>
            <a:r>
              <a:rPr lang="it-IT" dirty="0"/>
              <a:t> GRACE (</a:t>
            </a:r>
            <a:r>
              <a:rPr lang="it-IT" dirty="0" err="1"/>
              <a:t>AEgIS</a:t>
            </a:r>
            <a:r>
              <a:rPr lang="it-IT" dirty="0"/>
              <a:t>)</a:t>
            </a:r>
          </a:p>
          <a:p>
            <a:r>
              <a:rPr lang="it-IT" dirty="0"/>
              <a:t>- </a:t>
            </a:r>
            <a:r>
              <a:rPr lang="it-IT" dirty="0" err="1"/>
              <a:t>Emulsion</a:t>
            </a:r>
            <a:endParaRPr lang="it-IT" dirty="0"/>
          </a:p>
          <a:p>
            <a:r>
              <a:rPr lang="it-IT" dirty="0"/>
              <a:t>-Low </a:t>
            </a:r>
            <a:r>
              <a:rPr lang="it-IT" dirty="0" err="1"/>
              <a:t>statistics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775521" y="2564905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 </a:t>
            </a:r>
            <a:r>
              <a:rPr lang="it-IT" dirty="0" err="1"/>
              <a:t>good</a:t>
            </a:r>
            <a:r>
              <a:rPr lang="it-IT" dirty="0"/>
              <a:t> agreement </a:t>
            </a:r>
            <a:r>
              <a:rPr lang="it-IT" dirty="0" err="1"/>
              <a:t>with</a:t>
            </a:r>
            <a:r>
              <a:rPr lang="it-IT" dirty="0"/>
              <a:t> </a:t>
            </a:r>
          </a:p>
          <a:p>
            <a:r>
              <a:rPr lang="it-IT" dirty="0"/>
              <a:t>Monte Carlo </a:t>
            </a:r>
            <a:r>
              <a:rPr lang="it-IT" dirty="0" err="1"/>
              <a:t>codes</a:t>
            </a:r>
            <a:endParaRPr lang="it-IT" dirty="0"/>
          </a:p>
          <a:p>
            <a:r>
              <a:rPr lang="it-IT" dirty="0"/>
              <a:t>- GEANT4: </a:t>
            </a:r>
            <a:r>
              <a:rPr lang="it-IT" dirty="0" err="1"/>
              <a:t>Chips</a:t>
            </a:r>
            <a:r>
              <a:rPr lang="it-IT" dirty="0"/>
              <a:t>, </a:t>
            </a:r>
            <a:r>
              <a:rPr lang="it-IT" dirty="0" err="1"/>
              <a:t>Fritiof</a:t>
            </a:r>
            <a:endParaRPr lang="it-IT" dirty="0"/>
          </a:p>
          <a:p>
            <a:r>
              <a:rPr lang="it-IT" dirty="0"/>
              <a:t>- FLUKA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2207569" y="5877272"/>
            <a:ext cx="211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More data welcome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3" y="3789041"/>
            <a:ext cx="2861345" cy="1813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Connettore 1 27"/>
          <p:cNvCxnSpPr/>
          <p:nvPr/>
        </p:nvCxnSpPr>
        <p:spPr>
          <a:xfrm>
            <a:off x="4655840" y="1196752"/>
            <a:ext cx="0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5375920" y="1340769"/>
            <a:ext cx="4104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Slow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MUSASHI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849" y="1700809"/>
            <a:ext cx="5417617" cy="166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asellaDiTesto 30"/>
          <p:cNvSpPr txBox="1"/>
          <p:nvPr/>
        </p:nvSpPr>
        <p:spPr>
          <a:xfrm>
            <a:off x="4799856" y="335873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Energy 150 </a:t>
            </a:r>
            <a:r>
              <a:rPr lang="en-US" dirty="0" err="1"/>
              <a:t>eV</a:t>
            </a:r>
            <a:r>
              <a:rPr lang="en-US" dirty="0"/>
              <a:t>                   • 240 </a:t>
            </a:r>
            <a:r>
              <a:rPr lang="en-US" dirty="0" err="1"/>
              <a:t>pbar</a:t>
            </a:r>
            <a:r>
              <a:rPr lang="en-US" dirty="0"/>
              <a:t>/4 cm2 / 2 AD shots </a:t>
            </a:r>
          </a:p>
          <a:p>
            <a:r>
              <a:rPr lang="en-US" dirty="0"/>
              <a:t>• 100 extractions / shift      • Duration 20 s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312024" y="4077072"/>
            <a:ext cx="1860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First </a:t>
            </a:r>
            <a:r>
              <a:rPr lang="it-IT" sz="2800" dirty="0" err="1"/>
              <a:t>results</a:t>
            </a:r>
            <a:endParaRPr lang="it-IT" sz="2800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4871865" y="4653137"/>
            <a:ext cx="2304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90‘000 annihilations in C taken during  4 shifts, analysis ongoing</a:t>
            </a:r>
            <a:endParaRPr lang="it-IT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9192344" y="5210616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Timepix3 hits in coincidence with </a:t>
            </a:r>
            <a:r>
              <a:rPr lang="en-US" sz="1400" dirty="0" err="1"/>
              <a:t>hodoscope</a:t>
            </a:r>
            <a:r>
              <a:rPr lang="en-US" sz="1400" dirty="0"/>
              <a:t> tracks</a:t>
            </a:r>
            <a:endParaRPr lang="it-IT" sz="1400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2104" y="4509121"/>
            <a:ext cx="2131888" cy="205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86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04241" y="2828836"/>
            <a:ext cx="278351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FAMU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1041067" y="260351"/>
            <a:ext cx="7924800" cy="66992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Motivazioni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puzzle del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raggio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protone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28330" y="2636838"/>
            <a:ext cx="8166100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114300" eaLnBrk="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457200" indent="-342900" algn="just" eaLnBrk="1">
              <a:spcBef>
                <a:spcPts val="488"/>
              </a:spcBef>
              <a:buFontTx/>
              <a:buChar char="-"/>
              <a:defRPr/>
            </a:pPr>
            <a:r>
              <a:rPr lang="en-US" altLang="x-none" sz="2000" dirty="0" err="1">
                <a:solidFill>
                  <a:srgbClr val="2F2B20"/>
                </a:solidFill>
                <a:latin typeface="Times New Roman" pitchFamily="16" charset="0"/>
              </a:rPr>
              <a:t>Misura</a:t>
            </a:r>
            <a:r>
              <a:rPr lang="en-US" altLang="x-none" sz="2000" dirty="0">
                <a:solidFill>
                  <a:srgbClr val="2F2B20"/>
                </a:solidFill>
                <a:latin typeface="Times New Roman" pitchFamily="16" charset="0"/>
              </a:rPr>
              <a:t> </a:t>
            </a:r>
            <a:r>
              <a:rPr lang="en-US" altLang="x-none" sz="2000" dirty="0" err="1">
                <a:solidFill>
                  <a:srgbClr val="2F2B20"/>
                </a:solidFill>
                <a:latin typeface="Times New Roman" pitchFamily="16" charset="0"/>
              </a:rPr>
              <a:t>dello</a:t>
            </a:r>
            <a:r>
              <a:rPr lang="en-US" altLang="x-none" sz="2000" dirty="0">
                <a:solidFill>
                  <a:srgbClr val="2F2B20"/>
                </a:solidFill>
                <a:latin typeface="Times New Roman" pitchFamily="16" charset="0"/>
              </a:rPr>
              <a:t> splitting </a:t>
            </a:r>
            <a:r>
              <a:rPr lang="en-US" altLang="x-none" sz="2000" dirty="0" err="1">
                <a:solidFill>
                  <a:srgbClr val="2F2B20"/>
                </a:solidFill>
                <a:latin typeface="Times New Roman" pitchFamily="16" charset="0"/>
              </a:rPr>
              <a:t>iperfine</a:t>
            </a:r>
            <a:r>
              <a:rPr lang="en-US" altLang="x-none" sz="2000" dirty="0">
                <a:solidFill>
                  <a:srgbClr val="2F2B20"/>
                </a:solidFill>
                <a:latin typeface="Times New Roman" pitchFamily="16" charset="0"/>
              </a:rPr>
              <a:t> (HFS) </a:t>
            </a:r>
            <a:r>
              <a:rPr lang="en-US" altLang="x-none" sz="2000" dirty="0" err="1">
                <a:solidFill>
                  <a:srgbClr val="2F2B20"/>
                </a:solidFill>
                <a:latin typeface="Times New Roman" pitchFamily="16" charset="0"/>
              </a:rPr>
              <a:t>nello</a:t>
            </a:r>
            <a:r>
              <a:rPr lang="en-US" altLang="x-none" sz="2000" dirty="0">
                <a:solidFill>
                  <a:srgbClr val="2F2B20"/>
                </a:solidFill>
                <a:latin typeface="Times New Roman" pitchFamily="16" charset="0"/>
              </a:rPr>
              <a:t> </a:t>
            </a:r>
            <a:r>
              <a:rPr lang="en-US" altLang="x-none" sz="2000" dirty="0" err="1">
                <a:solidFill>
                  <a:srgbClr val="2F2B20"/>
                </a:solidFill>
                <a:latin typeface="Times New Roman" pitchFamily="16" charset="0"/>
              </a:rPr>
              <a:t>stato</a:t>
            </a:r>
            <a:r>
              <a:rPr lang="en-US" altLang="x-none" sz="2000" dirty="0">
                <a:solidFill>
                  <a:srgbClr val="2F2B20"/>
                </a:solidFill>
                <a:latin typeface="Times New Roman" pitchFamily="16" charset="0"/>
              </a:rPr>
              <a:t> base </a:t>
            </a:r>
            <a:r>
              <a:rPr lang="en-US" altLang="x-none" sz="2000" dirty="0" err="1">
                <a:solidFill>
                  <a:srgbClr val="2F2B20"/>
                </a:solidFill>
                <a:latin typeface="Times New Roman" pitchFamily="16" charset="0"/>
              </a:rPr>
              <a:t>dell’idrogeno</a:t>
            </a:r>
            <a:r>
              <a:rPr lang="en-US" altLang="x-none" sz="2000" dirty="0">
                <a:solidFill>
                  <a:srgbClr val="2F2B20"/>
                </a:solidFill>
                <a:latin typeface="Times New Roman" pitchFamily="16" charset="0"/>
              </a:rPr>
              <a:t> </a:t>
            </a:r>
            <a:r>
              <a:rPr lang="en-US" altLang="x-none" sz="2000" dirty="0" err="1">
                <a:solidFill>
                  <a:srgbClr val="2F2B20"/>
                </a:solidFill>
                <a:latin typeface="Times New Roman" pitchFamily="16" charset="0"/>
              </a:rPr>
              <a:t>muonico</a:t>
            </a:r>
            <a:r>
              <a:rPr lang="en-US" altLang="x-none" sz="2000" dirty="0">
                <a:solidFill>
                  <a:srgbClr val="2F2B20"/>
                </a:solidFill>
                <a:latin typeface="Times New Roman" pitchFamily="16" charset="0"/>
              </a:rPr>
              <a:t>, legato al </a:t>
            </a:r>
            <a:r>
              <a:rPr lang="en-US" altLang="x-none" sz="2000" dirty="0" err="1">
                <a:solidFill>
                  <a:srgbClr val="FF0000"/>
                </a:solidFill>
                <a:latin typeface="Times New Roman" pitchFamily="16" charset="0"/>
              </a:rPr>
              <a:t>raggio</a:t>
            </a:r>
            <a:r>
              <a:rPr lang="en-US" altLang="x-none" sz="2000" dirty="0">
                <a:solidFill>
                  <a:srgbClr val="FF0000"/>
                </a:solidFill>
                <a:latin typeface="Times New Roman" pitchFamily="16" charset="0"/>
              </a:rPr>
              <a:t> </a:t>
            </a:r>
            <a:r>
              <a:rPr lang="en-US" altLang="x-none" sz="2000" dirty="0" err="1">
                <a:solidFill>
                  <a:srgbClr val="FF0000"/>
                </a:solidFill>
                <a:latin typeface="Times New Roman" pitchFamily="16" charset="0"/>
              </a:rPr>
              <a:t>Zemach</a:t>
            </a:r>
            <a:r>
              <a:rPr lang="en-US" altLang="x-none" sz="2000" dirty="0">
                <a:solidFill>
                  <a:srgbClr val="FF0000"/>
                </a:solidFill>
                <a:latin typeface="Times New Roman" pitchFamily="16" charset="0"/>
              </a:rPr>
              <a:t> del </a:t>
            </a:r>
            <a:r>
              <a:rPr lang="en-US" altLang="x-none" sz="2000" dirty="0" err="1">
                <a:solidFill>
                  <a:srgbClr val="FF0000"/>
                </a:solidFill>
                <a:latin typeface="Times New Roman" pitchFamily="16" charset="0"/>
              </a:rPr>
              <a:t>protone</a:t>
            </a:r>
            <a:r>
              <a:rPr lang="en-US" altLang="x-none" sz="2000" dirty="0">
                <a:solidFill>
                  <a:srgbClr val="FF0000"/>
                </a:solidFill>
                <a:latin typeface="Times New Roman" pitchFamily="16" charset="0"/>
              </a:rPr>
              <a:t> dal HFS del (</a:t>
            </a:r>
            <a:r>
              <a:rPr lang="en-US" altLang="x-none" sz="2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</a:t>
            </a:r>
            <a:r>
              <a:rPr lang="en-US" altLang="x-none" sz="2000" baseline="30000" dirty="0">
                <a:solidFill>
                  <a:srgbClr val="FF0000"/>
                </a:solidFill>
                <a:latin typeface="Times New Roman" pitchFamily="16" charset="0"/>
              </a:rPr>
              <a:t>-</a:t>
            </a:r>
            <a:r>
              <a:rPr lang="en-US" altLang="x-none" sz="2000" dirty="0">
                <a:solidFill>
                  <a:srgbClr val="FF0000"/>
                </a:solidFill>
                <a:latin typeface="Times New Roman" pitchFamily="16" charset="0"/>
              </a:rPr>
              <a:t>p)</a:t>
            </a:r>
            <a:r>
              <a:rPr lang="en-US" altLang="x-none" sz="2000" baseline="-25000" dirty="0">
                <a:solidFill>
                  <a:srgbClr val="FF0000"/>
                </a:solidFill>
                <a:latin typeface="Times New Roman" pitchFamily="16" charset="0"/>
              </a:rPr>
              <a:t>1S</a:t>
            </a:r>
          </a:p>
          <a:p>
            <a:pPr algn="just" eaLnBrk="1">
              <a:spcBef>
                <a:spcPts val="488"/>
              </a:spcBef>
              <a:defRPr/>
            </a:pPr>
            <a:endParaRPr lang="en-US" altLang="x-none" sz="2000" baseline="-25000" dirty="0">
              <a:solidFill>
                <a:srgbClr val="FF0000"/>
              </a:solidFill>
              <a:latin typeface="Times New Roman" pitchFamily="16" charset="0"/>
            </a:endParaRPr>
          </a:p>
          <a:p>
            <a:pPr algn="just" eaLnBrk="1">
              <a:spcBef>
                <a:spcPts val="488"/>
              </a:spcBef>
              <a:defRPr/>
            </a:pPr>
            <a:endParaRPr lang="en-US" altLang="x-none" sz="2000" baseline="-25000" dirty="0">
              <a:solidFill>
                <a:srgbClr val="FF0000"/>
              </a:solidFill>
              <a:latin typeface="Times New Roman" pitchFamily="16" charset="0"/>
            </a:endParaRPr>
          </a:p>
          <a:p>
            <a:pPr algn="just" eaLnBrk="1">
              <a:spcBef>
                <a:spcPts val="488"/>
              </a:spcBef>
              <a:defRPr/>
            </a:pPr>
            <a:endParaRPr lang="en-US" altLang="x-none" sz="2000" baseline="-25000" dirty="0">
              <a:solidFill>
                <a:srgbClr val="FF0000"/>
              </a:solidFill>
              <a:latin typeface="Times New Roman" pitchFamily="16" charset="0"/>
            </a:endParaRPr>
          </a:p>
        </p:txBody>
      </p:sp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2209800" y="1925638"/>
            <a:ext cx="241300" cy="533400"/>
          </a:xfrm>
          <a:custGeom>
            <a:avLst/>
            <a:gdLst>
              <a:gd name="T0" fmla="*/ 241300 w 241300"/>
              <a:gd name="T1" fmla="*/ 266700 h 533400"/>
              <a:gd name="T2" fmla="*/ 120650 w 241300"/>
              <a:gd name="T3" fmla="*/ 533400 h 533400"/>
              <a:gd name="T4" fmla="*/ 0 w 241300"/>
              <a:gd name="T5" fmla="*/ 266700 h 533400"/>
              <a:gd name="T6" fmla="*/ 120650 w 241300"/>
              <a:gd name="T7" fmla="*/ 0 h 5334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41300"/>
              <a:gd name="T13" fmla="*/ 0 h 533400"/>
              <a:gd name="T14" fmla="*/ 241300 w 241300"/>
              <a:gd name="T15" fmla="*/ 533400 h 533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1300" h="533400">
                <a:moveTo>
                  <a:pt x="0" y="1482"/>
                </a:moveTo>
                <a:lnTo>
                  <a:pt x="337" y="1482"/>
                </a:lnTo>
                <a:lnTo>
                  <a:pt x="337" y="0"/>
                </a:lnTo>
                <a:lnTo>
                  <a:pt x="337" y="1482"/>
                </a:lnTo>
                <a:lnTo>
                  <a:pt x="673" y="1482"/>
                </a:lnTo>
                <a:lnTo>
                  <a:pt x="337" y="1482"/>
                </a:lnTo>
                <a:lnTo>
                  <a:pt x="0" y="1482"/>
                </a:lnTo>
                <a:close/>
              </a:path>
            </a:pathLst>
          </a:custGeom>
          <a:solidFill>
            <a:srgbClr val="2F2B20"/>
          </a:solidFill>
          <a:ln w="25560" cap="flat">
            <a:solidFill>
              <a:srgbClr val="2F2B2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841042" y="3616326"/>
            <a:ext cx="8701088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ts val="400"/>
              </a:spcBef>
              <a:buFontTx/>
              <a:buChar char="-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/>
            </a:pPr>
            <a:r>
              <a:rPr lang="it-IT" altLang="x-none" sz="2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Esperimento basato sul Lamb Shift nel </a:t>
            </a:r>
            <a:r>
              <a:rPr lang="it-IT" altLang="x-none" sz="20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</a:t>
            </a:r>
            <a:r>
              <a:rPr lang="it-IT" altLang="x-none" sz="2000" baseline="30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-</a:t>
            </a:r>
            <a:r>
              <a:rPr lang="it-IT" altLang="x-none" sz="2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p al PSI (2010):</a:t>
            </a:r>
          </a:p>
          <a:p>
            <a:pPr marL="342900" indent="-328613">
              <a:spcBef>
                <a:spcPts val="400"/>
              </a:spcBef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/>
            </a:pPr>
            <a:r>
              <a:rPr lang="it-IT" altLang="x-none" sz="2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		r</a:t>
            </a:r>
            <a:r>
              <a:rPr lang="it-IT" altLang="x-none" sz="2000" baseline="-25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ch</a:t>
            </a:r>
            <a:r>
              <a:rPr lang="it-IT" altLang="x-none" sz="2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= 0.84089(39) fm</a:t>
            </a:r>
          </a:p>
          <a:p>
            <a:pPr marL="357187" indent="-342900">
              <a:spcBef>
                <a:spcPts val="400"/>
              </a:spcBef>
              <a:buFontTx/>
              <a:buChar char="-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/>
            </a:pPr>
            <a:r>
              <a:rPr lang="it-IT" altLang="x-none" sz="2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Discrepanza di 7</a:t>
            </a:r>
            <a:r>
              <a:rPr lang="it-IT" altLang="x-none" sz="20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</a:t>
            </a:r>
            <a:r>
              <a:rPr lang="it-IT" altLang="x-none" sz="2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 da CODATA-2010:			 	</a:t>
            </a:r>
          </a:p>
          <a:p>
            <a:pPr marL="342900" indent="-328613">
              <a:spcBef>
                <a:spcPts val="400"/>
              </a:spcBef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/>
            </a:pPr>
            <a:r>
              <a:rPr lang="it-IT" altLang="x-none" sz="2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     r</a:t>
            </a:r>
            <a:r>
              <a:rPr lang="it-IT" altLang="x-none" sz="2000" baseline="-25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ch</a:t>
            </a:r>
            <a:r>
              <a:rPr lang="it-IT" altLang="x-none" sz="2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= 0.87750(510) fm basato su scattering e-p e spettroscopia H.</a:t>
            </a:r>
          </a:p>
          <a:p>
            <a:pPr marL="342900" indent="-328613">
              <a:spcBef>
                <a:spcPts val="400"/>
              </a:spcBef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/>
            </a:pPr>
            <a:endParaRPr lang="it-IT" altLang="x-none" sz="2000" dirty="0">
              <a:solidFill>
                <a:srgbClr val="000000"/>
              </a:solidFill>
              <a:latin typeface="Times New Roman" pitchFamily="16" charset="0"/>
              <a:ea typeface="Droid Sans Fallback" charset="0"/>
            </a:endParaRPr>
          </a:p>
          <a:p>
            <a:pPr marL="357187" indent="-342900" algn="just">
              <a:spcBef>
                <a:spcPts val="400"/>
              </a:spcBef>
              <a:buFontTx/>
              <a:buChar char="-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/>
            </a:pPr>
            <a:r>
              <a:rPr lang="it-IT" altLang="x-none" sz="2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</a:rPr>
              <a:t>Necessità di una misura conclusiva: FAMU @RIKEN-RAL muon facility.</a:t>
            </a:r>
          </a:p>
          <a:p>
            <a:pPr marL="14287" algn="just">
              <a:spcBef>
                <a:spcPts val="400"/>
              </a:spcBef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/>
            </a:pPr>
            <a:endParaRPr lang="it-IT" altLang="x-none" sz="2000" dirty="0">
              <a:solidFill>
                <a:srgbClr val="000000"/>
              </a:solidFill>
              <a:latin typeface="Times New Roman" pitchFamily="16" charset="0"/>
              <a:ea typeface="Droid Sans Fallback" charset="0"/>
            </a:endParaRPr>
          </a:p>
          <a:p>
            <a:pPr marL="342900" indent="-328613">
              <a:spcBef>
                <a:spcPts val="400"/>
              </a:spcBef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/>
            </a:pPr>
            <a:endParaRPr lang="it-IT" altLang="x-none" sz="2000" dirty="0">
              <a:solidFill>
                <a:srgbClr val="000000"/>
              </a:solidFill>
              <a:latin typeface="Times New Roman" pitchFamily="16" charset="0"/>
              <a:ea typeface="Droid Sans Fallback" charset="0"/>
            </a:endParaRPr>
          </a:p>
          <a:p>
            <a:pPr marL="342900" indent="-328613">
              <a:spcBef>
                <a:spcPts val="400"/>
              </a:spcBef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/>
            </a:pPr>
            <a:endParaRPr lang="it-IT" altLang="x-none" sz="2000" dirty="0">
              <a:solidFill>
                <a:srgbClr val="000000"/>
              </a:solidFill>
              <a:latin typeface="Times New Roman" pitchFamily="16" charset="0"/>
              <a:ea typeface="Droid Sans Fallback" charset="0"/>
            </a:endParaRP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685467" y="1414463"/>
            <a:ext cx="9036050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466725" indent="-342900"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 eaLnBrk="1">
              <a:spcBef>
                <a:spcPts val="438"/>
              </a:spcBef>
              <a:buFontTx/>
              <a:buChar char="-"/>
            </a:pP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Si considerano le distribuzioni di carica, </a:t>
            </a:r>
            <a:r>
              <a:rPr lang="en-US" altLang="en-US" sz="2000">
                <a:solidFill>
                  <a:srgbClr val="2F2B20"/>
                </a:solidFill>
                <a:latin typeface="Symbol" panose="05050102010706020507" pitchFamily="18" charset="2"/>
              </a:rPr>
              <a:t></a:t>
            </a:r>
            <a:r>
              <a:rPr lang="en-US" altLang="en-US" sz="2000" baseline="-25000">
                <a:solidFill>
                  <a:srgbClr val="2F2B20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(r) e magnetica, </a:t>
            </a:r>
            <a:r>
              <a:rPr lang="en-US" altLang="en-US" sz="2000">
                <a:solidFill>
                  <a:srgbClr val="2F2B20"/>
                </a:solidFill>
                <a:latin typeface="Symbol" panose="05050102010706020507" pitchFamily="18" charset="2"/>
              </a:rPr>
              <a:t></a:t>
            </a:r>
            <a:r>
              <a:rPr lang="en-US" altLang="en-US" sz="2000" baseline="-25000">
                <a:solidFill>
                  <a:srgbClr val="2F2B2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(r).  </a:t>
            </a:r>
          </a:p>
          <a:p>
            <a:pPr algn="just" eaLnBrk="1">
              <a:spcBef>
                <a:spcPts val="438"/>
              </a:spcBef>
            </a:pP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     R</a:t>
            </a:r>
            <a:r>
              <a:rPr lang="en-US" altLang="en-US" sz="2000" baseline="-25000">
                <a:solidFill>
                  <a:srgbClr val="2F2B20"/>
                </a:solidFill>
                <a:latin typeface="Times New Roman" panose="02020603050405020304" pitchFamily="18" charset="0"/>
              </a:rPr>
              <a:t>Z</a:t>
            </a: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= ∫(∫</a:t>
            </a:r>
            <a:r>
              <a:rPr lang="en-US" altLang="en-US" sz="2000">
                <a:solidFill>
                  <a:srgbClr val="2F2B20"/>
                </a:solidFill>
                <a:latin typeface="Symbol" panose="05050102010706020507" pitchFamily="18" charset="2"/>
              </a:rPr>
              <a:t></a:t>
            </a:r>
            <a:r>
              <a:rPr lang="en-US" altLang="en-US" sz="2000" baseline="-25000">
                <a:solidFill>
                  <a:srgbClr val="2F2B20"/>
                </a:solidFill>
                <a:latin typeface="Times New Roman" panose="02020603050405020304" pitchFamily="18" charset="0"/>
              </a:rPr>
              <a:t>E </a:t>
            </a: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(r’) </a:t>
            </a:r>
            <a:r>
              <a:rPr lang="en-US" altLang="en-US" sz="2000">
                <a:solidFill>
                  <a:srgbClr val="2F2B20"/>
                </a:solidFill>
                <a:latin typeface="Symbol" panose="05050102010706020507" pitchFamily="18" charset="2"/>
              </a:rPr>
              <a:t></a:t>
            </a:r>
            <a:r>
              <a:rPr lang="en-US" altLang="en-US" sz="2000" baseline="-25000">
                <a:solidFill>
                  <a:srgbClr val="2F2B20"/>
                </a:solidFill>
                <a:latin typeface="Times New Roman" panose="02020603050405020304" pitchFamily="18" charset="0"/>
              </a:rPr>
              <a:t>M </a:t>
            </a: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(r-r’) d</a:t>
            </a:r>
            <a:r>
              <a:rPr lang="en-US" altLang="en-US" sz="2000" baseline="30000">
                <a:solidFill>
                  <a:srgbClr val="2F2B2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r’) r d</a:t>
            </a:r>
            <a:r>
              <a:rPr lang="en-US" altLang="en-US" sz="2000" baseline="30000">
                <a:solidFill>
                  <a:srgbClr val="2F2B2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r - </a:t>
            </a:r>
            <a:r>
              <a:rPr lang="en-US" altLang="en-US" sz="2000" b="1">
                <a:solidFill>
                  <a:srgbClr val="0000FF"/>
                </a:solidFill>
                <a:latin typeface="Symbol" panose="05050102010706020507" pitchFamily="18" charset="2"/>
              </a:rPr>
              <a:t>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0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HFS</a:t>
            </a:r>
            <a:r>
              <a:rPr lang="en-US" altLang="en-US" sz="2000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1S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= 184.087X - 1.281Y R</a:t>
            </a:r>
            <a:r>
              <a:rPr lang="en-US" altLang="en-US" sz="2000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Z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meV.</a:t>
            </a:r>
          </a:p>
          <a:p>
            <a:pPr algn="just" eaLnBrk="1">
              <a:spcBef>
                <a:spcPts val="438"/>
              </a:spcBef>
            </a:pP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     La teoria prevede X ≈ 15, Y &lt; 10.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731708" y="351111"/>
            <a:ext cx="1219661" cy="1926869"/>
            <a:chOff x="10779834" y="351111"/>
            <a:chExt cx="1219661" cy="192686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3800" y="942560"/>
              <a:ext cx="1011728" cy="1335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0779834" y="351111"/>
              <a:ext cx="12196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FAMU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354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931988" y="198439"/>
            <a:ext cx="7620000" cy="638175"/>
          </a:xfrm>
        </p:spPr>
        <p:txBody>
          <a:bodyPr rtlCol="0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x-none" sz="3600" dirty="0" err="1">
                <a:latin typeface="Times New Roman" pitchFamily="16" charset="0"/>
              </a:rPr>
              <a:t>Metodologia</a:t>
            </a:r>
            <a:endParaRPr lang="en-US" altLang="x-none" sz="3600" dirty="0">
              <a:latin typeface="Times New Roman" pitchFamily="16" charset="0"/>
            </a:endParaRP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487488" y="1052513"/>
            <a:ext cx="9180513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50850" indent="-342900" eaLnBrk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77875" algn="l"/>
                <a:tab pos="1227138" algn="l"/>
                <a:tab pos="1676400" algn="l"/>
                <a:tab pos="2125663" algn="l"/>
                <a:tab pos="2574925" algn="l"/>
                <a:tab pos="3024188" algn="l"/>
                <a:tab pos="3473450" algn="l"/>
                <a:tab pos="3922713" algn="l"/>
                <a:tab pos="4371975" algn="l"/>
                <a:tab pos="4821238" algn="l"/>
                <a:tab pos="5270500" algn="l"/>
                <a:tab pos="5719763" algn="l"/>
                <a:tab pos="6169025" algn="l"/>
                <a:tab pos="6618288" algn="l"/>
                <a:tab pos="7067550" algn="l"/>
                <a:tab pos="7516813" algn="l"/>
                <a:tab pos="7966075" algn="l"/>
                <a:tab pos="8415338" algn="l"/>
                <a:tab pos="8864600" algn="l"/>
                <a:tab pos="93138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L’atomo di </a:t>
            </a:r>
            <a:r>
              <a:rPr lang="en-US" altLang="en-US">
                <a:solidFill>
                  <a:srgbClr val="2F2B20"/>
                </a:solidFill>
                <a:latin typeface="Symbol" panose="05050102010706020507" pitchFamily="18" charset="2"/>
              </a:rPr>
              <a:t></a:t>
            </a: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p assorbe un fotone da un laser IR alla lunghezza d’onda della risonanza</a:t>
            </a:r>
            <a:r>
              <a:rPr lang="en-US" altLang="en-US">
                <a:solidFill>
                  <a:srgbClr val="2F2B20"/>
                </a:solidFill>
                <a:latin typeface="Symbol" panose="05050102010706020507" pitchFamily="18" charset="2"/>
              </a:rPr>
              <a:t></a:t>
            </a:r>
            <a:r>
              <a:rPr lang="en-US" altLang="en-US">
                <a:solidFill>
                  <a:srgbClr val="FF0000"/>
                </a:solidFill>
                <a:latin typeface="Symbol" panose="05050102010706020507" pitchFamily="18" charset="2"/>
              </a:rPr>
              <a:t>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=hc/DE</a:t>
            </a:r>
            <a:r>
              <a:rPr lang="en-US" altLang="en-US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1S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HFS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≈ 6.8 </a:t>
            </a:r>
            <a:r>
              <a:rPr lang="en-US" altLang="en-US">
                <a:solidFill>
                  <a:srgbClr val="FF0000"/>
                </a:solidFill>
                <a:latin typeface="Symbol" panose="05050102010706020507" pitchFamily="18" charset="2"/>
              </a:rPr>
              <a:t>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 della transizione da singoletto a tripletto (spin flip).</a:t>
            </a: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altLang="en-US">
              <a:solidFill>
                <a:srgbClr val="2F2B20"/>
              </a:solidFill>
              <a:latin typeface="Times New Roman" panose="02020603050405020304" pitchFamily="18" charset="0"/>
            </a:endParaRP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Quando l’atomo viene de-eccitato collisionalmente allo stato 1S, viene accelerato di 0.12 eV (≈2/3 dell’energia di transizione iperfine).</a:t>
            </a: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altLang="en-US">
              <a:solidFill>
                <a:srgbClr val="2F2B20"/>
              </a:solidFill>
              <a:latin typeface="Times New Roman" panose="02020603050405020304" pitchFamily="18" charset="0"/>
            </a:endParaRP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Questa sequenza di processi viene rivelata tramite i prodotti di reazioni la cui rate dipende dalla velocità del </a:t>
            </a:r>
            <a:r>
              <a:rPr lang="en-US" altLang="en-US">
                <a:solidFill>
                  <a:srgbClr val="2F2B20"/>
                </a:solidFill>
                <a:latin typeface="Symbol" panose="05050102010706020507" pitchFamily="18" charset="2"/>
              </a:rPr>
              <a:t></a:t>
            </a: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p.</a:t>
            </a: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altLang="en-US">
              <a:solidFill>
                <a:srgbClr val="2F2B20"/>
              </a:solidFill>
              <a:latin typeface="Times New Roman" panose="02020603050405020304" pitchFamily="18" charset="0"/>
            </a:endParaRP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In particolare, viene osservato il trasferimento del </a:t>
            </a:r>
            <a:r>
              <a:rPr lang="en-US" altLang="en-US">
                <a:solidFill>
                  <a:srgbClr val="2F2B20"/>
                </a:solidFill>
                <a:latin typeface="Symbol" panose="05050102010706020507" pitchFamily="18" charset="2"/>
              </a:rPr>
              <a:t></a:t>
            </a: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 dal protone a nuclei di un gas pesante appropriato, che abbia una dipendenza importante dell’energia dalla rate di trasferimento. </a:t>
            </a: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altLang="en-US">
              <a:solidFill>
                <a:srgbClr val="2F2B20"/>
              </a:solidFill>
              <a:latin typeface="Times New Roman" panose="02020603050405020304" pitchFamily="18" charset="0"/>
            </a:endParaRP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Il trasferimento del </a:t>
            </a:r>
            <a:r>
              <a:rPr lang="en-US" altLang="en-US">
                <a:solidFill>
                  <a:srgbClr val="2F2B20"/>
                </a:solidFill>
                <a:latin typeface="Symbol" panose="05050102010706020507" pitchFamily="18" charset="2"/>
              </a:rPr>
              <a:t></a:t>
            </a: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 è identificato da raggi X caratteristici emessi durante la diseccitazione dell’atomo muonico piu pesante.</a:t>
            </a: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endParaRPr lang="en-US" altLang="en-US">
              <a:solidFill>
                <a:srgbClr val="2F2B20"/>
              </a:solidFill>
              <a:latin typeface="Times New Roman" panose="02020603050405020304" pitchFamily="18" charset="0"/>
            </a:endParaRPr>
          </a:p>
          <a:p>
            <a:pPr algn="just" eaLnBrk="1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2F2B20"/>
                </a:solidFill>
                <a:latin typeface="Symbol" panose="05050102010706020507" pitchFamily="18" charset="2"/>
              </a:rPr>
              <a:t></a:t>
            </a:r>
            <a:r>
              <a:rPr lang="en-US" altLang="en-US" baseline="-25000">
                <a:solidFill>
                  <a:srgbClr val="2F2B2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 (da cui si ricava </a:t>
            </a:r>
            <a:r>
              <a:rPr lang="en-US" altLang="en-US">
                <a:solidFill>
                  <a:srgbClr val="2F2B20"/>
                </a:solidFill>
                <a:latin typeface="Symbol" panose="05050102010706020507" pitchFamily="18" charset="2"/>
              </a:rPr>
              <a:t></a:t>
            </a: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baseline="30000">
                <a:solidFill>
                  <a:srgbClr val="2F2B20"/>
                </a:solidFill>
                <a:latin typeface="Times New Roman" panose="02020603050405020304" pitchFamily="18" charset="0"/>
              </a:rPr>
              <a:t>1S</a:t>
            </a:r>
            <a:r>
              <a:rPr lang="en-US" altLang="en-US" baseline="-25000">
                <a:solidFill>
                  <a:srgbClr val="2F2B20"/>
                </a:solidFill>
                <a:latin typeface="Times New Roman" panose="02020603050405020304" pitchFamily="18" charset="0"/>
              </a:rPr>
              <a:t>HFS</a:t>
            </a:r>
            <a:r>
              <a:rPr lang="en-US" altLang="en-US">
                <a:solidFill>
                  <a:srgbClr val="2F2B20"/>
                </a:solidFill>
                <a:latin typeface="Times New Roman" panose="02020603050405020304" pitchFamily="18" charset="0"/>
              </a:rPr>
              <a:t>) viene identificata dalla risposta massimale.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731708" y="351111"/>
            <a:ext cx="1219661" cy="1926869"/>
            <a:chOff x="10779834" y="351111"/>
            <a:chExt cx="1219661" cy="192686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3800" y="942560"/>
              <a:ext cx="1011728" cy="1335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0779834" y="351111"/>
              <a:ext cx="12196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FAMU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307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2532064" y="144463"/>
            <a:ext cx="6683375" cy="57626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La Collaborazione FAMU (2017)</a:t>
            </a:r>
          </a:p>
        </p:txBody>
      </p:sp>
      <p:sp>
        <p:nvSpPr>
          <p:cNvPr id="7171" name="Rectangle 120"/>
          <p:cNvSpPr>
            <a:spLocks noChangeArrowheads="1"/>
          </p:cNvSpPr>
          <p:nvPr/>
        </p:nvSpPr>
        <p:spPr bwMode="auto">
          <a:xfrm>
            <a:off x="1558926" y="908050"/>
            <a:ext cx="85693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342900" indent="-3429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 eaLnBrk="1" hangingPunct="1">
              <a:lnSpc>
                <a:spcPct val="100000"/>
              </a:lnSpc>
              <a:buClrTx/>
              <a:buFontTx/>
              <a:buChar char="-"/>
            </a:pPr>
            <a:r>
              <a:rPr lang="it-IT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Responsabile Nazionale: </a:t>
            </a:r>
            <a:r>
              <a:rPr lang="it-IT" altLang="en-US" sz="2000" i="1">
                <a:solidFill>
                  <a:srgbClr val="2F2B20"/>
                </a:solidFill>
                <a:latin typeface="Times New Roman" panose="02020603050405020304" pitchFamily="18" charset="0"/>
              </a:rPr>
              <a:t>Andrea Vacchi (INFN Trieste)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Char char="-"/>
            </a:pPr>
            <a:r>
              <a:rPr lang="it-IT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Sezioni di: </a:t>
            </a:r>
            <a:r>
              <a:rPr lang="it-IT" altLang="en-US" sz="2000" i="1">
                <a:solidFill>
                  <a:srgbClr val="2F2B20"/>
                </a:solidFill>
                <a:latin typeface="Times New Roman" panose="02020603050405020304" pitchFamily="18" charset="0"/>
              </a:rPr>
              <a:t>Bologna, Milano, Milano Bicocca, Pavia, Roma 3, Trieste, Napoli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Char char="-"/>
            </a:pPr>
            <a:r>
              <a:rPr lang="it-IT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Collaborazioni estere: </a:t>
            </a:r>
            <a:r>
              <a:rPr lang="it-IT" altLang="en-US" sz="2000" i="1">
                <a:solidFill>
                  <a:srgbClr val="2F2B20"/>
                </a:solidFill>
                <a:latin typeface="Times New Roman" panose="02020603050405020304" pitchFamily="18" charset="0"/>
              </a:rPr>
              <a:t>Krakow (Pol.), Sofia (Bul.)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Char char="-"/>
            </a:pPr>
            <a:r>
              <a:rPr lang="it-IT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FAMU-Pavia: </a:t>
            </a:r>
            <a:r>
              <a:rPr lang="it-IT" altLang="en-US" sz="2000" i="1">
                <a:solidFill>
                  <a:srgbClr val="2F2B20"/>
                </a:solidFill>
                <a:latin typeface="Times New Roman" panose="02020603050405020304" pitchFamily="18" charset="0"/>
              </a:rPr>
              <a:t>2.0 FTE, 6 persone (2 ricercatori, 3 tecnologi, 1 tecnico EP)</a:t>
            </a:r>
          </a:p>
        </p:txBody>
      </p:sp>
      <p:sp>
        <p:nvSpPr>
          <p:cNvPr id="7172" name="Text Box 94"/>
          <p:cNvSpPr txBox="1">
            <a:spLocks noChangeArrowheads="1"/>
          </p:cNvSpPr>
          <p:nvPr/>
        </p:nvSpPr>
        <p:spPr bwMode="auto">
          <a:xfrm>
            <a:off x="1558925" y="2349501"/>
            <a:ext cx="806450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29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 eaLnBrk="1">
              <a:spcBef>
                <a:spcPts val="400"/>
              </a:spcBef>
              <a:buFontTx/>
              <a:buChar char="-"/>
            </a:pP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Finanziamenti PV 2017: Missioni 13 k€, Consumo 6.5 k€, Trasporti 1 k€, Inventario 11 k€  (Totale 31.5 k€).</a:t>
            </a:r>
          </a:p>
          <a:p>
            <a:pPr algn="just" eaLnBrk="1">
              <a:spcBef>
                <a:spcPts val="400"/>
              </a:spcBef>
              <a:buFontTx/>
              <a:buChar char="-"/>
            </a:pPr>
            <a:endParaRPr lang="en-US" altLang="en-US" sz="2000">
              <a:solidFill>
                <a:srgbClr val="2F2B20"/>
              </a:solidFill>
              <a:latin typeface="Times New Roman" panose="02020603050405020304" pitchFamily="18" charset="0"/>
            </a:endParaRPr>
          </a:p>
          <a:p>
            <a:pPr algn="just" eaLnBrk="1">
              <a:spcBef>
                <a:spcPts val="400"/>
              </a:spcBef>
              <a:buFontTx/>
              <a:buChar char="-"/>
            </a:pPr>
            <a:r>
              <a:rPr lang="en-US" altLang="en-US" sz="2000">
                <a:solidFill>
                  <a:srgbClr val="2F2B20"/>
                </a:solidFill>
                <a:latin typeface="Times New Roman" panose="02020603050405020304" pitchFamily="18" charset="0"/>
              </a:rPr>
              <a:t>Pubblicazioni 2017-18: </a:t>
            </a:r>
          </a:p>
        </p:txBody>
      </p:sp>
      <p:sp>
        <p:nvSpPr>
          <p:cNvPr id="7173" name="Rectangle 1"/>
          <p:cNvSpPr>
            <a:spLocks noChangeArrowheads="1"/>
          </p:cNvSpPr>
          <p:nvPr/>
        </p:nvSpPr>
        <p:spPr bwMode="auto">
          <a:xfrm>
            <a:off x="1631951" y="3789363"/>
            <a:ext cx="832326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Bonesini M. et al., “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The construction of the Fiber-SiPM beam monitor system of the R484 and R582 experiments at the RIKEN-RAL muon facility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”. JOURNAL OF INSTRUMENTATION, vol. 12, p. C03035 (2017)</a:t>
            </a:r>
          </a:p>
          <a:p>
            <a:pPr algn="just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M. Bonesini et al.,  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“Laboratory tests for X-rays crystal detectors with SiPM array”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2016 IEEE Nuclear Science Symposium, Medical Imaging Conference and Room-Temperature Semiconductor Detector Workshop, NSS/MIC/RTSD 2016 (2017)</a:t>
            </a:r>
          </a:p>
          <a:p>
            <a:pPr algn="just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E. Mocchiutti et al, 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First FAMU observation of muon transfer from μp atoms to higher-Z elements”, </a:t>
            </a:r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JOURNAL OF INSTRUMENTATION, vol. 13, p. P02019 (2018).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731708" y="351111"/>
            <a:ext cx="1219661" cy="1926869"/>
            <a:chOff x="10779834" y="351111"/>
            <a:chExt cx="1219661" cy="192686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3800" y="942560"/>
              <a:ext cx="1011728" cy="1335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0779834" y="351111"/>
              <a:ext cx="12196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FAMU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73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1920876" y="80963"/>
            <a:ext cx="8423275" cy="68421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600">
                <a:latin typeface="Times New Roman" panose="02020603050405020304" pitchFamily="18" charset="0"/>
              </a:rPr>
              <a:t>Run FAMU 2014-15: risultati</a:t>
            </a:r>
          </a:p>
        </p:txBody>
      </p:sp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836613"/>
            <a:ext cx="44402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6383338" y="981075"/>
            <a:ext cx="4176712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 eaLnBrk="1"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chemeClr val="tx1"/>
                </a:solidFill>
              </a:rPr>
              <a:t>Prime misure di rate di trasferimento di muoni ad atomi pesanti a temperatura ambiente.</a:t>
            </a:r>
          </a:p>
          <a:p>
            <a:pPr algn="just" eaLnBrk="1">
              <a:buFont typeface="Wingdings" panose="05000000000000000000" pitchFamily="2" charset="2"/>
              <a:buChar char="Ø"/>
            </a:pPr>
            <a:endParaRPr lang="it-IT" altLang="en-US">
              <a:solidFill>
                <a:schemeClr val="tx1"/>
              </a:solidFill>
            </a:endParaRPr>
          </a:p>
          <a:p>
            <a:pPr algn="just" eaLnBrk="1"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chemeClr val="tx1"/>
                </a:solidFill>
              </a:rPr>
              <a:t>Risultati per ossigeno, anidride carbonica e argon.</a:t>
            </a:r>
          </a:p>
          <a:p>
            <a:pPr algn="just" eaLnBrk="1">
              <a:buFont typeface="Wingdings" panose="05000000000000000000" pitchFamily="2" charset="2"/>
              <a:buChar char="Ø"/>
            </a:pPr>
            <a:endParaRPr lang="it-IT" altLang="en-US">
              <a:solidFill>
                <a:schemeClr val="tx1"/>
              </a:solidFill>
            </a:endParaRPr>
          </a:p>
          <a:p>
            <a:pPr algn="just" eaLnBrk="1"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chemeClr val="tx1"/>
                </a:solidFill>
              </a:rPr>
              <a:t>Conclude le analisi dei run 2014-15.</a:t>
            </a:r>
          </a:p>
          <a:p>
            <a:pPr algn="just" eaLnBrk="1">
              <a:buFont typeface="Wingdings" panose="05000000000000000000" pitchFamily="2" charset="2"/>
              <a:buChar char="Ø"/>
            </a:pPr>
            <a:endParaRPr lang="it-IT" altLang="en-US">
              <a:solidFill>
                <a:schemeClr val="tx1"/>
              </a:solidFill>
            </a:endParaRPr>
          </a:p>
          <a:p>
            <a:pPr algn="just" eaLnBrk="1"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chemeClr val="tx1"/>
                </a:solidFill>
              </a:rPr>
              <a:t>Utile per messa a punto algoritmi analisi run 2016 e 2017.</a:t>
            </a:r>
          </a:p>
          <a:p>
            <a:pPr algn="just" eaLnBrk="1">
              <a:buFont typeface="Wingdings" panose="05000000000000000000" pitchFamily="2" charset="2"/>
              <a:buChar char="Ø"/>
            </a:pPr>
            <a:endParaRPr lang="it-IT" altLang="en-US">
              <a:solidFill>
                <a:schemeClr val="tx1"/>
              </a:solidFill>
            </a:endParaRPr>
          </a:p>
          <a:p>
            <a:pPr algn="just" eaLnBrk="1"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chemeClr val="tx1"/>
                </a:solidFill>
              </a:rPr>
              <a:t>In corso pubblicazione su PRL i primi risultati sulla rate di trasferimento su ossigeno in funzione della temperatura, runs 2016-17.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2009775" y="5768976"/>
            <a:ext cx="826293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E. Mocchiutti et al, 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First FAMU observation of muon transfer from μp atoms to higher-Z elements”, </a:t>
            </a:r>
            <a:r>
              <a:rPr lang="it-IT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JOURNAL OF INSTRUMENTATION, vol. 13, p. P02019 (2018).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731708" y="351111"/>
            <a:ext cx="1219661" cy="1926869"/>
            <a:chOff x="10779834" y="351111"/>
            <a:chExt cx="1219661" cy="192686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3800" y="942560"/>
              <a:ext cx="1011728" cy="1335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0779834" y="351111"/>
              <a:ext cx="12196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FAMU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856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2076450" y="80964"/>
            <a:ext cx="7620000" cy="422275"/>
          </a:xfrm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800">
                <a:latin typeface="Times New Roman" panose="02020603050405020304" pitchFamily="18" charset="0"/>
              </a:rPr>
              <a:t>RUN FAMU 2017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595439" y="576264"/>
            <a:ext cx="8207375" cy="18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09550" indent="-209550"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9550" algn="l"/>
                <a:tab pos="657225" algn="l"/>
                <a:tab pos="1106488" algn="l"/>
                <a:tab pos="1555750" algn="l"/>
                <a:tab pos="2005013" algn="l"/>
                <a:tab pos="2454275" algn="l"/>
                <a:tab pos="2903538" algn="l"/>
                <a:tab pos="3352800" algn="l"/>
                <a:tab pos="3802063" algn="l"/>
                <a:tab pos="4251325" algn="l"/>
                <a:tab pos="4700588" algn="l"/>
                <a:tab pos="5149850" algn="l"/>
                <a:tab pos="5599113" algn="l"/>
                <a:tab pos="6048375" algn="l"/>
                <a:tab pos="6497638" algn="l"/>
                <a:tab pos="6946900" algn="l"/>
                <a:tab pos="7396163" algn="l"/>
                <a:tab pos="7845425" algn="l"/>
                <a:tab pos="8294688" algn="l"/>
                <a:tab pos="8743950" algn="l"/>
                <a:tab pos="9193213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just">
              <a:spcBef>
                <a:spcPts val="400"/>
              </a:spcBef>
              <a:buFont typeface="Wingdings" charset="2"/>
              <a:buChar char=""/>
              <a:defRPr/>
            </a:pP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Test run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su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fascio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di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muoni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a RIKEN RAL (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marzo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2017) per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misura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di rate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trasferimento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di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muoni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da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idrogeno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muonico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ad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atomi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pesanti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e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misure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di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fondo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con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idrogeno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. </a:t>
            </a:r>
          </a:p>
          <a:p>
            <a:pPr algn="just">
              <a:spcBef>
                <a:spcPts val="400"/>
              </a:spcBef>
              <a:buFont typeface="Wingdings" charset="2"/>
              <a:buChar char=""/>
              <a:defRPr/>
            </a:pP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Test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rivelatori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(LaBr3,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HPGe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). </a:t>
            </a:r>
          </a:p>
          <a:p>
            <a:pPr algn="just">
              <a:spcBef>
                <a:spcPts val="400"/>
              </a:spcBef>
              <a:buFont typeface="Wingdings" charset="2"/>
              <a:buChar char=""/>
              <a:defRPr/>
            </a:pP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Test monitor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dei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muoni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del 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fascio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 (</a:t>
            </a:r>
            <a:r>
              <a:rPr lang="en-US" altLang="x-none" dirty="0" err="1">
                <a:solidFill>
                  <a:srgbClr val="2F2B20"/>
                </a:solidFill>
                <a:latin typeface="Times New Roman" pitchFamily="16" charset="0"/>
              </a:rPr>
              <a:t>odoscopio</a:t>
            </a:r>
            <a:r>
              <a:rPr lang="en-US" altLang="x-none" dirty="0">
                <a:solidFill>
                  <a:srgbClr val="2F2B20"/>
                </a:solidFill>
                <a:latin typeface="Times New Roman" pitchFamily="16" charset="0"/>
              </a:rPr>
              <a:t>). </a:t>
            </a:r>
          </a:p>
          <a:p>
            <a:pPr marL="215900" algn="just">
              <a:spcBef>
                <a:spcPts val="400"/>
              </a:spcBef>
              <a:buSzPct val="45000"/>
              <a:defRPr/>
            </a:pPr>
            <a:endParaRPr lang="en-US" altLang="x-none" sz="2000" dirty="0">
              <a:solidFill>
                <a:srgbClr val="2F2B20"/>
              </a:solidFill>
              <a:latin typeface="Calibri" charset="0"/>
            </a:endParaRPr>
          </a:p>
          <a:p>
            <a:pPr algn="just">
              <a:spcBef>
                <a:spcPts val="400"/>
              </a:spcBef>
              <a:defRPr/>
            </a:pPr>
            <a:endParaRPr lang="en-US" altLang="x-none" sz="2000" dirty="0">
              <a:solidFill>
                <a:srgbClr val="2F2B20"/>
              </a:solidFill>
              <a:latin typeface="Calibri" charset="0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1" y="4319589"/>
            <a:ext cx="3190875" cy="238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595563"/>
            <a:ext cx="3030538" cy="405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1511301"/>
            <a:ext cx="291623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2387600" y="3743325"/>
            <a:ext cx="863600" cy="158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Line 7"/>
          <p:cNvSpPr>
            <a:spLocks noChangeShapeType="1"/>
          </p:cNvSpPr>
          <p:nvPr/>
        </p:nvSpPr>
        <p:spPr bwMode="auto">
          <a:xfrm>
            <a:off x="6348413" y="3095625"/>
            <a:ext cx="1079500" cy="1588"/>
          </a:xfrm>
          <a:prstGeom prst="line">
            <a:avLst/>
          </a:prstGeom>
          <a:noFill/>
          <a:ln w="36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 flipV="1">
            <a:off x="8083550" y="3281364"/>
            <a:ext cx="1588" cy="879475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9"/>
          <p:cNvSpPr>
            <a:spLocks noChangeShapeType="1"/>
          </p:cNvSpPr>
          <p:nvPr/>
        </p:nvSpPr>
        <p:spPr bwMode="auto">
          <a:xfrm flipV="1">
            <a:off x="6348413" y="6181725"/>
            <a:ext cx="893762" cy="306388"/>
          </a:xfrm>
          <a:prstGeom prst="line">
            <a:avLst/>
          </a:prstGeom>
          <a:noFill/>
          <a:ln w="36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0"/>
          <p:cNvSpPr>
            <a:spLocks noChangeShapeType="1"/>
          </p:cNvSpPr>
          <p:nvPr/>
        </p:nvSpPr>
        <p:spPr bwMode="auto">
          <a:xfrm flipH="1">
            <a:off x="7635876" y="5184775"/>
            <a:ext cx="879475" cy="647700"/>
          </a:xfrm>
          <a:prstGeom prst="line">
            <a:avLst/>
          </a:prstGeom>
          <a:noFill/>
          <a:ln w="36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1"/>
          <p:cNvSpPr>
            <a:spLocks noChangeShapeType="1"/>
          </p:cNvSpPr>
          <p:nvPr/>
        </p:nvSpPr>
        <p:spPr bwMode="auto">
          <a:xfrm>
            <a:off x="5700713" y="5688013"/>
            <a:ext cx="863600" cy="144462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Text Box 12"/>
          <p:cNvSpPr txBox="1">
            <a:spLocks noChangeArrowheads="1"/>
          </p:cNvSpPr>
          <p:nvPr/>
        </p:nvSpPr>
        <p:spPr bwMode="auto">
          <a:xfrm>
            <a:off x="2568576" y="3132138"/>
            <a:ext cx="4159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it-IT" altLang="en-US" sz="3200">
                <a:solidFill>
                  <a:srgbClr val="FF0000"/>
                </a:solidFill>
                <a:latin typeface="Symbol" panose="05050102010706020507" pitchFamily="18" charset="2"/>
              </a:rPr>
              <a:t></a:t>
            </a:r>
          </a:p>
        </p:txBody>
      </p:sp>
      <p:sp>
        <p:nvSpPr>
          <p:cNvPr id="9230" name="Text Box 13"/>
          <p:cNvSpPr txBox="1">
            <a:spLocks noChangeArrowheads="1"/>
          </p:cNvSpPr>
          <p:nvPr/>
        </p:nvSpPr>
        <p:spPr bwMode="auto">
          <a:xfrm>
            <a:off x="7643814" y="3313113"/>
            <a:ext cx="4159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it-IT" altLang="en-US" sz="3200">
                <a:solidFill>
                  <a:srgbClr val="FF0000"/>
                </a:solidFill>
                <a:latin typeface="Symbol" panose="05050102010706020507" pitchFamily="18" charset="2"/>
              </a:rPr>
              <a:t></a:t>
            </a:r>
          </a:p>
        </p:txBody>
      </p:sp>
      <p:sp>
        <p:nvSpPr>
          <p:cNvPr id="9231" name="Text Box 14"/>
          <p:cNvSpPr txBox="1">
            <a:spLocks noChangeArrowheads="1"/>
          </p:cNvSpPr>
          <p:nvPr/>
        </p:nvSpPr>
        <p:spPr bwMode="auto">
          <a:xfrm>
            <a:off x="5843589" y="5148263"/>
            <a:ext cx="4159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it-IT" altLang="en-US" sz="3200">
                <a:solidFill>
                  <a:srgbClr val="FF0000"/>
                </a:solidFill>
                <a:latin typeface="Symbol" panose="05050102010706020507" pitchFamily="18" charset="2"/>
              </a:rPr>
              <a:t></a:t>
            </a:r>
          </a:p>
        </p:txBody>
      </p:sp>
      <p:sp>
        <p:nvSpPr>
          <p:cNvPr id="9232" name="Text Box 15"/>
          <p:cNvSpPr txBox="1">
            <a:spLocks noChangeArrowheads="1"/>
          </p:cNvSpPr>
          <p:nvPr/>
        </p:nvSpPr>
        <p:spPr bwMode="auto">
          <a:xfrm>
            <a:off x="5483225" y="2659064"/>
            <a:ext cx="2095500" cy="365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it-IT" altLang="en-US" b="1">
                <a:solidFill>
                  <a:srgbClr val="FF0000"/>
                </a:solidFill>
              </a:rPr>
              <a:t>Odoscopio PV/MiB</a:t>
            </a:r>
          </a:p>
        </p:txBody>
      </p:sp>
      <p:sp>
        <p:nvSpPr>
          <p:cNvPr id="9233" name="Text Box 16"/>
          <p:cNvSpPr txBox="1">
            <a:spLocks noChangeArrowheads="1"/>
          </p:cNvSpPr>
          <p:nvPr/>
        </p:nvSpPr>
        <p:spPr bwMode="auto">
          <a:xfrm>
            <a:off x="5556251" y="6408739"/>
            <a:ext cx="1920875" cy="365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it-IT" altLang="en-US" b="1">
                <a:solidFill>
                  <a:srgbClr val="FF0000"/>
                </a:solidFill>
              </a:rPr>
              <a:t>LaBr3 PV/MiB</a:t>
            </a:r>
          </a:p>
        </p:txBody>
      </p:sp>
      <p:sp>
        <p:nvSpPr>
          <p:cNvPr id="9234" name="Text Box 17"/>
          <p:cNvSpPr txBox="1">
            <a:spLocks noChangeArrowheads="1"/>
          </p:cNvSpPr>
          <p:nvPr/>
        </p:nvSpPr>
        <p:spPr bwMode="auto">
          <a:xfrm>
            <a:off x="7851776" y="4819651"/>
            <a:ext cx="1641475" cy="365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it-IT" altLang="en-US" b="1">
                <a:solidFill>
                  <a:srgbClr val="FF0000"/>
                </a:solidFill>
              </a:rPr>
              <a:t>Al Box (target)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731708" y="351111"/>
            <a:ext cx="1219661" cy="1926869"/>
            <a:chOff x="10779834" y="351111"/>
            <a:chExt cx="1219661" cy="192686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3800" y="942560"/>
              <a:ext cx="1011728" cy="1335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0779834" y="351111"/>
              <a:ext cx="12196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FAMU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876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703389" y="908050"/>
            <a:ext cx="5329237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marL="2857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 eaLnBrk="1">
              <a:lnSpc>
                <a:spcPct val="93000"/>
              </a:lnSpc>
              <a:buClrTx/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Installazione 4 Pr:LuAG e 2 CeCAGG e presa dati presso RIKEN-RAL nei test run di Dicembre 2015 e Febbraio 2016 (in collaborazione con INFN-MiB).</a:t>
            </a:r>
          </a:p>
          <a:p>
            <a:pPr algn="just" eaLnBrk="1">
              <a:lnSpc>
                <a:spcPct val="93000"/>
              </a:lnSpc>
              <a:buClrTx/>
              <a:buFont typeface="Wingdings" panose="05000000000000000000" pitchFamily="2" charset="2"/>
              <a:buChar char="Ø"/>
            </a:pPr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>
              <a:lnSpc>
                <a:spcPct val="93000"/>
              </a:lnSpc>
              <a:buClrTx/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Installazioen di 6 LaBr3 nei test run di Marzo 2017 e Marzo 2018 (in collaborazione con INFN-Mib).</a:t>
            </a:r>
          </a:p>
          <a:p>
            <a:pPr algn="just" eaLnBrk="1">
              <a:lnSpc>
                <a:spcPct val="93000"/>
              </a:lnSpc>
              <a:buClrTx/>
              <a:buFont typeface="Wingdings" panose="05000000000000000000" pitchFamily="2" charset="2"/>
              <a:buChar char="Ø"/>
            </a:pPr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>
              <a:lnSpc>
                <a:spcPct val="93000"/>
              </a:lnSpc>
              <a:buClrTx/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Collaborazione all’analisi dei dati in corso.</a:t>
            </a:r>
          </a:p>
          <a:p>
            <a:pPr algn="just" eaLnBrk="1">
              <a:lnSpc>
                <a:spcPct val="93000"/>
              </a:lnSpc>
              <a:buClrTx/>
              <a:buFont typeface="Wingdings" panose="05000000000000000000" pitchFamily="2" charset="2"/>
              <a:buChar char="Ø"/>
            </a:pPr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>
              <a:lnSpc>
                <a:spcPct val="93000"/>
              </a:lnSpc>
              <a:buClrTx/>
              <a:buFont typeface="Wingdings" panose="05000000000000000000" pitchFamily="2" charset="2"/>
              <a:buChar char="Ø"/>
            </a:pPr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>
              <a:lnSpc>
                <a:spcPct val="93000"/>
              </a:lnSpc>
              <a:buClrTx/>
              <a:buFont typeface="Wingdings" panose="05000000000000000000" pitchFamily="2" charset="2"/>
              <a:buChar char="Ø"/>
            </a:pPr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668464" y="115889"/>
            <a:ext cx="867568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2600">
                <a:solidFill>
                  <a:schemeClr val="tx1"/>
                </a:solidFill>
                <a:latin typeface="Times New Roman" panose="02020603050405020304" pitchFamily="18" charset="0"/>
              </a:rPr>
              <a:t>Attività FAMU-PV: Test/analisi cristalli letti da array di SiPMs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981075"/>
            <a:ext cx="2954338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500439"/>
            <a:ext cx="360362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1" y="3429001"/>
            <a:ext cx="372586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"/>
          <p:cNvSpPr txBox="1">
            <a:spLocks noChangeArrowheads="1"/>
          </p:cNvSpPr>
          <p:nvPr/>
        </p:nvSpPr>
        <p:spPr bwMode="auto">
          <a:xfrm>
            <a:off x="1703389" y="5994400"/>
            <a:ext cx="4141787" cy="6032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it-IT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Spettro temporale CeCAGG (risolti i due picchi relativi ai bunch del fascio distanti 320 ns).</a:t>
            </a:r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it-IT" alt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>
              <a:lnSpc>
                <a:spcPct val="93000"/>
              </a:lnSpc>
              <a:buClrTx/>
              <a:buFontTx/>
              <a:buNone/>
            </a:pPr>
            <a:endParaRPr lang="it-IT" alt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8" name="Text Box 1"/>
          <p:cNvSpPr txBox="1">
            <a:spLocks noChangeArrowheads="1"/>
          </p:cNvSpPr>
          <p:nvPr/>
        </p:nvSpPr>
        <p:spPr bwMode="auto">
          <a:xfrm>
            <a:off x="6115051" y="6013451"/>
            <a:ext cx="3725863" cy="601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>
              <a:lnSpc>
                <a:spcPct val="93000"/>
              </a:lnSpc>
              <a:buClrTx/>
              <a:buFontTx/>
              <a:buNone/>
            </a:pPr>
            <a:r>
              <a:rPr lang="it-IT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Spettro totale CeCAGG (non calibrato): </a:t>
            </a:r>
          </a:p>
          <a:p>
            <a:pPr algn="ctr" eaLnBrk="1">
              <a:lnSpc>
                <a:spcPct val="93000"/>
              </a:lnSpc>
              <a:buClrTx/>
              <a:buFontTx/>
              <a:buNone/>
            </a:pPr>
            <a:r>
              <a:rPr lang="it-IT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righe di atomi muonici evidenti.</a:t>
            </a:r>
          </a:p>
          <a:p>
            <a:pPr algn="ctr" eaLnBrk="1">
              <a:lnSpc>
                <a:spcPct val="93000"/>
              </a:lnSpc>
              <a:buClrTx/>
              <a:buFontTx/>
              <a:buNone/>
            </a:pPr>
            <a:endParaRPr lang="it-IT" alt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>
              <a:lnSpc>
                <a:spcPct val="93000"/>
              </a:lnSpc>
              <a:buClrTx/>
              <a:buFontTx/>
              <a:buNone/>
            </a:pPr>
            <a:endParaRPr lang="it-IT" alt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731708" y="351111"/>
            <a:ext cx="1219661" cy="1926869"/>
            <a:chOff x="10779834" y="351111"/>
            <a:chExt cx="1219661" cy="192686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3800" y="942560"/>
              <a:ext cx="1011728" cy="1335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0779834" y="351111"/>
              <a:ext cx="12196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FAMU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687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6505" y="921496"/>
            <a:ext cx="7471569" cy="331536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3579918" y="204481"/>
            <a:ext cx="4021102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600"/>
            </a:lvl1pPr>
          </a:lstStyle>
          <a:p>
            <a:r>
              <a:rPr sz="3234" dirty="0"/>
              <a:t>AEGIS COLLABORATION</a:t>
            </a:r>
          </a:p>
        </p:txBody>
      </p:sp>
      <p:sp>
        <p:nvSpPr>
          <p:cNvPr id="142" name="Shape 142"/>
          <p:cNvSpPr/>
          <p:nvPr/>
        </p:nvSpPr>
        <p:spPr>
          <a:xfrm>
            <a:off x="3824267" y="4541225"/>
            <a:ext cx="159357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/>
              <a:t>PAVIA/BRESCIA GROUP</a:t>
            </a:r>
          </a:p>
        </p:txBody>
      </p:sp>
      <p:sp>
        <p:nvSpPr>
          <p:cNvPr id="143" name="Shape 143"/>
          <p:cNvSpPr/>
          <p:nvPr/>
        </p:nvSpPr>
        <p:spPr>
          <a:xfrm>
            <a:off x="4123753" y="4902607"/>
            <a:ext cx="2458302" cy="180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200"/>
            </a:pPr>
            <a:r>
              <a:rPr sz="2250" dirty="0"/>
              <a:t>Germano Bonomi</a:t>
            </a:r>
          </a:p>
          <a:p>
            <a:pPr algn="l">
              <a:defRPr sz="3200"/>
            </a:pPr>
            <a:r>
              <a:rPr sz="2250" dirty="0"/>
              <a:t>Davide Pagano</a:t>
            </a:r>
          </a:p>
          <a:p>
            <a:pPr algn="l">
              <a:defRPr sz="3200"/>
            </a:pPr>
            <a:r>
              <a:rPr sz="2250" dirty="0"/>
              <a:t>Alberto Rotondi</a:t>
            </a:r>
          </a:p>
          <a:p>
            <a:pPr algn="l">
              <a:defRPr sz="3200"/>
            </a:pPr>
            <a:r>
              <a:rPr sz="2250" dirty="0"/>
              <a:t>Nicola Zurlo (coord.)</a:t>
            </a:r>
          </a:p>
          <a:p>
            <a:pPr algn="l">
              <a:defRPr sz="3200"/>
            </a:pPr>
            <a:r>
              <a:rPr sz="2250" dirty="0"/>
              <a:t>Antonietta Donzella</a:t>
            </a:r>
          </a:p>
        </p:txBody>
      </p:sp>
    </p:spTree>
    <p:extLst>
      <p:ext uri="{BB962C8B-B14F-4D97-AF65-F5344CB8AC3E}">
        <p14:creationId xmlns:p14="http://schemas.microsoft.com/office/powerpoint/2010/main" val="3773154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1992314" y="115888"/>
            <a:ext cx="7705725" cy="49371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800">
                <a:latin typeface="Times New Roman" panose="02020603050405020304" pitchFamily="18" charset="0"/>
              </a:rPr>
              <a:t>Attività FAMU-PV 2017/18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603375" y="765176"/>
            <a:ext cx="8813800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85750" indent="-285750"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1028700"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 eaLnBrk="1" hangingPunct="1">
              <a:lnSpc>
                <a:spcPct val="100000"/>
              </a:lnSpc>
              <a:buClr>
                <a:srgbClr val="2F2B20"/>
              </a:buClr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Realizzazione di un terzo monitor di fascio: 2 piani x/y di fibre scintillanti BCF12 (</a:t>
            </a:r>
            <a:r>
              <a:rPr lang="it-IT" altLang="en-US" u="sng">
                <a:solidFill>
                  <a:srgbClr val="000000"/>
                </a:solidFill>
                <a:latin typeface="Times New Roman" panose="02020603050405020304" pitchFamily="18" charset="0"/>
              </a:rPr>
              <a:t>diametro 3 mm</a:t>
            </a: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  lette da SiPM Hamamatsu 3 x 3 mm</a:t>
            </a:r>
            <a:r>
              <a:rPr lang="it-IT" altLang="en-US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2 </a:t>
            </a: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con celle da 25 </a:t>
            </a:r>
            <a:r>
              <a:rPr lang="it-IT" altLang="en-US">
                <a:solidFill>
                  <a:srgbClr val="000000"/>
                </a:solidFill>
                <a:latin typeface="Symbol" panose="05050102010706020507" pitchFamily="18" charset="2"/>
              </a:rPr>
              <a:t></a:t>
            </a: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m.:</a:t>
            </a:r>
          </a:p>
          <a:p>
            <a:pPr lvl="1" algn="just" eaLnBrk="1" hangingPunct="1">
              <a:lnSpc>
                <a:spcPct val="100000"/>
              </a:lnSpc>
              <a:buClr>
                <a:srgbClr val="2F2B20"/>
              </a:buClr>
              <a:buFont typeface="Wingdings" panose="05000000000000000000" pitchFamily="2" charset="2"/>
              <a:buChar char="ü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Nuove boards per alloggiamento SiPM disegnate e realizzate dal Servizio Elettronico della Sezione di Pavia.</a:t>
            </a:r>
          </a:p>
          <a:p>
            <a:pPr lvl="1" algn="just" eaLnBrk="1" hangingPunct="1">
              <a:lnSpc>
                <a:spcPct val="100000"/>
              </a:lnSpc>
              <a:buClr>
                <a:srgbClr val="2F2B20"/>
              </a:buClr>
              <a:buFont typeface="Wingdings" panose="05000000000000000000" pitchFamily="2" charset="2"/>
              <a:buChar char="ü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Meccanica stampata su stampante 3D a Pavia su CAD di INFN Milano Bicocca.</a:t>
            </a:r>
          </a:p>
          <a:p>
            <a:pPr lvl="1" algn="just" eaLnBrk="1" hangingPunct="1">
              <a:lnSpc>
                <a:spcPct val="100000"/>
              </a:lnSpc>
              <a:buClr>
                <a:srgbClr val="2F2B20"/>
              </a:buClr>
              <a:buFont typeface="Wingdings" panose="05000000000000000000" pitchFamily="2" charset="2"/>
              <a:buChar char="ü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Taglio delle fibre scintillanti a carico di Pavia (collaborazione CERN).</a:t>
            </a:r>
          </a:p>
          <a:p>
            <a:pPr lvl="1" algn="just" eaLnBrk="1" hangingPunct="1">
              <a:lnSpc>
                <a:spcPct val="100000"/>
              </a:lnSpc>
              <a:buClr>
                <a:srgbClr val="2F2B20"/>
              </a:buClr>
              <a:buFont typeface="Wingdings" panose="05000000000000000000" pitchFamily="2" charset="2"/>
              <a:buChar char="ü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Utilizzato nel run di marzo 2018.</a:t>
            </a:r>
          </a:p>
          <a:p>
            <a:pPr algn="just" eaLnBrk="1" hangingPunct="1">
              <a:lnSpc>
                <a:spcPct val="100000"/>
              </a:lnSpc>
              <a:buClr>
                <a:srgbClr val="2F2B20"/>
              </a:buClr>
              <a:buFont typeface="Wingdings" panose="05000000000000000000" pitchFamily="2" charset="2"/>
              <a:buChar char="Ø"/>
            </a:pPr>
            <a:endParaRPr lang="it-IT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buClr>
                <a:srgbClr val="2F2B20"/>
              </a:buClr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Realizzazione di un preamplificatore veloce per HPGe, in uso in FAMU (e TANDEM) da marzo 2017):</a:t>
            </a:r>
          </a:p>
        </p:txBody>
      </p:sp>
      <p:graphicFrame>
        <p:nvGraphicFramePr>
          <p:cNvPr id="11268" name="Object 2"/>
          <p:cNvGraphicFramePr>
            <a:graphicFrameLocks noChangeAspect="1"/>
          </p:cNvGraphicFramePr>
          <p:nvPr/>
        </p:nvGraphicFramePr>
        <p:xfrm>
          <a:off x="5670550" y="3141663"/>
          <a:ext cx="4529138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Graph" r:id="rId4" imgW="4006901" imgH="3185770" progId="Origin50.Graph">
                  <p:embed/>
                </p:oleObj>
              </mc:Choice>
              <mc:Fallback>
                <p:oleObj name="Graph" r:id="rId4" imgW="4006901" imgH="3185770" progId="Origin50.Graph">
                  <p:embed/>
                  <p:pic>
                    <p:nvPicPr>
                      <p:cNvPr id="112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0550" y="3141663"/>
                        <a:ext cx="4529138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2135188" y="6046788"/>
            <a:ext cx="2736850" cy="838200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algn="ctr">
              <a:defRPr/>
            </a:pPr>
            <a:r>
              <a:rPr lang="it-IT" sz="2800" dirty="0">
                <a:latin typeface="+mj-lt"/>
                <a:ea typeface="+mj-ea"/>
                <a:cs typeface="+mj-cs"/>
              </a:rPr>
              <a:t>First test of the modified GALILEO preamp, </a:t>
            </a:r>
          </a:p>
          <a:p>
            <a:pPr algn="ctr">
              <a:defRPr/>
            </a:pPr>
            <a:r>
              <a:rPr lang="it-IT" sz="2800" dirty="0">
                <a:latin typeface="+mj-lt"/>
                <a:ea typeface="+mj-ea"/>
                <a:cs typeface="+mj-cs"/>
              </a:rPr>
              <a:t>March 2017,  Milano Bicocca</a:t>
            </a: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9" b="5347"/>
          <a:stretch>
            <a:fillRect/>
          </a:stretch>
        </p:blipFill>
        <p:spPr bwMode="auto">
          <a:xfrm>
            <a:off x="2511425" y="3644901"/>
            <a:ext cx="2071688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800600" y="4724401"/>
            <a:ext cx="935038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042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2062164" y="188913"/>
            <a:ext cx="7705725" cy="493712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800">
                <a:latin typeface="Times New Roman" panose="02020603050405020304" pitchFamily="18" charset="0"/>
              </a:rPr>
              <a:t>Attività FAMU-PV 2017/18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603375" y="765175"/>
            <a:ext cx="8885238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85750" indent="-285750"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1pPr>
            <a:lvl2pPr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2pPr>
            <a:lvl3pPr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3pPr>
            <a:lvl4pPr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4pPr>
            <a:lvl5pPr eaLnBrk="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just" eaLnBrk="1" hangingPunct="1">
              <a:lnSpc>
                <a:spcPct val="100000"/>
              </a:lnSpc>
              <a:buClr>
                <a:srgbClr val="2F2B20"/>
              </a:buClr>
              <a:buFont typeface="Wingdings" panose="05000000000000000000" pitchFamily="2" charset="2"/>
              <a:buChar char="Ø"/>
            </a:pPr>
            <a:r>
              <a:rPr lang="it-IT" altLang="en-US">
                <a:solidFill>
                  <a:srgbClr val="000000"/>
                </a:solidFill>
                <a:latin typeface="Times New Roman" panose="02020603050405020304" pitchFamily="18" charset="0"/>
              </a:rPr>
              <a:t>Disegno e realizzazione di un focalizzatore ottico in rame e dei relativi supporti per misure dedicate di collimazione del fascio di muoni di RIKEN-RAL durante  il run 2018 (analisi dati in corso). Grande supporto da parte dell’officina meccanica!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916113"/>
            <a:ext cx="1389062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916114"/>
            <a:ext cx="13970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4" y="2060575"/>
            <a:ext cx="39957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916113"/>
            <a:ext cx="15938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4383088"/>
            <a:ext cx="24828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Box 13"/>
          <p:cNvSpPr txBox="1">
            <a:spLocks noChangeArrowheads="1"/>
          </p:cNvSpPr>
          <p:nvPr/>
        </p:nvSpPr>
        <p:spPr bwMode="auto">
          <a:xfrm>
            <a:off x="5375276" y="4724400"/>
            <a:ext cx="2466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en-US"/>
              <a:t>Prima dell’ottica in rame</a:t>
            </a:r>
          </a:p>
        </p:txBody>
      </p:sp>
      <p:sp>
        <p:nvSpPr>
          <p:cNvPr id="15" name="Right Arrow 14"/>
          <p:cNvSpPr/>
          <p:nvPr/>
        </p:nvSpPr>
        <p:spPr>
          <a:xfrm rot="10800000">
            <a:off x="5016501" y="4837113"/>
            <a:ext cx="411163" cy="176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it-IT"/>
          </a:p>
        </p:txBody>
      </p:sp>
      <p:pic>
        <p:nvPicPr>
          <p:cNvPr id="12299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1" y="4402138"/>
            <a:ext cx="2493963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18"/>
          <p:cNvSpPr txBox="1">
            <a:spLocks noChangeArrowheads="1"/>
          </p:cNvSpPr>
          <p:nvPr/>
        </p:nvSpPr>
        <p:spPr bwMode="auto">
          <a:xfrm>
            <a:off x="5103814" y="5805488"/>
            <a:ext cx="2137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en-US"/>
              <a:t>Dopo l’ottica in rame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7391400" y="5924551"/>
            <a:ext cx="412750" cy="1762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Times New Roman" pitchFamily="16" charset="0"/>
              <a:buNone/>
              <a:defRPr/>
            </a:pPr>
            <a:endParaRPr lang="it-IT"/>
          </a:p>
        </p:txBody>
      </p:sp>
      <p:grpSp>
        <p:nvGrpSpPr>
          <p:cNvPr id="14" name="Group 13"/>
          <p:cNvGrpSpPr/>
          <p:nvPr/>
        </p:nvGrpSpPr>
        <p:grpSpPr>
          <a:xfrm>
            <a:off x="10731708" y="351111"/>
            <a:ext cx="1219661" cy="1926869"/>
            <a:chOff x="10779834" y="351111"/>
            <a:chExt cx="1219661" cy="192686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3800" y="942560"/>
              <a:ext cx="1011728" cy="1335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0779834" y="351111"/>
              <a:ext cx="121966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FAMU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717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8304" y="2828836"/>
            <a:ext cx="37753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MAMBO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  <p:sndAc>
          <p:stSnd>
            <p:snd r:embed="rId2" name="chimes.wav"/>
          </p:stSnd>
        </p:sndAc>
      </p:transition>
    </mc:Choice>
    <mc:Fallback xmlns="">
      <p:transition spd="slow" advClick="0" advTm="2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184213" y="116934"/>
            <a:ext cx="8229600" cy="1143000"/>
          </a:xfrm>
        </p:spPr>
        <p:txBody>
          <a:bodyPr/>
          <a:lstStyle/>
          <a:p>
            <a:r>
              <a:rPr lang="it-IT" dirty="0" smtClean="0"/>
              <a:t>MAMBO </a:t>
            </a:r>
            <a:endParaRPr lang="it-IT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75521" y="1196753"/>
            <a:ext cx="3249613" cy="7699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MAM</a:t>
            </a:r>
            <a:r>
              <a:rPr lang="it-IT" sz="2800" b="1" dirty="0" err="1">
                <a:latin typeface="Arial" pitchFamily="34" charset="0"/>
              </a:rPr>
              <a:t>i</a:t>
            </a:r>
            <a:r>
              <a:rPr lang="it-IT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BO</a:t>
            </a:r>
            <a:r>
              <a:rPr lang="it-IT" sz="2800" b="1" dirty="0" err="1">
                <a:latin typeface="Arial" pitchFamily="34" charset="0"/>
              </a:rPr>
              <a:t>nn</a:t>
            </a:r>
            <a:endParaRPr lang="en-GB" sz="2800" b="1" dirty="0">
              <a:latin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1" y="2060849"/>
            <a:ext cx="914400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</a:rPr>
              <a:t>Studio di fotoreazioni indotte </a:t>
            </a:r>
          </a:p>
          <a:p>
            <a:r>
              <a:rPr lang="it-IT" sz="2800" b="1" dirty="0">
                <a:solidFill>
                  <a:srgbClr val="0000FF"/>
                </a:solidFill>
              </a:rPr>
              <a:t>su nucleoni e nuclei utilizzando  gli acceleratori</a:t>
            </a:r>
          </a:p>
          <a:p>
            <a:endParaRPr lang="it-IT" sz="2800" b="1" dirty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it-IT" sz="2800" b="1" dirty="0">
                <a:solidFill>
                  <a:srgbClr val="0000FF"/>
                </a:solidFill>
              </a:rPr>
              <a:t> </a:t>
            </a:r>
            <a:r>
              <a:rPr lang="it-IT" sz="2800" b="1" dirty="0">
                <a:solidFill>
                  <a:srgbClr val="FF0000"/>
                </a:solidFill>
              </a:rPr>
              <a:t>MAMI </a:t>
            </a:r>
            <a:r>
              <a:rPr lang="it-IT" sz="2800" b="1" dirty="0">
                <a:solidFill>
                  <a:srgbClr val="0000FF"/>
                </a:solidFill>
              </a:rPr>
              <a:t> </a:t>
            </a:r>
            <a:r>
              <a:rPr lang="it-IT" sz="2800" b="1" i="1" dirty="0" err="1">
                <a:solidFill>
                  <a:srgbClr val="0000FF"/>
                </a:solidFill>
              </a:rPr>
              <a:t>E</a:t>
            </a:r>
            <a:r>
              <a:rPr lang="it-IT" sz="2800" b="1" baseline="-12000" dirty="0" err="1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it-IT" sz="2800" b="1" dirty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it-IT" sz="2800" b="1" dirty="0">
                <a:solidFill>
                  <a:srgbClr val="0000FF"/>
                </a:solidFill>
              </a:rPr>
              <a:t> </a:t>
            </a:r>
            <a:r>
              <a:rPr lang="it-IT" sz="2800" b="1" dirty="0">
                <a:solidFill>
                  <a:srgbClr val="0000FF"/>
                </a:solidFill>
                <a:sym typeface="Symbol" pitchFamily="18" charset="2"/>
              </a:rPr>
              <a:t> </a:t>
            </a:r>
            <a:r>
              <a:rPr lang="it-IT" sz="2800" b="1" dirty="0">
                <a:solidFill>
                  <a:srgbClr val="0000FF"/>
                </a:solidFill>
              </a:rPr>
              <a:t>1.6 </a:t>
            </a:r>
            <a:r>
              <a:rPr lang="it-IT" sz="2800" b="1" dirty="0" err="1">
                <a:solidFill>
                  <a:srgbClr val="0000FF"/>
                </a:solidFill>
              </a:rPr>
              <a:t>GeV</a:t>
            </a:r>
            <a:r>
              <a:rPr lang="it-IT" sz="2800" b="1" dirty="0">
                <a:solidFill>
                  <a:srgbClr val="0000FF"/>
                </a:solidFill>
              </a:rPr>
              <a:t>  </a:t>
            </a:r>
            <a:r>
              <a:rPr lang="it-IT" sz="2800" b="1" dirty="0">
                <a:solidFill>
                  <a:srgbClr val="FF0000"/>
                </a:solidFill>
              </a:rPr>
              <a:t>(Mainz)        </a:t>
            </a:r>
          </a:p>
          <a:p>
            <a:pPr marL="457200" indent="-457200"/>
            <a:r>
              <a:rPr lang="it-IT" sz="2800" dirty="0">
                <a:solidFill>
                  <a:srgbClr val="FF0000"/>
                </a:solidFill>
              </a:rPr>
              <a:t>      </a:t>
            </a:r>
            <a:r>
              <a:rPr lang="it-IT" sz="2800" dirty="0">
                <a:solidFill>
                  <a:srgbClr val="002060"/>
                </a:solidFill>
              </a:rPr>
              <a:t>A2 Collaboration   </a:t>
            </a:r>
            <a:r>
              <a:rPr lang="it-IT" sz="2400" dirty="0">
                <a:solidFill>
                  <a:srgbClr val="002060"/>
                </a:solidFill>
              </a:rPr>
              <a:t>(</a:t>
            </a:r>
            <a:r>
              <a:rPr lang="it-IT" sz="2400" dirty="0" err="1">
                <a:solidFill>
                  <a:srgbClr val="002060"/>
                </a:solidFill>
              </a:rPr>
              <a:t>spokepersons</a:t>
            </a:r>
            <a:r>
              <a:rPr lang="it-IT" sz="2400" dirty="0">
                <a:solidFill>
                  <a:srgbClr val="002060"/>
                </a:solidFill>
              </a:rPr>
              <a:t> : A. Thomas Mainz  </a:t>
            </a:r>
          </a:p>
          <a:p>
            <a:pPr marL="457200" indent="-457200"/>
            <a:r>
              <a:rPr lang="it-IT" sz="2400" dirty="0">
                <a:solidFill>
                  <a:srgbClr val="002060"/>
                </a:solidFill>
              </a:rPr>
              <a:t>       (circa 80 persone)                                     P. </a:t>
            </a:r>
            <a:r>
              <a:rPr lang="it-IT" sz="2400" dirty="0" err="1">
                <a:solidFill>
                  <a:srgbClr val="002060"/>
                </a:solidFill>
              </a:rPr>
              <a:t>Pedroni</a:t>
            </a:r>
            <a:r>
              <a:rPr lang="it-IT" sz="2400" dirty="0">
                <a:solidFill>
                  <a:srgbClr val="002060"/>
                </a:solidFill>
              </a:rPr>
              <a:t> INFN-PV)</a:t>
            </a:r>
          </a:p>
          <a:p>
            <a:pPr marL="457200" indent="-457200">
              <a:buClr>
                <a:srgbClr val="0000FF"/>
              </a:buClr>
              <a:buFont typeface="Wingdings" pitchFamily="2" charset="2"/>
              <a:buChar char="Ø"/>
            </a:pPr>
            <a:r>
              <a:rPr lang="it-IT" sz="2800" b="1" dirty="0">
                <a:solidFill>
                  <a:srgbClr val="FF0000"/>
                </a:solidFill>
              </a:rPr>
              <a:t> ELSA     </a:t>
            </a:r>
            <a:r>
              <a:rPr lang="it-IT" sz="2800" b="1" i="1" dirty="0" err="1">
                <a:solidFill>
                  <a:srgbClr val="0000FF"/>
                </a:solidFill>
              </a:rPr>
              <a:t>E</a:t>
            </a:r>
            <a:r>
              <a:rPr lang="it-IT" sz="2800" b="1" baseline="-12000" dirty="0" err="1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it-IT" sz="2800" b="1" dirty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it-IT" sz="2800" b="1" dirty="0">
                <a:solidFill>
                  <a:srgbClr val="0000FF"/>
                </a:solidFill>
              </a:rPr>
              <a:t> </a:t>
            </a:r>
            <a:r>
              <a:rPr lang="it-IT" sz="2800" b="1" dirty="0">
                <a:solidFill>
                  <a:srgbClr val="0000FF"/>
                </a:solidFill>
                <a:sym typeface="Symbol" pitchFamily="18" charset="2"/>
              </a:rPr>
              <a:t> 3.0</a:t>
            </a:r>
            <a:r>
              <a:rPr lang="it-IT" sz="2800" b="1" dirty="0">
                <a:solidFill>
                  <a:srgbClr val="0000FF"/>
                </a:solidFill>
              </a:rPr>
              <a:t> </a:t>
            </a:r>
            <a:r>
              <a:rPr lang="it-IT" sz="2800" b="1" dirty="0" err="1">
                <a:solidFill>
                  <a:srgbClr val="0000FF"/>
                </a:solidFill>
              </a:rPr>
              <a:t>GeV</a:t>
            </a:r>
            <a:r>
              <a:rPr lang="it-IT" sz="2800" b="1" dirty="0">
                <a:solidFill>
                  <a:srgbClr val="0000FF"/>
                </a:solidFill>
              </a:rPr>
              <a:t>  </a:t>
            </a:r>
            <a:r>
              <a:rPr lang="it-IT" sz="2800" b="1" dirty="0">
                <a:solidFill>
                  <a:srgbClr val="FF0000"/>
                </a:solidFill>
              </a:rPr>
              <a:t>(Bonn)    </a:t>
            </a:r>
          </a:p>
          <a:p>
            <a:pPr marL="914400" lvl="1" indent="-457200">
              <a:buClr>
                <a:srgbClr val="0000FF"/>
              </a:buClr>
            </a:pP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>
                <a:solidFill>
                  <a:srgbClr val="002060"/>
                </a:solidFill>
              </a:rPr>
              <a:t>BGO-OD </a:t>
            </a:r>
            <a:r>
              <a:rPr lang="it-IT" sz="2800" dirty="0" err="1">
                <a:solidFill>
                  <a:srgbClr val="002060"/>
                </a:solidFill>
              </a:rPr>
              <a:t>collaboration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400" dirty="0">
                <a:solidFill>
                  <a:srgbClr val="002060"/>
                </a:solidFill>
              </a:rPr>
              <a:t>(</a:t>
            </a:r>
            <a:r>
              <a:rPr lang="it-IT" sz="2400" dirty="0" err="1">
                <a:solidFill>
                  <a:srgbClr val="002060"/>
                </a:solidFill>
              </a:rPr>
              <a:t>spokepersons</a:t>
            </a:r>
            <a:r>
              <a:rPr lang="it-IT" sz="2400" dirty="0">
                <a:solidFill>
                  <a:srgbClr val="002060"/>
                </a:solidFill>
              </a:rPr>
              <a:t> : H. </a:t>
            </a:r>
            <a:r>
              <a:rPr lang="it-IT" sz="2400" dirty="0" err="1">
                <a:solidFill>
                  <a:srgbClr val="002060"/>
                </a:solidFill>
              </a:rPr>
              <a:t>Schmieden</a:t>
            </a:r>
            <a:r>
              <a:rPr lang="it-IT" sz="2400" dirty="0">
                <a:solidFill>
                  <a:srgbClr val="002060"/>
                </a:solidFill>
              </a:rPr>
              <a:t>  Bonn  </a:t>
            </a:r>
          </a:p>
          <a:p>
            <a:pPr marL="914400" lvl="1" indent="-457200">
              <a:buClr>
                <a:srgbClr val="0000FF"/>
              </a:buClr>
            </a:pPr>
            <a:r>
              <a:rPr lang="it-IT" sz="2400" dirty="0">
                <a:solidFill>
                  <a:srgbClr val="002060"/>
                </a:solidFill>
              </a:rPr>
              <a:t> (circa 60 persone)                                              P. </a:t>
            </a:r>
            <a:r>
              <a:rPr lang="it-IT" sz="2400" dirty="0" err="1">
                <a:solidFill>
                  <a:srgbClr val="002060"/>
                </a:solidFill>
              </a:rPr>
              <a:t>LeviSandri</a:t>
            </a:r>
            <a:r>
              <a:rPr lang="it-IT" sz="2400" dirty="0">
                <a:solidFill>
                  <a:srgbClr val="002060"/>
                </a:solidFill>
              </a:rPr>
              <a:t> INFN-LNF)</a:t>
            </a:r>
          </a:p>
          <a:p>
            <a:pPr marL="914400" lvl="1" indent="-457200">
              <a:buClr>
                <a:srgbClr val="0000FF"/>
              </a:buClr>
            </a:pPr>
            <a:endParaRPr lang="it-IT" sz="2800" dirty="0">
              <a:solidFill>
                <a:srgbClr val="002060"/>
              </a:solidFill>
            </a:endParaRPr>
          </a:p>
          <a:p>
            <a:r>
              <a:rPr lang="it-IT" sz="2800" b="1" dirty="0">
                <a:solidFill>
                  <a:srgbClr val="0000FF"/>
                </a:solidFill>
              </a:rPr>
              <a:t>Sezioni INFN Partecipanti:</a:t>
            </a:r>
            <a:r>
              <a:rPr lang="it-IT" b="1" dirty="0">
                <a:solidFill>
                  <a:srgbClr val="7030A0"/>
                </a:solidFill>
              </a:rPr>
              <a:t>  </a:t>
            </a:r>
            <a:r>
              <a:rPr lang="it-IT" b="1" dirty="0" smtClean="0">
                <a:solidFill>
                  <a:srgbClr val="00B050"/>
                </a:solidFill>
              </a:rPr>
              <a:t>RM1, </a:t>
            </a:r>
            <a:r>
              <a:rPr lang="it-IT" b="1" dirty="0">
                <a:solidFill>
                  <a:srgbClr val="00B050"/>
                </a:solidFill>
              </a:rPr>
              <a:t>LNF, PV, RM2, TO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70"/>
          <a:stretch/>
        </p:blipFill>
        <p:spPr>
          <a:xfrm>
            <a:off x="1511715" y="1193699"/>
            <a:ext cx="8726118" cy="20214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0"/>
          <a:stretch/>
        </p:blipFill>
        <p:spPr>
          <a:xfrm>
            <a:off x="1482219" y="3141409"/>
            <a:ext cx="8726118" cy="202145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97602" y="293794"/>
            <a:ext cx="4525920" cy="455065"/>
          </a:xfrm>
          <a:prstGeom prst="rect">
            <a:avLst/>
          </a:prstGeom>
          <a:solidFill>
            <a:srgbClr val="FFFF99"/>
          </a:solidFill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42448" rIns="81631" bIns="424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Bef>
                <a:spcPts val="1020"/>
              </a:spcBef>
            </a:pPr>
            <a:r>
              <a:rPr lang="it-IT" altLang="it-IT" sz="2400" b="1" dirty="0">
                <a:latin typeface="Times New Roman" pitchFamily="18" charset="0"/>
              </a:rPr>
              <a:t>COLLABORAZIONE  MAMBO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25394" y="5274323"/>
            <a:ext cx="3744416" cy="4616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t-IT" sz="2400" b="1" dirty="0" smtClean="0">
                <a:solidFill>
                  <a:srgbClr val="0000CC"/>
                </a:solidFill>
              </a:rPr>
              <a:t>19 </a:t>
            </a:r>
            <a:r>
              <a:rPr lang="it-IT" sz="2400" b="1" dirty="0">
                <a:solidFill>
                  <a:srgbClr val="0000CC"/>
                </a:solidFill>
              </a:rPr>
              <a:t>ricercatori;  9</a:t>
            </a:r>
            <a:r>
              <a:rPr lang="it-IT" sz="2400" b="1" dirty="0" smtClean="0">
                <a:solidFill>
                  <a:srgbClr val="0000CC"/>
                </a:solidFill>
              </a:rPr>
              <a:t>.7 </a:t>
            </a:r>
            <a:r>
              <a:rPr lang="it-IT" sz="2400" b="1" dirty="0">
                <a:solidFill>
                  <a:srgbClr val="0000CC"/>
                </a:solidFill>
              </a:rPr>
              <a:t>FTE </a:t>
            </a:r>
          </a:p>
        </p:txBody>
      </p:sp>
    </p:spTree>
    <p:extLst>
      <p:ext uri="{BB962C8B-B14F-4D97-AF65-F5344CB8AC3E}">
        <p14:creationId xmlns:p14="http://schemas.microsoft.com/office/powerpoint/2010/main" val="27296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</p:spPr>
        <p:txBody>
          <a:bodyPr/>
          <a:lstStyle/>
          <a:p>
            <a:r>
              <a:rPr lang="it-IT" dirty="0" smtClean="0"/>
              <a:t>MAMBO- </a:t>
            </a:r>
            <a:r>
              <a:rPr lang="it-IT" dirty="0" err="1" smtClean="0"/>
              <a:t>Physics</a:t>
            </a:r>
            <a:r>
              <a:rPr lang="it-IT" dirty="0" smtClean="0"/>
              <a:t> </a:t>
            </a:r>
            <a:r>
              <a:rPr lang="it-IT" dirty="0" err="1" smtClean="0"/>
              <a:t>Topics</a:t>
            </a:r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1703512" y="1052736"/>
            <a:ext cx="8748712" cy="5046252"/>
            <a:chOff x="71760" y="257213"/>
            <a:chExt cx="8748712" cy="6889848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07504" y="257213"/>
              <a:ext cx="8645525" cy="117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(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mainly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involving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low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cross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sections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and/or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precision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measurements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)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it-IT" sz="2000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71760" y="1196752"/>
              <a:ext cx="8748712" cy="595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tx1"/>
                </a:buClr>
                <a:buFontTx/>
                <a:buChar char="•"/>
              </a:pPr>
              <a:r>
                <a:rPr lang="en-GB" sz="2400" b="1" dirty="0">
                  <a:solidFill>
                    <a:srgbClr val="0000FF"/>
                  </a:solidFill>
                </a:rPr>
                <a:t>Threshold meson production: </a:t>
              </a:r>
              <a:r>
                <a:rPr lang="en-GB" sz="2400" dirty="0">
                  <a:solidFill>
                    <a:srgbClr val="0000FF"/>
                  </a:solidFill>
                </a:rPr>
                <a:t>(test of LET/ </a:t>
              </a:r>
              <a:r>
                <a:rPr lang="en-GB" sz="2400" dirty="0" err="1">
                  <a:solidFill>
                    <a:srgbClr val="0000FF"/>
                  </a:solidFill>
                </a:rPr>
                <a:t>ChPT</a:t>
              </a:r>
              <a:r>
                <a:rPr lang="en-GB" sz="2400" dirty="0">
                  <a:solidFill>
                    <a:srgbClr val="0000FF"/>
                  </a:solidFill>
                </a:rPr>
                <a:t>): </a:t>
              </a:r>
            </a:p>
            <a:p>
              <a:pPr>
                <a:lnSpc>
                  <a:spcPct val="90000"/>
                </a:lnSpc>
                <a:buClr>
                  <a:schemeClr val="tx1"/>
                </a:buClr>
              </a:pPr>
              <a:r>
                <a:rPr lang="it-IT" sz="2400" dirty="0">
                  <a:latin typeface="Arial" pitchFamily="34" charset="0"/>
                </a:rPr>
                <a:t>                </a:t>
              </a:r>
              <a:r>
                <a:rPr lang="it-IT" sz="2400" dirty="0" err="1"/>
                <a:t>Strangeness</a:t>
              </a:r>
              <a:r>
                <a:rPr lang="it-IT" sz="2400" dirty="0"/>
                <a:t> (</a:t>
              </a:r>
              <a:r>
                <a:rPr lang="it-IT" sz="2400" dirty="0">
                  <a:latin typeface="Symbol" pitchFamily="18" charset="2"/>
                </a:rPr>
                <a:t>g </a:t>
              </a:r>
              <a:r>
                <a:rPr lang="it-IT" sz="2400" dirty="0"/>
                <a:t>N</a:t>
              </a:r>
              <a:r>
                <a:rPr lang="it-IT" sz="2400" dirty="0">
                  <a:latin typeface="cmsy10"/>
                </a:rPr>
                <a:t> </a:t>
              </a:r>
              <a:r>
                <a:rPr lang="it-IT" sz="2400" dirty="0">
                  <a:latin typeface="Times New Roman" pitchFamily="18" charset="0"/>
                </a:rPr>
                <a:t>→</a:t>
              </a:r>
              <a:r>
                <a:rPr lang="it-IT" sz="2400" dirty="0">
                  <a:latin typeface="Symbol" pitchFamily="18" charset="2"/>
                </a:rPr>
                <a:t>L</a:t>
              </a:r>
              <a:r>
                <a:rPr lang="it-IT" sz="2400" dirty="0"/>
                <a:t>K) </a:t>
              </a:r>
              <a:endParaRPr lang="it-IT" sz="2400" dirty="0">
                <a:latin typeface="Arial" pitchFamily="34" charset="0"/>
              </a:endParaRPr>
            </a:p>
            <a:p>
              <a:pPr>
                <a:lnSpc>
                  <a:spcPct val="90000"/>
                </a:lnSpc>
                <a:buClr>
                  <a:schemeClr val="tx1"/>
                </a:buClr>
              </a:pPr>
              <a:r>
                <a:rPr lang="en-GB" sz="2400" dirty="0">
                  <a:latin typeface="Symbol" pitchFamily="18" charset="2"/>
                </a:rPr>
                <a:t>                  p</a:t>
              </a:r>
              <a:r>
                <a:rPr lang="en-GB" sz="2400" baseline="33000" dirty="0"/>
                <a:t>0</a:t>
              </a:r>
              <a:r>
                <a:rPr lang="it-IT" sz="2400" dirty="0"/>
                <a:t> </a:t>
              </a:r>
              <a:r>
                <a:rPr lang="it-IT" sz="2400" dirty="0" err="1"/>
                <a:t>meson</a:t>
              </a:r>
              <a:r>
                <a:rPr lang="it-IT" sz="2400" dirty="0"/>
                <a:t> </a:t>
              </a:r>
              <a:r>
                <a:rPr lang="it-IT" sz="2400" dirty="0" err="1"/>
                <a:t>photoproduction</a:t>
              </a:r>
              <a:r>
                <a:rPr lang="it-IT" sz="2400" dirty="0"/>
                <a:t>  </a:t>
              </a:r>
              <a:r>
                <a:rPr lang="it-IT" sz="2400" dirty="0" err="1"/>
                <a:t>at</a:t>
              </a:r>
              <a:r>
                <a:rPr lang="it-IT" sz="2400" dirty="0"/>
                <a:t> </a:t>
              </a:r>
              <a:r>
                <a:rPr lang="it-IT" sz="2400" dirty="0" err="1"/>
                <a:t>threshold</a:t>
              </a:r>
              <a:endParaRPr lang="it-IT" sz="2400" dirty="0"/>
            </a:p>
            <a:p>
              <a:pPr>
                <a:lnSpc>
                  <a:spcPct val="90000"/>
                </a:lnSpc>
                <a:buClr>
                  <a:schemeClr val="tx1"/>
                </a:buClr>
                <a:buFontTx/>
                <a:buChar char="•"/>
              </a:pPr>
              <a:r>
                <a:rPr lang="it-IT" sz="2400" dirty="0"/>
                <a:t> </a:t>
              </a:r>
              <a:r>
                <a:rPr lang="it-IT" sz="2400" b="1" dirty="0" err="1">
                  <a:solidFill>
                    <a:srgbClr val="0000FF"/>
                  </a:solidFill>
                </a:rPr>
                <a:t>Ambiguity</a:t>
              </a:r>
              <a:r>
                <a:rPr lang="it-IT" sz="2400" b="1" dirty="0">
                  <a:solidFill>
                    <a:srgbClr val="0000FF"/>
                  </a:solidFill>
                </a:rPr>
                <a:t> free </a:t>
              </a:r>
              <a:r>
                <a:rPr lang="it-IT" sz="2400" b="1" dirty="0" err="1">
                  <a:solidFill>
                    <a:srgbClr val="0000FF"/>
                  </a:solidFill>
                </a:rPr>
                <a:t>amplitude</a:t>
              </a:r>
              <a:r>
                <a:rPr lang="it-IT" sz="2400" b="1" dirty="0">
                  <a:solidFill>
                    <a:srgbClr val="0000FF"/>
                  </a:solidFill>
                </a:rPr>
                <a:t> </a:t>
              </a:r>
              <a:r>
                <a:rPr lang="it-IT" sz="2400" b="1" dirty="0" err="1">
                  <a:solidFill>
                    <a:srgbClr val="0000FF"/>
                  </a:solidFill>
                </a:rPr>
                <a:t>analysis</a:t>
              </a:r>
              <a:r>
                <a:rPr lang="it-IT" sz="2400" b="1" dirty="0">
                  <a:solidFill>
                    <a:srgbClr val="0000FF"/>
                  </a:solidFill>
                </a:rPr>
                <a:t> of </a:t>
              </a:r>
              <a:r>
                <a:rPr lang="it-IT" sz="2400" b="1" dirty="0" err="1">
                  <a:solidFill>
                    <a:srgbClr val="0000FF"/>
                  </a:solidFill>
                </a:rPr>
                <a:t>meson</a:t>
              </a:r>
              <a:r>
                <a:rPr lang="it-IT" sz="2400" b="1" dirty="0">
                  <a:solidFill>
                    <a:srgbClr val="0000FF"/>
                  </a:solidFill>
                </a:rPr>
                <a:t> </a:t>
              </a:r>
              <a:r>
                <a:rPr lang="it-IT" sz="2400" b="1" dirty="0" err="1">
                  <a:solidFill>
                    <a:srgbClr val="0000FF"/>
                  </a:solidFill>
                </a:rPr>
                <a:t>photoproduction</a:t>
              </a:r>
              <a:endParaRPr lang="it-IT" sz="2400" b="1" dirty="0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  <a:buClr>
                  <a:schemeClr val="tx1"/>
                </a:buClr>
              </a:pPr>
              <a:r>
                <a:rPr lang="en-GB" sz="2400" dirty="0">
                  <a:latin typeface="Arial" pitchFamily="34" charset="0"/>
                </a:rPr>
                <a:t>               </a:t>
              </a:r>
              <a:r>
                <a:rPr lang="en-GB" sz="2400" dirty="0"/>
                <a:t>Requires Double polarization measurements: </a:t>
              </a:r>
            </a:p>
            <a:p>
              <a:pPr>
                <a:lnSpc>
                  <a:spcPct val="90000"/>
                </a:lnSpc>
                <a:buClr>
                  <a:schemeClr val="tx1"/>
                </a:buClr>
              </a:pPr>
              <a:r>
                <a:rPr lang="en-GB" sz="2400" dirty="0">
                  <a:latin typeface="Arial" pitchFamily="34" charset="0"/>
                </a:rPr>
                <a:t>               </a:t>
              </a:r>
              <a:r>
                <a:rPr lang="en-GB" sz="2400" dirty="0">
                  <a:latin typeface="Symbol" pitchFamily="18" charset="2"/>
                </a:rPr>
                <a:t>g</a:t>
              </a:r>
              <a:r>
                <a:rPr lang="it-IT" sz="2400" dirty="0" err="1"/>
                <a:t>N</a:t>
              </a:r>
              <a:r>
                <a:rPr lang="it-IT" sz="2400" dirty="0" err="1">
                  <a:latin typeface="Times New Roman" pitchFamily="18" charset="0"/>
                </a:rPr>
                <a:t>→</a:t>
              </a:r>
              <a:r>
                <a:rPr lang="it-IT" sz="2400" dirty="0" err="1"/>
                <a:t>N</a:t>
              </a:r>
              <a:r>
                <a:rPr lang="it-IT" sz="2400" dirty="0" err="1">
                  <a:latin typeface="Symbol" pitchFamily="18" charset="2"/>
                </a:rPr>
                <a:t>p</a:t>
              </a:r>
              <a:r>
                <a:rPr lang="it-IT" sz="2400" dirty="0"/>
                <a:t>(</a:t>
              </a:r>
              <a:r>
                <a:rPr lang="it-IT" sz="2400" dirty="0">
                  <a:latin typeface="Symbol" pitchFamily="18" charset="2"/>
                </a:rPr>
                <a:t>p</a:t>
              </a:r>
              <a:r>
                <a:rPr lang="it-IT" sz="2400" dirty="0"/>
                <a:t>); </a:t>
              </a:r>
              <a:r>
                <a:rPr lang="it-IT" sz="2400" dirty="0" err="1"/>
                <a:t>N</a:t>
              </a:r>
              <a:r>
                <a:rPr lang="it-IT" sz="2400" dirty="0" err="1">
                  <a:latin typeface="Symbol" pitchFamily="18" charset="2"/>
                </a:rPr>
                <a:t>h</a:t>
              </a:r>
              <a:r>
                <a:rPr lang="it-IT" sz="2400" dirty="0"/>
                <a:t> (</a:t>
              </a:r>
              <a:r>
                <a:rPr lang="it-IT" sz="2400" dirty="0">
                  <a:latin typeface="Symbol" pitchFamily="18" charset="2"/>
                </a:rPr>
                <a:t>r</a:t>
              </a:r>
              <a:r>
                <a:rPr lang="it-IT" sz="2400" dirty="0"/>
                <a:t>,…) </a:t>
              </a:r>
              <a:r>
                <a:rPr lang="it-IT" sz="2400" dirty="0" err="1"/>
                <a:t>channels</a:t>
              </a:r>
              <a:endParaRPr lang="en-GB" sz="2400" dirty="0"/>
            </a:p>
            <a:p>
              <a:pPr>
                <a:lnSpc>
                  <a:spcPct val="90000"/>
                </a:lnSpc>
                <a:buClr>
                  <a:schemeClr val="tx1"/>
                </a:buClr>
                <a:buFontTx/>
                <a:buChar char="•"/>
              </a:pPr>
              <a:r>
                <a:rPr lang="en-GB" sz="2400" b="1" dirty="0">
                  <a:latin typeface="Arial" pitchFamily="34" charset="0"/>
                </a:rPr>
                <a:t> </a:t>
              </a:r>
              <a:r>
                <a:rPr lang="en-GB" sz="2400" b="1" dirty="0">
                  <a:solidFill>
                    <a:srgbClr val="0000FF"/>
                  </a:solidFill>
                </a:rPr>
                <a:t>Tests of fundamental symmetries (C,CP,CPT…)</a:t>
              </a:r>
            </a:p>
            <a:p>
              <a:pPr>
                <a:lnSpc>
                  <a:spcPct val="90000"/>
                </a:lnSpc>
                <a:buClr>
                  <a:schemeClr val="tx1"/>
                </a:buClr>
              </a:pPr>
              <a:r>
                <a:rPr lang="en-GB" sz="2400" b="1" dirty="0">
                  <a:latin typeface="Arial" pitchFamily="34" charset="0"/>
                </a:rPr>
                <a:t>              </a:t>
              </a:r>
              <a:r>
                <a:rPr lang="en-GB" sz="2400" b="1" dirty="0"/>
                <a:t> (</a:t>
              </a:r>
              <a:r>
                <a:rPr lang="en-GB" sz="2400" dirty="0"/>
                <a:t>Rare) </a:t>
              </a:r>
              <a:r>
                <a:rPr lang="en-GB" sz="2400" b="1" dirty="0">
                  <a:latin typeface="Symbol" pitchFamily="18" charset="2"/>
                </a:rPr>
                <a:t>, h</a:t>
              </a:r>
              <a:r>
                <a:rPr lang="en-GB" sz="2400" b="1" baseline="30000" dirty="0">
                  <a:latin typeface="Arial" pitchFamily="34" charset="0"/>
                </a:rPr>
                <a:t>/</a:t>
              </a:r>
              <a:r>
                <a:rPr lang="en-GB" sz="2400" dirty="0"/>
                <a:t> decays</a:t>
              </a:r>
            </a:p>
            <a:p>
              <a:pPr>
                <a:lnSpc>
                  <a:spcPct val="90000"/>
                </a:lnSpc>
                <a:buClr>
                  <a:schemeClr val="tx1"/>
                </a:buClr>
                <a:buFontTx/>
                <a:buChar char="•"/>
              </a:pPr>
              <a:r>
                <a:rPr lang="en-GB" sz="2400" dirty="0"/>
                <a:t> </a:t>
              </a:r>
              <a:r>
                <a:rPr lang="en-GB" sz="2400" b="1" dirty="0">
                  <a:solidFill>
                    <a:srgbClr val="0000FF"/>
                  </a:solidFill>
                </a:rPr>
                <a:t>In medium properties of hadrons &amp; nuclear physics:</a:t>
              </a:r>
            </a:p>
            <a:p>
              <a:pPr>
                <a:lnSpc>
                  <a:spcPct val="90000"/>
                </a:lnSpc>
                <a:buClr>
                  <a:schemeClr val="tx1"/>
                </a:buClr>
              </a:pPr>
              <a:r>
                <a:rPr lang="en-GB" sz="2400" dirty="0"/>
                <a:t>                  Meson photo production on nuclei</a:t>
              </a:r>
              <a:endParaRPr lang="en-GB" sz="2400" b="1" dirty="0">
                <a:solidFill>
                  <a:srgbClr val="0000FF"/>
                </a:solidFill>
              </a:endParaRPr>
            </a:p>
            <a:p>
              <a:pPr>
                <a:lnSpc>
                  <a:spcPct val="90000"/>
                </a:lnSpc>
                <a:buClr>
                  <a:schemeClr val="tx1"/>
                </a:buClr>
                <a:buFontTx/>
                <a:buChar char="•"/>
              </a:pPr>
              <a:r>
                <a:rPr lang="en-GB" sz="2400" b="1" dirty="0">
                  <a:solidFill>
                    <a:srgbClr val="0000FF"/>
                  </a:solidFill>
                </a:rPr>
                <a:t> Search for “missing” baryon resonances </a:t>
              </a:r>
            </a:p>
            <a:p>
              <a:pPr>
                <a:lnSpc>
                  <a:spcPct val="90000"/>
                </a:lnSpc>
                <a:buClr>
                  <a:schemeClr val="tx1"/>
                </a:buClr>
              </a:pPr>
              <a:r>
                <a:rPr lang="en-GB" sz="2400" b="1" dirty="0">
                  <a:latin typeface="Arial" pitchFamily="34" charset="0"/>
                </a:rPr>
                <a:t>              </a:t>
              </a:r>
              <a:r>
                <a:rPr lang="en-GB" sz="2400" dirty="0"/>
                <a:t>Vector meson (</a:t>
              </a:r>
              <a:r>
                <a:rPr lang="en-GB" sz="2400" dirty="0">
                  <a:sym typeface="Symbol"/>
                </a:rPr>
                <a:t>, ) </a:t>
              </a:r>
              <a:r>
                <a:rPr lang="en-GB" sz="2400" dirty="0"/>
                <a:t>photo production</a:t>
              </a:r>
            </a:p>
            <a:p>
              <a:pPr>
                <a:lnSpc>
                  <a:spcPct val="90000"/>
                </a:lnSpc>
                <a:buClr>
                  <a:schemeClr val="tx1"/>
                </a:buClr>
              </a:pPr>
              <a:endParaRPr lang="it-IT" sz="2000" dirty="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631504" y="6033482"/>
            <a:ext cx="871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Use of state-the-art </a:t>
            </a:r>
            <a:r>
              <a:rPr lang="it-IT" sz="2000" b="1" dirty="0" err="1"/>
              <a:t>technology</a:t>
            </a:r>
            <a:r>
              <a:rPr lang="it-IT" sz="2000" b="1" dirty="0"/>
              <a:t>  (</a:t>
            </a:r>
            <a:r>
              <a:rPr lang="it-IT" sz="2000" b="1" dirty="0" err="1"/>
              <a:t>circularly</a:t>
            </a:r>
            <a:r>
              <a:rPr lang="it-IT" sz="2000" b="1" dirty="0"/>
              <a:t> and </a:t>
            </a:r>
            <a:r>
              <a:rPr lang="it-IT" sz="2000" b="1" dirty="0" err="1"/>
              <a:t>linearly</a:t>
            </a:r>
            <a:r>
              <a:rPr lang="it-IT" sz="2000" b="1" dirty="0"/>
              <a:t> </a:t>
            </a:r>
            <a:r>
              <a:rPr lang="it-IT" sz="2000" b="1" dirty="0" err="1"/>
              <a:t>polarised</a:t>
            </a:r>
            <a:r>
              <a:rPr lang="it-IT" sz="2000" b="1" dirty="0"/>
              <a:t> </a:t>
            </a:r>
            <a:r>
              <a:rPr lang="it-IT" sz="2000" b="1" dirty="0" err="1"/>
              <a:t>photon</a:t>
            </a:r>
            <a:r>
              <a:rPr lang="it-IT" sz="2000" b="1" dirty="0"/>
              <a:t> </a:t>
            </a:r>
            <a:r>
              <a:rPr lang="it-IT" sz="2000" b="1" dirty="0" err="1"/>
              <a:t>beams</a:t>
            </a:r>
            <a:r>
              <a:rPr lang="it-IT" sz="2000" b="1" dirty="0"/>
              <a:t>; </a:t>
            </a:r>
            <a:r>
              <a:rPr lang="it-IT" sz="2000" b="1" dirty="0" err="1"/>
              <a:t>longitudinally</a:t>
            </a:r>
            <a:r>
              <a:rPr lang="it-IT" sz="2000" b="1" dirty="0"/>
              <a:t> and </a:t>
            </a:r>
            <a:r>
              <a:rPr lang="it-IT" sz="2000" b="1" dirty="0" err="1"/>
              <a:t>transverse</a:t>
            </a:r>
            <a:r>
              <a:rPr lang="it-IT" sz="2000" b="1" dirty="0"/>
              <a:t> </a:t>
            </a:r>
            <a:r>
              <a:rPr lang="it-IT" sz="2000" b="1" dirty="0" err="1"/>
              <a:t>polrised</a:t>
            </a:r>
            <a:r>
              <a:rPr lang="it-IT" sz="2000" b="1" dirty="0"/>
              <a:t> </a:t>
            </a:r>
            <a:r>
              <a:rPr lang="it-IT" sz="2000" b="1" dirty="0" err="1"/>
              <a:t>proton</a:t>
            </a:r>
            <a:r>
              <a:rPr lang="it-IT" sz="2000" b="1" dirty="0"/>
              <a:t>/</a:t>
            </a:r>
            <a:r>
              <a:rPr lang="it-IT" sz="2000" b="1" dirty="0" err="1"/>
              <a:t>deuteron</a:t>
            </a:r>
            <a:r>
              <a:rPr lang="it-IT" sz="2000" b="1" dirty="0"/>
              <a:t>/3He targets)  </a:t>
            </a:r>
            <a:r>
              <a:rPr lang="it-IT" sz="2000" b="1" dirty="0" err="1"/>
              <a:t>is</a:t>
            </a:r>
            <a:r>
              <a:rPr lang="it-IT" sz="2000" b="1" dirty="0"/>
              <a:t>  </a:t>
            </a:r>
            <a:r>
              <a:rPr lang="it-IT" sz="2000" b="1" dirty="0" err="1"/>
              <a:t>required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0634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4" r="12259"/>
          <a:stretch/>
        </p:blipFill>
        <p:spPr>
          <a:xfrm rot="5400000">
            <a:off x="1222440" y="-1336740"/>
            <a:ext cx="6699119" cy="9372599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029699" y="1373857"/>
            <a:ext cx="54006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GB" sz="2400" dirty="0" smtClean="0">
                <a:solidFill>
                  <a:srgbClr val="008000"/>
                </a:solidFill>
                <a:latin typeface="Nimbus Roman No9 L" pitchFamily="16" charset="0"/>
              </a:rPr>
              <a:t>MWPC:2 cylindrical</a:t>
            </a:r>
          </a:p>
          <a:p>
            <a:pPr hangingPunct="0"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GB" sz="2400" dirty="0" smtClean="0">
                <a:solidFill>
                  <a:srgbClr val="008000"/>
                </a:solidFill>
                <a:latin typeface="Nimbus Roman No9 L" pitchFamily="16" charset="0"/>
              </a:rPr>
              <a:t> </a:t>
            </a:r>
            <a:r>
              <a:rPr lang="en-GB" sz="2400" dirty="0">
                <a:solidFill>
                  <a:srgbClr val="008000"/>
                </a:solidFill>
                <a:latin typeface="Nimbus Roman No9 L" pitchFamily="16" charset="0"/>
              </a:rPr>
              <a:t>detectors</a:t>
            </a:r>
            <a:r>
              <a:rPr lang="it-IT" sz="2400" dirty="0">
                <a:solidFill>
                  <a:srgbClr val="008000"/>
                </a:solidFill>
                <a:latin typeface="Nimbus Roman No9 L" pitchFamily="16" charset="0"/>
              </a:rPr>
              <a:t> (PAVIA)</a:t>
            </a:r>
            <a:endParaRPr lang="en-GB" sz="2400" dirty="0">
              <a:solidFill>
                <a:srgbClr val="008000"/>
              </a:solidFill>
              <a:latin typeface="Nimbus Roman No9 L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r>
              <a:rPr lang="it-IT" dirty="0" smtClean="0"/>
              <a:t>MAMBO – Bonn - Apparato</a:t>
            </a:r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1524000" y="1192684"/>
            <a:ext cx="9073008" cy="5188644"/>
            <a:chOff x="-36512" y="1702581"/>
            <a:chExt cx="9073008" cy="518864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83"/>
            <a:stretch/>
          </p:blipFill>
          <p:spPr bwMode="auto">
            <a:xfrm>
              <a:off x="-36512" y="2636912"/>
              <a:ext cx="9036496" cy="425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8"/>
            <p:cNvSpPr txBox="1"/>
            <p:nvPr/>
          </p:nvSpPr>
          <p:spPr>
            <a:xfrm>
              <a:off x="107504" y="3492297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/>
                <a:t>e</a:t>
              </a:r>
              <a:r>
                <a:rPr lang="it-IT" sz="2800" b="1" baseline="30000" dirty="0"/>
                <a:t>- </a:t>
              </a:r>
              <a:endParaRPr lang="it-IT" sz="2800" dirty="0"/>
            </a:p>
          </p:txBody>
        </p:sp>
        <p:sp>
          <p:nvSpPr>
            <p:cNvPr id="10" name="Freccia a destra 9"/>
            <p:cNvSpPr/>
            <p:nvPr/>
          </p:nvSpPr>
          <p:spPr>
            <a:xfrm>
              <a:off x="107504" y="4077072"/>
              <a:ext cx="288032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971600" y="2865710"/>
              <a:ext cx="11521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err="1">
                  <a:solidFill>
                    <a:srgbClr val="0000FF"/>
                  </a:solidFill>
                </a:rPr>
                <a:t>Photon</a:t>
              </a:r>
              <a:r>
                <a:rPr lang="it-IT" sz="2000" b="1" dirty="0">
                  <a:solidFill>
                    <a:srgbClr val="0000FF"/>
                  </a:solidFill>
                </a:rPr>
                <a:t> </a:t>
              </a:r>
              <a:r>
                <a:rPr lang="it-IT" sz="2000" b="1" dirty="0" err="1">
                  <a:solidFill>
                    <a:srgbClr val="0000FF"/>
                  </a:solidFill>
                </a:rPr>
                <a:t>Tagging</a:t>
              </a:r>
              <a:r>
                <a:rPr lang="it-IT" sz="2000" b="1" dirty="0">
                  <a:solidFill>
                    <a:srgbClr val="0000FF"/>
                  </a:solidFill>
                </a:rPr>
                <a:t> </a:t>
              </a:r>
            </a:p>
            <a:p>
              <a:r>
                <a:rPr lang="it-IT" sz="2000" b="1" dirty="0" err="1">
                  <a:solidFill>
                    <a:srgbClr val="0000FF"/>
                  </a:solidFill>
                </a:rPr>
                <a:t>magnet</a:t>
              </a:r>
              <a:endParaRPr lang="it-IT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Freccia a destra 11"/>
            <p:cNvSpPr/>
            <p:nvPr/>
          </p:nvSpPr>
          <p:spPr>
            <a:xfrm>
              <a:off x="2339752" y="4077072"/>
              <a:ext cx="288032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1943200" y="3794881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ym typeface="Symbol"/>
                </a:rPr>
                <a:t></a:t>
              </a:r>
              <a:r>
                <a:rPr lang="it-IT" sz="2800" b="1" baseline="30000" dirty="0"/>
                <a:t> </a:t>
              </a:r>
              <a:endParaRPr lang="it-IT" sz="2800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339752" y="1702581"/>
              <a:ext cx="1944216" cy="19389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</a:rPr>
                <a:t>Central  part</a:t>
              </a:r>
            </a:p>
            <a:p>
              <a:endParaRPr lang="it-IT" sz="2000" dirty="0"/>
            </a:p>
            <a:p>
              <a:r>
                <a:rPr lang="it-IT" sz="2000" b="1" dirty="0">
                  <a:solidFill>
                    <a:srgbClr val="0000FF"/>
                  </a:solidFill>
                </a:rPr>
                <a:t>BGO </a:t>
              </a:r>
              <a:r>
                <a:rPr lang="it-IT" sz="2000" b="1" dirty="0" err="1">
                  <a:solidFill>
                    <a:srgbClr val="0000FF"/>
                  </a:solidFill>
                </a:rPr>
                <a:t>calorimeter</a:t>
              </a:r>
              <a:endParaRPr lang="it-IT" sz="2000" b="1" dirty="0">
                <a:solidFill>
                  <a:srgbClr val="0000FF"/>
                </a:solidFill>
              </a:endParaRPr>
            </a:p>
            <a:p>
              <a:r>
                <a:rPr lang="it-IT" sz="2000" b="1" dirty="0" err="1">
                  <a:solidFill>
                    <a:srgbClr val="0000FF"/>
                  </a:solidFill>
                </a:rPr>
                <a:t>Scintillator</a:t>
              </a:r>
              <a:r>
                <a:rPr lang="it-IT" sz="2000" b="1" dirty="0">
                  <a:solidFill>
                    <a:srgbClr val="0000FF"/>
                  </a:solidFill>
                </a:rPr>
                <a:t>  </a:t>
              </a:r>
              <a:r>
                <a:rPr lang="it-IT" sz="2000" b="1" dirty="0" err="1">
                  <a:solidFill>
                    <a:srgbClr val="0000FF"/>
                  </a:solidFill>
                </a:rPr>
                <a:t>barrel</a:t>
              </a:r>
              <a:endParaRPr lang="it-IT" sz="2000" b="1" dirty="0">
                <a:solidFill>
                  <a:srgbClr val="0000FF"/>
                </a:solidFill>
              </a:endParaRPr>
            </a:p>
            <a:p>
              <a:r>
                <a:rPr lang="it-IT" sz="2000" b="1" dirty="0" err="1">
                  <a:solidFill>
                    <a:srgbClr val="0000FF"/>
                  </a:solidFill>
                </a:rPr>
                <a:t>MWPCs</a:t>
              </a:r>
              <a:r>
                <a:rPr lang="it-IT" sz="2000" b="1" dirty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4427984" y="1774494"/>
              <a:ext cx="4499992" cy="16312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              </a:t>
              </a:r>
              <a:r>
                <a:rPr lang="it-IT" sz="2000" b="1" dirty="0" err="1">
                  <a:solidFill>
                    <a:srgbClr val="002060"/>
                  </a:solidFill>
                </a:rPr>
                <a:t>Forward</a:t>
              </a:r>
              <a:r>
                <a:rPr lang="it-IT" sz="2000" b="1" dirty="0">
                  <a:solidFill>
                    <a:srgbClr val="002060"/>
                  </a:solidFill>
                </a:rPr>
                <a:t>   part</a:t>
              </a:r>
            </a:p>
            <a:p>
              <a:endParaRPr lang="it-IT" sz="2000" dirty="0"/>
            </a:p>
            <a:p>
              <a:r>
                <a:rPr lang="it-IT" b="1" dirty="0" err="1">
                  <a:solidFill>
                    <a:srgbClr val="0000FF"/>
                  </a:solidFill>
                </a:rPr>
                <a:t>MRPCs</a:t>
              </a:r>
              <a:r>
                <a:rPr lang="it-IT" b="1" dirty="0">
                  <a:solidFill>
                    <a:srgbClr val="0000FF"/>
                  </a:solidFill>
                </a:rPr>
                <a:t>            Open </a:t>
              </a:r>
              <a:r>
                <a:rPr lang="it-IT" b="1" dirty="0" err="1">
                  <a:solidFill>
                    <a:srgbClr val="0000FF"/>
                  </a:solidFill>
                </a:rPr>
                <a:t>Dipole</a:t>
              </a:r>
              <a:r>
                <a:rPr lang="it-IT" b="1" dirty="0">
                  <a:solidFill>
                    <a:srgbClr val="0000FF"/>
                  </a:solidFill>
                </a:rPr>
                <a:t>      </a:t>
              </a:r>
              <a:r>
                <a:rPr lang="it-IT" b="1" dirty="0" err="1">
                  <a:solidFill>
                    <a:srgbClr val="0000FF"/>
                  </a:solidFill>
                </a:rPr>
                <a:t>Drift</a:t>
              </a:r>
              <a:r>
                <a:rPr lang="it-IT" b="1" dirty="0">
                  <a:solidFill>
                    <a:srgbClr val="0000FF"/>
                  </a:solidFill>
                </a:rPr>
                <a:t>   TOF </a:t>
              </a:r>
              <a:r>
                <a:rPr lang="it-IT" b="1" dirty="0" err="1">
                  <a:solidFill>
                    <a:srgbClr val="0000FF"/>
                  </a:solidFill>
                </a:rPr>
                <a:t>Scint</a:t>
              </a:r>
              <a:r>
                <a:rPr lang="it-IT" b="1" dirty="0">
                  <a:solidFill>
                    <a:srgbClr val="0000FF"/>
                  </a:solidFill>
                </a:rPr>
                <a:t>. </a:t>
              </a:r>
              <a:r>
                <a:rPr lang="it-IT" b="1" dirty="0" err="1">
                  <a:solidFill>
                    <a:srgbClr val="0000FF"/>
                  </a:solidFill>
                </a:rPr>
                <a:t>Fibers</a:t>
              </a:r>
              <a:r>
                <a:rPr lang="it-IT" b="1" dirty="0">
                  <a:solidFill>
                    <a:srgbClr val="0000FF"/>
                  </a:solidFill>
                </a:rPr>
                <a:t>      </a:t>
              </a:r>
              <a:r>
                <a:rPr lang="it-IT" b="1" dirty="0" err="1">
                  <a:solidFill>
                    <a:srgbClr val="0000FF"/>
                  </a:solidFill>
                </a:rPr>
                <a:t>Magnet</a:t>
              </a:r>
              <a:r>
                <a:rPr lang="it-IT" b="1" dirty="0">
                  <a:solidFill>
                    <a:srgbClr val="0000FF"/>
                  </a:solidFill>
                </a:rPr>
                <a:t>          Cham.</a:t>
              </a:r>
            </a:p>
            <a:p>
              <a:r>
                <a:rPr lang="it-IT" sz="2000" dirty="0"/>
                <a:t>                                  </a:t>
              </a:r>
            </a:p>
          </p:txBody>
        </p:sp>
        <p:sp>
          <p:nvSpPr>
            <p:cNvPr id="16" name="Freccia a destra 15"/>
            <p:cNvSpPr/>
            <p:nvPr/>
          </p:nvSpPr>
          <p:spPr>
            <a:xfrm rot="16200000" flipV="1">
              <a:off x="3820773" y="5224342"/>
              <a:ext cx="1116123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563888" y="5830027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Target position</a:t>
              </a:r>
            </a:p>
          </p:txBody>
        </p:sp>
        <p:sp>
          <p:nvSpPr>
            <p:cNvPr id="18" name="Freccia a destra 17"/>
            <p:cNvSpPr/>
            <p:nvPr/>
          </p:nvSpPr>
          <p:spPr>
            <a:xfrm rot="5400000">
              <a:off x="3812874" y="3579549"/>
              <a:ext cx="576064" cy="2923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9" name="Freccia a destra 18"/>
            <p:cNvSpPr/>
            <p:nvPr/>
          </p:nvSpPr>
          <p:spPr>
            <a:xfrm rot="5400000">
              <a:off x="4595374" y="3304002"/>
              <a:ext cx="533672" cy="1483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0" name="Freccia a destra 19"/>
            <p:cNvSpPr/>
            <p:nvPr/>
          </p:nvSpPr>
          <p:spPr>
            <a:xfrm rot="5400000">
              <a:off x="5891518" y="3333618"/>
              <a:ext cx="533672" cy="1483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1" name="Freccia a destra 20"/>
            <p:cNvSpPr/>
            <p:nvPr/>
          </p:nvSpPr>
          <p:spPr>
            <a:xfrm rot="7352048">
              <a:off x="7027374" y="3400470"/>
              <a:ext cx="837739" cy="1344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2" name="Freccia a destra 21"/>
            <p:cNvSpPr/>
            <p:nvPr/>
          </p:nvSpPr>
          <p:spPr>
            <a:xfrm rot="6536460">
              <a:off x="7891470" y="3188488"/>
              <a:ext cx="837739" cy="1344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3" name="Freccia a destra 22"/>
            <p:cNvSpPr/>
            <p:nvPr/>
          </p:nvSpPr>
          <p:spPr>
            <a:xfrm rot="16200000" flipV="1">
              <a:off x="305525" y="5283206"/>
              <a:ext cx="684075" cy="7200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107504" y="5661248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Bremsstrahlung target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7762892" y="6269250"/>
              <a:ext cx="1273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Side </a:t>
              </a:r>
              <a:r>
                <a:rPr lang="it-IT" b="1" dirty="0" err="1"/>
                <a:t>view</a:t>
              </a:r>
              <a:endParaRPr lang="it-IT" b="1" dirty="0"/>
            </a:p>
          </p:txBody>
        </p:sp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941039" y="1341541"/>
            <a:ext cx="27432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GB" sz="2400" dirty="0" smtClean="0">
                <a:solidFill>
                  <a:srgbClr val="008000"/>
                </a:solidFill>
                <a:latin typeface="Nimbus Roman No9 L" pitchFamily="16" charset="0"/>
              </a:rPr>
              <a:t>MWPC:2 cylindrical</a:t>
            </a:r>
          </a:p>
          <a:p>
            <a:pPr hangingPunct="0"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GB" sz="2400" dirty="0" smtClean="0">
                <a:solidFill>
                  <a:srgbClr val="008000"/>
                </a:solidFill>
                <a:latin typeface="Nimbus Roman No9 L" pitchFamily="16" charset="0"/>
              </a:rPr>
              <a:t> </a:t>
            </a:r>
            <a:r>
              <a:rPr lang="en-GB" sz="2400" dirty="0">
                <a:solidFill>
                  <a:srgbClr val="008000"/>
                </a:solidFill>
                <a:latin typeface="Nimbus Roman No9 L" pitchFamily="16" charset="0"/>
              </a:rPr>
              <a:t>detectors</a:t>
            </a:r>
            <a:r>
              <a:rPr lang="it-IT" sz="2400" dirty="0">
                <a:solidFill>
                  <a:srgbClr val="008000"/>
                </a:solidFill>
                <a:latin typeface="Nimbus Roman No9 L" pitchFamily="16" charset="0"/>
              </a:rPr>
              <a:t> (PAVIA)</a:t>
            </a:r>
            <a:endParaRPr lang="en-GB" sz="2400" dirty="0">
              <a:solidFill>
                <a:srgbClr val="008000"/>
              </a:solidFill>
              <a:latin typeface="Nimbus Roman No9 L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079776" y="40466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Attività svolta </a:t>
            </a:r>
            <a:r>
              <a:rPr lang="it-IT" sz="2800" b="1" dirty="0" smtClean="0"/>
              <a:t>2017-2018 </a:t>
            </a:r>
            <a:endParaRPr lang="it-IT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370262" y="1093214"/>
                <a:ext cx="10933613" cy="4349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2400" b="1" dirty="0" smtClean="0">
                    <a:solidFill>
                      <a:srgbClr val="FF0000"/>
                    </a:solidFill>
                  </a:rPr>
                  <a:t>Mainz </a:t>
                </a:r>
                <a:r>
                  <a:rPr lang="it-IT" dirty="0"/>
                  <a:t>:  -)</a:t>
                </a:r>
                <a:r>
                  <a:rPr lang="it-IT" dirty="0">
                    <a:latin typeface="Comic Sans MS" panose="030F0702030302020204" pitchFamily="66" charset="0"/>
                  </a:rPr>
                  <a:t> </a:t>
                </a:r>
                <a:r>
                  <a:rPr lang="it-IT" b="1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manutenzione </a:t>
                </a:r>
                <a:r>
                  <a:rPr lang="it-IT" b="1" dirty="0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 e riparazione camere </a:t>
                </a:r>
                <a:r>
                  <a:rPr lang="it-IT" b="1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a fili </a:t>
                </a:r>
                <a:r>
                  <a:rPr lang="it-IT" b="1" dirty="0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(grazie a San Domenico </a:t>
                </a:r>
                <a:r>
                  <a:rPr lang="it-IT" b="1" dirty="0" err="1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Calabrò</a:t>
                </a:r>
                <a:r>
                  <a:rPr lang="it-IT" b="1" dirty="0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)</a:t>
                </a:r>
              </a:p>
              <a:p>
                <a:r>
                  <a:rPr lang="it-IT" b="1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it-IT" b="1" dirty="0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	    </a:t>
                </a:r>
                <a:r>
                  <a:rPr lang="it-IT" dirty="0" smtClean="0"/>
                  <a:t>-)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installazione e </a:t>
                </a:r>
                <a:r>
                  <a:rPr lang="it-IT" b="1" kern="0" dirty="0" err="1" smtClean="0">
                    <a:solidFill>
                      <a:srgbClr val="0000FF"/>
                    </a:solidFill>
                    <a:latin typeface="Comic Sans MS" pitchFamily="66" charset="0"/>
                  </a:rPr>
                  <a:t>commissioning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nuovo rivelatore di rivelatore di piano </a:t>
                </a:r>
              </a:p>
              <a:p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              focale per </a:t>
                </a:r>
                <a:r>
                  <a:rPr lang="it-IT" b="1" kern="0" dirty="0" err="1" smtClean="0">
                    <a:solidFill>
                      <a:srgbClr val="0000FF"/>
                    </a:solidFill>
                    <a:latin typeface="Comic Sans MS" pitchFamily="66" charset="0"/>
                  </a:rPr>
                  <a:t>tagging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dei fotoni</a:t>
                </a:r>
                <a:endParaRPr lang="it-IT" dirty="0"/>
              </a:p>
              <a:p>
                <a:r>
                  <a:rPr lang="it-IT" dirty="0"/>
                  <a:t>                         -)</a:t>
                </a:r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 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Prime Prese </a:t>
                </a:r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dati 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con:</a:t>
                </a:r>
              </a:p>
              <a:p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 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               =) bersaglio L </a:t>
                </a:r>
                <a:r>
                  <a:rPr lang="it-IT" b="1" kern="0" baseline="30000" dirty="0" smtClean="0">
                    <a:solidFill>
                      <a:srgbClr val="0000FF"/>
                    </a:solidFill>
                    <a:latin typeface="Comic Sans MS" pitchFamily="66" charset="0"/>
                  </a:rPr>
                  <a:t>1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H (</a:t>
                </a:r>
                <a:r>
                  <a:rPr lang="it-IT" b="1" kern="0" dirty="0" err="1" smtClean="0">
                    <a:solidFill>
                      <a:srgbClr val="0000FF"/>
                    </a:solidFill>
                    <a:latin typeface="Comic Sans MS" pitchFamily="66" charset="0"/>
                  </a:rPr>
                  <a:t>scattering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Compton; precisa determinazione</a:t>
                </a:r>
              </a:p>
              <a:p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 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                  delle polarizzabilità statiche 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  <a:sym typeface="Symbol" panose="05050102010706020507" pitchFamily="18" charset="2"/>
                  </a:rPr>
                  <a:t>,  con fascio di fotoni linearmente polarizzato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)</a:t>
                </a:r>
              </a:p>
              <a:p>
                <a:endParaRPr lang="it-IT" dirty="0"/>
              </a:p>
              <a:p>
                <a:pPr lv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it-IT" dirty="0"/>
                  <a:t>                            </a:t>
                </a:r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 </a:t>
                </a:r>
                <a:r>
                  <a:rPr lang="it-IT" dirty="0" smtClean="0"/>
                  <a:t>         </a:t>
                </a:r>
                <a:endParaRPr lang="it-IT" dirty="0"/>
              </a:p>
              <a:p>
                <a:endParaRPr lang="it-IT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Bonn </a:t>
                </a:r>
                <a:r>
                  <a:rPr lang="it-IT" dirty="0"/>
                  <a:t>:  </a:t>
                </a:r>
                <a:r>
                  <a:rPr lang="it-IT" dirty="0" smtClean="0"/>
                  <a:t>   -)   </a:t>
                </a:r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Fine </a:t>
                </a:r>
                <a:r>
                  <a:rPr lang="it-IT" b="1" kern="0" dirty="0" err="1" smtClean="0">
                    <a:solidFill>
                      <a:srgbClr val="0000FF"/>
                    </a:solidFill>
                    <a:latin typeface="Comic Sans MS" pitchFamily="66" charset="0"/>
                  </a:rPr>
                  <a:t>commissioning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/nuovi test sul </a:t>
                </a:r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sistema </a:t>
                </a:r>
                <a:r>
                  <a:rPr lang="it-IT" b="1" kern="0" dirty="0" err="1">
                    <a:solidFill>
                      <a:srgbClr val="0000FF"/>
                    </a:solidFill>
                    <a:latin typeface="Comic Sans MS" pitchFamily="66" charset="0"/>
                  </a:rPr>
                  <a:t>MWPCs</a:t>
                </a:r>
                <a:r>
                  <a:rPr lang="it-IT" dirty="0" smtClean="0"/>
                  <a:t>                       </a:t>
                </a:r>
                <a:endParaRPr lang="it-IT" dirty="0"/>
              </a:p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it-IT" dirty="0" smtClean="0"/>
                  <a:t>                          -)  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Prese dati </a:t>
                </a:r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in fascio e 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con </a:t>
                </a:r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camere a 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fili e con fotoni linearmente</a:t>
                </a:r>
              </a:p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it-IT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 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             polarizzati (</a:t>
                </a:r>
                <a:r>
                  <a:rPr lang="it-IT" b="1" kern="0" dirty="0" err="1" smtClean="0">
                    <a:solidFill>
                      <a:srgbClr val="0000FF"/>
                    </a:solidFill>
                    <a:latin typeface="Comic Sans MS" pitchFamily="66" charset="0"/>
                  </a:rPr>
                  <a:t>fotoproduzione</a:t>
                </a:r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di mesoni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p/>
                    </m:sSup>
                    <m:r>
                      <a:rPr lang="it-IT" b="1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𝐞𝐝</m:t>
                    </m:r>
                    <m:r>
                      <a:rPr lang="it-IT" b="1" i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it-IT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it-IT" b="1" kern="0" dirty="0" smtClean="0">
                    <a:solidFill>
                      <a:srgbClr val="0000FF"/>
                    </a:solidFill>
                    <a:latin typeface="Comic Sans MS" pitchFamily="66" charset="0"/>
                  </a:rPr>
                  <a:t>)</a:t>
                </a:r>
                <a:endParaRPr lang="it-IT" b="1" kern="0" dirty="0">
                  <a:solidFill>
                    <a:srgbClr val="0000FF"/>
                  </a:solidFill>
                  <a:latin typeface="Comic Sans MS" pitchFamily="66" charset="0"/>
                </a:endParaRPr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62" y="1093214"/>
                <a:ext cx="10933613" cy="4349589"/>
              </a:xfrm>
              <a:prstGeom prst="rect">
                <a:avLst/>
              </a:prstGeom>
              <a:blipFill>
                <a:blip r:embed="rId2"/>
                <a:stretch>
                  <a:fillRect l="-781" t="-11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97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tenti\conferences\gdh2004\pip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7001"/>
          <a:stretch>
            <a:fillRect/>
          </a:stretch>
        </p:blipFill>
        <p:spPr bwMode="auto">
          <a:xfrm>
            <a:off x="3728883" y="1239838"/>
            <a:ext cx="6248400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505200" y="304801"/>
            <a:ext cx="51816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Mainz tagged photon facility</a:t>
            </a:r>
            <a:endParaRPr lang="en-GB" altLang="it-IT" sz="2800"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881580" y="3326524"/>
            <a:ext cx="1907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B</a:t>
            </a:r>
            <a:r>
              <a:rPr lang="it-IT" sz="2000" b="1" dirty="0" smtClean="0"/>
              <a:t>remsstrahlung</a:t>
            </a:r>
            <a:endParaRPr lang="it-IT" sz="2000" b="1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/>
          </p:nvPr>
        </p:nvGraphicFramePr>
        <p:xfrm>
          <a:off x="10312301" y="5357246"/>
          <a:ext cx="1773621" cy="45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4" imgW="888840" imgH="228600" progId="Equation.DSMT4">
                  <p:embed/>
                </p:oleObj>
              </mc:Choice>
              <mc:Fallback>
                <p:oleObj name="Equation" r:id="rId4" imgW="888840" imgH="228600" progId="Equation.DSMT4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12301" y="5357246"/>
                        <a:ext cx="1773621" cy="45607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ccia a destra 3"/>
          <p:cNvSpPr/>
          <p:nvPr/>
        </p:nvSpPr>
        <p:spPr>
          <a:xfrm>
            <a:off x="9407754" y="5471264"/>
            <a:ext cx="737038" cy="228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854600" y="5813320"/>
            <a:ext cx="1608083" cy="272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18012" y="2280084"/>
            <a:ext cx="22076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0000CC"/>
                </a:solidFill>
              </a:rPr>
              <a:t>New </a:t>
            </a:r>
            <a:r>
              <a:rPr lang="it-IT" sz="2200" b="1" dirty="0" err="1" smtClean="0">
                <a:solidFill>
                  <a:srgbClr val="0000CC"/>
                </a:solidFill>
              </a:rPr>
              <a:t>focal</a:t>
            </a:r>
            <a:r>
              <a:rPr lang="it-IT" sz="2200" b="1" dirty="0" smtClean="0">
                <a:solidFill>
                  <a:srgbClr val="0000CC"/>
                </a:solidFill>
              </a:rPr>
              <a:t> </a:t>
            </a:r>
            <a:r>
              <a:rPr lang="it-IT" sz="2200" b="1" dirty="0" err="1" smtClean="0">
                <a:solidFill>
                  <a:srgbClr val="0000CC"/>
                </a:solidFill>
              </a:rPr>
              <a:t>plane</a:t>
            </a:r>
            <a:r>
              <a:rPr lang="it-IT" sz="2200" b="1" dirty="0" smtClean="0">
                <a:solidFill>
                  <a:srgbClr val="0000CC"/>
                </a:solidFill>
              </a:rPr>
              <a:t> detector array </a:t>
            </a:r>
          </a:p>
          <a:p>
            <a:r>
              <a:rPr lang="it-IT" sz="2200" b="1" dirty="0" smtClean="0">
                <a:solidFill>
                  <a:srgbClr val="0000CC"/>
                </a:solidFill>
              </a:rPr>
              <a:t>(352 </a:t>
            </a:r>
            <a:r>
              <a:rPr lang="it-IT" sz="2200" b="1" dirty="0" err="1" smtClean="0">
                <a:solidFill>
                  <a:srgbClr val="0000CC"/>
                </a:solidFill>
              </a:rPr>
              <a:t>scintillators</a:t>
            </a:r>
            <a:r>
              <a:rPr lang="it-IT" sz="2200" b="1" dirty="0" smtClean="0">
                <a:solidFill>
                  <a:srgbClr val="0000CC"/>
                </a:solidFill>
              </a:rPr>
              <a:t> </a:t>
            </a:r>
            <a:r>
              <a:rPr lang="it-IT" sz="2200" b="1" dirty="0" err="1" smtClean="0">
                <a:solidFill>
                  <a:srgbClr val="0000CC"/>
                </a:solidFill>
              </a:rPr>
              <a:t>read</a:t>
            </a:r>
            <a:r>
              <a:rPr lang="it-IT" sz="2200" b="1" dirty="0" smtClean="0">
                <a:solidFill>
                  <a:srgbClr val="0000CC"/>
                </a:solidFill>
              </a:rPr>
              <a:t> by APD)</a:t>
            </a:r>
            <a:endParaRPr lang="it-IT" sz="2200" b="1" dirty="0">
              <a:solidFill>
                <a:srgbClr val="0000CC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273963" y="6085490"/>
            <a:ext cx="1384663" cy="3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8896328" y="5813320"/>
            <a:ext cx="247671" cy="272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893277" y="5707632"/>
            <a:ext cx="317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/>
              <a:t>2</a:t>
            </a:r>
            <a:endParaRPr lang="it-IT" sz="22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881580" y="2137657"/>
            <a:ext cx="1895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/>
              <a:t>Collimator</a:t>
            </a:r>
            <a:endParaRPr lang="it-IT" sz="2200" b="1" dirty="0"/>
          </a:p>
        </p:txBody>
      </p:sp>
      <p:sp>
        <p:nvSpPr>
          <p:cNvPr id="11" name="Freccia a sinistra 10"/>
          <p:cNvSpPr/>
          <p:nvPr/>
        </p:nvSpPr>
        <p:spPr>
          <a:xfrm flipV="1">
            <a:off x="8380790" y="2308722"/>
            <a:ext cx="480721" cy="15631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63679" y="4263257"/>
            <a:ext cx="2393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 smtClean="0">
                <a:solidFill>
                  <a:srgbClr val="FF0000"/>
                </a:solidFill>
              </a:rPr>
              <a:t>Tagging</a:t>
            </a:r>
            <a:r>
              <a:rPr lang="it-IT" sz="2200" b="1" dirty="0" smtClean="0">
                <a:solidFill>
                  <a:srgbClr val="FF0000"/>
                </a:solidFill>
              </a:rPr>
              <a:t> </a:t>
            </a:r>
            <a:r>
              <a:rPr lang="it-IT" sz="2200" b="1" dirty="0" err="1" smtClean="0">
                <a:solidFill>
                  <a:srgbClr val="FF0000"/>
                </a:solidFill>
              </a:rPr>
              <a:t>efficiency</a:t>
            </a:r>
            <a:r>
              <a:rPr lang="it-IT" sz="2200" b="1" dirty="0" smtClean="0">
                <a:solidFill>
                  <a:srgbClr val="FF0000"/>
                </a:solidFill>
              </a:rPr>
              <a:t> </a:t>
            </a:r>
            <a:endParaRPr lang="it-IT" sz="2200" b="1" dirty="0">
              <a:solidFill>
                <a:srgbClr val="FF0000"/>
              </a:solidFill>
            </a:endParaRPr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>
            <p:extLst/>
          </p:nvPr>
        </p:nvGraphicFramePr>
        <p:xfrm>
          <a:off x="102421" y="5004067"/>
          <a:ext cx="3458953" cy="695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6" imgW="1955520" imgH="393480" progId="Equation.DSMT4">
                  <p:embed/>
                </p:oleObj>
              </mc:Choice>
              <mc:Fallback>
                <p:oleObj name="Equation" r:id="rId6" imgW="1955520" imgH="393480" progId="Equation.DSMT4">
                  <p:embed/>
                  <p:pic>
                    <p:nvPicPr>
                      <p:cNvPr id="13" name="Oggetto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421" y="5004067"/>
                        <a:ext cx="3458953" cy="695234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48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43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5734086" y="6146927"/>
            <a:ext cx="54166" cy="42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3400">
                <a:solidFill>
                  <a:srgbClr val="000000"/>
                </a:solidFill>
              </a:defRPr>
            </a:lvl1pPr>
          </a:lstStyle>
          <a:p>
            <a:endParaRPr sz="2391" dirty="0"/>
          </a:p>
        </p:txBody>
      </p:sp>
      <p:pic>
        <p:nvPicPr>
          <p:cNvPr id="14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7201" y="2901032"/>
            <a:ext cx="6497599" cy="3080743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5891437" y="973475"/>
            <a:ext cx="4048785" cy="508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321457">
              <a:defRPr sz="21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477"/>
              <a:t>Ps test setup</a:t>
            </a:r>
          </a:p>
          <a:p>
            <a:pPr defTabSz="321457">
              <a:defRPr sz="21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477"/>
              <a:t>used for measurements with Ps (excitation etc.)</a:t>
            </a:r>
          </a:p>
        </p:txBody>
      </p:sp>
      <p:sp>
        <p:nvSpPr>
          <p:cNvPr id="148" name="Shape 148"/>
          <p:cNvSpPr/>
          <p:nvPr/>
        </p:nvSpPr>
        <p:spPr>
          <a:xfrm>
            <a:off x="1988435" y="644530"/>
            <a:ext cx="3488306" cy="2196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Accumulator for e+</a:t>
            </a:r>
          </a:p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Magnetic transfer line for e+</a:t>
            </a:r>
          </a:p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Superconducting magnetic fields  (5T, 1T)</a:t>
            </a:r>
          </a:p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Cryogenic traps (105 electrodes)</a:t>
            </a:r>
          </a:p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antiH detector (scintillating fibers) </a:t>
            </a:r>
          </a:p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External plastic scintillators </a:t>
            </a:r>
          </a:p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Internal  (MCP+phosphor screen &amp; Faraday cups in cryogenic UHV) </a:t>
            </a:r>
          </a:p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lasers </a:t>
            </a:r>
          </a:p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Additional detectors</a:t>
            </a:r>
          </a:p>
          <a:p>
            <a:pPr marL="121539" indent="-121539" defTabSz="321457">
              <a:buSzPct val="75000"/>
              <a:buChar char="-"/>
              <a:defRPr sz="1800">
                <a:solidFill>
                  <a:srgbClr val="0433FF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POSITRON MEASUREMENT setup</a:t>
            </a:r>
          </a:p>
        </p:txBody>
      </p:sp>
      <p:sp>
        <p:nvSpPr>
          <p:cNvPr id="149" name="Shape 149"/>
          <p:cNvSpPr/>
          <p:nvPr/>
        </p:nvSpPr>
        <p:spPr>
          <a:xfrm>
            <a:off x="4591348" y="302121"/>
            <a:ext cx="8902898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sz="31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2180"/>
              <a:t>AEgIS Apparatus</a:t>
            </a:r>
          </a:p>
        </p:txBody>
      </p:sp>
      <p:sp>
        <p:nvSpPr>
          <p:cNvPr id="150" name="Shape 150"/>
          <p:cNvSpPr/>
          <p:nvPr/>
        </p:nvSpPr>
        <p:spPr>
          <a:xfrm flipH="1">
            <a:off x="5550171" y="1401158"/>
            <a:ext cx="1080181" cy="1830166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151" name="Shape 151"/>
          <p:cNvSpPr/>
          <p:nvPr/>
        </p:nvSpPr>
        <p:spPr>
          <a:xfrm>
            <a:off x="7823894" y="4191372"/>
            <a:ext cx="892969" cy="714376"/>
          </a:xfrm>
          <a:prstGeom prst="ellipse">
            <a:avLst/>
          </a:prstGeom>
          <a:ln w="50800">
            <a:solidFill>
              <a:srgbClr val="C82506"/>
            </a:solidFill>
            <a:miter lim="400000"/>
          </a:ln>
          <a:effectLst>
            <a:outerShdw dist="127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FF2600"/>
                </a:solidFill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11010008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" t="7511" r="8248"/>
          <a:stretch/>
        </p:blipFill>
        <p:spPr>
          <a:xfrm>
            <a:off x="898525" y="1371600"/>
            <a:ext cx="8922774" cy="5353664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/>
          </p:nvPr>
        </p:nvGraphicFramePr>
        <p:xfrm>
          <a:off x="265471" y="2338388"/>
          <a:ext cx="8985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Equation" r:id="rId5" imgW="507960" imgH="304560" progId="Equation.DSMT4">
                  <p:embed/>
                </p:oleObj>
              </mc:Choice>
              <mc:Fallback>
                <p:oleObj name="Equation" r:id="rId5" imgW="507960" imgH="304560" progId="Equation.DSMT4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5471" y="2338388"/>
                        <a:ext cx="898525" cy="538162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48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6223819" y="2422803"/>
            <a:ext cx="338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Amorphous</a:t>
            </a:r>
            <a:r>
              <a:rPr lang="it-IT" dirty="0" smtClean="0"/>
              <a:t> </a:t>
            </a:r>
            <a:r>
              <a:rPr lang="it-IT" dirty="0" err="1" smtClean="0"/>
              <a:t>radiator</a:t>
            </a:r>
            <a:r>
              <a:rPr lang="it-IT" dirty="0" smtClean="0"/>
              <a:t> (</a:t>
            </a:r>
            <a:r>
              <a:rPr lang="it-IT" dirty="0" err="1" smtClean="0"/>
              <a:t>Copper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5" name="Freccia in giù 4"/>
          <p:cNvSpPr/>
          <p:nvPr/>
        </p:nvSpPr>
        <p:spPr>
          <a:xfrm>
            <a:off x="7138218" y="2876550"/>
            <a:ext cx="442452" cy="294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587544" y="4394085"/>
            <a:ext cx="269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Crystal  (Diamond)</a:t>
            </a:r>
            <a:endParaRPr lang="it-IT" dirty="0"/>
          </a:p>
        </p:txBody>
      </p:sp>
      <p:sp>
        <p:nvSpPr>
          <p:cNvPr id="7" name="Freccia in su 6"/>
          <p:cNvSpPr/>
          <p:nvPr/>
        </p:nvSpPr>
        <p:spPr>
          <a:xfrm>
            <a:off x="4011561" y="4203290"/>
            <a:ext cx="353962" cy="1907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587544" y="294366"/>
            <a:ext cx="5840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Performances of the new FPD detector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07227" y="1557073"/>
            <a:ext cx="3716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FF0000"/>
                </a:solidFill>
              </a:rPr>
              <a:t>Coherent</a:t>
            </a:r>
            <a:r>
              <a:rPr lang="it-IT" sz="2000" b="1" dirty="0" smtClean="0">
                <a:solidFill>
                  <a:srgbClr val="FF0000"/>
                </a:solidFill>
              </a:rPr>
              <a:t> Bremsstrahlung </a:t>
            </a:r>
            <a:r>
              <a:rPr lang="it-IT" sz="2000" b="1" dirty="0" err="1" smtClean="0">
                <a:solidFill>
                  <a:srgbClr val="FF0000"/>
                </a:solidFill>
              </a:rPr>
              <a:t>effect</a:t>
            </a:r>
            <a:r>
              <a:rPr lang="it-IT" sz="20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it-IT" sz="2000" b="1" dirty="0" err="1" smtClean="0">
                <a:solidFill>
                  <a:srgbClr val="FF0000"/>
                </a:solidFill>
              </a:rPr>
              <a:t>Photon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beam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is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linearly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polarized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endParaRPr lang="it-IT" sz="2000" b="1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008671" y="2338388"/>
            <a:ext cx="693174" cy="8325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2389238" y="2338388"/>
            <a:ext cx="1213054" cy="45374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6391580" y="4491516"/>
            <a:ext cx="2850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CC"/>
                </a:solidFill>
              </a:rPr>
              <a:t>Linear </a:t>
            </a:r>
            <a:r>
              <a:rPr lang="it-IT" b="1" dirty="0" err="1" smtClean="0">
                <a:solidFill>
                  <a:srgbClr val="0000CC"/>
                </a:solidFill>
              </a:rPr>
              <a:t>polarization</a:t>
            </a:r>
            <a:r>
              <a:rPr lang="it-IT" b="1" dirty="0" smtClean="0">
                <a:solidFill>
                  <a:srgbClr val="0000CC"/>
                </a:solidFill>
              </a:rPr>
              <a:t> </a:t>
            </a:r>
            <a:r>
              <a:rPr lang="it-IT" b="1" dirty="0" err="1" smtClean="0">
                <a:solidFill>
                  <a:srgbClr val="0000CC"/>
                </a:solidFill>
              </a:rPr>
              <a:t>plane</a:t>
            </a:r>
            <a:r>
              <a:rPr lang="it-IT" b="1" dirty="0" smtClean="0">
                <a:solidFill>
                  <a:srgbClr val="0000CC"/>
                </a:solidFill>
              </a:rPr>
              <a:t>  </a:t>
            </a:r>
            <a:r>
              <a:rPr lang="it-IT" b="1" dirty="0" err="1" smtClean="0">
                <a:solidFill>
                  <a:srgbClr val="0000CC"/>
                </a:solidFill>
              </a:rPr>
              <a:t>parallel</a:t>
            </a:r>
            <a:r>
              <a:rPr lang="it-IT" b="1" dirty="0" smtClean="0">
                <a:solidFill>
                  <a:srgbClr val="0000CC"/>
                </a:solidFill>
              </a:rPr>
              <a:t>/</a:t>
            </a:r>
            <a:r>
              <a:rPr lang="it-IT" b="1" dirty="0" err="1" smtClean="0">
                <a:solidFill>
                  <a:srgbClr val="0000CC"/>
                </a:solidFill>
              </a:rPr>
              <a:t>perpendicular</a:t>
            </a:r>
            <a:r>
              <a:rPr lang="it-IT" b="1" dirty="0" smtClean="0">
                <a:solidFill>
                  <a:srgbClr val="0000CC"/>
                </a:solidFill>
              </a:rPr>
              <a:t> to the </a:t>
            </a:r>
            <a:r>
              <a:rPr lang="it-IT" b="1" dirty="0" err="1" smtClean="0">
                <a:solidFill>
                  <a:srgbClr val="0000CC"/>
                </a:solidFill>
              </a:rPr>
              <a:t>photon</a:t>
            </a:r>
            <a:r>
              <a:rPr lang="it-IT" b="1" dirty="0" smtClean="0">
                <a:solidFill>
                  <a:srgbClr val="0000CC"/>
                </a:solidFill>
              </a:rPr>
              <a:t> </a:t>
            </a:r>
            <a:r>
              <a:rPr lang="it-IT" b="1" dirty="0" err="1" smtClean="0">
                <a:solidFill>
                  <a:srgbClr val="0000CC"/>
                </a:solidFill>
              </a:rPr>
              <a:t>propagation</a:t>
            </a:r>
            <a:r>
              <a:rPr lang="it-IT" b="1" dirty="0" smtClean="0">
                <a:solidFill>
                  <a:srgbClr val="0000CC"/>
                </a:solidFill>
              </a:rPr>
              <a:t> </a:t>
            </a:r>
            <a:r>
              <a:rPr lang="it-IT" b="1" dirty="0" err="1" smtClean="0">
                <a:solidFill>
                  <a:srgbClr val="0000CC"/>
                </a:solidFill>
              </a:rPr>
              <a:t>direction</a:t>
            </a:r>
            <a:endParaRPr lang="it-IT" b="1" dirty="0">
              <a:solidFill>
                <a:srgbClr val="0000CC"/>
              </a:solidFill>
            </a:endParaRPr>
          </a:p>
        </p:txBody>
      </p:sp>
      <p:sp>
        <p:nvSpPr>
          <p:cNvPr id="15" name="Freccia in su 14"/>
          <p:cNvSpPr/>
          <p:nvPr/>
        </p:nvSpPr>
        <p:spPr>
          <a:xfrm>
            <a:off x="7580669" y="3932323"/>
            <a:ext cx="235975" cy="56012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6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"/>
          <a:stretch/>
        </p:blipFill>
        <p:spPr>
          <a:xfrm>
            <a:off x="1740359" y="174171"/>
            <a:ext cx="9167127" cy="655102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236373" y="6355865"/>
            <a:ext cx="367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(</a:t>
            </a:r>
            <a:r>
              <a:rPr lang="it-IT" b="1" dirty="0" err="1" smtClean="0"/>
              <a:t>muon</a:t>
            </a:r>
            <a:r>
              <a:rPr lang="it-IT" b="1" dirty="0" smtClean="0"/>
              <a:t> </a:t>
            </a:r>
            <a:r>
              <a:rPr lang="it-IT" b="1" dirty="0" err="1" smtClean="0"/>
              <a:t>anmalous</a:t>
            </a:r>
            <a:r>
              <a:rPr lang="it-IT" b="1" dirty="0" smtClean="0"/>
              <a:t> </a:t>
            </a:r>
            <a:r>
              <a:rPr lang="it-IT" b="1" dirty="0" err="1" smtClean="0"/>
              <a:t>magnetic</a:t>
            </a:r>
            <a:r>
              <a:rPr lang="it-IT" b="1" dirty="0" smtClean="0"/>
              <a:t> moment)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340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88"/>
          <a:stretch/>
        </p:blipFill>
        <p:spPr>
          <a:xfrm>
            <a:off x="1415143" y="63793"/>
            <a:ext cx="9187543" cy="29006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6" b="3963"/>
          <a:stretch/>
        </p:blipFill>
        <p:spPr>
          <a:xfrm>
            <a:off x="1415142" y="2979176"/>
            <a:ext cx="9187543" cy="3055574"/>
          </a:xfrm>
          <a:prstGeom prst="rect">
            <a:avLst/>
          </a:prstGeom>
        </p:spPr>
      </p:pic>
      <p:graphicFrame>
        <p:nvGraphicFramePr>
          <p:cNvPr id="5" name="Oggetto 4"/>
          <p:cNvGraphicFramePr>
            <a:graphicFrameLocks noChangeAspect="1"/>
          </p:cNvGraphicFramePr>
          <p:nvPr>
            <p:extLst/>
          </p:nvPr>
        </p:nvGraphicFramePr>
        <p:xfrm>
          <a:off x="5509754" y="5921623"/>
          <a:ext cx="2395384" cy="936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Equation" r:id="rId4" imgW="1396800" imgH="545760" progId="Equation.DSMT4">
                  <p:embed/>
                </p:oleObj>
              </mc:Choice>
              <mc:Fallback>
                <p:oleObj name="Equation" r:id="rId4" imgW="1396800" imgH="545760" progId="Equation.DSMT4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9754" y="5921623"/>
                        <a:ext cx="2395384" cy="936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580969" y="6049499"/>
            <a:ext cx="3569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err="1" smtClean="0">
                <a:solidFill>
                  <a:srgbClr val="0000CC"/>
                </a:solidFill>
              </a:rPr>
              <a:t>Experimental</a:t>
            </a:r>
            <a:r>
              <a:rPr lang="it-IT" sz="2200" dirty="0" smtClean="0">
                <a:solidFill>
                  <a:srgbClr val="0000CC"/>
                </a:solidFill>
              </a:rPr>
              <a:t> </a:t>
            </a:r>
            <a:r>
              <a:rPr lang="it-IT" sz="2200" dirty="0" err="1" smtClean="0">
                <a:solidFill>
                  <a:srgbClr val="0000CC"/>
                </a:solidFill>
              </a:rPr>
              <a:t>problem</a:t>
            </a:r>
            <a:r>
              <a:rPr lang="it-IT" sz="2200" dirty="0" smtClean="0">
                <a:solidFill>
                  <a:srgbClr val="0000CC"/>
                </a:solidFill>
              </a:rPr>
              <a:t>: </a:t>
            </a:r>
            <a:endParaRPr lang="it-IT" sz="2200" dirty="0">
              <a:solidFill>
                <a:srgbClr val="0000CC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905138" y="6123209"/>
            <a:ext cx="440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CC"/>
                </a:solidFill>
              </a:rPr>
              <a:t>Very</a:t>
            </a:r>
            <a:r>
              <a:rPr lang="it-IT" dirty="0" smtClean="0">
                <a:solidFill>
                  <a:srgbClr val="0000CC"/>
                </a:solidFill>
              </a:rPr>
              <a:t> high </a:t>
            </a:r>
            <a:r>
              <a:rPr lang="it-IT" dirty="0" err="1" smtClean="0">
                <a:solidFill>
                  <a:srgbClr val="0000CC"/>
                </a:solidFill>
              </a:rPr>
              <a:t>statistics</a:t>
            </a:r>
            <a:r>
              <a:rPr lang="it-IT" dirty="0">
                <a:solidFill>
                  <a:srgbClr val="0000CC"/>
                </a:solidFill>
              </a:rPr>
              <a:t> </a:t>
            </a:r>
            <a:r>
              <a:rPr lang="it-IT" dirty="0" smtClean="0">
                <a:solidFill>
                  <a:srgbClr val="0000CC"/>
                </a:solidFill>
              </a:rPr>
              <a:t>and  </a:t>
            </a:r>
            <a:r>
              <a:rPr lang="it-IT" dirty="0" err="1" smtClean="0">
                <a:solidFill>
                  <a:srgbClr val="0000CC"/>
                </a:solidFill>
              </a:rPr>
              <a:t>very</a:t>
            </a:r>
            <a:r>
              <a:rPr lang="it-IT" dirty="0" smtClean="0">
                <a:solidFill>
                  <a:srgbClr val="0000CC"/>
                </a:solidFill>
              </a:rPr>
              <a:t> high background </a:t>
            </a:r>
            <a:r>
              <a:rPr lang="it-IT" dirty="0" err="1" smtClean="0">
                <a:solidFill>
                  <a:srgbClr val="0000CC"/>
                </a:solidFill>
              </a:rPr>
              <a:t>rejection</a:t>
            </a:r>
            <a:r>
              <a:rPr lang="it-IT" dirty="0" smtClean="0">
                <a:solidFill>
                  <a:srgbClr val="0000CC"/>
                </a:solidFill>
              </a:rPr>
              <a:t> </a:t>
            </a:r>
            <a:r>
              <a:rPr lang="it-IT" dirty="0" err="1" smtClean="0">
                <a:solidFill>
                  <a:srgbClr val="0000CC"/>
                </a:solidFill>
              </a:rPr>
              <a:t>efficiency</a:t>
            </a:r>
            <a:r>
              <a:rPr lang="it-IT" dirty="0" smtClean="0">
                <a:solidFill>
                  <a:srgbClr val="0000CC"/>
                </a:solidFill>
              </a:rPr>
              <a:t> are </a:t>
            </a:r>
            <a:r>
              <a:rPr lang="it-IT" dirty="0" err="1" smtClean="0">
                <a:solidFill>
                  <a:srgbClr val="0000CC"/>
                </a:solidFill>
              </a:rPr>
              <a:t>needed</a:t>
            </a:r>
            <a:endParaRPr lang="it-IT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6" b="3963"/>
          <a:stretch/>
        </p:blipFill>
        <p:spPr>
          <a:xfrm>
            <a:off x="1567543" y="3775587"/>
            <a:ext cx="9187543" cy="305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4"/>
          <a:stretch/>
        </p:blipFill>
        <p:spPr>
          <a:xfrm>
            <a:off x="942176" y="17664"/>
            <a:ext cx="10248338" cy="668793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904512" y="3570515"/>
            <a:ext cx="1088571" cy="2242457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942176" y="6243934"/>
            <a:ext cx="21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(</a:t>
            </a:r>
            <a:r>
              <a:rPr lang="it-IT" sz="2400" b="1" dirty="0" err="1" smtClean="0"/>
              <a:t>Autumn</a:t>
            </a:r>
            <a:r>
              <a:rPr lang="it-IT" sz="2400" b="1" dirty="0" smtClean="0"/>
              <a:t> 2018)</a:t>
            </a:r>
            <a:endParaRPr lang="it-IT" sz="2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993083" y="5048372"/>
            <a:ext cx="1931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CC"/>
                </a:solidFill>
              </a:rPr>
              <a:t>(</a:t>
            </a:r>
            <a:r>
              <a:rPr lang="it-IT" b="1" dirty="0" err="1" smtClean="0">
                <a:solidFill>
                  <a:srgbClr val="0000CC"/>
                </a:solidFill>
              </a:rPr>
              <a:t>P.Adlarson</a:t>
            </a:r>
            <a:r>
              <a:rPr lang="it-IT" b="1" dirty="0" smtClean="0">
                <a:solidFill>
                  <a:srgbClr val="0000CC"/>
                </a:solidFill>
              </a:rPr>
              <a:t> et al., PRC 95, 025202 (2017)</a:t>
            </a:r>
            <a:endParaRPr lang="it-IT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86" t="27826" r="33863" b="25238"/>
          <a:stretch/>
        </p:blipFill>
        <p:spPr>
          <a:xfrm rot="5400000">
            <a:off x="2733523" y="-2556937"/>
            <a:ext cx="6354844" cy="1182188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492343" y="3048001"/>
            <a:ext cx="1088571" cy="2242457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22515" y="6162097"/>
            <a:ext cx="215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(</a:t>
            </a:r>
            <a:r>
              <a:rPr lang="it-IT" sz="2400" b="1" dirty="0" err="1" smtClean="0"/>
              <a:t>Autumn</a:t>
            </a:r>
            <a:r>
              <a:rPr lang="it-IT" sz="2400" b="1" dirty="0" smtClean="0"/>
              <a:t> 2018)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6005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3" t="55057" r="6278" b="25424"/>
          <a:stretch/>
        </p:blipFill>
        <p:spPr>
          <a:xfrm>
            <a:off x="0" y="161227"/>
            <a:ext cx="5222929" cy="349599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2" t="10170" r="5329" b="69088"/>
          <a:stretch/>
        </p:blipFill>
        <p:spPr>
          <a:xfrm>
            <a:off x="6543128" y="3414825"/>
            <a:ext cx="4801632" cy="34431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3" t="11299" r="50791" b="69079"/>
          <a:stretch/>
        </p:blipFill>
        <p:spPr>
          <a:xfrm>
            <a:off x="6282498" y="0"/>
            <a:ext cx="5062262" cy="3548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9300405" y="1543534"/>
                <a:ext cx="1889371" cy="461665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405" y="1543534"/>
                <a:ext cx="1889371" cy="461665"/>
              </a:xfrm>
              <a:prstGeom prst="rect">
                <a:avLst/>
              </a:prstGeom>
              <a:blipFill>
                <a:blip r:embed="rId5"/>
                <a:stretch>
                  <a:fillRect b="-6098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742760" y="2140423"/>
                <a:ext cx="1721471" cy="493277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/>
                      </m:sSup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60" y="2140423"/>
                <a:ext cx="1721471" cy="4932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511444" y="3795200"/>
                <a:ext cx="5771054" cy="3566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28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p/>
                    </m:sSup>
                    <m:r>
                      <a:rPr lang="it-IT" sz="28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 </m:t>
                    </m:r>
                    <m:sSup>
                      <m:sSupPr>
                        <m:ctrlPr>
                          <a:rPr lang="it-IT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it-IT" sz="28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it-IT" sz="2400" dirty="0" smtClean="0"/>
                  <a:t> : </a:t>
                </a:r>
                <a:r>
                  <a:rPr lang="it-IT" sz="2400" dirty="0" smtClean="0">
                    <a:latin typeface="Comic Sans MS" panose="030F0702030302020204" pitchFamily="66" charset="0"/>
                  </a:rPr>
                  <a:t>I=J=0</a:t>
                </a:r>
              </a:p>
              <a:p>
                <a:endParaRPr lang="it-IT" sz="2400" dirty="0" smtClean="0">
                  <a:latin typeface="Comic Sans MS" panose="030F0702030302020204" pitchFamily="66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it-IT" sz="2400" dirty="0" smtClean="0">
                    <a:latin typeface="Comic Sans MS" panose="030F0702030302020204" pitchFamily="66" charset="0"/>
                  </a:rPr>
                  <a:t> </a:t>
                </a:r>
                <a:r>
                  <a:rPr lang="it-IT" sz="2200" dirty="0" smtClean="0"/>
                  <a:t>rare </a:t>
                </a:r>
                <a:r>
                  <a:rPr lang="it-IT" sz="2200" dirty="0" err="1" smtClean="0"/>
                  <a:t>decays</a:t>
                </a:r>
                <a:r>
                  <a:rPr lang="it-IT" sz="2200" dirty="0" smtClean="0"/>
                  <a:t>: C; CP ; G-</a:t>
                </a:r>
                <a:r>
                  <a:rPr lang="it-IT" sz="2200" dirty="0" err="1" smtClean="0"/>
                  <a:t>parity</a:t>
                </a:r>
                <a:r>
                  <a:rPr lang="it-IT" sz="2200" dirty="0" smtClean="0"/>
                  <a:t>  </a:t>
                </a:r>
                <a:r>
                  <a:rPr lang="it-IT" sz="2200" dirty="0" err="1" smtClean="0"/>
                  <a:t>violation</a:t>
                </a:r>
                <a:endParaRPr lang="it-IT" sz="22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𝑃𝑇</m:t>
                        </m:r>
                      </m:sub>
                    </m:sSub>
                    <m:r>
                      <a:rPr lang="it-IT" sz="22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tests</m:t>
                    </m:r>
                  </m:oMath>
                </a14:m>
                <a:endParaRPr lang="it-IT" sz="2200" dirty="0" smtClean="0">
                  <a:solidFill>
                    <a:srgbClr val="002060"/>
                  </a:solidFill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it-IT" sz="2200" dirty="0" smtClean="0"/>
                  <a:t> </a:t>
                </a:r>
                <a:r>
                  <a:rPr lang="it-IT" sz="2200" dirty="0" err="1" smtClean="0"/>
                  <a:t>determination</a:t>
                </a:r>
                <a:r>
                  <a:rPr lang="it-IT" sz="2200" dirty="0" smtClean="0"/>
                  <a:t> of the </a:t>
                </a:r>
                <a:r>
                  <a:rPr lang="it-IT" sz="2200" dirty="0" err="1" smtClean="0"/>
                  <a:t>photon</a:t>
                </a:r>
                <a:r>
                  <a:rPr lang="it-IT" sz="2200" dirty="0" smtClean="0"/>
                  <a:t> to </a:t>
                </a:r>
                <a:r>
                  <a:rPr lang="it-IT" sz="2200" dirty="0" err="1" smtClean="0"/>
                  <a:t>meson</a:t>
                </a:r>
                <a:r>
                  <a:rPr lang="it-IT" sz="2200" dirty="0" smtClean="0"/>
                  <a:t> </a:t>
                </a:r>
                <a:r>
                  <a:rPr lang="it-IT" sz="2200" dirty="0" err="1" smtClean="0"/>
                  <a:t>TFFs</a:t>
                </a:r>
                <a:r>
                  <a:rPr lang="it-IT" sz="2200" dirty="0" smtClean="0"/>
                  <a:t> 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p>
                      <m:sSupPr>
                        <m:ctrlPr>
                          <a:rPr lang="el-G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l-GR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it-IT" sz="2200" dirty="0" smtClean="0"/>
                  <a:t>; </a:t>
                </a:r>
                <a:r>
                  <a:rPr lang="it-IT" sz="2200" dirty="0" err="1" smtClean="0"/>
                  <a:t>important</a:t>
                </a:r>
                <a:r>
                  <a:rPr lang="it-IT" sz="2200" dirty="0" smtClean="0"/>
                  <a:t> QCD </a:t>
                </a:r>
                <a:r>
                  <a:rPr lang="it-IT" sz="2200" dirty="0" err="1" smtClean="0"/>
                  <a:t>parameter</a:t>
                </a:r>
                <a:r>
                  <a:rPr lang="it-IT" sz="2200" dirty="0" smtClean="0"/>
                  <a:t>) via the </a:t>
                </a:r>
                <a:r>
                  <a:rPr lang="it-IT" sz="2200" dirty="0" err="1" smtClean="0"/>
                  <a:t>decay</a:t>
                </a:r>
                <a:r>
                  <a:rPr lang="it-IT" sz="2200" dirty="0" smtClean="0"/>
                  <a:t>:</a:t>
                </a:r>
              </a:p>
              <a:p>
                <a:r>
                  <a:rPr lang="it-IT" sz="2400" dirty="0">
                    <a:latin typeface="Comic Sans MS" panose="030F0702030302020204" pitchFamily="66" charset="0"/>
                  </a:rPr>
                  <a:t> </a:t>
                </a:r>
                <a:r>
                  <a:rPr lang="it-IT" sz="2400" dirty="0" smtClean="0">
                    <a:latin typeface="Comic Sans MS" panose="030F0702030302020204" pitchFamily="66" charset="0"/>
                  </a:rPr>
                  <a:t>    </a:t>
                </a:r>
                <a:r>
                  <a:rPr lang="it-IT" sz="2400" dirty="0">
                    <a:latin typeface="Comic Sans MS" panose="030F0702030302020204" pitchFamily="66" charset="0"/>
                  </a:rPr>
                  <a:t> </a:t>
                </a:r>
                <a:r>
                  <a:rPr lang="it-IT" sz="2400" dirty="0" smtClean="0">
                    <a:latin typeface="Comic Sans MS" panose="030F0702030302020204" pitchFamily="66" charset="0"/>
                  </a:rPr>
                  <a:t>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  <m:sup/>
                    </m:sSup>
                  </m:oMath>
                </a14:m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4" y="3795200"/>
                <a:ext cx="5771054" cy="3566233"/>
              </a:xfrm>
              <a:prstGeom prst="rect">
                <a:avLst/>
              </a:prstGeom>
              <a:blipFill>
                <a:blip r:embed="rId7"/>
                <a:stretch>
                  <a:fillRect l="-1478" r="-7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/>
              <p:cNvSpPr/>
              <p:nvPr/>
            </p:nvSpPr>
            <p:spPr>
              <a:xfrm>
                <a:off x="3150805" y="1327544"/>
                <a:ext cx="15202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it-IT" sz="2000" dirty="0" smtClean="0"/>
                  <a:t>  threshold</a:t>
                </a:r>
                <a:endParaRPr lang="it-IT" sz="2000" dirty="0"/>
              </a:p>
            </p:txBody>
          </p:sp>
        </mc:Choice>
        <mc:Fallback xmlns="">
          <p:sp>
            <p:nvSpPr>
              <p:cNvPr id="11" name="Rettango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805" y="1327544"/>
                <a:ext cx="1520288" cy="400110"/>
              </a:xfrm>
              <a:prstGeom prst="rect">
                <a:avLst/>
              </a:prstGeom>
              <a:blipFill>
                <a:blip r:embed="rId8"/>
                <a:stretch>
                  <a:fillRect t="-9231" r="-3614" b="-2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/>
          <p:cNvSpPr txBox="1"/>
          <p:nvPr/>
        </p:nvSpPr>
        <p:spPr>
          <a:xfrm>
            <a:off x="4148072" y="3451688"/>
            <a:ext cx="2670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V. </a:t>
            </a:r>
            <a:r>
              <a:rPr lang="it-IT" sz="2000" b="1" dirty="0" err="1" smtClean="0"/>
              <a:t>Kashevarov</a:t>
            </a:r>
            <a:r>
              <a:rPr lang="it-IT" sz="2000" b="1" dirty="0" smtClean="0"/>
              <a:t>  et al </a:t>
            </a:r>
          </a:p>
          <a:p>
            <a:r>
              <a:rPr lang="it-IT" sz="2000" b="1" dirty="0" smtClean="0"/>
              <a:t>PRL 118, 212001 (2017)</a:t>
            </a:r>
            <a:endParaRPr lang="it-IT" sz="20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270862" y="282841"/>
            <a:ext cx="1193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00CC"/>
                </a:solidFill>
              </a:rPr>
              <a:t>N</a:t>
            </a:r>
            <a:r>
              <a:rPr lang="it-IT" sz="2000" b="1" baseline="30000" dirty="0" smtClean="0">
                <a:solidFill>
                  <a:srgbClr val="0000CC"/>
                </a:solidFill>
              </a:rPr>
              <a:t>* </a:t>
            </a:r>
            <a:r>
              <a:rPr lang="it-IT" sz="2000" b="1" dirty="0" smtClean="0">
                <a:solidFill>
                  <a:srgbClr val="0000CC"/>
                </a:solidFill>
              </a:rPr>
              <a:t>(1710)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9168004" y="482896"/>
            <a:ext cx="357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endParaRPr lang="it-IT" sz="3600" dirty="0"/>
          </a:p>
        </p:txBody>
      </p:sp>
      <p:sp>
        <p:nvSpPr>
          <p:cNvPr id="15" name="Rettangolo 14"/>
          <p:cNvSpPr/>
          <p:nvPr/>
        </p:nvSpPr>
        <p:spPr>
          <a:xfrm>
            <a:off x="3121612" y="855013"/>
            <a:ext cx="357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°</a:t>
            </a: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185809" y="248547"/>
            <a:ext cx="52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3399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endParaRPr lang="it-IT" sz="28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52717" y="267193"/>
            <a:ext cx="7082725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Bonn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56745" y="917912"/>
            <a:ext cx="947507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</a:t>
            </a:r>
            <a:r>
              <a:rPr lang="it-IT" sz="2600" b="1" dirty="0" smtClean="0">
                <a:solidFill>
                  <a:srgbClr val="0000FF"/>
                </a:solidFill>
              </a:rPr>
              <a:t>Test nuovi chip per preamplificatori camere a fili</a:t>
            </a:r>
          </a:p>
          <a:p>
            <a:endParaRPr lang="it-IT" sz="2400" b="1" dirty="0">
              <a:solidFill>
                <a:srgbClr val="0000FF"/>
              </a:solidFill>
            </a:endParaRPr>
          </a:p>
          <a:p>
            <a:r>
              <a:rPr lang="it-IT" sz="2400" dirty="0" smtClean="0"/>
              <a:t>Grazie </a:t>
            </a:r>
            <a:r>
              <a:rPr lang="it-IT" sz="2400" dirty="0"/>
              <a:t>al prezioso lavoro di Domenico </a:t>
            </a:r>
            <a:r>
              <a:rPr lang="it-IT" sz="2400" dirty="0" err="1"/>
              <a:t>Calabrò</a:t>
            </a:r>
            <a:r>
              <a:rPr lang="it-IT" sz="2400" dirty="0"/>
              <a:t> ed alla valida collaborazione di Roberto Nardò  è stato possibile  risolvere i grossi problemi di rumore/malfunzionamento delle schede con preamplificatori fili costruite da </a:t>
            </a:r>
            <a:r>
              <a:rPr lang="it-IT" sz="2400" dirty="0" smtClean="0"/>
              <a:t>INR-Mosca (</a:t>
            </a:r>
            <a:r>
              <a:rPr lang="it-IT" sz="2400" dirty="0" err="1" smtClean="0"/>
              <a:t>runs</a:t>
            </a:r>
            <a:r>
              <a:rPr lang="it-IT" sz="2400" dirty="0" smtClean="0"/>
              <a:t> in fascio 2017 effettuati con successo)</a:t>
            </a:r>
          </a:p>
          <a:p>
            <a:endParaRPr lang="it-IT" sz="2400" dirty="0"/>
          </a:p>
          <a:p>
            <a:r>
              <a:rPr lang="it-IT" sz="2400" b="1" dirty="0" smtClean="0"/>
              <a:t>Problema residuo rimasto:</a:t>
            </a:r>
            <a:r>
              <a:rPr lang="it-IT" sz="2400" dirty="0" smtClean="0"/>
              <a:t> cross-talk tra 4 fili di uno stesso chip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(peggiore risoluzione azimutale sulle traiettorie ricostruite; incremento del tempo morto di acquisizione; minore efficienza di ricostruzione offline di eventi ad alta molteplicità)</a:t>
            </a:r>
          </a:p>
          <a:p>
            <a:endParaRPr lang="it-IT" sz="2400" dirty="0"/>
          </a:p>
          <a:p>
            <a:pPr algn="just"/>
            <a:r>
              <a:rPr lang="it-IT" sz="2400" dirty="0" smtClean="0"/>
              <a:t>Da ulteriori test fatti con una scheda di test questo problema non è eliminabile (intrinseco al chip utilizzato). 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76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66227" y="204131"/>
            <a:ext cx="7082725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Bonn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62910" y="856357"/>
            <a:ext cx="120290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Soluzione: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smtClean="0"/>
              <a:t>utilizzo del chip  RPC_FE2 (8 canali) progettato e realizzato da INFN-Bari per CMS-RPC (</a:t>
            </a:r>
            <a:r>
              <a:rPr lang="it-IT" sz="2400" dirty="0" err="1" smtClean="0"/>
              <a:t>range</a:t>
            </a:r>
            <a:r>
              <a:rPr lang="it-IT" sz="2400" dirty="0" smtClean="0"/>
              <a:t> dinamico simile a quelli da noi utilizzato).  </a:t>
            </a:r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Questi Chip erano stati testati a Pavia. Grazie a </a:t>
            </a:r>
            <a:r>
              <a:rPr lang="it-IT" sz="2400" dirty="0" err="1" smtClean="0"/>
              <a:t>P.Vitulo</a:t>
            </a:r>
            <a:r>
              <a:rPr lang="it-IT" sz="2400" dirty="0" smtClean="0"/>
              <a:t> abbiamo potuto utilizzare e provare con successo a Bonn (con raggi cosmici) una scheda 16 canali di CMS. </a:t>
            </a:r>
          </a:p>
          <a:p>
            <a:endParaRPr lang="it-IT" sz="2400" dirty="0" smtClean="0"/>
          </a:p>
          <a:p>
            <a:r>
              <a:rPr lang="it-IT" sz="2400" dirty="0" smtClean="0"/>
              <a:t>Grazie a </a:t>
            </a:r>
            <a:r>
              <a:rPr lang="it-IT" sz="2400" dirty="0" err="1" smtClean="0"/>
              <a:t>F.Loddo</a:t>
            </a:r>
            <a:r>
              <a:rPr lang="it-IT" sz="2400" dirty="0"/>
              <a:t> </a:t>
            </a:r>
            <a:r>
              <a:rPr lang="it-IT" sz="2400" dirty="0" smtClean="0"/>
              <a:t>(INFN-BA) abbiamo potute ottenere 100 chips  con cui  costruire nuove schede 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10116" r="11226" b="62298"/>
          <a:stretch/>
        </p:blipFill>
        <p:spPr>
          <a:xfrm>
            <a:off x="1977216" y="1795453"/>
            <a:ext cx="7371736" cy="33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2175641"/>
            <a:ext cx="7619998" cy="428624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66227" y="204131"/>
            <a:ext cx="7082725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Bonn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56745" y="917912"/>
            <a:ext cx="9475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</a:t>
            </a:r>
            <a:r>
              <a:rPr lang="it-IT" sz="2600" b="1" dirty="0" smtClean="0">
                <a:solidFill>
                  <a:srgbClr val="0000FF"/>
                </a:solidFill>
              </a:rPr>
              <a:t>Prototipo nuove schede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029902" y="1895497"/>
            <a:ext cx="3715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Progettato e realizzato da Domenico </a:t>
            </a:r>
            <a:r>
              <a:rPr lang="it-IT" sz="2400" dirty="0" err="1" smtClean="0"/>
              <a:t>Calabrò</a:t>
            </a:r>
            <a:r>
              <a:rPr lang="it-IT" sz="2400" dirty="0"/>
              <a:t> </a:t>
            </a:r>
            <a:r>
              <a:rPr lang="it-IT" sz="2400" dirty="0" smtClean="0"/>
              <a:t>in base al layout CMS</a:t>
            </a:r>
            <a:endParaRPr lang="it-IT" sz="2400" dirty="0"/>
          </a:p>
        </p:txBody>
      </p:sp>
      <p:cxnSp>
        <p:nvCxnSpPr>
          <p:cNvPr id="7" name="Connettore 2 6"/>
          <p:cNvCxnSpPr/>
          <p:nvPr/>
        </p:nvCxnSpPr>
        <p:spPr>
          <a:xfrm flipH="1">
            <a:off x="2885090" y="1895497"/>
            <a:ext cx="1781503" cy="179363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2885091" y="1877914"/>
            <a:ext cx="1781502" cy="313552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4666593" y="1664664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Chip CMS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7765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Recombinatio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8935" y="2590576"/>
            <a:ext cx="5616515" cy="369085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1662410" y="712609"/>
            <a:ext cx="439139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1687"/>
              <a:t>Capture of antiprotons from the CERN-AD</a:t>
            </a:r>
          </a:p>
        </p:txBody>
      </p:sp>
      <p:sp>
        <p:nvSpPr>
          <p:cNvPr id="155" name="Shape 155"/>
          <p:cNvSpPr/>
          <p:nvPr/>
        </p:nvSpPr>
        <p:spPr>
          <a:xfrm>
            <a:off x="1662410" y="960457"/>
            <a:ext cx="439139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1687"/>
              <a:t>Cooling of the trapped antiprotons</a:t>
            </a:r>
          </a:p>
        </p:txBody>
      </p:sp>
      <p:sp>
        <p:nvSpPr>
          <p:cNvPr id="156" name="Shape 156"/>
          <p:cNvSpPr/>
          <p:nvPr/>
        </p:nvSpPr>
        <p:spPr>
          <a:xfrm>
            <a:off x="6159901" y="706259"/>
            <a:ext cx="448755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algn="l">
              <a:defRPr sz="2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687"/>
              <a:t>Positronium (e</a:t>
            </a:r>
            <a:r>
              <a:rPr sz="1687" baseline="31999"/>
              <a:t>+</a:t>
            </a:r>
            <a:r>
              <a:rPr sz="1687"/>
              <a:t>e</a:t>
            </a:r>
            <a:r>
              <a:rPr sz="1687" baseline="31999"/>
              <a:t>-</a:t>
            </a:r>
            <a:r>
              <a:rPr sz="1687"/>
              <a:t>) production by e</a:t>
            </a:r>
            <a:r>
              <a:rPr sz="1687" baseline="31999"/>
              <a:t>+</a:t>
            </a:r>
            <a:r>
              <a:rPr sz="1687"/>
              <a:t> on SiO</a:t>
            </a:r>
            <a:r>
              <a:rPr sz="1687" baseline="-5999"/>
              <a:t>2</a:t>
            </a:r>
            <a:r>
              <a:rPr sz="1687"/>
              <a:t> </a:t>
            </a:r>
          </a:p>
        </p:txBody>
      </p:sp>
      <p:sp>
        <p:nvSpPr>
          <p:cNvPr id="157" name="Shape 157"/>
          <p:cNvSpPr/>
          <p:nvPr/>
        </p:nvSpPr>
        <p:spPr>
          <a:xfrm>
            <a:off x="6159901" y="967502"/>
            <a:ext cx="365220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1687"/>
              <a:t>Ps laser excitation to Rydberg state</a:t>
            </a:r>
          </a:p>
        </p:txBody>
      </p:sp>
      <p:grpSp>
        <p:nvGrpSpPr>
          <p:cNvPr id="160" name="Group 160"/>
          <p:cNvGrpSpPr/>
          <p:nvPr/>
        </p:nvGrpSpPr>
        <p:grpSpPr>
          <a:xfrm>
            <a:off x="3540696" y="1328475"/>
            <a:ext cx="4820965" cy="919683"/>
            <a:chOff x="-4" y="101600"/>
            <a:chExt cx="6856482" cy="1307993"/>
          </a:xfrm>
        </p:grpSpPr>
        <p:sp>
          <p:nvSpPr>
            <p:cNvPr id="158" name="Shape 158"/>
            <p:cNvSpPr/>
            <p:nvPr/>
          </p:nvSpPr>
          <p:spPr>
            <a:xfrm>
              <a:off x="-5" y="101600"/>
              <a:ext cx="6856483" cy="1059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noAutofit/>
            </a:bodyPr>
            <a:lstStyle>
              <a:lvl1pPr algn="l">
                <a:defRPr sz="2800">
                  <a:solidFill>
                    <a:srgbClr val="000000"/>
                  </a:solidFill>
                  <a:latin typeface="Eurostile"/>
                  <a:ea typeface="Eurostile"/>
                  <a:cs typeface="Eurostile"/>
                  <a:sym typeface="Eurostile"/>
                </a:defRPr>
              </a:lvl1pPr>
            </a:lstStyle>
            <a:p>
              <a:r>
                <a:rPr sz="1969"/>
                <a:t>Interaction of Ps* with the antiproton cloud</a:t>
              </a:r>
            </a:p>
          </p:txBody>
        </p:sp>
        <p:pic>
          <p:nvPicPr>
            <p:cNvPr id="159" name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1071989" y="768246"/>
              <a:ext cx="4712504" cy="641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" name="Group 163"/>
          <p:cNvGrpSpPr/>
          <p:nvPr/>
        </p:nvGrpSpPr>
        <p:grpSpPr>
          <a:xfrm>
            <a:off x="1645950" y="2551484"/>
            <a:ext cx="3322105" cy="3599673"/>
            <a:chOff x="-17952" y="0"/>
            <a:chExt cx="4724771" cy="5119534"/>
          </a:xfrm>
        </p:grpSpPr>
        <p:sp>
          <p:nvSpPr>
            <p:cNvPr id="161" name="Shape 161"/>
            <p:cNvSpPr/>
            <p:nvPr/>
          </p:nvSpPr>
          <p:spPr>
            <a:xfrm>
              <a:off x="1" y="0"/>
              <a:ext cx="4706818" cy="4165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 algn="l">
                <a:defRPr sz="2200">
                  <a:solidFill>
                    <a:srgbClr val="000000"/>
                  </a:solidFill>
                  <a:latin typeface="Eurostile"/>
                  <a:ea typeface="Eurostile"/>
                  <a:cs typeface="Eurostile"/>
                  <a:sym typeface="Eurostile"/>
                </a:defRPr>
              </a:pPr>
              <a:r>
                <a:rPr sz="1547"/>
                <a:t>Positronium charge exchange reaction</a:t>
              </a:r>
            </a:p>
            <a:p>
              <a:pPr algn="l">
                <a:defRPr sz="2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1547"/>
            </a:p>
            <a:p>
              <a:pPr algn="l">
                <a:defRPr sz="2200">
                  <a:solidFill>
                    <a:srgbClr val="000000"/>
                  </a:solidFill>
                  <a:latin typeface="Eurostile"/>
                  <a:ea typeface="Eurostile"/>
                  <a:cs typeface="Eurostile"/>
                  <a:sym typeface="Eurostile"/>
                </a:defRPr>
              </a:pPr>
              <a:r>
                <a:rPr sz="1547"/>
                <a:t>First proposed by </a:t>
              </a:r>
              <a:r>
                <a:rPr sz="1547">
                  <a:solidFill>
                    <a:srgbClr val="FF2600"/>
                  </a:solidFill>
                </a:rPr>
                <a:t>B.I. Deutch et al., Proceedings of The First Workshop on Antimatter Physics at Low Energy, 371 (1986).</a:t>
              </a:r>
              <a:br>
                <a:rPr sz="1547">
                  <a:solidFill>
                    <a:srgbClr val="FF2600"/>
                  </a:solidFill>
                </a:rPr>
              </a:br>
              <a:r>
                <a:rPr sz="1547"/>
                <a:t>same charge exchange reaction with a similar technique based on Rydberg cesium performed by </a:t>
              </a:r>
              <a:r>
                <a:rPr sz="1547">
                  <a:solidFill>
                    <a:srgbClr val="FF2600"/>
                  </a:solidFill>
                </a:rPr>
                <a:t>ATRAP: C. Storry et al., Phys. Rev. Lett. 93 (2004) 263401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-17952" y="3400544"/>
              <a:ext cx="4463322" cy="171899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DCDEE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t">
              <a:spAutoFit/>
            </a:bodyPr>
            <a:lstStyle/>
            <a:p>
              <a:pPr algn="l">
                <a:defRPr sz="2100">
                  <a:solidFill>
                    <a:srgbClr val="000000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rPr sz="1477"/>
                <a:t>ADVANTAGES</a:t>
              </a:r>
            </a:p>
            <a:p>
              <a:pPr algn="l">
                <a:defRPr sz="2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1477">
                  <a:latin typeface="Gill Sans Light"/>
                  <a:ea typeface="Gill Sans Light"/>
                  <a:cs typeface="Gill Sans Light"/>
                  <a:sym typeface="Gill Sans Light"/>
                </a:rPr>
                <a:t>- Large cross section</a:t>
              </a:r>
              <a:r>
                <a:rPr sz="1477"/>
                <a:t> </a:t>
              </a:r>
              <a:r>
                <a:rPr sz="1477">
                  <a:latin typeface="Gill Sans Light"/>
                  <a:ea typeface="Gill Sans Light"/>
                  <a:cs typeface="Gill Sans Light"/>
                  <a:sym typeface="Gill Sans Light"/>
                </a:rPr>
                <a:t>σ ∝ (</a:t>
              </a:r>
              <a:r>
                <a:rPr sz="1477" i="1">
                  <a:latin typeface="Gill Sans Light"/>
                  <a:ea typeface="Gill Sans Light"/>
                  <a:cs typeface="Gill Sans Light"/>
                  <a:sym typeface="Gill Sans Light"/>
                </a:rPr>
                <a:t>n</a:t>
              </a:r>
              <a:r>
                <a:rPr sz="1477" baseline="-5999">
                  <a:latin typeface="Gill Sans Light"/>
                  <a:ea typeface="Gill Sans Light"/>
                  <a:cs typeface="Gill Sans Light"/>
                  <a:sym typeface="Gill Sans Light"/>
                </a:rPr>
                <a:t>Ps</a:t>
              </a:r>
              <a:r>
                <a:rPr sz="1477">
                  <a:latin typeface="Gill Sans Light"/>
                  <a:ea typeface="Gill Sans Light"/>
                  <a:cs typeface="Gill Sans Light"/>
                  <a:sym typeface="Gill Sans Light"/>
                </a:rPr>
                <a:t>)</a:t>
              </a:r>
              <a:r>
                <a:rPr sz="1477" baseline="31999">
                  <a:latin typeface="Gill Sans Light"/>
                  <a:ea typeface="Gill Sans Light"/>
                  <a:cs typeface="Gill Sans Light"/>
                  <a:sym typeface="Gill Sans Light"/>
                </a:rPr>
                <a:t>4</a:t>
              </a:r>
            </a:p>
            <a:p>
              <a:pPr algn="l">
                <a:defRPr sz="21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1477">
                  <a:latin typeface="Gill Sans Light"/>
                  <a:ea typeface="Gill Sans Light"/>
                  <a:cs typeface="Gill Sans Light"/>
                  <a:sym typeface="Gill Sans Light"/>
                </a:rPr>
                <a:t>- Narrow and well defined band of final states (n</a:t>
              </a:r>
              <a:r>
                <a:rPr sz="1477" baseline="-5999">
                  <a:latin typeface="Gill Sans Light"/>
                  <a:ea typeface="Gill Sans Light"/>
                  <a:cs typeface="Gill Sans Light"/>
                  <a:sym typeface="Gill Sans Light"/>
                </a:rPr>
                <a:t>H</a:t>
              </a:r>
              <a:r>
                <a:rPr sz="1477">
                  <a:latin typeface="Gill Sans Light"/>
                  <a:ea typeface="Gill Sans Light"/>
                  <a:cs typeface="Gill Sans Light"/>
                  <a:sym typeface="Gill Sans Light"/>
                </a:rPr>
                <a:t>  ≈ √2n</a:t>
              </a:r>
              <a:r>
                <a:rPr sz="1477" baseline="-5999">
                  <a:latin typeface="Gill Sans Light"/>
                  <a:ea typeface="Gill Sans Light"/>
                  <a:cs typeface="Gill Sans Light"/>
                  <a:sym typeface="Gill Sans Light"/>
                </a:rPr>
                <a:t>Ps</a:t>
              </a:r>
              <a:r>
                <a:rPr sz="1477">
                  <a:latin typeface="Gill Sans Light"/>
                  <a:ea typeface="Gill Sans Light"/>
                  <a:cs typeface="Gill Sans Light"/>
                  <a:sym typeface="Gill Sans Light"/>
                </a:rPr>
                <a:t>, with a rms of few units)</a:t>
              </a:r>
            </a:p>
          </p:txBody>
        </p:sp>
      </p:grpSp>
      <p:sp>
        <p:nvSpPr>
          <p:cNvPr id="164" name="Shape 164"/>
          <p:cNvSpPr/>
          <p:nvPr/>
        </p:nvSpPr>
        <p:spPr>
          <a:xfrm>
            <a:off x="5600547" y="6213116"/>
            <a:ext cx="2188100" cy="656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18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1266" dirty="0"/>
              <a:t>Antihydrogen will eventually </a:t>
            </a:r>
          </a:p>
          <a:p>
            <a:pPr algn="l">
              <a:defRPr sz="18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1266" dirty="0"/>
              <a:t>be accelerated and fly toward</a:t>
            </a:r>
          </a:p>
          <a:p>
            <a:pPr algn="l">
              <a:defRPr sz="1800">
                <a:solidFill>
                  <a:srgbClr val="0000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1266" dirty="0"/>
              <a:t>a “moiré deflectometer”</a:t>
            </a:r>
          </a:p>
        </p:txBody>
      </p:sp>
      <p:sp>
        <p:nvSpPr>
          <p:cNvPr id="165" name="Shape 165"/>
          <p:cNvSpPr/>
          <p:nvPr/>
        </p:nvSpPr>
        <p:spPr>
          <a:xfrm>
            <a:off x="4872633" y="1706256"/>
            <a:ext cx="936920" cy="700656"/>
          </a:xfrm>
          <a:prstGeom prst="ellipse">
            <a:avLst/>
          </a:prstGeom>
          <a:ln w="63500">
            <a:solidFill>
              <a:srgbClr val="C82506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166" name="Shape 166"/>
          <p:cNvSpPr/>
          <p:nvPr/>
        </p:nvSpPr>
        <p:spPr>
          <a:xfrm>
            <a:off x="4868168" y="311051"/>
            <a:ext cx="8902898" cy="407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>
              <a:defRPr sz="31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2180"/>
              <a:t>AEgIS Method</a:t>
            </a:r>
          </a:p>
        </p:txBody>
      </p:sp>
      <p:sp>
        <p:nvSpPr>
          <p:cNvPr id="167" name="Shape 167"/>
          <p:cNvSpPr/>
          <p:nvPr/>
        </p:nvSpPr>
        <p:spPr>
          <a:xfrm>
            <a:off x="2839641" y="5646539"/>
            <a:ext cx="33714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168" name="Shape 168"/>
          <p:cNvSpPr/>
          <p:nvPr/>
        </p:nvSpPr>
        <p:spPr>
          <a:xfrm>
            <a:off x="2309843" y="5708035"/>
            <a:ext cx="89235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281080195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83" b="50122"/>
          <a:stretch/>
        </p:blipFill>
        <p:spPr>
          <a:xfrm>
            <a:off x="196905" y="126124"/>
            <a:ext cx="7859275" cy="345916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056" r="46887"/>
          <a:stretch/>
        </p:blipFill>
        <p:spPr>
          <a:xfrm>
            <a:off x="196905" y="3444998"/>
            <a:ext cx="4044019" cy="341300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971828" y="201639"/>
            <a:ext cx="2131602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Bonn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78179" y="3263183"/>
            <a:ext cx="221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0000CC"/>
                </a:solidFill>
              </a:rPr>
              <a:t>Wire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number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09924" y="2368610"/>
            <a:ext cx="221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00CC"/>
                </a:solidFill>
              </a:rPr>
              <a:t>Time (ns)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16200000">
            <a:off x="3289303" y="1324417"/>
            <a:ext cx="1503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00CC"/>
                </a:solidFill>
              </a:rPr>
              <a:t>Time (ns)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16200000">
            <a:off x="-544350" y="1258728"/>
            <a:ext cx="1655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0000CC"/>
                </a:solidFill>
              </a:rPr>
              <a:t>Events</a:t>
            </a:r>
            <a:r>
              <a:rPr lang="it-IT" sz="2000" b="1" dirty="0" smtClean="0">
                <a:solidFill>
                  <a:srgbClr val="0000CC"/>
                </a:solidFill>
              </a:rPr>
              <a:t>  (</a:t>
            </a:r>
            <a:r>
              <a:rPr lang="it-IT" sz="2000" b="1" dirty="0" err="1" smtClean="0">
                <a:solidFill>
                  <a:srgbClr val="0000CC"/>
                </a:solidFill>
              </a:rPr>
              <a:t>a.u</a:t>
            </a:r>
            <a:r>
              <a:rPr lang="it-IT" sz="2000" b="1" dirty="0" smtClean="0">
                <a:solidFill>
                  <a:srgbClr val="0000CC"/>
                </a:solidFill>
              </a:rPr>
              <a:t>.)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992523" y="5654814"/>
            <a:ext cx="204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0000CC"/>
                </a:solidFill>
              </a:rPr>
              <a:t>Number</a:t>
            </a:r>
            <a:r>
              <a:rPr lang="it-IT" sz="2000" b="1" dirty="0" smtClean="0">
                <a:solidFill>
                  <a:srgbClr val="0000CC"/>
                </a:solidFill>
              </a:rPr>
              <a:t> of </a:t>
            </a:r>
            <a:r>
              <a:rPr lang="it-IT" sz="2000" b="1" dirty="0" err="1" smtClean="0">
                <a:solidFill>
                  <a:srgbClr val="0000CC"/>
                </a:solidFill>
              </a:rPr>
              <a:t>wires</a:t>
            </a:r>
            <a:r>
              <a:rPr lang="it-IT" sz="2000" b="1" dirty="0" smtClean="0">
                <a:solidFill>
                  <a:srgbClr val="0000CC"/>
                </a:solidFill>
              </a:rPr>
              <a:t>/cluster 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 rot="16200000">
            <a:off x="-675728" y="4248918"/>
            <a:ext cx="1655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solidFill>
                  <a:srgbClr val="0000CC"/>
                </a:solidFill>
              </a:rPr>
              <a:t>Events</a:t>
            </a:r>
            <a:r>
              <a:rPr lang="it-IT" sz="2000" b="1" dirty="0" smtClean="0">
                <a:solidFill>
                  <a:srgbClr val="0000CC"/>
                </a:solidFill>
              </a:rPr>
              <a:t>  (</a:t>
            </a:r>
            <a:r>
              <a:rPr lang="it-IT" sz="2000" b="1" dirty="0" err="1" smtClean="0">
                <a:solidFill>
                  <a:srgbClr val="0000CC"/>
                </a:solidFill>
              </a:rPr>
              <a:t>a.u</a:t>
            </a:r>
            <a:r>
              <a:rPr lang="it-IT" sz="2000" b="1" dirty="0" smtClean="0">
                <a:solidFill>
                  <a:srgbClr val="0000CC"/>
                </a:solidFill>
              </a:rPr>
              <a:t>.)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726182" y="4021270"/>
            <a:ext cx="71610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0000FF"/>
                </a:solidFill>
              </a:rPr>
              <a:t>Test con raggi cosmici  della nuova scheda</a:t>
            </a:r>
          </a:p>
          <a:p>
            <a:endParaRPr lang="it-IT" sz="2200" b="1" dirty="0" smtClean="0">
              <a:solidFill>
                <a:srgbClr val="0000FF"/>
              </a:solidFill>
            </a:endParaRPr>
          </a:p>
          <a:p>
            <a:endParaRPr lang="it-IT" sz="2200" b="1" dirty="0">
              <a:solidFill>
                <a:srgbClr val="0000FF"/>
              </a:solidFill>
            </a:endParaRPr>
          </a:p>
          <a:p>
            <a:endParaRPr lang="it-IT" sz="2200" b="1" dirty="0" smtClean="0">
              <a:solidFill>
                <a:srgbClr val="0000FF"/>
              </a:solidFill>
            </a:endParaRPr>
          </a:p>
          <a:p>
            <a:endParaRPr lang="it-IT" sz="2200" b="1" dirty="0">
              <a:solidFill>
                <a:srgbClr val="0000FF"/>
              </a:solidFill>
            </a:endParaRPr>
          </a:p>
          <a:p>
            <a:endParaRPr lang="it-IT" sz="2200" b="1" dirty="0">
              <a:solidFill>
                <a:srgbClr val="0000FF"/>
              </a:solidFill>
            </a:endParaRPr>
          </a:p>
          <a:p>
            <a:r>
              <a:rPr lang="it-IT" sz="2200" b="1" dirty="0" smtClean="0"/>
              <a:t>Produzione di tutte le nuove schede è in corso</a:t>
            </a:r>
            <a:endParaRPr lang="it-IT" sz="2200" b="1" dirty="0"/>
          </a:p>
        </p:txBody>
      </p:sp>
    </p:spTree>
    <p:extLst>
      <p:ext uri="{BB962C8B-B14F-4D97-AF65-F5344CB8AC3E}">
        <p14:creationId xmlns:p14="http://schemas.microsoft.com/office/powerpoint/2010/main" val="1749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58889" y="129558"/>
            <a:ext cx="4460825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Bonn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18270" r="14903" b="8476"/>
          <a:stretch/>
        </p:blipFill>
        <p:spPr>
          <a:xfrm>
            <a:off x="4807977" y="2778751"/>
            <a:ext cx="7152968" cy="40792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291438" y="3815272"/>
            <a:ext cx="75719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it-IT" sz="2800" b="1" dirty="0">
              <a:solidFill>
                <a:srgbClr val="0000CC"/>
              </a:solidFill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/>
          </p:nvPr>
        </p:nvGraphicFramePr>
        <p:xfrm>
          <a:off x="3758889" y="1258992"/>
          <a:ext cx="1911145" cy="53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8" name="Equation" r:id="rId4" imgW="634680" imgH="177480" progId="Equation.DSMT4">
                  <p:embed/>
                </p:oleObj>
              </mc:Choice>
              <mc:Fallback>
                <p:oleObj name="Equation" r:id="rId4" imgW="634680" imgH="177480" progId="Equation.DSMT4">
                  <p:embed/>
                  <p:pic>
                    <p:nvPicPr>
                      <p:cNvPr id="5" name="Oggetto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58889" y="1258992"/>
                        <a:ext cx="1911145" cy="535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grayscl/>
            <a:lum bright="-20000" contrast="40000"/>
          </a:blip>
          <a:srcRect l="5377" t="5794" r="51940" b="55833"/>
          <a:stretch/>
        </p:blipFill>
        <p:spPr>
          <a:xfrm>
            <a:off x="324464" y="2122326"/>
            <a:ext cx="4159045" cy="286900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83459" y="1073881"/>
            <a:ext cx="3259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00CC"/>
                </a:solidFill>
              </a:rPr>
              <a:t>Fascio di fotoni linearmente polarizzato </a:t>
            </a:r>
            <a:endParaRPr lang="it-IT" sz="2400" dirty="0">
              <a:solidFill>
                <a:srgbClr val="0000CC"/>
              </a:solidFill>
            </a:endParaRPr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/>
          </p:nvPr>
        </p:nvGraphicFramePr>
        <p:xfrm>
          <a:off x="429030" y="6049972"/>
          <a:ext cx="1091546" cy="576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9" name="Equation" r:id="rId7" imgW="457200" imgH="241200" progId="Equation.DSMT4">
                  <p:embed/>
                </p:oleObj>
              </mc:Choice>
              <mc:Fallback>
                <p:oleObj name="Equation" r:id="rId7" imgW="457200" imgH="241200" progId="Equation.DSMT4">
                  <p:embed/>
                  <p:pic>
                    <p:nvPicPr>
                      <p:cNvPr id="8" name="Oggetto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9030" y="6049972"/>
                        <a:ext cx="1091546" cy="576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/>
          <p:cNvGraphicFramePr>
            <a:graphicFrameLocks noChangeAspect="1"/>
          </p:cNvGraphicFramePr>
          <p:nvPr>
            <p:extLst/>
          </p:nvPr>
        </p:nvGraphicFramePr>
        <p:xfrm>
          <a:off x="6207125" y="1041400"/>
          <a:ext cx="2751138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" name="Equation" r:id="rId9" imgW="1155600" imgH="469800" progId="Equation.DSMT4">
                  <p:embed/>
                </p:oleObj>
              </mc:Choice>
              <mc:Fallback>
                <p:oleObj name="Equation" r:id="rId9" imgW="1155600" imgH="469800" progId="Equation.DSMT4">
                  <p:embed/>
                  <p:pic>
                    <p:nvPicPr>
                      <p:cNvPr id="9" name="Oggetto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07125" y="1041400"/>
                        <a:ext cx="2751138" cy="116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383459" y="4849643"/>
            <a:ext cx="330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Piano di reazione parallelo o perpendicolare al piano di polarizzazione del fotone incidente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614091" y="6049972"/>
            <a:ext cx="256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Sezioni d’urto nelle due </a:t>
            </a:r>
            <a:r>
              <a:rPr lang="it-IT" dirty="0" err="1" smtClean="0"/>
              <a:t>dievrse</a:t>
            </a:r>
            <a:r>
              <a:rPr lang="it-IT" dirty="0" smtClean="0"/>
              <a:t> configurazioni</a:t>
            </a:r>
            <a:endParaRPr lang="it-IT" dirty="0"/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>
            <p:extLst/>
          </p:nvPr>
        </p:nvGraphicFramePr>
        <p:xfrm>
          <a:off x="9153577" y="5922904"/>
          <a:ext cx="1317778" cy="506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1" name="Equation" r:id="rId11" imgW="660240" imgH="253800" progId="Equation.DSMT4">
                  <p:embed/>
                </p:oleObj>
              </mc:Choice>
              <mc:Fallback>
                <p:oleObj name="Equation" r:id="rId11" imgW="660240" imgH="253800" progId="Equation.DSMT4">
                  <p:embed/>
                  <p:pic>
                    <p:nvPicPr>
                      <p:cNvPr id="12" name="Oggetto 1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53577" y="5922904"/>
                        <a:ext cx="1317778" cy="50673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5486400" y="4809006"/>
            <a:ext cx="44245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</a:t>
            </a:r>
            <a:r>
              <a:rPr lang="it-IT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Dati Precedenti</a:t>
            </a:r>
          </a:p>
          <a:p>
            <a:r>
              <a:rPr lang="it-IT" sz="2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• Orientazione diamante «+»</a:t>
            </a:r>
          </a:p>
          <a:p>
            <a:r>
              <a:rPr lang="it-IT" sz="2200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• Orientazione diamante  «-»</a:t>
            </a:r>
            <a:endParaRPr lang="it-IT" sz="2200" dirty="0">
              <a:solidFill>
                <a:srgbClr val="00B050"/>
              </a:solidFill>
            </a:endParaRPr>
          </a:p>
        </p:txBody>
      </p:sp>
      <p:graphicFrame>
        <p:nvGraphicFramePr>
          <p:cNvPr id="14" name="Oggetto 13"/>
          <p:cNvGraphicFramePr>
            <a:graphicFrameLocks noChangeAspect="1"/>
          </p:cNvGraphicFramePr>
          <p:nvPr>
            <p:extLst/>
          </p:nvPr>
        </p:nvGraphicFramePr>
        <p:xfrm>
          <a:off x="9110940" y="3096290"/>
          <a:ext cx="2177116" cy="517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" name="Equation" r:id="rId13" imgW="1015920" imgH="241200" progId="Equation.DSMT4">
                  <p:embed/>
                </p:oleObj>
              </mc:Choice>
              <mc:Fallback>
                <p:oleObj name="Equation" r:id="rId13" imgW="1015920" imgH="241200" progId="Equation.DSMT4">
                  <p:embed/>
                  <p:pic>
                    <p:nvPicPr>
                      <p:cNvPr id="14" name="Oggetto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10940" y="3096290"/>
                        <a:ext cx="2177116" cy="517065"/>
                      </a:xfrm>
                      <a:prstGeom prst="rect">
                        <a:avLst/>
                      </a:prstGeom>
                      <a:solidFill>
                        <a:srgbClr val="0000FF">
                          <a:alpha val="21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 rot="1553019">
            <a:off x="6613133" y="4506519"/>
            <a:ext cx="4548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Risultati Preliminari </a:t>
            </a:r>
            <a:endParaRPr lang="it-IT" sz="28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9110940" y="289050"/>
            <a:ext cx="2975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Primi risultati da </a:t>
            </a:r>
            <a:r>
              <a:rPr lang="it-IT" b="1" dirty="0" err="1" smtClean="0"/>
              <a:t>runs</a:t>
            </a:r>
            <a:r>
              <a:rPr lang="it-IT" b="1" dirty="0" smtClean="0"/>
              <a:t> in fascio 2017 (piccola parte della statistica disponibile finora analizzata)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6685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47728" y="44625"/>
            <a:ext cx="4824536" cy="95410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Publications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</a:rPr>
              <a:t>(</a:t>
            </a:r>
            <a:r>
              <a:rPr lang="it-IT" sz="2800" b="1" dirty="0" err="1">
                <a:solidFill>
                  <a:srgbClr val="FF0000"/>
                </a:solidFill>
              </a:rPr>
              <a:t>refereed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journals</a:t>
            </a:r>
            <a:r>
              <a:rPr lang="it-IT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063552" y="1268761"/>
            <a:ext cx="6120680" cy="310853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t-IT" sz="2800" dirty="0" smtClean="0">
                <a:solidFill>
                  <a:srgbClr val="0000CC"/>
                </a:solidFill>
              </a:rPr>
              <a:t>2011    </a:t>
            </a:r>
            <a:r>
              <a:rPr lang="it-IT" sz="2800" dirty="0">
                <a:solidFill>
                  <a:srgbClr val="0000CC"/>
                </a:solidFill>
              </a:rPr>
              <a:t>4   (1  PLB)</a:t>
            </a:r>
          </a:p>
          <a:p>
            <a:r>
              <a:rPr lang="it-IT" sz="2800" dirty="0" smtClean="0">
                <a:solidFill>
                  <a:srgbClr val="0000CC"/>
                </a:solidFill>
              </a:rPr>
              <a:t>2012    </a:t>
            </a:r>
            <a:r>
              <a:rPr lang="it-IT" sz="2800" dirty="0">
                <a:solidFill>
                  <a:srgbClr val="0000CC"/>
                </a:solidFill>
              </a:rPr>
              <a:t>4   (1  PLB) </a:t>
            </a:r>
          </a:p>
          <a:p>
            <a:r>
              <a:rPr lang="it-IT" sz="2800" dirty="0">
                <a:solidFill>
                  <a:srgbClr val="0000CC"/>
                </a:solidFill>
              </a:rPr>
              <a:t>2013  10   (2 PRL;  4 PLB)</a:t>
            </a:r>
          </a:p>
          <a:p>
            <a:pPr marL="514350" indent="-514350">
              <a:buAutoNum type="arabicPlain" startAt="2014"/>
            </a:pPr>
            <a:r>
              <a:rPr lang="it-IT" sz="2800" dirty="0">
                <a:solidFill>
                  <a:srgbClr val="0000CC"/>
                </a:solidFill>
              </a:rPr>
              <a:t>  11   (4 PRL;  1 PLB)</a:t>
            </a:r>
          </a:p>
          <a:p>
            <a:pPr marL="514350" indent="-514350">
              <a:buAutoNum type="arabicPlain" startAt="2014"/>
            </a:pPr>
            <a:r>
              <a:rPr lang="it-IT" sz="2800" dirty="0">
                <a:solidFill>
                  <a:srgbClr val="0000CC"/>
                </a:solidFill>
              </a:rPr>
              <a:t>  10   (1 PRL;  2 PLB</a:t>
            </a:r>
            <a:r>
              <a:rPr lang="it-IT" sz="2800" dirty="0" smtClean="0">
                <a:solidFill>
                  <a:srgbClr val="0000CC"/>
                </a:solidFill>
              </a:rPr>
              <a:t>)</a:t>
            </a:r>
          </a:p>
          <a:p>
            <a:pPr marL="514350" indent="-514350">
              <a:buAutoNum type="arabicPlain" startAt="2014"/>
            </a:pPr>
            <a:r>
              <a:rPr lang="it-IT" sz="2800" dirty="0">
                <a:solidFill>
                  <a:srgbClr val="0000CC"/>
                </a:solidFill>
              </a:rPr>
              <a:t> </a:t>
            </a:r>
            <a:r>
              <a:rPr lang="it-IT" sz="2800" dirty="0" smtClean="0">
                <a:solidFill>
                  <a:srgbClr val="0000CC"/>
                </a:solidFill>
              </a:rPr>
              <a:t>   7   (1 PRL)</a:t>
            </a:r>
          </a:p>
          <a:p>
            <a:pPr marL="514350" indent="-514350">
              <a:buAutoNum type="arabicPlain" startAt="2014"/>
            </a:pPr>
            <a:r>
              <a:rPr lang="it-IT" sz="2800" dirty="0">
                <a:solidFill>
                  <a:srgbClr val="0000CC"/>
                </a:solidFill>
              </a:rPr>
              <a:t> </a:t>
            </a:r>
            <a:r>
              <a:rPr lang="it-IT" sz="2800" dirty="0" smtClean="0">
                <a:solidFill>
                  <a:srgbClr val="0000CC"/>
                </a:solidFill>
              </a:rPr>
              <a:t>   6   (1 PRL; 1 PLB)</a:t>
            </a:r>
            <a:endParaRPr lang="it-IT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47728" y="26064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Attività prevista </a:t>
            </a:r>
            <a:r>
              <a:rPr lang="it-IT" sz="2800" b="1" dirty="0" smtClean="0"/>
              <a:t>2018-2019 </a:t>
            </a:r>
            <a:endParaRPr lang="it-IT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1631504" y="1124744"/>
                <a:ext cx="10438576" cy="611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2200" b="1" dirty="0" smtClean="0">
                    <a:solidFill>
                      <a:srgbClr val="FF0000"/>
                    </a:solidFill>
                  </a:rPr>
                  <a:t>Mainz </a:t>
                </a:r>
                <a:r>
                  <a:rPr lang="it-IT" sz="2200" dirty="0"/>
                  <a:t>: </a:t>
                </a:r>
                <a:r>
                  <a:rPr lang="it-IT" sz="2200" dirty="0" smtClean="0"/>
                  <a:t>  </a:t>
                </a:r>
                <a:r>
                  <a:rPr lang="it-IT" sz="2200" dirty="0"/>
                  <a:t>-) </a:t>
                </a:r>
                <a:r>
                  <a:rPr lang="it-IT" sz="2200" b="1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manutenzione camere a fili </a:t>
                </a:r>
                <a:endParaRPr lang="it-IT" sz="2200" b="1" dirty="0" smtClean="0">
                  <a:solidFill>
                    <a:srgbClr val="0000CC"/>
                  </a:solidFill>
                  <a:latin typeface="Comic Sans MS" panose="030F0702030302020204" pitchFamily="66" charset="0"/>
                </a:endParaRPr>
              </a:p>
              <a:p>
                <a:r>
                  <a:rPr lang="it-IT" sz="2200" b="1" dirty="0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           </a:t>
                </a:r>
                <a:r>
                  <a:rPr lang="it-IT" sz="2200" dirty="0" smtClean="0"/>
                  <a:t>-) </a:t>
                </a:r>
                <a:r>
                  <a:rPr lang="it-IT" sz="2200" b="1" dirty="0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analisi dati offline</a:t>
                </a:r>
              </a:p>
              <a:p>
                <a:r>
                  <a:rPr lang="it-IT" sz="2200" dirty="0"/>
                  <a:t>	      </a:t>
                </a:r>
                <a:r>
                  <a:rPr lang="it-IT" sz="2200" dirty="0" smtClean="0"/>
                  <a:t> -)  Prese </a:t>
                </a:r>
                <a:r>
                  <a:rPr lang="it-IT" sz="2200" dirty="0"/>
                  <a:t>dati con </a:t>
                </a:r>
                <a:r>
                  <a:rPr lang="it-IT" sz="2200" dirty="0" smtClean="0"/>
                  <a:t>bersaglio  protoni non </a:t>
                </a:r>
                <a:r>
                  <a:rPr lang="it-IT" sz="2200" dirty="0"/>
                  <a:t>polarizzati</a:t>
                </a:r>
              </a:p>
              <a:p>
                <a:r>
                  <a:rPr lang="it-IT" sz="2200" dirty="0">
                    <a:sym typeface="Symbol"/>
                  </a:rPr>
                  <a:t>                         </a:t>
                </a:r>
                <a:r>
                  <a:rPr lang="it-IT" sz="2200" dirty="0" smtClean="0">
                    <a:sym typeface="Symbol"/>
                  </a:rPr>
                  <a:t>(</a:t>
                </a:r>
                <a:r>
                  <a:rPr lang="it-IT" sz="2200" dirty="0" err="1" smtClean="0">
                    <a:sym typeface="Symbol"/>
                  </a:rPr>
                  <a:t>scattering</a:t>
                </a:r>
                <a:r>
                  <a:rPr lang="it-IT" sz="2200" dirty="0" smtClean="0">
                    <a:sym typeface="Symbol"/>
                  </a:rPr>
                  <a:t> Compton, </a:t>
                </a:r>
                <a14:m>
                  <m:oMath xmlns:m="http://schemas.openxmlformats.org/officeDocument/2006/math">
                    <m: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nuova</m:t>
                    </m:r>
                    <m: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misura</m:t>
                    </m:r>
                    <m: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nor/>
                      </m:rP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dirty="0" smtClean="0">
                        <a:sym typeface="Symbol"/>
                      </a:rPr>
                      <m:t>Tr</m:t>
                    </m:r>
                    <m:r>
                      <m:rPr>
                        <m:nor/>
                      </m:rPr>
                      <a:rPr lang="it-IT" sz="2200" dirty="0">
                        <a:sym typeface="Symbol"/>
                      </a:rPr>
                      <m:t>a</m:t>
                    </m:r>
                    <m:r>
                      <m:rPr>
                        <m:nor/>
                      </m:rPr>
                      <a:rPr lang="it-IT" sz="2200" b="0" i="0" dirty="0" smtClean="0">
                        <a:sym typeface="Symbol"/>
                      </a:rPr>
                      <m:t>nsi</m:t>
                    </m:r>
                    <m:r>
                      <m:rPr>
                        <m:nor/>
                      </m:rPr>
                      <a:rPr lang="it-IT" sz="2200" dirty="0">
                        <a:sym typeface="Symbol"/>
                      </a:rPr>
                      <m:t>t</m:t>
                    </m:r>
                    <m:r>
                      <m:rPr>
                        <m:nor/>
                      </m:rPr>
                      <a:rPr lang="it-IT" sz="2200" b="0" i="0" dirty="0" smtClean="0">
                        <a:sym typeface="Symbol"/>
                      </a:rPr>
                      <m:t>ion</m:t>
                    </m:r>
                    <m:r>
                      <m:rPr>
                        <m:nor/>
                      </m:rPr>
                      <a:rPr lang="it-IT" sz="2200" b="0" i="0" dirty="0" smtClean="0"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dirty="0" smtClean="0">
                        <a:sym typeface="Symbol"/>
                      </a:rPr>
                      <m:t>Form</m:t>
                    </m:r>
                    <m:r>
                      <m:rPr>
                        <m:nor/>
                      </m:rPr>
                      <a:rPr lang="it-IT" sz="2200" b="0" i="0" dirty="0" smtClean="0"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dirty="0" smtClean="0">
                        <a:sym typeface="Symbol"/>
                      </a:rPr>
                      <m:t>Factor</m:t>
                    </m:r>
                  </m:oMath>
                </a14:m>
                <a:r>
                  <a:rPr lang="it-IT" sz="2200" dirty="0" smtClean="0">
                    <a:sym typeface="Symbol"/>
                  </a:rPr>
                  <a:t>)</a:t>
                </a:r>
              </a:p>
              <a:p>
                <a:r>
                  <a:rPr lang="it-IT" sz="2200" dirty="0">
                    <a:sym typeface="Symbol"/>
                  </a:rPr>
                  <a:t> </a:t>
                </a:r>
                <a:r>
                  <a:rPr lang="it-IT" sz="2200" dirty="0" smtClean="0">
                    <a:sym typeface="Symbol"/>
                  </a:rPr>
                  <a:t>                    -)  Prese dati con bersagli solidi nuclei medio-leggeri </a:t>
                </a:r>
              </a:p>
              <a:p>
                <a:r>
                  <a:rPr lang="it-IT" sz="2200" dirty="0">
                    <a:sym typeface="Symbol"/>
                  </a:rPr>
                  <a:t> </a:t>
                </a:r>
                <a:r>
                  <a:rPr lang="it-IT" sz="2200" dirty="0" smtClean="0">
                    <a:sym typeface="Symbol"/>
                  </a:rPr>
                  <a:t>                        (</a:t>
                </a:r>
                <a:r>
                  <a:rPr lang="it-IT" sz="2200" dirty="0" err="1" smtClean="0">
                    <a:sym typeface="Symbol"/>
                  </a:rPr>
                  <a:t>fotoproduzione</a:t>
                </a:r>
                <a:r>
                  <a:rPr lang="it-IT" sz="2200" dirty="0" smtClean="0">
                    <a:sym typeface="Symbol"/>
                  </a:rPr>
                  <a:t> coerente di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200" dirty="0" smtClean="0">
                    <a:sym typeface="Symbol"/>
                  </a:rPr>
                  <a:t> - misure di «</a:t>
                </a:r>
                <a:r>
                  <a:rPr lang="it-IT" sz="2200" dirty="0" err="1" smtClean="0">
                    <a:sym typeface="Symbol"/>
                  </a:rPr>
                  <a:t>neutron</a:t>
                </a:r>
                <a:r>
                  <a:rPr lang="it-IT" sz="2200" dirty="0" smtClean="0">
                    <a:sym typeface="Symbol"/>
                  </a:rPr>
                  <a:t> </a:t>
                </a:r>
                <a:r>
                  <a:rPr lang="it-IT" sz="2200" dirty="0" err="1" smtClean="0">
                    <a:sym typeface="Symbol"/>
                  </a:rPr>
                  <a:t>skin</a:t>
                </a:r>
                <a:r>
                  <a:rPr lang="it-IT" sz="2200" dirty="0" smtClean="0">
                    <a:sym typeface="Symbol"/>
                  </a:rPr>
                  <a:t>»)</a:t>
                </a:r>
                <a:endParaRPr lang="it-IT" sz="2200" dirty="0">
                  <a:sym typeface="Symbol"/>
                </a:endParaRPr>
              </a:p>
              <a:p>
                <a:r>
                  <a:rPr lang="it-IT" sz="2200" dirty="0">
                    <a:sym typeface="Symbol"/>
                  </a:rPr>
                  <a:t>                    </a:t>
                </a:r>
              </a:p>
              <a:p>
                <a:endParaRPr lang="it-IT" sz="22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2200" b="1" dirty="0">
                    <a:solidFill>
                      <a:srgbClr val="FF0000"/>
                    </a:solidFill>
                  </a:rPr>
                  <a:t>Bonn </a:t>
                </a:r>
                <a:r>
                  <a:rPr lang="it-IT" sz="2200" dirty="0"/>
                  <a:t>:   </a:t>
                </a:r>
                <a:r>
                  <a:rPr lang="it-IT" sz="2200" dirty="0" smtClean="0"/>
                  <a:t>  -)   </a:t>
                </a:r>
                <a:r>
                  <a:rPr lang="it-IT" sz="2200" b="1" dirty="0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manutenzione camere a fili</a:t>
                </a:r>
              </a:p>
              <a:p>
                <a:r>
                  <a:rPr lang="it-IT" sz="2200" b="1" dirty="0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           </a:t>
                </a:r>
                <a:r>
                  <a:rPr lang="it-IT" sz="2200" dirty="0"/>
                  <a:t>-) </a:t>
                </a:r>
                <a:r>
                  <a:rPr lang="it-IT" sz="2200" dirty="0" smtClean="0"/>
                  <a:t>  </a:t>
                </a:r>
                <a:r>
                  <a:rPr lang="it-IT" sz="2200" b="1" dirty="0" smtClean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analisi </a:t>
                </a:r>
                <a:r>
                  <a:rPr lang="it-IT" sz="2200" b="1" dirty="0">
                    <a:solidFill>
                      <a:srgbClr val="0000CC"/>
                    </a:solidFill>
                    <a:latin typeface="Comic Sans MS" panose="030F0702030302020204" pitchFamily="66" charset="0"/>
                  </a:rPr>
                  <a:t>dati offline </a:t>
                </a:r>
                <a:endParaRPr lang="it-IT" sz="2200" b="1" kern="0" dirty="0">
                  <a:solidFill>
                    <a:srgbClr val="0000FF"/>
                  </a:solidFill>
                  <a:latin typeface="Comic Sans MS" pitchFamily="66" charset="0"/>
                </a:endParaRPr>
              </a:p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it-IT" sz="2200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           </a:t>
                </a:r>
                <a:r>
                  <a:rPr lang="it-IT" sz="2200" dirty="0"/>
                  <a:t>-) </a:t>
                </a:r>
                <a:r>
                  <a:rPr lang="it-IT" sz="2200" b="1" kern="0" dirty="0">
                    <a:solidFill>
                      <a:srgbClr val="0000FF"/>
                    </a:solidFill>
                    <a:latin typeface="Comic Sans MS" pitchFamily="66" charset="0"/>
                  </a:rPr>
                  <a:t> </a:t>
                </a:r>
                <a:r>
                  <a:rPr lang="it-IT" sz="2200" kern="0" dirty="0" smtClean="0">
                    <a:cs typeface="Calibri" panose="020F0502020204030204" pitchFamily="34" charset="0"/>
                  </a:rPr>
                  <a:t>Continuazione dei </a:t>
                </a:r>
                <a:r>
                  <a:rPr lang="it-IT" sz="2200" kern="0" dirty="0" err="1">
                    <a:cs typeface="Calibri" panose="020F0502020204030204" pitchFamily="34" charset="0"/>
                  </a:rPr>
                  <a:t>runs</a:t>
                </a:r>
                <a:r>
                  <a:rPr lang="it-IT" sz="2200" kern="0" dirty="0">
                    <a:cs typeface="Calibri" panose="020F0502020204030204" pitchFamily="34" charset="0"/>
                  </a:rPr>
                  <a:t> di misura </a:t>
                </a:r>
                <a:r>
                  <a:rPr lang="it-IT" sz="2200" kern="0" dirty="0" smtClean="0">
                    <a:cs typeface="Calibri" panose="020F0502020204030204" pitchFamily="34" charset="0"/>
                  </a:rPr>
                  <a:t> con rivelatore al completo (MRPC)</a:t>
                </a:r>
              </a:p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it-IT" sz="2200" kern="0" dirty="0">
                    <a:cs typeface="Calibri" panose="020F0502020204030204" pitchFamily="34" charset="0"/>
                  </a:rPr>
                  <a:t> </a:t>
                </a:r>
                <a:r>
                  <a:rPr lang="it-IT" sz="2200" kern="0" dirty="0" smtClean="0">
                    <a:cs typeface="Calibri" panose="020F0502020204030204" pitchFamily="34" charset="0"/>
                  </a:rPr>
                  <a:t>                          (</a:t>
                </a:r>
                <a:r>
                  <a:rPr lang="it-IT" sz="2200" kern="0" dirty="0" err="1" smtClean="0">
                    <a:cs typeface="Calibri" panose="020F0502020204030204" pitchFamily="34" charset="0"/>
                  </a:rPr>
                  <a:t>fotoproduzione</a:t>
                </a:r>
                <a:r>
                  <a:rPr lang="it-IT" sz="2200" kern="0" dirty="0" smtClean="0">
                    <a:cs typeface="Calibri" panose="020F0502020204030204" pitchFamily="34" charset="0"/>
                  </a:rPr>
                  <a:t> mesoni </a:t>
                </a:r>
                <a:r>
                  <a:rPr lang="it-IT" sz="2200" kern="0" dirty="0" err="1" smtClean="0">
                    <a:cs typeface="Calibri" panose="020F0502020204030204" pitchFamily="34" charset="0"/>
                  </a:rPr>
                  <a:t>eta</a:t>
                </a:r>
                <a:r>
                  <a:rPr lang="it-IT" sz="2200" kern="0" dirty="0" smtClean="0">
                    <a:cs typeface="Calibri" panose="020F0502020204030204" pitchFamily="34" charset="0"/>
                  </a:rPr>
                  <a:t>/</a:t>
                </a:r>
                <a:r>
                  <a:rPr lang="it-IT" sz="2200" kern="0" dirty="0" err="1" smtClean="0">
                    <a:cs typeface="Calibri" panose="020F0502020204030204" pitchFamily="34" charset="0"/>
                  </a:rPr>
                  <a:t>eta’</a:t>
                </a:r>
                <a:r>
                  <a:rPr lang="it-IT" sz="2200" kern="0" dirty="0" smtClean="0">
                    <a:cs typeface="Calibri" panose="020F0502020204030204" pitchFamily="34" charset="0"/>
                  </a:rPr>
                  <a:t> con fotoni linearmente polarizzati</a:t>
                </a:r>
                <a:r>
                  <a:rPr lang="it-IT" sz="2200" kern="0" dirty="0">
                    <a:cs typeface="Calibri" panose="020F0502020204030204" pitchFamily="34" charset="0"/>
                  </a:rPr>
                  <a:t>)</a:t>
                </a:r>
              </a:p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r>
                  <a:rPr lang="it-IT" sz="2200" dirty="0"/>
                  <a:t>		       </a:t>
                </a:r>
                <a:endParaRPr lang="it-IT" sz="2200" dirty="0">
                  <a:solidFill>
                    <a:srgbClr val="0000CC"/>
                  </a:solidFill>
                  <a:latin typeface="Comic Sans MS" panose="030F0702030302020204" pitchFamily="66" charset="0"/>
                </a:endParaRPr>
              </a:p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defRPr/>
                </a:pPr>
                <a:endParaRPr lang="it-IT" sz="2200" dirty="0"/>
              </a:p>
              <a:p>
                <a:endParaRPr lang="it-IT" sz="2200" dirty="0"/>
              </a:p>
              <a:p>
                <a:endParaRPr lang="it-IT" sz="2200" dirty="0"/>
              </a:p>
              <a:p>
                <a:endParaRPr lang="it-IT" sz="2200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1124744"/>
                <a:ext cx="10438576" cy="6118598"/>
              </a:xfrm>
              <a:prstGeom prst="rect">
                <a:avLst/>
              </a:prstGeom>
              <a:blipFill>
                <a:blip r:embed="rId2"/>
                <a:stretch>
                  <a:fillRect l="-643" t="-7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00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2200712" y="1686960"/>
            <a:ext cx="8625358" cy="42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2391"/>
              <a:t>Positronium [o-Ps] formation through a nanoporous silica target</a:t>
            </a:r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005" y="3130678"/>
            <a:ext cx="3204372" cy="2055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r="2951"/>
          <a:stretch>
            <a:fillRect/>
          </a:stretch>
        </p:blipFill>
        <p:spPr>
          <a:xfrm>
            <a:off x="6158508" y="2759273"/>
            <a:ext cx="2651839" cy="3607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31774" y="908177"/>
            <a:ext cx="321469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47408" y="981185"/>
            <a:ext cx="482204" cy="17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12829" y="947175"/>
            <a:ext cx="482204" cy="17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66119" y="987882"/>
            <a:ext cx="214313" cy="223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03185" y="963325"/>
            <a:ext cx="321469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01135" y="946581"/>
            <a:ext cx="383977" cy="232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43395" y="889655"/>
            <a:ext cx="741165" cy="33039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4877939" y="1156674"/>
            <a:ext cx="1" cy="520747"/>
          </a:xfrm>
          <a:prstGeom prst="line">
            <a:avLst/>
          </a:prstGeom>
          <a:ln w="76200">
            <a:solidFill>
              <a:srgbClr val="C82506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181" name="Shape 181"/>
          <p:cNvSpPr/>
          <p:nvPr/>
        </p:nvSpPr>
        <p:spPr>
          <a:xfrm>
            <a:off x="5008143" y="348583"/>
            <a:ext cx="1669928" cy="42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2391"/>
              <a:t>Positronium</a:t>
            </a:r>
          </a:p>
        </p:txBody>
      </p:sp>
      <p:sp>
        <p:nvSpPr>
          <p:cNvPr id="182" name="Shape 182"/>
          <p:cNvSpPr/>
          <p:nvPr/>
        </p:nvSpPr>
        <p:spPr>
          <a:xfrm>
            <a:off x="2210929" y="2048772"/>
            <a:ext cx="3115132" cy="31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1687"/>
              <a:t>Ps production efficiency      27%</a:t>
            </a:r>
          </a:p>
        </p:txBody>
      </p:sp>
      <p:sp>
        <p:nvSpPr>
          <p:cNvPr id="183" name="Shape 183"/>
          <p:cNvSpPr/>
          <p:nvPr/>
        </p:nvSpPr>
        <p:spPr>
          <a:xfrm flipH="1">
            <a:off x="4338839" y="2090114"/>
            <a:ext cx="171121" cy="24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Light"/>
              </a:defRPr>
            </a:pPr>
            <a:r>
              <a:rPr sz="1266"/>
              <a:t>⋍</a:t>
            </a:r>
          </a:p>
        </p:txBody>
      </p:sp>
      <p:sp>
        <p:nvSpPr>
          <p:cNvPr id="184" name="Shape 184"/>
          <p:cNvSpPr/>
          <p:nvPr/>
        </p:nvSpPr>
        <p:spPr>
          <a:xfrm>
            <a:off x="2203089" y="2475329"/>
            <a:ext cx="3688879" cy="44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18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266"/>
              <a:t>Mariazzi et al. Phys. Rev. Lett. 104, 243401 (2010)</a:t>
            </a:r>
            <a:br>
              <a:rPr sz="1266"/>
            </a:br>
            <a:endParaRPr sz="1266"/>
          </a:p>
        </p:txBody>
      </p:sp>
      <p:sp>
        <p:nvSpPr>
          <p:cNvPr id="185" name="Shape 185"/>
          <p:cNvSpPr/>
          <p:nvPr/>
        </p:nvSpPr>
        <p:spPr>
          <a:xfrm>
            <a:off x="2204616" y="2669580"/>
            <a:ext cx="3090189" cy="31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2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687"/>
              <a:t>e</a:t>
            </a:r>
            <a:r>
              <a:rPr sz="1687" baseline="31999"/>
              <a:t>+ </a:t>
            </a:r>
            <a:r>
              <a:rPr sz="1687"/>
              <a:t>implantation energy      5 keV</a:t>
            </a:r>
          </a:p>
        </p:txBody>
      </p:sp>
      <p:sp>
        <p:nvSpPr>
          <p:cNvPr id="186" name="Shape 186"/>
          <p:cNvSpPr/>
          <p:nvPr/>
        </p:nvSpPr>
        <p:spPr>
          <a:xfrm flipH="1">
            <a:off x="4219917" y="2714864"/>
            <a:ext cx="171121" cy="24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Light"/>
              </a:defRPr>
            </a:pPr>
            <a:r>
              <a:rPr sz="1266"/>
              <a:t>⋍</a:t>
            </a:r>
          </a:p>
        </p:txBody>
      </p:sp>
    </p:spTree>
    <p:extLst>
      <p:ext uri="{BB962C8B-B14F-4D97-AF65-F5344CB8AC3E}">
        <p14:creationId xmlns:p14="http://schemas.microsoft.com/office/powerpoint/2010/main" val="2270687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cono di positroni.pdf"/>
          <p:cNvPicPr>
            <a:picLocks noChangeAspect="1"/>
          </p:cNvPicPr>
          <p:nvPr/>
        </p:nvPicPr>
        <p:blipFill>
          <a:blip r:embed="rId2">
            <a:extLst/>
          </a:blip>
          <a:srcRect l="290" t="180" r="82" b="11"/>
          <a:stretch>
            <a:fillRect/>
          </a:stretch>
        </p:blipFill>
        <p:spPr>
          <a:xfrm rot="21017999">
            <a:off x="2410995" y="328165"/>
            <a:ext cx="7854655" cy="5799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9118" y="0"/>
                </a:moveTo>
                <a:cubicBezTo>
                  <a:pt x="9113" y="1"/>
                  <a:pt x="9067" y="1"/>
                  <a:pt x="9067" y="2"/>
                </a:cubicBezTo>
                <a:cubicBezTo>
                  <a:pt x="9046" y="31"/>
                  <a:pt x="9072" y="183"/>
                  <a:pt x="9155" y="507"/>
                </a:cubicBezTo>
                <a:cubicBezTo>
                  <a:pt x="9267" y="948"/>
                  <a:pt x="9270" y="975"/>
                  <a:pt x="9222" y="1039"/>
                </a:cubicBezTo>
                <a:cubicBezTo>
                  <a:pt x="9167" y="1114"/>
                  <a:pt x="8744" y="1330"/>
                  <a:pt x="8728" y="1292"/>
                </a:cubicBezTo>
                <a:cubicBezTo>
                  <a:pt x="8723" y="1279"/>
                  <a:pt x="8704" y="1200"/>
                  <a:pt x="8684" y="1117"/>
                </a:cubicBezTo>
                <a:cubicBezTo>
                  <a:pt x="8659" y="1014"/>
                  <a:pt x="8639" y="980"/>
                  <a:pt x="8618" y="1008"/>
                </a:cubicBezTo>
                <a:cubicBezTo>
                  <a:pt x="8597" y="1036"/>
                  <a:pt x="8600" y="1085"/>
                  <a:pt x="8625" y="1168"/>
                </a:cubicBezTo>
                <a:cubicBezTo>
                  <a:pt x="8656" y="1271"/>
                  <a:pt x="8654" y="1311"/>
                  <a:pt x="8611" y="1441"/>
                </a:cubicBezTo>
                <a:cubicBezTo>
                  <a:pt x="8569" y="1568"/>
                  <a:pt x="8566" y="1616"/>
                  <a:pt x="8594" y="1723"/>
                </a:cubicBezTo>
                <a:cubicBezTo>
                  <a:pt x="8623" y="1838"/>
                  <a:pt x="8621" y="1860"/>
                  <a:pt x="8567" y="1920"/>
                </a:cubicBezTo>
                <a:cubicBezTo>
                  <a:pt x="8534" y="1956"/>
                  <a:pt x="8511" y="2017"/>
                  <a:pt x="8515" y="2056"/>
                </a:cubicBezTo>
                <a:cubicBezTo>
                  <a:pt x="8522" y="2107"/>
                  <a:pt x="8506" y="2125"/>
                  <a:pt x="8456" y="2125"/>
                </a:cubicBezTo>
                <a:cubicBezTo>
                  <a:pt x="8400" y="2125"/>
                  <a:pt x="8377" y="2089"/>
                  <a:pt x="8330" y="1921"/>
                </a:cubicBezTo>
                <a:cubicBezTo>
                  <a:pt x="8298" y="1808"/>
                  <a:pt x="8261" y="1716"/>
                  <a:pt x="8248" y="1716"/>
                </a:cubicBezTo>
                <a:cubicBezTo>
                  <a:pt x="8234" y="1716"/>
                  <a:pt x="8136" y="1760"/>
                  <a:pt x="8029" y="1815"/>
                </a:cubicBezTo>
                <a:cubicBezTo>
                  <a:pt x="7865" y="1898"/>
                  <a:pt x="7831" y="1906"/>
                  <a:pt x="7806" y="1859"/>
                </a:cubicBezTo>
                <a:cubicBezTo>
                  <a:pt x="7790" y="1829"/>
                  <a:pt x="7679" y="1441"/>
                  <a:pt x="7561" y="999"/>
                </a:cubicBezTo>
                <a:cubicBezTo>
                  <a:pt x="7425" y="492"/>
                  <a:pt x="7331" y="196"/>
                  <a:pt x="7306" y="195"/>
                </a:cubicBezTo>
                <a:cubicBezTo>
                  <a:pt x="7280" y="195"/>
                  <a:pt x="7274" y="218"/>
                  <a:pt x="7288" y="263"/>
                </a:cubicBezTo>
                <a:cubicBezTo>
                  <a:pt x="7299" y="300"/>
                  <a:pt x="7364" y="542"/>
                  <a:pt x="7433" y="799"/>
                </a:cubicBezTo>
                <a:cubicBezTo>
                  <a:pt x="7501" y="1057"/>
                  <a:pt x="7596" y="1412"/>
                  <a:pt x="7644" y="1588"/>
                </a:cubicBezTo>
                <a:cubicBezTo>
                  <a:pt x="7692" y="1764"/>
                  <a:pt x="7723" y="1916"/>
                  <a:pt x="7711" y="1926"/>
                </a:cubicBezTo>
                <a:cubicBezTo>
                  <a:pt x="7686" y="1946"/>
                  <a:pt x="7297" y="1835"/>
                  <a:pt x="7268" y="1799"/>
                </a:cubicBezTo>
                <a:cubicBezTo>
                  <a:pt x="7257" y="1786"/>
                  <a:pt x="7267" y="1643"/>
                  <a:pt x="7289" y="1482"/>
                </a:cubicBezTo>
                <a:cubicBezTo>
                  <a:pt x="7343" y="1105"/>
                  <a:pt x="7341" y="989"/>
                  <a:pt x="7285" y="959"/>
                </a:cubicBezTo>
                <a:cubicBezTo>
                  <a:pt x="7177" y="903"/>
                  <a:pt x="6928" y="887"/>
                  <a:pt x="6887" y="933"/>
                </a:cubicBezTo>
                <a:cubicBezTo>
                  <a:pt x="6826" y="1002"/>
                  <a:pt x="6801" y="967"/>
                  <a:pt x="6740" y="723"/>
                </a:cubicBezTo>
                <a:cubicBezTo>
                  <a:pt x="6689" y="518"/>
                  <a:pt x="6661" y="470"/>
                  <a:pt x="6631" y="536"/>
                </a:cubicBezTo>
                <a:cubicBezTo>
                  <a:pt x="6623" y="552"/>
                  <a:pt x="6666" y="741"/>
                  <a:pt x="6725" y="955"/>
                </a:cubicBezTo>
                <a:cubicBezTo>
                  <a:pt x="6803" y="1236"/>
                  <a:pt x="6829" y="1386"/>
                  <a:pt x="6819" y="1491"/>
                </a:cubicBezTo>
                <a:cubicBezTo>
                  <a:pt x="6804" y="1662"/>
                  <a:pt x="6781" y="1690"/>
                  <a:pt x="6643" y="1694"/>
                </a:cubicBezTo>
                <a:lnTo>
                  <a:pt x="6542" y="1696"/>
                </a:lnTo>
                <a:lnTo>
                  <a:pt x="6491" y="2106"/>
                </a:lnTo>
                <a:cubicBezTo>
                  <a:pt x="6463" y="2331"/>
                  <a:pt x="6445" y="2537"/>
                  <a:pt x="6452" y="2564"/>
                </a:cubicBezTo>
                <a:cubicBezTo>
                  <a:pt x="6460" y="2592"/>
                  <a:pt x="6423" y="2637"/>
                  <a:pt x="6365" y="2670"/>
                </a:cubicBezTo>
                <a:cubicBezTo>
                  <a:pt x="6268" y="2725"/>
                  <a:pt x="6264" y="2734"/>
                  <a:pt x="6283" y="2875"/>
                </a:cubicBezTo>
                <a:cubicBezTo>
                  <a:pt x="6311" y="3083"/>
                  <a:pt x="6468" y="3547"/>
                  <a:pt x="6507" y="3538"/>
                </a:cubicBezTo>
                <a:cubicBezTo>
                  <a:pt x="6525" y="3533"/>
                  <a:pt x="6539" y="3555"/>
                  <a:pt x="6539" y="3588"/>
                </a:cubicBezTo>
                <a:cubicBezTo>
                  <a:pt x="6539" y="3620"/>
                  <a:pt x="6473" y="3690"/>
                  <a:pt x="6391" y="3743"/>
                </a:cubicBezTo>
                <a:cubicBezTo>
                  <a:pt x="6220" y="3854"/>
                  <a:pt x="6210" y="3883"/>
                  <a:pt x="6209" y="4292"/>
                </a:cubicBezTo>
                <a:cubicBezTo>
                  <a:pt x="6208" y="4711"/>
                  <a:pt x="6192" y="4733"/>
                  <a:pt x="5923" y="4663"/>
                </a:cubicBezTo>
                <a:cubicBezTo>
                  <a:pt x="5748" y="4618"/>
                  <a:pt x="5703" y="4618"/>
                  <a:pt x="5678" y="4659"/>
                </a:cubicBezTo>
                <a:cubicBezTo>
                  <a:pt x="5654" y="4700"/>
                  <a:pt x="5547" y="4684"/>
                  <a:pt x="5116" y="4578"/>
                </a:cubicBezTo>
                <a:cubicBezTo>
                  <a:pt x="4824" y="4506"/>
                  <a:pt x="4577" y="4460"/>
                  <a:pt x="4567" y="4476"/>
                </a:cubicBezTo>
                <a:cubicBezTo>
                  <a:pt x="4558" y="4492"/>
                  <a:pt x="4521" y="4706"/>
                  <a:pt x="4486" y="4952"/>
                </a:cubicBezTo>
                <a:cubicBezTo>
                  <a:pt x="4451" y="5199"/>
                  <a:pt x="4414" y="5411"/>
                  <a:pt x="4403" y="5425"/>
                </a:cubicBezTo>
                <a:cubicBezTo>
                  <a:pt x="4381" y="5452"/>
                  <a:pt x="3852" y="5333"/>
                  <a:pt x="3801" y="5290"/>
                </a:cubicBezTo>
                <a:cubicBezTo>
                  <a:pt x="3780" y="5273"/>
                  <a:pt x="3779" y="5212"/>
                  <a:pt x="3797" y="5102"/>
                </a:cubicBezTo>
                <a:cubicBezTo>
                  <a:pt x="3812" y="5012"/>
                  <a:pt x="3817" y="4918"/>
                  <a:pt x="3810" y="4893"/>
                </a:cubicBezTo>
                <a:cubicBezTo>
                  <a:pt x="3803" y="4867"/>
                  <a:pt x="3729" y="4834"/>
                  <a:pt x="3647" y="4819"/>
                </a:cubicBezTo>
                <a:cubicBezTo>
                  <a:pt x="3564" y="4804"/>
                  <a:pt x="3462" y="4784"/>
                  <a:pt x="3420" y="4772"/>
                </a:cubicBezTo>
                <a:cubicBezTo>
                  <a:pt x="3350" y="4753"/>
                  <a:pt x="3341" y="4766"/>
                  <a:pt x="3295" y="4961"/>
                </a:cubicBezTo>
                <a:cubicBezTo>
                  <a:pt x="3268" y="5077"/>
                  <a:pt x="3238" y="5254"/>
                  <a:pt x="3228" y="5354"/>
                </a:cubicBezTo>
                <a:cubicBezTo>
                  <a:pt x="3195" y="5682"/>
                  <a:pt x="3244" y="5677"/>
                  <a:pt x="2339" y="5459"/>
                </a:cubicBezTo>
                <a:cubicBezTo>
                  <a:pt x="1896" y="5353"/>
                  <a:pt x="1519" y="5264"/>
                  <a:pt x="1500" y="5264"/>
                </a:cubicBezTo>
                <a:cubicBezTo>
                  <a:pt x="1482" y="5264"/>
                  <a:pt x="1458" y="5320"/>
                  <a:pt x="1447" y="5386"/>
                </a:cubicBezTo>
                <a:cubicBezTo>
                  <a:pt x="1435" y="5458"/>
                  <a:pt x="1405" y="5515"/>
                  <a:pt x="1374" y="5526"/>
                </a:cubicBezTo>
                <a:cubicBezTo>
                  <a:pt x="1345" y="5536"/>
                  <a:pt x="1314" y="5574"/>
                  <a:pt x="1306" y="5609"/>
                </a:cubicBezTo>
                <a:cubicBezTo>
                  <a:pt x="1267" y="5774"/>
                  <a:pt x="1144" y="6668"/>
                  <a:pt x="1087" y="7191"/>
                </a:cubicBezTo>
                <a:cubicBezTo>
                  <a:pt x="1030" y="7720"/>
                  <a:pt x="1029" y="7774"/>
                  <a:pt x="1071" y="7806"/>
                </a:cubicBezTo>
                <a:cubicBezTo>
                  <a:pt x="1129" y="7850"/>
                  <a:pt x="1131" y="8078"/>
                  <a:pt x="1075" y="8422"/>
                </a:cubicBezTo>
                <a:cubicBezTo>
                  <a:pt x="1017" y="8780"/>
                  <a:pt x="854" y="10029"/>
                  <a:pt x="864" y="10039"/>
                </a:cubicBezTo>
                <a:cubicBezTo>
                  <a:pt x="869" y="10044"/>
                  <a:pt x="1604" y="10217"/>
                  <a:pt x="2498" y="10424"/>
                </a:cubicBezTo>
                <a:cubicBezTo>
                  <a:pt x="3642" y="10688"/>
                  <a:pt x="4157" y="10822"/>
                  <a:pt x="4237" y="10878"/>
                </a:cubicBezTo>
                <a:cubicBezTo>
                  <a:pt x="4300" y="10921"/>
                  <a:pt x="4380" y="10957"/>
                  <a:pt x="4416" y="10957"/>
                </a:cubicBezTo>
                <a:cubicBezTo>
                  <a:pt x="4451" y="10957"/>
                  <a:pt x="4486" y="10973"/>
                  <a:pt x="4495" y="10991"/>
                </a:cubicBezTo>
                <a:cubicBezTo>
                  <a:pt x="4503" y="11010"/>
                  <a:pt x="4068" y="11725"/>
                  <a:pt x="3528" y="12580"/>
                </a:cubicBezTo>
                <a:cubicBezTo>
                  <a:pt x="2989" y="13436"/>
                  <a:pt x="2261" y="14590"/>
                  <a:pt x="1911" y="15145"/>
                </a:cubicBezTo>
                <a:cubicBezTo>
                  <a:pt x="1562" y="15701"/>
                  <a:pt x="1029" y="16540"/>
                  <a:pt x="728" y="17010"/>
                </a:cubicBezTo>
                <a:cubicBezTo>
                  <a:pt x="323" y="17644"/>
                  <a:pt x="158" y="17931"/>
                  <a:pt x="90" y="18125"/>
                </a:cubicBezTo>
                <a:cubicBezTo>
                  <a:pt x="-12" y="18418"/>
                  <a:pt x="-18" y="18476"/>
                  <a:pt x="28" y="18744"/>
                </a:cubicBezTo>
                <a:cubicBezTo>
                  <a:pt x="57" y="18916"/>
                  <a:pt x="75" y="18948"/>
                  <a:pt x="244" y="19100"/>
                </a:cubicBezTo>
                <a:cubicBezTo>
                  <a:pt x="764" y="19568"/>
                  <a:pt x="2021" y="19574"/>
                  <a:pt x="3950" y="19121"/>
                </a:cubicBezTo>
                <a:cubicBezTo>
                  <a:pt x="5875" y="18669"/>
                  <a:pt x="8467" y="17715"/>
                  <a:pt x="10808" y="16594"/>
                </a:cubicBezTo>
                <a:cubicBezTo>
                  <a:pt x="11268" y="16374"/>
                  <a:pt x="11520" y="16272"/>
                  <a:pt x="11542" y="16296"/>
                </a:cubicBezTo>
                <a:cubicBezTo>
                  <a:pt x="11560" y="16316"/>
                  <a:pt x="11892" y="17517"/>
                  <a:pt x="12279" y="18965"/>
                </a:cubicBezTo>
                <a:lnTo>
                  <a:pt x="12984" y="21600"/>
                </a:lnTo>
                <a:lnTo>
                  <a:pt x="12995" y="21600"/>
                </a:lnTo>
                <a:lnTo>
                  <a:pt x="12957" y="21457"/>
                </a:lnTo>
                <a:cubicBezTo>
                  <a:pt x="12935" y="21376"/>
                  <a:pt x="12669" y="20389"/>
                  <a:pt x="12366" y="19263"/>
                </a:cubicBezTo>
                <a:cubicBezTo>
                  <a:pt x="11543" y="16208"/>
                  <a:pt x="11559" y="16271"/>
                  <a:pt x="11598" y="16229"/>
                </a:cubicBezTo>
                <a:cubicBezTo>
                  <a:pt x="11616" y="16209"/>
                  <a:pt x="11683" y="16170"/>
                  <a:pt x="11746" y="16143"/>
                </a:cubicBezTo>
                <a:cubicBezTo>
                  <a:pt x="11810" y="16116"/>
                  <a:pt x="12348" y="15836"/>
                  <a:pt x="12941" y="15519"/>
                </a:cubicBezTo>
                <a:cubicBezTo>
                  <a:pt x="17432" y="13124"/>
                  <a:pt x="20754" y="10532"/>
                  <a:pt x="21454" y="8877"/>
                </a:cubicBezTo>
                <a:lnTo>
                  <a:pt x="21582" y="8576"/>
                </a:lnTo>
                <a:cubicBezTo>
                  <a:pt x="21576" y="8307"/>
                  <a:pt x="21567" y="8152"/>
                  <a:pt x="21556" y="8121"/>
                </a:cubicBezTo>
                <a:cubicBezTo>
                  <a:pt x="21484" y="7926"/>
                  <a:pt x="21288" y="7738"/>
                  <a:pt x="21061" y="7647"/>
                </a:cubicBezTo>
                <a:cubicBezTo>
                  <a:pt x="20948" y="7601"/>
                  <a:pt x="18605" y="7053"/>
                  <a:pt x="15855" y="6430"/>
                </a:cubicBezTo>
                <a:cubicBezTo>
                  <a:pt x="13105" y="5807"/>
                  <a:pt x="10843" y="5283"/>
                  <a:pt x="10829" y="5265"/>
                </a:cubicBezTo>
                <a:cubicBezTo>
                  <a:pt x="10815" y="5246"/>
                  <a:pt x="10816" y="5168"/>
                  <a:pt x="10831" y="5083"/>
                </a:cubicBezTo>
                <a:cubicBezTo>
                  <a:pt x="10856" y="4939"/>
                  <a:pt x="10861" y="4932"/>
                  <a:pt x="10990" y="4921"/>
                </a:cubicBezTo>
                <a:lnTo>
                  <a:pt x="11125" y="4909"/>
                </a:lnTo>
                <a:lnTo>
                  <a:pt x="11154" y="4706"/>
                </a:lnTo>
                <a:cubicBezTo>
                  <a:pt x="11202" y="4380"/>
                  <a:pt x="11243" y="4045"/>
                  <a:pt x="11243" y="3993"/>
                </a:cubicBezTo>
                <a:cubicBezTo>
                  <a:pt x="11243" y="3966"/>
                  <a:pt x="11188" y="3919"/>
                  <a:pt x="11121" y="3888"/>
                </a:cubicBezTo>
                <a:cubicBezTo>
                  <a:pt x="11030" y="3846"/>
                  <a:pt x="11001" y="3815"/>
                  <a:pt x="11008" y="3763"/>
                </a:cubicBezTo>
                <a:cubicBezTo>
                  <a:pt x="11074" y="3271"/>
                  <a:pt x="11092" y="3095"/>
                  <a:pt x="11075" y="3074"/>
                </a:cubicBezTo>
                <a:cubicBezTo>
                  <a:pt x="11049" y="3039"/>
                  <a:pt x="10769" y="2964"/>
                  <a:pt x="10667" y="2964"/>
                </a:cubicBezTo>
                <a:cubicBezTo>
                  <a:pt x="10573" y="2964"/>
                  <a:pt x="10575" y="2958"/>
                  <a:pt x="10516" y="3412"/>
                </a:cubicBezTo>
                <a:lnTo>
                  <a:pt x="10480" y="3685"/>
                </a:lnTo>
                <a:lnTo>
                  <a:pt x="10337" y="3685"/>
                </a:lnTo>
                <a:cubicBezTo>
                  <a:pt x="10211" y="3685"/>
                  <a:pt x="10193" y="3675"/>
                  <a:pt x="10193" y="3603"/>
                </a:cubicBezTo>
                <a:cubicBezTo>
                  <a:pt x="10193" y="3558"/>
                  <a:pt x="10155" y="3416"/>
                  <a:pt x="10110" y="3287"/>
                </a:cubicBezTo>
                <a:lnTo>
                  <a:pt x="10029" y="3053"/>
                </a:lnTo>
                <a:lnTo>
                  <a:pt x="9693" y="2984"/>
                </a:lnTo>
                <a:cubicBezTo>
                  <a:pt x="9509" y="2946"/>
                  <a:pt x="9346" y="2910"/>
                  <a:pt x="9330" y="2905"/>
                </a:cubicBezTo>
                <a:cubicBezTo>
                  <a:pt x="9315" y="2899"/>
                  <a:pt x="9277" y="2792"/>
                  <a:pt x="9247" y="2666"/>
                </a:cubicBezTo>
                <a:cubicBezTo>
                  <a:pt x="9142" y="2225"/>
                  <a:pt x="9085" y="2081"/>
                  <a:pt x="9018" y="2084"/>
                </a:cubicBezTo>
                <a:cubicBezTo>
                  <a:pt x="8976" y="2086"/>
                  <a:pt x="8941" y="2045"/>
                  <a:pt x="8909" y="1959"/>
                </a:cubicBezTo>
                <a:cubicBezTo>
                  <a:pt x="8884" y="1890"/>
                  <a:pt x="8851" y="1811"/>
                  <a:pt x="8836" y="1784"/>
                </a:cubicBezTo>
                <a:cubicBezTo>
                  <a:pt x="8821" y="1757"/>
                  <a:pt x="8809" y="1667"/>
                  <a:pt x="8810" y="1583"/>
                </a:cubicBezTo>
                <a:lnTo>
                  <a:pt x="8812" y="1429"/>
                </a:lnTo>
                <a:lnTo>
                  <a:pt x="9041" y="1316"/>
                </a:lnTo>
                <a:cubicBezTo>
                  <a:pt x="9168" y="1254"/>
                  <a:pt x="9287" y="1186"/>
                  <a:pt x="9307" y="1163"/>
                </a:cubicBezTo>
                <a:cubicBezTo>
                  <a:pt x="9371" y="1091"/>
                  <a:pt x="9349" y="877"/>
                  <a:pt x="9227" y="412"/>
                </a:cubicBezTo>
                <a:lnTo>
                  <a:pt x="911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 flipH="1" flipV="1">
            <a:off x="7006828" y="3228082"/>
            <a:ext cx="2706312" cy="1"/>
          </a:xfrm>
          <a:prstGeom prst="line">
            <a:avLst/>
          </a:prstGeom>
          <a:ln w="63500">
            <a:solidFill>
              <a:srgbClr val="A37512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190" name="Shape 190"/>
          <p:cNvSpPr/>
          <p:nvPr/>
        </p:nvSpPr>
        <p:spPr>
          <a:xfrm>
            <a:off x="10055663" y="2597376"/>
            <a:ext cx="342642" cy="42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3400" b="1">
                <a:solidFill>
                  <a:srgbClr val="AA794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/>
              <a:t>e</a:t>
            </a:r>
            <a:r>
              <a:rPr sz="2391" baseline="31999"/>
              <a:t>+</a:t>
            </a:r>
          </a:p>
        </p:txBody>
      </p:sp>
      <p:sp>
        <p:nvSpPr>
          <p:cNvPr id="191" name="Shape 191"/>
          <p:cNvSpPr/>
          <p:nvPr/>
        </p:nvSpPr>
        <p:spPr>
          <a:xfrm>
            <a:off x="6296653" y="3639735"/>
            <a:ext cx="803917" cy="140356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192" name="Shape 192"/>
          <p:cNvSpPr/>
          <p:nvPr/>
        </p:nvSpPr>
        <p:spPr>
          <a:xfrm>
            <a:off x="9783961" y="3071813"/>
            <a:ext cx="892969" cy="312539"/>
          </a:xfrm>
          <a:prstGeom prst="ellipse">
            <a:avLst/>
          </a:prstGeom>
          <a:solidFill>
            <a:srgbClr val="A37512"/>
          </a:soli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 sz="2200"/>
            </a:pPr>
            <a:endParaRPr sz="1547"/>
          </a:p>
        </p:txBody>
      </p:sp>
      <p:sp>
        <p:nvSpPr>
          <p:cNvPr id="193" name="Shape 193"/>
          <p:cNvSpPr/>
          <p:nvPr/>
        </p:nvSpPr>
        <p:spPr>
          <a:xfrm>
            <a:off x="7007754" y="4520416"/>
            <a:ext cx="134940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/>
              <a:t>Positronium “cone”</a:t>
            </a:r>
          </a:p>
        </p:txBody>
      </p:sp>
    </p:spTree>
    <p:extLst>
      <p:ext uri="{BB962C8B-B14F-4D97-AF65-F5344CB8AC3E}">
        <p14:creationId xmlns:p14="http://schemas.microsoft.com/office/powerpoint/2010/main" val="38134255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1774" y="908177"/>
            <a:ext cx="321469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7408" y="981185"/>
            <a:ext cx="482204" cy="17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2829" y="947175"/>
            <a:ext cx="482204" cy="17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6119" y="987882"/>
            <a:ext cx="214313" cy="223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03185" y="963325"/>
            <a:ext cx="321469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01135" y="946581"/>
            <a:ext cx="383977" cy="232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43395" y="889655"/>
            <a:ext cx="741165" cy="33039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6614253" y="1154982"/>
            <a:ext cx="1" cy="520747"/>
          </a:xfrm>
          <a:prstGeom prst="line">
            <a:avLst/>
          </a:prstGeom>
          <a:ln w="76200">
            <a:solidFill>
              <a:srgbClr val="C82506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>
              <a:defRPr sz="2200">
                <a:solidFill>
                  <a:srgbClr val="000000"/>
                </a:solidFill>
              </a:defRPr>
            </a:pPr>
            <a:endParaRPr sz="1547"/>
          </a:p>
        </p:txBody>
      </p:sp>
      <p:sp>
        <p:nvSpPr>
          <p:cNvPr id="203" name="Shape 203"/>
          <p:cNvSpPr/>
          <p:nvPr/>
        </p:nvSpPr>
        <p:spPr>
          <a:xfrm>
            <a:off x="5008143" y="357513"/>
            <a:ext cx="1669928" cy="42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3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2391"/>
              <a:t>Positronium</a:t>
            </a:r>
          </a:p>
        </p:txBody>
      </p:sp>
      <p:pic>
        <p:nvPicPr>
          <p:cNvPr id="204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52439" y="2469058"/>
            <a:ext cx="1500188" cy="2353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70892" y="2469058"/>
            <a:ext cx="3181414" cy="2353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676104" y="2464594"/>
            <a:ext cx="3571876" cy="1187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019232" y="3859162"/>
            <a:ext cx="2209191" cy="200164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896770" y="5031288"/>
            <a:ext cx="4641896" cy="31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321457">
              <a:defRPr sz="2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687"/>
              <a:t>Already demonstrated by us in the e</a:t>
            </a:r>
            <a:r>
              <a:rPr sz="1687" baseline="31999"/>
              <a:t>+</a:t>
            </a:r>
            <a:r>
              <a:rPr sz="1687"/>
              <a:t> test setup </a:t>
            </a:r>
          </a:p>
        </p:txBody>
      </p:sp>
      <p:sp>
        <p:nvSpPr>
          <p:cNvPr id="209" name="Shape 209"/>
          <p:cNvSpPr/>
          <p:nvPr/>
        </p:nvSpPr>
        <p:spPr>
          <a:xfrm>
            <a:off x="1903329" y="5401206"/>
            <a:ext cx="6260929" cy="83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321457">
              <a:defRPr sz="2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687"/>
              <a:t>"Laser excitation of the n=3 level of positronium for antihydrogen </a:t>
            </a:r>
          </a:p>
          <a:p>
            <a:pPr defTabSz="321457">
              <a:defRPr sz="2400">
                <a:solidFill>
                  <a:srgbClr val="000000"/>
                </a:solidFill>
                <a:latin typeface="Eurostile"/>
                <a:ea typeface="Eurostile"/>
                <a:cs typeface="Eurostile"/>
                <a:sym typeface="Eurostile"/>
              </a:defRPr>
            </a:pPr>
            <a:r>
              <a:rPr sz="1687"/>
              <a:t>production"</a:t>
            </a:r>
            <a:br>
              <a:rPr sz="1687"/>
            </a:br>
            <a:r>
              <a:rPr sz="1687" u="sng">
                <a:solidFill>
                  <a:srgbClr val="B86636"/>
                </a:solidFill>
              </a:rPr>
              <a:t>Phys. Rev. A 94 (2016) 012507</a:t>
            </a:r>
            <a:r>
              <a:rPr sz="1687"/>
              <a:t>    AEgIS Coll.</a:t>
            </a:r>
          </a:p>
        </p:txBody>
      </p:sp>
      <p:sp>
        <p:nvSpPr>
          <p:cNvPr id="210" name="Shape 210"/>
          <p:cNvSpPr/>
          <p:nvPr/>
        </p:nvSpPr>
        <p:spPr>
          <a:xfrm>
            <a:off x="3199537" y="1912096"/>
            <a:ext cx="2872180" cy="24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 defTabSz="457200">
              <a:defRPr b="1">
                <a:solidFill>
                  <a:srgbClr val="B86636"/>
                </a:solidFill>
                <a:latin typeface="Eurostile"/>
                <a:ea typeface="Eurostile"/>
                <a:cs typeface="Eurostile"/>
                <a:sym typeface="Eurostile"/>
              </a:defRPr>
            </a:lvl1pPr>
          </a:lstStyle>
          <a:p>
            <a:r>
              <a:rPr sz="1266"/>
              <a:t>2 steps Positronium  laser excitation</a:t>
            </a:r>
          </a:p>
        </p:txBody>
      </p:sp>
    </p:spTree>
    <p:extLst>
      <p:ext uri="{BB962C8B-B14F-4D97-AF65-F5344CB8AC3E}">
        <p14:creationId xmlns:p14="http://schemas.microsoft.com/office/powerpoint/2010/main" val="3188531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3692</Words>
  <Application>Microsoft Office PowerPoint</Application>
  <PresentationFormat>Widescreen</PresentationFormat>
  <Paragraphs>610</Paragraphs>
  <Slides>63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87" baseType="lpstr">
      <vt:lpstr>Arial</vt:lpstr>
      <vt:lpstr>Calibri</vt:lpstr>
      <vt:lpstr>Calibri Light</vt:lpstr>
      <vt:lpstr>Cambria Math</vt:lpstr>
      <vt:lpstr>cmsy10</vt:lpstr>
      <vt:lpstr>Comic Sans MS</vt:lpstr>
      <vt:lpstr>DejaVu Sans</vt:lpstr>
      <vt:lpstr>Droid Sans Fallback</vt:lpstr>
      <vt:lpstr>Eurostile</vt:lpstr>
      <vt:lpstr>Gill Sans</vt:lpstr>
      <vt:lpstr>Gill Sans Light</vt:lpstr>
      <vt:lpstr>Helvetica</vt:lpstr>
      <vt:lpstr>Helvetica Light</vt:lpstr>
      <vt:lpstr>HelveticaNeue-Medium</vt:lpstr>
      <vt:lpstr>Lucida Sans Unicode</vt:lpstr>
      <vt:lpstr>LucidaGrande-Bold</vt:lpstr>
      <vt:lpstr>Nimbus Roman No9 L</vt:lpstr>
      <vt:lpstr>Symbol</vt:lpstr>
      <vt:lpstr>Times New Roman</vt:lpstr>
      <vt:lpstr>Wingdings</vt:lpstr>
      <vt:lpstr>Office Theme</vt:lpstr>
      <vt:lpstr>Equazione</vt:lpstr>
      <vt:lpstr>Equation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Motivazioni: il puzzle del raggio del protone</vt:lpstr>
      <vt:lpstr>Metodologia</vt:lpstr>
      <vt:lpstr>La Collaborazione FAMU (2017)</vt:lpstr>
      <vt:lpstr>Run FAMU 2014-15: risultati</vt:lpstr>
      <vt:lpstr>RUN FAMU 2017</vt:lpstr>
      <vt:lpstr>PowerPoint Presentation</vt:lpstr>
      <vt:lpstr>Attività FAMU-PV 2017/18</vt:lpstr>
      <vt:lpstr>Attività FAMU-PV 2017/18</vt:lpstr>
      <vt:lpstr>PowerPoint Presentation</vt:lpstr>
      <vt:lpstr>MAMBO </vt:lpstr>
      <vt:lpstr>PowerPoint Presentation</vt:lpstr>
      <vt:lpstr>MAMBO- Physics Topics</vt:lpstr>
      <vt:lpstr>PowerPoint Presentation</vt:lpstr>
      <vt:lpstr>MAMBO – Bonn - Apparato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boca</dc:creator>
  <cp:lastModifiedBy>boca</cp:lastModifiedBy>
  <cp:revision>58</cp:revision>
  <dcterms:created xsi:type="dcterms:W3CDTF">2018-04-30T19:46:42Z</dcterms:created>
  <dcterms:modified xsi:type="dcterms:W3CDTF">2018-05-06T22:23:29Z</dcterms:modified>
</cp:coreProperties>
</file>