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9" r:id="rId4"/>
    <p:sldId id="268" r:id="rId5"/>
    <p:sldId id="267" r:id="rId6"/>
    <p:sldId id="265" r:id="rId7"/>
    <p:sldId id="26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A7B8-DEFC-7041-B1F8-DE714FFDCCC0}" type="datetimeFigureOut">
              <a:rPr lang="it-IT" smtClean="0"/>
              <a:t>24/05/18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5AFD-86B7-E44E-BD1E-3F7A10545A6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ABFE-DAA1-CA4B-B83A-36D3BACE4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F1598-B502-6B41-A793-70A41B4FB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878DE-A2BB-E545-AFDD-7A651101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E524-DA94-EF42-BC8A-D8B84B85300F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0CC3-5D59-8443-A77F-5C18661B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1C70-B8CA-FE44-9DA7-824BBCB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0D8A-D905-5B45-9BDA-268D1445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C04FB-9F4E-4A4C-8D93-83F7D42B4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B8D77-1090-AA41-9A75-F45ED117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129C-96DF-584B-80E0-1AA7FD4B6D02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231C-CC6C-6C47-A7F2-41E29F7F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DF75-885F-4046-A81E-5576FEBA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4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F3A1F-7D8D-5F40-8AFB-42299E2C9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8E8F4-03DB-8748-A09F-C85D77B13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C4205-7048-604B-A9A1-11AEF1E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1014-0F9A-3644-8DAB-90B4C3C4B6D5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2722-7F4C-5646-8EA4-F766E6C4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B116E-BDCE-734F-9D40-2F0C75BD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18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A464-B41F-3E4B-89C6-4EC8CCF7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B67A-B4A8-F74F-90AC-74946D45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6277-8777-4C43-9DA8-CB854566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3E9D-493F-4943-94B2-51D3B02C626A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B9841-A865-204B-8855-815081D7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1710-01BA-B041-95DA-5A64D77C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8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D4DD-57FE-FD4A-8949-F70BF973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218BA-13EA-DC41-8893-88177A115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47516-DDA9-A741-905E-EA09488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FCDF-B774-3A4F-821A-57DAEEDD1C0D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834B-2D34-FD42-B5EE-19CF555B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6A33A-3914-544A-A4AF-432786DA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50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8F89-C363-B448-A823-B4386BC2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0CB1C-EAB8-D941-8905-738511964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2DFCF-2DB5-9042-9D17-3BA428A90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AE269-0268-5444-8105-8422F5DC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F971-0002-E546-92CC-9B7048181CE2}" type="datetime1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68C7-66D7-2048-AB42-36F68F5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B58D9-59B3-3F46-A7A6-3CC06583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2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C30E-2A0A-C448-A269-BB8E920F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3259-2713-E54A-AF9B-656FF24F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CE82D-999B-0F48-8DE2-4320B46A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E4E70-A614-E648-AF7A-B4FB93E2C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CBB08-E4AA-4E42-AA48-A3F32C572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7D8DF-6320-CC48-A10E-55AC23EA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764E-641B-8E41-93CB-415EB3C7637E}" type="datetime1">
              <a:rPr lang="it-IT" smtClean="0"/>
              <a:t>24/05/18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49C0A-5877-C94A-8518-2B15730A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13452-2803-644E-A683-35DAB651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3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ED80-0946-0841-B971-708006D2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F9C9A-6C97-3147-95EC-E03B5FF9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87D1-E202-EC43-A728-0C0621340451}" type="datetime1">
              <a:rPr lang="it-IT" smtClean="0"/>
              <a:t>24/05/18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906B8-EC4E-AF47-8340-90FF68A2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F1813-D861-6C4C-BA81-2BC0B0C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46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B22A6-3C03-7F40-BC23-B722CA5F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2CD5-4A55-0246-AD07-EF581CD2A7B4}" type="datetime1">
              <a:rPr lang="it-IT" smtClean="0"/>
              <a:t>24/05/18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0F86F-3A10-8B45-A290-74896E69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F6D1A-9F47-2442-BE5F-67C22645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2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33B3-4FF2-FC4E-80AA-958D3165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877E-71B3-DF44-B7A8-8D05BBCF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F723F-53B1-104A-8936-312AAA0C0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A33BC-C406-7D47-A0D1-AD5585DE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342-C024-CB40-A4B2-670C52BD1A98}" type="datetime1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7FA4-4A92-A546-8471-6315C79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C5BA5-065F-E743-86B2-2097DE3C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8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928F-0624-054D-9ADF-AA9AB41F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7ABAC-2A14-ED41-B61A-D4341940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C42B6-FC85-0E4D-8BBF-F9CEAF0C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A0FA-1C99-C44A-8B2A-3703F34E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DE3C-D0DC-284D-9EA7-E06778B29A3D}" type="datetime1">
              <a:rPr lang="it-IT" smtClean="0"/>
              <a:t>24/05/18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A1684-8036-4F4B-8698-E804E5D9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F27C0-5C92-7B44-A786-CBC0EEFF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0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BAA84-AB7F-B94F-80CF-5BB0F5CB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0769-CD87-7E4D-9DB4-4043741E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F1B9-8F8B-DD40-B276-14EB5B01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F7FA-F429-6541-872D-3B95CF8ED905}" type="datetime1">
              <a:rPr lang="it-IT" smtClean="0"/>
              <a:t>24/05/18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B678-E9E3-9743-A94F-EB8C4E4C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5B60-7BC8-3D46-8943-CA6843BDD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5460-107F-E341-B54B-25B72E69AB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2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BBD8B7-7CFC-CF48-8C8F-61B23F31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" y="300789"/>
            <a:ext cx="12084270" cy="6148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DC08E-75B2-0141-AF46-8A091DCDF32D}"/>
              </a:ext>
            </a:extLst>
          </p:cNvPr>
          <p:cNvSpPr txBox="1"/>
          <p:nvPr/>
        </p:nvSpPr>
        <p:spPr>
          <a:xfrm>
            <a:off x="7724277" y="4067877"/>
            <a:ext cx="4211052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dirty="0"/>
              <a:t>SVD </a:t>
            </a:r>
            <a:r>
              <a:rPr lang="it-IT" sz="4400" dirty="0" err="1"/>
              <a:t>activities</a:t>
            </a:r>
            <a:r>
              <a:rPr lang="it-IT" sz="4400" dirty="0"/>
              <a:t>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dirty="0"/>
              <a:t>Phase3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4400" dirty="0"/>
              <a:t>Phase2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0BED4-F9E1-034A-9500-627929E285EA}"/>
              </a:ext>
            </a:extLst>
          </p:cNvPr>
          <p:cNvSpPr txBox="1"/>
          <p:nvPr/>
        </p:nvSpPr>
        <p:spPr>
          <a:xfrm>
            <a:off x="180472" y="385011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The SVD +X </a:t>
            </a:r>
            <a:r>
              <a:rPr lang="it-IT" sz="2400" b="1" dirty="0" err="1">
                <a:solidFill>
                  <a:srgbClr val="FFFF00"/>
                </a:solidFill>
              </a:rPr>
              <a:t>half</a:t>
            </a:r>
            <a:r>
              <a:rPr lang="it-IT" sz="2400" b="1" dirty="0">
                <a:solidFill>
                  <a:srgbClr val="FFFF00"/>
                </a:solidFill>
              </a:rPr>
              <a:t> in </a:t>
            </a:r>
            <a:r>
              <a:rPr lang="it-IT" sz="2400" b="1" dirty="0" err="1">
                <a:solidFill>
                  <a:srgbClr val="FFFF00"/>
                </a:solidFill>
              </a:rPr>
              <a:t>its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temporal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storage</a:t>
            </a:r>
            <a:r>
              <a:rPr lang="it-IT" sz="2400" b="1" dirty="0">
                <a:solidFill>
                  <a:srgbClr val="FFFF00"/>
                </a:solidFill>
              </a:rPr>
              <a:t> </a:t>
            </a:r>
            <a:r>
              <a:rPr lang="it-IT" sz="2400" b="1" dirty="0" err="1">
                <a:solidFill>
                  <a:srgbClr val="FFFF00"/>
                </a:solidFill>
              </a:rPr>
              <a:t>tent</a:t>
            </a:r>
            <a:r>
              <a:rPr lang="it-IT" sz="2400" b="1">
                <a:solidFill>
                  <a:srgbClr val="FFFF00"/>
                </a:solidFill>
              </a:rPr>
              <a:t> in B1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689AE-17F5-504D-88C9-ACAE9A9CBA4A}"/>
              </a:ext>
            </a:extLst>
          </p:cNvPr>
          <p:cNvSpPr txBox="1"/>
          <p:nvPr/>
        </p:nvSpPr>
        <p:spPr>
          <a:xfrm>
            <a:off x="252661" y="4537111"/>
            <a:ext cx="3556999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3200" dirty="0"/>
              <a:t>SVD </a:t>
            </a:r>
            <a:r>
              <a:rPr lang="it-IT" sz="3200" dirty="0" err="1"/>
              <a:t>Introduction</a:t>
            </a:r>
            <a:r>
              <a:rPr lang="it-IT" dirty="0"/>
              <a:t>:</a:t>
            </a:r>
          </a:p>
          <a:p>
            <a:r>
              <a:rPr lang="it-IT" dirty="0"/>
              <a:t>S. Bettarini</a:t>
            </a:r>
          </a:p>
          <a:p>
            <a:endParaRPr lang="it-IT" dirty="0"/>
          </a:p>
          <a:p>
            <a:r>
              <a:rPr lang="it-IT" dirty="0"/>
              <a:t>Belle2 Italia – 23-24 Maggio - Torino</a:t>
            </a:r>
          </a:p>
          <a:p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68231-B6FE-4C48-9C39-A6E5A981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AA53-D8CE-6F4C-83B7-52FDA7A1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240632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SVD </a:t>
            </a:r>
            <a:r>
              <a:rPr lang="it-IT" b="1" dirty="0" err="1">
                <a:solidFill>
                  <a:srgbClr val="FF0000"/>
                </a:solidFill>
              </a:rPr>
              <a:t>Phase</a:t>
            </a:r>
            <a:r>
              <a:rPr lang="it-IT" b="1" dirty="0">
                <a:solidFill>
                  <a:srgbClr val="FF0000"/>
                </a:solidFill>
              </a:rPr>
              <a:t> 3 </a:t>
            </a:r>
            <a:r>
              <a:rPr lang="it-IT" b="1" dirty="0" err="1">
                <a:solidFill>
                  <a:srgbClr val="FF0000"/>
                </a:solidFill>
              </a:rPr>
              <a:t>Activities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5A48-5E5D-454A-B64B-956C6383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718720"/>
            <a:ext cx="7980950" cy="6139279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/>
              <a:t>Ladder</a:t>
            </a:r>
            <a:r>
              <a:rPr lang="it-IT" dirty="0"/>
              <a:t> Assembly: </a:t>
            </a:r>
          </a:p>
          <a:p>
            <a:pPr lvl="1"/>
            <a:r>
              <a:rPr lang="it-IT" dirty="0" err="1"/>
              <a:t>completed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L6 </a:t>
            </a:r>
            <a:r>
              <a:rPr lang="it-IT" dirty="0" err="1"/>
              <a:t>ladders</a:t>
            </a:r>
            <a:r>
              <a:rPr lang="it-IT" dirty="0"/>
              <a:t>: 8 + 1 </a:t>
            </a:r>
            <a:r>
              <a:rPr lang="it-IT" dirty="0" err="1"/>
              <a:t>spare</a:t>
            </a:r>
            <a:r>
              <a:rPr lang="it-IT" dirty="0"/>
              <a:t> (more 2</a:t>
            </a:r>
            <a:r>
              <a:rPr lang="it-IT" baseline="30000" dirty="0"/>
              <a:t>-</a:t>
            </a:r>
            <a:r>
              <a:rPr lang="it-IT" dirty="0"/>
              <a:t>) to be </a:t>
            </a:r>
            <a:r>
              <a:rPr lang="it-IT" dirty="0" err="1"/>
              <a:t>installed</a:t>
            </a:r>
            <a:endParaRPr lang="it-IT" dirty="0"/>
          </a:p>
          <a:p>
            <a:r>
              <a:rPr lang="it-IT" dirty="0" err="1"/>
              <a:t>Ladder</a:t>
            </a:r>
            <a:r>
              <a:rPr lang="it-IT" dirty="0"/>
              <a:t> Mount (INFN </a:t>
            </a:r>
            <a:r>
              <a:rPr lang="it-IT" dirty="0" err="1"/>
              <a:t>milestone</a:t>
            </a:r>
            <a:r>
              <a:rPr lang="it-IT" dirty="0"/>
              <a:t> 30/6):</a:t>
            </a:r>
          </a:p>
          <a:p>
            <a:pPr lvl="1"/>
            <a:r>
              <a:rPr lang="it-IT" dirty="0" err="1"/>
              <a:t>completed</a:t>
            </a:r>
            <a:r>
              <a:rPr lang="it-IT" dirty="0"/>
              <a:t> the first +X </a:t>
            </a:r>
            <a:r>
              <a:rPr lang="it-IT" dirty="0" err="1"/>
              <a:t>half</a:t>
            </a:r>
            <a:r>
              <a:rPr lang="it-IT" dirty="0"/>
              <a:t> (Sept.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 err="1"/>
              <a:t>Jan</a:t>
            </a:r>
            <a:r>
              <a:rPr lang="it-IT" dirty="0"/>
              <a:t>.)</a:t>
            </a:r>
          </a:p>
          <a:p>
            <a:pPr lvl="1"/>
            <a:r>
              <a:rPr lang="it-IT" dirty="0" err="1"/>
              <a:t>completed</a:t>
            </a:r>
            <a:r>
              <a:rPr lang="it-IT" dirty="0"/>
              <a:t> up to the L5</a:t>
            </a:r>
            <a:r>
              <a:rPr lang="it-IT" baseline="30000" dirty="0"/>
              <a:t>*</a:t>
            </a:r>
            <a:r>
              <a:rPr lang="it-IT" dirty="0"/>
              <a:t>  (to be </a:t>
            </a:r>
            <a:r>
              <a:rPr lang="it-IT" dirty="0" err="1"/>
              <a:t>completed</a:t>
            </a:r>
            <a:r>
              <a:rPr lang="it-IT" dirty="0"/>
              <a:t> by </a:t>
            </a:r>
            <a:r>
              <a:rPr lang="it-IT" dirty="0" err="1"/>
              <a:t>beg</a:t>
            </a:r>
            <a:r>
              <a:rPr lang="it-IT" dirty="0"/>
              <a:t>. </a:t>
            </a:r>
            <a:r>
              <a:rPr lang="it-IT" dirty="0" err="1"/>
              <a:t>July</a:t>
            </a:r>
            <a:r>
              <a:rPr lang="it-IT" dirty="0"/>
              <a:t>)</a:t>
            </a:r>
          </a:p>
          <a:p>
            <a:r>
              <a:rPr lang="it-IT" dirty="0" err="1"/>
              <a:t>Next</a:t>
            </a:r>
            <a:r>
              <a:rPr lang="it-IT" dirty="0"/>
              <a:t> SVD </a:t>
            </a:r>
            <a:r>
              <a:rPr lang="it-IT" dirty="0" err="1"/>
              <a:t>step</a:t>
            </a:r>
            <a:r>
              <a:rPr lang="it-IT" dirty="0"/>
              <a:t>: </a:t>
            </a:r>
            <a:r>
              <a:rPr lang="it-IT" dirty="0" err="1"/>
              <a:t>July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 full SVD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commissioning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/>
              <a:t>The schedule of the SVD/PXD </a:t>
            </a:r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dirty="0" err="1"/>
              <a:t>integration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driven</a:t>
            </a:r>
            <a:r>
              <a:rPr lang="it-IT" dirty="0"/>
              <a:t> by PXD:</a:t>
            </a:r>
          </a:p>
          <a:p>
            <a:pPr lvl="1"/>
            <a:r>
              <a:rPr lang="it-IT" dirty="0"/>
              <a:t>PXD-L1@KEK </a:t>
            </a:r>
            <a:r>
              <a:rPr lang="it-IT" dirty="0" err="1"/>
              <a:t>beg</a:t>
            </a:r>
            <a:r>
              <a:rPr lang="it-IT" dirty="0"/>
              <a:t>. </a:t>
            </a:r>
            <a:r>
              <a:rPr lang="it-IT" dirty="0" err="1"/>
              <a:t>July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PXD+SVD </a:t>
            </a:r>
            <a:r>
              <a:rPr lang="it-IT" dirty="0" err="1"/>
              <a:t>coupling</a:t>
            </a:r>
            <a:r>
              <a:rPr lang="it-IT" dirty="0"/>
              <a:t> by end August. </a:t>
            </a:r>
          </a:p>
          <a:p>
            <a:pPr lvl="1"/>
            <a:r>
              <a:rPr lang="it-IT" dirty="0"/>
              <a:t>VXD (= PXD+SVD) </a:t>
            </a:r>
            <a:r>
              <a:rPr lang="it-IT" dirty="0" err="1"/>
              <a:t>commissioning</a:t>
            </a:r>
            <a:r>
              <a:rPr lang="it-IT" dirty="0"/>
              <a:t>: </a:t>
            </a:r>
            <a:r>
              <a:rPr lang="it-IT" dirty="0" err="1"/>
              <a:t>Sept</a:t>
            </a:r>
            <a:r>
              <a:rPr lang="it-IT" dirty="0"/>
              <a:t>.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 err="1">
                <a:sym typeface="Wingdings" pitchFamily="2" charset="2"/>
              </a:rPr>
              <a:t>Oct</a:t>
            </a:r>
            <a:r>
              <a:rPr lang="it-IT" dirty="0">
                <a:sym typeface="Wingdings" pitchFamily="2" charset="2"/>
              </a:rPr>
              <a:t>.</a:t>
            </a:r>
            <a:endParaRPr lang="it-IT" dirty="0"/>
          </a:p>
          <a:p>
            <a:r>
              <a:rPr lang="it-IT" dirty="0"/>
              <a:t>VXD </a:t>
            </a:r>
            <a:r>
              <a:rPr lang="it-IT" dirty="0" err="1"/>
              <a:t>installation</a:t>
            </a:r>
            <a:r>
              <a:rPr lang="it-IT" dirty="0"/>
              <a:t> in Belle2 in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Cables</a:t>
            </a:r>
            <a:r>
              <a:rPr lang="it-IT" dirty="0"/>
              <a:t>: </a:t>
            </a:r>
            <a:r>
              <a:rPr lang="it-IT" dirty="0" err="1"/>
              <a:t>mid</a:t>
            </a:r>
            <a:r>
              <a:rPr lang="it-IT" dirty="0"/>
              <a:t>. </a:t>
            </a:r>
            <a:r>
              <a:rPr lang="it-IT" dirty="0" err="1"/>
              <a:t>Sept</a:t>
            </a:r>
            <a:r>
              <a:rPr lang="it-IT" dirty="0"/>
              <a:t>.</a:t>
            </a:r>
            <a:r>
              <a:rPr lang="it-IT" dirty="0">
                <a:sym typeface="Wingdings" pitchFamily="2" charset="2"/>
              </a:rPr>
              <a:t>end </a:t>
            </a:r>
            <a:r>
              <a:rPr lang="it-IT" dirty="0" err="1">
                <a:sym typeface="Wingdings" pitchFamily="2" charset="2"/>
              </a:rPr>
              <a:t>Oct</a:t>
            </a:r>
            <a:r>
              <a:rPr lang="it-IT" dirty="0">
                <a:sym typeface="Wingdings" pitchFamily="2" charset="2"/>
              </a:rPr>
              <a:t>.</a:t>
            </a:r>
            <a:endParaRPr lang="it-IT" dirty="0"/>
          </a:p>
          <a:p>
            <a:pPr lvl="1"/>
            <a:r>
              <a:rPr lang="it-IT" dirty="0"/>
              <a:t>VXD </a:t>
            </a:r>
            <a:r>
              <a:rPr lang="it-IT" dirty="0" err="1"/>
              <a:t>insertion</a:t>
            </a:r>
            <a:r>
              <a:rPr lang="it-IT" dirty="0"/>
              <a:t>: </a:t>
            </a:r>
            <a:r>
              <a:rPr lang="it-IT" dirty="0" err="1"/>
              <a:t>Nov</a:t>
            </a:r>
            <a:r>
              <a:rPr lang="it-IT" dirty="0"/>
              <a:t>.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 err="1">
                <a:sym typeface="Wingdings" pitchFamily="2" charset="2"/>
              </a:rPr>
              <a:t>mid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Dec</a:t>
            </a:r>
            <a:r>
              <a:rPr lang="it-IT" dirty="0">
                <a:sym typeface="Wingdings" pitchFamily="2" charset="2"/>
              </a:rPr>
              <a:t>.</a:t>
            </a:r>
            <a:endParaRPr lang="it-IT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378471-A9E7-0144-88E8-55B00CDFD4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74" y="12431"/>
            <a:ext cx="3986466" cy="291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CB245-E154-0B4C-87A0-CB9E4E24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264" y="3208327"/>
            <a:ext cx="4000676" cy="2651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BB0DB-708E-0549-BD09-84AEA2C493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287" y="2298034"/>
            <a:ext cx="3457074" cy="2335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6D063-C174-0C4E-AE81-8E2A79CFE40B}"/>
              </a:ext>
            </a:extLst>
          </p:cNvPr>
          <p:cNvSpPr txBox="1"/>
          <p:nvPr/>
        </p:nvSpPr>
        <p:spPr>
          <a:xfrm>
            <a:off x="8137361" y="6139799"/>
            <a:ext cx="39426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WE GOT AN EXTRA SET OF CABLES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3B41D2-C683-6840-97E2-9CCB9269465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402179" y="6015789"/>
            <a:ext cx="2735182" cy="3086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F5F8AA-15EC-6644-B4B0-487FCAA9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39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AA8CB-B2B4-2046-BF25-48C665B2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1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… </a:t>
            </a:r>
            <a:r>
              <a:rPr lang="it-IT" b="1" dirty="0" err="1">
                <a:solidFill>
                  <a:srgbClr val="FF0000"/>
                </a:solidFill>
              </a:rPr>
              <a:t>latest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issues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during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ladder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mount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C9E5-7532-1F4C-B2FD-BD6F30CF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1242"/>
            <a:ext cx="11353800" cy="5632457"/>
          </a:xfrm>
        </p:spPr>
        <p:txBody>
          <a:bodyPr/>
          <a:lstStyle/>
          <a:p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optimal</a:t>
            </a:r>
            <a:r>
              <a:rPr lang="it-IT" sz="2400" dirty="0"/>
              <a:t> </a:t>
            </a:r>
            <a:r>
              <a:rPr lang="it-IT" sz="2400" dirty="0" err="1"/>
              <a:t>cooling</a:t>
            </a:r>
            <a:r>
              <a:rPr lang="it-IT" sz="2400" dirty="0"/>
              <a:t> </a:t>
            </a:r>
            <a:r>
              <a:rPr lang="it-IT" sz="2400" dirty="0" err="1"/>
              <a:t>efficiency</a:t>
            </a:r>
            <a:r>
              <a:rPr lang="it-IT" sz="2400" dirty="0"/>
              <a:t> on a chip of a L5 </a:t>
            </a:r>
            <a:r>
              <a:rPr lang="it-IT" sz="2400" dirty="0" err="1"/>
              <a:t>ladder</a:t>
            </a:r>
            <a:r>
              <a:rPr lang="it-IT" sz="2400" dirty="0"/>
              <a:t> </a:t>
            </a:r>
            <a:r>
              <a:rPr lang="it-IT" sz="2400" dirty="0">
                <a:sym typeface="Wingdings" pitchFamily="2" charset="2"/>
              </a:rPr>
              <a:t> +11 </a:t>
            </a:r>
            <a:r>
              <a:rPr lang="it-IT" sz="2400" baseline="30000" dirty="0" err="1">
                <a:sym typeface="Wingdings" pitchFamily="2" charset="2"/>
              </a:rPr>
              <a:t>o</a:t>
            </a:r>
            <a:r>
              <a:rPr lang="it-IT" sz="2400" dirty="0" err="1">
                <a:sym typeface="Wingdings" pitchFamily="2" charset="2"/>
              </a:rPr>
              <a:t>C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wrt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normal</a:t>
            </a:r>
            <a:endParaRPr lang="it-IT" sz="2400" baseline="30000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Visual </a:t>
            </a:r>
            <a:r>
              <a:rPr lang="it-IT" sz="2400" dirty="0" err="1"/>
              <a:t>inspection</a:t>
            </a:r>
            <a:r>
              <a:rPr lang="it-IT" sz="2400" dirty="0"/>
              <a:t> </a:t>
            </a:r>
            <a:r>
              <a:rPr lang="it-IT" sz="2400" dirty="0" err="1"/>
              <a:t>spotted</a:t>
            </a:r>
            <a:r>
              <a:rPr lang="it-IT" sz="2400" dirty="0"/>
              <a:t> and </a:t>
            </a:r>
            <a:r>
              <a:rPr lang="it-IT" sz="2400" dirty="0" err="1"/>
              <a:t>improper</a:t>
            </a:r>
            <a:r>
              <a:rPr lang="it-IT" sz="2400" dirty="0"/>
              <a:t> </a:t>
            </a:r>
            <a:r>
              <a:rPr lang="it-IT" sz="2400" dirty="0" err="1"/>
              <a:t>gluing</a:t>
            </a:r>
            <a:r>
              <a:rPr lang="it-IT" sz="2400" dirty="0"/>
              <a:t> of the </a:t>
            </a:r>
            <a:r>
              <a:rPr lang="it-IT" sz="2400" dirty="0" err="1"/>
              <a:t>clamp</a:t>
            </a:r>
            <a:r>
              <a:rPr lang="it-IT" sz="2400" dirty="0"/>
              <a:t> on the L6 </a:t>
            </a:r>
            <a:r>
              <a:rPr lang="it-IT" sz="2400" dirty="0" err="1"/>
              <a:t>Cooling</a:t>
            </a:r>
            <a:r>
              <a:rPr lang="it-IT" sz="2400" dirty="0"/>
              <a:t> pipe(</a:t>
            </a:r>
            <a:r>
              <a:rPr lang="it-IT" sz="2400" dirty="0" err="1"/>
              <a:t>S</a:t>
            </a:r>
            <a:r>
              <a:rPr lang="it-IT" sz="2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72738-BFFD-054C-B9F3-D648A19D9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8" y="1568451"/>
            <a:ext cx="5214938" cy="2505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94E8B-1BDD-EE4F-BE6F-80F21CE83BBB}"/>
              </a:ext>
            </a:extLst>
          </p:cNvPr>
          <p:cNvSpPr txBox="1"/>
          <p:nvPr/>
        </p:nvSpPr>
        <p:spPr>
          <a:xfrm>
            <a:off x="5400676" y="1579564"/>
            <a:ext cx="434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intervention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place</a:t>
            </a:r>
            <a:r>
              <a:rPr lang="it-IT" dirty="0"/>
              <a:t> an </a:t>
            </a:r>
            <a:r>
              <a:rPr lang="it-IT" dirty="0" err="1"/>
              <a:t>additiponal</a:t>
            </a:r>
            <a:r>
              <a:rPr lang="it-IT" dirty="0"/>
              <a:t> </a:t>
            </a:r>
            <a:r>
              <a:rPr lang="it-IT" dirty="0" err="1"/>
              <a:t>keratherm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under the pipe: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87B6B-5655-C140-A3C2-D4521B3EC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8" y="4531654"/>
            <a:ext cx="3385723" cy="2172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FAB33-2D00-1B46-9146-1EFC07F377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211" y="4575007"/>
            <a:ext cx="2891589" cy="2168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946A9-3A9A-8742-9EDF-9D075000036D}"/>
              </a:ext>
            </a:extLst>
          </p:cNvPr>
          <p:cNvSpPr txBox="1"/>
          <p:nvPr/>
        </p:nvSpPr>
        <p:spPr>
          <a:xfrm>
            <a:off x="4042611" y="4957011"/>
            <a:ext cx="43333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causing</a:t>
            </a:r>
            <a:r>
              <a:rPr lang="it-IT" sz="2000" dirty="0"/>
              <a:t> </a:t>
            </a:r>
            <a:r>
              <a:rPr lang="it-IT" sz="2000" dirty="0" err="1"/>
              <a:t>mechanical</a:t>
            </a:r>
            <a:r>
              <a:rPr lang="it-IT" sz="2000" dirty="0"/>
              <a:t> </a:t>
            </a:r>
            <a:r>
              <a:rPr lang="it-IT" sz="2000" dirty="0" err="1"/>
              <a:t>interference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mounting</a:t>
            </a:r>
            <a:r>
              <a:rPr lang="it-IT" sz="2000" dirty="0"/>
              <a:t> with the H-</a:t>
            </a:r>
            <a:r>
              <a:rPr lang="it-IT" sz="2000" dirty="0" err="1"/>
              <a:t>shape</a:t>
            </a:r>
            <a:r>
              <a:rPr lang="it-IT" sz="2000" dirty="0"/>
              <a:t> </a:t>
            </a:r>
            <a:r>
              <a:rPr lang="it-IT" sz="2000" dirty="0">
                <a:sym typeface="Wingdings" pitchFamily="2" charset="2"/>
              </a:rPr>
              <a:t></a:t>
            </a:r>
          </a:p>
          <a:p>
            <a:endParaRPr lang="it-IT" sz="2000" dirty="0">
              <a:sym typeface="Wingdings" pitchFamily="2" charset="2"/>
            </a:endParaRPr>
          </a:p>
          <a:p>
            <a:r>
              <a:rPr lang="it-IT" sz="2000" dirty="0" err="1">
                <a:sym typeface="Wingdings" pitchFamily="2" charset="2"/>
              </a:rPr>
              <a:t>Needed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intervention</a:t>
            </a:r>
            <a:r>
              <a:rPr lang="it-IT" sz="2000" dirty="0">
                <a:sym typeface="Wingdings" pitchFamily="2" charset="2"/>
              </a:rPr>
              <a:t> </a:t>
            </a:r>
          </a:p>
          <a:p>
            <a:r>
              <a:rPr lang="it-IT" sz="2000" dirty="0">
                <a:sym typeface="Wingdings" pitchFamily="2" charset="2"/>
              </a:rPr>
              <a:t>(</a:t>
            </a:r>
            <a:r>
              <a:rPr lang="it-IT" sz="2000" dirty="0" err="1">
                <a:sym typeface="Wingdings" pitchFamily="2" charset="2"/>
              </a:rPr>
              <a:t>scheduled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after</a:t>
            </a:r>
            <a:r>
              <a:rPr lang="it-IT" sz="2000" dirty="0">
                <a:sym typeface="Wingdings" pitchFamily="2" charset="2"/>
              </a:rPr>
              <a:t> </a:t>
            </a:r>
            <a:r>
              <a:rPr lang="it-IT" sz="2000" dirty="0" err="1">
                <a:sym typeface="Wingdings" pitchFamily="2" charset="2"/>
              </a:rPr>
              <a:t>June</a:t>
            </a:r>
            <a:r>
              <a:rPr lang="it-IT" sz="2000">
                <a:sym typeface="Wingdings" pitchFamily="2" charset="2"/>
              </a:rPr>
              <a:t> 11°)</a:t>
            </a:r>
            <a:endParaRPr lang="it-I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5541A-5C65-364E-A204-2F563499EB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4" y="2237008"/>
            <a:ext cx="4037260" cy="185976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256B4E-6695-324D-A93E-76C7D299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6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CEEAF1A-372C-6447-9FA7-9A1219657B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3819"/>
            <a:ext cx="5119969" cy="2824181"/>
          </a:xfrm>
          <a:prstGeom prst="rect">
            <a:avLst/>
          </a:prstGeom>
        </p:spPr>
      </p:pic>
      <p:pic>
        <p:nvPicPr>
          <p:cNvPr id="22" name="Grafik 6">
            <a:extLst>
              <a:ext uri="{FF2B5EF4-FFF2-40B4-BE49-F238E27FC236}">
                <a16:creationId xmlns:a16="http://schemas.microsoft.com/office/drawing/2014/main" id="{CF906BB5-80BC-FA4D-8004-786A34184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1131" y="4426853"/>
            <a:ext cx="2219142" cy="1354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1753D-8466-604B-BEC2-C1AC9E502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6220896"/>
            <a:ext cx="1362358" cy="637103"/>
          </a:xfrm>
          <a:prstGeom prst="rect">
            <a:avLst/>
          </a:prstGeom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539F8FFF-0E0A-3F40-9772-5B6F5AA891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2" y="1300565"/>
            <a:ext cx="4448138" cy="260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7B22B-34E3-2E48-85CA-ED0245F9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62" y="-20643"/>
            <a:ext cx="10515600" cy="1325563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Advanced </a:t>
            </a:r>
            <a:r>
              <a:rPr lang="it-IT" sz="3600" b="1" dirty="0" err="1">
                <a:solidFill>
                  <a:srgbClr val="FF0000"/>
                </a:solidFill>
              </a:rPr>
              <a:t>preparation</a:t>
            </a:r>
            <a:r>
              <a:rPr lang="it-IT" sz="3600" b="1" dirty="0">
                <a:solidFill>
                  <a:srgbClr val="FF0000"/>
                </a:solidFill>
              </a:rPr>
              <a:t> for SVD 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 err="1">
                <a:solidFill>
                  <a:srgbClr val="FF0000"/>
                </a:solidFill>
              </a:rPr>
              <a:t>commissioning</a:t>
            </a:r>
            <a:r>
              <a:rPr lang="it-IT" sz="3600" b="1" dirty="0">
                <a:solidFill>
                  <a:srgbClr val="FF0000"/>
                </a:solidFill>
              </a:rPr>
              <a:t> in B4 </a:t>
            </a:r>
            <a:r>
              <a:rPr lang="it-IT" sz="2000" b="1" dirty="0">
                <a:solidFill>
                  <a:srgbClr val="FF0000"/>
                </a:solidFill>
              </a:rPr>
              <a:t>(</a:t>
            </a:r>
            <a:r>
              <a:rPr lang="it-IT" sz="2000" b="1" dirty="0" err="1">
                <a:solidFill>
                  <a:srgbClr val="FF0000"/>
                </a:solidFill>
              </a:rPr>
              <a:t>internal</a:t>
            </a:r>
            <a:r>
              <a:rPr lang="it-IT" sz="2000" b="1" dirty="0">
                <a:solidFill>
                  <a:srgbClr val="FF0000"/>
                </a:solidFill>
              </a:rPr>
              <a:t>  </a:t>
            </a:r>
            <a:r>
              <a:rPr lang="it-IT" sz="2000" b="1" dirty="0" err="1">
                <a:solidFill>
                  <a:srgbClr val="FF0000"/>
                </a:solidFill>
              </a:rPr>
              <a:t>Review</a:t>
            </a:r>
            <a:r>
              <a:rPr lang="it-IT" sz="2000" b="1" dirty="0">
                <a:solidFill>
                  <a:srgbClr val="FF0000"/>
                </a:solidFill>
              </a:rPr>
              <a:t> on 1/6)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1BBB9-94E1-EA45-8EE7-810F5D39A13B}"/>
              </a:ext>
            </a:extLst>
          </p:cNvPr>
          <p:cNvSpPr txBox="1"/>
          <p:nvPr/>
        </p:nvSpPr>
        <p:spPr>
          <a:xfrm>
            <a:off x="2158163" y="2338641"/>
            <a:ext cx="177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The SVD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BA820-4E4E-4743-BD2E-364EC781E2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291" y="57142"/>
            <a:ext cx="4775994" cy="408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A3B722-6C2A-E841-A3EC-B80E45DF94F7}"/>
              </a:ext>
            </a:extLst>
          </p:cNvPr>
          <p:cNvSpPr txBox="1"/>
          <p:nvPr/>
        </p:nvSpPr>
        <p:spPr>
          <a:xfrm>
            <a:off x="7667653" y="3367079"/>
            <a:ext cx="202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MARCO </a:t>
            </a:r>
          </a:p>
          <a:p>
            <a:r>
              <a:rPr lang="it-IT" sz="2400" b="1" dirty="0" err="1">
                <a:solidFill>
                  <a:srgbClr val="FF0000"/>
                </a:solidFill>
              </a:rPr>
              <a:t>commissioned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894F5-0F7F-FF42-9084-A4538C812564}"/>
              </a:ext>
            </a:extLst>
          </p:cNvPr>
          <p:cNvSpPr txBox="1"/>
          <p:nvPr/>
        </p:nvSpPr>
        <p:spPr>
          <a:xfrm>
            <a:off x="9768288" y="3367079"/>
            <a:ext cx="112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SVD</a:t>
            </a:r>
          </a:p>
          <a:p>
            <a:r>
              <a:rPr lang="it-IT" sz="2400" b="1" dirty="0" err="1">
                <a:solidFill>
                  <a:srgbClr val="FF0000"/>
                </a:solidFill>
              </a:rPr>
              <a:t>Servers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F1B17-67D1-3D49-9F2A-AA7794FFE8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555" y="1197772"/>
            <a:ext cx="1053705" cy="2707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AF8C9-7595-7148-B9EC-24F974099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523" y="1203330"/>
            <a:ext cx="1906381" cy="2701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5838D8-2B24-1248-B421-493AF70D26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388" y="4243384"/>
            <a:ext cx="5626897" cy="25840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515E86-710B-5A4E-BE36-42C7F6A7069C}"/>
              </a:ext>
            </a:extLst>
          </p:cNvPr>
          <p:cNvSpPr txBox="1"/>
          <p:nvPr/>
        </p:nvSpPr>
        <p:spPr>
          <a:xfrm>
            <a:off x="6534166" y="4176709"/>
            <a:ext cx="564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ILK MARCO &amp; </a:t>
            </a:r>
            <a:r>
              <a:rPr lang="it-IT" sz="2400" b="1" dirty="0" err="1">
                <a:solidFill>
                  <a:srgbClr val="FF0000"/>
                </a:solidFill>
              </a:rPr>
              <a:t>Power</a:t>
            </a:r>
            <a:r>
              <a:rPr lang="it-IT" sz="2400" b="1" dirty="0">
                <a:solidFill>
                  <a:srgbClr val="FF0000"/>
                </a:solidFill>
              </a:rPr>
              <a:t> Supply + data </a:t>
            </a:r>
            <a:r>
              <a:rPr lang="it-IT" sz="2400" b="1" dirty="0" err="1">
                <a:solidFill>
                  <a:srgbClr val="FF0000"/>
                </a:solidFill>
              </a:rPr>
              <a:t>loggers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7FAB2-A3F5-5945-8ECA-0C930E8054AC}"/>
              </a:ext>
            </a:extLst>
          </p:cNvPr>
          <p:cNvSpPr txBox="1"/>
          <p:nvPr/>
        </p:nvSpPr>
        <p:spPr>
          <a:xfrm>
            <a:off x="5062555" y="5876931"/>
            <a:ext cx="144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NIM </a:t>
            </a:r>
            <a:r>
              <a:rPr lang="it-IT" sz="2400" b="1" dirty="0" err="1">
                <a:solidFill>
                  <a:srgbClr val="FF0000"/>
                </a:solidFill>
              </a:rPr>
              <a:t>crate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2F2B0A-0712-4747-94F6-A1CE9E864F6B}"/>
              </a:ext>
            </a:extLst>
          </p:cNvPr>
          <p:cNvSpPr txBox="1"/>
          <p:nvPr/>
        </p:nvSpPr>
        <p:spPr>
          <a:xfrm>
            <a:off x="185731" y="6377590"/>
            <a:ext cx="1870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Interlock</a:t>
            </a:r>
            <a:r>
              <a:rPr lang="it-IT" sz="2000" b="1" dirty="0">
                <a:solidFill>
                  <a:srgbClr val="FF0000"/>
                </a:solidFill>
              </a:rPr>
              <a:t> Set-up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96E74-398D-BC45-B5A5-1591DD54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1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4D015B-FB90-FA47-B00D-8A87F74B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0" y="0"/>
            <a:ext cx="9891403" cy="6810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03A4C-6372-6A48-BA74-11A7F427500E}"/>
              </a:ext>
            </a:extLst>
          </p:cNvPr>
          <p:cNvSpPr txBox="1"/>
          <p:nvPr/>
        </p:nvSpPr>
        <p:spPr>
          <a:xfrm>
            <a:off x="185740" y="357595"/>
            <a:ext cx="1638077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Current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PXD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Installation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&amp;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Integration</a:t>
            </a:r>
          </a:p>
          <a:p>
            <a:r>
              <a:rPr lang="it-IT" sz="2400" dirty="0">
                <a:solidFill>
                  <a:srgbClr val="FF0000"/>
                </a:solidFill>
              </a:rPr>
              <a:t>SVD/PXD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schedule </a:t>
            </a:r>
            <a:endParaRPr lang="it-IT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F2A75-18A8-FE4C-A3FB-552DB1A0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5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6B657-E3B2-754B-9D6F-920B75EE879D}"/>
              </a:ext>
            </a:extLst>
          </p:cNvPr>
          <p:cNvSpPr txBox="1"/>
          <p:nvPr/>
        </p:nvSpPr>
        <p:spPr>
          <a:xfrm>
            <a:off x="185740" y="3753853"/>
            <a:ext cx="149220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Yesterday </a:t>
            </a:r>
          </a:p>
          <a:p>
            <a:r>
              <a:rPr lang="it-IT" dirty="0"/>
              <a:t>@TB</a:t>
            </a:r>
          </a:p>
          <a:p>
            <a:r>
              <a:rPr lang="it-IT" dirty="0"/>
              <a:t>PXD </a:t>
            </a:r>
            <a:r>
              <a:rPr lang="it-IT" dirty="0" err="1"/>
              <a:t>declared</a:t>
            </a:r>
            <a:endParaRPr lang="it-IT" dirty="0"/>
          </a:p>
          <a:p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</a:p>
          <a:p>
            <a:r>
              <a:rPr lang="it-IT" dirty="0" err="1"/>
              <a:t>updating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</a:p>
          <a:p>
            <a:r>
              <a:rPr lang="it-IT" dirty="0"/>
              <a:t>schedule …</a:t>
            </a:r>
          </a:p>
        </p:txBody>
      </p:sp>
    </p:spTree>
    <p:extLst>
      <p:ext uri="{BB962C8B-B14F-4D97-AF65-F5344CB8AC3E}">
        <p14:creationId xmlns:p14="http://schemas.microsoft.com/office/powerpoint/2010/main" val="309690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25B2-BD93-A849-B7CE-4195E942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9" y="-21239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SVD </a:t>
            </a:r>
            <a:r>
              <a:rPr lang="it-IT" b="1" dirty="0" err="1">
                <a:solidFill>
                  <a:srgbClr val="FF0000"/>
                </a:solidFill>
              </a:rPr>
              <a:t>Phase</a:t>
            </a:r>
            <a:r>
              <a:rPr lang="it-IT" b="1" dirty="0">
                <a:solidFill>
                  <a:srgbClr val="FF0000"/>
                </a:solidFill>
              </a:rPr>
              <a:t> 2 </a:t>
            </a:r>
            <a:r>
              <a:rPr lang="it-IT" b="1" dirty="0" err="1">
                <a:solidFill>
                  <a:srgbClr val="FF0000"/>
                </a:solidFill>
              </a:rPr>
              <a:t>Activities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53DA-932C-1940-81F0-CA8A8AA7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1" y="819397"/>
            <a:ext cx="6849981" cy="6028618"/>
          </a:xfrm>
        </p:spPr>
        <p:txBody>
          <a:bodyPr>
            <a:normAutofit fontScale="77500" lnSpcReduction="20000"/>
          </a:bodyPr>
          <a:lstStyle/>
          <a:p>
            <a:r>
              <a:rPr lang="it-IT" sz="2400" dirty="0" err="1"/>
              <a:t>Daily</a:t>
            </a:r>
            <a:r>
              <a:rPr lang="it-IT" sz="2400" dirty="0"/>
              <a:t> </a:t>
            </a:r>
            <a:r>
              <a:rPr lang="it-IT" sz="2400" dirty="0" err="1"/>
              <a:t>noise</a:t>
            </a:r>
            <a:r>
              <a:rPr lang="it-IT" sz="2400" dirty="0"/>
              <a:t> </a:t>
            </a:r>
            <a:r>
              <a:rPr lang="it-IT" sz="2400" dirty="0" err="1"/>
              <a:t>calibration</a:t>
            </a:r>
            <a:r>
              <a:rPr lang="it-IT" sz="2400" dirty="0"/>
              <a:t> show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the detectors in the SVD </a:t>
            </a:r>
            <a:r>
              <a:rPr lang="it-IT" sz="2400" dirty="0" err="1"/>
              <a:t>cartridge</a:t>
            </a:r>
            <a:r>
              <a:rPr lang="it-IT" sz="2400" dirty="0"/>
              <a:t> work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expected</a:t>
            </a:r>
            <a:endParaRPr lang="it-IT" sz="2400" dirty="0"/>
          </a:p>
          <a:p>
            <a:r>
              <a:rPr lang="it-IT" sz="2400" dirty="0"/>
              <a:t>SVD </a:t>
            </a:r>
            <a:r>
              <a:rPr lang="it-IT" sz="2400" dirty="0" err="1"/>
              <a:t>read</a:t>
            </a:r>
            <a:r>
              <a:rPr lang="it-IT" sz="2400" dirty="0"/>
              <a:t>-out </a:t>
            </a:r>
            <a:r>
              <a:rPr lang="it-IT" sz="2400" dirty="0" err="1"/>
              <a:t>integrated</a:t>
            </a:r>
            <a:r>
              <a:rPr lang="it-IT" sz="2400" dirty="0"/>
              <a:t> in the global DAQ </a:t>
            </a:r>
          </a:p>
          <a:p>
            <a:r>
              <a:rPr lang="it-IT" sz="2400" dirty="0"/>
              <a:t>A </a:t>
            </a:r>
            <a:r>
              <a:rPr lang="it-IT" sz="2400" dirty="0" err="1"/>
              <a:t>lot</a:t>
            </a:r>
            <a:r>
              <a:rPr lang="it-IT" sz="2400" dirty="0"/>
              <a:t> of </a:t>
            </a:r>
            <a:r>
              <a:rPr lang="it-IT" sz="2400" dirty="0" err="1"/>
              <a:t>operational</a:t>
            </a:r>
            <a:r>
              <a:rPr lang="it-IT" sz="2400" dirty="0"/>
              <a:t> </a:t>
            </a:r>
            <a:r>
              <a:rPr lang="it-IT" sz="2400" dirty="0" err="1"/>
              <a:t>experience</a:t>
            </a:r>
            <a:r>
              <a:rPr lang="it-IT" sz="2400" dirty="0"/>
              <a:t> </a:t>
            </a:r>
            <a:r>
              <a:rPr lang="it-IT" sz="2400" dirty="0" err="1"/>
              <a:t>gained</a:t>
            </a:r>
            <a:r>
              <a:rPr lang="it-IT" sz="2400" dirty="0"/>
              <a:t> for the </a:t>
            </a:r>
            <a:r>
              <a:rPr lang="it-IT" sz="2400" dirty="0" err="1"/>
              <a:t>phase</a:t>
            </a:r>
            <a:r>
              <a:rPr lang="it-IT" sz="2400" dirty="0"/>
              <a:t> III:</a:t>
            </a:r>
          </a:p>
          <a:p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knew</a:t>
            </a:r>
            <a:r>
              <a:rPr lang="it-IT" sz="2400" dirty="0"/>
              <a:t> </a:t>
            </a:r>
            <a:r>
              <a:rPr lang="it-IT" sz="2400" dirty="0" err="1"/>
              <a:t>even</a:t>
            </a:r>
            <a:r>
              <a:rPr lang="it-IT" sz="2400" dirty="0"/>
              <a:t> a </a:t>
            </a:r>
            <a:r>
              <a:rPr lang="it-IT" sz="2400" dirty="0" err="1"/>
              <a:t>sector</a:t>
            </a:r>
            <a:r>
              <a:rPr lang="it-IT" sz="2400" dirty="0"/>
              <a:t> of SVD must be </a:t>
            </a:r>
            <a:r>
              <a:rPr lang="it-IT" sz="2400" dirty="0" err="1"/>
              <a:t>carefully</a:t>
            </a:r>
            <a:r>
              <a:rPr lang="it-IT" sz="2400" dirty="0"/>
              <a:t> </a:t>
            </a:r>
            <a:r>
              <a:rPr lang="it-IT" sz="2400" dirty="0" err="1"/>
              <a:t>managed</a:t>
            </a:r>
            <a:r>
              <a:rPr lang="it-IT" sz="2400" dirty="0"/>
              <a:t>:</a:t>
            </a:r>
          </a:p>
          <a:p>
            <a:pPr lvl="1"/>
            <a:r>
              <a:rPr lang="it-IT" sz="2000" dirty="0" err="1"/>
              <a:t>Organized</a:t>
            </a:r>
            <a:r>
              <a:rPr lang="it-IT" sz="2000" dirty="0"/>
              <a:t> an </a:t>
            </a:r>
            <a:r>
              <a:rPr lang="it-IT" sz="2000" dirty="0" err="1"/>
              <a:t>operational</a:t>
            </a:r>
            <a:r>
              <a:rPr lang="it-IT" sz="2000" dirty="0"/>
              <a:t> model (2 </a:t>
            </a:r>
            <a:r>
              <a:rPr lang="it-IT" sz="2000" dirty="0" err="1"/>
              <a:t>shifters+experts</a:t>
            </a:r>
            <a:r>
              <a:rPr lang="it-IT" sz="2000" dirty="0"/>
              <a:t>)</a:t>
            </a:r>
          </a:p>
          <a:p>
            <a:pPr lvl="1"/>
            <a:r>
              <a:rPr lang="it-IT" sz="2000" dirty="0"/>
              <a:t>SVD </a:t>
            </a:r>
            <a:r>
              <a:rPr lang="it-IT" sz="2000" dirty="0" err="1"/>
              <a:t>participates</a:t>
            </a:r>
            <a:r>
              <a:rPr lang="it-IT" sz="2000" dirty="0"/>
              <a:t> in global </a:t>
            </a:r>
            <a:r>
              <a:rPr lang="it-IT" sz="2000" dirty="0" err="1"/>
              <a:t>runs</a:t>
            </a:r>
            <a:r>
              <a:rPr lang="it-IT" sz="2000" dirty="0"/>
              <a:t> with HV OFF and in the </a:t>
            </a:r>
            <a:r>
              <a:rPr lang="it-IT" sz="2000" dirty="0" err="1"/>
              <a:t>nightly</a:t>
            </a:r>
            <a:r>
              <a:rPr lang="it-IT" sz="2000" dirty="0"/>
              <a:t> </a:t>
            </a:r>
            <a:r>
              <a:rPr lang="it-IT" sz="2000" dirty="0" err="1"/>
              <a:t>luminosity</a:t>
            </a:r>
            <a:r>
              <a:rPr lang="it-IT" sz="2000" dirty="0"/>
              <a:t> </a:t>
            </a:r>
            <a:r>
              <a:rPr lang="it-IT" sz="2000" dirty="0" err="1"/>
              <a:t>runs</a:t>
            </a:r>
            <a:endParaRPr lang="it-IT" sz="2000" dirty="0"/>
          </a:p>
          <a:p>
            <a:pPr lvl="1"/>
            <a:r>
              <a:rPr lang="it-IT" sz="2000" dirty="0"/>
              <a:t>SVD HV can </a:t>
            </a:r>
            <a:r>
              <a:rPr lang="it-IT" sz="2000" dirty="0" err="1"/>
              <a:t>now</a:t>
            </a:r>
            <a:r>
              <a:rPr lang="it-IT" sz="2000" dirty="0"/>
              <a:t> be </a:t>
            </a:r>
            <a:r>
              <a:rPr lang="it-IT" sz="2000" dirty="0" err="1"/>
              <a:t>operated</a:t>
            </a:r>
            <a:r>
              <a:rPr lang="it-IT" sz="2000" dirty="0"/>
              <a:t> </a:t>
            </a:r>
            <a:r>
              <a:rPr lang="it-IT" sz="2000" dirty="0" err="1"/>
              <a:t>remotely</a:t>
            </a:r>
            <a:r>
              <a:rPr lang="it-IT" sz="2000" dirty="0"/>
              <a:t> by the CR </a:t>
            </a:r>
            <a:r>
              <a:rPr lang="it-IT" sz="2000" dirty="0" err="1"/>
              <a:t>shifter</a:t>
            </a:r>
            <a:endParaRPr lang="it-IT" sz="2000" dirty="0"/>
          </a:p>
          <a:p>
            <a:pPr lvl="1"/>
            <a:r>
              <a:rPr lang="it-IT" sz="2000" dirty="0" err="1"/>
              <a:t>Running</a:t>
            </a:r>
            <a:r>
              <a:rPr lang="it-IT" sz="2000" dirty="0"/>
              <a:t> in global with HV OFF/ON </a:t>
            </a:r>
            <a:r>
              <a:rPr lang="it-IT" sz="2000" dirty="0" err="1"/>
              <a:t>requires</a:t>
            </a:r>
            <a:r>
              <a:rPr lang="it-IT" sz="2000" dirty="0"/>
              <a:t>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configuration</a:t>
            </a:r>
            <a:r>
              <a:rPr lang="it-IT" sz="2000" dirty="0"/>
              <a:t> </a:t>
            </a:r>
            <a:r>
              <a:rPr lang="it-IT" sz="2000" dirty="0" err="1"/>
              <a:t>files</a:t>
            </a:r>
            <a:r>
              <a:rPr lang="it-IT" sz="2000" dirty="0"/>
              <a:t> (</a:t>
            </a:r>
            <a:r>
              <a:rPr lang="it-IT" sz="2000" dirty="0" err="1"/>
              <a:t>implementing</a:t>
            </a:r>
            <a:r>
              <a:rPr lang="it-IT" sz="2000" dirty="0"/>
              <a:t> an </a:t>
            </a:r>
            <a:r>
              <a:rPr lang="it-IT" sz="2000" dirty="0" err="1"/>
              <a:t>automatic</a:t>
            </a:r>
            <a:r>
              <a:rPr lang="it-IT" sz="2000" dirty="0"/>
              <a:t> </a:t>
            </a:r>
            <a:r>
              <a:rPr lang="it-IT" sz="2000" dirty="0" err="1"/>
              <a:t>switching</a:t>
            </a:r>
            <a:r>
              <a:rPr lang="it-IT" sz="2000" dirty="0"/>
              <a:t> </a:t>
            </a:r>
            <a:r>
              <a:rPr lang="it-IT" sz="2000" dirty="0" err="1"/>
              <a:t>mechanism</a:t>
            </a:r>
            <a:r>
              <a:rPr lang="it-IT" sz="2000" dirty="0"/>
              <a:t>).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err="1">
                <a:solidFill>
                  <a:srgbClr val="FF0000"/>
                </a:solidFill>
              </a:rPr>
              <a:t>See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Giuliana’s</a:t>
            </a:r>
            <a:r>
              <a:rPr lang="it-IT" sz="2400" dirty="0">
                <a:solidFill>
                  <a:srgbClr val="FF0000"/>
                </a:solidFill>
              </a:rPr>
              <a:t> talk for </a:t>
            </a:r>
            <a:r>
              <a:rPr lang="it-IT" sz="2400" dirty="0" err="1">
                <a:solidFill>
                  <a:srgbClr val="FF0000"/>
                </a:solidFill>
              </a:rPr>
              <a:t>studies</a:t>
            </a:r>
            <a:r>
              <a:rPr lang="it-IT" sz="2400" dirty="0">
                <a:solidFill>
                  <a:srgbClr val="FF0000"/>
                </a:solidFill>
              </a:rPr>
              <a:t> on the impact of machine BKG on the SVD: </a:t>
            </a:r>
          </a:p>
          <a:p>
            <a:pPr lvl="1"/>
            <a:r>
              <a:rPr lang="it-IT" sz="2100" dirty="0">
                <a:solidFill>
                  <a:srgbClr val="FF0000"/>
                </a:solidFill>
              </a:rPr>
              <a:t>BKG puzzle (</a:t>
            </a:r>
            <a:r>
              <a:rPr lang="it-IT" sz="2100" dirty="0" err="1">
                <a:solidFill>
                  <a:srgbClr val="FF0000"/>
                </a:solidFill>
              </a:rPr>
              <a:t>w.r.t</a:t>
            </a:r>
            <a:r>
              <a:rPr lang="it-IT" sz="2100" dirty="0">
                <a:solidFill>
                  <a:srgbClr val="FF0000"/>
                </a:solidFill>
              </a:rPr>
              <a:t>. </a:t>
            </a:r>
            <a:r>
              <a:rPr lang="it-IT" sz="2100" dirty="0" err="1">
                <a:solidFill>
                  <a:srgbClr val="FF0000"/>
                </a:solidFill>
              </a:rPr>
              <a:t>extrapolation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based</a:t>
            </a:r>
            <a:r>
              <a:rPr lang="it-IT" sz="2100" dirty="0">
                <a:solidFill>
                  <a:srgbClr val="FF0000"/>
                </a:solidFill>
              </a:rPr>
              <a:t> on </a:t>
            </a:r>
            <a:r>
              <a:rPr lang="it-IT" sz="2100" dirty="0" err="1">
                <a:solidFill>
                  <a:srgbClr val="FF0000"/>
                </a:solidFill>
              </a:rPr>
              <a:t>simulation</a:t>
            </a:r>
            <a:r>
              <a:rPr lang="it-IT" sz="2100" dirty="0">
                <a:solidFill>
                  <a:srgbClr val="FF0000"/>
                </a:solidFill>
              </a:rPr>
              <a:t>): </a:t>
            </a:r>
          </a:p>
          <a:p>
            <a:pPr marL="457200" lvl="1" indent="0">
              <a:buNone/>
            </a:pPr>
            <a:r>
              <a:rPr lang="it-IT" sz="2100" dirty="0">
                <a:solidFill>
                  <a:srgbClr val="FF0000"/>
                </a:solidFill>
              </a:rPr>
              <a:t>in SVD </a:t>
            </a:r>
            <a:r>
              <a:rPr lang="it-IT" sz="2100" dirty="0" err="1">
                <a:solidFill>
                  <a:srgbClr val="FF0000"/>
                </a:solidFill>
              </a:rPr>
              <a:t>is</a:t>
            </a:r>
            <a:r>
              <a:rPr lang="it-IT" sz="2100" dirty="0">
                <a:solidFill>
                  <a:srgbClr val="FF0000"/>
                </a:solidFill>
              </a:rPr>
              <a:t> x 15 </a:t>
            </a:r>
          </a:p>
          <a:p>
            <a:pPr marL="457200" lvl="1" indent="0">
              <a:buNone/>
            </a:pPr>
            <a:r>
              <a:rPr lang="it-IT" sz="2100" dirty="0">
                <a:solidFill>
                  <a:srgbClr val="FF0000"/>
                </a:solidFill>
              </a:rPr>
              <a:t>in </a:t>
            </a:r>
            <a:r>
              <a:rPr lang="it-IT" sz="2100" dirty="0" err="1">
                <a:solidFill>
                  <a:srgbClr val="FF0000"/>
                </a:solidFill>
              </a:rPr>
              <a:t>Diamonds</a:t>
            </a:r>
            <a:r>
              <a:rPr lang="it-IT" sz="2100" dirty="0">
                <a:solidFill>
                  <a:srgbClr val="FF0000"/>
                </a:solidFill>
              </a:rPr>
              <a:t>  </a:t>
            </a:r>
            <a:r>
              <a:rPr lang="it-IT" sz="2100" dirty="0" err="1">
                <a:solidFill>
                  <a:srgbClr val="FF0000"/>
                </a:solidFill>
              </a:rPr>
              <a:t>is</a:t>
            </a:r>
            <a:r>
              <a:rPr lang="it-IT" sz="2100" dirty="0">
                <a:solidFill>
                  <a:srgbClr val="FF0000"/>
                </a:solidFill>
              </a:rPr>
              <a:t> x 2</a:t>
            </a:r>
          </a:p>
          <a:p>
            <a:pPr marL="457200" lvl="1" indent="0">
              <a:buNone/>
            </a:pPr>
            <a:r>
              <a:rPr lang="it-IT" sz="2100" dirty="0">
                <a:solidFill>
                  <a:srgbClr val="FF0000"/>
                </a:solidFill>
              </a:rPr>
              <a:t>ON </a:t>
            </a:r>
            <a:r>
              <a:rPr lang="it-IT" sz="2100" dirty="0" err="1">
                <a:solidFill>
                  <a:srgbClr val="FF0000"/>
                </a:solidFill>
              </a:rPr>
              <a:t>these</a:t>
            </a:r>
            <a:endParaRPr lang="it-IT" sz="21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t-IT" sz="2100" dirty="0">
              <a:solidFill>
                <a:srgbClr val="FF0000"/>
              </a:solidFill>
            </a:endParaRPr>
          </a:p>
          <a:p>
            <a:r>
              <a:rPr lang="it-IT" sz="2400" dirty="0"/>
              <a:t>Phase2 </a:t>
            </a:r>
            <a:r>
              <a:rPr lang="it-IT" sz="2400" dirty="0">
                <a:sym typeface="Wingdings" pitchFamily="2" charset="2"/>
              </a:rPr>
              <a:t> phase3 </a:t>
            </a:r>
            <a:r>
              <a:rPr lang="it-IT" sz="2400" dirty="0" err="1"/>
              <a:t>Transition</a:t>
            </a:r>
            <a:r>
              <a:rPr lang="it-IT" sz="2400" dirty="0"/>
              <a:t> </a:t>
            </a:r>
            <a:r>
              <a:rPr lang="it-IT" sz="2400" dirty="0">
                <a:sym typeface="Wingdings" pitchFamily="2" charset="2"/>
              </a:rPr>
              <a:t>: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/>
              <a:t>	by the end of </a:t>
            </a:r>
            <a:r>
              <a:rPr lang="it-IT" sz="2400" dirty="0" err="1"/>
              <a:t>June</a:t>
            </a:r>
            <a:r>
              <a:rPr lang="it-IT" sz="2400" dirty="0"/>
              <a:t>: </a:t>
            </a:r>
            <a:r>
              <a:rPr lang="it-IT" sz="2400" dirty="0" err="1"/>
              <a:t>decision</a:t>
            </a:r>
            <a:r>
              <a:rPr lang="it-IT" sz="2400" dirty="0"/>
              <a:t> on </a:t>
            </a:r>
            <a:r>
              <a:rPr lang="it-IT" sz="2400" dirty="0" err="1"/>
              <a:t>whether</a:t>
            </a:r>
            <a:r>
              <a:rPr lang="it-IT" sz="2400" dirty="0"/>
              <a:t> or </a:t>
            </a:r>
            <a:r>
              <a:rPr lang="it-IT" sz="2400" dirty="0" err="1"/>
              <a:t>not</a:t>
            </a:r>
            <a:r>
              <a:rPr lang="it-IT" sz="2400" dirty="0"/>
              <a:t> stop 	phase2 on </a:t>
            </a:r>
            <a:r>
              <a:rPr lang="it-IT" sz="2400" dirty="0" err="1"/>
              <a:t>July</a:t>
            </a:r>
            <a:r>
              <a:rPr lang="it-IT" sz="2400" dirty="0"/>
              <a:t> 17</a:t>
            </a:r>
            <a:r>
              <a:rPr lang="it-IT" sz="2400" baseline="30000" dirty="0"/>
              <a:t>°</a:t>
            </a:r>
            <a:r>
              <a:rPr lang="it-IT" sz="2400" dirty="0"/>
              <a:t>and </a:t>
            </a:r>
            <a:r>
              <a:rPr lang="it-IT" sz="2400" dirty="0" err="1"/>
              <a:t>move</a:t>
            </a:r>
            <a:r>
              <a:rPr lang="it-IT" sz="2400" dirty="0"/>
              <a:t> on to the VXD </a:t>
            </a:r>
            <a:r>
              <a:rPr lang="it-IT" sz="2400" dirty="0" err="1"/>
              <a:t>installation</a:t>
            </a:r>
            <a:r>
              <a:rPr lang="it-IT" sz="2400" dirty="0"/>
              <a:t> 	and to </a:t>
            </a:r>
            <a:r>
              <a:rPr lang="it-IT" sz="2400" dirty="0" err="1"/>
              <a:t>phase</a:t>
            </a:r>
            <a:r>
              <a:rPr lang="it-IT" sz="2400" dirty="0"/>
              <a:t> 3.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E8F50-ED0D-A842-A9E7-29E06FA223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032" y="89946"/>
            <a:ext cx="5360740" cy="3447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91913-8D75-124D-853F-163A7C7BF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12" y="3889078"/>
            <a:ext cx="4303288" cy="2911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BBF51C-6A35-A043-BF2E-9C92CC7D659E}"/>
              </a:ext>
            </a:extLst>
          </p:cNvPr>
          <p:cNvSpPr txBox="1"/>
          <p:nvPr/>
        </p:nvSpPr>
        <p:spPr>
          <a:xfrm>
            <a:off x="8542418" y="3852981"/>
            <a:ext cx="35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cartridge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: 1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ladder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L3,4,5,6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C0C92-7ABB-594E-8DDD-AC28FECA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60-107F-E341-B54B-25B72E69AB1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3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Radiation Monitoring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08" y="1047245"/>
            <a:ext cx="8757599" cy="5191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Phase 2 </a:t>
            </a:r>
          </a:p>
          <a:p>
            <a:r>
              <a:rPr lang="en-US" dirty="0"/>
              <a:t>Sep 2017: 8 diamond detectors with 2 radio-chromic films on Beam Pipe </a:t>
            </a:r>
          </a:p>
          <a:p>
            <a:r>
              <a:rPr lang="en-US" dirty="0"/>
              <a:t>Nov 2017: Cabling</a:t>
            </a:r>
          </a:p>
          <a:p>
            <a:r>
              <a:rPr lang="en-US" dirty="0"/>
              <a:t>Dec17-Jan18: 2 Diamond Control Units (DCU) installed in E-Hut</a:t>
            </a:r>
          </a:p>
          <a:p>
            <a:r>
              <a:rPr lang="en-US" dirty="0"/>
              <a:t>Dec17-Feb18: Several tests (Interlock, </a:t>
            </a:r>
            <a:r>
              <a:rPr lang="en-US" dirty="0" err="1"/>
              <a:t>SuperKEKB</a:t>
            </a:r>
            <a:r>
              <a:rPr lang="en-US" dirty="0"/>
              <a:t>)</a:t>
            </a:r>
          </a:p>
          <a:p>
            <a:r>
              <a:rPr lang="en-US" dirty="0"/>
              <a:t>Jan-Feb18: Slow Control EPICS integration for phase2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Phase 3</a:t>
            </a:r>
          </a:p>
          <a:p>
            <a:r>
              <a:rPr lang="en-US" dirty="0" err="1"/>
              <a:t>Jun+Nov</a:t>
            </a:r>
            <a:r>
              <a:rPr lang="en-US" dirty="0"/>
              <a:t> 2017: All 12 detectors installed on SVD</a:t>
            </a:r>
          </a:p>
          <a:p>
            <a:r>
              <a:rPr lang="en-US" dirty="0"/>
              <a:t>Now: preparation and calibration of last detectors</a:t>
            </a:r>
          </a:p>
          <a:p>
            <a:r>
              <a:rPr lang="en-US" dirty="0"/>
              <a:t>More Irradiation tests together with RCF </a:t>
            </a:r>
          </a:p>
          <a:p>
            <a:r>
              <a:rPr lang="en-US" dirty="0"/>
              <a:t>Next installations: </a:t>
            </a:r>
          </a:p>
          <a:p>
            <a:pPr lvl="1"/>
            <a:r>
              <a:rPr lang="en-US" dirty="0"/>
              <a:t>Mid-June 2018: 8 detectors on the beam pipe for Phase 3 </a:t>
            </a:r>
          </a:p>
          <a:p>
            <a:pPr lvl="1"/>
            <a:r>
              <a:rPr lang="en-US" dirty="0"/>
              <a:t>Oct-Nov 2018: Cabling, DOCK interconnection, tests</a:t>
            </a:r>
          </a:p>
          <a:p>
            <a:pPr lvl="1"/>
            <a:r>
              <a:rPr lang="en-US" dirty="0"/>
              <a:t>Readout: 3+1 DCU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392-DAF7-8347-9FF3-99CA137670DE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F9666-D701-B24B-BBE1-5944298DA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041" y="4809855"/>
            <a:ext cx="2317454" cy="161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C876FD-F4F6-104E-A1A8-69D01FDB9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7"/>
          <a:stretch/>
        </p:blipFill>
        <p:spPr>
          <a:xfrm>
            <a:off x="9079309" y="382444"/>
            <a:ext cx="2158186" cy="1876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74E3D1-FE57-794D-8BFF-A65ECA13A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811" y="2326263"/>
            <a:ext cx="3308684" cy="2481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27BA6-29D9-6F49-B329-2F9C506051AD}"/>
              </a:ext>
            </a:extLst>
          </p:cNvPr>
          <p:cNvSpPr txBox="1"/>
          <p:nvPr/>
        </p:nvSpPr>
        <p:spPr>
          <a:xfrm>
            <a:off x="24063" y="6376735"/>
            <a:ext cx="999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See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>
                <a:solidFill>
                  <a:srgbClr val="FF0000"/>
                </a:solidFill>
              </a:rPr>
              <a:t>Livio’s</a:t>
            </a:r>
            <a:r>
              <a:rPr lang="it-IT" dirty="0">
                <a:solidFill>
                  <a:srgbClr val="FF0000"/>
                </a:solidFill>
              </a:rPr>
              <a:t> Talk for the update on </a:t>
            </a:r>
            <a:r>
              <a:rPr lang="it-IT" dirty="0" err="1">
                <a:solidFill>
                  <a:srgbClr val="FF0000"/>
                </a:solidFill>
              </a:rPr>
              <a:t>Radiation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Monitoring</a:t>
            </a:r>
            <a:r>
              <a:rPr lang="it-IT" dirty="0">
                <a:solidFill>
                  <a:srgbClr val="FF0000"/>
                </a:solidFill>
              </a:rPr>
              <a:t>/</a:t>
            </a:r>
            <a:r>
              <a:rPr lang="it-IT" dirty="0" err="1">
                <a:solidFill>
                  <a:srgbClr val="FF0000"/>
                </a:solidFill>
              </a:rPr>
              <a:t>Protection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Abort</a:t>
            </a:r>
            <a:r>
              <a:rPr lang="it-IT" dirty="0">
                <a:solidFill>
                  <a:srgbClr val="FF0000"/>
                </a:solidFill>
              </a:rPr>
              <a:t> System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WORK in </a:t>
            </a:r>
            <a:r>
              <a:rPr lang="it-IT" dirty="0" err="1">
                <a:solidFill>
                  <a:srgbClr val="FF0000"/>
                </a:solidFill>
              </a:rPr>
              <a:t>Phase</a:t>
            </a:r>
            <a:r>
              <a:rPr lang="it-IT" dirty="0">
                <a:solidFill>
                  <a:srgbClr val="FF0000"/>
                </a:solidFill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08523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579</Words>
  <Application>Microsoft Macintosh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SVD Phase 3 Activities</vt:lpstr>
      <vt:lpstr>… latest issues during ladder mount </vt:lpstr>
      <vt:lpstr>Advanced preparation for SVD  commissioning in B4 (internal  Review on 1/6)</vt:lpstr>
      <vt:lpstr>PowerPoint Presentation</vt:lpstr>
      <vt:lpstr>SVD Phase 2 Activities</vt:lpstr>
      <vt:lpstr>Radiation Monitoring Roadmap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80</cp:revision>
  <dcterms:created xsi:type="dcterms:W3CDTF">2018-02-14T14:15:26Z</dcterms:created>
  <dcterms:modified xsi:type="dcterms:W3CDTF">2018-05-24T05:26:35Z</dcterms:modified>
  <cp:category/>
</cp:coreProperties>
</file>