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60" r:id="rId4"/>
    <p:sldId id="259" r:id="rId5"/>
    <p:sldId id="261" r:id="rId6"/>
    <p:sldId id="262" r:id="rId7"/>
    <p:sldId id="267" r:id="rId8"/>
    <p:sldId id="263" r:id="rId9"/>
    <p:sldId id="264" r:id="rId10"/>
    <p:sldId id="256" r:id="rId11"/>
    <p:sldId id="272" r:id="rId12"/>
    <p:sldId id="265" r:id="rId13"/>
    <p:sldId id="268" r:id="rId14"/>
    <p:sldId id="269" r:id="rId15"/>
    <p:sldId id="270" r:id="rId16"/>
    <p:sldId id="271" r:id="rId17"/>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94709"/>
  </p:normalViewPr>
  <p:slideViewPr>
    <p:cSldViewPr snapToGrid="0">
      <p:cViewPr varScale="1">
        <p:scale>
          <a:sx n="101" d="100"/>
          <a:sy n="101" d="100"/>
        </p:scale>
        <p:origin x="114" y="5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6B64B863-951E-4E14-A187-7D7FC47132AD}" type="datetimeFigureOut">
              <a:rPr lang="en-US" smtClean="0"/>
              <a:t>4/18/2018</a:t>
            </a:fld>
            <a:endParaRPr lang="en-US"/>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EE8657DC-0BA9-444A-AE4F-9E3468C0D1B5}" type="slidenum">
              <a:rPr lang="en-US" smtClean="0"/>
              <a:t>‹N›</a:t>
            </a:fld>
            <a:endParaRPr lang="en-US"/>
          </a:p>
        </p:txBody>
      </p:sp>
    </p:spTree>
    <p:extLst>
      <p:ext uri="{BB962C8B-B14F-4D97-AF65-F5344CB8AC3E}">
        <p14:creationId xmlns:p14="http://schemas.microsoft.com/office/powerpoint/2010/main" val="159522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EE8657DC-0BA9-444A-AE4F-9E3468C0D1B5}" type="slidenum">
              <a:rPr lang="en-US" smtClean="0"/>
              <a:t>5</a:t>
            </a:fld>
            <a:endParaRPr lang="en-US"/>
          </a:p>
        </p:txBody>
      </p:sp>
    </p:spTree>
    <p:extLst>
      <p:ext uri="{BB962C8B-B14F-4D97-AF65-F5344CB8AC3E}">
        <p14:creationId xmlns:p14="http://schemas.microsoft.com/office/powerpoint/2010/main" val="4140438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657DC-0BA9-444A-AE4F-9E3468C0D1B5}" type="slidenum">
              <a:rPr lang="en-US" smtClean="0"/>
              <a:t>6</a:t>
            </a:fld>
            <a:endParaRPr lang="en-US"/>
          </a:p>
        </p:txBody>
      </p:sp>
    </p:spTree>
    <p:extLst>
      <p:ext uri="{BB962C8B-B14F-4D97-AF65-F5344CB8AC3E}">
        <p14:creationId xmlns:p14="http://schemas.microsoft.com/office/powerpoint/2010/main" val="1490275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657DC-0BA9-444A-AE4F-9E3468C0D1B5}" type="slidenum">
              <a:rPr lang="en-US" smtClean="0"/>
              <a:t>7</a:t>
            </a:fld>
            <a:endParaRPr lang="en-US"/>
          </a:p>
        </p:txBody>
      </p:sp>
    </p:spTree>
    <p:extLst>
      <p:ext uri="{BB962C8B-B14F-4D97-AF65-F5344CB8AC3E}">
        <p14:creationId xmlns:p14="http://schemas.microsoft.com/office/powerpoint/2010/main" val="390527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657DC-0BA9-444A-AE4F-9E3468C0D1B5}" type="slidenum">
              <a:rPr lang="en-US" smtClean="0"/>
              <a:t>8</a:t>
            </a:fld>
            <a:endParaRPr lang="en-US"/>
          </a:p>
        </p:txBody>
      </p:sp>
    </p:spTree>
    <p:extLst>
      <p:ext uri="{BB962C8B-B14F-4D97-AF65-F5344CB8AC3E}">
        <p14:creationId xmlns:p14="http://schemas.microsoft.com/office/powerpoint/2010/main" val="1490275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657DC-0BA9-444A-AE4F-9E3468C0D1B5}" type="slidenum">
              <a:rPr lang="en-US" smtClean="0"/>
              <a:t>9</a:t>
            </a:fld>
            <a:endParaRPr lang="en-US"/>
          </a:p>
        </p:txBody>
      </p:sp>
    </p:spTree>
    <p:extLst>
      <p:ext uri="{BB962C8B-B14F-4D97-AF65-F5344CB8AC3E}">
        <p14:creationId xmlns:p14="http://schemas.microsoft.com/office/powerpoint/2010/main" val="1490275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B120E-CC66-4253-AFB6-CAB166E39EE7}"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1339843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B120E-CC66-4253-AFB6-CAB166E39EE7}"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351744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B120E-CC66-4253-AFB6-CAB166E39EE7}"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654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B120E-CC66-4253-AFB6-CAB166E39EE7}"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1272747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B120E-CC66-4253-AFB6-CAB166E39EE7}"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2404981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B120E-CC66-4253-AFB6-CAB166E39EE7}"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3585936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B120E-CC66-4253-AFB6-CAB166E39EE7}" type="datetimeFigureOut">
              <a:rPr lang="en-US" smtClean="0"/>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4146820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B120E-CC66-4253-AFB6-CAB166E39EE7}"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94442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B120E-CC66-4253-AFB6-CAB166E39EE7}" type="datetimeFigureOut">
              <a:rPr lang="en-US" smtClean="0"/>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297104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B120E-CC66-4253-AFB6-CAB166E39EE7}"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2575438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B120E-CC66-4253-AFB6-CAB166E39EE7}"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938968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B120E-CC66-4253-AFB6-CAB166E39EE7}" type="datetimeFigureOut">
              <a:rPr lang="en-US" smtClean="0"/>
              <a:t>4/18/2018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9621E-66DC-4B1C-B0AA-8E64A571CA4F}" type="slidenum">
              <a:rPr lang="en-US" smtClean="0"/>
              <a:t>‹N›</a:t>
            </a:fld>
            <a:endParaRPr lang="en-US"/>
          </a:p>
        </p:txBody>
      </p:sp>
    </p:spTree>
    <p:extLst>
      <p:ext uri="{BB962C8B-B14F-4D97-AF65-F5344CB8AC3E}">
        <p14:creationId xmlns:p14="http://schemas.microsoft.com/office/powerpoint/2010/main" val="708394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4.emf"/><Relationship Id="rId7" Type="http://schemas.openxmlformats.org/officeDocument/2006/relationships/image" Target="../media/image43.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42.wmf"/><Relationship Id="rId10" Type="http://schemas.openxmlformats.org/officeDocument/2006/relationships/image" Target="../media/image47.png"/><Relationship Id="rId4" Type="http://schemas.openxmlformats.org/officeDocument/2006/relationships/oleObject" Target="../embeddings/oleObject3.bin"/><Relationship Id="rId9"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47.png"/><Relationship Id="rId5" Type="http://schemas.openxmlformats.org/officeDocument/2006/relationships/image" Target="../media/image42.w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23.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50.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0.png"/><Relationship Id="rId5" Type="http://schemas.openxmlformats.org/officeDocument/2006/relationships/image" Target="../media/image30.pn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40.png"/><Relationship Id="rId1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8585" y="78315"/>
            <a:ext cx="7430239" cy="584775"/>
          </a:xfrm>
          <a:prstGeom prst="rect">
            <a:avLst/>
          </a:prstGeom>
          <a:noFill/>
        </p:spPr>
        <p:txBody>
          <a:bodyPr wrap="none" rtlCol="0">
            <a:spAutoFit/>
          </a:bodyPr>
          <a:lstStyle/>
          <a:p>
            <a:pPr algn="ctr"/>
            <a:r>
              <a:rPr lang="en-US" sz="3200" dirty="0" smtClean="0">
                <a:latin typeface="Adobe Devanagari" panose="02040503050201020203" pitchFamily="18" charset="0"/>
                <a:cs typeface="Adobe Devanagari" panose="02040503050201020203" pitchFamily="18" charset="0"/>
              </a:rPr>
              <a:t>Experimental activity #2: RF </a:t>
            </a:r>
            <a:r>
              <a:rPr lang="en-US" sz="3200" dirty="0">
                <a:latin typeface="Adobe Devanagari" panose="02040503050201020203" pitchFamily="18" charset="0"/>
                <a:cs typeface="Adobe Devanagari" panose="02040503050201020203" pitchFamily="18" charset="0"/>
              </a:rPr>
              <a:t>p</a:t>
            </a:r>
            <a:r>
              <a:rPr lang="en-US" sz="3200" dirty="0" smtClean="0">
                <a:latin typeface="Adobe Devanagari" panose="02040503050201020203" pitchFamily="18" charset="0"/>
                <a:cs typeface="Adobe Devanagari" panose="02040503050201020203" pitchFamily="18" charset="0"/>
              </a:rPr>
              <a:t>ulse </a:t>
            </a:r>
            <a:r>
              <a:rPr lang="en-US" sz="3200" dirty="0">
                <a:latin typeface="Adobe Devanagari" panose="02040503050201020203" pitchFamily="18" charset="0"/>
                <a:cs typeface="Adobe Devanagari" panose="02040503050201020203" pitchFamily="18" charset="0"/>
              </a:rPr>
              <a:t>c</a:t>
            </a:r>
            <a:r>
              <a:rPr lang="en-US" sz="3200" dirty="0" smtClean="0">
                <a:latin typeface="Adobe Devanagari" panose="02040503050201020203" pitchFamily="18" charset="0"/>
                <a:cs typeface="Adobe Devanagari" panose="02040503050201020203" pitchFamily="18" charset="0"/>
              </a:rPr>
              <a:t>ompressors</a:t>
            </a:r>
            <a:endParaRPr lang="en-US" sz="3200" dirty="0">
              <a:latin typeface="Adobe Devanagari" panose="02040503050201020203" pitchFamily="18" charset="0"/>
              <a:cs typeface="Adobe Devanagari" panose="02040503050201020203"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167894" y="1264049"/>
                <a:ext cx="8791622" cy="5447645"/>
              </a:xfrm>
              <a:prstGeom prst="rect">
                <a:avLst/>
              </a:prstGeom>
              <a:noFill/>
            </p:spPr>
            <p:txBody>
              <a:bodyPr wrap="square" rtlCol="0">
                <a:spAutoFit/>
              </a:bodyPr>
              <a:lstStyle/>
              <a:p>
                <a:pPr algn="ctr">
                  <a:lnSpc>
                    <a:spcPct val="150000"/>
                  </a:lnSpc>
                  <a:spcAft>
                    <a:spcPts val="1200"/>
                  </a:spcAft>
                </a:pPr>
                <a:r>
                  <a:rPr lang="en-US" sz="2400" u="sng" dirty="0" smtClean="0">
                    <a:latin typeface="Adobe Devanagari" panose="02040503050201020203" pitchFamily="18" charset="0"/>
                    <a:cs typeface="Adobe Devanagari" panose="02040503050201020203" pitchFamily="18" charset="0"/>
                  </a:rPr>
                  <a:t>Why?</a:t>
                </a:r>
                <a:endParaRPr lang="en-US" sz="2400" u="sng" dirty="0">
                  <a:latin typeface="Adobe Devanagari" panose="02040503050201020203" pitchFamily="18" charset="0"/>
                  <a:cs typeface="Adobe Devanagari" panose="02040503050201020203" pitchFamily="18" charset="0"/>
                </a:endParaRPr>
              </a:p>
              <a:p>
                <a:pPr marL="285750" indent="-285750" algn="just">
                  <a:lnSpc>
                    <a:spcPct val="150000"/>
                  </a:lnSpc>
                  <a:spcAft>
                    <a:spcPts val="1200"/>
                  </a:spcAft>
                  <a:buFont typeface="Arial" panose="020B0604020202020204" pitchFamily="34" charset="0"/>
                  <a:buChar char="•"/>
                </a:pPr>
                <a:r>
                  <a:rPr lang="en-US" dirty="0" smtClean="0">
                    <a:latin typeface="Adobe Devanagari" panose="02040503050201020203" pitchFamily="18" charset="0"/>
                    <a:cs typeface="Adobe Devanagari" panose="02040503050201020203" pitchFamily="18" charset="0"/>
                  </a:rPr>
                  <a:t>Real devices widely used in electron linac to </a:t>
                </a:r>
                <a:r>
                  <a:rPr lang="en-US" dirty="0" smtClean="0">
                    <a:solidFill>
                      <a:srgbClr val="FF0000"/>
                    </a:solidFill>
                    <a:latin typeface="Adobe Devanagari" panose="02040503050201020203" pitchFamily="18" charset="0"/>
                    <a:cs typeface="Adobe Devanagari" panose="02040503050201020203" pitchFamily="18" charset="0"/>
                  </a:rPr>
                  <a:t>increase the available peak power</a:t>
                </a:r>
              </a:p>
              <a:p>
                <a:pPr marL="285750" indent="-285750" algn="just">
                  <a:lnSpc>
                    <a:spcPct val="150000"/>
                  </a:lnSpc>
                  <a:spcAft>
                    <a:spcPts val="1200"/>
                  </a:spcAft>
                  <a:buFont typeface="Arial" panose="020B0604020202020204" pitchFamily="34" charset="0"/>
                  <a:buChar char="•"/>
                </a:pPr>
                <a:r>
                  <a:rPr lang="en-US" dirty="0" smtClean="0">
                    <a:latin typeface="Adobe Devanagari" panose="02040503050201020203" pitchFamily="18" charset="0"/>
                    <a:cs typeface="Adobe Devanagari" panose="02040503050201020203" pitchFamily="18" charset="0"/>
                  </a:rPr>
                  <a:t>Also very instructive, suitable for an RF lab experience</a:t>
                </a:r>
              </a:p>
              <a:p>
                <a:pPr marL="285750" indent="-285750" algn="just">
                  <a:lnSpc>
                    <a:spcPct val="150000"/>
                  </a:lnSpc>
                  <a:spcAft>
                    <a:spcPts val="1200"/>
                  </a:spcAft>
                  <a:buFont typeface="Arial" panose="020B0604020202020204" pitchFamily="34" charset="0"/>
                  <a:buChar char="•"/>
                </a:pPr>
                <a:r>
                  <a:rPr lang="en-US" dirty="0" smtClean="0">
                    <a:latin typeface="Adobe Devanagari" panose="02040503050201020203" pitchFamily="18" charset="0"/>
                    <a:cs typeface="Adobe Devanagari" panose="02040503050201020203" pitchFamily="18" charset="0"/>
                  </a:rPr>
                  <a:t>Based on RF response of resonant cavities and other connection devices (hybrid couplers or circulators)</a:t>
                </a:r>
              </a:p>
              <a:p>
                <a:pPr algn="ctr">
                  <a:lnSpc>
                    <a:spcPct val="150000"/>
                  </a:lnSpc>
                  <a:spcAft>
                    <a:spcPts val="1200"/>
                  </a:spcAft>
                </a:pPr>
                <a:r>
                  <a:rPr lang="en-US" sz="2400" u="sng" dirty="0" smtClean="0">
                    <a:latin typeface="Adobe Devanagari" panose="02040503050201020203" pitchFamily="18" charset="0"/>
                    <a:cs typeface="Adobe Devanagari" panose="02040503050201020203" pitchFamily="18" charset="0"/>
                  </a:rPr>
                  <a:t>The problem:</a:t>
                </a:r>
              </a:p>
              <a:p>
                <a:pPr marL="285750" indent="-285750" algn="just">
                  <a:lnSpc>
                    <a:spcPct val="150000"/>
                  </a:lnSpc>
                  <a:spcAft>
                    <a:spcPts val="1200"/>
                  </a:spcAft>
                  <a:buFont typeface="Arial" panose="020B0604020202020204" pitchFamily="34" charset="0"/>
                  <a:buChar char="•"/>
                </a:pPr>
                <a:r>
                  <a:rPr lang="en-US" dirty="0" smtClean="0">
                    <a:latin typeface="Adobe Devanagari" panose="02040503050201020203" pitchFamily="18" charset="0"/>
                    <a:cs typeface="Adobe Devanagari" panose="02040503050201020203" pitchFamily="18" charset="0"/>
                  </a:rPr>
                  <a:t>High accelerating gradients require very high RF power (</a:t>
                </a:r>
                <a14:m>
                  <m:oMath xmlns:m="http://schemas.openxmlformats.org/officeDocument/2006/math">
                    <m:r>
                      <a:rPr lang="en-US" b="0" i="1" smtClean="0">
                        <a:latin typeface="Cambria Math"/>
                      </a:rPr>
                      <m:t>𝑃</m:t>
                    </m:r>
                    <m:r>
                      <a:rPr lang="en-US" b="0" i="1" smtClean="0">
                        <a:latin typeface="Cambria Math"/>
                      </a:rPr>
                      <m:t>∝</m:t>
                    </m:r>
                    <m:sSup>
                      <m:sSupPr>
                        <m:ctrlPr>
                          <a:rPr lang="en-US" i="1" smtClean="0">
                            <a:latin typeface="Cambria Math" panose="02040503050406030204" pitchFamily="18" charset="0"/>
                          </a:rPr>
                        </m:ctrlPr>
                      </m:sSupPr>
                      <m:e>
                        <m:r>
                          <a:rPr lang="en-US" b="0" i="1" smtClean="0">
                            <a:latin typeface="Cambria Math"/>
                          </a:rPr>
                          <m:t>𝐸</m:t>
                        </m:r>
                      </m:e>
                      <m:sup>
                        <m:r>
                          <a:rPr lang="en-US" i="1" smtClean="0">
                            <a:latin typeface="Cambria Math"/>
                          </a:rPr>
                          <m:t>2</m:t>
                        </m:r>
                      </m:sup>
                    </m:sSup>
                  </m:oMath>
                </a14:m>
                <a:r>
                  <a:rPr lang="en-US" dirty="0" smtClean="0">
                    <a:latin typeface="Adobe Devanagari" panose="02040503050201020203" pitchFamily="18" charset="0"/>
                    <a:cs typeface="Adobe Devanagari" panose="02040503050201020203" pitchFamily="18" charset="0"/>
                  </a:rPr>
                  <a:t>)</a:t>
                </a:r>
              </a:p>
              <a:p>
                <a:pPr marL="285750" indent="-285750" algn="just">
                  <a:lnSpc>
                    <a:spcPct val="150000"/>
                  </a:lnSpc>
                  <a:spcAft>
                    <a:spcPts val="1200"/>
                  </a:spcAft>
                  <a:buFont typeface="Arial" panose="020B0604020202020204" pitchFamily="34" charset="0"/>
                  <a:buChar char="•"/>
                </a:pPr>
                <a:r>
                  <a:rPr lang="en-US" dirty="0" smtClean="0">
                    <a:latin typeface="Adobe Devanagari" panose="02040503050201020203" pitchFamily="18" charset="0"/>
                    <a:cs typeface="Adobe Devanagari" panose="02040503050201020203" pitchFamily="18" charset="0"/>
                  </a:rPr>
                  <a:t>RF peak power available from klystrons is </a:t>
                </a:r>
                <a:r>
                  <a:rPr lang="en-US" dirty="0">
                    <a:latin typeface="Adobe Devanagari" panose="02040503050201020203" pitchFamily="18" charset="0"/>
                    <a:cs typeface="Adobe Devanagari" panose="02040503050201020203" pitchFamily="18" charset="0"/>
                  </a:rPr>
                  <a:t>typically </a:t>
                </a:r>
                <a:r>
                  <a:rPr lang="en-US" dirty="0" smtClean="0">
                    <a:latin typeface="Adobe Devanagari" panose="02040503050201020203" pitchFamily="18" charset="0"/>
                    <a:cs typeface="Adobe Devanagari" panose="02040503050201020203" pitchFamily="18" charset="0"/>
                  </a:rPr>
                  <a:t>limited to &lt;100 MW. But the duration of the klystron RF pulses (</a:t>
                </a:r>
                <a14:m>
                  <m:oMath xmlns:m="http://schemas.openxmlformats.org/officeDocument/2006/math">
                    <m:r>
                      <a:rPr lang="it-IT" b="0" i="1" smtClean="0">
                        <a:latin typeface="Cambria Math"/>
                        <a:ea typeface="Cambria Math"/>
                      </a:rPr>
                      <m:t>≈</m:t>
                    </m:r>
                  </m:oMath>
                </a14:m>
                <a:r>
                  <a:rPr lang="en-US" dirty="0" smtClean="0">
                    <a:latin typeface="Adobe Devanagari" panose="02040503050201020203" pitchFamily="18" charset="0"/>
                    <a:cs typeface="Adobe Devanagari" panose="02040503050201020203" pitchFamily="18" charset="0"/>
                  </a:rPr>
                  <a:t> few </a:t>
                </a:r>
                <a14:m>
                  <m:oMath xmlns:m="http://schemas.openxmlformats.org/officeDocument/2006/math">
                    <m:r>
                      <a:rPr lang="it-IT" i="1">
                        <a:latin typeface="Cambria Math"/>
                        <a:ea typeface="Cambria Math"/>
                      </a:rPr>
                      <m:t>𝜇</m:t>
                    </m:r>
                    <m:r>
                      <a:rPr lang="it-IT" i="1">
                        <a:latin typeface="Cambria Math"/>
                        <a:ea typeface="Cambria Math"/>
                      </a:rPr>
                      <m:t>𝑠</m:t>
                    </m:r>
                  </m:oMath>
                </a14:m>
                <a:r>
                  <a:rPr lang="en-US" dirty="0" smtClean="0">
                    <a:latin typeface="Adobe Devanagari" panose="02040503050201020203" pitchFamily="18" charset="0"/>
                    <a:cs typeface="Adobe Devanagari" panose="02040503050201020203" pitchFamily="18" charset="0"/>
                  </a:rPr>
                  <a:t>) may largely exceed the typical filling time of an accelerating structure </a:t>
                </a:r>
                <a:r>
                  <a:rPr lang="en-US" dirty="0">
                    <a:latin typeface="Adobe Devanagari" panose="02040503050201020203" pitchFamily="18" charset="0"/>
                    <a:cs typeface="Adobe Devanagari" panose="02040503050201020203" pitchFamily="18" charset="0"/>
                  </a:rPr>
                  <a:t>(</a:t>
                </a:r>
                <a14:m>
                  <m:oMath xmlns:m="http://schemas.openxmlformats.org/officeDocument/2006/math">
                    <m:r>
                      <a:rPr lang="it-IT" b="0" i="1" smtClean="0">
                        <a:latin typeface="Cambria Math"/>
                        <a:ea typeface="Cambria Math"/>
                      </a:rPr>
                      <m:t>&lt;</m:t>
                    </m:r>
                    <m:r>
                      <a:rPr lang="it-IT" b="0" i="1" smtClean="0">
                        <a:latin typeface="Cambria Math"/>
                      </a:rPr>
                      <m:t>1 </m:t>
                    </m:r>
                    <m:r>
                      <a:rPr lang="it-IT" i="1">
                        <a:latin typeface="Cambria Math"/>
                        <a:ea typeface="Cambria Math"/>
                      </a:rPr>
                      <m:t>𝜇</m:t>
                    </m:r>
                    <m:r>
                      <a:rPr lang="it-IT" i="1">
                        <a:latin typeface="Cambria Math"/>
                        <a:ea typeface="Cambria Math"/>
                      </a:rPr>
                      <m:t>𝑠</m:t>
                    </m:r>
                  </m:oMath>
                </a14:m>
                <a:r>
                  <a:rPr lang="en-US" dirty="0" smtClean="0">
                    <a:latin typeface="Adobe Devanagari" panose="02040503050201020203" pitchFamily="18" charset="0"/>
                    <a:cs typeface="Adobe Devanagari" panose="02040503050201020203" pitchFamily="18" charset="0"/>
                  </a:rPr>
                  <a:t>)</a:t>
                </a:r>
                <a:endParaRPr lang="en-US" dirty="0">
                  <a:latin typeface="Adobe Devanagari" panose="02040503050201020203" pitchFamily="18" charset="0"/>
                  <a:cs typeface="Adobe Devanagari" panose="02040503050201020203"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67894" y="1264049"/>
                <a:ext cx="8791622" cy="5447645"/>
              </a:xfrm>
              <a:prstGeom prst="rect">
                <a:avLst/>
              </a:prstGeom>
              <a:blipFill rotWithShape="0">
                <a:blip r:embed="rId2"/>
                <a:stretch>
                  <a:fillRect l="-485" r="-555" b="-336"/>
                </a:stretch>
              </a:blipFill>
            </p:spPr>
            <p:txBody>
              <a:bodyPr/>
              <a:lstStyle/>
              <a:p>
                <a:r>
                  <a:rPr lang="en-US">
                    <a:noFill/>
                  </a:rPr>
                  <a:t> </a:t>
                </a:r>
              </a:p>
            </p:txBody>
          </p:sp>
        </mc:Fallback>
      </mc:AlternateContent>
      <p:cxnSp>
        <p:nvCxnSpPr>
          <p:cNvPr id="4" name="Connettore 1 3"/>
          <p:cNvCxnSpPr/>
          <p:nvPr/>
        </p:nvCxnSpPr>
        <p:spPr>
          <a:xfrm flipV="1">
            <a:off x="803189" y="647048"/>
            <a:ext cx="7411452" cy="16042"/>
          </a:xfrm>
          <a:prstGeom prst="line">
            <a:avLst/>
          </a:prstGeom>
          <a:ln w="76200" cmpd="thickThin">
            <a:solidFill>
              <a:srgbClr val="0070C0"/>
            </a:solidFill>
            <a:prstDash val="solid"/>
          </a:ln>
          <a:effectLst>
            <a:softEdge rad="31750"/>
          </a:effectLst>
          <a:scene3d>
            <a:camera prst="orthographicFront"/>
            <a:lightRig rig="threePt" dir="t"/>
          </a:scene3d>
          <a:sp3d prstMaterial="matte">
            <a:bevelT w="10160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770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529" y="4878657"/>
            <a:ext cx="1417245" cy="113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12"/>
          <p:cNvGraphicFramePr>
            <a:graphicFrameLocks noChangeAspect="1"/>
          </p:cNvGraphicFramePr>
          <p:nvPr>
            <p:extLst>
              <p:ext uri="{D42A27DB-BD31-4B8C-83A1-F6EECF244321}">
                <p14:modId xmlns:p14="http://schemas.microsoft.com/office/powerpoint/2010/main" val="1256689336"/>
              </p:ext>
            </p:extLst>
          </p:nvPr>
        </p:nvGraphicFramePr>
        <p:xfrm>
          <a:off x="5539688" y="2276039"/>
          <a:ext cx="2468840" cy="1506954"/>
        </p:xfrm>
        <a:graphic>
          <a:graphicData uri="http://schemas.openxmlformats.org/presentationml/2006/ole">
            <mc:AlternateContent xmlns:mc="http://schemas.openxmlformats.org/markup-compatibility/2006">
              <mc:Choice xmlns:v="urn:schemas-microsoft-com:vml" Requires="v">
                <p:oleObj spid="_x0000_s1252" name="Equation" r:id="rId4" imgW="1752480" imgH="1066680" progId="Equation.3">
                  <p:embed/>
                </p:oleObj>
              </mc:Choice>
              <mc:Fallback>
                <p:oleObj name="Equation" r:id="rId4" imgW="1752480" imgH="1066680" progId="Equation.3">
                  <p:embed/>
                  <p:pic>
                    <p:nvPicPr>
                      <p:cNvPr id="0" name=""/>
                      <p:cNvPicPr>
                        <a:picLocks noChangeAspect="1" noChangeArrowheads="1"/>
                      </p:cNvPicPr>
                      <p:nvPr/>
                    </p:nvPicPr>
                    <p:blipFill>
                      <a:blip r:embed="rId5"/>
                      <a:srcRect/>
                      <a:stretch>
                        <a:fillRect/>
                      </a:stretch>
                    </p:blipFill>
                    <p:spPr bwMode="auto">
                      <a:xfrm>
                        <a:off x="5539688" y="2276039"/>
                        <a:ext cx="2468840" cy="1506954"/>
                      </a:xfrm>
                      <a:prstGeom prst="rect">
                        <a:avLst/>
                      </a:prstGeom>
                      <a:solidFill>
                        <a:schemeClr val="bg1">
                          <a:alpha val="50000"/>
                        </a:schemeClr>
                      </a:solidFill>
                      <a:ln>
                        <a:noFill/>
                      </a:ln>
                      <a:effectLst/>
                      <a:extLst/>
                    </p:spPr>
                  </p:pic>
                </p:oleObj>
              </mc:Fallback>
            </mc:AlternateContent>
          </a:graphicData>
        </a:graphic>
      </p:graphicFrame>
      <p:graphicFrame>
        <p:nvGraphicFramePr>
          <p:cNvPr id="8" name="Object 12"/>
          <p:cNvGraphicFramePr>
            <a:graphicFrameLocks noChangeAspect="1"/>
          </p:cNvGraphicFramePr>
          <p:nvPr>
            <p:extLst>
              <p:ext uri="{D42A27DB-BD31-4B8C-83A1-F6EECF244321}">
                <p14:modId xmlns:p14="http://schemas.microsoft.com/office/powerpoint/2010/main" val="803766631"/>
              </p:ext>
            </p:extLst>
          </p:nvPr>
        </p:nvGraphicFramePr>
        <p:xfrm>
          <a:off x="1245439" y="2147849"/>
          <a:ext cx="1443038" cy="1090613"/>
        </p:xfrm>
        <a:graphic>
          <a:graphicData uri="http://schemas.openxmlformats.org/presentationml/2006/ole">
            <mc:AlternateContent xmlns:mc="http://schemas.openxmlformats.org/markup-compatibility/2006">
              <mc:Choice xmlns:v="urn:schemas-microsoft-com:vml" Requires="v">
                <p:oleObj spid="_x0000_s1253" name="Equazione" r:id="rId6" imgW="939600" imgH="711000" progId="Equation.3">
                  <p:embed/>
                </p:oleObj>
              </mc:Choice>
              <mc:Fallback>
                <p:oleObj name="Equazione" r:id="rId6" imgW="939600" imgH="711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5439" y="2147849"/>
                        <a:ext cx="1443038" cy="1090613"/>
                      </a:xfrm>
                      <a:prstGeom prst="rect">
                        <a:avLst/>
                      </a:prstGeom>
                      <a:solidFill>
                        <a:schemeClr val="bg1">
                          <a:alpha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5439" y="3337466"/>
            <a:ext cx="190182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2"/>
          <p:cNvSpPr txBox="1">
            <a:spLocks noChangeArrowheads="1"/>
          </p:cNvSpPr>
          <p:nvPr/>
        </p:nvSpPr>
        <p:spPr bwMode="auto">
          <a:xfrm>
            <a:off x="0" y="1464070"/>
            <a:ext cx="43927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eaLnBrk="1" hangingPunct="1"/>
            <a:r>
              <a:rPr lang="en-US" altLang="en-US" sz="1600" b="1" dirty="0">
                <a:latin typeface="Adobe Devanagari" panose="02040503050201020203" pitchFamily="18" charset="0"/>
                <a:cs typeface="Adobe Devanagari" panose="02040503050201020203" pitchFamily="18" charset="0"/>
              </a:rPr>
              <a:t>Circulators</a:t>
            </a:r>
            <a:r>
              <a:rPr lang="en-US" altLang="en-US" sz="1600" dirty="0">
                <a:latin typeface="Adobe Devanagari" panose="02040503050201020203" pitchFamily="18" charset="0"/>
                <a:cs typeface="Adobe Devanagari" panose="02040503050201020203" pitchFamily="18" charset="0"/>
              </a:rPr>
              <a:t> are </a:t>
            </a:r>
            <a:r>
              <a:rPr lang="en-US" altLang="en-US" sz="1600" b="1" dirty="0">
                <a:latin typeface="Adobe Devanagari" panose="02040503050201020203" pitchFamily="18" charset="0"/>
                <a:cs typeface="Adobe Devanagari" panose="02040503050201020203" pitchFamily="18" charset="0"/>
              </a:rPr>
              <a:t>non-reciprocal </a:t>
            </a:r>
            <a:r>
              <a:rPr lang="en-US" altLang="en-US" sz="1600" dirty="0">
                <a:latin typeface="Adobe Devanagari" panose="02040503050201020203" pitchFamily="18" charset="0"/>
                <a:cs typeface="Adobe Devanagari" panose="02040503050201020203" pitchFamily="18" charset="0"/>
              </a:rPr>
              <a:t>(typically) </a:t>
            </a:r>
            <a:r>
              <a:rPr lang="en-US" altLang="en-US" sz="1600" b="1" dirty="0" smtClean="0">
                <a:latin typeface="Adobe Devanagari" panose="02040503050201020203" pitchFamily="18" charset="0"/>
                <a:cs typeface="Adobe Devanagari" panose="02040503050201020203" pitchFamily="18" charset="0"/>
              </a:rPr>
              <a:t>3-ports </a:t>
            </a:r>
            <a:r>
              <a:rPr lang="en-US" altLang="en-US" sz="1600" dirty="0" smtClean="0">
                <a:latin typeface="Adobe Devanagari" panose="02040503050201020203" pitchFamily="18" charset="0"/>
                <a:cs typeface="Adobe Devanagari" panose="02040503050201020203" pitchFamily="18" charset="0"/>
              </a:rPr>
              <a:t>devices </a:t>
            </a:r>
            <a:r>
              <a:rPr lang="en-US" altLang="en-US" sz="1600" dirty="0">
                <a:latin typeface="Adobe Devanagari" panose="02040503050201020203" pitchFamily="18" charset="0"/>
                <a:cs typeface="Adobe Devanagari" panose="02040503050201020203" pitchFamily="18" charset="0"/>
              </a:rPr>
              <a:t>whose scattering matrix is ideally given by:</a:t>
            </a:r>
          </a:p>
        </p:txBody>
      </p:sp>
      <p:pic>
        <p:nvPicPr>
          <p:cNvPr id="1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6344" y="5068774"/>
            <a:ext cx="2373313"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
          <p:cNvSpPr txBox="1"/>
          <p:nvPr/>
        </p:nvSpPr>
        <p:spPr>
          <a:xfrm>
            <a:off x="1" y="-65455"/>
            <a:ext cx="9143999" cy="1477328"/>
          </a:xfrm>
          <a:prstGeom prst="rect">
            <a:avLst/>
          </a:prstGeom>
          <a:noFill/>
        </p:spPr>
        <p:txBody>
          <a:bodyPr wrap="square" rtlCol="0">
            <a:spAutoFit/>
          </a:bodyPr>
          <a:lstStyle/>
          <a:p>
            <a:pPr algn="ctr">
              <a:lnSpc>
                <a:spcPct val="150000"/>
              </a:lnSpc>
              <a:spcAft>
                <a:spcPts val="1200"/>
              </a:spcAft>
            </a:pPr>
            <a:r>
              <a:rPr lang="en-US" sz="3000" dirty="0" smtClean="0">
                <a:latin typeface="Adobe Devanagari" panose="02040503050201020203" pitchFamily="18" charset="0"/>
                <a:cs typeface="Adobe Devanagari" panose="02040503050201020203" pitchFamily="18" charset="0"/>
              </a:rPr>
              <a:t>How to route the power flow towards the accelerator </a:t>
            </a:r>
            <a:r>
              <a:rPr lang="en-US" sz="3000" dirty="0">
                <a:latin typeface="Adobe Devanagari" panose="02040503050201020203" pitchFamily="18" charset="0"/>
                <a:cs typeface="Adobe Devanagari" panose="02040503050201020203" pitchFamily="18" charset="0"/>
              </a:rPr>
              <a:t> </a:t>
            </a:r>
            <a:r>
              <a:rPr lang="en-US" sz="3000" dirty="0" smtClean="0">
                <a:latin typeface="Adobe Devanagari" panose="02040503050201020203" pitchFamily="18" charset="0"/>
                <a:cs typeface="Adobe Devanagari" panose="02040503050201020203" pitchFamily="18" charset="0"/>
              </a:rPr>
              <a:t>                                         (and not towards the power units) </a:t>
            </a:r>
          </a:p>
        </p:txBody>
      </p:sp>
      <p:sp>
        <p:nvSpPr>
          <p:cNvPr id="13" name="CasellaDiTesto 2"/>
          <p:cNvSpPr txBox="1">
            <a:spLocks noChangeArrowheads="1"/>
          </p:cNvSpPr>
          <p:nvPr/>
        </p:nvSpPr>
        <p:spPr bwMode="auto">
          <a:xfrm>
            <a:off x="4572000" y="1464069"/>
            <a:ext cx="45572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eaLnBrk="1" hangingPunct="1"/>
            <a:r>
              <a:rPr lang="en-US" altLang="en-US" sz="1600" b="1" dirty="0" smtClean="0">
                <a:latin typeface="Adobe Devanagari" panose="02040503050201020203" pitchFamily="18" charset="0"/>
                <a:cs typeface="Adobe Devanagari" panose="02040503050201020203" pitchFamily="18" charset="0"/>
              </a:rPr>
              <a:t>90° hybrids </a:t>
            </a:r>
            <a:r>
              <a:rPr lang="en-US" altLang="en-US" sz="1600" dirty="0" smtClean="0">
                <a:latin typeface="Adobe Devanagari" panose="02040503050201020203" pitchFamily="18" charset="0"/>
                <a:cs typeface="Adobe Devanagari" panose="02040503050201020203" pitchFamily="18" charset="0"/>
              </a:rPr>
              <a:t>are </a:t>
            </a:r>
            <a:r>
              <a:rPr lang="en-US" altLang="en-US" sz="1600" b="1" dirty="0">
                <a:latin typeface="Adobe Devanagari" panose="02040503050201020203" pitchFamily="18" charset="0"/>
                <a:cs typeface="Adobe Devanagari" panose="02040503050201020203" pitchFamily="18" charset="0"/>
              </a:rPr>
              <a:t>non-reciprocal </a:t>
            </a:r>
            <a:r>
              <a:rPr lang="en-US" altLang="en-US" sz="1600" dirty="0">
                <a:latin typeface="Adobe Devanagari" panose="02040503050201020203" pitchFamily="18" charset="0"/>
                <a:cs typeface="Adobe Devanagari" panose="02040503050201020203" pitchFamily="18" charset="0"/>
              </a:rPr>
              <a:t>(typically) </a:t>
            </a:r>
            <a:r>
              <a:rPr lang="en-US" altLang="en-US" sz="1600" b="1" dirty="0" smtClean="0">
                <a:latin typeface="Adobe Devanagari" panose="02040503050201020203" pitchFamily="18" charset="0"/>
                <a:cs typeface="Adobe Devanagari" panose="02040503050201020203" pitchFamily="18" charset="0"/>
              </a:rPr>
              <a:t>4-ports </a:t>
            </a:r>
            <a:r>
              <a:rPr lang="en-US" altLang="en-US" sz="1600" dirty="0" smtClean="0">
                <a:latin typeface="Adobe Devanagari" panose="02040503050201020203" pitchFamily="18" charset="0"/>
                <a:cs typeface="Adobe Devanagari" panose="02040503050201020203" pitchFamily="18" charset="0"/>
              </a:rPr>
              <a:t>devices </a:t>
            </a:r>
            <a:r>
              <a:rPr lang="en-US" altLang="en-US" sz="1600" dirty="0">
                <a:latin typeface="Adobe Devanagari" panose="02040503050201020203" pitchFamily="18" charset="0"/>
                <a:cs typeface="Adobe Devanagari" panose="02040503050201020203" pitchFamily="18" charset="0"/>
              </a:rPr>
              <a:t>whose scattering matrix is ideally given by:</a:t>
            </a:r>
          </a:p>
        </p:txBody>
      </p:sp>
      <p:cxnSp>
        <p:nvCxnSpPr>
          <p:cNvPr id="15" name="Connettore 1 14"/>
          <p:cNvCxnSpPr/>
          <p:nvPr/>
        </p:nvCxnSpPr>
        <p:spPr>
          <a:xfrm flipV="1">
            <a:off x="803189" y="1365500"/>
            <a:ext cx="7411452" cy="16042"/>
          </a:xfrm>
          <a:prstGeom prst="line">
            <a:avLst/>
          </a:prstGeom>
          <a:ln w="76200" cmpd="thickThin">
            <a:solidFill>
              <a:srgbClr val="0070C0"/>
            </a:solidFill>
            <a:prstDash val="solid"/>
          </a:ln>
          <a:effectLst>
            <a:softEdge rad="31750"/>
          </a:effectLst>
          <a:scene3d>
            <a:camera prst="orthographicFront"/>
            <a:lightRig rig="threePt" dir="t"/>
          </a:scene3d>
          <a:sp3d prstMaterial="matte">
            <a:bevelT w="101600"/>
          </a:sp3d>
        </p:spPr>
        <p:style>
          <a:lnRef idx="1">
            <a:schemeClr val="accent1"/>
          </a:lnRef>
          <a:fillRef idx="0">
            <a:schemeClr val="accent1"/>
          </a:fillRef>
          <a:effectRef idx="0">
            <a:schemeClr val="accent1"/>
          </a:effectRef>
          <a:fontRef idx="minor">
            <a:schemeClr val="tx1"/>
          </a:fontRef>
        </p:style>
      </p:cxnSp>
      <p:sp>
        <p:nvSpPr>
          <p:cNvPr id="35" name="Rettangolo 34"/>
          <p:cNvSpPr/>
          <p:nvPr/>
        </p:nvSpPr>
        <p:spPr>
          <a:xfrm>
            <a:off x="5017091" y="3017019"/>
            <a:ext cx="221445" cy="510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4" name="Immagin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39838" y="4494597"/>
            <a:ext cx="1714203" cy="1900361"/>
          </a:xfrm>
          <a:prstGeom prst="rect">
            <a:avLst/>
          </a:prstGeom>
          <a:ln>
            <a:solidFill>
              <a:schemeClr val="tx1"/>
            </a:solidFill>
          </a:ln>
        </p:spPr>
      </p:pic>
      <p:sp>
        <p:nvSpPr>
          <p:cNvPr id="64" name="CasellaDiTesto 63"/>
          <p:cNvSpPr txBox="1"/>
          <p:nvPr/>
        </p:nvSpPr>
        <p:spPr>
          <a:xfrm>
            <a:off x="6408996" y="4682186"/>
            <a:ext cx="288862" cy="338554"/>
          </a:xfrm>
          <a:prstGeom prst="rect">
            <a:avLst/>
          </a:prstGeom>
          <a:noFill/>
        </p:spPr>
        <p:txBody>
          <a:bodyPr wrap="none" rtlCol="0">
            <a:spAutoFit/>
          </a:bodyPr>
          <a:lstStyle/>
          <a:p>
            <a:r>
              <a:rPr lang="en-US" sz="1600" dirty="0" smtClean="0"/>
              <a:t>1</a:t>
            </a:r>
            <a:endParaRPr lang="en-US" sz="1600" dirty="0"/>
          </a:p>
        </p:txBody>
      </p:sp>
      <p:sp>
        <p:nvSpPr>
          <p:cNvPr id="65" name="CasellaDiTesto 64"/>
          <p:cNvSpPr txBox="1"/>
          <p:nvPr/>
        </p:nvSpPr>
        <p:spPr>
          <a:xfrm>
            <a:off x="7315147" y="4682186"/>
            <a:ext cx="288862" cy="338554"/>
          </a:xfrm>
          <a:prstGeom prst="rect">
            <a:avLst/>
          </a:prstGeom>
          <a:noFill/>
        </p:spPr>
        <p:txBody>
          <a:bodyPr wrap="none" rtlCol="0">
            <a:spAutoFit/>
          </a:bodyPr>
          <a:lstStyle/>
          <a:p>
            <a:r>
              <a:rPr lang="en-US" sz="1600" dirty="0"/>
              <a:t>2</a:t>
            </a:r>
          </a:p>
        </p:txBody>
      </p:sp>
      <p:sp>
        <p:nvSpPr>
          <p:cNvPr id="66" name="CasellaDiTesto 65"/>
          <p:cNvSpPr txBox="1"/>
          <p:nvPr/>
        </p:nvSpPr>
        <p:spPr>
          <a:xfrm>
            <a:off x="6408996" y="5744841"/>
            <a:ext cx="288862" cy="338554"/>
          </a:xfrm>
          <a:prstGeom prst="rect">
            <a:avLst/>
          </a:prstGeom>
          <a:noFill/>
        </p:spPr>
        <p:txBody>
          <a:bodyPr wrap="none" rtlCol="0">
            <a:spAutoFit/>
          </a:bodyPr>
          <a:lstStyle/>
          <a:p>
            <a:r>
              <a:rPr lang="en-US" sz="1600" dirty="0"/>
              <a:t>3</a:t>
            </a:r>
          </a:p>
        </p:txBody>
      </p:sp>
      <p:sp>
        <p:nvSpPr>
          <p:cNvPr id="67" name="CasellaDiTesto 66"/>
          <p:cNvSpPr txBox="1"/>
          <p:nvPr/>
        </p:nvSpPr>
        <p:spPr>
          <a:xfrm>
            <a:off x="7302008" y="5744841"/>
            <a:ext cx="288862" cy="338554"/>
          </a:xfrm>
          <a:prstGeom prst="rect">
            <a:avLst/>
          </a:prstGeom>
          <a:noFill/>
        </p:spPr>
        <p:txBody>
          <a:bodyPr wrap="none" rtlCol="0">
            <a:spAutoFit/>
          </a:bodyPr>
          <a:lstStyle/>
          <a:p>
            <a:r>
              <a:rPr lang="en-US" sz="1600" dirty="0"/>
              <a:t>4</a:t>
            </a:r>
          </a:p>
        </p:txBody>
      </p:sp>
    </p:spTree>
    <p:extLst>
      <p:ext uri="{BB962C8B-B14F-4D97-AF65-F5344CB8AC3E}">
        <p14:creationId xmlns:p14="http://schemas.microsoft.com/office/powerpoint/2010/main" val="199516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529" y="4878657"/>
            <a:ext cx="1417245" cy="113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12"/>
          <p:cNvGraphicFramePr>
            <a:graphicFrameLocks noChangeAspect="1"/>
          </p:cNvGraphicFramePr>
          <p:nvPr>
            <p:extLst>
              <p:ext uri="{D42A27DB-BD31-4B8C-83A1-F6EECF244321}">
                <p14:modId xmlns:p14="http://schemas.microsoft.com/office/powerpoint/2010/main" val="1256689336"/>
              </p:ext>
            </p:extLst>
          </p:nvPr>
        </p:nvGraphicFramePr>
        <p:xfrm>
          <a:off x="5539688" y="2276039"/>
          <a:ext cx="2468840" cy="1506954"/>
        </p:xfrm>
        <a:graphic>
          <a:graphicData uri="http://schemas.openxmlformats.org/presentationml/2006/ole">
            <mc:AlternateContent xmlns:mc="http://schemas.openxmlformats.org/markup-compatibility/2006">
              <mc:Choice xmlns:v="urn:schemas-microsoft-com:vml" Requires="v">
                <p:oleObj spid="_x0000_s5130" name="Equation" r:id="rId4" imgW="1752480" imgH="1066680" progId="Equation.3">
                  <p:embed/>
                </p:oleObj>
              </mc:Choice>
              <mc:Fallback>
                <p:oleObj name="Equation" r:id="rId4" imgW="1752480" imgH="1066680" progId="Equation.3">
                  <p:embed/>
                  <p:pic>
                    <p:nvPicPr>
                      <p:cNvPr id="0" name=""/>
                      <p:cNvPicPr>
                        <a:picLocks noChangeAspect="1" noChangeArrowheads="1"/>
                      </p:cNvPicPr>
                      <p:nvPr/>
                    </p:nvPicPr>
                    <p:blipFill>
                      <a:blip r:embed="rId5"/>
                      <a:srcRect/>
                      <a:stretch>
                        <a:fillRect/>
                      </a:stretch>
                    </p:blipFill>
                    <p:spPr bwMode="auto">
                      <a:xfrm>
                        <a:off x="5539688" y="2276039"/>
                        <a:ext cx="2468840" cy="1506954"/>
                      </a:xfrm>
                      <a:prstGeom prst="rect">
                        <a:avLst/>
                      </a:prstGeom>
                      <a:solidFill>
                        <a:schemeClr val="bg1">
                          <a:alpha val="50000"/>
                        </a:schemeClr>
                      </a:solidFill>
                      <a:ln>
                        <a:noFill/>
                      </a:ln>
                      <a:effectLst/>
                      <a:extLst/>
                    </p:spPr>
                  </p:pic>
                </p:oleObj>
              </mc:Fallback>
            </mc:AlternateContent>
          </a:graphicData>
        </a:graphic>
      </p:graphicFrame>
      <p:sp>
        <p:nvSpPr>
          <p:cNvPr id="12" name="TextBox 2"/>
          <p:cNvSpPr txBox="1"/>
          <p:nvPr/>
        </p:nvSpPr>
        <p:spPr>
          <a:xfrm>
            <a:off x="1" y="-65455"/>
            <a:ext cx="9143999" cy="1477328"/>
          </a:xfrm>
          <a:prstGeom prst="rect">
            <a:avLst/>
          </a:prstGeom>
          <a:noFill/>
        </p:spPr>
        <p:txBody>
          <a:bodyPr wrap="square" rtlCol="0">
            <a:spAutoFit/>
          </a:bodyPr>
          <a:lstStyle/>
          <a:p>
            <a:pPr algn="ctr">
              <a:lnSpc>
                <a:spcPct val="150000"/>
              </a:lnSpc>
              <a:spcAft>
                <a:spcPts val="1200"/>
              </a:spcAft>
            </a:pPr>
            <a:r>
              <a:rPr lang="en-US" sz="3000" dirty="0" smtClean="0">
                <a:latin typeface="Adobe Devanagari" panose="02040503050201020203" pitchFamily="18" charset="0"/>
                <a:cs typeface="Adobe Devanagari" panose="02040503050201020203" pitchFamily="18" charset="0"/>
              </a:rPr>
              <a:t>How to route the power flow towards the accelerator </a:t>
            </a:r>
            <a:r>
              <a:rPr lang="en-US" sz="3000" dirty="0">
                <a:latin typeface="Adobe Devanagari" panose="02040503050201020203" pitchFamily="18" charset="0"/>
                <a:cs typeface="Adobe Devanagari" panose="02040503050201020203" pitchFamily="18" charset="0"/>
              </a:rPr>
              <a:t> </a:t>
            </a:r>
            <a:r>
              <a:rPr lang="en-US" sz="3000" dirty="0" smtClean="0">
                <a:latin typeface="Adobe Devanagari" panose="02040503050201020203" pitchFamily="18" charset="0"/>
                <a:cs typeface="Adobe Devanagari" panose="02040503050201020203" pitchFamily="18" charset="0"/>
              </a:rPr>
              <a:t>                                         (and not towards the power units) </a:t>
            </a:r>
          </a:p>
        </p:txBody>
      </p:sp>
      <p:sp>
        <p:nvSpPr>
          <p:cNvPr id="13" name="CasellaDiTesto 2"/>
          <p:cNvSpPr txBox="1">
            <a:spLocks noChangeArrowheads="1"/>
          </p:cNvSpPr>
          <p:nvPr/>
        </p:nvSpPr>
        <p:spPr bwMode="auto">
          <a:xfrm>
            <a:off x="4572000" y="1464069"/>
            <a:ext cx="45572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eaLnBrk="1" hangingPunct="1"/>
            <a:r>
              <a:rPr lang="en-US" altLang="en-US" sz="1600" b="1" dirty="0" smtClean="0">
                <a:latin typeface="Adobe Devanagari" panose="02040503050201020203" pitchFamily="18" charset="0"/>
                <a:cs typeface="Adobe Devanagari" panose="02040503050201020203" pitchFamily="18" charset="0"/>
              </a:rPr>
              <a:t>90° hybrids </a:t>
            </a:r>
            <a:r>
              <a:rPr lang="en-US" altLang="en-US" sz="1600" dirty="0" smtClean="0">
                <a:latin typeface="Adobe Devanagari" panose="02040503050201020203" pitchFamily="18" charset="0"/>
                <a:cs typeface="Adobe Devanagari" panose="02040503050201020203" pitchFamily="18" charset="0"/>
              </a:rPr>
              <a:t>are </a:t>
            </a:r>
            <a:r>
              <a:rPr lang="en-US" altLang="en-US" sz="1600" b="1" dirty="0">
                <a:latin typeface="Adobe Devanagari" panose="02040503050201020203" pitchFamily="18" charset="0"/>
                <a:cs typeface="Adobe Devanagari" panose="02040503050201020203" pitchFamily="18" charset="0"/>
              </a:rPr>
              <a:t>non-reciprocal </a:t>
            </a:r>
            <a:r>
              <a:rPr lang="en-US" altLang="en-US" sz="1600" dirty="0">
                <a:latin typeface="Adobe Devanagari" panose="02040503050201020203" pitchFamily="18" charset="0"/>
                <a:cs typeface="Adobe Devanagari" panose="02040503050201020203" pitchFamily="18" charset="0"/>
              </a:rPr>
              <a:t>(typically) </a:t>
            </a:r>
            <a:r>
              <a:rPr lang="en-US" altLang="en-US" sz="1600" b="1" dirty="0" smtClean="0">
                <a:latin typeface="Adobe Devanagari" panose="02040503050201020203" pitchFamily="18" charset="0"/>
                <a:cs typeface="Adobe Devanagari" panose="02040503050201020203" pitchFamily="18" charset="0"/>
              </a:rPr>
              <a:t>4-ports </a:t>
            </a:r>
            <a:r>
              <a:rPr lang="en-US" altLang="en-US" sz="1600" dirty="0" smtClean="0">
                <a:latin typeface="Adobe Devanagari" panose="02040503050201020203" pitchFamily="18" charset="0"/>
                <a:cs typeface="Adobe Devanagari" panose="02040503050201020203" pitchFamily="18" charset="0"/>
              </a:rPr>
              <a:t>devices </a:t>
            </a:r>
            <a:r>
              <a:rPr lang="en-US" altLang="en-US" sz="1600" dirty="0">
                <a:latin typeface="Adobe Devanagari" panose="02040503050201020203" pitchFamily="18" charset="0"/>
                <a:cs typeface="Adobe Devanagari" panose="02040503050201020203" pitchFamily="18" charset="0"/>
              </a:rPr>
              <a:t>whose scattering matrix is ideally given by:</a:t>
            </a:r>
          </a:p>
        </p:txBody>
      </p:sp>
      <p:cxnSp>
        <p:nvCxnSpPr>
          <p:cNvPr id="15" name="Connettore 1 14"/>
          <p:cNvCxnSpPr/>
          <p:nvPr/>
        </p:nvCxnSpPr>
        <p:spPr>
          <a:xfrm flipV="1">
            <a:off x="803189" y="1365500"/>
            <a:ext cx="7411452" cy="16042"/>
          </a:xfrm>
          <a:prstGeom prst="line">
            <a:avLst/>
          </a:prstGeom>
          <a:ln w="76200" cmpd="thickThin">
            <a:solidFill>
              <a:srgbClr val="0070C0"/>
            </a:solidFill>
            <a:prstDash val="solid"/>
          </a:ln>
          <a:effectLst>
            <a:softEdge rad="31750"/>
          </a:effectLst>
          <a:scene3d>
            <a:camera prst="orthographicFront"/>
            <a:lightRig rig="threePt" dir="t"/>
          </a:scene3d>
          <a:sp3d prstMaterial="matte">
            <a:bevelT w="101600"/>
          </a:sp3d>
        </p:spPr>
        <p:style>
          <a:lnRef idx="1">
            <a:schemeClr val="accent1"/>
          </a:lnRef>
          <a:fillRef idx="0">
            <a:schemeClr val="accent1"/>
          </a:fillRef>
          <a:effectRef idx="0">
            <a:schemeClr val="accent1"/>
          </a:effectRef>
          <a:fontRef idx="minor">
            <a:schemeClr val="tx1"/>
          </a:fontRef>
        </p:style>
      </p:cxnSp>
      <p:sp>
        <p:nvSpPr>
          <p:cNvPr id="35" name="Rettangolo 34"/>
          <p:cNvSpPr/>
          <p:nvPr/>
        </p:nvSpPr>
        <p:spPr>
          <a:xfrm>
            <a:off x="5017091" y="3017019"/>
            <a:ext cx="221445" cy="510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4" name="Immagin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9838" y="4494597"/>
            <a:ext cx="1714203" cy="1900361"/>
          </a:xfrm>
          <a:prstGeom prst="rect">
            <a:avLst/>
          </a:prstGeom>
          <a:ln>
            <a:solidFill>
              <a:schemeClr val="tx1"/>
            </a:solidFill>
          </a:ln>
        </p:spPr>
      </p:pic>
      <p:sp>
        <p:nvSpPr>
          <p:cNvPr id="45" name="CasellaDiTesto 44"/>
          <p:cNvSpPr txBox="1"/>
          <p:nvPr/>
        </p:nvSpPr>
        <p:spPr>
          <a:xfrm>
            <a:off x="4896807" y="3809332"/>
            <a:ext cx="1245600" cy="584775"/>
          </a:xfrm>
          <a:prstGeom prst="rect">
            <a:avLst/>
          </a:prstGeom>
          <a:solidFill>
            <a:schemeClr val="accent6">
              <a:lumMod val="75000"/>
            </a:schemeClr>
          </a:solidFill>
          <a:ln>
            <a:solidFill>
              <a:schemeClr val="bg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600" dirty="0" smtClean="0">
                <a:solidFill>
                  <a:schemeClr val="bg1"/>
                </a:solidFill>
                <a:latin typeface="Adobe Devanagari" panose="02040503050201020203" pitchFamily="18" charset="0"/>
                <a:cs typeface="Adobe Devanagari" panose="02040503050201020203" pitchFamily="18" charset="0"/>
              </a:rPr>
              <a:t>RF source</a:t>
            </a:r>
          </a:p>
          <a:p>
            <a:pPr algn="ctr"/>
            <a:r>
              <a:rPr lang="en-US" sz="1600" dirty="0" smtClean="0">
                <a:solidFill>
                  <a:schemeClr val="bg1"/>
                </a:solidFill>
                <a:latin typeface="Adobe Devanagari" panose="02040503050201020203" pitchFamily="18" charset="0"/>
                <a:cs typeface="Adobe Devanagari" panose="02040503050201020203" pitchFamily="18" charset="0"/>
              </a:rPr>
              <a:t>(klystron)</a:t>
            </a:r>
            <a:endParaRPr lang="en-US" sz="1600" dirty="0">
              <a:solidFill>
                <a:schemeClr val="bg1"/>
              </a:solidFill>
              <a:latin typeface="Adobe Devanagari" panose="02040503050201020203" pitchFamily="18" charset="0"/>
              <a:cs typeface="Adobe Devanagari" panose="02040503050201020203" pitchFamily="18" charset="0"/>
            </a:endParaRPr>
          </a:p>
        </p:txBody>
      </p:sp>
      <p:cxnSp>
        <p:nvCxnSpPr>
          <p:cNvPr id="47" name="Connettore 4 46"/>
          <p:cNvCxnSpPr>
            <a:stCxn id="45" idx="3"/>
          </p:cNvCxnSpPr>
          <p:nvPr/>
        </p:nvCxnSpPr>
        <p:spPr>
          <a:xfrm>
            <a:off x="6142407" y="4101720"/>
            <a:ext cx="335395" cy="387296"/>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3" name="CasellaDiTesto 52"/>
          <p:cNvSpPr txBox="1"/>
          <p:nvPr/>
        </p:nvSpPr>
        <p:spPr>
          <a:xfrm>
            <a:off x="7832221" y="3809332"/>
            <a:ext cx="1244401" cy="584775"/>
          </a:xfrm>
          <a:prstGeom prst="rect">
            <a:avLst/>
          </a:prstGeom>
          <a:solidFill>
            <a:srgbClr val="0070C0"/>
          </a:solidFill>
          <a:ln>
            <a:solidFill>
              <a:schemeClr val="bg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600" dirty="0" smtClean="0">
                <a:solidFill>
                  <a:schemeClr val="bg1"/>
                </a:solidFill>
                <a:latin typeface="Adobe Devanagari" panose="02040503050201020203" pitchFamily="18" charset="0"/>
                <a:cs typeface="Adobe Devanagari" panose="02040503050201020203" pitchFamily="18" charset="0"/>
              </a:rPr>
              <a:t>Accelerating section</a:t>
            </a:r>
            <a:endParaRPr lang="en-US" sz="1600" dirty="0">
              <a:solidFill>
                <a:schemeClr val="bg1"/>
              </a:solidFill>
              <a:latin typeface="Adobe Devanagari" panose="02040503050201020203" pitchFamily="18" charset="0"/>
              <a:cs typeface="Adobe Devanagari" panose="02040503050201020203" pitchFamily="18" charset="0"/>
            </a:endParaRPr>
          </a:p>
        </p:txBody>
      </p:sp>
      <p:cxnSp>
        <p:nvCxnSpPr>
          <p:cNvPr id="55" name="Connettore 4 54"/>
          <p:cNvCxnSpPr>
            <a:endCxn id="53" idx="1"/>
          </p:cNvCxnSpPr>
          <p:nvPr/>
        </p:nvCxnSpPr>
        <p:spPr>
          <a:xfrm rot="5400000" flipH="1" flipV="1">
            <a:off x="7452253" y="4109048"/>
            <a:ext cx="387295" cy="372641"/>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9" name="CasellaDiTesto 58"/>
          <p:cNvSpPr txBox="1"/>
          <p:nvPr/>
        </p:nvSpPr>
        <p:spPr>
          <a:xfrm>
            <a:off x="5709551" y="6495448"/>
            <a:ext cx="1245600" cy="338554"/>
          </a:xfrm>
          <a:prstGeom prst="rect">
            <a:avLst/>
          </a:prstGeom>
          <a:solidFill>
            <a:schemeClr val="accent5">
              <a:lumMod val="75000"/>
            </a:schemeClr>
          </a:solidFill>
          <a:ln>
            <a:solidFill>
              <a:schemeClr val="bg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600" dirty="0" smtClean="0">
                <a:solidFill>
                  <a:schemeClr val="bg1"/>
                </a:solidFill>
                <a:latin typeface="Adobe Devanagari" panose="02040503050201020203" pitchFamily="18" charset="0"/>
                <a:cs typeface="Adobe Devanagari" panose="02040503050201020203" pitchFamily="18" charset="0"/>
              </a:rPr>
              <a:t>RF cavity 1</a:t>
            </a:r>
          </a:p>
        </p:txBody>
      </p:sp>
      <p:sp>
        <p:nvSpPr>
          <p:cNvPr id="60" name="CasellaDiTesto 59"/>
          <p:cNvSpPr txBox="1"/>
          <p:nvPr/>
        </p:nvSpPr>
        <p:spPr>
          <a:xfrm>
            <a:off x="7040974" y="6489866"/>
            <a:ext cx="1245600" cy="338554"/>
          </a:xfrm>
          <a:prstGeom prst="rect">
            <a:avLst/>
          </a:prstGeom>
          <a:solidFill>
            <a:srgbClr val="FFC000"/>
          </a:solidFill>
          <a:ln>
            <a:solidFill>
              <a:schemeClr val="bg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600" dirty="0" smtClean="0">
                <a:solidFill>
                  <a:schemeClr val="bg1"/>
                </a:solidFill>
                <a:latin typeface="Adobe Devanagari" panose="02040503050201020203" pitchFamily="18" charset="0"/>
                <a:cs typeface="Adobe Devanagari" panose="02040503050201020203" pitchFamily="18" charset="0"/>
              </a:rPr>
              <a:t>RF cavity 2</a:t>
            </a:r>
          </a:p>
        </p:txBody>
      </p:sp>
      <p:cxnSp>
        <p:nvCxnSpPr>
          <p:cNvPr id="62" name="Connettore 2 61"/>
          <p:cNvCxnSpPr/>
          <p:nvPr/>
        </p:nvCxnSpPr>
        <p:spPr>
          <a:xfrm flipH="1">
            <a:off x="6554804" y="6055378"/>
            <a:ext cx="0" cy="434488"/>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Connettore 2 62"/>
          <p:cNvCxnSpPr/>
          <p:nvPr/>
        </p:nvCxnSpPr>
        <p:spPr>
          <a:xfrm flipH="1">
            <a:off x="7371347" y="6055378"/>
            <a:ext cx="0" cy="434488"/>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CasellaDiTesto 63"/>
          <p:cNvSpPr txBox="1"/>
          <p:nvPr/>
        </p:nvSpPr>
        <p:spPr>
          <a:xfrm>
            <a:off x="6408996" y="4682186"/>
            <a:ext cx="288862" cy="338554"/>
          </a:xfrm>
          <a:prstGeom prst="rect">
            <a:avLst/>
          </a:prstGeom>
          <a:noFill/>
        </p:spPr>
        <p:txBody>
          <a:bodyPr wrap="none" rtlCol="0">
            <a:spAutoFit/>
          </a:bodyPr>
          <a:lstStyle/>
          <a:p>
            <a:r>
              <a:rPr lang="en-US" sz="1600" dirty="0" smtClean="0"/>
              <a:t>1</a:t>
            </a:r>
            <a:endParaRPr lang="en-US" sz="1600" dirty="0"/>
          </a:p>
        </p:txBody>
      </p:sp>
      <p:sp>
        <p:nvSpPr>
          <p:cNvPr id="65" name="CasellaDiTesto 64"/>
          <p:cNvSpPr txBox="1"/>
          <p:nvPr/>
        </p:nvSpPr>
        <p:spPr>
          <a:xfrm>
            <a:off x="7315147" y="4682186"/>
            <a:ext cx="288862" cy="338554"/>
          </a:xfrm>
          <a:prstGeom prst="rect">
            <a:avLst/>
          </a:prstGeom>
          <a:noFill/>
        </p:spPr>
        <p:txBody>
          <a:bodyPr wrap="none" rtlCol="0">
            <a:spAutoFit/>
          </a:bodyPr>
          <a:lstStyle/>
          <a:p>
            <a:r>
              <a:rPr lang="en-US" sz="1600" dirty="0"/>
              <a:t>2</a:t>
            </a:r>
          </a:p>
        </p:txBody>
      </p:sp>
      <p:sp>
        <p:nvSpPr>
          <p:cNvPr id="66" name="CasellaDiTesto 65"/>
          <p:cNvSpPr txBox="1"/>
          <p:nvPr/>
        </p:nvSpPr>
        <p:spPr>
          <a:xfrm>
            <a:off x="6408996" y="5744841"/>
            <a:ext cx="288862" cy="338554"/>
          </a:xfrm>
          <a:prstGeom prst="rect">
            <a:avLst/>
          </a:prstGeom>
          <a:noFill/>
        </p:spPr>
        <p:txBody>
          <a:bodyPr wrap="none" rtlCol="0">
            <a:spAutoFit/>
          </a:bodyPr>
          <a:lstStyle/>
          <a:p>
            <a:r>
              <a:rPr lang="en-US" sz="1600" dirty="0"/>
              <a:t>3</a:t>
            </a:r>
          </a:p>
        </p:txBody>
      </p:sp>
      <p:sp>
        <p:nvSpPr>
          <p:cNvPr id="67" name="CasellaDiTesto 66"/>
          <p:cNvSpPr txBox="1"/>
          <p:nvPr/>
        </p:nvSpPr>
        <p:spPr>
          <a:xfrm>
            <a:off x="7302008" y="5744841"/>
            <a:ext cx="288862" cy="338554"/>
          </a:xfrm>
          <a:prstGeom prst="rect">
            <a:avLst/>
          </a:prstGeom>
          <a:noFill/>
        </p:spPr>
        <p:txBody>
          <a:bodyPr wrap="none" rtlCol="0">
            <a:spAutoFit/>
          </a:bodyPr>
          <a:lstStyle/>
          <a:p>
            <a:r>
              <a:rPr lang="en-US" sz="1600" dirty="0"/>
              <a:t>4</a:t>
            </a:r>
          </a:p>
        </p:txBody>
      </p:sp>
      <p:sp>
        <p:nvSpPr>
          <p:cNvPr id="71" name="Rettangolo arrotondato 70"/>
          <p:cNvSpPr/>
          <p:nvPr/>
        </p:nvSpPr>
        <p:spPr>
          <a:xfrm>
            <a:off x="6699545" y="2333897"/>
            <a:ext cx="264315" cy="1367247"/>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ttangolo arrotondato 71"/>
          <p:cNvSpPr/>
          <p:nvPr/>
        </p:nvSpPr>
        <p:spPr>
          <a:xfrm>
            <a:off x="7311544" y="2333395"/>
            <a:ext cx="264315" cy="1367247"/>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ttangolo arrotondato 72"/>
          <p:cNvSpPr/>
          <p:nvPr/>
        </p:nvSpPr>
        <p:spPr>
          <a:xfrm>
            <a:off x="7635115" y="2332524"/>
            <a:ext cx="264315" cy="1367247"/>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uppo 5"/>
          <p:cNvGrpSpPr/>
          <p:nvPr/>
        </p:nvGrpSpPr>
        <p:grpSpPr>
          <a:xfrm>
            <a:off x="55119" y="4321219"/>
            <a:ext cx="5389158" cy="1200329"/>
            <a:chOff x="55119" y="4059962"/>
            <a:chExt cx="5389158" cy="1200329"/>
          </a:xfrm>
        </p:grpSpPr>
        <p:sp>
          <p:nvSpPr>
            <p:cNvPr id="70" name="CasellaDiTesto 2"/>
            <p:cNvSpPr txBox="1">
              <a:spLocks noChangeArrowheads="1"/>
            </p:cNvSpPr>
            <p:nvPr/>
          </p:nvSpPr>
          <p:spPr bwMode="auto">
            <a:xfrm>
              <a:off x="55119" y="4059962"/>
              <a:ext cx="53891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eaLnBrk="1" hangingPunct="1"/>
              <a:r>
                <a:rPr lang="en-US" altLang="en-US" dirty="0" smtClean="0">
                  <a:latin typeface="Adobe Devanagari" panose="02040503050201020203" pitchFamily="18" charset="0"/>
                  <a:cs typeface="Adobe Devanagari" panose="02040503050201020203" pitchFamily="18" charset="0"/>
                </a:rPr>
                <a:t>The </a:t>
              </a:r>
              <a:r>
                <a:rPr lang="en-US" altLang="en-US" dirty="0">
                  <a:latin typeface="Adobe Devanagari" panose="02040503050201020203" pitchFamily="18" charset="0"/>
                  <a:cs typeface="Adobe Devanagari" panose="02040503050201020203" pitchFamily="18" charset="0"/>
                </a:rPr>
                <a:t>reflected power from cavity </a:t>
              </a:r>
              <a:r>
                <a:rPr lang="en-US" altLang="en-US" dirty="0" smtClean="0">
                  <a:latin typeface="Adobe Devanagari" panose="02040503050201020203" pitchFamily="18" charset="0"/>
                  <a:cs typeface="Adobe Devanagari" panose="02040503050201020203" pitchFamily="18" charset="0"/>
                </a:rPr>
                <a:t>2:</a:t>
              </a:r>
              <a:endParaRPr lang="en-US" altLang="en-US" dirty="0">
                <a:latin typeface="Adobe Devanagari" panose="02040503050201020203" pitchFamily="18" charset="0"/>
                <a:cs typeface="Adobe Devanagari" panose="02040503050201020203" pitchFamily="18" charset="0"/>
              </a:endParaRPr>
            </a:p>
            <a:p>
              <a:pPr marL="285750" indent="-285750" algn="just" eaLnBrk="1" hangingPunct="1">
                <a:buFont typeface="Arial" panose="020B0604020202020204" pitchFamily="34" charset="0"/>
                <a:buChar char="•"/>
              </a:pPr>
              <a:r>
                <a:rPr lang="en-US" altLang="en-US" dirty="0" smtClean="0">
                  <a:latin typeface="Adobe Devanagari" panose="02040503050201020203" pitchFamily="18" charset="0"/>
                  <a:cs typeface="Adobe Devanagari" panose="02040503050201020203" pitchFamily="18" charset="0"/>
                </a:rPr>
                <a:t>No </a:t>
              </a:r>
              <a:r>
                <a:rPr lang="en-US" altLang="en-US" dirty="0">
                  <a:latin typeface="Adobe Devanagari" panose="02040503050201020203" pitchFamily="18" charset="0"/>
                  <a:cs typeface="Adobe Devanagari" panose="02040503050201020203" pitchFamily="18" charset="0"/>
                </a:rPr>
                <a:t>power emerging from port </a:t>
              </a:r>
              <a:r>
                <a:rPr lang="en-US" altLang="en-US" dirty="0" smtClean="0">
                  <a:latin typeface="Adobe Devanagari" panose="02040503050201020203" pitchFamily="18" charset="0"/>
                  <a:cs typeface="Adobe Devanagari" panose="02040503050201020203" pitchFamily="18" charset="0"/>
                </a:rPr>
                <a:t>3 S</a:t>
              </a:r>
              <a:r>
                <a:rPr lang="en-US" altLang="en-US" baseline="-25000" dirty="0" smtClean="0">
                  <a:latin typeface="Adobe Devanagari" panose="02040503050201020203" pitchFamily="18" charset="0"/>
                  <a:cs typeface="Adobe Devanagari" panose="02040503050201020203" pitchFamily="18" charset="0"/>
                </a:rPr>
                <a:t>34</a:t>
              </a:r>
              <a:r>
                <a:rPr lang="en-US" altLang="en-US" dirty="0" smtClean="0">
                  <a:latin typeface="Adobe Devanagari" panose="02040503050201020203" pitchFamily="18" charset="0"/>
                  <a:cs typeface="Adobe Devanagari" panose="02040503050201020203" pitchFamily="18" charset="0"/>
                </a:rPr>
                <a:t>=0</a:t>
              </a:r>
              <a:endParaRPr lang="en-US" altLang="en-US" dirty="0">
                <a:latin typeface="Adobe Devanagari" panose="02040503050201020203" pitchFamily="18" charset="0"/>
                <a:cs typeface="Adobe Devanagari" panose="02040503050201020203" pitchFamily="18" charset="0"/>
              </a:endParaRPr>
            </a:p>
            <a:p>
              <a:pPr marL="285750" indent="-285750" algn="just" eaLnBrk="1" hangingPunct="1">
                <a:buFont typeface="Arial" panose="020B0604020202020204" pitchFamily="34" charset="0"/>
                <a:buChar char="•"/>
              </a:pPr>
              <a:r>
                <a:rPr lang="en-US" altLang="en-US" dirty="0">
                  <a:latin typeface="Adobe Devanagari" panose="02040503050201020203" pitchFamily="18" charset="0"/>
                  <a:cs typeface="Adobe Devanagari" panose="02040503050201020203" pitchFamily="18" charset="0"/>
                </a:rPr>
                <a:t>Half emerges from port 1 </a:t>
              </a:r>
              <a:r>
                <a:rPr lang="en-US" altLang="en-US" dirty="0" smtClean="0">
                  <a:latin typeface="Adobe Devanagari" panose="02040503050201020203" pitchFamily="18" charset="0"/>
                  <a:cs typeface="Adobe Devanagari" panose="02040503050201020203" pitchFamily="18" charset="0"/>
                </a:rPr>
                <a:t>in </a:t>
              </a:r>
              <a:r>
                <a:rPr lang="en-US" altLang="en-US" dirty="0">
                  <a:latin typeface="Adobe Devanagari" panose="02040503050201020203" pitchFamily="18" charset="0"/>
                  <a:cs typeface="Adobe Devanagari" panose="02040503050201020203" pitchFamily="18" charset="0"/>
                </a:rPr>
                <a:t>phase </a:t>
              </a:r>
              <a:r>
                <a:rPr lang="en-US" altLang="en-US" dirty="0" smtClean="0">
                  <a:latin typeface="Adobe Devanagari" panose="02040503050201020203" pitchFamily="18" charset="0"/>
                  <a:cs typeface="Adobe Devanagari" panose="02040503050201020203" pitchFamily="18" charset="0"/>
                </a:rPr>
                <a:t>S</a:t>
              </a:r>
              <a:r>
                <a:rPr lang="en-US" altLang="en-US" baseline="-25000" dirty="0" smtClean="0">
                  <a:latin typeface="Adobe Devanagari" panose="02040503050201020203" pitchFamily="18" charset="0"/>
                  <a:cs typeface="Adobe Devanagari" panose="02040503050201020203" pitchFamily="18" charset="0"/>
                </a:rPr>
                <a:t>14</a:t>
              </a:r>
              <a:r>
                <a:rPr lang="en-US" altLang="en-US" dirty="0" smtClean="0">
                  <a:latin typeface="Adobe Devanagari" panose="02040503050201020203" pitchFamily="18" charset="0"/>
                  <a:cs typeface="Adobe Devanagari" panose="02040503050201020203" pitchFamily="18" charset="0"/>
                </a:rPr>
                <a:t>= 1/</a:t>
              </a:r>
              <a:r>
                <a:rPr lang="en-US" altLang="en-US" dirty="0">
                  <a:latin typeface="Calibri" panose="020F0502020204030204" pitchFamily="34" charset="0"/>
                  <a:cs typeface="Calibri" panose="020F0502020204030204" pitchFamily="34" charset="0"/>
                </a:rPr>
                <a:t>√</a:t>
              </a:r>
              <a:r>
                <a:rPr lang="en-US" altLang="en-US" dirty="0">
                  <a:latin typeface="Adobe Devanagari" panose="02040503050201020203" pitchFamily="18" charset="0"/>
                  <a:cs typeface="Adobe Devanagari" panose="02040503050201020203" pitchFamily="18" charset="0"/>
                </a:rPr>
                <a:t>2</a:t>
              </a:r>
            </a:p>
            <a:p>
              <a:pPr marL="285750" indent="-285750" algn="just" eaLnBrk="1" hangingPunct="1">
                <a:buFont typeface="Arial" panose="020B0604020202020204" pitchFamily="34" charset="0"/>
                <a:buChar char="•"/>
              </a:pPr>
              <a:r>
                <a:rPr lang="en-US" altLang="en-US" dirty="0">
                  <a:latin typeface="Adobe Devanagari" panose="02040503050201020203" pitchFamily="18" charset="0"/>
                  <a:cs typeface="Adobe Devanagari" panose="02040503050201020203" pitchFamily="18" charset="0"/>
                </a:rPr>
                <a:t>Half emerges from port </a:t>
              </a:r>
              <a:r>
                <a:rPr lang="en-US" altLang="en-US" dirty="0" smtClean="0">
                  <a:latin typeface="Adobe Devanagari" panose="02040503050201020203" pitchFamily="18" charset="0"/>
                  <a:cs typeface="Adobe Devanagari" panose="02040503050201020203" pitchFamily="18" charset="0"/>
                </a:rPr>
                <a:t>2 </a:t>
              </a:r>
              <a:r>
                <a:rPr lang="en-US" altLang="en-US" dirty="0">
                  <a:latin typeface="Adobe Devanagari" panose="02040503050201020203" pitchFamily="18" charset="0"/>
                  <a:cs typeface="Adobe Devanagari" panose="02040503050201020203" pitchFamily="18" charset="0"/>
                </a:rPr>
                <a:t>with </a:t>
              </a:r>
              <a:r>
                <a:rPr lang="en-US" altLang="en-US" dirty="0" smtClean="0">
                  <a:latin typeface="Adobe Devanagari" panose="02040503050201020203" pitchFamily="18" charset="0"/>
                  <a:cs typeface="Adobe Devanagari" panose="02040503050201020203" pitchFamily="18" charset="0"/>
                </a:rPr>
                <a:t>90</a:t>
              </a:r>
              <a:r>
                <a:rPr lang="en-US" altLang="en-US" dirty="0">
                  <a:latin typeface="Adobe Devanagari" panose="02040503050201020203" pitchFamily="18" charset="0"/>
                  <a:cs typeface="Adobe Devanagari" panose="02040503050201020203" pitchFamily="18" charset="0"/>
                </a:rPr>
                <a:t>° phase shift </a:t>
              </a:r>
              <a:r>
                <a:rPr lang="en-US" altLang="en-US" dirty="0" smtClean="0">
                  <a:latin typeface="Adobe Devanagari" panose="02040503050201020203" pitchFamily="18" charset="0"/>
                  <a:cs typeface="Adobe Devanagari" panose="02040503050201020203" pitchFamily="18" charset="0"/>
                </a:rPr>
                <a:t>S</a:t>
              </a:r>
              <a:r>
                <a:rPr lang="en-US" altLang="en-US" baseline="-25000" dirty="0" smtClean="0">
                  <a:latin typeface="Adobe Devanagari" panose="02040503050201020203" pitchFamily="18" charset="0"/>
                  <a:cs typeface="Adobe Devanagari" panose="02040503050201020203" pitchFamily="18" charset="0"/>
                </a:rPr>
                <a:t>24</a:t>
              </a:r>
              <a:r>
                <a:rPr lang="en-US" altLang="en-US" dirty="0" smtClean="0">
                  <a:latin typeface="Adobe Devanagari" panose="02040503050201020203" pitchFamily="18" charset="0"/>
                  <a:cs typeface="Adobe Devanagari" panose="02040503050201020203" pitchFamily="18" charset="0"/>
                </a:rPr>
                <a:t>= </a:t>
              </a:r>
              <a:r>
                <a:rPr lang="en-US" altLang="en-US" dirty="0">
                  <a:latin typeface="Adobe Devanagari" panose="02040503050201020203" pitchFamily="18" charset="0"/>
                  <a:cs typeface="Adobe Devanagari" panose="02040503050201020203" pitchFamily="18" charset="0"/>
                </a:rPr>
                <a:t>j/</a:t>
              </a:r>
              <a:r>
                <a:rPr lang="en-US" altLang="en-US" dirty="0">
                  <a:latin typeface="Calibri" panose="020F0502020204030204" pitchFamily="34" charset="0"/>
                  <a:cs typeface="Calibri" panose="020F0502020204030204" pitchFamily="34" charset="0"/>
                </a:rPr>
                <a:t>√</a:t>
              </a:r>
              <a:r>
                <a:rPr lang="en-US" altLang="en-US" dirty="0" smtClean="0">
                  <a:latin typeface="Adobe Devanagari" panose="02040503050201020203" pitchFamily="18" charset="0"/>
                  <a:cs typeface="Adobe Devanagari" panose="02040503050201020203" pitchFamily="18" charset="0"/>
                </a:rPr>
                <a:t>2</a:t>
              </a:r>
            </a:p>
          </p:txBody>
        </p:sp>
        <p:sp>
          <p:nvSpPr>
            <p:cNvPr id="76" name="Rettangolo arrotondato 75"/>
            <p:cNvSpPr/>
            <p:nvPr/>
          </p:nvSpPr>
          <p:spPr>
            <a:xfrm>
              <a:off x="66602" y="4083712"/>
              <a:ext cx="3439083" cy="27281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uppo 16"/>
          <p:cNvGrpSpPr/>
          <p:nvPr/>
        </p:nvGrpSpPr>
        <p:grpSpPr>
          <a:xfrm>
            <a:off x="60521" y="1616194"/>
            <a:ext cx="5512601" cy="1200329"/>
            <a:chOff x="60521" y="1616194"/>
            <a:chExt cx="5512601" cy="1200329"/>
          </a:xfrm>
        </p:grpSpPr>
        <p:sp>
          <p:nvSpPr>
            <p:cNvPr id="74" name="Rettangolo arrotondato 73"/>
            <p:cNvSpPr/>
            <p:nvPr/>
          </p:nvSpPr>
          <p:spPr>
            <a:xfrm>
              <a:off x="60521" y="1638763"/>
              <a:ext cx="3960000" cy="2736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ttangolo 1"/>
            <p:cNvSpPr/>
            <p:nvPr/>
          </p:nvSpPr>
          <p:spPr>
            <a:xfrm>
              <a:off x="60521" y="1616194"/>
              <a:ext cx="5512601" cy="1200329"/>
            </a:xfrm>
            <a:prstGeom prst="rect">
              <a:avLst/>
            </a:prstGeom>
          </p:spPr>
          <p:txBody>
            <a:bodyPr wrap="square">
              <a:spAutoFit/>
            </a:bodyPr>
            <a:lstStyle/>
            <a:p>
              <a:pPr algn="just"/>
              <a:r>
                <a:rPr lang="en-US" altLang="en-US" dirty="0">
                  <a:latin typeface="Adobe Devanagari" panose="02040503050201020203" pitchFamily="18" charset="0"/>
                  <a:cs typeface="Adobe Devanagari" panose="02040503050201020203" pitchFamily="18" charset="0"/>
                </a:rPr>
                <a:t>If we assume to feed from port 1 (klystron):</a:t>
              </a:r>
            </a:p>
            <a:p>
              <a:pPr marL="285750" indent="-285750" algn="just">
                <a:buFont typeface="Arial" panose="020B0604020202020204" pitchFamily="34" charset="0"/>
                <a:buChar char="•"/>
              </a:pPr>
              <a:r>
                <a:rPr lang="en-US" altLang="en-US" dirty="0">
                  <a:latin typeface="Adobe Devanagari" panose="02040503050201020203" pitchFamily="18" charset="0"/>
                  <a:cs typeface="Adobe Devanagari" panose="02040503050201020203" pitchFamily="18" charset="0"/>
                </a:rPr>
                <a:t>There is no power emerging from port 2 S</a:t>
              </a:r>
              <a:r>
                <a:rPr lang="en-US" altLang="en-US" baseline="-25000" dirty="0">
                  <a:latin typeface="Adobe Devanagari" panose="02040503050201020203" pitchFamily="18" charset="0"/>
                  <a:cs typeface="Adobe Devanagari" panose="02040503050201020203" pitchFamily="18" charset="0"/>
                </a:rPr>
                <a:t>21</a:t>
              </a:r>
              <a:r>
                <a:rPr lang="en-US" altLang="en-US" dirty="0">
                  <a:latin typeface="Adobe Devanagari" panose="02040503050201020203" pitchFamily="18" charset="0"/>
                  <a:cs typeface="Adobe Devanagari" panose="02040503050201020203" pitchFamily="18" charset="0"/>
                </a:rPr>
                <a:t>=0</a:t>
              </a:r>
            </a:p>
            <a:p>
              <a:pPr marL="285750" indent="-285750" algn="just">
                <a:buFont typeface="Arial" panose="020B0604020202020204" pitchFamily="34" charset="0"/>
                <a:buChar char="•"/>
              </a:pPr>
              <a:r>
                <a:rPr lang="en-US" altLang="en-US" dirty="0">
                  <a:latin typeface="Adobe Devanagari" panose="02040503050201020203" pitchFamily="18" charset="0"/>
                  <a:cs typeface="Adobe Devanagari" panose="02040503050201020203" pitchFamily="18" charset="0"/>
                </a:rPr>
                <a:t>Half power emerges from port 3 (90° phase shift) S</a:t>
              </a:r>
              <a:r>
                <a:rPr lang="en-US" altLang="en-US" baseline="-25000" dirty="0">
                  <a:latin typeface="Adobe Devanagari" panose="02040503050201020203" pitchFamily="18" charset="0"/>
                  <a:cs typeface="Adobe Devanagari" panose="02040503050201020203" pitchFamily="18" charset="0"/>
                </a:rPr>
                <a:t>31</a:t>
              </a:r>
              <a:r>
                <a:rPr lang="en-US" altLang="en-US" dirty="0">
                  <a:latin typeface="Adobe Devanagari" panose="02040503050201020203" pitchFamily="18" charset="0"/>
                  <a:cs typeface="Adobe Devanagari" panose="02040503050201020203" pitchFamily="18" charset="0"/>
                </a:rPr>
                <a:t>= j/</a:t>
              </a:r>
              <a:r>
                <a:rPr lang="en-US" altLang="en-US" dirty="0">
                  <a:latin typeface="Calibri" panose="020F0502020204030204" pitchFamily="34" charset="0"/>
                  <a:cs typeface="Calibri" panose="020F0502020204030204" pitchFamily="34" charset="0"/>
                </a:rPr>
                <a:t>√</a:t>
              </a:r>
              <a:r>
                <a:rPr lang="en-US" altLang="en-US" dirty="0">
                  <a:latin typeface="Adobe Devanagari" panose="02040503050201020203" pitchFamily="18" charset="0"/>
                  <a:cs typeface="Adobe Devanagari" panose="02040503050201020203" pitchFamily="18" charset="0"/>
                </a:rPr>
                <a:t>2</a:t>
              </a:r>
            </a:p>
            <a:p>
              <a:pPr marL="285750" indent="-285750" algn="just">
                <a:buFont typeface="Arial" panose="020B0604020202020204" pitchFamily="34" charset="0"/>
                <a:buChar char="•"/>
              </a:pPr>
              <a:r>
                <a:rPr lang="en-US" altLang="en-US" dirty="0">
                  <a:latin typeface="Adobe Devanagari" panose="02040503050201020203" pitchFamily="18" charset="0"/>
                  <a:cs typeface="Adobe Devanagari" panose="02040503050201020203" pitchFamily="18" charset="0"/>
                </a:rPr>
                <a:t>Half power emerges from port 4 (in phase) S</a:t>
              </a:r>
              <a:r>
                <a:rPr lang="en-US" altLang="en-US" baseline="-25000" dirty="0">
                  <a:latin typeface="Adobe Devanagari" panose="02040503050201020203" pitchFamily="18" charset="0"/>
                  <a:cs typeface="Adobe Devanagari" panose="02040503050201020203" pitchFamily="18" charset="0"/>
                </a:rPr>
                <a:t>41</a:t>
              </a:r>
              <a:r>
                <a:rPr lang="en-US" altLang="en-US" dirty="0">
                  <a:latin typeface="Adobe Devanagari" panose="02040503050201020203" pitchFamily="18" charset="0"/>
                  <a:cs typeface="Adobe Devanagari" panose="02040503050201020203" pitchFamily="18" charset="0"/>
                </a:rPr>
                <a:t>= 1/</a:t>
              </a:r>
              <a:r>
                <a:rPr lang="en-US" altLang="en-US" dirty="0">
                  <a:latin typeface="Calibri" panose="020F0502020204030204" pitchFamily="34" charset="0"/>
                  <a:cs typeface="Calibri" panose="020F0502020204030204" pitchFamily="34" charset="0"/>
                </a:rPr>
                <a:t>√</a:t>
              </a:r>
              <a:r>
                <a:rPr lang="en-US" altLang="en-US" dirty="0">
                  <a:latin typeface="Adobe Devanagari" panose="02040503050201020203" pitchFamily="18" charset="0"/>
                  <a:cs typeface="Adobe Devanagari" panose="02040503050201020203" pitchFamily="18" charset="0"/>
                </a:rPr>
                <a:t>2</a:t>
              </a:r>
            </a:p>
          </p:txBody>
        </p:sp>
      </p:grpSp>
      <p:grpSp>
        <p:nvGrpSpPr>
          <p:cNvPr id="16" name="Gruppo 15"/>
          <p:cNvGrpSpPr/>
          <p:nvPr/>
        </p:nvGrpSpPr>
        <p:grpSpPr>
          <a:xfrm>
            <a:off x="53547" y="2975503"/>
            <a:ext cx="6192982" cy="1200329"/>
            <a:chOff x="53547" y="2892378"/>
            <a:chExt cx="6192982" cy="1200329"/>
          </a:xfrm>
        </p:grpSpPr>
        <p:sp>
          <p:nvSpPr>
            <p:cNvPr id="75" name="Rettangolo arrotondato 74"/>
            <p:cNvSpPr/>
            <p:nvPr/>
          </p:nvSpPr>
          <p:spPr>
            <a:xfrm>
              <a:off x="56855" y="2912512"/>
              <a:ext cx="3448830" cy="273600"/>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ttangolo 2"/>
            <p:cNvSpPr/>
            <p:nvPr/>
          </p:nvSpPr>
          <p:spPr>
            <a:xfrm>
              <a:off x="53547" y="2892378"/>
              <a:ext cx="6192982" cy="1200329"/>
            </a:xfrm>
            <a:prstGeom prst="rect">
              <a:avLst/>
            </a:prstGeom>
          </p:spPr>
          <p:txBody>
            <a:bodyPr wrap="square">
              <a:spAutoFit/>
            </a:bodyPr>
            <a:lstStyle/>
            <a:p>
              <a:pPr algn="just"/>
              <a:r>
                <a:rPr lang="en-US" altLang="en-US" dirty="0">
                  <a:latin typeface="Adobe Devanagari" panose="02040503050201020203" pitchFamily="18" charset="0"/>
                  <a:cs typeface="Adobe Devanagari" panose="02040503050201020203" pitchFamily="18" charset="0"/>
                </a:rPr>
                <a:t>The reflected power from cavity 1:</a:t>
              </a:r>
            </a:p>
            <a:p>
              <a:pPr marL="285750" indent="-285750" algn="just">
                <a:buFont typeface="Arial" panose="020B0604020202020204" pitchFamily="34" charset="0"/>
                <a:buChar char="•"/>
              </a:pPr>
              <a:r>
                <a:rPr lang="en-US" altLang="en-US" dirty="0">
                  <a:latin typeface="Adobe Devanagari" panose="02040503050201020203" pitchFamily="18" charset="0"/>
                  <a:cs typeface="Adobe Devanagari" panose="02040503050201020203" pitchFamily="18" charset="0"/>
                </a:rPr>
                <a:t>No power emerging from port 4 S</a:t>
              </a:r>
              <a:r>
                <a:rPr lang="en-US" altLang="en-US" baseline="-25000" dirty="0">
                  <a:latin typeface="Adobe Devanagari" panose="02040503050201020203" pitchFamily="18" charset="0"/>
                  <a:cs typeface="Adobe Devanagari" panose="02040503050201020203" pitchFamily="18" charset="0"/>
                </a:rPr>
                <a:t>43</a:t>
              </a:r>
              <a:r>
                <a:rPr lang="en-US" altLang="en-US" dirty="0">
                  <a:latin typeface="Adobe Devanagari" panose="02040503050201020203" pitchFamily="18" charset="0"/>
                  <a:cs typeface="Adobe Devanagari" panose="02040503050201020203" pitchFamily="18" charset="0"/>
                </a:rPr>
                <a:t>=0</a:t>
              </a:r>
            </a:p>
            <a:p>
              <a:pPr marL="285750" indent="-285750" algn="just">
                <a:buFont typeface="Arial" panose="020B0604020202020204" pitchFamily="34" charset="0"/>
                <a:buChar char="•"/>
              </a:pPr>
              <a:r>
                <a:rPr lang="en-US" altLang="en-US" dirty="0">
                  <a:latin typeface="Adobe Devanagari" panose="02040503050201020203" pitchFamily="18" charset="0"/>
                  <a:cs typeface="Adobe Devanagari" panose="02040503050201020203" pitchFamily="18" charset="0"/>
                </a:rPr>
                <a:t>Half emerges from port 1 with another 90° phase shift S</a:t>
              </a:r>
              <a:r>
                <a:rPr lang="en-US" altLang="en-US" baseline="-25000" dirty="0">
                  <a:latin typeface="Adobe Devanagari" panose="02040503050201020203" pitchFamily="18" charset="0"/>
                  <a:cs typeface="Adobe Devanagari" panose="02040503050201020203" pitchFamily="18" charset="0"/>
                </a:rPr>
                <a:t>13</a:t>
              </a:r>
              <a:r>
                <a:rPr lang="en-US" altLang="en-US" dirty="0">
                  <a:latin typeface="Adobe Devanagari" panose="02040503050201020203" pitchFamily="18" charset="0"/>
                  <a:cs typeface="Adobe Devanagari" panose="02040503050201020203" pitchFamily="18" charset="0"/>
                </a:rPr>
                <a:t>= j/</a:t>
              </a:r>
              <a:r>
                <a:rPr lang="en-US" altLang="en-US" dirty="0">
                  <a:latin typeface="Calibri" panose="020F0502020204030204" pitchFamily="34" charset="0"/>
                  <a:cs typeface="Calibri" panose="020F0502020204030204" pitchFamily="34" charset="0"/>
                </a:rPr>
                <a:t>√</a:t>
              </a:r>
              <a:r>
                <a:rPr lang="en-US" altLang="en-US" dirty="0">
                  <a:latin typeface="Adobe Devanagari" panose="02040503050201020203" pitchFamily="18" charset="0"/>
                  <a:cs typeface="Adobe Devanagari" panose="02040503050201020203" pitchFamily="18" charset="0"/>
                </a:rPr>
                <a:t>2</a:t>
              </a:r>
            </a:p>
            <a:p>
              <a:pPr marL="285750" indent="-285750" algn="just">
                <a:buFont typeface="Arial" panose="020B0604020202020204" pitchFamily="34" charset="0"/>
                <a:buChar char="•"/>
              </a:pPr>
              <a:r>
                <a:rPr lang="en-US" altLang="en-US" dirty="0">
                  <a:latin typeface="Adobe Devanagari" panose="02040503050201020203" pitchFamily="18" charset="0"/>
                  <a:cs typeface="Adobe Devanagari" panose="02040503050201020203" pitchFamily="18" charset="0"/>
                </a:rPr>
                <a:t>Half emerges from port 2 in phase S</a:t>
              </a:r>
              <a:r>
                <a:rPr lang="en-US" altLang="en-US" baseline="-25000" dirty="0">
                  <a:latin typeface="Adobe Devanagari" panose="02040503050201020203" pitchFamily="18" charset="0"/>
                  <a:cs typeface="Adobe Devanagari" panose="02040503050201020203" pitchFamily="18" charset="0"/>
                </a:rPr>
                <a:t>23</a:t>
              </a:r>
              <a:r>
                <a:rPr lang="en-US" altLang="en-US" dirty="0">
                  <a:latin typeface="Adobe Devanagari" panose="02040503050201020203" pitchFamily="18" charset="0"/>
                  <a:cs typeface="Adobe Devanagari" panose="02040503050201020203" pitchFamily="18" charset="0"/>
                </a:rPr>
                <a:t>= 1/</a:t>
              </a:r>
              <a:r>
                <a:rPr lang="en-US" altLang="en-US" dirty="0">
                  <a:latin typeface="Calibri" panose="020F0502020204030204" pitchFamily="34" charset="0"/>
                  <a:cs typeface="Calibri" panose="020F0502020204030204" pitchFamily="34" charset="0"/>
                </a:rPr>
                <a:t>√</a:t>
              </a:r>
              <a:r>
                <a:rPr lang="en-US" altLang="en-US" dirty="0">
                  <a:latin typeface="Adobe Devanagari" panose="02040503050201020203" pitchFamily="18" charset="0"/>
                  <a:cs typeface="Adobe Devanagari" panose="02040503050201020203" pitchFamily="18" charset="0"/>
                </a:rPr>
                <a:t>2</a:t>
              </a:r>
            </a:p>
          </p:txBody>
        </p:sp>
      </p:grpSp>
      <p:sp>
        <p:nvSpPr>
          <p:cNvPr id="4" name="Rettangolo 3"/>
          <p:cNvSpPr/>
          <p:nvPr/>
        </p:nvSpPr>
        <p:spPr>
          <a:xfrm>
            <a:off x="105076" y="5843535"/>
            <a:ext cx="4572000" cy="646331"/>
          </a:xfrm>
          <a:prstGeom prst="rect">
            <a:avLst/>
          </a:prstGeom>
        </p:spPr>
        <p:txBody>
          <a:bodyPr>
            <a:spAutoFit/>
          </a:bodyPr>
          <a:lstStyle/>
          <a:p>
            <a:pPr algn="just"/>
            <a:r>
              <a:rPr lang="en-US" altLang="en-US" dirty="0" smtClean="0">
                <a:latin typeface="Adobe Devanagari" panose="02040503050201020203" pitchFamily="18" charset="0"/>
                <a:cs typeface="Adobe Devanagari" panose="02040503050201020203" pitchFamily="18" charset="0"/>
              </a:rPr>
              <a:t>Total power at port 1: </a:t>
            </a:r>
          </a:p>
          <a:p>
            <a:pPr algn="just"/>
            <a:r>
              <a:rPr lang="en-US" altLang="en-US" dirty="0" smtClean="0">
                <a:latin typeface="Adobe Devanagari" panose="02040503050201020203" pitchFamily="18" charset="0"/>
                <a:cs typeface="Adobe Devanagari" panose="02040503050201020203" pitchFamily="18" charset="0"/>
              </a:rPr>
              <a:t>Total power at port 2:</a:t>
            </a:r>
            <a:endParaRPr lang="en-US" altLang="en-US" dirty="0">
              <a:latin typeface="Adobe Devanagari" panose="02040503050201020203" pitchFamily="18" charset="0"/>
              <a:cs typeface="Adobe Devanagari" panose="02040503050201020203" pitchFamily="18" charset="0"/>
            </a:endParaRPr>
          </a:p>
        </p:txBody>
      </p:sp>
      <p:sp>
        <p:nvSpPr>
          <p:cNvPr id="18" name="Rettangolo 17"/>
          <p:cNvSpPr/>
          <p:nvPr/>
        </p:nvSpPr>
        <p:spPr>
          <a:xfrm>
            <a:off x="2035049" y="5826231"/>
            <a:ext cx="712054" cy="369332"/>
          </a:xfrm>
          <a:prstGeom prst="rect">
            <a:avLst/>
          </a:prstGeom>
        </p:spPr>
        <p:txBody>
          <a:bodyPr wrap="none">
            <a:spAutoFit/>
          </a:bodyPr>
          <a:lstStyle/>
          <a:p>
            <a:r>
              <a:rPr lang="en-US" altLang="en-US" dirty="0">
                <a:solidFill>
                  <a:schemeClr val="accent5">
                    <a:lumMod val="75000"/>
                  </a:schemeClr>
                </a:solidFill>
                <a:latin typeface="Adobe Devanagari" panose="02040503050201020203" pitchFamily="18" charset="0"/>
                <a:cs typeface="Adobe Devanagari" panose="02040503050201020203" pitchFamily="18" charset="0"/>
              </a:rPr>
              <a:t>-1/</a:t>
            </a:r>
            <a:r>
              <a:rPr lang="en-US" altLang="en-US" dirty="0">
                <a:solidFill>
                  <a:schemeClr val="accent5">
                    <a:lumMod val="75000"/>
                  </a:schemeClr>
                </a:solidFill>
                <a:latin typeface="Calibri" panose="020F0502020204030204" pitchFamily="34" charset="0"/>
                <a:cs typeface="Calibri" panose="020F0502020204030204" pitchFamily="34" charset="0"/>
              </a:rPr>
              <a:t> √</a:t>
            </a:r>
            <a:r>
              <a:rPr lang="en-US" altLang="en-US" dirty="0">
                <a:solidFill>
                  <a:schemeClr val="accent5">
                    <a:lumMod val="75000"/>
                  </a:schemeClr>
                </a:solidFill>
                <a:latin typeface="Adobe Devanagari" panose="02040503050201020203" pitchFamily="18" charset="0"/>
                <a:cs typeface="Adobe Devanagari" panose="02040503050201020203" pitchFamily="18" charset="0"/>
              </a:rPr>
              <a:t>2</a:t>
            </a:r>
            <a:endParaRPr lang="en-US" dirty="0"/>
          </a:p>
        </p:txBody>
      </p:sp>
      <p:sp>
        <p:nvSpPr>
          <p:cNvPr id="19" name="Rettangolo 18"/>
          <p:cNvSpPr/>
          <p:nvPr/>
        </p:nvSpPr>
        <p:spPr>
          <a:xfrm>
            <a:off x="2621453" y="5818558"/>
            <a:ext cx="1133644" cy="369332"/>
          </a:xfrm>
          <a:prstGeom prst="rect">
            <a:avLst/>
          </a:prstGeom>
        </p:spPr>
        <p:txBody>
          <a:bodyPr wrap="none">
            <a:spAutoFit/>
          </a:bodyPr>
          <a:lstStyle/>
          <a:p>
            <a:pPr algn="just"/>
            <a:r>
              <a:rPr lang="en-US" altLang="en-US" dirty="0">
                <a:latin typeface="Adobe Devanagari" panose="02040503050201020203" pitchFamily="18" charset="0"/>
                <a:cs typeface="Adobe Devanagari" panose="02040503050201020203" pitchFamily="18" charset="0"/>
              </a:rPr>
              <a:t>+</a:t>
            </a:r>
            <a:r>
              <a:rPr lang="en-US" altLang="en-US" dirty="0">
                <a:solidFill>
                  <a:schemeClr val="accent5">
                    <a:lumMod val="75000"/>
                  </a:schemeClr>
                </a:solidFill>
                <a:latin typeface="Adobe Devanagari" panose="02040503050201020203" pitchFamily="18" charset="0"/>
                <a:cs typeface="Adobe Devanagari" panose="02040503050201020203" pitchFamily="18" charset="0"/>
              </a:rPr>
              <a:t> </a:t>
            </a:r>
            <a:r>
              <a:rPr lang="en-US" altLang="en-US" dirty="0">
                <a:solidFill>
                  <a:srgbClr val="FFC000"/>
                </a:solidFill>
                <a:latin typeface="Adobe Devanagari" panose="02040503050201020203" pitchFamily="18" charset="0"/>
                <a:cs typeface="Adobe Devanagari" panose="02040503050201020203" pitchFamily="18" charset="0"/>
              </a:rPr>
              <a:t>1/</a:t>
            </a:r>
            <a:r>
              <a:rPr lang="en-US" altLang="en-US" dirty="0">
                <a:solidFill>
                  <a:srgbClr val="FFC000"/>
                </a:solidFill>
                <a:latin typeface="Calibri" panose="020F0502020204030204" pitchFamily="34" charset="0"/>
                <a:cs typeface="Calibri" panose="020F0502020204030204" pitchFamily="34" charset="0"/>
              </a:rPr>
              <a:t> √</a:t>
            </a:r>
            <a:r>
              <a:rPr lang="en-US" altLang="en-US" dirty="0">
                <a:solidFill>
                  <a:srgbClr val="FFC000"/>
                </a:solidFill>
                <a:latin typeface="Adobe Devanagari" panose="02040503050201020203" pitchFamily="18" charset="0"/>
                <a:cs typeface="Adobe Devanagari" panose="02040503050201020203" pitchFamily="18" charset="0"/>
              </a:rPr>
              <a:t>2 </a:t>
            </a:r>
            <a:r>
              <a:rPr lang="en-US" altLang="en-US" dirty="0">
                <a:latin typeface="Adobe Devanagari" panose="02040503050201020203" pitchFamily="18" charset="0"/>
                <a:cs typeface="Adobe Devanagari" panose="02040503050201020203" pitchFamily="18" charset="0"/>
              </a:rPr>
              <a:t>= 0</a:t>
            </a:r>
          </a:p>
        </p:txBody>
      </p:sp>
      <p:sp>
        <p:nvSpPr>
          <p:cNvPr id="20" name="Rettangolo 19"/>
          <p:cNvSpPr/>
          <p:nvPr/>
        </p:nvSpPr>
        <p:spPr>
          <a:xfrm>
            <a:off x="2143008" y="6112861"/>
            <a:ext cx="630301" cy="369332"/>
          </a:xfrm>
          <a:prstGeom prst="rect">
            <a:avLst/>
          </a:prstGeom>
        </p:spPr>
        <p:txBody>
          <a:bodyPr wrap="none">
            <a:spAutoFit/>
          </a:bodyPr>
          <a:lstStyle/>
          <a:p>
            <a:r>
              <a:rPr lang="en-US" altLang="en-US" dirty="0">
                <a:solidFill>
                  <a:schemeClr val="accent5">
                    <a:lumMod val="75000"/>
                  </a:schemeClr>
                </a:solidFill>
                <a:latin typeface="Adobe Devanagari" panose="02040503050201020203" pitchFamily="18" charset="0"/>
                <a:cs typeface="Adobe Devanagari" panose="02040503050201020203" pitchFamily="18" charset="0"/>
              </a:rPr>
              <a:t>j/</a:t>
            </a:r>
            <a:r>
              <a:rPr lang="en-US" altLang="en-US" dirty="0">
                <a:solidFill>
                  <a:schemeClr val="accent5">
                    <a:lumMod val="75000"/>
                  </a:schemeClr>
                </a:solidFill>
                <a:latin typeface="Calibri" panose="020F0502020204030204" pitchFamily="34" charset="0"/>
                <a:cs typeface="Calibri" panose="020F0502020204030204" pitchFamily="34" charset="0"/>
              </a:rPr>
              <a:t> √</a:t>
            </a:r>
            <a:r>
              <a:rPr lang="en-US" altLang="en-US" dirty="0">
                <a:solidFill>
                  <a:schemeClr val="accent5">
                    <a:lumMod val="75000"/>
                  </a:schemeClr>
                </a:solidFill>
                <a:latin typeface="Adobe Devanagari" panose="02040503050201020203" pitchFamily="18" charset="0"/>
                <a:cs typeface="Adobe Devanagari" panose="02040503050201020203" pitchFamily="18" charset="0"/>
              </a:rPr>
              <a:t>2 </a:t>
            </a:r>
            <a:endParaRPr lang="en-US" dirty="0"/>
          </a:p>
        </p:txBody>
      </p:sp>
      <p:sp>
        <p:nvSpPr>
          <p:cNvPr id="21" name="Rettangolo 20"/>
          <p:cNvSpPr/>
          <p:nvPr/>
        </p:nvSpPr>
        <p:spPr>
          <a:xfrm>
            <a:off x="2621453" y="6124371"/>
            <a:ext cx="805029" cy="369332"/>
          </a:xfrm>
          <a:prstGeom prst="rect">
            <a:avLst/>
          </a:prstGeom>
        </p:spPr>
        <p:txBody>
          <a:bodyPr wrap="none">
            <a:spAutoFit/>
          </a:bodyPr>
          <a:lstStyle/>
          <a:p>
            <a:r>
              <a:rPr lang="en-US" altLang="en-US" dirty="0">
                <a:latin typeface="Adobe Devanagari" panose="02040503050201020203" pitchFamily="18" charset="0"/>
                <a:cs typeface="Adobe Devanagari" panose="02040503050201020203" pitchFamily="18" charset="0"/>
              </a:rPr>
              <a:t>+</a:t>
            </a:r>
            <a:r>
              <a:rPr lang="en-US" altLang="en-US" dirty="0">
                <a:solidFill>
                  <a:schemeClr val="accent5">
                    <a:lumMod val="75000"/>
                  </a:schemeClr>
                </a:solidFill>
                <a:latin typeface="Adobe Devanagari" panose="02040503050201020203" pitchFamily="18" charset="0"/>
                <a:cs typeface="Adobe Devanagari" panose="02040503050201020203" pitchFamily="18" charset="0"/>
              </a:rPr>
              <a:t> </a:t>
            </a:r>
            <a:r>
              <a:rPr lang="en-US" altLang="en-US" dirty="0">
                <a:solidFill>
                  <a:srgbClr val="FFC000"/>
                </a:solidFill>
                <a:latin typeface="Adobe Devanagari" panose="02040503050201020203" pitchFamily="18" charset="0"/>
                <a:cs typeface="Adobe Devanagari" panose="02040503050201020203" pitchFamily="18" charset="0"/>
              </a:rPr>
              <a:t>j/</a:t>
            </a:r>
            <a:r>
              <a:rPr lang="en-US" altLang="en-US" dirty="0">
                <a:solidFill>
                  <a:srgbClr val="FFC000"/>
                </a:solidFill>
                <a:latin typeface="Calibri" panose="020F0502020204030204" pitchFamily="34" charset="0"/>
                <a:cs typeface="Calibri" panose="020F0502020204030204" pitchFamily="34" charset="0"/>
              </a:rPr>
              <a:t> √</a:t>
            </a:r>
            <a:r>
              <a:rPr lang="en-US" altLang="en-US" dirty="0">
                <a:solidFill>
                  <a:srgbClr val="FFC000"/>
                </a:solidFill>
                <a:latin typeface="Adobe Devanagari" panose="02040503050201020203" pitchFamily="18" charset="0"/>
                <a:cs typeface="Adobe Devanagari" panose="02040503050201020203" pitchFamily="18" charset="0"/>
              </a:rPr>
              <a:t>2</a:t>
            </a:r>
            <a:r>
              <a:rPr lang="en-US" altLang="en-US" dirty="0">
                <a:latin typeface="Adobe Devanagari" panose="02040503050201020203" pitchFamily="18" charset="0"/>
                <a:cs typeface="Adobe Devanagari" panose="02040503050201020203" pitchFamily="18" charset="0"/>
              </a:rPr>
              <a:t> </a:t>
            </a:r>
            <a:endParaRPr lang="en-US" dirty="0"/>
          </a:p>
        </p:txBody>
      </p:sp>
    </p:spTree>
    <p:extLst>
      <p:ext uri="{BB962C8B-B14F-4D97-AF65-F5344CB8AC3E}">
        <p14:creationId xmlns:p14="http://schemas.microsoft.com/office/powerpoint/2010/main" val="211496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4" grpId="0"/>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1953" y="-217175"/>
            <a:ext cx="8229600" cy="1143000"/>
          </a:xfrm>
        </p:spPr>
        <p:txBody>
          <a:bodyPr>
            <a:normAutofit/>
          </a:bodyPr>
          <a:lstStyle/>
          <a:p>
            <a:r>
              <a:rPr lang="en-US" sz="3000" dirty="0" smtClean="0">
                <a:latin typeface="Adobe Devanagari" panose="02040503050201020203" pitchFamily="18" charset="0"/>
                <a:cs typeface="Adobe Devanagari" panose="02040503050201020203" pitchFamily="18" charset="0"/>
              </a:rPr>
              <a:t>Experimental activity #2</a:t>
            </a:r>
            <a:endParaRPr lang="en-US" sz="3000" dirty="0">
              <a:latin typeface="Adobe Devanagari" panose="02040503050201020203" pitchFamily="18" charset="0"/>
              <a:cs typeface="Adobe Devanagari" panose="02040503050201020203" pitchFamily="18" charset="0"/>
            </a:endParaRPr>
          </a:p>
        </p:txBody>
      </p:sp>
      <p:pic>
        <p:nvPicPr>
          <p:cNvPr id="4" name="Immagine 3"/>
          <p:cNvPicPr>
            <a:picLocks noChangeAspect="1"/>
          </p:cNvPicPr>
          <p:nvPr/>
        </p:nvPicPr>
        <p:blipFill rotWithShape="1">
          <a:blip r:embed="rId2" cstate="print">
            <a:extLst>
              <a:ext uri="{28A0092B-C50C-407E-A947-70E740481C1C}">
                <a14:useLocalDpi xmlns:a14="http://schemas.microsoft.com/office/drawing/2010/main" val="0"/>
              </a:ext>
            </a:extLst>
          </a:blip>
          <a:srcRect l="1188" t="3355" r="8844" b="6171"/>
          <a:stretch/>
        </p:blipFill>
        <p:spPr>
          <a:xfrm rot="16200000">
            <a:off x="4619597" y="1952964"/>
            <a:ext cx="5065414" cy="3820433"/>
          </a:xfrm>
          <a:prstGeom prst="rect">
            <a:avLst/>
          </a:prstGeom>
        </p:spPr>
      </p:pic>
      <p:sp>
        <p:nvSpPr>
          <p:cNvPr id="3" name="Segnaposto contenuto 2"/>
          <p:cNvSpPr>
            <a:spLocks noGrp="1"/>
          </p:cNvSpPr>
          <p:nvPr>
            <p:ph idx="1"/>
          </p:nvPr>
        </p:nvSpPr>
        <p:spPr>
          <a:xfrm>
            <a:off x="0" y="834189"/>
            <a:ext cx="5180797" cy="6023811"/>
          </a:xfrm>
        </p:spPr>
        <p:txBody>
          <a:bodyPr>
            <a:normAutofit fontScale="92500" lnSpcReduction="10000"/>
          </a:bodyPr>
          <a:lstStyle/>
          <a:p>
            <a:pPr>
              <a:buFont typeface="+mj-lt"/>
              <a:buAutoNum type="arabicPeriod"/>
            </a:pPr>
            <a:r>
              <a:rPr lang="en-US" sz="1600" u="sng" dirty="0" smtClean="0">
                <a:latin typeface="Adobe Devanagari" panose="02040503050201020203" pitchFamily="18" charset="0"/>
                <a:cs typeface="Adobe Devanagari" panose="02040503050201020203" pitchFamily="18" charset="0"/>
              </a:rPr>
              <a:t>Introduction</a:t>
            </a:r>
            <a:r>
              <a:rPr lang="en-US" sz="1600" dirty="0" smtClean="0">
                <a:latin typeface="Adobe Devanagari" panose="02040503050201020203" pitchFamily="18" charset="0"/>
                <a:cs typeface="Adobe Devanagari" panose="02040503050201020203" pitchFamily="18" charset="0"/>
              </a:rPr>
              <a:t>: </a:t>
            </a:r>
          </a:p>
          <a:p>
            <a:pPr lvl="1">
              <a:buFont typeface="Arial" panose="020B0604020202020204" pitchFamily="34" charset="0"/>
              <a:buChar char="•"/>
            </a:pPr>
            <a:r>
              <a:rPr lang="en-US" sz="1400" dirty="0" smtClean="0">
                <a:latin typeface="Adobe Devanagari" panose="02040503050201020203" pitchFamily="18" charset="0"/>
                <a:cs typeface="Adobe Devanagari" panose="02040503050201020203" pitchFamily="18" charset="0"/>
              </a:rPr>
              <a:t>Measure environmental conditions and calculate SLED tuning frequency (working temperature </a:t>
            </a:r>
            <a:r>
              <a:rPr lang="en-US" sz="1400" dirty="0" err="1" smtClean="0">
                <a:latin typeface="Adobe Devanagari" panose="02040503050201020203" pitchFamily="18" charset="0"/>
                <a:cs typeface="Adobe Devanagari" panose="02040503050201020203" pitchFamily="18" charset="0"/>
              </a:rPr>
              <a:t>T</a:t>
            </a:r>
            <a:r>
              <a:rPr lang="en-US" sz="1400" baseline="-25000" dirty="0" err="1" smtClean="0">
                <a:latin typeface="Adobe Devanagari" panose="02040503050201020203" pitchFamily="18" charset="0"/>
                <a:cs typeface="Adobe Devanagari" panose="02040503050201020203" pitchFamily="18" charset="0"/>
              </a:rPr>
              <a:t>r</a:t>
            </a:r>
            <a:r>
              <a:rPr lang="en-US" sz="1400" dirty="0" smtClean="0">
                <a:latin typeface="Adobe Devanagari" panose="02040503050201020203" pitchFamily="18" charset="0"/>
                <a:cs typeface="Adobe Devanagari" panose="02040503050201020203" pitchFamily="18" charset="0"/>
              </a:rPr>
              <a:t> = </a:t>
            </a:r>
            <a:r>
              <a:rPr lang="en-US" sz="1400" dirty="0" smtClean="0">
                <a:latin typeface="Adobe Devanagari" panose="02040503050201020203" pitchFamily="18" charset="0"/>
                <a:cs typeface="Adobe Devanagari" panose="02040503050201020203" pitchFamily="18" charset="0"/>
              </a:rPr>
              <a:t>40</a:t>
            </a:r>
            <a:r>
              <a:rPr lang="en-US" sz="1400" dirty="0" smtClean="0">
                <a:latin typeface="Adobe Devanagari" panose="02040503050201020203" pitchFamily="18" charset="0"/>
                <a:cs typeface="Adobe Devanagari" panose="02040503050201020203" pitchFamily="18" charset="0"/>
              </a:rPr>
              <a:t> </a:t>
            </a:r>
            <a:r>
              <a:rPr lang="en-US" sz="1400" dirty="0" smtClean="0">
                <a:latin typeface="Adobe Devanagari" panose="02040503050201020203" pitchFamily="18" charset="0"/>
                <a:cs typeface="Adobe Devanagari" panose="02040503050201020203" pitchFamily="18" charset="0"/>
              </a:rPr>
              <a:t>°C, and nominal frequency </a:t>
            </a:r>
            <a:r>
              <a:rPr lang="en-US" sz="1400" dirty="0" err="1" smtClean="0">
                <a:latin typeface="Adobe Devanagari" panose="02040503050201020203" pitchFamily="18" charset="0"/>
                <a:cs typeface="Adobe Devanagari" panose="02040503050201020203" pitchFamily="18" charset="0"/>
              </a:rPr>
              <a:t>f</a:t>
            </a:r>
            <a:r>
              <a:rPr lang="en-US" sz="1400" baseline="-25000" dirty="0" err="1" smtClean="0">
                <a:latin typeface="Adobe Devanagari" panose="02040503050201020203" pitchFamily="18" charset="0"/>
                <a:cs typeface="Adobe Devanagari" panose="02040503050201020203" pitchFamily="18" charset="0"/>
              </a:rPr>
              <a:t>RF</a:t>
            </a:r>
            <a:r>
              <a:rPr lang="en-US" sz="1400" dirty="0" smtClean="0">
                <a:latin typeface="Adobe Devanagari" panose="02040503050201020203" pitchFamily="18" charset="0"/>
                <a:cs typeface="Adobe Devanagari" panose="02040503050201020203" pitchFamily="18" charset="0"/>
              </a:rPr>
              <a:t> = 2856 MHz)</a:t>
            </a:r>
          </a:p>
          <a:p>
            <a:pPr>
              <a:buFont typeface="+mj-lt"/>
              <a:buAutoNum type="arabicPeriod"/>
            </a:pPr>
            <a:r>
              <a:rPr lang="en-US" sz="1600" u="sng" dirty="0" smtClean="0">
                <a:solidFill>
                  <a:srgbClr val="0070C0"/>
                </a:solidFill>
                <a:latin typeface="Adobe Devanagari" panose="02040503050201020203" pitchFamily="18" charset="0"/>
                <a:cs typeface="Adobe Devanagari" panose="02040503050201020203" pitchFamily="18" charset="0"/>
              </a:rPr>
              <a:t>Time </a:t>
            </a:r>
            <a:r>
              <a:rPr lang="en-US" sz="1600" u="sng" dirty="0">
                <a:solidFill>
                  <a:srgbClr val="0070C0"/>
                </a:solidFill>
                <a:latin typeface="Adobe Devanagari" panose="02040503050201020203" pitchFamily="18" charset="0"/>
                <a:cs typeface="Adobe Devanagari" panose="02040503050201020203" pitchFamily="18" charset="0"/>
              </a:rPr>
              <a:t>domain: set-up of the RF pulse</a:t>
            </a:r>
          </a:p>
          <a:p>
            <a:pPr lvl="1">
              <a:buFont typeface="Arial" panose="020B0604020202020204" pitchFamily="34" charset="0"/>
              <a:buChar char="•"/>
            </a:pPr>
            <a:r>
              <a:rPr lang="en-US" sz="1400" dirty="0">
                <a:solidFill>
                  <a:srgbClr val="0070C0"/>
                </a:solidFill>
                <a:latin typeface="Adobe Devanagari" panose="02040503050201020203" pitchFamily="18" charset="0"/>
                <a:cs typeface="Adobe Devanagari" panose="02040503050201020203" pitchFamily="18" charset="0"/>
              </a:rPr>
              <a:t>CW signal at </a:t>
            </a:r>
            <a:r>
              <a:rPr lang="en-US" sz="1400" dirty="0" err="1" smtClean="0">
                <a:solidFill>
                  <a:srgbClr val="0070C0"/>
                </a:solidFill>
                <a:latin typeface="Adobe Devanagari" panose="02040503050201020203" pitchFamily="18" charset="0"/>
                <a:cs typeface="Adobe Devanagari" panose="02040503050201020203" pitchFamily="18" charset="0"/>
              </a:rPr>
              <a:t>f</a:t>
            </a:r>
            <a:r>
              <a:rPr lang="en-US" sz="1400" baseline="-25000" dirty="0" err="1" smtClean="0">
                <a:solidFill>
                  <a:srgbClr val="0070C0"/>
                </a:solidFill>
                <a:latin typeface="Adobe Devanagari" panose="02040503050201020203" pitchFamily="18" charset="0"/>
                <a:cs typeface="Adobe Devanagari" panose="02040503050201020203" pitchFamily="18" charset="0"/>
              </a:rPr>
              <a:t>LP</a:t>
            </a:r>
            <a:r>
              <a:rPr lang="en-US" sz="1400" baseline="-25000" dirty="0" smtClean="0">
                <a:solidFill>
                  <a:srgbClr val="0070C0"/>
                </a:solidFill>
                <a:latin typeface="Adobe Devanagari" panose="02040503050201020203" pitchFamily="18" charset="0"/>
                <a:cs typeface="Adobe Devanagari" panose="02040503050201020203" pitchFamily="18" charset="0"/>
              </a:rPr>
              <a:t> </a:t>
            </a:r>
            <a:r>
              <a:rPr lang="en-US" sz="1400" dirty="0" smtClean="0">
                <a:solidFill>
                  <a:srgbClr val="0070C0"/>
                </a:solidFill>
                <a:latin typeface="Adobe Devanagari" panose="02040503050201020203" pitchFamily="18" charset="0"/>
                <a:cs typeface="Adobe Devanagari" panose="02040503050201020203" pitchFamily="18" charset="0"/>
              </a:rPr>
              <a:t> from signal generator</a:t>
            </a:r>
          </a:p>
          <a:p>
            <a:pPr lvl="1">
              <a:buFont typeface="Arial" panose="020B0604020202020204" pitchFamily="34" charset="0"/>
              <a:buChar char="•"/>
            </a:pPr>
            <a:r>
              <a:rPr lang="en-US" sz="1400" dirty="0" smtClean="0">
                <a:solidFill>
                  <a:srgbClr val="0070C0"/>
                </a:solidFill>
                <a:latin typeface="Adobe Devanagari" panose="02040503050201020203" pitchFamily="18" charset="0"/>
                <a:cs typeface="Adobe Devanagari" panose="02040503050201020203" pitchFamily="18" charset="0"/>
              </a:rPr>
              <a:t>Stanford setup (5 us, 100 Hz, TTL </a:t>
            </a:r>
            <a:r>
              <a:rPr lang="en-US" sz="1400" dirty="0" err="1" smtClean="0">
                <a:solidFill>
                  <a:srgbClr val="0070C0"/>
                </a:solidFill>
                <a:latin typeface="Adobe Devanagari" panose="02040503050201020203" pitchFamily="18" charset="0"/>
                <a:cs typeface="Adobe Devanagari" panose="02040503050201020203" pitchFamily="18" charset="0"/>
              </a:rPr>
              <a:t>HighZ</a:t>
            </a:r>
            <a:r>
              <a:rPr lang="en-US" sz="1400" dirty="0" smtClean="0">
                <a:solidFill>
                  <a:srgbClr val="0070C0"/>
                </a:solidFill>
                <a:latin typeface="Adobe Devanagari" panose="02040503050201020203" pitchFamily="18" charset="0"/>
                <a:cs typeface="Adobe Devanagari" panose="02040503050201020203" pitchFamily="18" charset="0"/>
              </a:rPr>
              <a:t>)</a:t>
            </a:r>
          </a:p>
          <a:p>
            <a:pPr lvl="1">
              <a:buFont typeface="Arial" panose="020B0604020202020204" pitchFamily="34" charset="0"/>
              <a:buChar char="•"/>
            </a:pPr>
            <a:r>
              <a:rPr lang="en-US" sz="1400" dirty="0" smtClean="0">
                <a:solidFill>
                  <a:srgbClr val="0070C0"/>
                </a:solidFill>
                <a:latin typeface="Adobe Devanagari" panose="02040503050201020203" pitchFamily="18" charset="0"/>
                <a:cs typeface="Adobe Devanagari" panose="02040503050201020203" pitchFamily="18" charset="0"/>
              </a:rPr>
              <a:t>RF Switch setup</a:t>
            </a:r>
          </a:p>
          <a:p>
            <a:pPr lvl="1">
              <a:buFont typeface="Arial" panose="020B0604020202020204" pitchFamily="34" charset="0"/>
              <a:buChar char="•"/>
            </a:pPr>
            <a:r>
              <a:rPr lang="en-US" sz="1400" dirty="0" smtClean="0">
                <a:solidFill>
                  <a:srgbClr val="0070C0"/>
                </a:solidFill>
                <a:latin typeface="Adobe Devanagari" panose="02040503050201020203" pitchFamily="18" charset="0"/>
                <a:cs typeface="Adobe Devanagari" panose="02040503050201020203" pitchFamily="18" charset="0"/>
              </a:rPr>
              <a:t>Oscilloscope cross-check</a:t>
            </a:r>
          </a:p>
          <a:p>
            <a:pPr>
              <a:buFont typeface="+mj-lt"/>
              <a:buAutoNum type="arabicPeriod"/>
            </a:pPr>
            <a:r>
              <a:rPr lang="en-US" sz="1600" u="sng" dirty="0" smtClean="0">
                <a:solidFill>
                  <a:srgbClr val="C00000"/>
                </a:solidFill>
                <a:latin typeface="Adobe Devanagari" panose="02040503050201020203" pitchFamily="18" charset="0"/>
                <a:cs typeface="Adobe Devanagari" panose="02040503050201020203" pitchFamily="18" charset="0"/>
              </a:rPr>
              <a:t>Frequency domain: realization of the 180° phase jump</a:t>
            </a:r>
          </a:p>
          <a:p>
            <a:pPr lvl="1">
              <a:buFont typeface="Arial" panose="020B0604020202020204" pitchFamily="34" charset="0"/>
              <a:buChar char="•"/>
            </a:pPr>
            <a:r>
              <a:rPr lang="en-US" sz="1400" dirty="0" smtClean="0">
                <a:solidFill>
                  <a:srgbClr val="C00000"/>
                </a:solidFill>
                <a:latin typeface="Adobe Devanagari" panose="02040503050201020203" pitchFamily="18" charset="0"/>
                <a:cs typeface="Adobe Devanagari" panose="02040503050201020203" pitchFamily="18" charset="0"/>
              </a:rPr>
              <a:t>Design of a 180° phase shifting circuit</a:t>
            </a:r>
          </a:p>
          <a:p>
            <a:pPr lvl="1">
              <a:buFont typeface="Arial" panose="020B0604020202020204" pitchFamily="34" charset="0"/>
              <a:buChar char="•"/>
            </a:pPr>
            <a:r>
              <a:rPr lang="en-US" sz="1400" dirty="0">
                <a:solidFill>
                  <a:srgbClr val="C00000"/>
                </a:solidFill>
                <a:latin typeface="Adobe Devanagari" panose="02040503050201020203" pitchFamily="18" charset="0"/>
                <a:cs typeface="Adobe Devanagari" panose="02040503050201020203" pitchFamily="18" charset="0"/>
              </a:rPr>
              <a:t>F</a:t>
            </a:r>
            <a:r>
              <a:rPr lang="en-US" sz="1400" dirty="0" smtClean="0">
                <a:solidFill>
                  <a:srgbClr val="C00000"/>
                </a:solidFill>
                <a:latin typeface="Adobe Devanagari" panose="02040503050201020203" pitchFamily="18" charset="0"/>
                <a:cs typeface="Adobe Devanagari" panose="02040503050201020203" pitchFamily="18" charset="0"/>
              </a:rPr>
              <a:t>unctionality cross-check of the 180° phase shifter provided</a:t>
            </a:r>
          </a:p>
          <a:p>
            <a:pPr lvl="1">
              <a:buFont typeface="Arial" panose="020B0604020202020204" pitchFamily="34" charset="0"/>
              <a:buChar char="•"/>
            </a:pPr>
            <a:r>
              <a:rPr lang="en-US" sz="1400" dirty="0">
                <a:solidFill>
                  <a:srgbClr val="C00000"/>
                </a:solidFill>
                <a:latin typeface="Adobe Devanagari" panose="02040503050201020203" pitchFamily="18" charset="0"/>
                <a:cs typeface="Adobe Devanagari" panose="02040503050201020203" pitchFamily="18" charset="0"/>
              </a:rPr>
              <a:t>A</a:t>
            </a:r>
            <a:r>
              <a:rPr lang="en-US" sz="1400" dirty="0" smtClean="0">
                <a:solidFill>
                  <a:srgbClr val="C00000"/>
                </a:solidFill>
                <a:latin typeface="Adobe Devanagari" panose="02040503050201020203" pitchFamily="18" charset="0"/>
                <a:cs typeface="Adobe Devanagari" panose="02040503050201020203" pitchFamily="18" charset="0"/>
              </a:rPr>
              <a:t>ctual phase shift measurement</a:t>
            </a:r>
          </a:p>
          <a:p>
            <a:pPr lvl="1">
              <a:buFont typeface="Arial" panose="020B0604020202020204" pitchFamily="34" charset="0"/>
              <a:buChar char="•"/>
            </a:pPr>
            <a:r>
              <a:rPr lang="en-US" sz="1400" dirty="0" smtClean="0">
                <a:solidFill>
                  <a:srgbClr val="C00000"/>
                </a:solidFill>
                <a:latin typeface="Adobe Devanagari" panose="02040503050201020203" pitchFamily="18" charset="0"/>
                <a:cs typeface="Adobe Devanagari" panose="02040503050201020203" pitchFamily="18" charset="0"/>
              </a:rPr>
              <a:t>Generation and timing regulation of the trigger signals</a:t>
            </a:r>
          </a:p>
          <a:p>
            <a:pPr lvl="1">
              <a:buFont typeface="Arial" panose="020B0604020202020204" pitchFamily="34" charset="0"/>
              <a:buChar char="•"/>
            </a:pPr>
            <a:r>
              <a:rPr lang="en-US" sz="1400" dirty="0" smtClean="0">
                <a:solidFill>
                  <a:srgbClr val="C00000"/>
                </a:solidFill>
                <a:latin typeface="Adobe Devanagari" panose="02040503050201020203" pitchFamily="18" charset="0"/>
                <a:cs typeface="Adobe Devanagari" panose="02040503050201020203" pitchFamily="18" charset="0"/>
              </a:rPr>
              <a:t>Oscilloscope cross check (30 dB att. 500 mV/div) </a:t>
            </a:r>
          </a:p>
          <a:p>
            <a:pPr>
              <a:buFont typeface="+mj-lt"/>
              <a:buAutoNum type="arabicPeriod"/>
            </a:pPr>
            <a:r>
              <a:rPr lang="en-US" sz="1600" u="sng" dirty="0">
                <a:solidFill>
                  <a:srgbClr val="0070C0"/>
                </a:solidFill>
                <a:latin typeface="Adobe Devanagari" panose="02040503050201020203" pitchFamily="18" charset="0"/>
                <a:cs typeface="Adobe Devanagari" panose="02040503050201020203" pitchFamily="18" charset="0"/>
              </a:rPr>
              <a:t>Time domain: SLED tuning with rectangular input pulse (no 180° phase jump)</a:t>
            </a:r>
          </a:p>
          <a:p>
            <a:pPr marL="800100" lvl="1" indent="-342900">
              <a:buFont typeface="+mj-lt"/>
              <a:buAutoNum type="arabicPeriod"/>
            </a:pPr>
            <a:r>
              <a:rPr lang="en-US" sz="1400" dirty="0" smtClean="0">
                <a:solidFill>
                  <a:srgbClr val="0070C0"/>
                </a:solidFill>
                <a:latin typeface="Adobe Devanagari" panose="02040503050201020203" pitchFamily="18" charset="0"/>
                <a:cs typeface="Adobe Devanagari" panose="02040503050201020203" pitchFamily="18" charset="0"/>
              </a:rPr>
              <a:t>Cavity n.1 optimization </a:t>
            </a:r>
          </a:p>
          <a:p>
            <a:pPr marL="800100" lvl="1" indent="-342900">
              <a:buFont typeface="+mj-lt"/>
              <a:buAutoNum type="arabicPeriod"/>
            </a:pPr>
            <a:r>
              <a:rPr lang="en-US" sz="1400" dirty="0" smtClean="0">
                <a:solidFill>
                  <a:srgbClr val="0070C0"/>
                </a:solidFill>
                <a:latin typeface="Adobe Devanagari" panose="02040503050201020203" pitchFamily="18" charset="0"/>
                <a:cs typeface="Adobe Devanagari" panose="02040503050201020203" pitchFamily="18" charset="0"/>
              </a:rPr>
              <a:t>Cavity n.2 optimization</a:t>
            </a:r>
            <a:endParaRPr lang="en-US" sz="1400" dirty="0">
              <a:solidFill>
                <a:srgbClr val="0070C0"/>
              </a:solidFill>
              <a:latin typeface="Adobe Devanagari" panose="02040503050201020203" pitchFamily="18" charset="0"/>
              <a:cs typeface="Adobe Devanagari" panose="02040503050201020203" pitchFamily="18" charset="0"/>
            </a:endParaRPr>
          </a:p>
          <a:p>
            <a:pPr marL="800100" lvl="1" indent="-342900">
              <a:buFont typeface="+mj-lt"/>
              <a:buAutoNum type="arabicPeriod"/>
            </a:pPr>
            <a:r>
              <a:rPr lang="en-US" sz="1400" dirty="0" smtClean="0">
                <a:solidFill>
                  <a:srgbClr val="0070C0"/>
                </a:solidFill>
                <a:latin typeface="Adobe Devanagari" panose="02040503050201020203" pitchFamily="18" charset="0"/>
                <a:cs typeface="Adobe Devanagari" panose="02040503050201020203" pitchFamily="18" charset="0"/>
              </a:rPr>
              <a:t>Tuning optimizing SLED output</a:t>
            </a:r>
            <a:endParaRPr lang="en-US" sz="1600" dirty="0" smtClean="0">
              <a:solidFill>
                <a:srgbClr val="0070C0"/>
              </a:solidFill>
              <a:latin typeface="Adobe Devanagari" panose="02040503050201020203" pitchFamily="18" charset="0"/>
              <a:cs typeface="Adobe Devanagari" panose="02040503050201020203" pitchFamily="18" charset="0"/>
            </a:endParaRPr>
          </a:p>
          <a:p>
            <a:pPr>
              <a:buFont typeface="+mj-lt"/>
              <a:buAutoNum type="arabicPeriod"/>
            </a:pPr>
            <a:r>
              <a:rPr lang="en-US" sz="1600" u="sng" dirty="0" smtClean="0">
                <a:solidFill>
                  <a:srgbClr val="0070C0"/>
                </a:solidFill>
                <a:latin typeface="Adobe Devanagari" panose="02040503050201020203" pitchFamily="18" charset="0"/>
                <a:cs typeface="Adobe Devanagari" panose="02040503050201020203" pitchFamily="18" charset="0"/>
              </a:rPr>
              <a:t>Time domain: visualization </a:t>
            </a:r>
            <a:r>
              <a:rPr lang="en-US" sz="1600" u="sng" dirty="0">
                <a:solidFill>
                  <a:srgbClr val="0070C0"/>
                </a:solidFill>
                <a:latin typeface="Adobe Devanagari" panose="02040503050201020203" pitchFamily="18" charset="0"/>
                <a:cs typeface="Adobe Devanagari" panose="02040503050201020203" pitchFamily="18" charset="0"/>
              </a:rPr>
              <a:t>of SLED output pulse </a:t>
            </a:r>
            <a:r>
              <a:rPr lang="en-US" sz="1600" u="sng" dirty="0" smtClean="0">
                <a:solidFill>
                  <a:srgbClr val="0070C0"/>
                </a:solidFill>
                <a:latin typeface="Adobe Devanagari" panose="02040503050201020203" pitchFamily="18" charset="0"/>
                <a:cs typeface="Adobe Devanagari" panose="02040503050201020203" pitchFamily="18" charset="0"/>
              </a:rPr>
              <a:t>with </a:t>
            </a:r>
            <a:r>
              <a:rPr lang="en-US" sz="1600" u="sng" dirty="0">
                <a:solidFill>
                  <a:srgbClr val="0070C0"/>
                </a:solidFill>
                <a:latin typeface="Adobe Devanagari" panose="02040503050201020203" pitchFamily="18" charset="0"/>
                <a:cs typeface="Adobe Devanagari" panose="02040503050201020203" pitchFamily="18" charset="0"/>
              </a:rPr>
              <a:t>180° phase </a:t>
            </a:r>
            <a:r>
              <a:rPr lang="en-US" sz="1600" u="sng" dirty="0" smtClean="0">
                <a:solidFill>
                  <a:srgbClr val="0070C0"/>
                </a:solidFill>
                <a:latin typeface="Adobe Devanagari" panose="02040503050201020203" pitchFamily="18" charset="0"/>
                <a:cs typeface="Adobe Devanagari" panose="02040503050201020203" pitchFamily="18" charset="0"/>
              </a:rPr>
              <a:t>jump</a:t>
            </a:r>
          </a:p>
          <a:p>
            <a:pPr marL="800100" lvl="1" indent="-342900">
              <a:buFont typeface="+mj-lt"/>
              <a:buAutoNum type="arabicPeriod"/>
            </a:pPr>
            <a:r>
              <a:rPr lang="en-US" sz="1400" dirty="0" smtClean="0">
                <a:solidFill>
                  <a:srgbClr val="0070C0"/>
                </a:solidFill>
                <a:latin typeface="Adobe Devanagari" panose="02040503050201020203" pitchFamily="18" charset="0"/>
                <a:cs typeface="Adobe Devanagari" panose="02040503050201020203" pitchFamily="18" charset="0"/>
              </a:rPr>
              <a:t>Fine frequency tuning of the SLED pulse</a:t>
            </a:r>
          </a:p>
          <a:p>
            <a:pPr marL="800100" lvl="1" indent="-342900">
              <a:buFont typeface="+mj-lt"/>
              <a:buAutoNum type="arabicPeriod"/>
            </a:pPr>
            <a:r>
              <a:rPr lang="en-US" sz="1400" dirty="0" smtClean="0">
                <a:solidFill>
                  <a:srgbClr val="0070C0"/>
                </a:solidFill>
                <a:latin typeface="Adobe Devanagari" panose="02040503050201020203" pitchFamily="18" charset="0"/>
                <a:cs typeface="Adobe Devanagari" panose="02040503050201020203" pitchFamily="18" charset="0"/>
              </a:rPr>
              <a:t>Qualitative measurement of energy/power gain</a:t>
            </a:r>
          </a:p>
          <a:p>
            <a:pPr marL="800100" lvl="1" indent="-342900">
              <a:buFont typeface="+mj-lt"/>
              <a:buAutoNum type="arabicPeriod"/>
            </a:pPr>
            <a:r>
              <a:rPr lang="en-US" sz="1400" dirty="0" smtClean="0">
                <a:solidFill>
                  <a:srgbClr val="0070C0"/>
                </a:solidFill>
                <a:latin typeface="Adobe Devanagari" panose="02040503050201020203" pitchFamily="18" charset="0"/>
                <a:cs typeface="Adobe Devanagari" panose="02040503050201020203" pitchFamily="18" charset="0"/>
              </a:rPr>
              <a:t>Scan </a:t>
            </a:r>
            <a:r>
              <a:rPr lang="en-US" sz="1400" dirty="0" err="1" smtClean="0">
                <a:solidFill>
                  <a:srgbClr val="0070C0"/>
                </a:solidFill>
                <a:latin typeface="Adobe Devanagari" panose="02040503050201020203" pitchFamily="18" charset="0"/>
                <a:cs typeface="Adobe Devanagari" panose="02040503050201020203" pitchFamily="18" charset="0"/>
              </a:rPr>
              <a:t>T</a:t>
            </a:r>
            <a:r>
              <a:rPr lang="en-US" sz="1400" baseline="-25000" dirty="0" err="1" smtClean="0">
                <a:solidFill>
                  <a:srgbClr val="0070C0"/>
                </a:solidFill>
                <a:latin typeface="Adobe Devanagari" panose="02040503050201020203" pitchFamily="18" charset="0"/>
                <a:cs typeface="Adobe Devanagari" panose="02040503050201020203" pitchFamily="18" charset="0"/>
              </a:rPr>
              <a:t>jump</a:t>
            </a:r>
            <a:r>
              <a:rPr lang="en-US" sz="1400" dirty="0" smtClean="0">
                <a:solidFill>
                  <a:srgbClr val="0070C0"/>
                </a:solidFill>
                <a:latin typeface="Adobe Devanagari" panose="02040503050201020203" pitchFamily="18" charset="0"/>
                <a:cs typeface="Adobe Devanagari" panose="02040503050201020203" pitchFamily="18" charset="0"/>
              </a:rPr>
              <a:t> vs energy gain</a:t>
            </a:r>
            <a:endParaRPr lang="en-US" sz="1400" dirty="0">
              <a:solidFill>
                <a:srgbClr val="0070C0"/>
              </a:solidFill>
              <a:latin typeface="Adobe Devanagari" panose="02040503050201020203" pitchFamily="18" charset="0"/>
              <a:cs typeface="Adobe Devanagari" panose="02040503050201020203" pitchFamily="18" charset="0"/>
            </a:endParaRPr>
          </a:p>
          <a:p>
            <a:pPr lvl="1"/>
            <a:endParaRPr lang="en-US" sz="1400" dirty="0" smtClean="0">
              <a:latin typeface="Adobe Devanagari" panose="02040503050201020203" pitchFamily="18" charset="0"/>
              <a:cs typeface="Adobe Devanagari" panose="02040503050201020203" pitchFamily="18" charset="0"/>
            </a:endParaRPr>
          </a:p>
        </p:txBody>
      </p:sp>
      <p:cxnSp>
        <p:nvCxnSpPr>
          <p:cNvPr id="6" name="Connettore 2 5"/>
          <p:cNvCxnSpPr>
            <a:stCxn id="19" idx="0"/>
          </p:cNvCxnSpPr>
          <p:nvPr/>
        </p:nvCxnSpPr>
        <p:spPr>
          <a:xfrm flipH="1" flipV="1">
            <a:off x="5468471" y="2079813"/>
            <a:ext cx="365810" cy="1164974"/>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a:stCxn id="20" idx="3"/>
          </p:cNvCxnSpPr>
          <p:nvPr/>
        </p:nvCxnSpPr>
        <p:spPr>
          <a:xfrm>
            <a:off x="6872661" y="2579218"/>
            <a:ext cx="624500" cy="205030"/>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a:stCxn id="24" idx="0"/>
          </p:cNvCxnSpPr>
          <p:nvPr/>
        </p:nvCxnSpPr>
        <p:spPr>
          <a:xfrm flipV="1">
            <a:off x="6556080" y="4491789"/>
            <a:ext cx="494192" cy="1163278"/>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a:stCxn id="24" idx="0"/>
          </p:cNvCxnSpPr>
          <p:nvPr/>
        </p:nvCxnSpPr>
        <p:spPr>
          <a:xfrm flipV="1">
            <a:off x="6556080" y="4745689"/>
            <a:ext cx="1521120" cy="909378"/>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p:cNvCxnSpPr>
            <a:stCxn id="27" idx="0"/>
          </p:cNvCxnSpPr>
          <p:nvPr/>
        </p:nvCxnSpPr>
        <p:spPr>
          <a:xfrm flipV="1">
            <a:off x="8323323" y="1799012"/>
            <a:ext cx="57032" cy="869804"/>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5267761" y="3244787"/>
            <a:ext cx="1133039" cy="369332"/>
          </a:xfrm>
          <a:prstGeom prst="rect">
            <a:avLst/>
          </a:prstGeom>
          <a:solidFill>
            <a:schemeClr val="accent6">
              <a:lumMod val="75000"/>
            </a:schemeClr>
          </a:solidFill>
          <a:ln>
            <a:solidFill>
              <a:schemeClr val="bg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dirty="0" smtClean="0">
                <a:solidFill>
                  <a:schemeClr val="bg1"/>
                </a:solidFill>
                <a:latin typeface="Adobe Devanagari" panose="02040503050201020203" pitchFamily="18" charset="0"/>
                <a:cs typeface="Adobe Devanagari" panose="02040503050201020203" pitchFamily="18" charset="0"/>
              </a:rPr>
              <a:t>Input port</a:t>
            </a:r>
            <a:endParaRPr lang="en-US" dirty="0">
              <a:solidFill>
                <a:schemeClr val="bg1"/>
              </a:solidFill>
              <a:latin typeface="Adobe Devanagari" panose="02040503050201020203" pitchFamily="18" charset="0"/>
              <a:cs typeface="Adobe Devanagari" panose="02040503050201020203" pitchFamily="18" charset="0"/>
            </a:endParaRPr>
          </a:p>
        </p:txBody>
      </p:sp>
      <p:sp>
        <p:nvSpPr>
          <p:cNvPr id="20" name="CasellaDiTesto 19"/>
          <p:cNvSpPr txBox="1"/>
          <p:nvPr/>
        </p:nvSpPr>
        <p:spPr>
          <a:xfrm>
            <a:off x="5785504" y="2394552"/>
            <a:ext cx="1087157" cy="369332"/>
          </a:xfrm>
          <a:prstGeom prst="rect">
            <a:avLst/>
          </a:prstGeom>
          <a:solidFill>
            <a:schemeClr val="accent6">
              <a:lumMod val="75000"/>
            </a:schemeClr>
          </a:solidFill>
          <a:ln>
            <a:solidFill>
              <a:schemeClr val="bg1"/>
            </a:solidFill>
          </a:ln>
        </p:spPr>
        <p:style>
          <a:lnRef idx="1">
            <a:schemeClr val="accent5"/>
          </a:lnRef>
          <a:fillRef idx="3">
            <a:schemeClr val="accent5"/>
          </a:fillRef>
          <a:effectRef idx="2">
            <a:schemeClr val="accent5"/>
          </a:effectRef>
          <a:fontRef idx="minor">
            <a:schemeClr val="lt1"/>
          </a:fontRef>
        </p:style>
        <p:txBody>
          <a:bodyPr wrap="none" rtlCol="0">
            <a:spAutoFit/>
          </a:bodyPr>
          <a:lstStyle/>
          <a:p>
            <a:pPr algn="ctr"/>
            <a:r>
              <a:rPr lang="en-US" dirty="0" smtClean="0">
                <a:solidFill>
                  <a:schemeClr val="bg1"/>
                </a:solidFill>
                <a:latin typeface="Adobe Devanagari" panose="02040503050201020203" pitchFamily="18" charset="0"/>
                <a:cs typeface="Adobe Devanagari" panose="02040503050201020203" pitchFamily="18" charset="0"/>
              </a:rPr>
              <a:t>90° hybrid</a:t>
            </a:r>
            <a:endParaRPr lang="en-US" dirty="0">
              <a:solidFill>
                <a:schemeClr val="bg1"/>
              </a:solidFill>
              <a:latin typeface="Adobe Devanagari" panose="02040503050201020203" pitchFamily="18" charset="0"/>
              <a:cs typeface="Adobe Devanagari" panose="02040503050201020203" pitchFamily="18" charset="0"/>
            </a:endParaRPr>
          </a:p>
        </p:txBody>
      </p:sp>
      <p:sp>
        <p:nvSpPr>
          <p:cNvPr id="24" name="CasellaDiTesto 23"/>
          <p:cNvSpPr txBox="1"/>
          <p:nvPr/>
        </p:nvSpPr>
        <p:spPr>
          <a:xfrm>
            <a:off x="5785504" y="5655067"/>
            <a:ext cx="1541152" cy="369332"/>
          </a:xfrm>
          <a:prstGeom prst="rect">
            <a:avLst/>
          </a:prstGeom>
          <a:solidFill>
            <a:schemeClr val="accent6">
              <a:lumMod val="75000"/>
            </a:schemeClr>
          </a:solidFill>
          <a:ln>
            <a:solidFill>
              <a:schemeClr val="bg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dirty="0" smtClean="0">
                <a:solidFill>
                  <a:schemeClr val="bg1"/>
                </a:solidFill>
                <a:latin typeface="Adobe Devanagari" panose="02040503050201020203" pitchFamily="18" charset="0"/>
                <a:cs typeface="Adobe Devanagari" panose="02040503050201020203" pitchFamily="18" charset="0"/>
              </a:rPr>
              <a:t>High Q cavities</a:t>
            </a:r>
          </a:p>
        </p:txBody>
      </p:sp>
      <p:sp>
        <p:nvSpPr>
          <p:cNvPr id="27" name="CasellaDiTesto 26"/>
          <p:cNvSpPr txBox="1"/>
          <p:nvPr/>
        </p:nvSpPr>
        <p:spPr>
          <a:xfrm>
            <a:off x="7584125" y="2668816"/>
            <a:ext cx="1478396" cy="369332"/>
          </a:xfrm>
          <a:prstGeom prst="rect">
            <a:avLst/>
          </a:prstGeom>
          <a:solidFill>
            <a:schemeClr val="accent6">
              <a:lumMod val="75000"/>
            </a:schemeClr>
          </a:solidFill>
          <a:ln>
            <a:solidFill>
              <a:schemeClr val="bg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dirty="0" smtClean="0">
                <a:solidFill>
                  <a:schemeClr val="bg1"/>
                </a:solidFill>
                <a:latin typeface="Adobe Devanagari" panose="02040503050201020203" pitchFamily="18" charset="0"/>
                <a:cs typeface="Adobe Devanagari" panose="02040503050201020203" pitchFamily="18" charset="0"/>
              </a:rPr>
              <a:t>Output port</a:t>
            </a:r>
            <a:endParaRPr lang="en-US" dirty="0">
              <a:solidFill>
                <a:schemeClr val="bg1"/>
              </a:solidFill>
              <a:latin typeface="Adobe Devanagari" panose="02040503050201020203" pitchFamily="18" charset="0"/>
              <a:cs typeface="Adobe Devanagari" panose="02040503050201020203" pitchFamily="18" charset="0"/>
            </a:endParaRPr>
          </a:p>
        </p:txBody>
      </p:sp>
      <p:cxnSp>
        <p:nvCxnSpPr>
          <p:cNvPr id="17" name="Connettore 1 16"/>
          <p:cNvCxnSpPr/>
          <p:nvPr/>
        </p:nvCxnSpPr>
        <p:spPr>
          <a:xfrm flipV="1">
            <a:off x="803189" y="647048"/>
            <a:ext cx="7411452" cy="16042"/>
          </a:xfrm>
          <a:prstGeom prst="line">
            <a:avLst/>
          </a:prstGeom>
          <a:ln w="76200" cmpd="thickThin">
            <a:solidFill>
              <a:srgbClr val="0070C0"/>
            </a:solidFill>
            <a:prstDash val="solid"/>
          </a:ln>
          <a:effectLst>
            <a:softEdge rad="31750"/>
          </a:effectLst>
          <a:scene3d>
            <a:camera prst="orthographicFront"/>
            <a:lightRig rig="threePt" dir="t"/>
          </a:scene3d>
          <a:sp3d prstMaterial="matte">
            <a:bevelT w="10160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215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4115" y="-200522"/>
            <a:ext cx="8229600" cy="1143000"/>
          </a:xfrm>
        </p:spPr>
        <p:txBody>
          <a:bodyPr>
            <a:normAutofit/>
          </a:bodyPr>
          <a:lstStyle/>
          <a:p>
            <a:r>
              <a:rPr lang="en-US" sz="3000" dirty="0" smtClean="0">
                <a:latin typeface="Adobe Devanagari" panose="02040503050201020203" pitchFamily="18" charset="0"/>
                <a:cs typeface="Adobe Devanagari" panose="02040503050201020203" pitchFamily="18" charset="0"/>
              </a:rPr>
              <a:t>Hint: SLED tuning</a:t>
            </a:r>
            <a:endParaRPr lang="en-US" sz="3000" dirty="0">
              <a:latin typeface="Adobe Devanagari" panose="02040503050201020203" pitchFamily="18" charset="0"/>
              <a:cs typeface="Adobe Devanagari" panose="02040503050201020203" pitchFamily="18" charset="0"/>
            </a:endParaRP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457200" y="1022688"/>
                <a:ext cx="8229600" cy="6035837"/>
              </a:xfrm>
              <a:ln>
                <a:noFill/>
              </a:ln>
            </p:spPr>
            <p:txBody>
              <a:bodyPr>
                <a:normAutofit/>
              </a:bodyPr>
              <a:lstStyle/>
              <a:p>
                <a:pPr marL="0" indent="0" algn="just">
                  <a:buNone/>
                </a:pPr>
                <a:r>
                  <a:rPr lang="en-US" sz="1800" dirty="0" smtClean="0">
                    <a:solidFill>
                      <a:srgbClr val="FF0000"/>
                    </a:solidFill>
                    <a:latin typeface="Adobe Devanagari" panose="02040503050201020203" pitchFamily="18" charset="0"/>
                    <a:cs typeface="Adobe Devanagari" panose="02040503050201020203" pitchFamily="18" charset="0"/>
                  </a:rPr>
                  <a:t>WHY? </a:t>
                </a:r>
              </a:p>
              <a:p>
                <a:pPr marL="0" indent="0" algn="just">
                  <a:buNone/>
                </a:pPr>
                <a:r>
                  <a:rPr lang="en-US" sz="1800" dirty="0" smtClean="0">
                    <a:latin typeface="Adobe Devanagari" panose="02040503050201020203" pitchFamily="18" charset="0"/>
                    <a:cs typeface="Adobe Devanagari" panose="02040503050201020203" pitchFamily="18" charset="0"/>
                  </a:rPr>
                  <a:t>If the resonant frequencies of the 2 cavities are not the same and/or equal to the operating frequency (2856 MHz for S-band </a:t>
                </a:r>
                <a:r>
                  <a:rPr lang="en-US" sz="1800" dirty="0" err="1" smtClean="0">
                    <a:latin typeface="Adobe Devanagari" panose="02040503050201020203" pitchFamily="18" charset="0"/>
                    <a:cs typeface="Adobe Devanagari" panose="02040503050201020203" pitchFamily="18" charset="0"/>
                  </a:rPr>
                  <a:t>linacs</a:t>
                </a:r>
                <a:r>
                  <a:rPr lang="en-US" sz="1800" dirty="0" smtClean="0">
                    <a:latin typeface="Adobe Devanagari" panose="02040503050201020203" pitchFamily="18" charset="0"/>
                    <a:cs typeface="Adobe Devanagari" panose="02040503050201020203" pitchFamily="18" charset="0"/>
                  </a:rPr>
                  <a:t>) the SLED can produce high reflections at the input port, causing breakdowns in the input waveguide or near the klystron window.</a:t>
                </a:r>
              </a:p>
              <a:p>
                <a:pPr marL="0" indent="0" algn="just">
                  <a:buNone/>
                </a:pPr>
                <a:endParaRPr lang="en-US" sz="1800" dirty="0">
                  <a:latin typeface="Adobe Devanagari" panose="02040503050201020203" pitchFamily="18" charset="0"/>
                  <a:cs typeface="Adobe Devanagari" panose="02040503050201020203" pitchFamily="18" charset="0"/>
                </a:endParaRPr>
              </a:p>
              <a:p>
                <a:pPr marL="0" indent="0" algn="just">
                  <a:buNone/>
                </a:pPr>
                <a:r>
                  <a:rPr lang="en-US" sz="1800" dirty="0" smtClean="0">
                    <a:solidFill>
                      <a:srgbClr val="FF0000"/>
                    </a:solidFill>
                    <a:latin typeface="Adobe Devanagari" panose="02040503050201020203" pitchFamily="18" charset="0"/>
                    <a:cs typeface="Adobe Devanagari" panose="02040503050201020203" pitchFamily="18" charset="0"/>
                  </a:rPr>
                  <a:t>HOW?</a:t>
                </a:r>
              </a:p>
              <a:p>
                <a:pPr marL="0" indent="0" algn="just">
                  <a:buNone/>
                </a:pPr>
                <a:r>
                  <a:rPr lang="en-US" sz="1800" dirty="0" smtClean="0">
                    <a:latin typeface="Adobe Devanagari" panose="02040503050201020203" pitchFamily="18" charset="0"/>
                    <a:cs typeface="Adobe Devanagari" panose="02040503050201020203" pitchFamily="18" charset="0"/>
                  </a:rPr>
                  <a:t>Generally frequency tuning is done in </a:t>
                </a:r>
                <a:r>
                  <a:rPr lang="en-US" sz="1800" dirty="0" smtClean="0">
                    <a:solidFill>
                      <a:srgbClr val="FF0000"/>
                    </a:solidFill>
                    <a:latin typeface="Adobe Devanagari" panose="02040503050201020203" pitchFamily="18" charset="0"/>
                    <a:cs typeface="Adobe Devanagari" panose="02040503050201020203" pitchFamily="18" charset="0"/>
                  </a:rPr>
                  <a:t>air</a:t>
                </a:r>
                <a:r>
                  <a:rPr lang="en-US" sz="1800" dirty="0" smtClean="0">
                    <a:latin typeface="Adobe Devanagari" panose="02040503050201020203" pitchFamily="18" charset="0"/>
                    <a:cs typeface="Adobe Devanagari" panose="02040503050201020203" pitchFamily="18" charset="0"/>
                  </a:rPr>
                  <a:t> and with </a:t>
                </a:r>
                <a:r>
                  <a:rPr lang="en-US" sz="1800" dirty="0" smtClean="0">
                    <a:solidFill>
                      <a:srgbClr val="FF0000"/>
                    </a:solidFill>
                    <a:latin typeface="Adobe Devanagari" panose="02040503050201020203" pitchFamily="18" charset="0"/>
                    <a:cs typeface="Adobe Devanagari" panose="02040503050201020203" pitchFamily="18" charset="0"/>
                  </a:rPr>
                  <a:t>low RF power</a:t>
                </a:r>
                <a:r>
                  <a:rPr lang="en-US" sz="1800" dirty="0" smtClean="0">
                    <a:latin typeface="Adobe Devanagari" panose="02040503050201020203" pitchFamily="18" charset="0"/>
                    <a:cs typeface="Adobe Devanagari" panose="02040503050201020203" pitchFamily="18" charset="0"/>
                  </a:rPr>
                  <a:t>. For this reason the measurement needs to account for several environmental variation with respect to nominal conditions: room temperature, pressure, humidity and air (instead of vacuum). </a:t>
                </a:r>
              </a:p>
              <a:p>
                <a:pPr marL="0" indent="0" algn="just">
                  <a:buNone/>
                </a:pPr>
                <a:endParaRPr lang="it-IT" sz="1800" b="0" i="1" dirty="0" smtClean="0">
                  <a:latin typeface="Adobe Devanagari" panose="02040503050201020203" pitchFamily="18" charset="0"/>
                  <a:cs typeface="Adobe Devanagari" panose="02040503050201020203"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𝑓</m:t>
                          </m:r>
                        </m:e>
                        <m:sub>
                          <m:r>
                            <a:rPr lang="it-IT" sz="1800" b="0" i="1" smtClean="0">
                              <a:latin typeface="Cambria Math" panose="02040503050406030204" pitchFamily="18" charset="0"/>
                            </a:rPr>
                            <m:t>𝐿𝑃</m:t>
                          </m:r>
                        </m:sub>
                      </m:sSub>
                      <m:d>
                        <m:dPr>
                          <m:ctrlPr>
                            <a:rPr lang="it-IT" sz="1800" b="0" i="1" smtClean="0">
                              <a:latin typeface="Cambria Math" panose="02040503050406030204" pitchFamily="18" charset="0"/>
                            </a:rPr>
                          </m:ctrlPr>
                        </m:dPr>
                        <m:e>
                          <m:r>
                            <a:rPr lang="it-IT" sz="1800" b="0" i="1" smtClean="0">
                              <a:latin typeface="Cambria Math" panose="02040503050406030204" pitchFamily="18" charset="0"/>
                            </a:rPr>
                            <m:t>𝑀𝐻𝑧</m:t>
                          </m:r>
                        </m:e>
                      </m:d>
                      <m:r>
                        <a:rPr lang="it-IT" sz="1800" b="0" i="1" smtClean="0">
                          <a:latin typeface="Cambria Math" panose="02040503050406030204" pitchFamily="18" charset="0"/>
                        </a:rPr>
                        <m:t>=</m:t>
                      </m:r>
                      <m:sSub>
                        <m:sSubPr>
                          <m:ctrlPr>
                            <a:rPr lang="it-IT" sz="1800" i="1">
                              <a:latin typeface="Cambria Math" panose="02040503050406030204" pitchFamily="18" charset="0"/>
                            </a:rPr>
                          </m:ctrlPr>
                        </m:sSubPr>
                        <m:e>
                          <m:r>
                            <a:rPr lang="it-IT" sz="1800" i="1">
                              <a:latin typeface="Cambria Math" panose="02040503050406030204" pitchFamily="18" charset="0"/>
                            </a:rPr>
                            <m:t>𝑓</m:t>
                          </m:r>
                        </m:e>
                        <m:sub>
                          <m:r>
                            <a:rPr lang="it-IT" sz="1800" b="0" i="1" smtClean="0">
                              <a:latin typeface="Cambria Math" panose="02040503050406030204" pitchFamily="18" charset="0"/>
                            </a:rPr>
                            <m:t>𝐻</m:t>
                          </m:r>
                          <m:r>
                            <a:rPr lang="it-IT" sz="1800" i="1">
                              <a:latin typeface="Cambria Math" panose="02040503050406030204" pitchFamily="18" charset="0"/>
                            </a:rPr>
                            <m:t>𝑃</m:t>
                          </m:r>
                        </m:sub>
                      </m:sSub>
                      <m:d>
                        <m:dPr>
                          <m:ctrlPr>
                            <a:rPr lang="it-IT" sz="1800" i="1">
                              <a:latin typeface="Cambria Math" panose="02040503050406030204" pitchFamily="18" charset="0"/>
                            </a:rPr>
                          </m:ctrlPr>
                        </m:dPr>
                        <m:e>
                          <m:r>
                            <a:rPr lang="it-IT" sz="1800" i="1">
                              <a:latin typeface="Cambria Math" panose="02040503050406030204" pitchFamily="18" charset="0"/>
                            </a:rPr>
                            <m:t>𝑀𝐻𝑧</m:t>
                          </m:r>
                        </m:e>
                      </m:d>
                      <m:r>
                        <a:rPr lang="it-IT" sz="1800" b="0" i="1" smtClean="0">
                          <a:latin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m:t>
                      </m:r>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𝑓</m:t>
                          </m:r>
                        </m:e>
                        <m:sub>
                          <m:r>
                            <a:rPr lang="it-IT" sz="1800" b="0" i="1" smtClean="0">
                              <a:latin typeface="Cambria Math" panose="02040503050406030204" pitchFamily="18" charset="0"/>
                              <a:ea typeface="Cambria Math" panose="02040503050406030204" pitchFamily="18" charset="0"/>
                            </a:rPr>
                            <m:t>𝑇</m:t>
                          </m:r>
                        </m:sub>
                      </m:s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𝑀𝐻𝑧</m:t>
                      </m:r>
                      <m:r>
                        <a:rPr lang="it-IT" sz="1800" b="0" i="1" smtClean="0">
                          <a:latin typeface="Cambria Math" panose="02040503050406030204" pitchFamily="18" charset="0"/>
                          <a:ea typeface="Cambria Math" panose="02040503050406030204" pitchFamily="18" charset="0"/>
                        </a:rPr>
                        <m:t>)−∆</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𝑓</m:t>
                          </m:r>
                        </m:e>
                        <m:sub>
                          <m:r>
                            <a:rPr lang="it-IT" sz="1800" b="0" i="1" smtClean="0">
                              <a:latin typeface="Cambria Math" panose="02040503050406030204" pitchFamily="18" charset="0"/>
                              <a:ea typeface="Cambria Math" panose="02040503050406030204" pitchFamily="18" charset="0"/>
                            </a:rPr>
                            <m:t>𝑎</m:t>
                          </m:r>
                        </m:sub>
                      </m:s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𝑀𝐻𝑧</m:t>
                      </m:r>
                      <m:r>
                        <a:rPr lang="it-IT" sz="1800" b="0" i="1" smtClean="0">
                          <a:latin typeface="Cambria Math" panose="02040503050406030204" pitchFamily="18" charset="0"/>
                          <a:ea typeface="Cambria Math" panose="02040503050406030204" pitchFamily="18" charset="0"/>
                        </a:rPr>
                        <m:t>)</m:t>
                      </m:r>
                    </m:oMath>
                  </m:oMathPara>
                </a14:m>
                <a:endParaRPr lang="en-US" sz="1800" dirty="0" smtClean="0">
                  <a:latin typeface="Adobe Devanagari" panose="02040503050201020203" pitchFamily="18" charset="0"/>
                  <a:cs typeface="Adobe Devanagari" panose="02040503050201020203" pitchFamily="18" charset="0"/>
                </a:endParaRPr>
              </a:p>
              <a:p>
                <a:pPr marL="0" indent="0" algn="just">
                  <a:buNone/>
                </a:pPr>
                <a:endParaRPr lang="en-US" sz="1800" dirty="0" smtClean="0">
                  <a:latin typeface="Adobe Devanagari" panose="02040503050201020203" pitchFamily="18" charset="0"/>
                  <a:cs typeface="Adobe Devanagari" panose="02040503050201020203" pitchFamily="18" charset="0"/>
                </a:endParaRPr>
              </a:p>
              <a:p>
                <a:pPr marL="0" indent="0" algn="just">
                  <a:buNone/>
                </a:pPr>
                <a:r>
                  <a:rPr lang="en-US" sz="1800" dirty="0" smtClean="0">
                    <a:latin typeface="Adobe Devanagari" panose="02040503050201020203" pitchFamily="18" charset="0"/>
                    <a:cs typeface="Adobe Devanagari" panose="02040503050201020203" pitchFamily="18" charset="0"/>
                  </a:rPr>
                  <a:t>Where:</a:t>
                </a:r>
              </a:p>
              <a:p>
                <a:pPr marL="0" indent="0" algn="just">
                  <a:buNone/>
                </a:pPr>
                <a14:m>
                  <m:oMath xmlns:m="http://schemas.openxmlformats.org/officeDocument/2006/math">
                    <m:sSub>
                      <m:sSubPr>
                        <m:ctrlPr>
                          <a:rPr lang="it-IT" sz="1800" i="1" smtClean="0">
                            <a:solidFill>
                              <a:srgbClr val="00B0F0"/>
                            </a:solidFill>
                            <a:latin typeface="Cambria Math" panose="02040503050406030204" pitchFamily="18" charset="0"/>
                          </a:rPr>
                        </m:ctrlPr>
                      </m:sSubPr>
                      <m:e>
                        <m:r>
                          <a:rPr lang="it-IT" sz="1800" i="1">
                            <a:solidFill>
                              <a:srgbClr val="00B0F0"/>
                            </a:solidFill>
                            <a:latin typeface="Cambria Math" panose="02040503050406030204" pitchFamily="18" charset="0"/>
                          </a:rPr>
                          <m:t>𝑓</m:t>
                        </m:r>
                      </m:e>
                      <m:sub>
                        <m:r>
                          <a:rPr lang="it-IT" sz="1800" b="0" i="1" smtClean="0">
                            <a:solidFill>
                              <a:srgbClr val="00B0F0"/>
                            </a:solidFill>
                            <a:latin typeface="Cambria Math" panose="02040503050406030204" pitchFamily="18" charset="0"/>
                          </a:rPr>
                          <m:t>𝐻</m:t>
                        </m:r>
                        <m:r>
                          <a:rPr lang="it-IT" sz="1800" i="1">
                            <a:solidFill>
                              <a:srgbClr val="00B0F0"/>
                            </a:solidFill>
                            <a:latin typeface="Cambria Math" panose="02040503050406030204" pitchFamily="18" charset="0"/>
                          </a:rPr>
                          <m:t>𝑃</m:t>
                        </m:r>
                      </m:sub>
                    </m:sSub>
                  </m:oMath>
                </a14:m>
                <a:r>
                  <a:rPr lang="en-US" sz="1800" dirty="0">
                    <a:latin typeface="Adobe Devanagari" panose="02040503050201020203" pitchFamily="18" charset="0"/>
                    <a:cs typeface="Adobe Devanagari" panose="02040503050201020203" pitchFamily="18" charset="0"/>
                  </a:rPr>
                  <a:t> is the SLED </a:t>
                </a:r>
                <a:r>
                  <a:rPr lang="en-US" sz="1800" dirty="0" smtClean="0">
                    <a:latin typeface="Adobe Devanagari" panose="02040503050201020203" pitchFamily="18" charset="0"/>
                    <a:cs typeface="Adobe Devanagari" panose="02040503050201020203" pitchFamily="18" charset="0"/>
                  </a:rPr>
                  <a:t>nominal working frequency = 2856 MHz </a:t>
                </a:r>
              </a:p>
              <a:p>
                <a:pPr marL="0" indent="0" algn="just">
                  <a:buNone/>
                </a:pPr>
                <a14:m>
                  <m:oMath xmlns:m="http://schemas.openxmlformats.org/officeDocument/2006/math">
                    <m:sSub>
                      <m:sSubPr>
                        <m:ctrlPr>
                          <a:rPr lang="it-IT" sz="1800" i="1" smtClean="0">
                            <a:solidFill>
                              <a:srgbClr val="00B0F0"/>
                            </a:solidFill>
                            <a:latin typeface="Cambria Math" panose="02040503050406030204" pitchFamily="18" charset="0"/>
                          </a:rPr>
                        </m:ctrlPr>
                      </m:sSubPr>
                      <m:e>
                        <m:r>
                          <a:rPr lang="it-IT" sz="1800" i="1">
                            <a:solidFill>
                              <a:srgbClr val="00B0F0"/>
                            </a:solidFill>
                            <a:latin typeface="Cambria Math" panose="02040503050406030204" pitchFamily="18" charset="0"/>
                          </a:rPr>
                          <m:t>𝑓</m:t>
                        </m:r>
                      </m:e>
                      <m:sub>
                        <m:r>
                          <a:rPr lang="it-IT" sz="1800" b="0" i="1" smtClean="0">
                            <a:solidFill>
                              <a:srgbClr val="00B0F0"/>
                            </a:solidFill>
                            <a:latin typeface="Cambria Math" panose="02040503050406030204" pitchFamily="18" charset="0"/>
                          </a:rPr>
                          <m:t>𝐿𝑃</m:t>
                        </m:r>
                      </m:sub>
                    </m:sSub>
                  </m:oMath>
                </a14:m>
                <a:r>
                  <a:rPr lang="en-US" sz="1800" dirty="0" smtClean="0">
                    <a:latin typeface="Adobe Devanagari" panose="02040503050201020203" pitchFamily="18" charset="0"/>
                    <a:cs typeface="Adobe Devanagari" panose="02040503050201020203" pitchFamily="18" charset="0"/>
                  </a:rPr>
                  <a:t> is the SLED resonant frequency to be tuned at low power, room temperature and in air</a:t>
                </a:r>
              </a:p>
              <a:p>
                <a:pPr marL="0" indent="0" algn="just">
                  <a:buNone/>
                </a:pPr>
                <a14:m>
                  <m:oMath xmlns:m="http://schemas.openxmlformats.org/officeDocument/2006/math">
                    <m:sSub>
                      <m:sSubPr>
                        <m:ctrlPr>
                          <a:rPr lang="it-IT" sz="1800" i="1" smtClean="0">
                            <a:solidFill>
                              <a:srgbClr val="00B0F0"/>
                            </a:solidFill>
                            <a:latin typeface="Cambria Math" panose="02040503050406030204" pitchFamily="18" charset="0"/>
                          </a:rPr>
                        </m:ctrlPr>
                      </m:sSubPr>
                      <m:e>
                        <m:r>
                          <a:rPr lang="it-IT" sz="1800" i="1" smtClean="0">
                            <a:solidFill>
                              <a:srgbClr val="00B0F0"/>
                            </a:solidFill>
                            <a:latin typeface="Cambria Math" panose="02040503050406030204" pitchFamily="18" charset="0"/>
                            <a:ea typeface="Cambria Math" panose="02040503050406030204" pitchFamily="18" charset="0"/>
                          </a:rPr>
                          <m:t>∆</m:t>
                        </m:r>
                        <m:r>
                          <a:rPr lang="it-IT" sz="1800" i="1">
                            <a:solidFill>
                              <a:srgbClr val="00B0F0"/>
                            </a:solidFill>
                            <a:latin typeface="Cambria Math" panose="02040503050406030204" pitchFamily="18" charset="0"/>
                          </a:rPr>
                          <m:t>𝑓</m:t>
                        </m:r>
                      </m:e>
                      <m:sub>
                        <m:r>
                          <a:rPr lang="it-IT" sz="1800" i="1">
                            <a:solidFill>
                              <a:srgbClr val="00B0F0"/>
                            </a:solidFill>
                            <a:latin typeface="Cambria Math" panose="02040503050406030204" pitchFamily="18" charset="0"/>
                          </a:rPr>
                          <m:t>𝑇</m:t>
                        </m:r>
                      </m:sub>
                    </m:sSub>
                  </m:oMath>
                </a14:m>
                <a:r>
                  <a:rPr lang="en-US" sz="1800" dirty="0" smtClean="0">
                    <a:latin typeface="Adobe Devanagari" panose="02040503050201020203" pitchFamily="18" charset="0"/>
                    <a:cs typeface="Adobe Devanagari" panose="02040503050201020203" pitchFamily="18" charset="0"/>
                  </a:rPr>
                  <a:t> is the frequency correction for temperature</a:t>
                </a:r>
              </a:p>
              <a:p>
                <a:pPr marL="0" indent="0" algn="just">
                  <a:buNone/>
                </a:pPr>
                <a14:m>
                  <m:oMath xmlns:m="http://schemas.openxmlformats.org/officeDocument/2006/math">
                    <m:sSub>
                      <m:sSubPr>
                        <m:ctrlPr>
                          <a:rPr lang="it-IT" sz="1800" i="1" smtClean="0">
                            <a:solidFill>
                              <a:srgbClr val="00B0F0"/>
                            </a:solidFill>
                            <a:latin typeface="Cambria Math" panose="02040503050406030204" pitchFamily="18" charset="0"/>
                          </a:rPr>
                        </m:ctrlPr>
                      </m:sSubPr>
                      <m:e>
                        <m:r>
                          <a:rPr lang="it-IT" sz="1800" i="1">
                            <a:solidFill>
                              <a:srgbClr val="00B0F0"/>
                            </a:solidFill>
                            <a:latin typeface="Cambria Math" panose="02040503050406030204" pitchFamily="18" charset="0"/>
                            <a:ea typeface="Cambria Math" panose="02040503050406030204" pitchFamily="18" charset="0"/>
                          </a:rPr>
                          <m:t>∆</m:t>
                        </m:r>
                        <m:r>
                          <a:rPr lang="it-IT" sz="1800" i="1">
                            <a:solidFill>
                              <a:srgbClr val="00B0F0"/>
                            </a:solidFill>
                            <a:latin typeface="Cambria Math" panose="02040503050406030204" pitchFamily="18" charset="0"/>
                          </a:rPr>
                          <m:t>𝑓</m:t>
                        </m:r>
                      </m:e>
                      <m:sub>
                        <m:r>
                          <a:rPr lang="it-IT" sz="1800" b="0" i="1" smtClean="0">
                            <a:solidFill>
                              <a:srgbClr val="00B0F0"/>
                            </a:solidFill>
                            <a:latin typeface="Cambria Math" panose="02040503050406030204" pitchFamily="18" charset="0"/>
                          </a:rPr>
                          <m:t>𝑎</m:t>
                        </m:r>
                      </m:sub>
                    </m:sSub>
                  </m:oMath>
                </a14:m>
                <a:r>
                  <a:rPr lang="en-US" sz="1800" dirty="0">
                    <a:latin typeface="Adobe Devanagari" panose="02040503050201020203" pitchFamily="18" charset="0"/>
                    <a:cs typeface="Adobe Devanagari" panose="02040503050201020203" pitchFamily="18" charset="0"/>
                  </a:rPr>
                  <a:t> is the frequency correction for </a:t>
                </a:r>
                <a:r>
                  <a:rPr lang="en-US" sz="1800" dirty="0" smtClean="0">
                    <a:latin typeface="Adobe Devanagari" panose="02040503050201020203" pitchFamily="18" charset="0"/>
                    <a:cs typeface="Adobe Devanagari" panose="02040503050201020203" pitchFamily="18" charset="0"/>
                  </a:rPr>
                  <a:t>pressure and humidity</a:t>
                </a:r>
              </a:p>
              <a:p>
                <a:pPr marL="0" indent="0" algn="just">
                  <a:buNone/>
                </a:pPr>
                <a:endParaRPr lang="en-US" sz="1800" dirty="0">
                  <a:latin typeface="Adobe Devanagari" panose="02040503050201020203" pitchFamily="18" charset="0"/>
                  <a:cs typeface="Adobe Devanagari" panose="02040503050201020203" pitchFamily="18" charset="0"/>
                </a:endParaRPr>
              </a:p>
              <a:p>
                <a:pPr marL="0" indent="0" algn="just">
                  <a:buNone/>
                </a:pPr>
                <a:endParaRPr lang="en-US" sz="1800" dirty="0" smtClean="0">
                  <a:latin typeface="Adobe Devanagari" panose="02040503050201020203" pitchFamily="18" charset="0"/>
                  <a:cs typeface="Adobe Devanagari" panose="02040503050201020203" pitchFamily="18" charset="0"/>
                </a:endParaRPr>
              </a:p>
              <a:p>
                <a:pPr marL="0" indent="0" algn="just">
                  <a:buNone/>
                </a:pPr>
                <a:endParaRPr lang="en-US" sz="1800" dirty="0">
                  <a:latin typeface="Adobe Devanagari" panose="02040503050201020203" pitchFamily="18" charset="0"/>
                  <a:cs typeface="Adobe Devanagari" panose="02040503050201020203" pitchFamily="18" charset="0"/>
                </a:endParaRPr>
              </a:p>
              <a:p>
                <a:pPr marL="0" indent="0" algn="just">
                  <a:buNone/>
                </a:pPr>
                <a:endParaRPr lang="en-US" sz="1800" dirty="0" smtClean="0">
                  <a:latin typeface="Adobe Devanagari" panose="02040503050201020203" pitchFamily="18" charset="0"/>
                  <a:cs typeface="Adobe Devanagari" panose="02040503050201020203" pitchFamily="18" charset="0"/>
                </a:endParaRPr>
              </a:p>
              <a:p>
                <a:pPr marL="0" indent="0" algn="just">
                  <a:buNone/>
                </a:pPr>
                <a:endParaRPr lang="en-US" sz="1800" dirty="0">
                  <a:latin typeface="Adobe Devanagari" panose="02040503050201020203" pitchFamily="18" charset="0"/>
                  <a:cs typeface="Adobe Devanagari" panose="02040503050201020203" pitchFamily="18" charset="0"/>
                </a:endParaRPr>
              </a:p>
              <a:p>
                <a:pPr marL="0" indent="0" algn="just">
                  <a:buNone/>
                </a:pPr>
                <a:endParaRPr lang="en-US" sz="1800" dirty="0" smtClean="0">
                  <a:latin typeface="Adobe Devanagari" panose="02040503050201020203" pitchFamily="18" charset="0"/>
                  <a:cs typeface="Adobe Devanagari" panose="02040503050201020203" pitchFamily="18" charset="0"/>
                </a:endParaRP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457200" y="1022688"/>
                <a:ext cx="8229600" cy="6035837"/>
              </a:xfrm>
              <a:blipFill rotWithShape="0">
                <a:blip r:embed="rId2"/>
                <a:stretch>
                  <a:fillRect l="-593" t="-606" r="-593"/>
                </a:stretch>
              </a:blipFill>
              <a:ln>
                <a:noFill/>
              </a:ln>
            </p:spPr>
            <p:txBody>
              <a:bodyPr/>
              <a:lstStyle/>
              <a:p>
                <a:r>
                  <a:rPr lang="en-US">
                    <a:noFill/>
                  </a:rPr>
                  <a:t> </a:t>
                </a:r>
              </a:p>
            </p:txBody>
          </p:sp>
        </mc:Fallback>
      </mc:AlternateContent>
      <p:sp>
        <p:nvSpPr>
          <p:cNvPr id="4" name="Rettangolo 3"/>
          <p:cNvSpPr/>
          <p:nvPr/>
        </p:nvSpPr>
        <p:spPr>
          <a:xfrm>
            <a:off x="1840988" y="3982966"/>
            <a:ext cx="5438273" cy="44918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ttore 1 5"/>
          <p:cNvCxnSpPr/>
          <p:nvPr/>
        </p:nvCxnSpPr>
        <p:spPr>
          <a:xfrm flipV="1">
            <a:off x="803189" y="647048"/>
            <a:ext cx="7411452" cy="16042"/>
          </a:xfrm>
          <a:prstGeom prst="line">
            <a:avLst/>
          </a:prstGeom>
          <a:ln w="76200" cmpd="thickThin">
            <a:solidFill>
              <a:srgbClr val="0070C0"/>
            </a:solidFill>
            <a:prstDash val="solid"/>
          </a:ln>
          <a:effectLst>
            <a:softEdge rad="31750"/>
          </a:effectLst>
          <a:scene3d>
            <a:camera prst="orthographicFront"/>
            <a:lightRig rig="threePt" dir="t"/>
          </a:scene3d>
          <a:sp3d prstMaterial="matte">
            <a:bevelT w="10160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088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4115" y="-206623"/>
            <a:ext cx="8229600" cy="1143000"/>
          </a:xfrm>
        </p:spPr>
        <p:txBody>
          <a:bodyPr>
            <a:normAutofit/>
          </a:bodyPr>
          <a:lstStyle/>
          <a:p>
            <a:r>
              <a:rPr lang="en-US" sz="3000" dirty="0" smtClean="0">
                <a:latin typeface="Adobe Devanagari" panose="02040503050201020203" pitchFamily="18" charset="0"/>
                <a:cs typeface="Adobe Devanagari" panose="02040503050201020203" pitchFamily="18" charset="0"/>
              </a:rPr>
              <a:t>Hint: SLED tuning (finding </a:t>
            </a:r>
            <a:r>
              <a:rPr lang="en-US" sz="3000" dirty="0" err="1" smtClean="0">
                <a:latin typeface="Adobe Devanagari" panose="02040503050201020203" pitchFamily="18" charset="0"/>
                <a:cs typeface="Adobe Devanagari" panose="02040503050201020203" pitchFamily="18" charset="0"/>
              </a:rPr>
              <a:t>f</a:t>
            </a:r>
            <a:r>
              <a:rPr lang="en-US" sz="3000" baseline="-25000" dirty="0" err="1" smtClean="0">
                <a:latin typeface="Adobe Devanagari" panose="02040503050201020203" pitchFamily="18" charset="0"/>
                <a:cs typeface="Adobe Devanagari" panose="02040503050201020203" pitchFamily="18" charset="0"/>
              </a:rPr>
              <a:t>LP</a:t>
            </a:r>
            <a:r>
              <a:rPr lang="en-US" sz="3000" dirty="0" smtClean="0">
                <a:latin typeface="Adobe Devanagari" panose="02040503050201020203" pitchFamily="18" charset="0"/>
                <a:cs typeface="Adobe Devanagari" panose="02040503050201020203" pitchFamily="18" charset="0"/>
              </a:rPr>
              <a:t>)</a:t>
            </a:r>
            <a:endParaRPr lang="en-US" sz="3000" dirty="0">
              <a:latin typeface="Adobe Devanagari" panose="02040503050201020203" pitchFamily="18" charset="0"/>
              <a:cs typeface="Adobe Devanagari" panose="02040503050201020203" pitchFamily="18" charset="0"/>
            </a:endParaRPr>
          </a:p>
        </p:txBody>
      </p:sp>
      <mc:AlternateContent xmlns:mc="http://schemas.openxmlformats.org/markup-compatibility/2006">
        <mc:Choice xmlns:a14="http://schemas.microsoft.com/office/drawing/2010/main" Requires="a14">
          <p:sp>
            <p:nvSpPr>
              <p:cNvPr id="3" name="Segnaposto contenuto 2"/>
              <p:cNvSpPr>
                <a:spLocks noGrp="1"/>
              </p:cNvSpPr>
              <p:nvPr>
                <p:ph idx="1"/>
              </p:nvPr>
            </p:nvSpPr>
            <p:spPr>
              <a:xfrm>
                <a:off x="457200" y="749974"/>
                <a:ext cx="8229600" cy="6108026"/>
              </a:xfrm>
            </p:spPr>
            <p:txBody>
              <a:bodyPr>
                <a:normAutofit fontScale="92500" lnSpcReduction="10000"/>
              </a:bodyPr>
              <a:lstStyle/>
              <a:p>
                <a:pPr marL="0" indent="0" algn="ctr">
                  <a:buNone/>
                </a:pPr>
                <a:endParaRPr lang="it-IT" sz="1600" dirty="0" smtClean="0">
                  <a:solidFill>
                    <a:srgbClr val="FF0000"/>
                  </a:solidFill>
                  <a:latin typeface="Adobe Devanagari" panose="02040503050201020203" pitchFamily="18" charset="0"/>
                  <a:cs typeface="Adobe Devanagari" panose="02040503050201020203" pitchFamily="18" charset="0"/>
                </a:endParaRPr>
              </a:p>
              <a:p>
                <a:pPr marL="0" indent="0" algn="ctr">
                  <a:buNone/>
                </a:pPr>
                <a:endParaRPr lang="it-IT" sz="1600" dirty="0" smtClean="0">
                  <a:solidFill>
                    <a:srgbClr val="FF0000"/>
                  </a:solidFill>
                  <a:latin typeface="Adobe Devanagari" panose="02040503050201020203" pitchFamily="18" charset="0"/>
                  <a:cs typeface="Adobe Devanagari" panose="02040503050201020203" pitchFamily="18" charset="0"/>
                </a:endParaRPr>
              </a:p>
              <a:p>
                <a:pPr marL="0" indent="0" algn="just">
                  <a:buNone/>
                </a:pPr>
                <a:r>
                  <a:rPr lang="en-US" sz="1600" dirty="0" smtClean="0">
                    <a:latin typeface="Adobe Devanagari" panose="02040503050201020203" pitchFamily="18" charset="0"/>
                    <a:cs typeface="Adobe Devanagari" panose="02040503050201020203" pitchFamily="18" charset="0"/>
                  </a:rPr>
                  <a:t>Where:</a:t>
                </a:r>
              </a:p>
              <a:p>
                <a:pPr marL="0" indent="0" algn="just">
                  <a:buNone/>
                </a:pPr>
                <a:endParaRPr lang="en-US" sz="1600" dirty="0">
                  <a:latin typeface="Adobe Devanagari" panose="02040503050201020203" pitchFamily="18" charset="0"/>
                  <a:cs typeface="Adobe Devanagari" panose="02040503050201020203" pitchFamily="18" charset="0"/>
                </a:endParaRPr>
              </a:p>
              <a:p>
                <a:pPr marL="0" indent="0" algn="just">
                  <a:buNone/>
                </a:pPr>
                <a14:m>
                  <m:oMath xmlns:m="http://schemas.openxmlformats.org/officeDocument/2006/math">
                    <m:sSub>
                      <m:sSubPr>
                        <m:ctrlPr>
                          <a:rPr lang="it-IT" sz="1600" i="1">
                            <a:solidFill>
                              <a:srgbClr val="00B0F0"/>
                            </a:solidFill>
                            <a:latin typeface="Cambria Math" panose="02040503050406030204" pitchFamily="18" charset="0"/>
                          </a:rPr>
                        </m:ctrlPr>
                      </m:sSubPr>
                      <m:e>
                        <m:r>
                          <a:rPr lang="it-IT" sz="1600" i="1">
                            <a:solidFill>
                              <a:srgbClr val="00B0F0"/>
                            </a:solidFill>
                            <a:latin typeface="Cambria Math" panose="02040503050406030204" pitchFamily="18" charset="0"/>
                          </a:rPr>
                          <m:t>𝑓</m:t>
                        </m:r>
                      </m:e>
                      <m:sub>
                        <m:r>
                          <a:rPr lang="it-IT" sz="1600" i="1">
                            <a:solidFill>
                              <a:srgbClr val="00B0F0"/>
                            </a:solidFill>
                            <a:latin typeface="Cambria Math" panose="02040503050406030204" pitchFamily="18" charset="0"/>
                          </a:rPr>
                          <m:t>𝐻</m:t>
                        </m:r>
                        <m:r>
                          <a:rPr lang="it-IT" sz="1600" i="1">
                            <a:solidFill>
                              <a:srgbClr val="00B0F0"/>
                            </a:solidFill>
                            <a:latin typeface="Cambria Math" panose="02040503050406030204" pitchFamily="18" charset="0"/>
                          </a:rPr>
                          <m:t>𝑃</m:t>
                        </m:r>
                      </m:sub>
                    </m:sSub>
                  </m:oMath>
                </a14:m>
                <a:r>
                  <a:rPr lang="en-US" sz="1600" dirty="0">
                    <a:latin typeface="Adobe Devanagari" panose="02040503050201020203" pitchFamily="18" charset="0"/>
                    <a:cs typeface="Adobe Devanagari" panose="02040503050201020203" pitchFamily="18" charset="0"/>
                  </a:rPr>
                  <a:t> is the SLED </a:t>
                </a:r>
                <a:r>
                  <a:rPr lang="en-US" sz="1600" dirty="0">
                    <a:latin typeface="Adobe Devanagari" panose="02040503050201020203" pitchFamily="18" charset="0"/>
                    <a:cs typeface="Adobe Devanagari" panose="02040503050201020203" pitchFamily="18" charset="0"/>
                  </a:rPr>
                  <a:t>nominal working frequency = 2856 MHz </a:t>
                </a:r>
              </a:p>
              <a:p>
                <a:pPr marL="0" indent="0" algn="just">
                  <a:buNone/>
                </a:pPr>
                <a14:m>
                  <m:oMath xmlns:m="http://schemas.openxmlformats.org/officeDocument/2006/math">
                    <m:sSub>
                      <m:sSubPr>
                        <m:ctrlPr>
                          <a:rPr lang="it-IT" sz="1600" i="1">
                            <a:solidFill>
                              <a:srgbClr val="00B0F0"/>
                            </a:solidFill>
                            <a:latin typeface="Cambria Math" panose="02040503050406030204" pitchFamily="18" charset="0"/>
                          </a:rPr>
                        </m:ctrlPr>
                      </m:sSubPr>
                      <m:e>
                        <m:r>
                          <a:rPr lang="it-IT" sz="1600" i="1">
                            <a:solidFill>
                              <a:srgbClr val="00B0F0"/>
                            </a:solidFill>
                            <a:latin typeface="Cambria Math" panose="02040503050406030204" pitchFamily="18" charset="0"/>
                          </a:rPr>
                          <m:t>𝑓</m:t>
                        </m:r>
                      </m:e>
                      <m:sub>
                        <m:r>
                          <a:rPr lang="it-IT" sz="1600" i="1">
                            <a:solidFill>
                              <a:srgbClr val="00B0F0"/>
                            </a:solidFill>
                            <a:latin typeface="Cambria Math" panose="02040503050406030204" pitchFamily="18" charset="0"/>
                          </a:rPr>
                          <m:t>𝐿𝑃</m:t>
                        </m:r>
                      </m:sub>
                    </m:sSub>
                  </m:oMath>
                </a14:m>
                <a:r>
                  <a:rPr lang="en-US" sz="1600" dirty="0">
                    <a:latin typeface="Adobe Devanagari" panose="02040503050201020203" pitchFamily="18" charset="0"/>
                    <a:cs typeface="Adobe Devanagari" panose="02040503050201020203" pitchFamily="18" charset="0"/>
                  </a:rPr>
                  <a:t> is the SLED resonant frequency to be tuned at low power, room temperature and in air</a:t>
                </a:r>
              </a:p>
              <a:p>
                <a:pPr marL="0" indent="0" algn="just">
                  <a:buNone/>
                </a:pPr>
                <a14:m>
                  <m:oMath xmlns:m="http://schemas.openxmlformats.org/officeDocument/2006/math">
                    <m:sSub>
                      <m:sSubPr>
                        <m:ctrlPr>
                          <a:rPr lang="it-IT" sz="1600" i="1">
                            <a:solidFill>
                              <a:srgbClr val="00B0F0"/>
                            </a:solidFill>
                            <a:latin typeface="Cambria Math" panose="02040503050406030204" pitchFamily="18" charset="0"/>
                          </a:rPr>
                        </m:ctrlPr>
                      </m:sSubPr>
                      <m:e>
                        <m:r>
                          <a:rPr lang="it-IT" sz="1600" i="1">
                            <a:solidFill>
                              <a:srgbClr val="00B0F0"/>
                            </a:solidFill>
                            <a:latin typeface="Cambria Math" panose="02040503050406030204" pitchFamily="18" charset="0"/>
                            <a:ea typeface="Cambria Math" panose="02040503050406030204" pitchFamily="18" charset="0"/>
                          </a:rPr>
                          <m:t>∆</m:t>
                        </m:r>
                        <m:r>
                          <a:rPr lang="it-IT" sz="1600" i="1">
                            <a:solidFill>
                              <a:srgbClr val="00B0F0"/>
                            </a:solidFill>
                            <a:latin typeface="Cambria Math" panose="02040503050406030204" pitchFamily="18" charset="0"/>
                          </a:rPr>
                          <m:t>𝑓</m:t>
                        </m:r>
                      </m:e>
                      <m:sub>
                        <m:r>
                          <a:rPr lang="it-IT" sz="1600" i="1">
                            <a:solidFill>
                              <a:srgbClr val="00B0F0"/>
                            </a:solidFill>
                            <a:latin typeface="Cambria Math" panose="02040503050406030204" pitchFamily="18" charset="0"/>
                          </a:rPr>
                          <m:t>𝑇</m:t>
                        </m:r>
                      </m:sub>
                    </m:sSub>
                  </m:oMath>
                </a14:m>
                <a:r>
                  <a:rPr lang="en-US" sz="1600" dirty="0">
                    <a:latin typeface="Adobe Devanagari" panose="02040503050201020203" pitchFamily="18" charset="0"/>
                    <a:cs typeface="Adobe Devanagari" panose="02040503050201020203" pitchFamily="18" charset="0"/>
                  </a:rPr>
                  <a:t> is the frequency correction for temperature</a:t>
                </a:r>
              </a:p>
              <a:p>
                <a:pPr marL="0" indent="0" algn="just">
                  <a:buNone/>
                </a:pPr>
                <a14:m>
                  <m:oMath xmlns:m="http://schemas.openxmlformats.org/officeDocument/2006/math">
                    <m:sSub>
                      <m:sSubPr>
                        <m:ctrlPr>
                          <a:rPr lang="it-IT" sz="1600" i="1">
                            <a:solidFill>
                              <a:srgbClr val="00B0F0"/>
                            </a:solidFill>
                            <a:latin typeface="Cambria Math" panose="02040503050406030204" pitchFamily="18" charset="0"/>
                          </a:rPr>
                        </m:ctrlPr>
                      </m:sSubPr>
                      <m:e>
                        <m:r>
                          <a:rPr lang="it-IT" sz="1600" i="1">
                            <a:solidFill>
                              <a:srgbClr val="00B0F0"/>
                            </a:solidFill>
                            <a:latin typeface="Cambria Math" panose="02040503050406030204" pitchFamily="18" charset="0"/>
                            <a:ea typeface="Cambria Math" panose="02040503050406030204" pitchFamily="18" charset="0"/>
                          </a:rPr>
                          <m:t>∆</m:t>
                        </m:r>
                        <m:r>
                          <a:rPr lang="it-IT" sz="1600" i="1">
                            <a:solidFill>
                              <a:srgbClr val="00B0F0"/>
                            </a:solidFill>
                            <a:latin typeface="Cambria Math" panose="02040503050406030204" pitchFamily="18" charset="0"/>
                          </a:rPr>
                          <m:t>𝑓</m:t>
                        </m:r>
                      </m:e>
                      <m:sub>
                        <m:r>
                          <a:rPr lang="it-IT" sz="1600" i="1">
                            <a:solidFill>
                              <a:srgbClr val="00B0F0"/>
                            </a:solidFill>
                            <a:latin typeface="Cambria Math" panose="02040503050406030204" pitchFamily="18" charset="0"/>
                          </a:rPr>
                          <m:t>𝑎</m:t>
                        </m:r>
                      </m:sub>
                    </m:sSub>
                  </m:oMath>
                </a14:m>
                <a:r>
                  <a:rPr lang="en-US" sz="1600" dirty="0">
                    <a:latin typeface="Adobe Devanagari" panose="02040503050201020203" pitchFamily="18" charset="0"/>
                    <a:cs typeface="Adobe Devanagari" panose="02040503050201020203" pitchFamily="18" charset="0"/>
                  </a:rPr>
                  <a:t> is the frequency correction for </a:t>
                </a:r>
                <a:r>
                  <a:rPr lang="en-US" sz="1600" dirty="0">
                    <a:latin typeface="Adobe Devanagari" panose="02040503050201020203" pitchFamily="18" charset="0"/>
                    <a:cs typeface="Adobe Devanagari" panose="02040503050201020203" pitchFamily="18" charset="0"/>
                  </a:rPr>
                  <a:t>pressure and humidity</a:t>
                </a:r>
              </a:p>
              <a:p>
                <a:pPr marL="0" indent="0" algn="ctr">
                  <a:buNone/>
                </a:pPr>
                <a:endParaRPr lang="it-IT" sz="1600" dirty="0">
                  <a:solidFill>
                    <a:srgbClr val="FF0000"/>
                  </a:solidFill>
                  <a:latin typeface="Adobe Devanagari" panose="02040503050201020203" pitchFamily="18" charset="0"/>
                  <a:cs typeface="Adobe Devanagari" panose="02040503050201020203" pitchFamily="18" charset="0"/>
                </a:endParaRPr>
              </a:p>
              <a:p>
                <a:pPr marL="0" indent="0" algn="ctr">
                  <a:buNone/>
                </a:pPr>
                <a:r>
                  <a:rPr lang="it-IT" sz="1600" dirty="0" smtClean="0">
                    <a:solidFill>
                      <a:srgbClr val="FF0000"/>
                    </a:solidFill>
                    <a:latin typeface="Adobe Devanagari" panose="02040503050201020203" pitchFamily="18" charset="0"/>
                    <a:cs typeface="Adobe Devanagari" panose="02040503050201020203" pitchFamily="18" charset="0"/>
                  </a:rPr>
                  <a:t>EMPIRICAL </a:t>
                </a:r>
                <a:r>
                  <a:rPr lang="it-IT" sz="1600" dirty="0" smtClean="0">
                    <a:solidFill>
                      <a:srgbClr val="FF0000"/>
                    </a:solidFill>
                    <a:latin typeface="Adobe Devanagari" panose="02040503050201020203" pitchFamily="18" charset="0"/>
                    <a:cs typeface="Adobe Devanagari" panose="02040503050201020203" pitchFamily="18" charset="0"/>
                  </a:rPr>
                  <a:t>FORMULAE (from SLAC &amp; IHEP </a:t>
                </a:r>
                <a:r>
                  <a:rPr lang="it-IT" sz="1600" dirty="0" err="1" smtClean="0">
                    <a:solidFill>
                      <a:srgbClr val="FF0000"/>
                    </a:solidFill>
                    <a:latin typeface="Adobe Devanagari" panose="02040503050201020203" pitchFamily="18" charset="0"/>
                    <a:cs typeface="Adobe Devanagari" panose="02040503050201020203" pitchFamily="18" charset="0"/>
                  </a:rPr>
                  <a:t>experience</a:t>
                </a:r>
                <a:r>
                  <a:rPr lang="it-IT" sz="1600" dirty="0" smtClean="0">
                    <a:solidFill>
                      <a:srgbClr val="FF0000"/>
                    </a:solidFill>
                    <a:latin typeface="Adobe Devanagari" panose="02040503050201020203" pitchFamily="18" charset="0"/>
                    <a:cs typeface="Adobe Devanagari" panose="02040503050201020203" pitchFamily="18" charset="0"/>
                  </a:rPr>
                  <a:t>)</a:t>
                </a:r>
                <a:endParaRPr lang="it-IT" sz="1600" dirty="0">
                  <a:solidFill>
                    <a:srgbClr val="FF0000"/>
                  </a:solidFill>
                  <a:latin typeface="Adobe Devanagari" panose="02040503050201020203" pitchFamily="18" charset="0"/>
                  <a:cs typeface="Adobe Devanagari" panose="02040503050201020203" pitchFamily="18" charset="0"/>
                </a:endParaRPr>
              </a:p>
              <a:p>
                <a:pPr marL="0" indent="0" algn="ctr">
                  <a:buNone/>
                </a:pPr>
                <a:endParaRPr lang="it-IT" sz="1600" dirty="0" smtClean="0">
                  <a:solidFill>
                    <a:srgbClr val="FF0000"/>
                  </a:solidFill>
                  <a:latin typeface="Adobe Devanagari" panose="02040503050201020203" pitchFamily="18" charset="0"/>
                  <a:cs typeface="Adobe Devanagari" panose="02040503050201020203"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it-IT" sz="1600" i="1">
                              <a:latin typeface="Cambria Math" panose="02040503050406030204" pitchFamily="18" charset="0"/>
                            </a:rPr>
                          </m:ctrlPr>
                        </m:sSubPr>
                        <m:e>
                          <m:r>
                            <a:rPr lang="it-IT" sz="1600" i="1">
                              <a:latin typeface="Cambria Math" panose="02040503050406030204" pitchFamily="18" charset="0"/>
                              <a:ea typeface="Cambria Math" panose="02040503050406030204" pitchFamily="18" charset="0"/>
                            </a:rPr>
                            <m:t>∆</m:t>
                          </m:r>
                          <m:r>
                            <a:rPr lang="it-IT" sz="1600" i="1">
                              <a:latin typeface="Cambria Math" panose="02040503050406030204" pitchFamily="18" charset="0"/>
                            </a:rPr>
                            <m:t>𝑓</m:t>
                          </m:r>
                        </m:e>
                        <m:sub>
                          <m:r>
                            <a:rPr lang="it-IT" sz="1600" i="1">
                              <a:latin typeface="Cambria Math" panose="02040503050406030204" pitchFamily="18" charset="0"/>
                            </a:rPr>
                            <m:t>𝑇</m:t>
                          </m:r>
                        </m:sub>
                      </m:sSub>
                      <m:r>
                        <a:rPr lang="it-IT" sz="1600" b="0" i="1" smtClean="0">
                          <a:latin typeface="Cambria Math" panose="02040503050406030204" pitchFamily="18" charset="0"/>
                        </a:rPr>
                        <m:t>=0.045 </m:t>
                      </m:r>
                      <m:d>
                        <m:dPr>
                          <m:ctrlPr>
                            <a:rPr lang="it-IT" sz="1600" b="0" i="1" smtClean="0">
                              <a:latin typeface="Cambria Math" panose="02040503050406030204" pitchFamily="18" charset="0"/>
                            </a:rPr>
                          </m:ctrlPr>
                        </m:dPr>
                        <m:e>
                          <m:sSub>
                            <m:sSubPr>
                              <m:ctrlPr>
                                <a:rPr lang="it-IT" sz="1600" b="0" i="1" smtClean="0">
                                  <a:latin typeface="Cambria Math" panose="02040503050406030204" pitchFamily="18" charset="0"/>
                                </a:rPr>
                              </m:ctrlPr>
                            </m:sSubPr>
                            <m:e>
                              <m:r>
                                <a:rPr lang="it-IT" sz="1600" b="0" i="1" smtClean="0">
                                  <a:latin typeface="Cambria Math" panose="02040503050406030204" pitchFamily="18" charset="0"/>
                                </a:rPr>
                                <m:t>𝑇</m:t>
                              </m:r>
                            </m:e>
                            <m:sub>
                              <m:r>
                                <a:rPr lang="it-IT" sz="1600" b="0" i="1" smtClean="0">
                                  <a:latin typeface="Cambria Math" panose="02040503050406030204" pitchFamily="18" charset="0"/>
                                </a:rPr>
                                <m:t>𝑟</m:t>
                              </m:r>
                            </m:sub>
                          </m:sSub>
                          <m:r>
                            <a:rPr lang="it-IT" sz="1600" b="0" i="1" smtClean="0">
                              <a:latin typeface="Cambria Math" panose="02040503050406030204" pitchFamily="18" charset="0"/>
                            </a:rPr>
                            <m:t>−</m:t>
                          </m:r>
                          <m:sSub>
                            <m:sSubPr>
                              <m:ctrlPr>
                                <a:rPr lang="it-IT" sz="1600" i="1">
                                  <a:latin typeface="Cambria Math" panose="02040503050406030204" pitchFamily="18" charset="0"/>
                                </a:rPr>
                              </m:ctrlPr>
                            </m:sSubPr>
                            <m:e>
                              <m:r>
                                <a:rPr lang="it-IT" sz="1600" i="1">
                                  <a:latin typeface="Cambria Math" panose="02040503050406030204" pitchFamily="18" charset="0"/>
                                </a:rPr>
                                <m:t>𝑇</m:t>
                              </m:r>
                            </m:e>
                            <m:sub>
                              <m:r>
                                <a:rPr lang="it-IT" sz="1600" b="0" i="1" smtClean="0">
                                  <a:latin typeface="Cambria Math" panose="02040503050406030204" pitchFamily="18" charset="0"/>
                                </a:rPr>
                                <m:t>𝑚</m:t>
                              </m:r>
                            </m:sub>
                          </m:sSub>
                        </m:e>
                      </m:d>
                      <m:r>
                        <a:rPr lang="it-IT" sz="1600" b="0" i="1" smtClean="0">
                          <a:latin typeface="Cambria Math" panose="02040503050406030204" pitchFamily="18" charset="0"/>
                        </a:rPr>
                        <m:t>  </m:t>
                      </m:r>
                      <m:d>
                        <m:dPr>
                          <m:begChr m:val="["/>
                          <m:endChr m:val="]"/>
                          <m:ctrlPr>
                            <a:rPr lang="it-IT" sz="1600" b="0" i="1" smtClean="0">
                              <a:latin typeface="Cambria Math" panose="02040503050406030204" pitchFamily="18" charset="0"/>
                            </a:rPr>
                          </m:ctrlPr>
                        </m:dPr>
                        <m:e>
                          <m:r>
                            <a:rPr lang="it-IT" sz="1600" b="0" i="1" smtClean="0">
                              <a:latin typeface="Cambria Math" panose="02040503050406030204" pitchFamily="18" charset="0"/>
                            </a:rPr>
                            <m:t>𝑀𝐻𝑧</m:t>
                          </m:r>
                        </m:e>
                      </m:d>
                      <m:r>
                        <a:rPr lang="it-IT" sz="1600" b="0" i="1" smtClean="0">
                          <a:latin typeface="Cambria Math" panose="02040503050406030204" pitchFamily="18" charset="0"/>
                        </a:rPr>
                        <m:t>     </m:t>
                      </m:r>
                      <m:r>
                        <a:rPr lang="it-IT" sz="1600" b="0" i="1" smtClean="0">
                          <a:latin typeface="Cambria Math" panose="02040503050406030204" pitchFamily="18" charset="0"/>
                          <a:ea typeface="Cambria Math" panose="02040503050406030204" pitchFamily="18" charset="0"/>
                        </a:rPr>
                        <m:t>→</m:t>
                      </m:r>
                      <m:r>
                        <a:rPr lang="it-IT" sz="1600" b="0" i="1" smtClean="0">
                          <a:latin typeface="Cambria Math" panose="02040503050406030204" pitchFamily="18" charset="0"/>
                        </a:rPr>
                        <m:t>   45 </m:t>
                      </m:r>
                      <m:r>
                        <a:rPr lang="it-IT" sz="1600" b="0" i="1" smtClean="0">
                          <a:latin typeface="Cambria Math" panose="02040503050406030204" pitchFamily="18" charset="0"/>
                        </a:rPr>
                        <m:t>𝑘𝐻𝑧</m:t>
                      </m:r>
                      <m:r>
                        <a:rPr lang="it-IT" sz="1600" b="0" i="1" smtClean="0">
                          <a:latin typeface="Cambria Math" panose="02040503050406030204" pitchFamily="18" charset="0"/>
                        </a:rPr>
                        <m:t>/°</m:t>
                      </m:r>
                      <m:r>
                        <a:rPr lang="it-IT" sz="1600" b="0" i="1" smtClean="0">
                          <a:latin typeface="Cambria Math" panose="02040503050406030204" pitchFamily="18" charset="0"/>
                        </a:rPr>
                        <m:t>𝐶</m:t>
                      </m:r>
                    </m:oMath>
                  </m:oMathPara>
                </a14:m>
                <a:endParaRPr lang="en-US" sz="1600" dirty="0" smtClean="0">
                  <a:latin typeface="Adobe Devanagari" panose="02040503050201020203" pitchFamily="18" charset="0"/>
                  <a:cs typeface="Adobe Devanagari" panose="02040503050201020203" pitchFamily="18" charset="0"/>
                </a:endParaRPr>
              </a:p>
              <a:p>
                <a:pPr marL="0" indent="0">
                  <a:buNone/>
                </a:pPr>
                <a:endParaRPr lang="en-US" sz="1600" dirty="0" smtClean="0">
                  <a:latin typeface="Adobe Devanagari" panose="02040503050201020203" pitchFamily="18" charset="0"/>
                  <a:cs typeface="Adobe Devanagari" panose="02040503050201020203"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it-IT" sz="1600" i="1">
                              <a:latin typeface="Cambria Math" panose="02040503050406030204" pitchFamily="18" charset="0"/>
                            </a:rPr>
                          </m:ctrlPr>
                        </m:sSubPr>
                        <m:e>
                          <m:r>
                            <a:rPr lang="it-IT" sz="1600" i="1">
                              <a:latin typeface="Cambria Math" panose="02040503050406030204" pitchFamily="18" charset="0"/>
                              <a:ea typeface="Cambria Math" panose="02040503050406030204" pitchFamily="18" charset="0"/>
                            </a:rPr>
                            <m:t>∆</m:t>
                          </m:r>
                          <m:r>
                            <a:rPr lang="it-IT" sz="1600" i="1">
                              <a:latin typeface="Cambria Math" panose="02040503050406030204" pitchFamily="18" charset="0"/>
                            </a:rPr>
                            <m:t>𝑓</m:t>
                          </m:r>
                        </m:e>
                        <m:sub>
                          <m:r>
                            <a:rPr lang="it-IT" sz="1600" b="0" i="1" smtClean="0">
                              <a:latin typeface="Cambria Math" panose="02040503050406030204" pitchFamily="18" charset="0"/>
                            </a:rPr>
                            <m:t>𝑎</m:t>
                          </m:r>
                        </m:sub>
                      </m:sSub>
                      <m:r>
                        <a:rPr lang="it-IT" sz="1600" i="1">
                          <a:latin typeface="Cambria Math" panose="02040503050406030204" pitchFamily="18" charset="0"/>
                        </a:rPr>
                        <m:t>=</m:t>
                      </m:r>
                      <m:f>
                        <m:fPr>
                          <m:ctrlPr>
                            <a:rPr lang="it-IT" sz="1600" i="1" smtClean="0">
                              <a:latin typeface="Cambria Math" panose="02040503050406030204" pitchFamily="18" charset="0"/>
                            </a:rPr>
                          </m:ctrlPr>
                        </m:fPr>
                        <m:num>
                          <m:r>
                            <a:rPr lang="it-IT" sz="1600" b="0" i="1" smtClean="0">
                              <a:latin typeface="Cambria Math" panose="02040503050406030204" pitchFamily="18" charset="0"/>
                            </a:rPr>
                            <m:t>0.2856</m:t>
                          </m:r>
                        </m:num>
                        <m:den>
                          <m:r>
                            <a:rPr lang="it-IT" sz="1600" b="0" i="1" smtClean="0">
                              <a:latin typeface="Cambria Math" panose="02040503050406030204" pitchFamily="18" charset="0"/>
                            </a:rPr>
                            <m:t>273+</m:t>
                          </m:r>
                          <m:sSub>
                            <m:sSubPr>
                              <m:ctrlPr>
                                <a:rPr lang="it-IT" sz="1600" b="0" i="1" smtClean="0">
                                  <a:latin typeface="Cambria Math" panose="02040503050406030204" pitchFamily="18" charset="0"/>
                                </a:rPr>
                              </m:ctrlPr>
                            </m:sSubPr>
                            <m:e>
                              <m:r>
                                <a:rPr lang="it-IT" sz="1600" b="0" i="1" smtClean="0">
                                  <a:latin typeface="Cambria Math" panose="02040503050406030204" pitchFamily="18" charset="0"/>
                                </a:rPr>
                                <m:t>𝑇</m:t>
                              </m:r>
                            </m:e>
                            <m:sub>
                              <m:r>
                                <a:rPr lang="it-IT" sz="1600" b="0" i="1" smtClean="0">
                                  <a:latin typeface="Cambria Math" panose="02040503050406030204" pitchFamily="18" charset="0"/>
                                </a:rPr>
                                <m:t>𝑚</m:t>
                              </m:r>
                            </m:sub>
                          </m:sSub>
                        </m:den>
                      </m:f>
                      <m:d>
                        <m:dPr>
                          <m:begChr m:val="{"/>
                          <m:endChr m:val="}"/>
                          <m:ctrlPr>
                            <a:rPr lang="it-IT" sz="1600" i="1" smtClean="0">
                              <a:latin typeface="Cambria Math" panose="02040503050406030204" pitchFamily="18" charset="0"/>
                            </a:rPr>
                          </m:ctrlPr>
                        </m:dPr>
                        <m:e>
                          <m:r>
                            <a:rPr lang="it-IT" sz="1600" b="0" i="1" smtClean="0">
                              <a:latin typeface="Cambria Math" panose="02040503050406030204" pitchFamily="18" charset="0"/>
                            </a:rPr>
                            <m:t>798+ </m:t>
                          </m:r>
                          <m:sSub>
                            <m:sSubPr>
                              <m:ctrlPr>
                                <a:rPr lang="it-IT" sz="1600" b="0" i="1" smtClean="0">
                                  <a:latin typeface="Cambria Math" panose="02040503050406030204" pitchFamily="18" charset="0"/>
                                </a:rPr>
                              </m:ctrlPr>
                            </m:sSubPr>
                            <m:e>
                              <m:r>
                                <a:rPr lang="it-IT" sz="1600" b="0" i="1" smtClean="0">
                                  <a:latin typeface="Cambria Math" panose="02040503050406030204" pitchFamily="18" charset="0"/>
                                </a:rPr>
                                <m:t>𝑝</m:t>
                              </m:r>
                            </m:e>
                            <m:sub>
                              <m:r>
                                <a:rPr lang="it-IT" sz="1600" b="0" i="1" smtClean="0">
                                  <a:latin typeface="Cambria Math" panose="02040503050406030204" pitchFamily="18" charset="0"/>
                                </a:rPr>
                                <m:t>𝑤</m:t>
                              </m:r>
                            </m:sub>
                          </m:sSub>
                          <m:d>
                            <m:dPr>
                              <m:begChr m:val="["/>
                              <m:endChr m:val="]"/>
                              <m:ctrlPr>
                                <a:rPr lang="it-IT" sz="1600" b="0" i="1" smtClean="0">
                                  <a:latin typeface="Cambria Math" panose="02040503050406030204" pitchFamily="18" charset="0"/>
                                </a:rPr>
                              </m:ctrlPr>
                            </m:dPr>
                            <m:e>
                              <m:r>
                                <a:rPr lang="it-IT" sz="1600" b="0" i="1" smtClean="0">
                                  <a:latin typeface="Cambria Math" panose="02040503050406030204" pitchFamily="18" charset="0"/>
                                </a:rPr>
                                <m:t>0.9</m:t>
                              </m:r>
                              <m:d>
                                <m:dPr>
                                  <m:ctrlPr>
                                    <a:rPr lang="it-IT" sz="1600" b="0" i="1" smtClean="0">
                                      <a:latin typeface="Cambria Math" panose="02040503050406030204" pitchFamily="18" charset="0"/>
                                    </a:rPr>
                                  </m:ctrlPr>
                                </m:dPr>
                                <m:e>
                                  <m:r>
                                    <a:rPr lang="it-IT" sz="1600" b="0" i="1" smtClean="0">
                                      <a:latin typeface="Cambria Math" panose="02040503050406030204" pitchFamily="18" charset="0"/>
                                    </a:rPr>
                                    <m:t>1+</m:t>
                                  </m:r>
                                  <m:f>
                                    <m:fPr>
                                      <m:ctrlPr>
                                        <a:rPr lang="it-IT" sz="1600" b="0" i="1" smtClean="0">
                                          <a:latin typeface="Cambria Math" panose="02040503050406030204" pitchFamily="18" charset="0"/>
                                        </a:rPr>
                                      </m:ctrlPr>
                                    </m:fPr>
                                    <m:num>
                                      <m:r>
                                        <a:rPr lang="it-IT" sz="1600" b="0" i="1" smtClean="0">
                                          <a:latin typeface="Cambria Math" panose="02040503050406030204" pitchFamily="18" charset="0"/>
                                        </a:rPr>
                                        <m:t>5580</m:t>
                                      </m:r>
                                    </m:num>
                                    <m:den>
                                      <m:sSub>
                                        <m:sSubPr>
                                          <m:ctrlPr>
                                            <a:rPr lang="it-IT" sz="1600" b="0" i="1" smtClean="0">
                                              <a:latin typeface="Cambria Math" panose="02040503050406030204" pitchFamily="18" charset="0"/>
                                            </a:rPr>
                                          </m:ctrlPr>
                                        </m:sSubPr>
                                        <m:e>
                                          <m:r>
                                            <a:rPr lang="it-IT" sz="1600" b="0" i="1" smtClean="0">
                                              <a:latin typeface="Cambria Math" charset="0"/>
                                            </a:rPr>
                                            <m:t>273+</m:t>
                                          </m:r>
                                          <m:r>
                                            <a:rPr lang="it-IT" sz="1600" b="0" i="1" smtClean="0">
                                              <a:latin typeface="Cambria Math" panose="02040503050406030204" pitchFamily="18" charset="0"/>
                                            </a:rPr>
                                            <m:t>𝑇</m:t>
                                          </m:r>
                                        </m:e>
                                        <m:sub>
                                          <m:r>
                                            <a:rPr lang="it-IT" sz="1600" b="0" i="1" smtClean="0">
                                              <a:latin typeface="Cambria Math" panose="02040503050406030204" pitchFamily="18" charset="0"/>
                                            </a:rPr>
                                            <m:t>𝑚</m:t>
                                          </m:r>
                                        </m:sub>
                                      </m:sSub>
                                    </m:den>
                                  </m:f>
                                </m:e>
                              </m:d>
                              <m:r>
                                <a:rPr lang="it-IT" sz="1600" b="0" i="1" smtClean="0">
                                  <a:latin typeface="Cambria Math" panose="02040503050406030204" pitchFamily="18" charset="0"/>
                                </a:rPr>
                                <m:t>−1.05</m:t>
                              </m:r>
                            </m:e>
                          </m:d>
                        </m:e>
                      </m:d>
                      <m:r>
                        <a:rPr lang="it-IT" sz="1600" i="1">
                          <a:latin typeface="Cambria Math" panose="02040503050406030204" pitchFamily="18" charset="0"/>
                        </a:rPr>
                        <m:t>  </m:t>
                      </m:r>
                      <m:d>
                        <m:dPr>
                          <m:begChr m:val="["/>
                          <m:endChr m:val="]"/>
                          <m:ctrlPr>
                            <a:rPr lang="it-IT" sz="1600" i="1">
                              <a:latin typeface="Cambria Math" panose="02040503050406030204" pitchFamily="18" charset="0"/>
                            </a:rPr>
                          </m:ctrlPr>
                        </m:dPr>
                        <m:e>
                          <m:r>
                            <a:rPr lang="it-IT" sz="1600" i="1">
                              <a:latin typeface="Cambria Math" panose="02040503050406030204" pitchFamily="18" charset="0"/>
                            </a:rPr>
                            <m:t>𝑀𝐻𝑧</m:t>
                          </m:r>
                        </m:e>
                      </m:d>
                    </m:oMath>
                  </m:oMathPara>
                </a14:m>
                <a:endParaRPr lang="en-US" sz="1600" dirty="0" smtClean="0">
                  <a:latin typeface="Adobe Devanagari" panose="02040503050201020203" pitchFamily="18" charset="0"/>
                  <a:cs typeface="Adobe Devanagari" panose="02040503050201020203" pitchFamily="18" charset="0"/>
                </a:endParaRPr>
              </a:p>
              <a:p>
                <a:pPr marL="0" indent="0">
                  <a:buNone/>
                </a:pPr>
                <a:endParaRPr lang="en-US" sz="1600" dirty="0">
                  <a:latin typeface="Adobe Devanagari" panose="02040503050201020203" pitchFamily="18" charset="0"/>
                  <a:cs typeface="Adobe Devanagari" panose="02040503050201020203"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it-IT" sz="1600" i="1" smtClean="0">
                              <a:latin typeface="Cambria Math" panose="02040503050406030204" pitchFamily="18" charset="0"/>
                            </a:rPr>
                          </m:ctrlPr>
                        </m:sSubPr>
                        <m:e>
                          <m:r>
                            <a:rPr lang="it-IT" sz="1600" b="0" i="1" smtClean="0">
                              <a:latin typeface="Cambria Math" panose="02040503050406030204" pitchFamily="18" charset="0"/>
                            </a:rPr>
                            <m:t>𝑝</m:t>
                          </m:r>
                        </m:e>
                        <m:sub>
                          <m:r>
                            <a:rPr lang="it-IT" sz="1600" b="0" i="1" smtClean="0">
                              <a:latin typeface="Cambria Math" panose="02040503050406030204" pitchFamily="18" charset="0"/>
                            </a:rPr>
                            <m:t>𝑤</m:t>
                          </m:r>
                        </m:sub>
                      </m:sSub>
                      <m:r>
                        <a:rPr lang="it-IT" sz="1600" i="1">
                          <a:latin typeface="Cambria Math" panose="02040503050406030204" pitchFamily="18" charset="0"/>
                        </a:rPr>
                        <m:t>=</m:t>
                      </m:r>
                      <m:f>
                        <m:fPr>
                          <m:ctrlPr>
                            <a:rPr lang="it-IT" sz="1600" i="1" smtClean="0">
                              <a:latin typeface="Cambria Math" panose="02040503050406030204" pitchFamily="18" charset="0"/>
                            </a:rPr>
                          </m:ctrlPr>
                        </m:fPr>
                        <m:num>
                          <m:r>
                            <a:rPr lang="it-IT" sz="1600" b="0" i="1" smtClean="0">
                              <a:latin typeface="Cambria Math" panose="02040503050406030204" pitchFamily="18" charset="0"/>
                            </a:rPr>
                            <m:t>𝑅</m:t>
                          </m:r>
                        </m:num>
                        <m:den>
                          <m:r>
                            <a:rPr lang="it-IT" sz="1600" b="0" i="1" smtClean="0">
                              <a:latin typeface="Cambria Math" panose="02040503050406030204" pitchFamily="18" charset="0"/>
                            </a:rPr>
                            <m:t>100</m:t>
                          </m:r>
                        </m:den>
                      </m:f>
                      <m:r>
                        <a:rPr lang="it-IT" sz="1600" i="1">
                          <a:latin typeface="Cambria Math" panose="02040503050406030204" pitchFamily="18" charset="0"/>
                        </a:rPr>
                        <m:t> </m:t>
                      </m:r>
                      <m:d>
                        <m:dPr>
                          <m:ctrlPr>
                            <a:rPr lang="it-IT" sz="1600" i="1">
                              <a:latin typeface="Cambria Math" panose="02040503050406030204" pitchFamily="18" charset="0"/>
                            </a:rPr>
                          </m:ctrlPr>
                        </m:dPr>
                        <m:e>
                          <m:r>
                            <a:rPr lang="it-IT" sz="1600" b="0" i="1" smtClean="0">
                              <a:latin typeface="Cambria Math" panose="02040503050406030204" pitchFamily="18" charset="0"/>
                            </a:rPr>
                            <m:t>4.58+0.092</m:t>
                          </m:r>
                          <m:r>
                            <a:rPr lang="it-IT" sz="1600" b="0" i="1" smtClean="0">
                              <a:latin typeface="Cambria Math" panose="02040503050406030204" pitchFamily="18" charset="0"/>
                              <a:ea typeface="Cambria Math" panose="02040503050406030204" pitchFamily="18" charset="0"/>
                            </a:rPr>
                            <m:t>∙</m:t>
                          </m:r>
                          <m:sSubSup>
                            <m:sSubSupPr>
                              <m:ctrlPr>
                                <a:rPr lang="it-IT" sz="1600" b="0" i="1" smtClean="0">
                                  <a:latin typeface="Cambria Math" panose="02040503050406030204" pitchFamily="18" charset="0"/>
                                  <a:ea typeface="Cambria Math" panose="02040503050406030204" pitchFamily="18" charset="0"/>
                                </a:rPr>
                              </m:ctrlPr>
                            </m:sSubSupPr>
                            <m:e>
                              <m:r>
                                <a:rPr lang="it-IT" sz="1600" b="0" i="1" smtClean="0">
                                  <a:latin typeface="Cambria Math" panose="02040503050406030204" pitchFamily="18" charset="0"/>
                                  <a:ea typeface="Cambria Math" panose="02040503050406030204" pitchFamily="18" charset="0"/>
                                </a:rPr>
                                <m:t>𝑇</m:t>
                              </m:r>
                            </m:e>
                            <m:sub>
                              <m:r>
                                <a:rPr lang="it-IT" sz="1600" b="0" i="1" smtClean="0">
                                  <a:latin typeface="Cambria Math" panose="02040503050406030204" pitchFamily="18" charset="0"/>
                                  <a:ea typeface="Cambria Math" panose="02040503050406030204" pitchFamily="18" charset="0"/>
                                </a:rPr>
                                <m:t>𝑚</m:t>
                              </m:r>
                            </m:sub>
                            <m:sup>
                              <m:r>
                                <a:rPr lang="it-IT" sz="1600" b="0" i="1" smtClean="0">
                                  <a:latin typeface="Cambria Math" panose="02040503050406030204" pitchFamily="18" charset="0"/>
                                  <a:ea typeface="Cambria Math" panose="02040503050406030204" pitchFamily="18" charset="0"/>
                                </a:rPr>
                                <m:t>1.65</m:t>
                              </m:r>
                            </m:sup>
                          </m:sSubSup>
                        </m:e>
                      </m:d>
                      <m:r>
                        <a:rPr lang="it-IT" sz="1600" i="1">
                          <a:latin typeface="Cambria Math" panose="02040503050406030204" pitchFamily="18" charset="0"/>
                        </a:rPr>
                        <m:t>  </m:t>
                      </m:r>
                      <m:d>
                        <m:dPr>
                          <m:begChr m:val="["/>
                          <m:endChr m:val="]"/>
                          <m:ctrlPr>
                            <a:rPr lang="it-IT" sz="1600" i="1">
                              <a:latin typeface="Cambria Math" panose="02040503050406030204" pitchFamily="18" charset="0"/>
                            </a:rPr>
                          </m:ctrlPr>
                        </m:dPr>
                        <m:e>
                          <m:r>
                            <a:rPr lang="it-IT" sz="1600" i="1">
                              <a:latin typeface="Cambria Math" panose="02040503050406030204" pitchFamily="18" charset="0"/>
                            </a:rPr>
                            <m:t>𝑀𝐻𝑧</m:t>
                          </m:r>
                        </m:e>
                      </m:d>
                    </m:oMath>
                  </m:oMathPara>
                </a14:m>
                <a:endParaRPr lang="en-US" sz="1600" dirty="0" smtClean="0">
                  <a:latin typeface="Adobe Devanagari" panose="02040503050201020203" pitchFamily="18" charset="0"/>
                  <a:cs typeface="Adobe Devanagari" panose="02040503050201020203" pitchFamily="18" charset="0"/>
                </a:endParaRPr>
              </a:p>
              <a:p>
                <a:pPr marL="0" indent="0">
                  <a:buNone/>
                </a:pPr>
                <a:endParaRPr lang="en-US" sz="1600" dirty="0" smtClean="0">
                  <a:latin typeface="Adobe Devanagari" panose="02040503050201020203" pitchFamily="18" charset="0"/>
                  <a:cs typeface="Adobe Devanagari" panose="02040503050201020203" pitchFamily="18" charset="0"/>
                </a:endParaRPr>
              </a:p>
              <a:p>
                <a:pPr marL="0" indent="0">
                  <a:buNone/>
                </a:pPr>
                <a:r>
                  <a:rPr lang="en-US" sz="1600" dirty="0" smtClean="0">
                    <a:latin typeface="Adobe Devanagari" panose="02040503050201020203" pitchFamily="18" charset="0"/>
                    <a:cs typeface="Adobe Devanagari" panose="02040503050201020203" pitchFamily="18" charset="0"/>
                  </a:rPr>
                  <a:t>Where</a:t>
                </a:r>
                <a:r>
                  <a:rPr lang="en-US" sz="1600" dirty="0" smtClean="0">
                    <a:latin typeface="Adobe Devanagari" panose="02040503050201020203" pitchFamily="18" charset="0"/>
                    <a:cs typeface="Adobe Devanagari" panose="02040503050201020203" pitchFamily="18" charset="0"/>
                  </a:rPr>
                  <a:t>:</a:t>
                </a:r>
              </a:p>
              <a:p>
                <a:pPr marL="0" indent="0">
                  <a:buNone/>
                </a:pPr>
                <a:endParaRPr lang="en-US" sz="1600" dirty="0">
                  <a:latin typeface="Adobe Devanagari" panose="02040503050201020203" pitchFamily="18" charset="0"/>
                  <a:cs typeface="Adobe Devanagari" panose="02040503050201020203" pitchFamily="18" charset="0"/>
                </a:endParaRPr>
              </a:p>
              <a:p>
                <a:pPr marL="0" indent="0">
                  <a:buNone/>
                </a:pPr>
                <a14:m>
                  <m:oMath xmlns:m="http://schemas.openxmlformats.org/officeDocument/2006/math">
                    <m:sSub>
                      <m:sSubPr>
                        <m:ctrlPr>
                          <a:rPr lang="it-IT" sz="1600" i="1" smtClean="0">
                            <a:solidFill>
                              <a:srgbClr val="00B0F0"/>
                            </a:solidFill>
                            <a:latin typeface="Cambria Math" panose="02040503050406030204" pitchFamily="18" charset="0"/>
                          </a:rPr>
                        </m:ctrlPr>
                      </m:sSubPr>
                      <m:e>
                        <m:r>
                          <a:rPr lang="it-IT" sz="1600" i="1">
                            <a:solidFill>
                              <a:srgbClr val="00B0F0"/>
                            </a:solidFill>
                            <a:latin typeface="Cambria Math" panose="02040503050406030204" pitchFamily="18" charset="0"/>
                          </a:rPr>
                          <m:t>𝑇</m:t>
                        </m:r>
                      </m:e>
                      <m:sub>
                        <m:r>
                          <a:rPr lang="it-IT" sz="1600" b="0" i="1" smtClean="0">
                            <a:solidFill>
                              <a:srgbClr val="00B0F0"/>
                            </a:solidFill>
                            <a:latin typeface="Cambria Math" panose="02040503050406030204" pitchFamily="18" charset="0"/>
                          </a:rPr>
                          <m:t>𝑟</m:t>
                        </m:r>
                      </m:sub>
                    </m:sSub>
                  </m:oMath>
                </a14:m>
                <a:r>
                  <a:rPr lang="en-US" sz="1600" dirty="0">
                    <a:latin typeface="Adobe Devanagari" panose="02040503050201020203" pitchFamily="18" charset="0"/>
                    <a:cs typeface="Adobe Devanagari" panose="02040503050201020203" pitchFamily="18" charset="0"/>
                  </a:rPr>
                  <a:t> is the </a:t>
                </a:r>
                <a:r>
                  <a:rPr lang="en-US" sz="1600" dirty="0" smtClean="0">
                    <a:latin typeface="Adobe Devanagari" panose="02040503050201020203" pitchFamily="18" charset="0"/>
                    <a:cs typeface="Adobe Devanagari" panose="02040503050201020203" pitchFamily="18" charset="0"/>
                  </a:rPr>
                  <a:t>operating </a:t>
                </a:r>
                <a:r>
                  <a:rPr lang="en-US" sz="1600" dirty="0">
                    <a:latin typeface="Adobe Devanagari" panose="02040503050201020203" pitchFamily="18" charset="0"/>
                    <a:cs typeface="Adobe Devanagari" panose="02040503050201020203" pitchFamily="18" charset="0"/>
                  </a:rPr>
                  <a:t>temperature (in °C) </a:t>
                </a:r>
                <a:r>
                  <a:rPr lang="en-US" sz="1600" dirty="0" smtClean="0">
                    <a:latin typeface="Adobe Devanagari" panose="02040503050201020203" pitchFamily="18" charset="0"/>
                    <a:cs typeface="Adobe Devanagari" panose="02040503050201020203" pitchFamily="18" charset="0"/>
                  </a:rPr>
                  <a:t>in high power;</a:t>
                </a:r>
                <a:endParaRPr lang="en-US" sz="1600" dirty="0">
                  <a:latin typeface="Adobe Devanagari" panose="02040503050201020203" pitchFamily="18" charset="0"/>
                  <a:cs typeface="Adobe Devanagari" panose="02040503050201020203" pitchFamily="18" charset="0"/>
                </a:endParaRPr>
              </a:p>
              <a:p>
                <a:pPr marL="0" indent="0">
                  <a:buNone/>
                </a:pPr>
                <a14:m>
                  <m:oMath xmlns:m="http://schemas.openxmlformats.org/officeDocument/2006/math">
                    <m:sSub>
                      <m:sSubPr>
                        <m:ctrlPr>
                          <a:rPr lang="it-IT" sz="1600" i="1" smtClean="0">
                            <a:solidFill>
                              <a:srgbClr val="00B0F0"/>
                            </a:solidFill>
                            <a:latin typeface="Cambria Math" panose="02040503050406030204" pitchFamily="18" charset="0"/>
                          </a:rPr>
                        </m:ctrlPr>
                      </m:sSubPr>
                      <m:e>
                        <m:r>
                          <a:rPr lang="it-IT" sz="1600" i="1">
                            <a:solidFill>
                              <a:srgbClr val="00B0F0"/>
                            </a:solidFill>
                            <a:latin typeface="Cambria Math" panose="02040503050406030204" pitchFamily="18" charset="0"/>
                          </a:rPr>
                          <m:t>𝑇</m:t>
                        </m:r>
                      </m:e>
                      <m:sub>
                        <m:r>
                          <a:rPr lang="it-IT" sz="1600" i="1">
                            <a:solidFill>
                              <a:srgbClr val="00B0F0"/>
                            </a:solidFill>
                            <a:latin typeface="Cambria Math" panose="02040503050406030204" pitchFamily="18" charset="0"/>
                          </a:rPr>
                          <m:t>𝑚</m:t>
                        </m:r>
                      </m:sub>
                    </m:sSub>
                  </m:oMath>
                </a14:m>
                <a:r>
                  <a:rPr lang="en-US" sz="1600" dirty="0">
                    <a:latin typeface="Adobe Devanagari" panose="02040503050201020203" pitchFamily="18" charset="0"/>
                    <a:cs typeface="Adobe Devanagari" panose="02040503050201020203" pitchFamily="18" charset="0"/>
                  </a:rPr>
                  <a:t> is the room temperature (in °C) during low power </a:t>
                </a:r>
                <a:r>
                  <a:rPr lang="en-US" sz="1600" dirty="0" smtClean="0">
                    <a:latin typeface="Adobe Devanagari" panose="02040503050201020203" pitchFamily="18" charset="0"/>
                    <a:cs typeface="Adobe Devanagari" panose="02040503050201020203" pitchFamily="18" charset="0"/>
                  </a:rPr>
                  <a:t>measurement;</a:t>
                </a:r>
              </a:p>
              <a:p>
                <a:pPr marL="0" indent="0">
                  <a:buNone/>
                </a:pPr>
                <a14:m>
                  <m:oMath xmlns:m="http://schemas.openxmlformats.org/officeDocument/2006/math">
                    <m:r>
                      <a:rPr lang="it-IT" sz="1600" b="0" i="1" smtClean="0">
                        <a:solidFill>
                          <a:srgbClr val="00B0F0"/>
                        </a:solidFill>
                        <a:latin typeface="Cambria Math" panose="02040503050406030204" pitchFamily="18" charset="0"/>
                      </a:rPr>
                      <m:t>𝑅</m:t>
                    </m:r>
                  </m:oMath>
                </a14:m>
                <a:r>
                  <a:rPr lang="en-US" sz="1600" dirty="0">
                    <a:latin typeface="Adobe Devanagari" panose="02040503050201020203" pitchFamily="18" charset="0"/>
                    <a:cs typeface="Adobe Devanagari" panose="02040503050201020203" pitchFamily="18" charset="0"/>
                  </a:rPr>
                  <a:t> is the </a:t>
                </a:r>
                <a:r>
                  <a:rPr lang="en-US" sz="1600" dirty="0" smtClean="0">
                    <a:latin typeface="Adobe Devanagari" panose="02040503050201020203" pitchFamily="18" charset="0"/>
                    <a:cs typeface="Adobe Devanagari" panose="02040503050201020203" pitchFamily="18" charset="0"/>
                  </a:rPr>
                  <a:t>relative humidity (in %) during low power measurement.</a:t>
                </a:r>
                <a:endParaRPr lang="en-US" sz="1600" dirty="0">
                  <a:latin typeface="Adobe Devanagari" panose="02040503050201020203" pitchFamily="18" charset="0"/>
                  <a:cs typeface="Adobe Devanagari" panose="02040503050201020203" pitchFamily="18" charset="0"/>
                </a:endParaRPr>
              </a:p>
              <a:p>
                <a:pPr marL="0" indent="0">
                  <a:buNone/>
                </a:pPr>
                <a:endParaRPr lang="en-US" sz="1600" dirty="0" smtClean="0">
                  <a:latin typeface="Adobe Devanagari" panose="02040503050201020203" pitchFamily="18" charset="0"/>
                  <a:cs typeface="Adobe Devanagari" panose="02040503050201020203" pitchFamily="18" charset="0"/>
                </a:endParaRPr>
              </a:p>
              <a:p>
                <a:pPr marL="0" indent="0">
                  <a:buNone/>
                </a:pPr>
                <a:endParaRPr lang="en-US" sz="1600" dirty="0">
                  <a:latin typeface="Adobe Devanagari" panose="02040503050201020203" pitchFamily="18" charset="0"/>
                  <a:cs typeface="Adobe Devanagari" panose="02040503050201020203" pitchFamily="18" charset="0"/>
                </a:endParaRPr>
              </a:p>
              <a:p>
                <a:pPr marL="0" indent="0">
                  <a:buNone/>
                </a:pPr>
                <a:endParaRPr lang="en-US" sz="1600" dirty="0" smtClean="0">
                  <a:latin typeface="Adobe Devanagari" panose="02040503050201020203" pitchFamily="18" charset="0"/>
                  <a:cs typeface="Adobe Devanagari" panose="02040503050201020203" pitchFamily="18" charset="0"/>
                </a:endParaRPr>
              </a:p>
              <a:p>
                <a:pPr marL="0" indent="0">
                  <a:buNone/>
                </a:pPr>
                <a:endParaRPr lang="en-US" sz="1600" dirty="0">
                  <a:latin typeface="Adobe Devanagari" panose="02040503050201020203" pitchFamily="18" charset="0"/>
                  <a:cs typeface="Adobe Devanagari" panose="02040503050201020203" pitchFamily="18" charset="0"/>
                </a:endParaRPr>
              </a:p>
              <a:p>
                <a:pPr marL="0" indent="0">
                  <a:buNone/>
                </a:pPr>
                <a:endParaRPr lang="en-US" sz="1600" dirty="0" smtClean="0">
                  <a:latin typeface="Adobe Devanagari" panose="02040503050201020203" pitchFamily="18" charset="0"/>
                  <a:cs typeface="Adobe Devanagari" panose="02040503050201020203" pitchFamily="18" charset="0"/>
                </a:endParaRPr>
              </a:p>
            </p:txBody>
          </p:sp>
        </mc:Choice>
        <mc:Fallback>
          <p:sp>
            <p:nvSpPr>
              <p:cNvPr id="3" name="Segnaposto contenuto 2"/>
              <p:cNvSpPr>
                <a:spLocks noGrp="1" noRot="1" noChangeAspect="1" noMove="1" noResize="1" noEditPoints="1" noAdjustHandles="1" noChangeArrowheads="1" noChangeShapeType="1" noTextEdit="1"/>
              </p:cNvSpPr>
              <p:nvPr>
                <p:ph idx="1"/>
              </p:nvPr>
            </p:nvSpPr>
            <p:spPr>
              <a:xfrm>
                <a:off x="457200" y="749974"/>
                <a:ext cx="8229600" cy="6108026"/>
              </a:xfrm>
              <a:blipFill rotWithShape="0">
                <a:blip r:embed="rId2"/>
                <a:stretch>
                  <a:fillRect l="-296"/>
                </a:stretch>
              </a:blipFill>
            </p:spPr>
            <p:txBody>
              <a:bodyPr/>
              <a:lstStyle/>
              <a:p>
                <a:r>
                  <a:rPr lang="en-US">
                    <a:noFill/>
                  </a:rPr>
                  <a:t> </a:t>
                </a:r>
              </a:p>
            </p:txBody>
          </p:sp>
        </mc:Fallback>
      </mc:AlternateContent>
      <p:cxnSp>
        <p:nvCxnSpPr>
          <p:cNvPr id="5" name="Connettore 1 4"/>
          <p:cNvCxnSpPr/>
          <p:nvPr/>
        </p:nvCxnSpPr>
        <p:spPr>
          <a:xfrm flipV="1">
            <a:off x="803189" y="647048"/>
            <a:ext cx="7411452" cy="16042"/>
          </a:xfrm>
          <a:prstGeom prst="line">
            <a:avLst/>
          </a:prstGeom>
          <a:ln w="76200" cmpd="thickThin">
            <a:solidFill>
              <a:srgbClr val="0070C0"/>
            </a:solidFill>
            <a:prstDash val="solid"/>
          </a:ln>
          <a:effectLst>
            <a:softEdge rad="31750"/>
          </a:effectLst>
          <a:scene3d>
            <a:camera prst="orthographicFront"/>
            <a:lightRig rig="threePt" dir="t"/>
          </a:scene3d>
          <a:sp3d prstMaterial="matte">
            <a:bevelT w="101600"/>
          </a:sp3d>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1852863" y="798671"/>
            <a:ext cx="5438273" cy="44918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 name="Rettangolo 6"/>
              <p:cNvSpPr/>
              <p:nvPr/>
            </p:nvSpPr>
            <p:spPr>
              <a:xfrm>
                <a:off x="1852864" y="860177"/>
                <a:ext cx="5438272" cy="369332"/>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𝑓</m:t>
                          </m:r>
                        </m:e>
                        <m:sub>
                          <m:r>
                            <a:rPr lang="it-IT" i="1">
                              <a:latin typeface="Cambria Math" panose="02040503050406030204" pitchFamily="18" charset="0"/>
                            </a:rPr>
                            <m:t>𝐿𝑃</m:t>
                          </m:r>
                        </m:sub>
                      </m:sSub>
                      <m:d>
                        <m:dPr>
                          <m:ctrlPr>
                            <a:rPr lang="it-IT" i="1">
                              <a:latin typeface="Cambria Math" panose="02040503050406030204" pitchFamily="18" charset="0"/>
                            </a:rPr>
                          </m:ctrlPr>
                        </m:dPr>
                        <m:e>
                          <m:r>
                            <a:rPr lang="it-IT" i="1">
                              <a:latin typeface="Cambria Math" panose="02040503050406030204" pitchFamily="18" charset="0"/>
                            </a:rPr>
                            <m:t>𝑀𝐻𝑧</m:t>
                          </m:r>
                        </m:e>
                      </m:d>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𝑓</m:t>
                          </m:r>
                        </m:e>
                        <m:sub>
                          <m:r>
                            <a:rPr lang="it-IT" i="1">
                              <a:latin typeface="Cambria Math" panose="02040503050406030204" pitchFamily="18" charset="0"/>
                            </a:rPr>
                            <m:t>𝐻</m:t>
                          </m:r>
                          <m:r>
                            <a:rPr lang="it-IT" i="1">
                              <a:latin typeface="Cambria Math" panose="02040503050406030204" pitchFamily="18" charset="0"/>
                            </a:rPr>
                            <m:t>𝑃</m:t>
                          </m:r>
                        </m:sub>
                      </m:sSub>
                      <m:d>
                        <m:dPr>
                          <m:ctrlPr>
                            <a:rPr lang="it-IT" i="1">
                              <a:latin typeface="Cambria Math" panose="02040503050406030204" pitchFamily="18" charset="0"/>
                            </a:rPr>
                          </m:ctrlPr>
                        </m:dPr>
                        <m:e>
                          <m:r>
                            <a:rPr lang="it-IT" i="1">
                              <a:latin typeface="Cambria Math" panose="02040503050406030204" pitchFamily="18" charset="0"/>
                            </a:rPr>
                            <m:t>𝑀𝐻𝑧</m:t>
                          </m:r>
                        </m:e>
                      </m:d>
                      <m:r>
                        <a:rPr lang="it-IT" i="1">
                          <a:latin typeface="Cambria Math" panose="02040503050406030204" pitchFamily="18" charset="0"/>
                        </a:rPr>
                        <m:t>+</m:t>
                      </m:r>
                      <m:r>
                        <a:rPr lang="it-IT" i="1">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𝑓</m:t>
                          </m:r>
                        </m:e>
                        <m:sub>
                          <m:r>
                            <a:rPr lang="it-IT" i="1">
                              <a:latin typeface="Cambria Math" panose="02040503050406030204" pitchFamily="18" charset="0"/>
                              <a:ea typeface="Cambria Math" panose="02040503050406030204" pitchFamily="18" charset="0"/>
                            </a:rPr>
                            <m:t>𝑇</m:t>
                          </m:r>
                        </m:sub>
                      </m:sSub>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𝑀𝐻𝑧</m:t>
                      </m:r>
                      <m:r>
                        <a:rPr lang="it-IT" i="1">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𝑓</m:t>
                          </m:r>
                        </m:e>
                        <m:sub>
                          <m:r>
                            <a:rPr lang="it-IT" i="1">
                              <a:latin typeface="Cambria Math" panose="02040503050406030204" pitchFamily="18" charset="0"/>
                              <a:ea typeface="Cambria Math" panose="02040503050406030204" pitchFamily="18" charset="0"/>
                            </a:rPr>
                            <m:t>𝑎</m:t>
                          </m:r>
                        </m:sub>
                      </m:sSub>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𝑀𝐻𝑧</m:t>
                      </m:r>
                      <m:r>
                        <a:rPr lang="it-IT" i="1">
                          <a:latin typeface="Cambria Math" panose="02040503050406030204" pitchFamily="18" charset="0"/>
                          <a:ea typeface="Cambria Math" panose="02040503050406030204" pitchFamily="18" charset="0"/>
                        </a:rPr>
                        <m:t>)</m:t>
                      </m:r>
                    </m:oMath>
                  </m:oMathPara>
                </a14:m>
                <a:endParaRPr lang="en-US" dirty="0">
                  <a:latin typeface="Adobe Devanagari" panose="02040503050201020203" pitchFamily="18" charset="0"/>
                  <a:cs typeface="Adobe Devanagari" panose="02040503050201020203" pitchFamily="18" charset="0"/>
                </a:endParaRPr>
              </a:p>
            </p:txBody>
          </p:sp>
        </mc:Choice>
        <mc:Fallback>
          <p:sp>
            <p:nvSpPr>
              <p:cNvPr id="7" name="Rettangolo 6"/>
              <p:cNvSpPr>
                <a:spLocks noRot="1" noChangeAspect="1" noMove="1" noResize="1" noEditPoints="1" noAdjustHandles="1" noChangeArrowheads="1" noChangeShapeType="1" noTextEdit="1"/>
              </p:cNvSpPr>
              <p:nvPr/>
            </p:nvSpPr>
            <p:spPr>
              <a:xfrm>
                <a:off x="1852864" y="860177"/>
                <a:ext cx="5438272" cy="369332"/>
              </a:xfrm>
              <a:prstGeom prst="rect">
                <a:avLst/>
              </a:prstGeom>
              <a:blipFill rotWithShape="0">
                <a:blip r:embed="rId3"/>
                <a:stretch>
                  <a:fillRect b="-6557"/>
                </a:stretch>
              </a:blipFill>
            </p:spPr>
            <p:txBody>
              <a:bodyPr/>
              <a:lstStyle/>
              <a:p>
                <a:r>
                  <a:rPr lang="en-US">
                    <a:noFill/>
                  </a:rPr>
                  <a:t> </a:t>
                </a:r>
              </a:p>
            </p:txBody>
          </p:sp>
        </mc:Fallback>
      </mc:AlternateContent>
    </p:spTree>
    <p:extLst>
      <p:ext uri="{BB962C8B-B14F-4D97-AF65-F5344CB8AC3E}">
        <p14:creationId xmlns:p14="http://schemas.microsoft.com/office/powerpoint/2010/main" val="3025358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9493" y="-213013"/>
            <a:ext cx="8229600" cy="1143000"/>
          </a:xfrm>
        </p:spPr>
        <p:txBody>
          <a:bodyPr>
            <a:normAutofit/>
          </a:bodyPr>
          <a:lstStyle/>
          <a:p>
            <a:r>
              <a:rPr lang="en-US" sz="3000" dirty="0" smtClean="0">
                <a:latin typeface="Adobe Devanagari" panose="02040503050201020203" pitchFamily="18" charset="0"/>
                <a:cs typeface="Adobe Devanagari" panose="02040503050201020203" pitchFamily="18" charset="0"/>
              </a:rPr>
              <a:t>Hint: SLED tuning (single cavities)</a:t>
            </a:r>
            <a:endParaRPr lang="en-US" sz="3000" dirty="0">
              <a:latin typeface="Adobe Devanagari" panose="02040503050201020203" pitchFamily="18" charset="0"/>
              <a:cs typeface="Adobe Devanagari" panose="02040503050201020203" pitchFamily="18" charset="0"/>
            </a:endParaRPr>
          </a:p>
        </p:txBody>
      </p:sp>
      <p:sp>
        <p:nvSpPr>
          <p:cNvPr id="3" name="Segnaposto contenuto 2"/>
          <p:cNvSpPr>
            <a:spLocks noGrp="1"/>
          </p:cNvSpPr>
          <p:nvPr>
            <p:ph idx="1"/>
          </p:nvPr>
        </p:nvSpPr>
        <p:spPr>
          <a:xfrm>
            <a:off x="457199" y="1010653"/>
            <a:ext cx="8454189" cy="5654842"/>
          </a:xfrm>
        </p:spPr>
        <p:txBody>
          <a:bodyPr>
            <a:normAutofit/>
          </a:bodyPr>
          <a:lstStyle/>
          <a:p>
            <a:r>
              <a:rPr lang="en-US" sz="1800" dirty="0" smtClean="0">
                <a:latin typeface="Adobe Devanagari" panose="02040503050201020203" pitchFamily="18" charset="0"/>
                <a:cs typeface="Adobe Devanagari" panose="02040503050201020203" pitchFamily="18" charset="0"/>
              </a:rPr>
              <a:t>Connect the output waveguide to a matched load;</a:t>
            </a:r>
          </a:p>
          <a:p>
            <a:r>
              <a:rPr lang="en-US" sz="1800" dirty="0" smtClean="0">
                <a:latin typeface="Adobe Devanagari" panose="02040503050201020203" pitchFamily="18" charset="0"/>
                <a:cs typeface="Adobe Devanagari" panose="02040503050201020203" pitchFamily="18" charset="0"/>
              </a:rPr>
              <a:t>Set-up the </a:t>
            </a:r>
            <a:r>
              <a:rPr lang="en-US" sz="1800" dirty="0">
                <a:latin typeface="Adobe Devanagari" panose="02040503050201020203" pitchFamily="18" charset="0"/>
                <a:cs typeface="Adobe Devanagari" panose="02040503050201020203" pitchFamily="18" charset="0"/>
              </a:rPr>
              <a:t>RF </a:t>
            </a:r>
            <a:r>
              <a:rPr lang="en-US" sz="1800" dirty="0" smtClean="0">
                <a:latin typeface="Adobe Devanagari" panose="02040503050201020203" pitchFamily="18" charset="0"/>
                <a:cs typeface="Adobe Devanagari" panose="02040503050201020203" pitchFamily="18" charset="0"/>
              </a:rPr>
              <a:t>pulse:</a:t>
            </a:r>
            <a:endParaRPr lang="en-US" sz="1800" dirty="0">
              <a:latin typeface="Adobe Devanagari" panose="02040503050201020203" pitchFamily="18" charset="0"/>
              <a:cs typeface="Adobe Devanagari" panose="02040503050201020203" pitchFamily="18" charset="0"/>
            </a:endParaRPr>
          </a:p>
          <a:p>
            <a:pPr marL="800100" lvl="1" indent="-342900">
              <a:buFont typeface="+mj-lt"/>
              <a:buAutoNum type="arabicPeriod"/>
            </a:pPr>
            <a:r>
              <a:rPr lang="en-US" sz="1600" dirty="0">
                <a:latin typeface="Adobe Devanagari" panose="02040503050201020203" pitchFamily="18" charset="0"/>
                <a:cs typeface="Adobe Devanagari" panose="02040503050201020203" pitchFamily="18" charset="0"/>
              </a:rPr>
              <a:t>CW signal at </a:t>
            </a:r>
            <a:r>
              <a:rPr lang="en-US" sz="1600" i="1" dirty="0" err="1" smtClean="0">
                <a:solidFill>
                  <a:srgbClr val="00B0F0"/>
                </a:solidFill>
                <a:latin typeface="Adobe Devanagari" panose="02040503050201020203" pitchFamily="18" charset="0"/>
                <a:cs typeface="Adobe Devanagari" panose="02040503050201020203" pitchFamily="18" charset="0"/>
              </a:rPr>
              <a:t>f</a:t>
            </a:r>
            <a:r>
              <a:rPr lang="en-US" sz="1600" i="1" baseline="-25000" dirty="0" err="1" smtClean="0">
                <a:solidFill>
                  <a:srgbClr val="00B0F0"/>
                </a:solidFill>
                <a:latin typeface="Adobe Devanagari" panose="02040503050201020203" pitchFamily="18" charset="0"/>
                <a:cs typeface="Adobe Devanagari" panose="02040503050201020203" pitchFamily="18" charset="0"/>
              </a:rPr>
              <a:t>LP</a:t>
            </a:r>
            <a:endParaRPr lang="en-US" sz="1600" i="1" baseline="-25000" dirty="0">
              <a:solidFill>
                <a:srgbClr val="00B0F0"/>
              </a:solidFill>
              <a:latin typeface="Adobe Devanagari" panose="02040503050201020203" pitchFamily="18" charset="0"/>
              <a:cs typeface="Adobe Devanagari" panose="02040503050201020203" pitchFamily="18" charset="0"/>
            </a:endParaRPr>
          </a:p>
          <a:p>
            <a:pPr marL="800100" lvl="1" indent="-342900">
              <a:buFont typeface="+mj-lt"/>
              <a:buAutoNum type="arabicPeriod"/>
            </a:pPr>
            <a:r>
              <a:rPr lang="en-US" sz="1600" dirty="0" smtClean="0">
                <a:latin typeface="Adobe Devanagari" panose="02040503050201020203" pitchFamily="18" charset="0"/>
                <a:cs typeface="Adobe Devanagari" panose="02040503050201020203" pitchFamily="18" charset="0"/>
              </a:rPr>
              <a:t>Pulsed signal at </a:t>
            </a:r>
            <a:r>
              <a:rPr lang="en-US" sz="1600" i="1" dirty="0" err="1" smtClean="0">
                <a:solidFill>
                  <a:srgbClr val="00B0F0"/>
                </a:solidFill>
                <a:latin typeface="Adobe Devanagari" panose="02040503050201020203" pitchFamily="18" charset="0"/>
                <a:cs typeface="Adobe Devanagari" panose="02040503050201020203" pitchFamily="18" charset="0"/>
              </a:rPr>
              <a:t>f</a:t>
            </a:r>
            <a:r>
              <a:rPr lang="en-US" sz="1600" i="1" baseline="-25000" dirty="0" err="1" smtClean="0">
                <a:solidFill>
                  <a:srgbClr val="00B0F0"/>
                </a:solidFill>
                <a:latin typeface="Adobe Devanagari" panose="02040503050201020203" pitchFamily="18" charset="0"/>
                <a:cs typeface="Adobe Devanagari" panose="02040503050201020203" pitchFamily="18" charset="0"/>
              </a:rPr>
              <a:t>LP</a:t>
            </a:r>
            <a:r>
              <a:rPr lang="en-US" sz="1600" i="1" baseline="-25000" dirty="0" smtClean="0">
                <a:solidFill>
                  <a:srgbClr val="00B0F0"/>
                </a:solidFill>
                <a:latin typeface="Adobe Devanagari" panose="02040503050201020203" pitchFamily="18" charset="0"/>
                <a:cs typeface="Adobe Devanagari" panose="02040503050201020203" pitchFamily="18" charset="0"/>
              </a:rPr>
              <a:t> </a:t>
            </a:r>
            <a:r>
              <a:rPr lang="en-US" sz="1600" dirty="0" smtClean="0">
                <a:latin typeface="Adobe Devanagari" panose="02040503050201020203" pitchFamily="18" charset="0"/>
                <a:cs typeface="Adobe Devanagari" panose="02040503050201020203" pitchFamily="18" charset="0"/>
              </a:rPr>
              <a:t>(5 us length, 100 Hz rep. rate)</a:t>
            </a:r>
            <a:endParaRPr lang="en-US" sz="2000" dirty="0" smtClean="0">
              <a:latin typeface="Adobe Devanagari" panose="02040503050201020203" pitchFamily="18" charset="0"/>
              <a:cs typeface="Adobe Devanagari" panose="02040503050201020203" pitchFamily="18" charset="0"/>
            </a:endParaRPr>
          </a:p>
          <a:p>
            <a:r>
              <a:rPr lang="en-US" sz="1800" dirty="0" smtClean="0">
                <a:latin typeface="Adobe Devanagari" panose="02040503050201020203" pitchFamily="18" charset="0"/>
                <a:cs typeface="Adobe Devanagari" panose="02040503050201020203" pitchFamily="18" charset="0"/>
              </a:rPr>
              <a:t>Display the reflection signal from each cavity on an oscilloscope (use a flat pulse without phase reversal). The connections should look like the scheme below:</a:t>
            </a:r>
          </a:p>
          <a:p>
            <a:endParaRPr lang="en-US" sz="2000" dirty="0">
              <a:latin typeface="Adobe Devanagari" panose="02040503050201020203" pitchFamily="18" charset="0"/>
              <a:cs typeface="Adobe Devanagari" panose="02040503050201020203" pitchFamily="18" charset="0"/>
            </a:endParaRPr>
          </a:p>
          <a:p>
            <a:endParaRPr lang="en-US" sz="2000" dirty="0" smtClean="0">
              <a:latin typeface="Adobe Devanagari" panose="02040503050201020203" pitchFamily="18" charset="0"/>
              <a:cs typeface="Adobe Devanagari" panose="02040503050201020203" pitchFamily="18" charset="0"/>
            </a:endParaRPr>
          </a:p>
          <a:p>
            <a:endParaRPr lang="en-US" sz="2000" dirty="0">
              <a:latin typeface="Adobe Devanagari" panose="02040503050201020203" pitchFamily="18" charset="0"/>
              <a:cs typeface="Adobe Devanagari" panose="02040503050201020203" pitchFamily="18" charset="0"/>
            </a:endParaRPr>
          </a:p>
          <a:p>
            <a:endParaRPr lang="en-US" sz="2000" dirty="0" smtClean="0">
              <a:latin typeface="Adobe Devanagari" panose="02040503050201020203" pitchFamily="18" charset="0"/>
              <a:cs typeface="Adobe Devanagari" panose="02040503050201020203" pitchFamily="18" charset="0"/>
            </a:endParaRPr>
          </a:p>
          <a:p>
            <a:endParaRPr lang="en-US" sz="2000" dirty="0">
              <a:latin typeface="Adobe Devanagari" panose="02040503050201020203" pitchFamily="18" charset="0"/>
              <a:cs typeface="Adobe Devanagari" panose="02040503050201020203" pitchFamily="18" charset="0"/>
            </a:endParaRPr>
          </a:p>
          <a:p>
            <a:pPr marL="0" indent="0">
              <a:buNone/>
            </a:pPr>
            <a:endParaRPr lang="en-US" sz="2000" dirty="0">
              <a:latin typeface="Adobe Devanagari" panose="02040503050201020203" pitchFamily="18" charset="0"/>
              <a:cs typeface="Adobe Devanagari" panose="02040503050201020203" pitchFamily="18" charset="0"/>
            </a:endParaRPr>
          </a:p>
          <a:p>
            <a:endParaRPr lang="en-US" sz="1800" dirty="0" smtClean="0">
              <a:latin typeface="Adobe Devanagari" panose="02040503050201020203" pitchFamily="18" charset="0"/>
              <a:cs typeface="Adobe Devanagari" panose="02040503050201020203" pitchFamily="18" charset="0"/>
            </a:endParaRPr>
          </a:p>
          <a:p>
            <a:r>
              <a:rPr lang="en-US" sz="1800" dirty="0" smtClean="0">
                <a:latin typeface="Adobe Devanagari" panose="02040503050201020203" pitchFamily="18" charset="0"/>
                <a:cs typeface="Adobe Devanagari" panose="02040503050201020203" pitchFamily="18" charset="0"/>
              </a:rPr>
              <a:t>Rotate the tuning screw to tune the resonant frequency of the cavity to have a minimum (dashed line). Repeat the procedure a couple of times for fine tuning.</a:t>
            </a:r>
          </a:p>
          <a:p>
            <a:r>
              <a:rPr lang="en-US" sz="1800" dirty="0" smtClean="0">
                <a:solidFill>
                  <a:schemeClr val="bg1">
                    <a:lumMod val="85000"/>
                  </a:schemeClr>
                </a:solidFill>
                <a:latin typeface="Adobe Devanagari" panose="02040503050201020203" pitchFamily="18" charset="0"/>
                <a:cs typeface="Adobe Devanagari" panose="02040503050201020203" pitchFamily="18" charset="0"/>
              </a:rPr>
              <a:t>Check the input VSWR: it should not be higher than 1.2</a:t>
            </a:r>
            <a:endParaRPr lang="en-US" sz="1800" dirty="0">
              <a:solidFill>
                <a:schemeClr val="bg1">
                  <a:lumMod val="85000"/>
                </a:schemeClr>
              </a:solidFill>
              <a:latin typeface="Adobe Devanagari" panose="02040503050201020203" pitchFamily="18" charset="0"/>
              <a:cs typeface="Adobe Devanagari" panose="02040503050201020203" pitchFamily="18" charset="0"/>
            </a:endParaRPr>
          </a:p>
          <a:p>
            <a:pPr marL="0" indent="0">
              <a:buNone/>
            </a:pPr>
            <a:endParaRPr lang="en-US" sz="2000" dirty="0" smtClean="0">
              <a:latin typeface="Adobe Devanagari" panose="02040503050201020203" pitchFamily="18" charset="0"/>
              <a:cs typeface="Adobe Devanagari" panose="02040503050201020203" pitchFamily="18" charset="0"/>
            </a:endParaRPr>
          </a:p>
          <a:p>
            <a:pPr marL="0" indent="0">
              <a:buNone/>
            </a:pPr>
            <a:endParaRPr lang="en-US" sz="2000" dirty="0">
              <a:latin typeface="Adobe Devanagari" panose="02040503050201020203" pitchFamily="18" charset="0"/>
              <a:cs typeface="Adobe Devanagari" panose="02040503050201020203" pitchFamily="18"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7979" y="3002328"/>
            <a:ext cx="4588042" cy="2190814"/>
          </a:xfrm>
          <a:prstGeom prst="rect">
            <a:avLst/>
          </a:prstGeom>
          <a:ln>
            <a:noFill/>
          </a:ln>
        </p:spPr>
      </p:pic>
      <p:grpSp>
        <p:nvGrpSpPr>
          <p:cNvPr id="5" name="Gruppo 4"/>
          <p:cNvGrpSpPr/>
          <p:nvPr/>
        </p:nvGrpSpPr>
        <p:grpSpPr>
          <a:xfrm>
            <a:off x="5045692" y="3722222"/>
            <a:ext cx="2197318" cy="1605236"/>
            <a:chOff x="5049240" y="3532087"/>
            <a:chExt cx="2229038" cy="1605236"/>
          </a:xfrm>
        </p:grpSpPr>
        <p:sp>
          <p:nvSpPr>
            <p:cNvPr id="24" name="Rettangolo 23"/>
            <p:cNvSpPr/>
            <p:nvPr/>
          </p:nvSpPr>
          <p:spPr>
            <a:xfrm>
              <a:off x="5049240" y="3532087"/>
              <a:ext cx="2229038" cy="16052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nvGrpSpPr>
            <p:cNvPr id="17" name="Gruppo 16"/>
            <p:cNvGrpSpPr/>
            <p:nvPr/>
          </p:nvGrpSpPr>
          <p:grpSpPr>
            <a:xfrm>
              <a:off x="5237770" y="3749836"/>
              <a:ext cx="1876926" cy="874296"/>
              <a:chOff x="48127" y="4499808"/>
              <a:chExt cx="3039978" cy="1395666"/>
            </a:xfrm>
          </p:grpSpPr>
          <p:sp>
            <p:nvSpPr>
              <p:cNvPr id="18" name="Figura a mano libera 17"/>
              <p:cNvSpPr/>
              <p:nvPr/>
            </p:nvSpPr>
            <p:spPr>
              <a:xfrm>
                <a:off x="501315" y="4499808"/>
                <a:ext cx="1379621" cy="1395664"/>
              </a:xfrm>
              <a:custGeom>
                <a:avLst/>
                <a:gdLst>
                  <a:gd name="connsiteX0" fmla="*/ 0 w 1379621"/>
                  <a:gd name="connsiteY0" fmla="*/ 0 h 1128018"/>
                  <a:gd name="connsiteX1" fmla="*/ 585537 w 1379621"/>
                  <a:gd name="connsiteY1" fmla="*/ 1098884 h 1128018"/>
                  <a:gd name="connsiteX2" fmla="*/ 1379621 w 1379621"/>
                  <a:gd name="connsiteY2" fmla="*/ 834190 h 1128018"/>
                  <a:gd name="connsiteX3" fmla="*/ 1379621 w 1379621"/>
                  <a:gd name="connsiteY3" fmla="*/ 834190 h 1128018"/>
                </a:gdLst>
                <a:ahLst/>
                <a:cxnLst>
                  <a:cxn ang="0">
                    <a:pos x="connsiteX0" y="connsiteY0"/>
                  </a:cxn>
                  <a:cxn ang="0">
                    <a:pos x="connsiteX1" y="connsiteY1"/>
                  </a:cxn>
                  <a:cxn ang="0">
                    <a:pos x="connsiteX2" y="connsiteY2"/>
                  </a:cxn>
                  <a:cxn ang="0">
                    <a:pos x="connsiteX3" y="connsiteY3"/>
                  </a:cxn>
                </a:cxnLst>
                <a:rect l="l" t="t" r="r" b="b"/>
                <a:pathLst>
                  <a:path w="1379621" h="1128018">
                    <a:moveTo>
                      <a:pt x="0" y="0"/>
                    </a:moveTo>
                    <a:cubicBezTo>
                      <a:pt x="177800" y="479926"/>
                      <a:pt x="355600" y="959852"/>
                      <a:pt x="585537" y="1098884"/>
                    </a:cubicBezTo>
                    <a:cubicBezTo>
                      <a:pt x="815474" y="1237916"/>
                      <a:pt x="1379621" y="834190"/>
                      <a:pt x="1379621" y="834190"/>
                    </a:cubicBezTo>
                    <a:lnTo>
                      <a:pt x="1379621" y="834190"/>
                    </a:lnTo>
                  </a:path>
                </a:pathLst>
              </a:cu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onnettore 1 18"/>
              <p:cNvCxnSpPr/>
              <p:nvPr/>
            </p:nvCxnSpPr>
            <p:spPr>
              <a:xfrm>
                <a:off x="501316" y="4499810"/>
                <a:ext cx="0" cy="1395664"/>
              </a:xfrm>
              <a:prstGeom prst="line">
                <a:avLst/>
              </a:prstGeom>
              <a:ln w="2222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flipH="1">
                <a:off x="48127" y="5895474"/>
                <a:ext cx="469231" cy="0"/>
              </a:xfrm>
              <a:prstGeom prst="line">
                <a:avLst/>
              </a:prstGeom>
              <a:ln w="2222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1" name="Connettore 1 20"/>
              <p:cNvCxnSpPr>
                <a:endCxn id="18" idx="2"/>
              </p:cNvCxnSpPr>
              <p:nvPr/>
            </p:nvCxnSpPr>
            <p:spPr>
              <a:xfrm>
                <a:off x="1876926" y="4668251"/>
                <a:ext cx="4010" cy="863676"/>
              </a:xfrm>
              <a:prstGeom prst="line">
                <a:avLst/>
              </a:prstGeom>
              <a:ln w="22225">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22" name="Figura a mano libera 21"/>
              <p:cNvSpPr/>
              <p:nvPr/>
            </p:nvSpPr>
            <p:spPr>
              <a:xfrm>
                <a:off x="1876926" y="4676274"/>
                <a:ext cx="1211179" cy="1179094"/>
              </a:xfrm>
              <a:custGeom>
                <a:avLst/>
                <a:gdLst>
                  <a:gd name="connsiteX0" fmla="*/ 0 w 1211179"/>
                  <a:gd name="connsiteY0" fmla="*/ 0 h 1179094"/>
                  <a:gd name="connsiteX1" fmla="*/ 385011 w 1211179"/>
                  <a:gd name="connsiteY1" fmla="*/ 978568 h 1179094"/>
                  <a:gd name="connsiteX2" fmla="*/ 1211179 w 1211179"/>
                  <a:gd name="connsiteY2" fmla="*/ 1179094 h 1179094"/>
                </a:gdLst>
                <a:ahLst/>
                <a:cxnLst>
                  <a:cxn ang="0">
                    <a:pos x="connsiteX0" y="connsiteY0"/>
                  </a:cxn>
                  <a:cxn ang="0">
                    <a:pos x="connsiteX1" y="connsiteY1"/>
                  </a:cxn>
                  <a:cxn ang="0">
                    <a:pos x="connsiteX2" y="connsiteY2"/>
                  </a:cxn>
                </a:cxnLst>
                <a:rect l="l" t="t" r="r" b="b"/>
                <a:pathLst>
                  <a:path w="1211179" h="1179094">
                    <a:moveTo>
                      <a:pt x="0" y="0"/>
                    </a:moveTo>
                    <a:cubicBezTo>
                      <a:pt x="91574" y="391026"/>
                      <a:pt x="183148" y="782052"/>
                      <a:pt x="385011" y="978568"/>
                    </a:cubicBezTo>
                    <a:cubicBezTo>
                      <a:pt x="586874" y="1175084"/>
                      <a:pt x="899026" y="1177089"/>
                      <a:pt x="1211179" y="1179094"/>
                    </a:cubicBezTo>
                  </a:path>
                </a:pathLst>
              </a:cu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uppo 15"/>
            <p:cNvGrpSpPr/>
            <p:nvPr/>
          </p:nvGrpSpPr>
          <p:grpSpPr>
            <a:xfrm>
              <a:off x="5237770" y="3756168"/>
              <a:ext cx="1876926" cy="874295"/>
              <a:chOff x="48127" y="4499810"/>
              <a:chExt cx="3039978" cy="1395664"/>
            </a:xfrm>
          </p:grpSpPr>
          <p:sp>
            <p:nvSpPr>
              <p:cNvPr id="8" name="Figura a mano libera 7"/>
              <p:cNvSpPr/>
              <p:nvPr/>
            </p:nvSpPr>
            <p:spPr>
              <a:xfrm>
                <a:off x="501316" y="4499810"/>
                <a:ext cx="1379621" cy="1128018"/>
              </a:xfrm>
              <a:custGeom>
                <a:avLst/>
                <a:gdLst>
                  <a:gd name="connsiteX0" fmla="*/ 0 w 1379621"/>
                  <a:gd name="connsiteY0" fmla="*/ 0 h 1128018"/>
                  <a:gd name="connsiteX1" fmla="*/ 585537 w 1379621"/>
                  <a:gd name="connsiteY1" fmla="*/ 1098884 h 1128018"/>
                  <a:gd name="connsiteX2" fmla="*/ 1379621 w 1379621"/>
                  <a:gd name="connsiteY2" fmla="*/ 834190 h 1128018"/>
                  <a:gd name="connsiteX3" fmla="*/ 1379621 w 1379621"/>
                  <a:gd name="connsiteY3" fmla="*/ 834190 h 1128018"/>
                </a:gdLst>
                <a:ahLst/>
                <a:cxnLst>
                  <a:cxn ang="0">
                    <a:pos x="connsiteX0" y="connsiteY0"/>
                  </a:cxn>
                  <a:cxn ang="0">
                    <a:pos x="connsiteX1" y="connsiteY1"/>
                  </a:cxn>
                  <a:cxn ang="0">
                    <a:pos x="connsiteX2" y="connsiteY2"/>
                  </a:cxn>
                  <a:cxn ang="0">
                    <a:pos x="connsiteX3" y="connsiteY3"/>
                  </a:cxn>
                </a:cxnLst>
                <a:rect l="l" t="t" r="r" b="b"/>
                <a:pathLst>
                  <a:path w="1379621" h="1128018">
                    <a:moveTo>
                      <a:pt x="0" y="0"/>
                    </a:moveTo>
                    <a:cubicBezTo>
                      <a:pt x="177800" y="479926"/>
                      <a:pt x="355600" y="959852"/>
                      <a:pt x="585537" y="1098884"/>
                    </a:cubicBezTo>
                    <a:cubicBezTo>
                      <a:pt x="815474" y="1237916"/>
                      <a:pt x="1379621" y="834190"/>
                      <a:pt x="1379621" y="834190"/>
                    </a:cubicBezTo>
                    <a:lnTo>
                      <a:pt x="1379621" y="83419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onnettore 1 9"/>
              <p:cNvCxnSpPr/>
              <p:nvPr/>
            </p:nvCxnSpPr>
            <p:spPr>
              <a:xfrm>
                <a:off x="501316" y="4499810"/>
                <a:ext cx="0" cy="1395664"/>
              </a:xfrm>
              <a:prstGeom prst="line">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H="1">
                <a:off x="48127" y="5895474"/>
                <a:ext cx="469231" cy="0"/>
              </a:xfrm>
              <a:prstGeom prst="line">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1876927" y="4668251"/>
                <a:ext cx="0" cy="676800"/>
              </a:xfrm>
              <a:prstGeom prst="line">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Figura a mano libera 14"/>
              <p:cNvSpPr/>
              <p:nvPr/>
            </p:nvSpPr>
            <p:spPr>
              <a:xfrm>
                <a:off x="1876926" y="4676274"/>
                <a:ext cx="1211179" cy="1179094"/>
              </a:xfrm>
              <a:custGeom>
                <a:avLst/>
                <a:gdLst>
                  <a:gd name="connsiteX0" fmla="*/ 0 w 1211179"/>
                  <a:gd name="connsiteY0" fmla="*/ 0 h 1179094"/>
                  <a:gd name="connsiteX1" fmla="*/ 385011 w 1211179"/>
                  <a:gd name="connsiteY1" fmla="*/ 978568 h 1179094"/>
                  <a:gd name="connsiteX2" fmla="*/ 1211179 w 1211179"/>
                  <a:gd name="connsiteY2" fmla="*/ 1179094 h 1179094"/>
                </a:gdLst>
                <a:ahLst/>
                <a:cxnLst>
                  <a:cxn ang="0">
                    <a:pos x="connsiteX0" y="connsiteY0"/>
                  </a:cxn>
                  <a:cxn ang="0">
                    <a:pos x="connsiteX1" y="connsiteY1"/>
                  </a:cxn>
                  <a:cxn ang="0">
                    <a:pos x="connsiteX2" y="connsiteY2"/>
                  </a:cxn>
                </a:cxnLst>
                <a:rect l="l" t="t" r="r" b="b"/>
                <a:pathLst>
                  <a:path w="1211179" h="1179094">
                    <a:moveTo>
                      <a:pt x="0" y="0"/>
                    </a:moveTo>
                    <a:cubicBezTo>
                      <a:pt x="91574" y="391026"/>
                      <a:pt x="183148" y="782052"/>
                      <a:pt x="385011" y="978568"/>
                    </a:cubicBezTo>
                    <a:cubicBezTo>
                      <a:pt x="586874" y="1175084"/>
                      <a:pt x="899026" y="1177089"/>
                      <a:pt x="1211179" y="1179094"/>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ttangolo 24"/>
            <p:cNvSpPr/>
            <p:nvPr/>
          </p:nvSpPr>
          <p:spPr>
            <a:xfrm>
              <a:off x="5137262" y="3678440"/>
              <a:ext cx="2052901" cy="105438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6" name="Rettangolo 25"/>
            <p:cNvSpPr/>
            <p:nvPr/>
          </p:nvSpPr>
          <p:spPr>
            <a:xfrm>
              <a:off x="5606475" y="4860324"/>
              <a:ext cx="1114472" cy="276999"/>
            </a:xfrm>
            <a:prstGeom prst="rect">
              <a:avLst/>
            </a:prstGeom>
          </p:spPr>
          <p:txBody>
            <a:bodyPr wrap="none">
              <a:spAutoFit/>
            </a:bodyPr>
            <a:lstStyle/>
            <a:p>
              <a:r>
                <a:rPr lang="en-US" sz="1200" dirty="0"/>
                <a:t>OSCILLOSCOPE</a:t>
              </a:r>
            </a:p>
          </p:txBody>
        </p:sp>
      </p:grpSp>
      <p:cxnSp>
        <p:nvCxnSpPr>
          <p:cNvPr id="27" name="Connettore 1 26"/>
          <p:cNvCxnSpPr/>
          <p:nvPr/>
        </p:nvCxnSpPr>
        <p:spPr>
          <a:xfrm flipV="1">
            <a:off x="803189" y="647048"/>
            <a:ext cx="7411452" cy="16042"/>
          </a:xfrm>
          <a:prstGeom prst="line">
            <a:avLst/>
          </a:prstGeom>
          <a:ln w="76200" cmpd="thickThin">
            <a:solidFill>
              <a:srgbClr val="0070C0"/>
            </a:solidFill>
            <a:prstDash val="solid"/>
          </a:ln>
          <a:effectLst>
            <a:softEdge rad="31750"/>
          </a:effectLst>
          <a:scene3d>
            <a:camera prst="orthographicFront"/>
            <a:lightRig rig="threePt" dir="t"/>
          </a:scene3d>
          <a:sp3d prstMaterial="matte">
            <a:bevelT w="10160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483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9493" y="-216035"/>
            <a:ext cx="8229600" cy="1143000"/>
          </a:xfrm>
        </p:spPr>
        <p:txBody>
          <a:bodyPr>
            <a:normAutofit/>
          </a:bodyPr>
          <a:lstStyle/>
          <a:p>
            <a:r>
              <a:rPr lang="en-US" sz="3000" dirty="0" smtClean="0">
                <a:latin typeface="Adobe Devanagari" panose="02040503050201020203" pitchFamily="18" charset="0"/>
                <a:cs typeface="Adobe Devanagari" panose="02040503050201020203" pitchFamily="18" charset="0"/>
              </a:rPr>
              <a:t>Hint: SLED tuning (sum of 2 cavities)</a:t>
            </a:r>
            <a:endParaRPr lang="en-US" sz="3000" dirty="0">
              <a:latin typeface="Adobe Devanagari" panose="02040503050201020203" pitchFamily="18" charset="0"/>
              <a:cs typeface="Adobe Devanagari" panose="02040503050201020203" pitchFamily="18" charset="0"/>
            </a:endParaRPr>
          </a:p>
        </p:txBody>
      </p:sp>
      <p:sp>
        <p:nvSpPr>
          <p:cNvPr id="3" name="Segnaposto contenuto 2"/>
          <p:cNvSpPr>
            <a:spLocks noGrp="1"/>
          </p:cNvSpPr>
          <p:nvPr>
            <p:ph idx="1"/>
          </p:nvPr>
        </p:nvSpPr>
        <p:spPr>
          <a:xfrm>
            <a:off x="457199" y="1010653"/>
            <a:ext cx="8454189" cy="5654842"/>
          </a:xfrm>
        </p:spPr>
        <p:txBody>
          <a:bodyPr>
            <a:normAutofit/>
          </a:bodyPr>
          <a:lstStyle/>
          <a:p>
            <a:r>
              <a:rPr lang="en-US" sz="1800" dirty="0" smtClean="0">
                <a:latin typeface="Adobe Devanagari" panose="02040503050201020203" pitchFamily="18" charset="0"/>
                <a:cs typeface="Adobe Devanagari" panose="02040503050201020203" pitchFamily="18" charset="0"/>
              </a:rPr>
              <a:t>Once the cavities are individually tuned, the output signal of the SLED (without phase jump) should look like the one below:</a:t>
            </a:r>
          </a:p>
          <a:p>
            <a:endParaRPr lang="en-US" sz="1800" dirty="0">
              <a:latin typeface="Adobe Devanagari" panose="02040503050201020203" pitchFamily="18" charset="0"/>
              <a:cs typeface="Adobe Devanagari" panose="02040503050201020203" pitchFamily="18" charset="0"/>
            </a:endParaRPr>
          </a:p>
          <a:p>
            <a:endParaRPr lang="en-US" sz="1800" dirty="0" smtClean="0">
              <a:latin typeface="Adobe Devanagari" panose="02040503050201020203" pitchFamily="18" charset="0"/>
              <a:cs typeface="Adobe Devanagari" panose="02040503050201020203" pitchFamily="18" charset="0"/>
            </a:endParaRPr>
          </a:p>
          <a:p>
            <a:endParaRPr lang="en-US" sz="1800" dirty="0">
              <a:latin typeface="Adobe Devanagari" panose="02040503050201020203" pitchFamily="18" charset="0"/>
              <a:cs typeface="Adobe Devanagari" panose="02040503050201020203" pitchFamily="18" charset="0"/>
            </a:endParaRPr>
          </a:p>
          <a:p>
            <a:endParaRPr lang="en-US" sz="1800" dirty="0" smtClean="0">
              <a:latin typeface="Adobe Devanagari" panose="02040503050201020203" pitchFamily="18" charset="0"/>
              <a:cs typeface="Adobe Devanagari" panose="02040503050201020203" pitchFamily="18" charset="0"/>
            </a:endParaRPr>
          </a:p>
          <a:p>
            <a:endParaRPr lang="en-US" sz="1800" dirty="0">
              <a:latin typeface="Adobe Devanagari" panose="02040503050201020203" pitchFamily="18" charset="0"/>
              <a:cs typeface="Adobe Devanagari" panose="02040503050201020203" pitchFamily="18" charset="0"/>
            </a:endParaRPr>
          </a:p>
          <a:p>
            <a:endParaRPr lang="en-US" sz="1800" dirty="0" smtClean="0">
              <a:latin typeface="Adobe Devanagari" panose="02040503050201020203" pitchFamily="18" charset="0"/>
              <a:cs typeface="Adobe Devanagari" panose="02040503050201020203" pitchFamily="18" charset="0"/>
            </a:endParaRPr>
          </a:p>
          <a:p>
            <a:endParaRPr lang="en-US" sz="1800" dirty="0">
              <a:latin typeface="Adobe Devanagari" panose="02040503050201020203" pitchFamily="18" charset="0"/>
              <a:cs typeface="Adobe Devanagari" panose="02040503050201020203" pitchFamily="18" charset="0"/>
            </a:endParaRPr>
          </a:p>
          <a:p>
            <a:endParaRPr lang="en-US" sz="1800" dirty="0" smtClean="0">
              <a:latin typeface="Adobe Devanagari" panose="02040503050201020203" pitchFamily="18" charset="0"/>
              <a:cs typeface="Adobe Devanagari" panose="02040503050201020203" pitchFamily="18" charset="0"/>
            </a:endParaRPr>
          </a:p>
          <a:p>
            <a:r>
              <a:rPr lang="en-US" sz="1800" dirty="0" smtClean="0">
                <a:latin typeface="Adobe Devanagari" panose="02040503050201020203" pitchFamily="18" charset="0"/>
                <a:cs typeface="Adobe Devanagari" panose="02040503050201020203" pitchFamily="18" charset="0"/>
              </a:rPr>
              <a:t>Rotate the tuning screw to fine-tune the SLED output</a:t>
            </a:r>
          </a:p>
          <a:p>
            <a:endParaRPr lang="en-US" sz="1800" dirty="0" smtClean="0">
              <a:latin typeface="Adobe Devanagari" panose="02040503050201020203" pitchFamily="18" charset="0"/>
              <a:cs typeface="Adobe Devanagari" panose="02040503050201020203" pitchFamily="18" charset="0"/>
            </a:endParaRPr>
          </a:p>
          <a:p>
            <a:r>
              <a:rPr lang="en-US" sz="1800" dirty="0" smtClean="0">
                <a:latin typeface="Adobe Devanagari" panose="02040503050201020203" pitchFamily="18" charset="0"/>
                <a:cs typeface="Adobe Devanagari" panose="02040503050201020203" pitchFamily="18" charset="0"/>
              </a:rPr>
              <a:t>If the cavities do not have the same response (different Q</a:t>
            </a:r>
            <a:r>
              <a:rPr lang="en-US" sz="1800" baseline="-25000" dirty="0" smtClean="0">
                <a:latin typeface="Adobe Devanagari" panose="02040503050201020203" pitchFamily="18" charset="0"/>
                <a:cs typeface="Adobe Devanagari" panose="02040503050201020203" pitchFamily="18" charset="0"/>
              </a:rPr>
              <a:t>0</a:t>
            </a:r>
            <a:r>
              <a:rPr lang="en-US" sz="1800" dirty="0" smtClean="0">
                <a:latin typeface="Adobe Devanagari" panose="02040503050201020203" pitchFamily="18" charset="0"/>
                <a:cs typeface="Adobe Devanagari" panose="02040503050201020203" pitchFamily="18" charset="0"/>
              </a:rPr>
              <a:t> or different </a:t>
            </a:r>
            <a:r>
              <a:rPr lang="el-GR" sz="1800" dirty="0" smtClean="0">
                <a:latin typeface="Calibri" panose="020F0502020204030204" pitchFamily="34" charset="0"/>
                <a:cs typeface="Adobe Devanagari" panose="02040503050201020203" pitchFamily="18" charset="0"/>
              </a:rPr>
              <a:t>β</a:t>
            </a:r>
            <a:r>
              <a:rPr lang="it-IT" sz="1800" dirty="0" smtClean="0">
                <a:latin typeface="Adobe Devanagari" panose="02040503050201020203" pitchFamily="18" charset="0"/>
                <a:cs typeface="Adobe Devanagari" panose="02040503050201020203" pitchFamily="18" charset="0"/>
              </a:rPr>
              <a:t>)</a:t>
            </a:r>
            <a:r>
              <a:rPr lang="en-US" sz="1800" dirty="0" smtClean="0">
                <a:latin typeface="Adobe Devanagari" panose="02040503050201020203" pitchFamily="18" charset="0"/>
                <a:cs typeface="Adobe Devanagari" panose="02040503050201020203" pitchFamily="18" charset="0"/>
              </a:rPr>
              <a:t>, the optimum might not be where one expects…</a:t>
            </a:r>
            <a:endParaRPr lang="en-US" sz="1800" dirty="0">
              <a:latin typeface="Adobe Devanagari" panose="02040503050201020203" pitchFamily="18" charset="0"/>
              <a:cs typeface="Adobe Devanagari" panose="02040503050201020203" pitchFamily="18" charset="0"/>
            </a:endParaRPr>
          </a:p>
          <a:p>
            <a:pPr marL="0" indent="0">
              <a:buNone/>
            </a:pPr>
            <a:endParaRPr lang="en-US" sz="2000" dirty="0" smtClean="0">
              <a:latin typeface="Adobe Devanagari" panose="02040503050201020203" pitchFamily="18" charset="0"/>
              <a:cs typeface="Adobe Devanagari" panose="02040503050201020203" pitchFamily="18" charset="0"/>
            </a:endParaRPr>
          </a:p>
          <a:p>
            <a:pPr marL="0" indent="0">
              <a:buNone/>
            </a:pPr>
            <a:endParaRPr lang="en-US" sz="2000" dirty="0">
              <a:latin typeface="Adobe Devanagari" panose="02040503050201020203" pitchFamily="18" charset="0"/>
              <a:cs typeface="Adobe Devanagari" panose="02040503050201020203" pitchFamily="18"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1727" y="1638897"/>
            <a:ext cx="4588042" cy="2190814"/>
          </a:xfrm>
          <a:prstGeom prst="rect">
            <a:avLst/>
          </a:prstGeom>
          <a:ln>
            <a:noFill/>
          </a:ln>
        </p:spPr>
      </p:pic>
      <p:pic>
        <p:nvPicPr>
          <p:cNvPr id="28" name="Immagine 27"/>
          <p:cNvPicPr>
            <a:picLocks noChangeAspect="1"/>
          </p:cNvPicPr>
          <p:nvPr/>
        </p:nvPicPr>
        <p:blipFill rotWithShape="1">
          <a:blip r:embed="rId2">
            <a:extLst>
              <a:ext uri="{28A0092B-C50C-407E-A947-70E740481C1C}">
                <a14:useLocalDpi xmlns:a14="http://schemas.microsoft.com/office/drawing/2010/main" val="0"/>
              </a:ext>
            </a:extLst>
          </a:blip>
          <a:srcRect l="59790" t="2078" r="17832" b="77785"/>
          <a:stretch/>
        </p:blipFill>
        <p:spPr>
          <a:xfrm>
            <a:off x="4778945" y="2446421"/>
            <a:ext cx="1026696" cy="441158"/>
          </a:xfrm>
          <a:prstGeom prst="rect">
            <a:avLst/>
          </a:prstGeom>
          <a:ln>
            <a:noFill/>
          </a:ln>
        </p:spPr>
      </p:pic>
      <p:pic>
        <p:nvPicPr>
          <p:cNvPr id="30" name="Immagine 29"/>
          <p:cNvPicPr>
            <a:picLocks noChangeAspect="1"/>
          </p:cNvPicPr>
          <p:nvPr/>
        </p:nvPicPr>
        <p:blipFill rotWithShape="1">
          <a:blip r:embed="rId2">
            <a:extLst>
              <a:ext uri="{28A0092B-C50C-407E-A947-70E740481C1C}">
                <a14:useLocalDpi xmlns:a14="http://schemas.microsoft.com/office/drawing/2010/main" val="0"/>
              </a:ext>
            </a:extLst>
          </a:blip>
          <a:srcRect l="59790" t="11781" r="17832" b="77785"/>
          <a:stretch/>
        </p:blipFill>
        <p:spPr>
          <a:xfrm rot="10800000">
            <a:off x="2788121" y="2620010"/>
            <a:ext cx="1026696" cy="228587"/>
          </a:xfrm>
          <a:prstGeom prst="rect">
            <a:avLst/>
          </a:prstGeom>
          <a:ln>
            <a:noFill/>
          </a:ln>
        </p:spPr>
      </p:pic>
      <p:pic>
        <p:nvPicPr>
          <p:cNvPr id="29" name="Immagine 28"/>
          <p:cNvPicPr>
            <a:picLocks noChangeAspect="1"/>
          </p:cNvPicPr>
          <p:nvPr/>
        </p:nvPicPr>
        <p:blipFill rotWithShape="1">
          <a:blip r:embed="rId2">
            <a:extLst>
              <a:ext uri="{28A0092B-C50C-407E-A947-70E740481C1C}">
                <a14:useLocalDpi xmlns:a14="http://schemas.microsoft.com/office/drawing/2010/main" val="0"/>
              </a:ext>
            </a:extLst>
          </a:blip>
          <a:srcRect l="59790" t="2078" r="17832" b="87075"/>
          <a:stretch/>
        </p:blipFill>
        <p:spPr>
          <a:xfrm>
            <a:off x="2708548" y="2443996"/>
            <a:ext cx="1026696" cy="237639"/>
          </a:xfrm>
          <a:prstGeom prst="rect">
            <a:avLst/>
          </a:prstGeom>
          <a:ln>
            <a:noFill/>
          </a:ln>
        </p:spPr>
      </p:pic>
      <p:sp>
        <p:nvSpPr>
          <p:cNvPr id="31" name="Rettangolo 30"/>
          <p:cNvSpPr/>
          <p:nvPr/>
        </p:nvSpPr>
        <p:spPr>
          <a:xfrm>
            <a:off x="5775230" y="2323094"/>
            <a:ext cx="1582295" cy="1565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ttangolo 31"/>
          <p:cNvSpPr/>
          <p:nvPr/>
        </p:nvSpPr>
        <p:spPr>
          <a:xfrm>
            <a:off x="4833902" y="2869579"/>
            <a:ext cx="1582295" cy="10191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uppo 26"/>
          <p:cNvGrpSpPr/>
          <p:nvPr/>
        </p:nvGrpSpPr>
        <p:grpSpPr>
          <a:xfrm>
            <a:off x="5994202" y="1724624"/>
            <a:ext cx="2197318" cy="1605236"/>
            <a:chOff x="1112360" y="3445223"/>
            <a:chExt cx="2197318" cy="1605236"/>
          </a:xfrm>
        </p:grpSpPr>
        <p:sp>
          <p:nvSpPr>
            <p:cNvPr id="24" name="Rettangolo 23"/>
            <p:cNvSpPr/>
            <p:nvPr/>
          </p:nvSpPr>
          <p:spPr>
            <a:xfrm>
              <a:off x="1112360" y="3445223"/>
              <a:ext cx="2197318" cy="16052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5" name="Rettangolo 24"/>
            <p:cNvSpPr/>
            <p:nvPr/>
          </p:nvSpPr>
          <p:spPr>
            <a:xfrm>
              <a:off x="1199175" y="3518299"/>
              <a:ext cx="2023687" cy="105438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6" name="Rettangolo 25"/>
            <p:cNvSpPr/>
            <p:nvPr/>
          </p:nvSpPr>
          <p:spPr>
            <a:xfrm>
              <a:off x="1661759" y="4702967"/>
              <a:ext cx="1098613" cy="276999"/>
            </a:xfrm>
            <a:prstGeom prst="rect">
              <a:avLst/>
            </a:prstGeom>
          </p:spPr>
          <p:txBody>
            <a:bodyPr wrap="none">
              <a:spAutoFit/>
            </a:bodyPr>
            <a:lstStyle/>
            <a:p>
              <a:r>
                <a:rPr lang="en-US" sz="1200" dirty="0"/>
                <a:t>OSCILLOSCOPE</a:t>
              </a:r>
            </a:p>
          </p:txBody>
        </p:sp>
        <p:grpSp>
          <p:nvGrpSpPr>
            <p:cNvPr id="23" name="Gruppo 22"/>
            <p:cNvGrpSpPr/>
            <p:nvPr/>
          </p:nvGrpSpPr>
          <p:grpSpPr>
            <a:xfrm>
              <a:off x="1261774" y="3577347"/>
              <a:ext cx="1898488" cy="931056"/>
              <a:chOff x="5231539" y="4491789"/>
              <a:chExt cx="2428566" cy="1138930"/>
            </a:xfrm>
          </p:grpSpPr>
          <p:cxnSp>
            <p:nvCxnSpPr>
              <p:cNvPr id="19" name="Connettore 1 18"/>
              <p:cNvCxnSpPr/>
              <p:nvPr/>
            </p:nvCxnSpPr>
            <p:spPr>
              <a:xfrm>
                <a:off x="5507363" y="4750093"/>
                <a:ext cx="0" cy="874295"/>
              </a:xfrm>
              <a:prstGeom prst="line">
                <a:avLst/>
              </a:prstGeom>
              <a:ln w="2222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5507363" y="4756424"/>
                <a:ext cx="0" cy="874295"/>
              </a:xfrm>
              <a:prstGeom prst="line">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H="1">
                <a:off x="5231539" y="5622698"/>
                <a:ext cx="285587" cy="0"/>
              </a:xfrm>
              <a:prstGeom prst="line">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6344599" y="4509018"/>
                <a:ext cx="0" cy="846000"/>
              </a:xfrm>
              <a:prstGeom prst="line">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Figura a mano libera 10"/>
              <p:cNvSpPr/>
              <p:nvPr/>
            </p:nvSpPr>
            <p:spPr>
              <a:xfrm>
                <a:off x="6344653" y="4491789"/>
                <a:ext cx="1315452" cy="1133085"/>
              </a:xfrm>
              <a:custGeom>
                <a:avLst/>
                <a:gdLst>
                  <a:gd name="connsiteX0" fmla="*/ 0 w 1315452"/>
                  <a:gd name="connsiteY0" fmla="*/ 0 h 1133085"/>
                  <a:gd name="connsiteX1" fmla="*/ 481263 w 1315452"/>
                  <a:gd name="connsiteY1" fmla="*/ 954506 h 1133085"/>
                  <a:gd name="connsiteX2" fmla="*/ 1315452 w 1315452"/>
                  <a:gd name="connsiteY2" fmla="*/ 1130969 h 1133085"/>
                </a:gdLst>
                <a:ahLst/>
                <a:cxnLst>
                  <a:cxn ang="0">
                    <a:pos x="connsiteX0" y="connsiteY0"/>
                  </a:cxn>
                  <a:cxn ang="0">
                    <a:pos x="connsiteX1" y="connsiteY1"/>
                  </a:cxn>
                  <a:cxn ang="0">
                    <a:pos x="connsiteX2" y="connsiteY2"/>
                  </a:cxn>
                </a:cxnLst>
                <a:rect l="l" t="t" r="r" b="b"/>
                <a:pathLst>
                  <a:path w="1315452" h="1133085">
                    <a:moveTo>
                      <a:pt x="0" y="0"/>
                    </a:moveTo>
                    <a:cubicBezTo>
                      <a:pt x="131010" y="383005"/>
                      <a:pt x="262021" y="766011"/>
                      <a:pt x="481263" y="954506"/>
                    </a:cubicBezTo>
                    <a:cubicBezTo>
                      <a:pt x="700505" y="1143001"/>
                      <a:pt x="1007978" y="1136985"/>
                      <a:pt x="1315452" y="1130969"/>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igura a mano libera 12"/>
              <p:cNvSpPr/>
              <p:nvPr/>
            </p:nvSpPr>
            <p:spPr>
              <a:xfrm>
                <a:off x="5510463" y="4740442"/>
                <a:ext cx="834190" cy="879627"/>
              </a:xfrm>
              <a:custGeom>
                <a:avLst/>
                <a:gdLst>
                  <a:gd name="connsiteX0" fmla="*/ 0 w 834190"/>
                  <a:gd name="connsiteY0" fmla="*/ 0 h 879627"/>
                  <a:gd name="connsiteX1" fmla="*/ 256674 w 834190"/>
                  <a:gd name="connsiteY1" fmla="*/ 850232 h 879627"/>
                  <a:gd name="connsiteX2" fmla="*/ 834190 w 834190"/>
                  <a:gd name="connsiteY2" fmla="*/ 601579 h 879627"/>
                </a:gdLst>
                <a:ahLst/>
                <a:cxnLst>
                  <a:cxn ang="0">
                    <a:pos x="connsiteX0" y="connsiteY0"/>
                  </a:cxn>
                  <a:cxn ang="0">
                    <a:pos x="connsiteX1" y="connsiteY1"/>
                  </a:cxn>
                  <a:cxn ang="0">
                    <a:pos x="connsiteX2" y="connsiteY2"/>
                  </a:cxn>
                </a:cxnLst>
                <a:rect l="l" t="t" r="r" b="b"/>
                <a:pathLst>
                  <a:path w="834190" h="879627">
                    <a:moveTo>
                      <a:pt x="0" y="0"/>
                    </a:moveTo>
                    <a:cubicBezTo>
                      <a:pt x="58821" y="374984"/>
                      <a:pt x="117642" y="749969"/>
                      <a:pt x="256674" y="850232"/>
                    </a:cubicBezTo>
                    <a:cubicBezTo>
                      <a:pt x="395706" y="950495"/>
                      <a:pt x="614948" y="776037"/>
                      <a:pt x="834190" y="601579"/>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 name="Rettangolo 32"/>
          <p:cNvSpPr/>
          <p:nvPr/>
        </p:nvSpPr>
        <p:spPr>
          <a:xfrm>
            <a:off x="4976247" y="1724624"/>
            <a:ext cx="931140" cy="6627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Connettore 1 34"/>
          <p:cNvCxnSpPr/>
          <p:nvPr/>
        </p:nvCxnSpPr>
        <p:spPr>
          <a:xfrm flipH="1" flipV="1">
            <a:off x="4955721" y="1983921"/>
            <a:ext cx="103848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Connettore 1 35"/>
          <p:cNvCxnSpPr/>
          <p:nvPr/>
        </p:nvCxnSpPr>
        <p:spPr>
          <a:xfrm flipV="1">
            <a:off x="803189" y="647048"/>
            <a:ext cx="7411452" cy="16042"/>
          </a:xfrm>
          <a:prstGeom prst="line">
            <a:avLst/>
          </a:prstGeom>
          <a:ln w="76200" cmpd="thickThin">
            <a:solidFill>
              <a:srgbClr val="0070C0"/>
            </a:solidFill>
            <a:prstDash val="solid"/>
          </a:ln>
          <a:effectLst>
            <a:softEdge rad="31750"/>
          </a:effectLst>
          <a:scene3d>
            <a:camera prst="orthographicFront"/>
            <a:lightRig rig="threePt" dir="t"/>
          </a:scene3d>
          <a:sp3d prstMaterial="matte">
            <a:bevelT w="10160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791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4298" y="-91474"/>
            <a:ext cx="8064896" cy="830997"/>
          </a:xfrm>
          <a:prstGeom prst="rect">
            <a:avLst/>
          </a:prstGeom>
          <a:noFill/>
        </p:spPr>
        <p:txBody>
          <a:bodyPr wrap="square" rtlCol="0">
            <a:spAutoFit/>
          </a:bodyPr>
          <a:lstStyle/>
          <a:p>
            <a:pPr algn="ctr">
              <a:lnSpc>
                <a:spcPct val="150000"/>
              </a:lnSpc>
              <a:spcAft>
                <a:spcPts val="1200"/>
              </a:spcAft>
            </a:pPr>
            <a:r>
              <a:rPr lang="en-US" sz="3200" dirty="0" smtClean="0">
                <a:latin typeface="Adobe Devanagari" panose="02040503050201020203" pitchFamily="18" charset="0"/>
                <a:cs typeface="Adobe Devanagari" panose="02040503050201020203" pitchFamily="18" charset="0"/>
              </a:rPr>
              <a:t>The Idea</a:t>
            </a:r>
            <a:r>
              <a:rPr lang="en-US" sz="3200" dirty="0">
                <a:latin typeface="Adobe Devanagari" panose="02040503050201020203" pitchFamily="18" charset="0"/>
                <a:cs typeface="Adobe Devanagari" panose="02040503050201020203" pitchFamily="18" charset="0"/>
              </a:rPr>
              <a:t>: SLED (Stanford </a:t>
            </a:r>
            <a:r>
              <a:rPr lang="en-US" sz="3200" dirty="0" err="1">
                <a:latin typeface="Adobe Devanagari" panose="02040503050201020203" pitchFamily="18" charset="0"/>
                <a:cs typeface="Adobe Devanagari" panose="02040503050201020203" pitchFamily="18" charset="0"/>
              </a:rPr>
              <a:t>Linac</a:t>
            </a:r>
            <a:r>
              <a:rPr lang="en-US" sz="3200" dirty="0">
                <a:latin typeface="Adobe Devanagari" panose="02040503050201020203" pitchFamily="18" charset="0"/>
                <a:cs typeface="Adobe Devanagari" panose="02040503050201020203" pitchFamily="18" charset="0"/>
              </a:rPr>
              <a:t> Energy </a:t>
            </a:r>
            <a:r>
              <a:rPr lang="en-US" sz="3200" dirty="0" err="1">
                <a:latin typeface="Adobe Devanagari" panose="02040503050201020203" pitchFamily="18" charset="0"/>
                <a:cs typeface="Adobe Devanagari" panose="02040503050201020203" pitchFamily="18" charset="0"/>
              </a:rPr>
              <a:t>Doubler</a:t>
            </a:r>
            <a:r>
              <a:rPr lang="en-US" sz="3200" dirty="0" smtClean="0">
                <a:latin typeface="Adobe Devanagari" panose="02040503050201020203" pitchFamily="18" charset="0"/>
                <a:cs typeface="Adobe Devanagari" panose="02040503050201020203" pitchFamily="18" charset="0"/>
              </a:rPr>
              <a:t>)</a:t>
            </a:r>
          </a:p>
        </p:txBody>
      </p:sp>
      <p:sp>
        <p:nvSpPr>
          <p:cNvPr id="31" name="TextBox 30"/>
          <p:cNvSpPr txBox="1"/>
          <p:nvPr/>
        </p:nvSpPr>
        <p:spPr>
          <a:xfrm>
            <a:off x="664814" y="4125554"/>
            <a:ext cx="8089160" cy="2893100"/>
          </a:xfrm>
          <a:prstGeom prst="rect">
            <a:avLst/>
          </a:prstGeom>
          <a:noFill/>
        </p:spPr>
        <p:txBody>
          <a:bodyPr wrap="square" rtlCol="0">
            <a:spAutoFit/>
          </a:bodyPr>
          <a:lstStyle/>
          <a:p>
            <a:pPr marL="285750" indent="-285750" algn="just">
              <a:lnSpc>
                <a:spcPct val="150000"/>
              </a:lnSpc>
              <a:spcAft>
                <a:spcPts val="1200"/>
              </a:spcAft>
              <a:buFont typeface="Arial" panose="020B0604020202020204" pitchFamily="34" charset="0"/>
              <a:buChar char="•"/>
            </a:pPr>
            <a:r>
              <a:rPr lang="it-IT" dirty="0" smtClean="0">
                <a:latin typeface="Adobe Devanagari" panose="02040503050201020203" pitchFamily="18" charset="0"/>
                <a:cs typeface="Adobe Devanagari" panose="02040503050201020203" pitchFamily="18" charset="0"/>
              </a:rPr>
              <a:t>A factor of 4 in power corresponds to a factor of 2 in accelerating gradient, i.e. in beam energy. Smart!!! But how a large RF power flowing in a waveguide can be manipulated in order to be </a:t>
            </a:r>
            <a:r>
              <a:rPr lang="it-IT" dirty="0" err="1" smtClean="0">
                <a:latin typeface="Adobe Devanagari" panose="02040503050201020203" pitchFamily="18" charset="0"/>
                <a:cs typeface="Adobe Devanagari" panose="02040503050201020203" pitchFamily="18" charset="0"/>
              </a:rPr>
              <a:t>compressed</a:t>
            </a:r>
            <a:r>
              <a:rPr lang="it-IT" dirty="0" smtClean="0">
                <a:latin typeface="Adobe Devanagari" panose="02040503050201020203" pitchFamily="18" charset="0"/>
                <a:cs typeface="Adobe Devanagari" panose="02040503050201020203" pitchFamily="18" charset="0"/>
              </a:rPr>
              <a:t>?</a:t>
            </a:r>
          </a:p>
          <a:p>
            <a:pPr marL="285750" indent="-285750" algn="just">
              <a:lnSpc>
                <a:spcPct val="150000"/>
              </a:lnSpc>
              <a:spcAft>
                <a:spcPts val="1200"/>
              </a:spcAft>
              <a:buFont typeface="Arial" panose="020B0604020202020204" pitchFamily="34" charset="0"/>
              <a:buChar char="•"/>
            </a:pPr>
            <a:r>
              <a:rPr lang="it-IT" dirty="0" err="1" smtClean="0">
                <a:latin typeface="Adobe Devanagari" panose="02040503050201020203" pitchFamily="18" charset="0"/>
                <a:cs typeface="Adobe Devanagari" panose="02040503050201020203" pitchFamily="18" charset="0"/>
              </a:rPr>
              <a:t>This</a:t>
            </a:r>
            <a:r>
              <a:rPr lang="it-IT" dirty="0" smtClean="0">
                <a:latin typeface="Adobe Devanagari" panose="02040503050201020203" pitchFamily="18" charset="0"/>
                <a:cs typeface="Adobe Devanagari" panose="02040503050201020203" pitchFamily="18" charset="0"/>
              </a:rPr>
              <a:t> idea </a:t>
            </a:r>
            <a:r>
              <a:rPr lang="it-IT" dirty="0" err="1" smtClean="0">
                <a:latin typeface="Adobe Devanagari" panose="02040503050201020203" pitchFamily="18" charset="0"/>
                <a:cs typeface="Adobe Devanagari" panose="02040503050201020203" pitchFamily="18" charset="0"/>
              </a:rPr>
              <a:t>has</a:t>
            </a:r>
            <a:r>
              <a:rPr lang="it-IT" dirty="0" smtClean="0">
                <a:latin typeface="Adobe Devanagari" panose="02040503050201020203" pitchFamily="18" charset="0"/>
                <a:cs typeface="Adobe Devanagari" panose="02040503050201020203" pitchFamily="18" charset="0"/>
              </a:rPr>
              <a:t> </a:t>
            </a:r>
            <a:r>
              <a:rPr lang="it-IT" dirty="0" err="1" smtClean="0">
                <a:latin typeface="Adobe Devanagari" panose="02040503050201020203" pitchFamily="18" charset="0"/>
                <a:cs typeface="Adobe Devanagari" panose="02040503050201020203" pitchFamily="18" charset="0"/>
              </a:rPr>
              <a:t>been</a:t>
            </a:r>
            <a:r>
              <a:rPr lang="it-IT" dirty="0" smtClean="0">
                <a:latin typeface="Adobe Devanagari" panose="02040503050201020203" pitchFamily="18" charset="0"/>
                <a:cs typeface="Adobe Devanagari" panose="02040503050201020203" pitchFamily="18" charset="0"/>
              </a:rPr>
              <a:t> </a:t>
            </a:r>
            <a:r>
              <a:rPr lang="it-IT" dirty="0" err="1" smtClean="0">
                <a:latin typeface="Adobe Devanagari" panose="02040503050201020203" pitchFamily="18" charset="0"/>
                <a:cs typeface="Adobe Devanagari" panose="02040503050201020203" pitchFamily="18" charset="0"/>
              </a:rPr>
              <a:t>firstly</a:t>
            </a:r>
            <a:r>
              <a:rPr lang="it-IT" dirty="0" smtClean="0">
                <a:latin typeface="Adobe Devanagari" panose="02040503050201020203" pitchFamily="18" charset="0"/>
                <a:cs typeface="Adobe Devanagari" panose="02040503050201020203" pitchFamily="18" charset="0"/>
              </a:rPr>
              <a:t> </a:t>
            </a:r>
            <a:r>
              <a:rPr lang="it-IT" dirty="0" err="1" smtClean="0">
                <a:latin typeface="Adobe Devanagari" panose="02040503050201020203" pitchFamily="18" charset="0"/>
                <a:cs typeface="Adobe Devanagari" panose="02040503050201020203" pitchFamily="18" charset="0"/>
              </a:rPr>
              <a:t>implemented</a:t>
            </a:r>
            <a:r>
              <a:rPr lang="it-IT" dirty="0" smtClean="0">
                <a:latin typeface="Adobe Devanagari" panose="02040503050201020203" pitchFamily="18" charset="0"/>
                <a:cs typeface="Adobe Devanagari" panose="02040503050201020203" pitchFamily="18" charset="0"/>
              </a:rPr>
              <a:t> </a:t>
            </a:r>
            <a:r>
              <a:rPr lang="it-IT" dirty="0" err="1" smtClean="0">
                <a:latin typeface="Adobe Devanagari" panose="02040503050201020203" pitchFamily="18" charset="0"/>
                <a:cs typeface="Adobe Devanagari" panose="02040503050201020203" pitchFamily="18" charset="0"/>
              </a:rPr>
              <a:t>at</a:t>
            </a:r>
            <a:r>
              <a:rPr lang="it-IT" dirty="0" smtClean="0">
                <a:latin typeface="Adobe Devanagari" panose="02040503050201020203" pitchFamily="18" charset="0"/>
                <a:cs typeface="Adobe Devanagari" panose="02040503050201020203" pitchFamily="18" charset="0"/>
              </a:rPr>
              <a:t> SLAC in the 70’s [1]. </a:t>
            </a:r>
            <a:r>
              <a:rPr lang="it-IT" b="1" dirty="0" smtClean="0">
                <a:solidFill>
                  <a:srgbClr val="FF0000"/>
                </a:solidFill>
                <a:latin typeface="Adobe Devanagari" panose="02040503050201020203" pitchFamily="18" charset="0"/>
                <a:cs typeface="Adobe Devanagari" panose="02040503050201020203" pitchFamily="18" charset="0"/>
              </a:rPr>
              <a:t>The </a:t>
            </a:r>
            <a:r>
              <a:rPr lang="it-IT" b="1" dirty="0" err="1">
                <a:solidFill>
                  <a:srgbClr val="FF0000"/>
                </a:solidFill>
                <a:latin typeface="Adobe Devanagari" panose="02040503050201020203" pitchFamily="18" charset="0"/>
                <a:cs typeface="Adobe Devanagari" panose="02040503050201020203" pitchFamily="18" charset="0"/>
              </a:rPr>
              <a:t>compression</a:t>
            </a:r>
            <a:r>
              <a:rPr lang="it-IT" b="1" dirty="0">
                <a:solidFill>
                  <a:srgbClr val="FF0000"/>
                </a:solidFill>
                <a:latin typeface="Adobe Devanagari" panose="02040503050201020203" pitchFamily="18" charset="0"/>
                <a:cs typeface="Adobe Devanagari" panose="02040503050201020203" pitchFamily="18" charset="0"/>
              </a:rPr>
              <a:t> </a:t>
            </a:r>
            <a:r>
              <a:rPr lang="it-IT" b="1" dirty="0" err="1">
                <a:solidFill>
                  <a:srgbClr val="FF0000"/>
                </a:solidFill>
                <a:latin typeface="Adobe Devanagari" panose="02040503050201020203" pitchFamily="18" charset="0"/>
                <a:cs typeface="Adobe Devanagari" panose="02040503050201020203" pitchFamily="18" charset="0"/>
              </a:rPr>
              <a:t>is</a:t>
            </a:r>
            <a:r>
              <a:rPr lang="it-IT" b="1" dirty="0">
                <a:solidFill>
                  <a:srgbClr val="FF0000"/>
                </a:solidFill>
                <a:latin typeface="Adobe Devanagari" panose="02040503050201020203" pitchFamily="18" charset="0"/>
                <a:cs typeface="Adobe Devanagari" panose="02040503050201020203" pitchFamily="18" charset="0"/>
              </a:rPr>
              <a:t> </a:t>
            </a:r>
            <a:r>
              <a:rPr lang="it-IT" b="1" dirty="0" err="1">
                <a:solidFill>
                  <a:srgbClr val="FF0000"/>
                </a:solidFill>
                <a:latin typeface="Adobe Devanagari" panose="02040503050201020203" pitchFamily="18" charset="0"/>
                <a:cs typeface="Adobe Devanagari" panose="02040503050201020203" pitchFamily="18" charset="0"/>
              </a:rPr>
              <a:t>obtained</a:t>
            </a:r>
            <a:r>
              <a:rPr lang="it-IT" b="1" dirty="0">
                <a:solidFill>
                  <a:srgbClr val="FF0000"/>
                </a:solidFill>
                <a:latin typeface="Adobe Devanagari" panose="02040503050201020203" pitchFamily="18" charset="0"/>
                <a:cs typeface="Adobe Devanagari" panose="02040503050201020203" pitchFamily="18" charset="0"/>
              </a:rPr>
              <a:t> by </a:t>
            </a:r>
            <a:r>
              <a:rPr lang="it-IT" b="1" dirty="0" err="1">
                <a:solidFill>
                  <a:srgbClr val="FF0000"/>
                </a:solidFill>
                <a:latin typeface="Adobe Devanagari" panose="02040503050201020203" pitchFamily="18" charset="0"/>
                <a:cs typeface="Adobe Devanagari" panose="02040503050201020203" pitchFamily="18" charset="0"/>
              </a:rPr>
              <a:t>capturing</a:t>
            </a:r>
            <a:r>
              <a:rPr lang="it-IT" b="1" dirty="0">
                <a:solidFill>
                  <a:srgbClr val="FF0000"/>
                </a:solidFill>
                <a:latin typeface="Adobe Devanagari" panose="02040503050201020203" pitchFamily="18" charset="0"/>
                <a:cs typeface="Adobe Devanagari" panose="02040503050201020203" pitchFamily="18" charset="0"/>
              </a:rPr>
              <a:t> the RF </a:t>
            </a:r>
            <a:r>
              <a:rPr lang="it-IT" b="1" dirty="0" err="1">
                <a:solidFill>
                  <a:srgbClr val="FF0000"/>
                </a:solidFill>
                <a:latin typeface="Adobe Devanagari" panose="02040503050201020203" pitchFamily="18" charset="0"/>
                <a:cs typeface="Adobe Devanagari" panose="02040503050201020203" pitchFamily="18" charset="0"/>
              </a:rPr>
              <a:t>power</a:t>
            </a:r>
            <a:r>
              <a:rPr lang="it-IT" b="1" dirty="0">
                <a:solidFill>
                  <a:srgbClr val="FF0000"/>
                </a:solidFill>
                <a:latin typeface="Adobe Devanagari" panose="02040503050201020203" pitchFamily="18" charset="0"/>
                <a:cs typeface="Adobe Devanagari" panose="02040503050201020203" pitchFamily="18" charset="0"/>
              </a:rPr>
              <a:t> </a:t>
            </a:r>
            <a:r>
              <a:rPr lang="it-IT" b="1" dirty="0" err="1">
                <a:solidFill>
                  <a:srgbClr val="FF0000"/>
                </a:solidFill>
                <a:latin typeface="Adobe Devanagari" panose="02040503050201020203" pitchFamily="18" charset="0"/>
                <a:cs typeface="Adobe Devanagari" panose="02040503050201020203" pitchFamily="18" charset="0"/>
              </a:rPr>
              <a:t>reflected</a:t>
            </a:r>
            <a:r>
              <a:rPr lang="it-IT" b="1" dirty="0">
                <a:solidFill>
                  <a:srgbClr val="FF0000"/>
                </a:solidFill>
                <a:latin typeface="Adobe Devanagari" panose="02040503050201020203" pitchFamily="18" charset="0"/>
                <a:cs typeface="Adobe Devanagari" panose="02040503050201020203" pitchFamily="18" charset="0"/>
              </a:rPr>
              <a:t> by high-Q </a:t>
            </a:r>
            <a:r>
              <a:rPr lang="it-IT" b="1" dirty="0" err="1">
                <a:solidFill>
                  <a:srgbClr val="FF0000"/>
                </a:solidFill>
                <a:latin typeface="Adobe Devanagari" panose="02040503050201020203" pitchFamily="18" charset="0"/>
                <a:cs typeface="Adobe Devanagari" panose="02040503050201020203" pitchFamily="18" charset="0"/>
              </a:rPr>
              <a:t>resonant</a:t>
            </a:r>
            <a:r>
              <a:rPr lang="it-IT" b="1" dirty="0">
                <a:solidFill>
                  <a:srgbClr val="FF0000"/>
                </a:solidFill>
                <a:latin typeface="Adobe Devanagari" panose="02040503050201020203" pitchFamily="18" charset="0"/>
                <a:cs typeface="Adobe Devanagari" panose="02040503050201020203" pitchFamily="18" charset="0"/>
              </a:rPr>
              <a:t> </a:t>
            </a:r>
            <a:r>
              <a:rPr lang="it-IT" b="1" dirty="0" err="1">
                <a:solidFill>
                  <a:srgbClr val="FF0000"/>
                </a:solidFill>
                <a:latin typeface="Adobe Devanagari" panose="02040503050201020203" pitchFamily="18" charset="0"/>
                <a:cs typeface="Adobe Devanagari" panose="02040503050201020203" pitchFamily="18" charset="0"/>
              </a:rPr>
              <a:t>cavities</a:t>
            </a:r>
            <a:r>
              <a:rPr lang="it-IT" dirty="0">
                <a:latin typeface="Adobe Devanagari" panose="02040503050201020203" pitchFamily="18" charset="0"/>
                <a:cs typeface="Adobe Devanagari" panose="02040503050201020203" pitchFamily="18" charset="0"/>
              </a:rPr>
              <a:t>. </a:t>
            </a:r>
          </a:p>
          <a:p>
            <a:pPr marL="285750" indent="-285750" algn="just">
              <a:lnSpc>
                <a:spcPct val="150000"/>
              </a:lnSpc>
              <a:spcAft>
                <a:spcPts val="1200"/>
              </a:spcAft>
              <a:buFont typeface="Arial" panose="020B0604020202020204" pitchFamily="34" charset="0"/>
              <a:buChar char="•"/>
            </a:pPr>
            <a:endParaRPr lang="en-US" dirty="0">
              <a:latin typeface="Adobe Devanagari" panose="02040503050201020203" pitchFamily="18" charset="0"/>
              <a:cs typeface="Adobe Devanagari" panose="02040503050201020203" pitchFamily="18" charset="0"/>
            </a:endParaRPr>
          </a:p>
        </p:txBody>
      </p:sp>
      <p:grpSp>
        <p:nvGrpSpPr>
          <p:cNvPr id="7" name="Gruppo 6"/>
          <p:cNvGrpSpPr/>
          <p:nvPr/>
        </p:nvGrpSpPr>
        <p:grpSpPr>
          <a:xfrm>
            <a:off x="322014" y="1566929"/>
            <a:ext cx="8585619" cy="2635756"/>
            <a:chOff x="341117" y="1816110"/>
            <a:chExt cx="8585619" cy="2635756"/>
          </a:xfrm>
        </p:grpSpPr>
        <p:sp>
          <p:nvSpPr>
            <p:cNvPr id="6" name="Rectangle 5"/>
            <p:cNvSpPr/>
            <p:nvPr/>
          </p:nvSpPr>
          <p:spPr>
            <a:xfrm>
              <a:off x="599547" y="2630685"/>
              <a:ext cx="2880000" cy="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41117" y="2901600"/>
              <a:ext cx="46692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45958" y="2897223"/>
              <a:ext cx="46692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781368" y="2896110"/>
              <a:ext cx="125383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458126" y="2872137"/>
              <a:ext cx="14686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9547" y="3398520"/>
              <a:ext cx="2879874" cy="0"/>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961275" y="4130040"/>
              <a:ext cx="720000" cy="0"/>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1685956" y="3221474"/>
                  <a:ext cx="707181"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4 </m:t>
                        </m:r>
                        <m:r>
                          <a:rPr lang="it-IT" b="0" i="1" smtClean="0">
                            <a:latin typeface="Cambria Math"/>
                            <a:ea typeface="Cambria Math"/>
                          </a:rPr>
                          <m:t>𝜇</m:t>
                        </m:r>
                        <m:r>
                          <a:rPr lang="it-IT" b="0" i="1" smtClean="0">
                            <a:latin typeface="Cambria Math"/>
                            <a:ea typeface="Cambria Math"/>
                          </a:rPr>
                          <m:t>𝑠</m:t>
                        </m:r>
                        <m:r>
                          <a:rPr lang="it-IT" b="0" i="1" smtClean="0">
                            <a:latin typeface="Cambria Math"/>
                          </a:rPr>
                          <m:t> </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1685956" y="3221474"/>
                  <a:ext cx="707181" cy="369332"/>
                </a:xfrm>
                <a:prstGeom prst="rect">
                  <a:avLst/>
                </a:prstGeom>
                <a:blipFill rotWithShape="0">
                  <a:blip r:embed="rId2"/>
                  <a:stretch>
                    <a:fillRect t="-98333" b="-1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996477" y="4082534"/>
                  <a:ext cx="7071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1 </m:t>
                        </m:r>
                        <m:r>
                          <a:rPr lang="it-IT" b="0" i="1" smtClean="0">
                            <a:latin typeface="Cambria Math"/>
                            <a:ea typeface="Cambria Math"/>
                          </a:rPr>
                          <m:t>𝜇</m:t>
                        </m:r>
                        <m:r>
                          <a:rPr lang="it-IT" b="0" i="1" smtClean="0">
                            <a:latin typeface="Cambria Math"/>
                            <a:ea typeface="Cambria Math"/>
                          </a:rPr>
                          <m:t>𝑠</m:t>
                        </m:r>
                        <m:r>
                          <a:rPr lang="it-IT" b="0" i="1" smtClean="0">
                            <a:latin typeface="Cambria Math"/>
                          </a:rPr>
                          <m:t> </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6996477" y="4082534"/>
                  <a:ext cx="707181" cy="369332"/>
                </a:xfrm>
                <a:prstGeom prst="rect">
                  <a:avLst/>
                </a:prstGeom>
                <a:blipFill rotWithShape="0">
                  <a:blip r:embed="rId3"/>
                  <a:stretch>
                    <a:fillRect t="-96721" b="-119672"/>
                  </a:stretch>
                </a:blipFill>
              </p:spPr>
              <p:txBody>
                <a:bodyPr/>
                <a:lstStyle/>
                <a:p>
                  <a:r>
                    <a:rPr lang="en-US">
                      <a:noFill/>
                    </a:rPr>
                    <a:t> </a:t>
                  </a:r>
                </a:p>
              </p:txBody>
            </p:sp>
          </mc:Fallback>
        </mc:AlternateContent>
        <p:cxnSp>
          <p:nvCxnSpPr>
            <p:cNvPr id="19" name="Straight Connector 18"/>
            <p:cNvCxnSpPr/>
            <p:nvPr/>
          </p:nvCxnSpPr>
          <p:spPr>
            <a:xfrm flipV="1">
              <a:off x="8112381" y="1816110"/>
              <a:ext cx="0" cy="1056027"/>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7617081" y="2167077"/>
                  <a:ext cx="1150700"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200 </m:t>
                        </m:r>
                        <m:r>
                          <a:rPr lang="it-IT" b="0" i="1" smtClean="0">
                            <a:latin typeface="Cambria Math"/>
                            <a:ea typeface="Cambria Math"/>
                          </a:rPr>
                          <m:t>𝑀𝑊</m:t>
                        </m:r>
                        <m:r>
                          <a:rPr lang="it-IT" b="0" i="1" smtClean="0">
                            <a:latin typeface="Cambria Math"/>
                          </a:rPr>
                          <m:t> </m:t>
                        </m:r>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7617081" y="2167077"/>
                  <a:ext cx="1150700" cy="369332"/>
                </a:xfrm>
                <a:prstGeom prst="rect">
                  <a:avLst/>
                </a:prstGeom>
                <a:blipFill rotWithShape="0">
                  <a:blip r:embed="rId4"/>
                  <a:stretch>
                    <a:fillRect t="-98333" b="-123333"/>
                  </a:stretch>
                </a:blipFill>
              </p:spPr>
              <p:txBody>
                <a:bodyPr/>
                <a:lstStyle/>
                <a:p>
                  <a:r>
                    <a:rPr lang="en-US">
                      <a:noFill/>
                    </a:rPr>
                    <a:t> </a:t>
                  </a:r>
                </a:p>
              </p:txBody>
            </p:sp>
          </mc:Fallback>
        </mc:AlternateContent>
        <p:sp>
          <p:nvSpPr>
            <p:cNvPr id="10" name="Rectangle 9"/>
            <p:cNvSpPr/>
            <p:nvPr/>
          </p:nvSpPr>
          <p:spPr>
            <a:xfrm>
              <a:off x="6953655" y="1816110"/>
              <a:ext cx="720000" cy="21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3776601" y="2630685"/>
              <a:ext cx="0" cy="242055"/>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3266061" y="2293780"/>
                  <a:ext cx="102245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50 </m:t>
                        </m:r>
                        <m:r>
                          <a:rPr lang="it-IT" b="0" i="1" smtClean="0">
                            <a:latin typeface="Cambria Math"/>
                            <a:ea typeface="Cambria Math"/>
                          </a:rPr>
                          <m:t>𝑀𝑊</m:t>
                        </m:r>
                        <m:r>
                          <a:rPr lang="it-IT" b="0" i="1" smtClean="0">
                            <a:latin typeface="Cambria Math"/>
                          </a:rPr>
                          <m:t> </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3266061" y="2293780"/>
                  <a:ext cx="1022459" cy="369332"/>
                </a:xfrm>
                <a:prstGeom prst="rect">
                  <a:avLst/>
                </a:prstGeom>
                <a:blipFill rotWithShape="0">
                  <a:blip r:embed="rId5"/>
                  <a:stretch>
                    <a:fillRect t="-98333" b="-123333"/>
                  </a:stretch>
                </a:blipFill>
              </p:spPr>
              <p:txBody>
                <a:bodyPr/>
                <a:lstStyle/>
                <a:p>
                  <a:r>
                    <a:rPr lang="en-US">
                      <a:noFill/>
                    </a:rPr>
                    <a:t> </a:t>
                  </a:r>
                </a:p>
              </p:txBody>
            </p:sp>
          </mc:Fallback>
        </mc:AlternateContent>
        <p:grpSp>
          <p:nvGrpSpPr>
            <p:cNvPr id="2" name="Gruppo 1"/>
            <p:cNvGrpSpPr/>
            <p:nvPr/>
          </p:nvGrpSpPr>
          <p:grpSpPr>
            <a:xfrm>
              <a:off x="4286314" y="2014887"/>
              <a:ext cx="1303020" cy="1714500"/>
              <a:chOff x="4800600" y="2049780"/>
              <a:chExt cx="1303020" cy="1714500"/>
            </a:xfrm>
          </p:grpSpPr>
          <p:sp>
            <p:nvSpPr>
              <p:cNvPr id="28" name="Right Arrow 27"/>
              <p:cNvSpPr/>
              <p:nvPr/>
            </p:nvSpPr>
            <p:spPr>
              <a:xfrm>
                <a:off x="4800600" y="2049780"/>
                <a:ext cx="1303020" cy="1714500"/>
              </a:xfrm>
              <a:prstGeom prst="rightArrow">
                <a:avLst>
                  <a:gd name="adj1" fmla="val 50000"/>
                  <a:gd name="adj2" fmla="val 62500"/>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4844780" y="2553592"/>
                <a:ext cx="1228360" cy="523220"/>
              </a:xfrm>
              <a:prstGeom prst="rect">
                <a:avLst/>
              </a:prstGeom>
              <a:noFill/>
            </p:spPr>
            <p:txBody>
              <a:bodyPr wrap="square" rtlCol="0">
                <a:spAutoFit/>
              </a:bodyPr>
              <a:lstStyle/>
              <a:p>
                <a:r>
                  <a:rPr lang="it-IT" sz="1400" b="1" i="1" dirty="0" smtClean="0">
                    <a:solidFill>
                      <a:srgbClr val="002060"/>
                    </a:solidFill>
                  </a:rPr>
                  <a:t>Pulse Compression</a:t>
                </a:r>
                <a:endParaRPr lang="en-US" sz="1400" b="1" i="1" dirty="0">
                  <a:solidFill>
                    <a:srgbClr val="002060"/>
                  </a:solidFill>
                </a:endParaRPr>
              </a:p>
            </p:txBody>
          </p:sp>
        </p:grpSp>
        <mc:AlternateContent xmlns:mc="http://schemas.openxmlformats.org/markup-compatibility/2006" xmlns:a14="http://schemas.microsoft.com/office/drawing/2010/main">
          <mc:Choice Requires="a14">
            <p:sp>
              <p:nvSpPr>
                <p:cNvPr id="30" name="TextBox 29"/>
                <p:cNvSpPr txBox="1"/>
                <p:nvPr/>
              </p:nvSpPr>
              <p:spPr>
                <a:xfrm>
                  <a:off x="3542531" y="3767619"/>
                  <a:ext cx="25161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𝑃𝑢𝑙𝑠𝑒</m:t>
                        </m:r>
                        <m:r>
                          <a:rPr lang="it-IT" b="0" i="1" smtClean="0">
                            <a:latin typeface="Cambria Math"/>
                          </a:rPr>
                          <m:t> </m:t>
                        </m:r>
                        <m:r>
                          <a:rPr lang="it-IT" b="0" i="1" smtClean="0">
                            <a:latin typeface="Cambria Math"/>
                          </a:rPr>
                          <m:t>𝐸𝑛𝑒𝑟𝑔𝑦</m:t>
                        </m:r>
                        <m:r>
                          <a:rPr lang="it-IT" b="0" i="1" smtClean="0">
                            <a:latin typeface="Cambria Math"/>
                          </a:rPr>
                          <m:t> ≈200 </m:t>
                        </m:r>
                        <m:r>
                          <a:rPr lang="it-IT" b="0" i="1" smtClean="0">
                            <a:latin typeface="Cambria Math"/>
                            <a:ea typeface="Cambria Math"/>
                          </a:rPr>
                          <m:t>𝐽</m:t>
                        </m:r>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3542531" y="3767619"/>
                  <a:ext cx="2516138" cy="369332"/>
                </a:xfrm>
                <a:prstGeom prst="rect">
                  <a:avLst/>
                </a:prstGeom>
                <a:blipFill rotWithShape="0">
                  <a:blip r:embed="rId6"/>
                  <a:stretch>
                    <a:fillRect t="-95082" b="-1213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979598" y="3598902"/>
                  <a:ext cx="20942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𝑘𝑙𝑦𝑠𝑡𝑟𝑜𝑛</m:t>
                        </m:r>
                        <m:r>
                          <a:rPr lang="it-IT" b="0" i="1" smtClean="0">
                            <a:latin typeface="Cambria Math"/>
                          </a:rPr>
                          <m:t> </m:t>
                        </m:r>
                        <m:r>
                          <a:rPr lang="it-IT" b="0" i="1" smtClean="0">
                            <a:latin typeface="Cambria Math"/>
                          </a:rPr>
                          <m:t>𝑅𝐹</m:t>
                        </m:r>
                        <m:r>
                          <a:rPr lang="it-IT" b="0" i="1" smtClean="0">
                            <a:latin typeface="Cambria Math"/>
                          </a:rPr>
                          <m:t> </m:t>
                        </m:r>
                        <m:r>
                          <a:rPr lang="it-IT" b="0" i="1" smtClean="0">
                            <a:latin typeface="Cambria Math"/>
                          </a:rPr>
                          <m:t>𝑝𝑢𝑙𝑠𝑒</m:t>
                        </m:r>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979598" y="3598902"/>
                  <a:ext cx="2094291" cy="369332"/>
                </a:xfrm>
                <a:prstGeom prst="rect">
                  <a:avLst/>
                </a:prstGeom>
                <a:blipFill rotWithShape="0">
                  <a:blip r:embed="rId7"/>
                  <a:stretch>
                    <a:fillRect t="-98333" b="-123333"/>
                  </a:stretch>
                </a:blipFill>
              </p:spPr>
              <p:txBody>
                <a:bodyPr/>
                <a:lstStyle/>
                <a:p>
                  <a:r>
                    <a:rPr lang="en-US">
                      <a:noFill/>
                    </a:rPr>
                    <a:t> </a:t>
                  </a:r>
                </a:p>
              </p:txBody>
            </p:sp>
          </mc:Fallback>
        </mc:AlternateContent>
      </p:grpSp>
      <p:sp>
        <p:nvSpPr>
          <p:cNvPr id="5" name="Rettangolo 4"/>
          <p:cNvSpPr/>
          <p:nvPr/>
        </p:nvSpPr>
        <p:spPr>
          <a:xfrm>
            <a:off x="664814" y="936565"/>
            <a:ext cx="8083864" cy="923330"/>
          </a:xfrm>
          <a:prstGeom prst="rect">
            <a:avLst/>
          </a:prstGeom>
        </p:spPr>
        <p:txBody>
          <a:bodyPr wrap="square">
            <a:spAutoFit/>
          </a:bodyPr>
          <a:lstStyle/>
          <a:p>
            <a:pPr marL="285750" indent="-285750" algn="just">
              <a:lnSpc>
                <a:spcPct val="150000"/>
              </a:lnSpc>
              <a:spcAft>
                <a:spcPts val="1200"/>
              </a:spcAft>
              <a:buFont typeface="Arial" panose="020B0604020202020204" pitchFamily="34" charset="0"/>
              <a:buChar char="•"/>
            </a:pPr>
            <a:r>
              <a:rPr lang="it-IT" dirty="0" err="1" smtClean="0">
                <a:latin typeface="Adobe Devanagari" panose="02040503050201020203" pitchFamily="18" charset="0"/>
                <a:cs typeface="Adobe Devanagari" panose="02040503050201020203" pitchFamily="18" charset="0"/>
              </a:rPr>
              <a:t>Let’s</a:t>
            </a:r>
            <a:r>
              <a:rPr lang="it-IT" dirty="0" smtClean="0">
                <a:latin typeface="Adobe Devanagari" panose="02040503050201020203" pitchFamily="18" charset="0"/>
                <a:cs typeface="Adobe Devanagari" panose="02040503050201020203" pitchFamily="18" charset="0"/>
              </a:rPr>
              <a:t> </a:t>
            </a:r>
            <a:r>
              <a:rPr lang="it-IT" dirty="0" err="1">
                <a:latin typeface="Adobe Devanagari" panose="02040503050201020203" pitchFamily="18" charset="0"/>
                <a:cs typeface="Adobe Devanagari" panose="02040503050201020203" pitchFamily="18" charset="0"/>
              </a:rPr>
              <a:t>compress</a:t>
            </a:r>
            <a:r>
              <a:rPr lang="it-IT" dirty="0">
                <a:latin typeface="Adobe Devanagari" panose="02040503050201020203" pitchFamily="18" charset="0"/>
                <a:cs typeface="Adobe Devanagari" panose="02040503050201020203" pitchFamily="18" charset="0"/>
              </a:rPr>
              <a:t> the </a:t>
            </a:r>
            <a:r>
              <a:rPr lang="it-IT" dirty="0" err="1">
                <a:latin typeface="Adobe Devanagari" panose="02040503050201020203" pitchFamily="18" charset="0"/>
                <a:cs typeface="Adobe Devanagari" panose="02040503050201020203" pitchFamily="18" charset="0"/>
              </a:rPr>
              <a:t>energy</a:t>
            </a:r>
            <a:r>
              <a:rPr lang="it-IT" dirty="0">
                <a:latin typeface="Adobe Devanagari" panose="02040503050201020203" pitchFamily="18" charset="0"/>
                <a:cs typeface="Adobe Devanagari" panose="02040503050201020203" pitchFamily="18" charset="0"/>
              </a:rPr>
              <a:t> of the RF </a:t>
            </a:r>
            <a:r>
              <a:rPr lang="it-IT" dirty="0" err="1">
                <a:latin typeface="Adobe Devanagari" panose="02040503050201020203" pitchFamily="18" charset="0"/>
                <a:cs typeface="Adobe Devanagari" panose="02040503050201020203" pitchFamily="18" charset="0"/>
              </a:rPr>
              <a:t>pulse</a:t>
            </a:r>
            <a:r>
              <a:rPr lang="it-IT" dirty="0">
                <a:latin typeface="Adobe Devanagari" panose="02040503050201020203" pitchFamily="18" charset="0"/>
                <a:cs typeface="Adobe Devanagari" panose="02040503050201020203" pitchFamily="18" charset="0"/>
              </a:rPr>
              <a:t> in </a:t>
            </a:r>
            <a:r>
              <a:rPr lang="it-IT" dirty="0" err="1">
                <a:latin typeface="Adobe Devanagari" panose="02040503050201020203" pitchFamily="18" charset="0"/>
                <a:cs typeface="Adobe Devanagari" panose="02040503050201020203" pitchFamily="18" charset="0"/>
              </a:rPr>
              <a:t>about</a:t>
            </a:r>
            <a:r>
              <a:rPr lang="it-IT" dirty="0">
                <a:latin typeface="Adobe Devanagari" panose="02040503050201020203" pitchFamily="18" charset="0"/>
                <a:cs typeface="Adobe Devanagari" panose="02040503050201020203" pitchFamily="18" charset="0"/>
              </a:rPr>
              <a:t> 1 </a:t>
            </a:r>
            <a:r>
              <a:rPr lang="it-IT" dirty="0" err="1">
                <a:latin typeface="Adobe Devanagari" panose="02040503050201020203" pitchFamily="18" charset="0"/>
                <a:cs typeface="Adobe Devanagari" panose="02040503050201020203" pitchFamily="18" charset="0"/>
              </a:rPr>
              <a:t>filling</a:t>
            </a:r>
            <a:r>
              <a:rPr lang="it-IT" dirty="0">
                <a:latin typeface="Adobe Devanagari" panose="02040503050201020203" pitchFamily="18" charset="0"/>
                <a:cs typeface="Adobe Devanagari" panose="02040503050201020203" pitchFamily="18" charset="0"/>
              </a:rPr>
              <a:t>  time to </a:t>
            </a:r>
            <a:r>
              <a:rPr lang="it-IT" dirty="0" err="1">
                <a:latin typeface="Adobe Devanagari" panose="02040503050201020203" pitchFamily="18" charset="0"/>
                <a:cs typeface="Adobe Devanagari" panose="02040503050201020203" pitchFamily="18" charset="0"/>
              </a:rPr>
              <a:t>increase</a:t>
            </a:r>
            <a:r>
              <a:rPr lang="it-IT" dirty="0">
                <a:latin typeface="Adobe Devanagari" panose="02040503050201020203" pitchFamily="18" charset="0"/>
                <a:cs typeface="Adobe Devanagari" panose="02040503050201020203" pitchFamily="18" charset="0"/>
              </a:rPr>
              <a:t> the </a:t>
            </a:r>
            <a:r>
              <a:rPr lang="it-IT" dirty="0" err="1">
                <a:latin typeface="Adobe Devanagari" panose="02040503050201020203" pitchFamily="18" charset="0"/>
                <a:cs typeface="Adobe Devanagari" panose="02040503050201020203" pitchFamily="18" charset="0"/>
              </a:rPr>
              <a:t>peak</a:t>
            </a:r>
            <a:r>
              <a:rPr lang="it-IT" dirty="0">
                <a:latin typeface="Adobe Devanagari" panose="02040503050201020203" pitchFamily="18" charset="0"/>
                <a:cs typeface="Adobe Devanagari" panose="02040503050201020203" pitchFamily="18" charset="0"/>
              </a:rPr>
              <a:t> </a:t>
            </a:r>
            <a:r>
              <a:rPr lang="it-IT" dirty="0" err="1">
                <a:latin typeface="Adobe Devanagari" panose="02040503050201020203" pitchFamily="18" charset="0"/>
                <a:cs typeface="Adobe Devanagari" panose="02040503050201020203" pitchFamily="18" charset="0"/>
              </a:rPr>
              <a:t>power</a:t>
            </a:r>
            <a:r>
              <a:rPr lang="it-IT" dirty="0">
                <a:latin typeface="Adobe Devanagari" panose="02040503050201020203" pitchFamily="18" charset="0"/>
                <a:cs typeface="Adobe Devanagari" panose="02040503050201020203" pitchFamily="18" charset="0"/>
              </a:rPr>
              <a:t> to the maximum!</a:t>
            </a:r>
            <a:endParaRPr lang="en-US" dirty="0">
              <a:latin typeface="Adobe Devanagari" panose="02040503050201020203" pitchFamily="18" charset="0"/>
              <a:cs typeface="Adobe Devanagari" panose="02040503050201020203" pitchFamily="18" charset="0"/>
            </a:endParaRPr>
          </a:p>
        </p:txBody>
      </p:sp>
      <p:sp>
        <p:nvSpPr>
          <p:cNvPr id="13" name="Rettangolo 12"/>
          <p:cNvSpPr/>
          <p:nvPr/>
        </p:nvSpPr>
        <p:spPr>
          <a:xfrm>
            <a:off x="0" y="6581001"/>
            <a:ext cx="6858000" cy="276999"/>
          </a:xfrm>
          <a:prstGeom prst="rect">
            <a:avLst/>
          </a:prstGeom>
        </p:spPr>
        <p:txBody>
          <a:bodyPr wrap="square">
            <a:spAutoFit/>
          </a:bodyPr>
          <a:lstStyle/>
          <a:p>
            <a:r>
              <a:rPr lang="en-US" sz="1200" dirty="0" smtClean="0">
                <a:latin typeface="Adobe Devanagari" panose="02040503050201020203" pitchFamily="18" charset="0"/>
                <a:cs typeface="Adobe Devanagari" panose="02040503050201020203" pitchFamily="18" charset="0"/>
              </a:rPr>
              <a:t>[1] </a:t>
            </a:r>
            <a:r>
              <a:rPr lang="en-US" sz="1200" dirty="0" err="1" smtClean="0">
                <a:latin typeface="Adobe Devanagari" panose="02040503050201020203" pitchFamily="18" charset="0"/>
                <a:cs typeface="Adobe Devanagari" panose="02040503050201020203" pitchFamily="18" charset="0"/>
              </a:rPr>
              <a:t>Farkas</a:t>
            </a:r>
            <a:r>
              <a:rPr lang="en-US" sz="1200" dirty="0" smtClean="0">
                <a:latin typeface="Adobe Devanagari" panose="02040503050201020203" pitchFamily="18" charset="0"/>
                <a:cs typeface="Adobe Devanagari" panose="02040503050201020203" pitchFamily="18" charset="0"/>
              </a:rPr>
              <a:t> et al. </a:t>
            </a:r>
            <a:r>
              <a:rPr lang="en-US" sz="1200" dirty="0">
                <a:latin typeface="Adobe Devanagari" panose="02040503050201020203" pitchFamily="18" charset="0"/>
                <a:cs typeface="Adobe Devanagari" panose="02040503050201020203" pitchFamily="18" charset="0"/>
              </a:rPr>
              <a:t>- SLED A method of doubling SLAC energy</a:t>
            </a:r>
          </a:p>
        </p:txBody>
      </p:sp>
      <p:cxnSp>
        <p:nvCxnSpPr>
          <p:cNvPr id="33" name="Connettore 1 32"/>
          <p:cNvCxnSpPr/>
          <p:nvPr/>
        </p:nvCxnSpPr>
        <p:spPr>
          <a:xfrm flipV="1">
            <a:off x="803189" y="647048"/>
            <a:ext cx="7411452" cy="16042"/>
          </a:xfrm>
          <a:prstGeom prst="line">
            <a:avLst/>
          </a:prstGeom>
          <a:ln w="76200" cmpd="thickThin">
            <a:solidFill>
              <a:srgbClr val="0070C0"/>
            </a:solidFill>
            <a:prstDash val="solid"/>
          </a:ln>
          <a:effectLst>
            <a:softEdge rad="31750"/>
          </a:effectLst>
          <a:scene3d>
            <a:camera prst="orthographicFront"/>
            <a:lightRig rig="threePt" dir="t"/>
          </a:scene3d>
          <a:sp3d prstMaterial="matte">
            <a:bevelT w="10160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337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188044" y="973168"/>
            <a:ext cx="2659480" cy="1669940"/>
            <a:chOff x="5305425" y="228600"/>
            <a:chExt cx="3190875" cy="1952626"/>
          </a:xfrm>
        </p:grpSpPr>
        <p:pic>
          <p:nvPicPr>
            <p:cNvPr id="3082" name="Picture 10" descr="https://upload.wikimedia.org/wikipedia/commons/0/07/Reflex_klystrons_and_microwave_cavities.jpg"/>
            <p:cNvPicPr>
              <a:picLocks noChangeAspect="1" noChangeArrowheads="1"/>
            </p:cNvPicPr>
            <p:nvPr/>
          </p:nvPicPr>
          <p:blipFill rotWithShape="1">
            <a:blip r:embed="rId3">
              <a:extLst>
                <a:ext uri="{28A0092B-C50C-407E-A947-70E740481C1C}">
                  <a14:useLocalDpi xmlns:a14="http://schemas.microsoft.com/office/drawing/2010/main" val="0"/>
                </a:ext>
              </a:extLst>
            </a:blip>
            <a:srcRect t="11638" r="11525"/>
            <a:stretch/>
          </p:blipFill>
          <p:spPr bwMode="auto">
            <a:xfrm>
              <a:off x="5305425" y="228600"/>
              <a:ext cx="2971800" cy="195262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934200" y="228600"/>
              <a:ext cx="1562100" cy="8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949144806"/>
              </p:ext>
            </p:extLst>
          </p:nvPr>
        </p:nvGraphicFramePr>
        <p:xfrm>
          <a:off x="727711" y="3792043"/>
          <a:ext cx="3051810" cy="617220"/>
        </p:xfrm>
        <a:graphic>
          <a:graphicData uri="http://schemas.openxmlformats.org/presentationml/2006/ole">
            <mc:AlternateContent xmlns:mc="http://schemas.openxmlformats.org/markup-compatibility/2006">
              <mc:Choice xmlns:v="urn:schemas-microsoft-com:vml" Requires="v">
                <p:oleObj spid="_x0000_s3269" name="Equation" r:id="rId4" imgW="3390900" imgH="685800" progId="Equation.3">
                  <p:embed/>
                </p:oleObj>
              </mc:Choice>
              <mc:Fallback>
                <p:oleObj name="Equation" r:id="rId4" imgW="3390900" imgH="6858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711" y="3792043"/>
                        <a:ext cx="3051810" cy="6172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342900" y="4619632"/>
            <a:ext cx="8458200" cy="830997"/>
          </a:xfrm>
          <a:prstGeom prst="rect">
            <a:avLst/>
          </a:prstGeom>
          <a:noFill/>
        </p:spPr>
        <p:txBody>
          <a:bodyPr wrap="square" rtlCol="0">
            <a:spAutoFit/>
          </a:bodyPr>
          <a:lstStyle/>
          <a:p>
            <a:pPr algn="just"/>
            <a:r>
              <a:rPr lang="en-GB" sz="1600" dirty="0">
                <a:solidFill>
                  <a:srgbClr val="FF0000"/>
                </a:solidFill>
                <a:latin typeface="Adobe Devanagari" panose="02040503050201020203" pitchFamily="18" charset="0"/>
                <a:cs typeface="Adobe Devanagari" panose="02040503050201020203" pitchFamily="18" charset="0"/>
              </a:rPr>
              <a:t>The extra-power </a:t>
            </a:r>
            <a:r>
              <a:rPr lang="en-GB" sz="1600" dirty="0" smtClean="0">
                <a:solidFill>
                  <a:srgbClr val="FF0000"/>
                </a:solidFill>
                <a:latin typeface="Adobe Devanagari" panose="02040503050201020203" pitchFamily="18" charset="0"/>
                <a:cs typeface="Adobe Devanagari" panose="02040503050201020203" pitchFamily="18" charset="0"/>
              </a:rPr>
              <a:t>that flows </a:t>
            </a:r>
            <a:r>
              <a:rPr lang="en-GB" sz="1600" dirty="0">
                <a:solidFill>
                  <a:srgbClr val="FF0000"/>
                </a:solidFill>
                <a:latin typeface="Adobe Devanagari" panose="02040503050201020203" pitchFamily="18" charset="0"/>
                <a:cs typeface="Adobe Devanagari" panose="02040503050201020203" pitchFamily="18" charset="0"/>
              </a:rPr>
              <a:t>through the cavity </a:t>
            </a:r>
            <a:r>
              <a:rPr lang="en-GB" sz="1600" dirty="0" smtClean="0">
                <a:solidFill>
                  <a:srgbClr val="FF0000"/>
                </a:solidFill>
                <a:latin typeface="Adobe Devanagari" panose="02040503050201020203" pitchFamily="18" charset="0"/>
                <a:cs typeface="Adobe Devanagari" panose="02040503050201020203" pitchFamily="18" charset="0"/>
              </a:rPr>
              <a:t>couplers may </a:t>
            </a:r>
            <a:r>
              <a:rPr lang="en-GB" sz="1600" dirty="0">
                <a:solidFill>
                  <a:srgbClr val="FF0000"/>
                </a:solidFill>
                <a:latin typeface="Adobe Devanagari" panose="02040503050201020203" pitchFamily="18" charset="0"/>
                <a:cs typeface="Adobe Devanagari" panose="02040503050201020203" pitchFamily="18" charset="0"/>
              </a:rPr>
              <a:t>significantly change the characteristics of the resonance</a:t>
            </a:r>
            <a:r>
              <a:rPr lang="en-GB" sz="1600" dirty="0">
                <a:latin typeface="Adobe Devanagari" panose="02040503050201020203" pitchFamily="18" charset="0"/>
                <a:cs typeface="Adobe Devanagari" panose="02040503050201020203" pitchFamily="18" charset="0"/>
              </a:rPr>
              <a:t>. This effect is known as “cavity loading”. The loaded cavity Q-factor </a:t>
            </a:r>
            <a:r>
              <a:rPr lang="en-GB" sz="1600" dirty="0" smtClean="0">
                <a:latin typeface="Adobe Devanagari" panose="02040503050201020203" pitchFamily="18" charset="0"/>
                <a:cs typeface="Adobe Devanagari" panose="02040503050201020203" pitchFamily="18" charset="0"/>
              </a:rPr>
              <a:t>is </a:t>
            </a:r>
            <a:r>
              <a:rPr lang="en-GB" sz="1600" dirty="0">
                <a:latin typeface="Adobe Devanagari" panose="02040503050201020203" pitchFamily="18" charset="0"/>
                <a:cs typeface="Adobe Devanagari" panose="02040503050201020203" pitchFamily="18" charset="0"/>
              </a:rPr>
              <a:t>lowered by the power coupled out through the cavity ports and results to be:</a:t>
            </a:r>
            <a:endParaRPr lang="en-US" sz="1600" dirty="0">
              <a:latin typeface="Adobe Devanagari" panose="02040503050201020203" pitchFamily="18" charset="0"/>
              <a:cs typeface="Adobe Devanagari" panose="02040503050201020203" pitchFamily="18" charset="0"/>
            </a:endParaRPr>
          </a:p>
        </p:txBody>
      </p:sp>
      <p:sp>
        <p:nvSpPr>
          <p:cNvPr id="12" name="Rectangle 4"/>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35161700"/>
              </p:ext>
            </p:extLst>
          </p:nvPr>
        </p:nvGraphicFramePr>
        <p:xfrm>
          <a:off x="981616" y="5361715"/>
          <a:ext cx="7123616" cy="1496285"/>
        </p:xfrm>
        <a:graphic>
          <a:graphicData uri="http://schemas.openxmlformats.org/presentationml/2006/ole">
            <mc:AlternateContent xmlns:mc="http://schemas.openxmlformats.org/markup-compatibility/2006">
              <mc:Choice xmlns:v="urn:schemas-microsoft-com:vml" Requires="v">
                <p:oleObj spid="_x0000_s3270" name="Equation" r:id="rId6" imgW="8343900" imgH="1752600" progId="Equation.3">
                  <p:embed/>
                </p:oleObj>
              </mc:Choice>
              <mc:Fallback>
                <p:oleObj name="Equation" r:id="rId6" imgW="8343900" imgH="1752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1616" y="5361715"/>
                        <a:ext cx="7123616" cy="1496285"/>
                      </a:xfrm>
                      <a:prstGeom prst="rect">
                        <a:avLst/>
                      </a:prstGeom>
                      <a:noFill/>
                      <a:extLst/>
                    </p:spPr>
                  </p:pic>
                </p:oleObj>
              </mc:Fallback>
            </mc:AlternateContent>
          </a:graphicData>
        </a:graphic>
      </p:graphicFrame>
      <mc:AlternateContent xmlns:mc="http://schemas.openxmlformats.org/markup-compatibility/2006" xmlns:a14="http://schemas.microsoft.com/office/drawing/2010/main">
        <mc:Choice Requires="a14">
          <p:sp>
            <p:nvSpPr>
              <p:cNvPr id="14" name="TextBox 13"/>
              <p:cNvSpPr txBox="1"/>
              <p:nvPr/>
            </p:nvSpPr>
            <p:spPr>
              <a:xfrm>
                <a:off x="4077505" y="3824488"/>
                <a:ext cx="4770019" cy="584775"/>
              </a:xfrm>
              <a:prstGeom prst="rect">
                <a:avLst/>
              </a:prstGeom>
              <a:noFill/>
              <a:ln>
                <a:solidFill>
                  <a:srgbClr val="0070C0"/>
                </a:solidFill>
              </a:ln>
            </p:spPr>
            <p:txBody>
              <a:bodyPr wrap="square" rtlCol="0">
                <a:spAutoFit/>
              </a:bodyPr>
              <a:lstStyle/>
              <a:p>
                <a:pPr algn="ctr"/>
                <a:r>
                  <a:rPr lang="en-GB" sz="1600" dirty="0">
                    <a:latin typeface="Adobe Devanagari" panose="02040503050201020203" pitchFamily="18" charset="0"/>
                    <a:cs typeface="Adobe Devanagari" panose="02040503050201020203" pitchFamily="18" charset="0"/>
                  </a:rPr>
                  <a:t>where </a:t>
                </a:r>
                <a14:m>
                  <m:oMath xmlns:m="http://schemas.openxmlformats.org/officeDocument/2006/math">
                    <m:sSub>
                      <m:sSubPr>
                        <m:ctrlPr>
                          <a:rPr lang="en-GB" sz="1600" i="1">
                            <a:latin typeface="Cambria Math" panose="02040503050406030204" pitchFamily="18" charset="0"/>
                          </a:rPr>
                        </m:ctrlPr>
                      </m:sSubPr>
                      <m:e>
                        <m:r>
                          <a:rPr lang="it-IT" sz="1600" i="1">
                            <a:latin typeface="Cambria Math"/>
                          </a:rPr>
                          <m:t>𝑄</m:t>
                        </m:r>
                      </m:e>
                      <m:sub>
                        <m:r>
                          <a:rPr lang="it-IT" sz="1600" i="1">
                            <a:latin typeface="Cambria Math"/>
                          </a:rPr>
                          <m:t>0</m:t>
                        </m:r>
                      </m:sub>
                    </m:sSub>
                  </m:oMath>
                </a14:m>
                <a:r>
                  <a:rPr lang="en-GB" sz="1600" dirty="0">
                    <a:latin typeface="Adobe Devanagari" panose="02040503050201020203" pitchFamily="18" charset="0"/>
                    <a:cs typeface="Adobe Devanagari" panose="02040503050201020203" pitchFamily="18" charset="0"/>
                  </a:rPr>
                  <a:t> is the usual quality factor of the resonant mode, related only to the dissipation  on the cavity </a:t>
                </a:r>
                <a:r>
                  <a:rPr lang="en-GB" sz="1600" dirty="0" smtClean="0">
                    <a:latin typeface="Adobe Devanagari" panose="02040503050201020203" pitchFamily="18" charset="0"/>
                    <a:cs typeface="Adobe Devanagari" panose="02040503050201020203" pitchFamily="18" charset="0"/>
                  </a:rPr>
                  <a:t>walls</a:t>
                </a:r>
                <a:endParaRPr lang="en-US" sz="1600" dirty="0">
                  <a:latin typeface="Adobe Devanagari" panose="02040503050201020203" pitchFamily="18" charset="0"/>
                  <a:cs typeface="Adobe Devanagari" panose="02040503050201020203"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077505" y="3824488"/>
                <a:ext cx="4770019" cy="584775"/>
              </a:xfrm>
              <a:prstGeom prst="rect">
                <a:avLst/>
              </a:prstGeom>
              <a:blipFill rotWithShape="0">
                <a:blip r:embed="rId8"/>
                <a:stretch>
                  <a:fillRect b="-11224"/>
                </a:stretch>
              </a:blipFill>
              <a:ln>
                <a:solidFill>
                  <a:srgbClr val="0070C0"/>
                </a:solidFill>
              </a:ln>
            </p:spPr>
            <p:txBody>
              <a:bodyPr/>
              <a:lstStyle/>
              <a:p>
                <a:r>
                  <a:rPr lang="en-US">
                    <a:noFill/>
                  </a:rPr>
                  <a:t> </a:t>
                </a:r>
              </a:p>
            </p:txBody>
          </p:sp>
        </mc:Fallback>
      </mc:AlternateContent>
      <p:sp>
        <p:nvSpPr>
          <p:cNvPr id="17" name="Rectangle 16"/>
          <p:cNvSpPr/>
          <p:nvPr/>
        </p:nvSpPr>
        <p:spPr>
          <a:xfrm>
            <a:off x="729721" y="-84044"/>
            <a:ext cx="7627409" cy="769441"/>
          </a:xfrm>
          <a:prstGeom prst="rect">
            <a:avLst/>
          </a:prstGeom>
        </p:spPr>
        <p:txBody>
          <a:bodyPr wrap="none">
            <a:spAutoFit/>
          </a:bodyPr>
          <a:lstStyle/>
          <a:p>
            <a:pPr algn="ctr">
              <a:lnSpc>
                <a:spcPct val="150000"/>
              </a:lnSpc>
            </a:pPr>
            <a:r>
              <a:rPr lang="en-US" sz="3200" dirty="0" smtClean="0">
                <a:latin typeface="Adobe Devanagari" panose="02040503050201020203" pitchFamily="18" charset="0"/>
                <a:cs typeface="Adobe Devanagari" panose="02040503050201020203" pitchFamily="18" charset="0"/>
              </a:rPr>
              <a:t>Recap: coupling </a:t>
            </a:r>
            <a:r>
              <a:rPr lang="en-US" sz="3200" dirty="0" smtClean="0">
                <a:latin typeface="Adobe Devanagari" panose="02040503050201020203" pitchFamily="18" charset="0"/>
                <a:cs typeface="Adobe Devanagari" panose="02040503050201020203" pitchFamily="18" charset="0"/>
              </a:rPr>
              <a:t>coefficients of a resonant cavity</a:t>
            </a:r>
          </a:p>
        </p:txBody>
      </p:sp>
      <mc:AlternateContent xmlns:mc="http://schemas.openxmlformats.org/markup-compatibility/2006" xmlns:a14="http://schemas.microsoft.com/office/drawing/2010/main">
        <mc:Choice Requires="a14">
          <p:sp>
            <p:nvSpPr>
              <p:cNvPr id="18" name="TextBox 13"/>
              <p:cNvSpPr txBox="1"/>
              <p:nvPr/>
            </p:nvSpPr>
            <p:spPr>
              <a:xfrm>
                <a:off x="314324" y="1027140"/>
                <a:ext cx="4991101" cy="3293209"/>
              </a:xfrm>
              <a:prstGeom prst="rect">
                <a:avLst/>
              </a:prstGeom>
              <a:noFill/>
            </p:spPr>
            <p:txBody>
              <a:bodyPr wrap="square" rtlCol="0">
                <a:spAutoFit/>
              </a:bodyPr>
              <a:lstStyle/>
              <a:p>
                <a:pPr marL="285750" indent="-285750" algn="just">
                  <a:buFont typeface="Arial" panose="020B0604020202020204" pitchFamily="34" charset="0"/>
                  <a:buChar char="•"/>
                </a:pPr>
                <a:r>
                  <a:rPr lang="it-IT" sz="1600" dirty="0">
                    <a:latin typeface="Adobe Devanagari" panose="02040503050201020203" pitchFamily="18" charset="0"/>
                    <a:cs typeface="Adobe Devanagari" panose="02040503050201020203" pitchFamily="18" charset="0"/>
                  </a:rPr>
                  <a:t>«</a:t>
                </a:r>
                <a:r>
                  <a:rPr lang="it-IT" sz="1600" dirty="0" smtClean="0">
                    <a:latin typeface="Adobe Devanagari" panose="02040503050201020203" pitchFamily="18" charset="0"/>
                    <a:cs typeface="Adobe Devanagari" panose="02040503050201020203" pitchFamily="18" charset="0"/>
                  </a:rPr>
                  <a:t>Real» </a:t>
                </a:r>
                <a:r>
                  <a:rPr lang="it-IT" sz="1600" dirty="0" err="1">
                    <a:latin typeface="Adobe Devanagari" panose="02040503050201020203" pitchFamily="18" charset="0"/>
                    <a:cs typeface="Adobe Devanagari" panose="02040503050201020203" pitchFamily="18" charset="0"/>
                  </a:rPr>
                  <a:t>resonant</a:t>
                </a:r>
                <a:r>
                  <a:rPr lang="it-IT" sz="1600" dirty="0">
                    <a:latin typeface="Adobe Devanagari" panose="02040503050201020203" pitchFamily="18" charset="0"/>
                    <a:cs typeface="Adobe Devanagari" panose="02040503050201020203" pitchFamily="18" charset="0"/>
                  </a:rPr>
                  <a:t> </a:t>
                </a:r>
                <a:r>
                  <a:rPr lang="it-IT" sz="1600" dirty="0" err="1" smtClean="0">
                    <a:latin typeface="Adobe Devanagari" panose="02040503050201020203" pitchFamily="18" charset="0"/>
                    <a:cs typeface="Adobe Devanagari" panose="02040503050201020203" pitchFamily="18" charset="0"/>
                  </a:rPr>
                  <a:t>cavities</a:t>
                </a:r>
                <a:r>
                  <a:rPr lang="it-IT" sz="1600" dirty="0" smtClean="0">
                    <a:latin typeface="Adobe Devanagari" panose="02040503050201020203" pitchFamily="18" charset="0"/>
                    <a:cs typeface="Adobe Devanagari" panose="02040503050201020203" pitchFamily="18" charset="0"/>
                  </a:rPr>
                  <a:t> </a:t>
                </a:r>
                <a:r>
                  <a:rPr lang="it-IT" sz="1600" dirty="0">
                    <a:latin typeface="Adobe Devanagari" panose="02040503050201020203" pitchFamily="18" charset="0"/>
                    <a:cs typeface="Adobe Devanagari" panose="02040503050201020203" pitchFamily="18" charset="0"/>
                  </a:rPr>
                  <a:t>are NOT </a:t>
                </a:r>
                <a:r>
                  <a:rPr lang="it-IT" sz="1600" dirty="0" err="1">
                    <a:latin typeface="Adobe Devanagari" panose="02040503050201020203" pitchFamily="18" charset="0"/>
                    <a:cs typeface="Adobe Devanagari" panose="02040503050201020203" pitchFamily="18" charset="0"/>
                  </a:rPr>
                  <a:t>perfectly</a:t>
                </a:r>
                <a:r>
                  <a:rPr lang="it-IT" sz="1600" dirty="0">
                    <a:latin typeface="Adobe Devanagari" panose="02040503050201020203" pitchFamily="18" charset="0"/>
                    <a:cs typeface="Adobe Devanagari" panose="02040503050201020203" pitchFamily="18" charset="0"/>
                  </a:rPr>
                  <a:t> </a:t>
                </a:r>
                <a:r>
                  <a:rPr lang="it-IT" sz="1600" dirty="0" err="1">
                    <a:latin typeface="Adobe Devanagari" panose="02040503050201020203" pitchFamily="18" charset="0"/>
                    <a:cs typeface="Adobe Devanagari" panose="02040503050201020203" pitchFamily="18" charset="0"/>
                  </a:rPr>
                  <a:t>closed</a:t>
                </a:r>
                <a:r>
                  <a:rPr lang="it-IT" sz="1600" dirty="0">
                    <a:latin typeface="Adobe Devanagari" panose="02040503050201020203" pitchFamily="18" charset="0"/>
                    <a:cs typeface="Adobe Devanagari" panose="02040503050201020203" pitchFamily="18" charset="0"/>
                  </a:rPr>
                  <a:t> </a:t>
                </a:r>
                <a:r>
                  <a:rPr lang="it-IT" sz="1600" dirty="0" err="1" smtClean="0">
                    <a:latin typeface="Adobe Devanagari" panose="02040503050201020203" pitchFamily="18" charset="0"/>
                    <a:cs typeface="Adobe Devanagari" panose="02040503050201020203" pitchFamily="18" charset="0"/>
                  </a:rPr>
                  <a:t>volumes</a:t>
                </a:r>
                <a:r>
                  <a:rPr lang="it-IT" sz="1600" dirty="0" smtClean="0">
                    <a:latin typeface="Adobe Devanagari" panose="02040503050201020203" pitchFamily="18" charset="0"/>
                    <a:cs typeface="Adobe Devanagari" panose="02040503050201020203" pitchFamily="18" charset="0"/>
                  </a:rPr>
                  <a:t>, i.e. </a:t>
                </a:r>
                <a:r>
                  <a:rPr lang="it-IT" sz="1600" dirty="0" err="1" smtClean="0">
                    <a:latin typeface="Adobe Devanagari" panose="02040503050201020203" pitchFamily="18" charset="0"/>
                    <a:cs typeface="Adobe Devanagari" panose="02040503050201020203" pitchFamily="18" charset="0"/>
                  </a:rPr>
                  <a:t>at</a:t>
                </a:r>
                <a:r>
                  <a:rPr lang="it-IT" sz="1600" dirty="0" smtClean="0">
                    <a:latin typeface="Adobe Devanagari" panose="02040503050201020203" pitchFamily="18" charset="0"/>
                    <a:cs typeface="Adobe Devanagari" panose="02040503050201020203" pitchFamily="18" charset="0"/>
                  </a:rPr>
                  <a:t> </a:t>
                </a:r>
                <a:r>
                  <a:rPr lang="it-IT" sz="1600" dirty="0" err="1">
                    <a:latin typeface="Adobe Devanagari" panose="02040503050201020203" pitchFamily="18" charset="0"/>
                    <a:cs typeface="Adobe Devanagari" panose="02040503050201020203" pitchFamily="18" charset="0"/>
                  </a:rPr>
                  <a:t>least</a:t>
                </a:r>
                <a:r>
                  <a:rPr lang="it-IT" sz="1600" dirty="0">
                    <a:latin typeface="Adobe Devanagari" panose="02040503050201020203" pitchFamily="18" charset="0"/>
                    <a:cs typeface="Adobe Devanagari" panose="02040503050201020203" pitchFamily="18" charset="0"/>
                  </a:rPr>
                  <a:t> 1 opening (</a:t>
                </a:r>
                <a:r>
                  <a:rPr lang="it-IT" sz="1600" dirty="0" err="1">
                    <a:solidFill>
                      <a:srgbClr val="FF0000"/>
                    </a:solidFill>
                    <a:latin typeface="Adobe Devanagari" panose="02040503050201020203" pitchFamily="18" charset="0"/>
                    <a:cs typeface="Adobe Devanagari" panose="02040503050201020203" pitchFamily="18" charset="0"/>
                  </a:rPr>
                  <a:t>port</a:t>
                </a:r>
                <a:r>
                  <a:rPr lang="it-IT" sz="1600" dirty="0">
                    <a:latin typeface="Adobe Devanagari" panose="02040503050201020203" pitchFamily="18" charset="0"/>
                    <a:cs typeface="Adobe Devanagari" panose="02040503050201020203" pitchFamily="18" charset="0"/>
                  </a:rPr>
                  <a:t>) must be </a:t>
                </a:r>
                <a:r>
                  <a:rPr lang="it-IT" sz="1600" dirty="0" err="1">
                    <a:latin typeface="Adobe Devanagari" panose="02040503050201020203" pitchFamily="18" charset="0"/>
                    <a:cs typeface="Adobe Devanagari" panose="02040503050201020203" pitchFamily="18" charset="0"/>
                  </a:rPr>
                  <a:t>present</a:t>
                </a:r>
                <a:r>
                  <a:rPr lang="it-IT" sz="1600" dirty="0">
                    <a:latin typeface="Adobe Devanagari" panose="02040503050201020203" pitchFamily="18" charset="0"/>
                    <a:cs typeface="Adobe Devanagari" panose="02040503050201020203" pitchFamily="18" charset="0"/>
                  </a:rPr>
                  <a:t> to </a:t>
                </a:r>
                <a:r>
                  <a:rPr lang="it-IT" sz="1600" dirty="0" err="1">
                    <a:latin typeface="Adobe Devanagari" panose="02040503050201020203" pitchFamily="18" charset="0"/>
                    <a:cs typeface="Adobe Devanagari" panose="02040503050201020203" pitchFamily="18" charset="0"/>
                  </a:rPr>
                  <a:t>allow</a:t>
                </a:r>
                <a:r>
                  <a:rPr lang="it-IT" sz="1600" dirty="0">
                    <a:latin typeface="Adobe Devanagari" panose="02040503050201020203" pitchFamily="18" charset="0"/>
                    <a:cs typeface="Adobe Devanagari" panose="02040503050201020203" pitchFamily="18" charset="0"/>
                  </a:rPr>
                  <a:t> the RF </a:t>
                </a:r>
                <a:r>
                  <a:rPr lang="it-IT" sz="1600" dirty="0" err="1">
                    <a:latin typeface="Adobe Devanagari" panose="02040503050201020203" pitchFamily="18" charset="0"/>
                    <a:cs typeface="Adobe Devanagari" panose="02040503050201020203" pitchFamily="18" charset="0"/>
                  </a:rPr>
                  <a:t>power</a:t>
                </a:r>
                <a:r>
                  <a:rPr lang="it-IT" sz="1600" dirty="0">
                    <a:latin typeface="Adobe Devanagari" panose="02040503050201020203" pitchFamily="18" charset="0"/>
                    <a:cs typeface="Adobe Devanagari" panose="02040503050201020203" pitchFamily="18" charset="0"/>
                  </a:rPr>
                  <a:t> to flow in (and out</a:t>
                </a:r>
                <a:r>
                  <a:rPr lang="it-IT" sz="1600" dirty="0" smtClean="0">
                    <a:latin typeface="Adobe Devanagari" panose="02040503050201020203" pitchFamily="18" charset="0"/>
                    <a:cs typeface="Adobe Devanagari" panose="02040503050201020203" pitchFamily="18" charset="0"/>
                  </a:rPr>
                  <a:t>)</a:t>
                </a:r>
              </a:p>
              <a:p>
                <a:pPr marL="285750" indent="-285750" algn="just">
                  <a:buFont typeface="Arial" panose="020B0604020202020204" pitchFamily="34" charset="0"/>
                  <a:buChar char="•"/>
                </a:pPr>
                <a:endParaRPr lang="it-IT" sz="1600" dirty="0" smtClean="0">
                  <a:latin typeface="Adobe Devanagari" panose="02040503050201020203" pitchFamily="18" charset="0"/>
                  <a:cs typeface="Adobe Devanagari" panose="02040503050201020203" pitchFamily="18" charset="0"/>
                </a:endParaRPr>
              </a:p>
              <a:p>
                <a:pPr marL="285750" indent="-285750" algn="just">
                  <a:buFont typeface="Arial" panose="020B0604020202020204" pitchFamily="34" charset="0"/>
                  <a:buChar char="•"/>
                </a:pPr>
                <a:r>
                  <a:rPr lang="en-GB" sz="1600" dirty="0" smtClean="0">
                    <a:latin typeface="Adobe Devanagari" panose="02040503050201020203" pitchFamily="18" charset="0"/>
                    <a:cs typeface="Adobe Devanagari" panose="02040503050201020203" pitchFamily="18" charset="0"/>
                  </a:rPr>
                  <a:t>T</a:t>
                </a:r>
                <a:r>
                  <a:rPr lang="en-GB" sz="1600" dirty="0">
                    <a:latin typeface="Adobe Devanagari" panose="02040503050201020203" pitchFamily="18" charset="0"/>
                    <a:cs typeface="Adobe Devanagari" panose="02040503050201020203" pitchFamily="18" charset="0"/>
                  </a:rPr>
                  <a:t>he </a:t>
                </a:r>
                <a:r>
                  <a:rPr lang="en-GB" sz="1600" dirty="0">
                    <a:solidFill>
                      <a:srgbClr val="FF0000"/>
                    </a:solidFill>
                    <a:latin typeface="Adobe Devanagari" panose="02040503050201020203" pitchFamily="18" charset="0"/>
                    <a:cs typeface="Adobe Devanagari" panose="02040503050201020203" pitchFamily="18" charset="0"/>
                  </a:rPr>
                  <a:t>coupling strength </a:t>
                </a:r>
                <a:r>
                  <a:rPr lang="en-GB" sz="1600" dirty="0">
                    <a:latin typeface="Adobe Devanagari" panose="02040503050201020203" pitchFamily="18" charset="0"/>
                    <a:cs typeface="Adobe Devanagari" panose="02040503050201020203" pitchFamily="18" charset="0"/>
                  </a:rPr>
                  <a:t>of a port can be measured as the amount of power </a:t>
                </a:r>
                <a14:m>
                  <m:oMath xmlns:m="http://schemas.openxmlformats.org/officeDocument/2006/math">
                    <m:sSub>
                      <m:sSubPr>
                        <m:ctrlPr>
                          <a:rPr lang="en-GB" sz="1600" i="1">
                            <a:latin typeface="Cambria Math" panose="02040503050406030204" pitchFamily="18" charset="0"/>
                          </a:rPr>
                        </m:ctrlPr>
                      </m:sSubPr>
                      <m:e>
                        <m:r>
                          <a:rPr lang="it-IT" sz="1600" i="1">
                            <a:latin typeface="Cambria Math"/>
                          </a:rPr>
                          <m:t>𝑃</m:t>
                        </m:r>
                      </m:e>
                      <m:sub>
                        <m:r>
                          <a:rPr lang="it-IT" sz="1600" i="1">
                            <a:latin typeface="Cambria Math"/>
                          </a:rPr>
                          <m:t>𝑜𝑢𝑡</m:t>
                        </m:r>
                      </m:sub>
                    </m:sSub>
                  </m:oMath>
                </a14:m>
                <a:r>
                  <a:rPr lang="en-GB" sz="1600" dirty="0">
                    <a:latin typeface="Adobe Devanagari" panose="02040503050201020203" pitchFamily="18" charset="0"/>
                    <a:cs typeface="Adobe Devanagari" panose="02040503050201020203" pitchFamily="18" charset="0"/>
                  </a:rPr>
                  <a:t> extracted from the cavity through the port itself for a given level of the mode fields </a:t>
                </a:r>
                <a:r>
                  <a:rPr lang="en-GB" sz="1600" dirty="0" smtClean="0">
                    <a:latin typeface="Adobe Devanagari" panose="02040503050201020203" pitchFamily="18" charset="0"/>
                    <a:cs typeface="Adobe Devanagari" panose="02040503050201020203" pitchFamily="18" charset="0"/>
                  </a:rPr>
                  <a:t>inside </a:t>
                </a:r>
                <a:endParaRPr lang="en-GB" sz="1600" dirty="0">
                  <a:latin typeface="Adobe Devanagari" panose="02040503050201020203" pitchFamily="18" charset="0"/>
                  <a:cs typeface="Adobe Devanagari" panose="02040503050201020203" pitchFamily="18" charset="0"/>
                </a:endParaRPr>
              </a:p>
              <a:p>
                <a:pPr marL="285750" indent="-285750" algn="just">
                  <a:buFont typeface="Arial" panose="020B0604020202020204" pitchFamily="34" charset="0"/>
                  <a:buChar char="•"/>
                </a:pPr>
                <a:endParaRPr lang="en-GB" sz="1600" dirty="0">
                  <a:latin typeface="Adobe Devanagari" panose="02040503050201020203" pitchFamily="18" charset="0"/>
                  <a:cs typeface="Adobe Devanagari" panose="02040503050201020203" pitchFamily="18" charset="0"/>
                </a:endParaRPr>
              </a:p>
              <a:p>
                <a:pPr marL="285750" indent="-285750" algn="just">
                  <a:buFont typeface="Arial" panose="020B0604020202020204" pitchFamily="34" charset="0"/>
                  <a:buChar char="•"/>
                </a:pPr>
                <a:r>
                  <a:rPr lang="en-GB" sz="1600" dirty="0">
                    <a:latin typeface="Adobe Devanagari" panose="02040503050201020203" pitchFamily="18" charset="0"/>
                    <a:cs typeface="Adobe Devanagari" panose="02040503050201020203" pitchFamily="18" charset="0"/>
                  </a:rPr>
                  <a:t>This leads to the definitions of the </a:t>
                </a:r>
                <a:r>
                  <a:rPr lang="en-GB" sz="1600" b="1" dirty="0">
                    <a:solidFill>
                      <a:srgbClr val="FF0000"/>
                    </a:solidFill>
                    <a:latin typeface="Adobe Devanagari" panose="02040503050201020203" pitchFamily="18" charset="0"/>
                    <a:cs typeface="Adobe Devanagari" panose="02040503050201020203" pitchFamily="18" charset="0"/>
                  </a:rPr>
                  <a:t>external-Q</a:t>
                </a:r>
                <a:r>
                  <a:rPr lang="en-GB" sz="1600" dirty="0">
                    <a:latin typeface="Adobe Devanagari" panose="02040503050201020203" pitchFamily="18" charset="0"/>
                    <a:cs typeface="Adobe Devanagari" panose="02040503050201020203" pitchFamily="18" charset="0"/>
                  </a:rPr>
                  <a:t> (</a:t>
                </a:r>
                <a14:m>
                  <m:oMath xmlns:m="http://schemas.openxmlformats.org/officeDocument/2006/math">
                    <m:sSub>
                      <m:sSubPr>
                        <m:ctrlPr>
                          <a:rPr lang="en-GB" sz="1600" i="1">
                            <a:latin typeface="Cambria Math" panose="02040503050406030204" pitchFamily="18" charset="0"/>
                          </a:rPr>
                        </m:ctrlPr>
                      </m:sSubPr>
                      <m:e>
                        <m:r>
                          <a:rPr lang="it-IT" sz="1600" i="1">
                            <a:latin typeface="Cambria Math"/>
                          </a:rPr>
                          <m:t>𝑄</m:t>
                        </m:r>
                      </m:e>
                      <m:sub>
                        <m:r>
                          <a:rPr lang="it-IT" sz="1600" i="1">
                            <a:latin typeface="Cambria Math"/>
                          </a:rPr>
                          <m:t>𝑒𝑥𝑡</m:t>
                        </m:r>
                      </m:sub>
                    </m:sSub>
                  </m:oMath>
                </a14:m>
                <a:r>
                  <a:rPr lang="en-GB" sz="1600" dirty="0">
                    <a:latin typeface="Adobe Devanagari" panose="02040503050201020203" pitchFamily="18" charset="0"/>
                    <a:cs typeface="Adobe Devanagari" panose="02040503050201020203" pitchFamily="18" charset="0"/>
                  </a:rPr>
                  <a:t>) (in analogy with the definition of the resonance quality factor </a:t>
                </a:r>
                <a14:m>
                  <m:oMath xmlns:m="http://schemas.openxmlformats.org/officeDocument/2006/math">
                    <m:sSub>
                      <m:sSubPr>
                        <m:ctrlPr>
                          <a:rPr lang="en-GB" sz="1600" i="1">
                            <a:latin typeface="Cambria Math" panose="02040503050406030204" pitchFamily="18" charset="0"/>
                          </a:rPr>
                        </m:ctrlPr>
                      </m:sSubPr>
                      <m:e>
                        <m:r>
                          <a:rPr lang="it-IT" sz="1600" i="1">
                            <a:latin typeface="Cambria Math"/>
                          </a:rPr>
                          <m:t>𝑄</m:t>
                        </m:r>
                      </m:e>
                      <m:sub>
                        <m:r>
                          <a:rPr lang="it-IT" sz="1600" i="1">
                            <a:latin typeface="Cambria Math"/>
                          </a:rPr>
                          <m:t>0</m:t>
                        </m:r>
                      </m:sub>
                    </m:sSub>
                  </m:oMath>
                </a14:m>
                <a:r>
                  <a:rPr lang="en-GB" sz="1600" dirty="0">
                    <a:latin typeface="Adobe Devanagari" panose="02040503050201020203" pitchFamily="18" charset="0"/>
                    <a:cs typeface="Adobe Devanagari" panose="02040503050201020203" pitchFamily="18" charset="0"/>
                  </a:rPr>
                  <a:t>) and coupling coefficient  of a coupler according to :</a:t>
                </a:r>
                <a:endParaRPr lang="en-US" sz="1600" dirty="0">
                  <a:latin typeface="Adobe Devanagari" panose="02040503050201020203" pitchFamily="18" charset="0"/>
                  <a:cs typeface="Adobe Devanagari" panose="02040503050201020203" pitchFamily="18" charset="0"/>
                </a:endParaRPr>
              </a:p>
              <a:p>
                <a:pPr marL="285750" indent="-285750" algn="just">
                  <a:buFont typeface="Arial" panose="020B0604020202020204" pitchFamily="34" charset="0"/>
                  <a:buChar char="•"/>
                </a:pPr>
                <a:endParaRPr lang="en-US" sz="1600" dirty="0">
                  <a:latin typeface="Adobe Devanagari" panose="02040503050201020203" pitchFamily="18" charset="0"/>
                  <a:cs typeface="Adobe Devanagari" panose="02040503050201020203" pitchFamily="18" charset="0"/>
                </a:endParaRPr>
              </a:p>
              <a:p>
                <a:pPr algn="just"/>
                <a:endParaRPr lang="en-US" sz="1600" dirty="0">
                  <a:latin typeface="Adobe Devanagari" panose="02040503050201020203" pitchFamily="18" charset="0"/>
                  <a:cs typeface="Adobe Devanagari" panose="02040503050201020203" pitchFamily="18" charset="0"/>
                </a:endParaRPr>
              </a:p>
            </p:txBody>
          </p:sp>
        </mc:Choice>
        <mc:Fallback xmlns="">
          <p:sp>
            <p:nvSpPr>
              <p:cNvPr id="18" name="TextBox 13"/>
              <p:cNvSpPr txBox="1">
                <a:spLocks noRot="1" noChangeAspect="1" noMove="1" noResize="1" noEditPoints="1" noAdjustHandles="1" noChangeArrowheads="1" noChangeShapeType="1" noTextEdit="1"/>
              </p:cNvSpPr>
              <p:nvPr/>
            </p:nvSpPr>
            <p:spPr>
              <a:xfrm>
                <a:off x="314324" y="1027140"/>
                <a:ext cx="4991101" cy="3293209"/>
              </a:xfrm>
              <a:prstGeom prst="rect">
                <a:avLst/>
              </a:prstGeom>
              <a:blipFill rotWithShape="0">
                <a:blip r:embed="rId9"/>
                <a:stretch>
                  <a:fillRect l="-489" t="-1109" r="-733"/>
                </a:stretch>
              </a:blipFill>
            </p:spPr>
            <p:txBody>
              <a:bodyPr/>
              <a:lstStyle/>
              <a:p>
                <a:r>
                  <a:rPr lang="en-US">
                    <a:noFill/>
                  </a:rPr>
                  <a:t> </a:t>
                </a:r>
              </a:p>
            </p:txBody>
          </p:sp>
        </mc:Fallback>
      </mc:AlternateContent>
      <p:cxnSp>
        <p:nvCxnSpPr>
          <p:cNvPr id="19" name="Connettore 1 18"/>
          <p:cNvCxnSpPr/>
          <p:nvPr/>
        </p:nvCxnSpPr>
        <p:spPr>
          <a:xfrm flipV="1">
            <a:off x="803189" y="647048"/>
            <a:ext cx="7411452" cy="16042"/>
          </a:xfrm>
          <a:prstGeom prst="line">
            <a:avLst/>
          </a:prstGeom>
          <a:ln w="76200" cmpd="thickThin">
            <a:solidFill>
              <a:srgbClr val="0070C0"/>
            </a:solidFill>
            <a:prstDash val="solid"/>
          </a:ln>
          <a:effectLst>
            <a:softEdge rad="31750"/>
          </a:effectLst>
          <a:scene3d>
            <a:camera prst="orthographicFront"/>
            <a:lightRig rig="threePt" dir="t"/>
          </a:scene3d>
          <a:sp3d prstMaterial="matte">
            <a:bevelT w="10160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274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4444" y="-63523"/>
            <a:ext cx="9012217" cy="784830"/>
          </a:xfrm>
          <a:prstGeom prst="rect">
            <a:avLst/>
          </a:prstGeom>
          <a:noFill/>
        </p:spPr>
        <p:txBody>
          <a:bodyPr wrap="square" rtlCol="0">
            <a:spAutoFit/>
          </a:bodyPr>
          <a:lstStyle/>
          <a:p>
            <a:pPr algn="ctr">
              <a:lnSpc>
                <a:spcPct val="150000"/>
              </a:lnSpc>
            </a:pPr>
            <a:r>
              <a:rPr lang="it-IT" sz="3000" dirty="0" err="1" smtClean="0">
                <a:latin typeface="Adobe Devanagari" panose="02040503050201020203" pitchFamily="18" charset="0"/>
                <a:cs typeface="Adobe Devanagari" panose="02040503050201020203" pitchFamily="18" charset="0"/>
              </a:rPr>
              <a:t>Wave</a:t>
            </a:r>
            <a:r>
              <a:rPr lang="it-IT" sz="3000" dirty="0" smtClean="0">
                <a:latin typeface="Adobe Devanagari" panose="02040503050201020203" pitchFamily="18" charset="0"/>
                <a:cs typeface="Adobe Devanagari" panose="02040503050201020203" pitchFamily="18" charset="0"/>
              </a:rPr>
              <a:t> </a:t>
            </a:r>
            <a:r>
              <a:rPr lang="it-IT" sz="3000" dirty="0" err="1" smtClean="0">
                <a:latin typeface="Adobe Devanagari" panose="02040503050201020203" pitchFamily="18" charset="0"/>
                <a:cs typeface="Adobe Devanagari" panose="02040503050201020203" pitchFamily="18" charset="0"/>
              </a:rPr>
              <a:t>reflection</a:t>
            </a:r>
            <a:r>
              <a:rPr lang="it-IT" sz="3000" dirty="0" smtClean="0">
                <a:latin typeface="Adobe Devanagari" panose="02040503050201020203" pitchFamily="18" charset="0"/>
                <a:cs typeface="Adobe Devanagari" panose="02040503050201020203" pitchFamily="18" charset="0"/>
              </a:rPr>
              <a:t> in a guide terminated on a </a:t>
            </a:r>
            <a:r>
              <a:rPr lang="it-IT" sz="3000" dirty="0" err="1" smtClean="0">
                <a:latin typeface="Adobe Devanagari" panose="02040503050201020203" pitchFamily="18" charset="0"/>
                <a:cs typeface="Adobe Devanagari" panose="02040503050201020203" pitchFamily="18" charset="0"/>
              </a:rPr>
              <a:t>resonant</a:t>
            </a:r>
            <a:r>
              <a:rPr lang="it-IT" sz="3000" dirty="0" smtClean="0">
                <a:latin typeface="Adobe Devanagari" panose="02040503050201020203" pitchFamily="18" charset="0"/>
                <a:cs typeface="Adobe Devanagari" panose="02040503050201020203" pitchFamily="18" charset="0"/>
              </a:rPr>
              <a:t> </a:t>
            </a:r>
            <a:r>
              <a:rPr lang="it-IT" sz="3000" dirty="0" err="1" smtClean="0">
                <a:latin typeface="Adobe Devanagari" panose="02040503050201020203" pitchFamily="18" charset="0"/>
                <a:cs typeface="Adobe Devanagari" panose="02040503050201020203" pitchFamily="18" charset="0"/>
              </a:rPr>
              <a:t>load</a:t>
            </a:r>
            <a:endParaRPr lang="en-US" sz="3000" dirty="0">
              <a:latin typeface="Adobe Devanagari" panose="02040503050201020203" pitchFamily="18" charset="0"/>
              <a:cs typeface="Adobe Devanagari" panose="02040503050201020203" pitchFamily="18" charset="0"/>
            </a:endParaRPr>
          </a:p>
        </p:txBody>
      </p:sp>
      <p:grpSp>
        <p:nvGrpSpPr>
          <p:cNvPr id="7" name="Gruppo 6"/>
          <p:cNvGrpSpPr/>
          <p:nvPr/>
        </p:nvGrpSpPr>
        <p:grpSpPr>
          <a:xfrm>
            <a:off x="529805" y="2411389"/>
            <a:ext cx="8473791" cy="2382838"/>
            <a:chOff x="650721" y="2208203"/>
            <a:chExt cx="8473791" cy="2382838"/>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21" y="2208203"/>
              <a:ext cx="5699125" cy="238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p:cNvSpPr/>
                <p:nvPr/>
              </p:nvSpPr>
              <p:spPr>
                <a:xfrm>
                  <a:off x="5373292" y="2559746"/>
                  <a:ext cx="3751220" cy="6120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it-IT" sz="1600" i="1">
                                <a:latin typeface="Cambria Math"/>
                              </a:rPr>
                              <m:t>𝑍</m:t>
                            </m:r>
                          </m:e>
                          <m:sub>
                            <m:r>
                              <a:rPr lang="it-IT" sz="1600" i="1">
                                <a:latin typeface="Cambria Math"/>
                              </a:rPr>
                              <m:t>𝑐𝑎𝑣</m:t>
                            </m:r>
                          </m:sub>
                        </m:sSub>
                        <m:d>
                          <m:dPr>
                            <m:ctrlPr>
                              <a:rPr lang="it-IT" sz="1600" i="1">
                                <a:latin typeface="Cambria Math" panose="02040503050406030204" pitchFamily="18" charset="0"/>
                              </a:rPr>
                            </m:ctrlPr>
                          </m:dPr>
                          <m:e>
                            <m:r>
                              <a:rPr lang="it-IT" sz="1600" i="1">
                                <a:latin typeface="Cambria Math"/>
                              </a:rPr>
                              <m:t>𝑠</m:t>
                            </m:r>
                          </m:e>
                        </m:d>
                        <m:r>
                          <a:rPr lang="it-IT" sz="1600" i="1">
                            <a:latin typeface="Cambria Math"/>
                          </a:rPr>
                          <m:t>=</m:t>
                        </m:r>
                        <m:r>
                          <a:rPr lang="it-IT" sz="1600" i="1">
                            <a:latin typeface="Cambria Math"/>
                            <a:ea typeface="Cambria Math"/>
                          </a:rPr>
                          <m:t>𝛽</m:t>
                        </m:r>
                        <m:r>
                          <a:rPr lang="en-US" sz="1600" dirty="0">
                            <a:latin typeface="Cambria Math"/>
                          </a:rPr>
                          <m:t> </m:t>
                        </m:r>
                        <m:sSub>
                          <m:sSubPr>
                            <m:ctrlPr>
                              <a:rPr lang="en-US" sz="1600" i="1">
                                <a:latin typeface="Cambria Math" panose="02040503050406030204" pitchFamily="18" charset="0"/>
                              </a:rPr>
                            </m:ctrlPr>
                          </m:sSubPr>
                          <m:e>
                            <m:r>
                              <a:rPr lang="it-IT" sz="1600" i="1">
                                <a:latin typeface="Cambria Math"/>
                              </a:rPr>
                              <m:t>𝑍</m:t>
                            </m:r>
                          </m:e>
                          <m:sub>
                            <m:r>
                              <a:rPr lang="it-IT" sz="1600" i="1">
                                <a:latin typeface="Cambria Math"/>
                              </a:rPr>
                              <m:t>0</m:t>
                            </m:r>
                          </m:sub>
                        </m:sSub>
                        <m:f>
                          <m:fPr>
                            <m:ctrlPr>
                              <a:rPr lang="it-IT" sz="1600" i="1">
                                <a:latin typeface="Cambria Math" panose="02040503050406030204" pitchFamily="18" charset="0"/>
                              </a:rPr>
                            </m:ctrlPr>
                          </m:fPr>
                          <m:num>
                            <m:f>
                              <m:fPr>
                                <m:type m:val="lin"/>
                                <m:ctrlPr>
                                  <a:rPr lang="it-IT" sz="1600" i="1">
                                    <a:latin typeface="Cambria Math" panose="02040503050406030204" pitchFamily="18" charset="0"/>
                                  </a:rPr>
                                </m:ctrlPr>
                              </m:fPr>
                              <m:num>
                                <m:r>
                                  <a:rPr lang="it-IT" sz="1600" i="1">
                                    <a:latin typeface="Cambria Math"/>
                                  </a:rPr>
                                  <m:t>𝑠</m:t>
                                </m:r>
                              </m:num>
                              <m:den>
                                <m:r>
                                  <a:rPr lang="it-IT" sz="1600" b="0" i="1" smtClean="0">
                                    <a:latin typeface="Cambria Math" charset="0"/>
                                  </a:rPr>
                                  <m:t>(</m:t>
                                </m:r>
                                <m:sSub>
                                  <m:sSubPr>
                                    <m:ctrlPr>
                                      <a:rPr lang="it-IT" sz="1600" i="1">
                                        <a:latin typeface="Cambria Math" panose="02040503050406030204" pitchFamily="18" charset="0"/>
                                      </a:rPr>
                                    </m:ctrlPr>
                                  </m:sSubPr>
                                  <m:e>
                                    <m:r>
                                      <a:rPr lang="it-IT" sz="1600" i="1">
                                        <a:latin typeface="Cambria Math"/>
                                        <a:ea typeface="Cambria Math"/>
                                      </a:rPr>
                                      <m:t>𝜔</m:t>
                                    </m:r>
                                  </m:e>
                                  <m:sub>
                                    <m:r>
                                      <a:rPr lang="it-IT" sz="1600" i="1">
                                        <a:latin typeface="Cambria Math"/>
                                      </a:rPr>
                                      <m:t>0</m:t>
                                    </m:r>
                                  </m:sub>
                                </m:sSub>
                                <m:sSub>
                                  <m:sSubPr>
                                    <m:ctrlPr>
                                      <a:rPr lang="it-IT" sz="1600" i="1">
                                        <a:latin typeface="Cambria Math" panose="02040503050406030204" pitchFamily="18" charset="0"/>
                                      </a:rPr>
                                    </m:ctrlPr>
                                  </m:sSubPr>
                                  <m:e>
                                    <m:r>
                                      <a:rPr lang="it-IT" sz="1600" i="1">
                                        <a:latin typeface="Cambria Math"/>
                                        <a:ea typeface="Cambria Math"/>
                                      </a:rPr>
                                      <m:t>𝑄</m:t>
                                    </m:r>
                                  </m:e>
                                  <m:sub>
                                    <m:r>
                                      <a:rPr lang="it-IT" sz="1600" i="1">
                                        <a:latin typeface="Cambria Math"/>
                                      </a:rPr>
                                      <m:t>0</m:t>
                                    </m:r>
                                  </m:sub>
                                </m:sSub>
                                <m:r>
                                  <a:rPr lang="it-IT" sz="1600" b="0" i="1" smtClean="0">
                                    <a:latin typeface="Cambria Math" charset="0"/>
                                  </a:rPr>
                                  <m:t>)</m:t>
                                </m:r>
                              </m:den>
                            </m:f>
                          </m:num>
                          <m:den>
                            <m:sSup>
                              <m:sSupPr>
                                <m:ctrlPr>
                                  <a:rPr lang="it-IT" sz="1600" i="1">
                                    <a:latin typeface="Cambria Math" panose="02040503050406030204" pitchFamily="18" charset="0"/>
                                  </a:rPr>
                                </m:ctrlPr>
                              </m:sSupPr>
                              <m:e>
                                <m:d>
                                  <m:dPr>
                                    <m:ctrlPr>
                                      <a:rPr lang="it-IT" sz="1600" i="1">
                                        <a:latin typeface="Cambria Math" panose="02040503050406030204" pitchFamily="18" charset="0"/>
                                      </a:rPr>
                                    </m:ctrlPr>
                                  </m:dPr>
                                  <m:e>
                                    <m:f>
                                      <m:fPr>
                                        <m:type m:val="lin"/>
                                        <m:ctrlPr>
                                          <a:rPr lang="it-IT" sz="1600" i="1">
                                            <a:latin typeface="Cambria Math" panose="02040503050406030204" pitchFamily="18" charset="0"/>
                                          </a:rPr>
                                        </m:ctrlPr>
                                      </m:fPr>
                                      <m:num>
                                        <m:r>
                                          <a:rPr lang="it-IT" sz="1600" b="0" i="1" smtClean="0">
                                            <a:latin typeface="Cambria Math"/>
                                          </a:rPr>
                                          <m:t>𝑠</m:t>
                                        </m:r>
                                      </m:num>
                                      <m:den>
                                        <m:sSub>
                                          <m:sSubPr>
                                            <m:ctrlPr>
                                              <a:rPr lang="it-IT" sz="1600" i="1">
                                                <a:latin typeface="Cambria Math" panose="02040503050406030204" pitchFamily="18" charset="0"/>
                                              </a:rPr>
                                            </m:ctrlPr>
                                          </m:sSubPr>
                                          <m:e>
                                            <m:r>
                                              <a:rPr lang="it-IT" sz="1600" i="1">
                                                <a:latin typeface="Cambria Math"/>
                                                <a:ea typeface="Cambria Math"/>
                                              </a:rPr>
                                              <m:t>𝜔</m:t>
                                            </m:r>
                                          </m:e>
                                          <m:sub>
                                            <m:r>
                                              <a:rPr lang="it-IT" sz="1600" i="1">
                                                <a:latin typeface="Cambria Math"/>
                                              </a:rPr>
                                              <m:t>0</m:t>
                                            </m:r>
                                          </m:sub>
                                        </m:sSub>
                                      </m:den>
                                    </m:f>
                                  </m:e>
                                </m:d>
                              </m:e>
                              <m:sup>
                                <m:r>
                                  <a:rPr lang="it-IT" sz="1600" i="1">
                                    <a:latin typeface="Cambria Math"/>
                                  </a:rPr>
                                  <m:t>2</m:t>
                                </m:r>
                              </m:sup>
                            </m:sSup>
                            <m:r>
                              <a:rPr lang="it-IT" sz="1600" b="0" i="1" smtClean="0">
                                <a:latin typeface="Cambria Math"/>
                              </a:rPr>
                              <m:t>+</m:t>
                            </m:r>
                            <m:f>
                              <m:fPr>
                                <m:type m:val="lin"/>
                                <m:ctrlPr>
                                  <a:rPr lang="it-IT" sz="1600" i="1">
                                    <a:latin typeface="Cambria Math" panose="02040503050406030204" pitchFamily="18" charset="0"/>
                                  </a:rPr>
                                </m:ctrlPr>
                              </m:fPr>
                              <m:num>
                                <m:r>
                                  <a:rPr lang="it-IT" sz="1600" i="1">
                                    <a:latin typeface="Cambria Math"/>
                                  </a:rPr>
                                  <m:t>𝑠</m:t>
                                </m:r>
                              </m:num>
                              <m:den>
                                <m:sSub>
                                  <m:sSubPr>
                                    <m:ctrlPr>
                                      <a:rPr lang="it-IT" sz="1600" i="1">
                                        <a:latin typeface="Cambria Math" panose="02040503050406030204" pitchFamily="18" charset="0"/>
                                      </a:rPr>
                                    </m:ctrlPr>
                                  </m:sSubPr>
                                  <m:e>
                                    <m:r>
                                      <a:rPr lang="it-IT" sz="1600" b="0" i="1" smtClean="0">
                                        <a:latin typeface="Cambria Math" charset="0"/>
                                      </a:rPr>
                                      <m:t>(</m:t>
                                    </m:r>
                                    <m:r>
                                      <a:rPr lang="it-IT" sz="1600" i="1">
                                        <a:latin typeface="Cambria Math"/>
                                        <a:ea typeface="Cambria Math"/>
                                      </a:rPr>
                                      <m:t>𝜔</m:t>
                                    </m:r>
                                  </m:e>
                                  <m:sub>
                                    <m:r>
                                      <a:rPr lang="it-IT" sz="1600" i="1">
                                        <a:latin typeface="Cambria Math"/>
                                      </a:rPr>
                                      <m:t>0</m:t>
                                    </m:r>
                                  </m:sub>
                                </m:sSub>
                                <m:sSub>
                                  <m:sSubPr>
                                    <m:ctrlPr>
                                      <a:rPr lang="it-IT" sz="1600" i="1">
                                        <a:latin typeface="Cambria Math" panose="02040503050406030204" pitchFamily="18" charset="0"/>
                                      </a:rPr>
                                    </m:ctrlPr>
                                  </m:sSubPr>
                                  <m:e>
                                    <m:r>
                                      <a:rPr lang="it-IT" sz="1600" i="1">
                                        <a:latin typeface="Cambria Math"/>
                                        <a:ea typeface="Cambria Math"/>
                                      </a:rPr>
                                      <m:t>𝑄</m:t>
                                    </m:r>
                                  </m:e>
                                  <m:sub>
                                    <m:r>
                                      <a:rPr lang="it-IT" sz="1600" i="1">
                                        <a:latin typeface="Cambria Math"/>
                                      </a:rPr>
                                      <m:t>0</m:t>
                                    </m:r>
                                  </m:sub>
                                </m:sSub>
                                <m:r>
                                  <a:rPr lang="it-IT" sz="1600" b="0" i="1" smtClean="0">
                                    <a:latin typeface="Cambria Math" charset="0"/>
                                  </a:rPr>
                                  <m:t>)</m:t>
                                </m:r>
                              </m:den>
                            </m:f>
                            <m:r>
                              <a:rPr lang="it-IT" sz="1600" b="0" i="1" smtClean="0">
                                <a:latin typeface="Cambria Math"/>
                              </a:rPr>
                              <m:t>+1</m:t>
                            </m:r>
                          </m:den>
                        </m:f>
                      </m:oMath>
                    </m:oMathPara>
                  </a14:m>
                  <a:endParaRPr lang="en-US" sz="1600" dirty="0"/>
                </a:p>
              </p:txBody>
            </p:sp>
          </mc:Choice>
          <mc:Fallback xmlns="">
            <p:sp>
              <p:nvSpPr>
                <p:cNvPr id="5" name="Rectangle 4"/>
                <p:cNvSpPr>
                  <a:spLocks noRot="1" noChangeAspect="1" noMove="1" noResize="1" noEditPoints="1" noAdjustHandles="1" noChangeArrowheads="1" noChangeShapeType="1" noTextEdit="1"/>
                </p:cNvSpPr>
                <p:nvPr/>
              </p:nvSpPr>
              <p:spPr>
                <a:xfrm>
                  <a:off x="5373292" y="2559746"/>
                  <a:ext cx="3751220" cy="61209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5822870" y="3299152"/>
                  <a:ext cx="2852063" cy="8011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1600" i="1" smtClean="0">
                            <a:latin typeface="Cambria Math"/>
                            <a:ea typeface="Cambria Math"/>
                          </a:rPr>
                          <m:t>𝛽</m:t>
                        </m:r>
                        <m:r>
                          <a:rPr lang="it-IT" sz="1600" b="0" i="1" smtClean="0">
                            <a:latin typeface="Cambria Math"/>
                            <a:ea typeface="Cambria Math"/>
                          </a:rPr>
                          <m:t>=</m:t>
                        </m:r>
                        <m:r>
                          <m:rPr>
                            <m:sty m:val="p"/>
                          </m:rPr>
                          <a:rPr lang="it-IT" sz="1600" b="0" i="0" smtClean="0">
                            <a:latin typeface="Cambria Math"/>
                            <a:ea typeface="Cambria Math"/>
                          </a:rPr>
                          <m:t>input</m:t>
                        </m:r>
                        <m:r>
                          <a:rPr lang="it-IT" sz="1600" b="0" i="0" smtClean="0">
                            <a:latin typeface="Cambria Math"/>
                            <a:ea typeface="Cambria Math"/>
                          </a:rPr>
                          <m:t> </m:t>
                        </m:r>
                        <m:r>
                          <m:rPr>
                            <m:sty m:val="p"/>
                          </m:rPr>
                          <a:rPr lang="it-IT" sz="1600" i="0" smtClean="0">
                            <a:latin typeface="Cambria Math"/>
                          </a:rPr>
                          <m:t>c</m:t>
                        </m:r>
                        <m:r>
                          <m:rPr>
                            <m:sty m:val="p"/>
                          </m:rPr>
                          <a:rPr lang="it-IT" sz="1600" b="0" i="0" smtClean="0">
                            <a:latin typeface="Cambria Math"/>
                          </a:rPr>
                          <m:t>oupling</m:t>
                        </m:r>
                        <m:r>
                          <a:rPr lang="it-IT" sz="1600" b="0" i="0" smtClean="0">
                            <a:latin typeface="Cambria Math"/>
                          </a:rPr>
                          <m:t> </m:t>
                        </m:r>
                        <m:r>
                          <m:rPr>
                            <m:sty m:val="p"/>
                          </m:rPr>
                          <a:rPr lang="it-IT" sz="1600" b="0" i="0" smtClean="0">
                            <a:latin typeface="Cambria Math"/>
                          </a:rPr>
                          <m:t>coefficient</m:t>
                        </m:r>
                      </m:oMath>
                    </m:oMathPara>
                  </a14:m>
                  <a:endParaRPr lang="it-IT" sz="1600" b="0" i="0" dirty="0" smtClean="0">
                    <a:latin typeface="Cambria Math"/>
                  </a:endParaRPr>
                </a:p>
                <a:p>
                  <a:pPr/>
                  <a14:m>
                    <m:oMathPara xmlns:m="http://schemas.openxmlformats.org/officeDocument/2006/math">
                      <m:oMathParaPr>
                        <m:jc m:val="centerGroup"/>
                      </m:oMathParaPr>
                      <m:oMath xmlns:m="http://schemas.openxmlformats.org/officeDocument/2006/math">
                        <m:sSup>
                          <m:sSupPr>
                            <m:ctrlPr>
                              <a:rPr lang="it-IT" sz="1600" i="1" smtClean="0">
                                <a:latin typeface="Cambria Math" panose="02040503050406030204" pitchFamily="18" charset="0"/>
                              </a:rPr>
                            </m:ctrlPr>
                          </m:sSupPr>
                          <m:e>
                            <m:sSub>
                              <m:sSubPr>
                                <m:ctrlPr>
                                  <a:rPr lang="it-IT" sz="1600" i="1" smtClean="0">
                                    <a:latin typeface="Cambria Math" panose="02040503050406030204" pitchFamily="18" charset="0"/>
                                  </a:rPr>
                                </m:ctrlPr>
                              </m:sSubPr>
                              <m:e>
                                <m:r>
                                  <a:rPr lang="it-IT" sz="1600" i="1">
                                    <a:latin typeface="Cambria Math"/>
                                    <a:ea typeface="Cambria Math"/>
                                  </a:rPr>
                                  <m:t>𝜔</m:t>
                                </m:r>
                              </m:e>
                              <m:sub>
                                <m:r>
                                  <a:rPr lang="it-IT" sz="1600" i="1">
                                    <a:latin typeface="Cambria Math"/>
                                  </a:rPr>
                                  <m:t>0</m:t>
                                </m:r>
                              </m:sub>
                            </m:sSub>
                          </m:e>
                          <m:sup>
                            <m:r>
                              <a:rPr lang="it-IT" sz="1600" b="0" i="1" smtClean="0">
                                <a:latin typeface="Cambria Math"/>
                              </a:rPr>
                              <m:t>2</m:t>
                            </m:r>
                          </m:sup>
                        </m:sSup>
                        <m:r>
                          <a:rPr lang="it-IT" sz="1600" i="1">
                            <a:latin typeface="Cambria Math"/>
                          </a:rPr>
                          <m:t>=</m:t>
                        </m:r>
                        <m:f>
                          <m:fPr>
                            <m:ctrlPr>
                              <a:rPr lang="it-IT" sz="1600" i="1">
                                <a:latin typeface="Cambria Math" panose="02040503050406030204" pitchFamily="18" charset="0"/>
                              </a:rPr>
                            </m:ctrlPr>
                          </m:fPr>
                          <m:num>
                            <m:r>
                              <a:rPr lang="it-IT" sz="1600" b="0" i="1" smtClean="0">
                                <a:latin typeface="Cambria Math"/>
                              </a:rPr>
                              <m:t>1</m:t>
                            </m:r>
                          </m:num>
                          <m:den>
                            <m:r>
                              <a:rPr lang="it-IT" sz="1600" b="0" i="1" smtClean="0">
                                <a:latin typeface="Cambria Math"/>
                              </a:rPr>
                              <m:t>𝐿𝐶</m:t>
                            </m:r>
                          </m:den>
                        </m:f>
                        <m:r>
                          <a:rPr lang="it-IT" sz="1600" b="0" i="0" smtClean="0">
                            <a:latin typeface="Cambria Math"/>
                          </a:rPr>
                          <m:t>,</m:t>
                        </m:r>
                        <m:r>
                          <a:rPr lang="it-IT" sz="1600" b="0" i="1" smtClean="0">
                            <a:latin typeface="Cambria Math"/>
                          </a:rPr>
                          <m:t>  </m:t>
                        </m:r>
                        <m:sSub>
                          <m:sSubPr>
                            <m:ctrlPr>
                              <a:rPr lang="it-IT" sz="1600" i="1">
                                <a:latin typeface="Cambria Math" panose="02040503050406030204" pitchFamily="18" charset="0"/>
                              </a:rPr>
                            </m:ctrlPr>
                          </m:sSubPr>
                          <m:e>
                            <m:r>
                              <a:rPr lang="it-IT" sz="1600" i="1">
                                <a:latin typeface="Cambria Math"/>
                                <a:ea typeface="Cambria Math"/>
                              </a:rPr>
                              <m:t>𝑄</m:t>
                            </m:r>
                          </m:e>
                          <m:sub>
                            <m:r>
                              <a:rPr lang="it-IT" sz="1600" i="1">
                                <a:latin typeface="Cambria Math"/>
                              </a:rPr>
                              <m:t>0</m:t>
                            </m:r>
                          </m:sub>
                        </m:sSub>
                        <m:r>
                          <a:rPr lang="it-IT" sz="1600" b="0" i="1" smtClean="0">
                            <a:latin typeface="Cambria Math"/>
                          </a:rPr>
                          <m:t>=</m:t>
                        </m:r>
                        <m:sSub>
                          <m:sSubPr>
                            <m:ctrlPr>
                              <a:rPr lang="it-IT" sz="1600" i="1">
                                <a:latin typeface="Cambria Math" panose="02040503050406030204" pitchFamily="18" charset="0"/>
                              </a:rPr>
                            </m:ctrlPr>
                          </m:sSubPr>
                          <m:e>
                            <m:r>
                              <a:rPr lang="it-IT" sz="1600" i="1">
                                <a:latin typeface="Cambria Math"/>
                                <a:ea typeface="Cambria Math"/>
                              </a:rPr>
                              <m:t>𝜔</m:t>
                            </m:r>
                          </m:e>
                          <m:sub>
                            <m:r>
                              <a:rPr lang="it-IT" sz="1600" i="1">
                                <a:latin typeface="Cambria Math"/>
                              </a:rPr>
                              <m:t>0</m:t>
                            </m:r>
                          </m:sub>
                        </m:sSub>
                        <m:r>
                          <a:rPr lang="it-IT" sz="1600" i="1">
                            <a:latin typeface="Cambria Math"/>
                            <a:ea typeface="Cambria Math"/>
                          </a:rPr>
                          <m:t>𝛽</m:t>
                        </m:r>
                        <m:sSub>
                          <m:sSubPr>
                            <m:ctrlPr>
                              <a:rPr lang="en-US" sz="1600" i="1">
                                <a:latin typeface="Cambria Math" panose="02040503050406030204" pitchFamily="18" charset="0"/>
                              </a:rPr>
                            </m:ctrlPr>
                          </m:sSubPr>
                          <m:e>
                            <m:r>
                              <a:rPr lang="it-IT" sz="1600" i="1">
                                <a:latin typeface="Cambria Math"/>
                              </a:rPr>
                              <m:t>𝑍</m:t>
                            </m:r>
                          </m:e>
                          <m:sub>
                            <m:r>
                              <a:rPr lang="it-IT" sz="1600" i="1">
                                <a:latin typeface="Cambria Math"/>
                              </a:rPr>
                              <m:t>0</m:t>
                            </m:r>
                          </m:sub>
                        </m:sSub>
                        <m:r>
                          <a:rPr lang="it-IT" sz="1600" b="0" i="1" smtClean="0">
                            <a:latin typeface="Cambria Math"/>
                          </a:rPr>
                          <m:t>𝐶</m:t>
                        </m:r>
                      </m:oMath>
                    </m:oMathPara>
                  </a14:m>
                  <a:endParaRPr lang="en-US" sz="1600" dirty="0"/>
                </a:p>
              </p:txBody>
            </p:sp>
          </mc:Choice>
          <mc:Fallback xmlns="">
            <p:sp>
              <p:nvSpPr>
                <p:cNvPr id="33" name="Rectangle 32"/>
                <p:cNvSpPr>
                  <a:spLocks noRot="1" noChangeAspect="1" noMove="1" noResize="1" noEditPoints="1" noAdjustHandles="1" noChangeArrowheads="1" noChangeShapeType="1" noTextEdit="1"/>
                </p:cNvSpPr>
                <p:nvPr/>
              </p:nvSpPr>
              <p:spPr>
                <a:xfrm>
                  <a:off x="5822870" y="3299152"/>
                  <a:ext cx="2852063" cy="801181"/>
                </a:xfrm>
                <a:prstGeom prst="rect">
                  <a:avLst/>
                </a:prstGeom>
                <a:blipFill rotWithShape="0">
                  <a:blip r:embed="rId4"/>
                  <a:stretch>
                    <a:fillRect/>
                  </a:stretch>
                </a:blipFill>
              </p:spPr>
              <p:txBody>
                <a:bodyPr/>
                <a:lstStyle/>
                <a:p>
                  <a:r>
                    <a:rPr lang="en-US">
                      <a:noFill/>
                    </a:rPr>
                    <a:t> </a:t>
                  </a:r>
                </a:p>
              </p:txBody>
            </p:sp>
          </mc:Fallback>
        </mc:AlternateContent>
      </p:grpSp>
      <p:sp>
        <p:nvSpPr>
          <p:cNvPr id="13" name="Rectangle 12"/>
          <p:cNvSpPr/>
          <p:nvPr/>
        </p:nvSpPr>
        <p:spPr>
          <a:xfrm>
            <a:off x="650721" y="1046982"/>
            <a:ext cx="8119664" cy="923330"/>
          </a:xfrm>
          <a:prstGeom prst="rect">
            <a:avLst/>
          </a:prstGeom>
        </p:spPr>
        <p:txBody>
          <a:bodyPr wrap="square">
            <a:spAutoFit/>
          </a:bodyPr>
          <a:lstStyle/>
          <a:p>
            <a:pPr marL="285750" indent="-285750" algn="just">
              <a:lnSpc>
                <a:spcPct val="150000"/>
              </a:lnSpc>
              <a:spcAft>
                <a:spcPts val="1200"/>
              </a:spcAft>
              <a:buFont typeface="Arial" panose="020B0604020202020204" pitchFamily="34" charset="0"/>
              <a:buChar char="•"/>
            </a:pPr>
            <a:r>
              <a:rPr lang="it-IT" dirty="0" smtClean="0">
                <a:latin typeface="Adobe Devanagari" panose="02040503050201020203" pitchFamily="18" charset="0"/>
                <a:cs typeface="Adobe Devanagari" panose="02040503050201020203" pitchFamily="18" charset="0"/>
              </a:rPr>
              <a:t>A resonant </a:t>
            </a:r>
            <a:r>
              <a:rPr lang="it-IT" dirty="0" err="1" smtClean="0">
                <a:latin typeface="Adobe Devanagari" panose="02040503050201020203" pitchFamily="18" charset="0"/>
                <a:cs typeface="Adobe Devanagari" panose="02040503050201020203" pitchFamily="18" charset="0"/>
              </a:rPr>
              <a:t>cavity</a:t>
            </a:r>
            <a:r>
              <a:rPr lang="it-IT" dirty="0" smtClean="0">
                <a:latin typeface="Adobe Devanagari" panose="02040503050201020203" pitchFamily="18" charset="0"/>
                <a:cs typeface="Adobe Devanagari" panose="02040503050201020203" pitchFamily="18" charset="0"/>
              </a:rPr>
              <a:t> </a:t>
            </a:r>
            <a:r>
              <a:rPr lang="it-IT" dirty="0" err="1" smtClean="0">
                <a:latin typeface="Adobe Devanagari" panose="02040503050201020203" pitchFamily="18" charset="0"/>
                <a:cs typeface="Adobe Devanagari" panose="02040503050201020203" pitchFamily="18" charset="0"/>
              </a:rPr>
              <a:t>is</a:t>
            </a:r>
            <a:r>
              <a:rPr lang="it-IT" dirty="0">
                <a:latin typeface="Adobe Devanagari" panose="02040503050201020203" pitchFamily="18" charset="0"/>
                <a:cs typeface="Adobe Devanagari" panose="02040503050201020203" pitchFamily="18" charset="0"/>
              </a:rPr>
              <a:t> </a:t>
            </a:r>
            <a:r>
              <a:rPr lang="it-IT" dirty="0" smtClean="0">
                <a:latin typeface="Adobe Devanagari" panose="02040503050201020203" pitchFamily="18" charset="0"/>
                <a:cs typeface="Adobe Devanagari" panose="02040503050201020203" pitchFamily="18" charset="0"/>
              </a:rPr>
              <a:t>a </a:t>
            </a:r>
            <a:r>
              <a:rPr lang="it-IT" dirty="0" smtClean="0">
                <a:solidFill>
                  <a:srgbClr val="FF0000"/>
                </a:solidFill>
                <a:latin typeface="Adobe Devanagari" panose="02040503050201020203" pitchFamily="18" charset="0"/>
                <a:cs typeface="Adobe Devanagari" panose="02040503050201020203" pitchFamily="18" charset="0"/>
              </a:rPr>
              <a:t>non-</a:t>
            </a:r>
            <a:r>
              <a:rPr lang="it-IT" dirty="0" err="1" smtClean="0">
                <a:solidFill>
                  <a:srgbClr val="FF0000"/>
                </a:solidFill>
                <a:latin typeface="Adobe Devanagari" panose="02040503050201020203" pitchFamily="18" charset="0"/>
                <a:cs typeface="Adobe Devanagari" panose="02040503050201020203" pitchFamily="18" charset="0"/>
              </a:rPr>
              <a:t>matched</a:t>
            </a:r>
            <a:r>
              <a:rPr lang="it-IT" dirty="0" smtClean="0">
                <a:solidFill>
                  <a:srgbClr val="FF0000"/>
                </a:solidFill>
                <a:latin typeface="Adobe Devanagari" panose="02040503050201020203" pitchFamily="18" charset="0"/>
                <a:cs typeface="Adobe Devanagari" panose="02040503050201020203" pitchFamily="18" charset="0"/>
              </a:rPr>
              <a:t> load</a:t>
            </a:r>
            <a:r>
              <a:rPr lang="it-IT" dirty="0" smtClean="0">
                <a:latin typeface="Adobe Devanagari" panose="02040503050201020203" pitchFamily="18" charset="0"/>
                <a:cs typeface="Adobe Devanagari" panose="02040503050201020203" pitchFamily="18" charset="0"/>
              </a:rPr>
              <a:t> for a waveguide or a transmission line, and can be modeled as an RLC parallel circuit. </a:t>
            </a:r>
            <a:endParaRPr lang="en-US" dirty="0">
              <a:latin typeface="Adobe Devanagari" panose="02040503050201020203" pitchFamily="18" charset="0"/>
              <a:cs typeface="Adobe Devanagari" panose="02040503050201020203" pitchFamily="18" charset="0"/>
            </a:endParaRPr>
          </a:p>
        </p:txBody>
      </p:sp>
      <p:sp>
        <p:nvSpPr>
          <p:cNvPr id="2" name="Rettangolo 1"/>
          <p:cNvSpPr/>
          <p:nvPr/>
        </p:nvSpPr>
        <p:spPr>
          <a:xfrm>
            <a:off x="650721" y="4815629"/>
            <a:ext cx="8119664" cy="923330"/>
          </a:xfrm>
          <a:prstGeom prst="rect">
            <a:avLst/>
          </a:prstGeom>
        </p:spPr>
        <p:txBody>
          <a:bodyPr wrap="square">
            <a:spAutoFit/>
          </a:bodyPr>
          <a:lstStyle/>
          <a:p>
            <a:pPr marL="285750" indent="-285750" algn="just">
              <a:lnSpc>
                <a:spcPct val="150000"/>
              </a:lnSpc>
              <a:spcAft>
                <a:spcPts val="1200"/>
              </a:spcAft>
              <a:buFont typeface="Arial" panose="020B0604020202020204" pitchFamily="34" charset="0"/>
              <a:buChar char="•"/>
            </a:pPr>
            <a:r>
              <a:rPr lang="it-IT" dirty="0">
                <a:latin typeface="Adobe Devanagari" panose="02040503050201020203" pitchFamily="18" charset="0"/>
                <a:cs typeface="Adobe Devanagari" panose="02040503050201020203" pitchFamily="18" charset="0"/>
              </a:rPr>
              <a:t>An RF </a:t>
            </a:r>
            <a:r>
              <a:rPr lang="it-IT" dirty="0" err="1">
                <a:latin typeface="Adobe Devanagari" panose="02040503050201020203" pitchFamily="18" charset="0"/>
                <a:cs typeface="Adobe Devanagari" panose="02040503050201020203" pitchFamily="18" charset="0"/>
              </a:rPr>
              <a:t>wave</a:t>
            </a:r>
            <a:r>
              <a:rPr lang="it-IT" dirty="0">
                <a:latin typeface="Adobe Devanagari" panose="02040503050201020203" pitchFamily="18" charset="0"/>
                <a:cs typeface="Adobe Devanagari" panose="02040503050201020203" pitchFamily="18" charset="0"/>
              </a:rPr>
              <a:t> </a:t>
            </a:r>
            <a:r>
              <a:rPr lang="it-IT" dirty="0" err="1">
                <a:latin typeface="Adobe Devanagari" panose="02040503050201020203" pitchFamily="18" charset="0"/>
                <a:cs typeface="Adobe Devanagari" panose="02040503050201020203" pitchFamily="18" charset="0"/>
              </a:rPr>
              <a:t>travelling</a:t>
            </a:r>
            <a:r>
              <a:rPr lang="it-IT" dirty="0">
                <a:latin typeface="Adobe Devanagari" panose="02040503050201020203" pitchFamily="18" charset="0"/>
                <a:cs typeface="Adobe Devanagari" panose="02040503050201020203" pitchFamily="18" charset="0"/>
              </a:rPr>
              <a:t> from the generator </a:t>
            </a:r>
            <a:r>
              <a:rPr lang="it-IT" dirty="0" err="1">
                <a:latin typeface="Adobe Devanagari" panose="02040503050201020203" pitchFamily="18" charset="0"/>
                <a:cs typeface="Adobe Devanagari" panose="02040503050201020203" pitchFamily="18" charset="0"/>
              </a:rPr>
              <a:t>toward</a:t>
            </a:r>
            <a:r>
              <a:rPr lang="it-IT" dirty="0">
                <a:latin typeface="Adobe Devanagari" panose="02040503050201020203" pitchFamily="18" charset="0"/>
                <a:cs typeface="Adobe Devanagari" panose="02040503050201020203" pitchFamily="18" charset="0"/>
              </a:rPr>
              <a:t> the </a:t>
            </a:r>
            <a:r>
              <a:rPr lang="it-IT" dirty="0" err="1">
                <a:latin typeface="Adobe Devanagari" panose="02040503050201020203" pitchFamily="18" charset="0"/>
                <a:cs typeface="Adobe Devanagari" panose="02040503050201020203" pitchFamily="18" charset="0"/>
              </a:rPr>
              <a:t>cavity</a:t>
            </a:r>
            <a:r>
              <a:rPr lang="it-IT" dirty="0">
                <a:latin typeface="Adobe Devanagari" panose="02040503050201020203" pitchFamily="18" charset="0"/>
                <a:cs typeface="Adobe Devanagari" panose="02040503050201020203" pitchFamily="18" charset="0"/>
              </a:rPr>
              <a:t> </a:t>
            </a:r>
            <a:r>
              <a:rPr lang="it-IT" dirty="0" err="1">
                <a:latin typeface="Adobe Devanagari" panose="02040503050201020203" pitchFamily="18" charset="0"/>
                <a:cs typeface="Adobe Devanagari" panose="02040503050201020203" pitchFamily="18" charset="0"/>
              </a:rPr>
              <a:t>is</a:t>
            </a:r>
            <a:r>
              <a:rPr lang="it-IT" dirty="0">
                <a:latin typeface="Adobe Devanagari" panose="02040503050201020203" pitchFamily="18" charset="0"/>
                <a:cs typeface="Adobe Devanagari" panose="02040503050201020203" pitchFamily="18" charset="0"/>
              </a:rPr>
              <a:t> </a:t>
            </a:r>
            <a:r>
              <a:rPr lang="it-IT" b="1" dirty="0" err="1">
                <a:solidFill>
                  <a:srgbClr val="FF0000"/>
                </a:solidFill>
                <a:latin typeface="Adobe Devanagari" panose="02040503050201020203" pitchFamily="18" charset="0"/>
                <a:cs typeface="Adobe Devanagari" panose="02040503050201020203" pitchFamily="18" charset="0"/>
              </a:rPr>
              <a:t>always</a:t>
            </a:r>
            <a:r>
              <a:rPr lang="it-IT" dirty="0">
                <a:latin typeface="Adobe Devanagari" panose="02040503050201020203" pitchFamily="18" charset="0"/>
                <a:cs typeface="Adobe Devanagari" panose="02040503050201020203" pitchFamily="18" charset="0"/>
              </a:rPr>
              <a:t> </a:t>
            </a:r>
            <a:r>
              <a:rPr lang="it-IT" dirty="0" err="1">
                <a:latin typeface="Adobe Devanagari" panose="02040503050201020203" pitchFamily="18" charset="0"/>
                <a:cs typeface="Adobe Devanagari" panose="02040503050201020203" pitchFamily="18" charset="0"/>
              </a:rPr>
              <a:t>partially</a:t>
            </a:r>
            <a:r>
              <a:rPr lang="it-IT" dirty="0">
                <a:latin typeface="Adobe Devanagari" panose="02040503050201020203" pitchFamily="18" charset="0"/>
                <a:cs typeface="Adobe Devanagari" panose="02040503050201020203" pitchFamily="18" charset="0"/>
              </a:rPr>
              <a:t> </a:t>
            </a:r>
            <a:r>
              <a:rPr lang="it-IT" dirty="0" err="1">
                <a:latin typeface="Adobe Devanagari" panose="02040503050201020203" pitchFamily="18" charset="0"/>
                <a:cs typeface="Adobe Devanagari" panose="02040503050201020203" pitchFamily="18" charset="0"/>
              </a:rPr>
              <a:t>reflected</a:t>
            </a:r>
            <a:r>
              <a:rPr lang="it-IT" dirty="0">
                <a:latin typeface="Adobe Devanagari" panose="02040503050201020203" pitchFamily="18" charset="0"/>
                <a:cs typeface="Adobe Devanagari" panose="02040503050201020203" pitchFamily="18" charset="0"/>
              </a:rPr>
              <a:t> </a:t>
            </a:r>
            <a:r>
              <a:rPr lang="it-IT" dirty="0" err="1">
                <a:latin typeface="Adobe Devanagari" panose="02040503050201020203" pitchFamily="18" charset="0"/>
                <a:cs typeface="Adobe Devanagari" panose="02040503050201020203" pitchFamily="18" charset="0"/>
              </a:rPr>
              <a:t>at</a:t>
            </a:r>
            <a:r>
              <a:rPr lang="it-IT" dirty="0">
                <a:latin typeface="Adobe Devanagari" panose="02040503050201020203" pitchFamily="18" charset="0"/>
                <a:cs typeface="Adobe Devanagari" panose="02040503050201020203" pitchFamily="18" charset="0"/>
              </a:rPr>
              <a:t> the </a:t>
            </a:r>
            <a:r>
              <a:rPr lang="it-IT" dirty="0" err="1">
                <a:latin typeface="Adobe Devanagari" panose="02040503050201020203" pitchFamily="18" charset="0"/>
                <a:cs typeface="Adobe Devanagari" panose="02040503050201020203" pitchFamily="18" charset="0"/>
              </a:rPr>
              <a:t>cavity</a:t>
            </a:r>
            <a:r>
              <a:rPr lang="it-IT" dirty="0">
                <a:latin typeface="Adobe Devanagari" panose="02040503050201020203" pitchFamily="18" charset="0"/>
                <a:cs typeface="Adobe Devanagari" panose="02040503050201020203" pitchFamily="18" charset="0"/>
              </a:rPr>
              <a:t> input. The </a:t>
            </a:r>
            <a:r>
              <a:rPr lang="it-IT" dirty="0" err="1">
                <a:latin typeface="Adobe Devanagari" panose="02040503050201020203" pitchFamily="18" charset="0"/>
                <a:cs typeface="Adobe Devanagari" panose="02040503050201020203" pitchFamily="18" charset="0"/>
              </a:rPr>
              <a:t>reflected</a:t>
            </a:r>
            <a:r>
              <a:rPr lang="it-IT" dirty="0">
                <a:latin typeface="Adobe Devanagari" panose="02040503050201020203" pitchFamily="18" charset="0"/>
                <a:cs typeface="Adobe Devanagari" panose="02040503050201020203" pitchFamily="18" charset="0"/>
              </a:rPr>
              <a:t> </a:t>
            </a:r>
            <a:r>
              <a:rPr lang="it-IT" dirty="0" err="1">
                <a:latin typeface="Adobe Devanagari" panose="02040503050201020203" pitchFamily="18" charset="0"/>
                <a:cs typeface="Adobe Devanagari" panose="02040503050201020203" pitchFamily="18" charset="0"/>
              </a:rPr>
              <a:t>wave</a:t>
            </a:r>
            <a:r>
              <a:rPr lang="it-IT" dirty="0">
                <a:latin typeface="Adobe Devanagari" panose="02040503050201020203" pitchFamily="18" charset="0"/>
                <a:cs typeface="Adobe Devanagari" panose="02040503050201020203" pitchFamily="18" charset="0"/>
              </a:rPr>
              <a:t> can be </a:t>
            </a:r>
            <a:r>
              <a:rPr lang="it-IT" dirty="0" err="1" smtClean="0">
                <a:latin typeface="Adobe Devanagari" panose="02040503050201020203" pitchFamily="18" charset="0"/>
                <a:cs typeface="Adobe Devanagari" panose="02040503050201020203" pitchFamily="18" charset="0"/>
              </a:rPr>
              <a:t>calculated</a:t>
            </a:r>
            <a:r>
              <a:rPr lang="it-IT" dirty="0" smtClean="0">
                <a:latin typeface="Adobe Devanagari" panose="02040503050201020203" pitchFamily="18" charset="0"/>
                <a:cs typeface="Adobe Devanagari" panose="02040503050201020203" pitchFamily="18" charset="0"/>
              </a:rPr>
              <a:t> </a:t>
            </a:r>
            <a:r>
              <a:rPr lang="it-IT" dirty="0" err="1" smtClean="0">
                <a:latin typeface="Adobe Devanagari" panose="02040503050201020203" pitchFamily="18" charset="0"/>
                <a:cs typeface="Adobe Devanagari" panose="02040503050201020203" pitchFamily="18" charset="0"/>
              </a:rPr>
              <a:t>according</a:t>
            </a:r>
            <a:r>
              <a:rPr lang="it-IT" dirty="0" smtClean="0">
                <a:latin typeface="Adobe Devanagari" panose="02040503050201020203" pitchFamily="18" charset="0"/>
                <a:cs typeface="Adobe Devanagari" panose="02040503050201020203" pitchFamily="18" charset="0"/>
              </a:rPr>
              <a:t> </a:t>
            </a:r>
            <a:r>
              <a:rPr lang="it-IT" dirty="0">
                <a:latin typeface="Adobe Devanagari" panose="02040503050201020203" pitchFamily="18" charset="0"/>
                <a:cs typeface="Adobe Devanagari" panose="02040503050201020203" pitchFamily="18" charset="0"/>
              </a:rPr>
              <a:t>to: </a:t>
            </a:r>
            <a:endParaRPr lang="en-US" dirty="0">
              <a:latin typeface="Adobe Devanagari" panose="02040503050201020203" pitchFamily="18" charset="0"/>
              <a:cs typeface="Adobe Devanagari" panose="02040503050201020203" pitchFamily="18" charset="0"/>
            </a:endParaRPr>
          </a:p>
        </p:txBody>
      </p:sp>
      <mc:AlternateContent xmlns:mc="http://schemas.openxmlformats.org/markup-compatibility/2006" xmlns:a14="http://schemas.microsoft.com/office/drawing/2010/main">
        <mc:Choice Requires="a14">
          <p:sp>
            <p:nvSpPr>
              <p:cNvPr id="9" name="Rectangle 33"/>
              <p:cNvSpPr/>
              <p:nvPr/>
            </p:nvSpPr>
            <p:spPr>
              <a:xfrm>
                <a:off x="3226264" y="5961998"/>
                <a:ext cx="2541145" cy="6579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a:rPr>
                            <m:t>𝑉</m:t>
                          </m:r>
                        </m:e>
                        <m:sub>
                          <m:r>
                            <a:rPr lang="it-IT" b="0" i="1" smtClean="0">
                              <a:latin typeface="Cambria Math"/>
                            </a:rPr>
                            <m:t>𝑅𝐸𝐹</m:t>
                          </m:r>
                        </m:sub>
                      </m:sSub>
                      <m:r>
                        <a:rPr lang="it-IT" i="1">
                          <a:latin typeface="Cambria Math"/>
                        </a:rPr>
                        <m:t>=</m:t>
                      </m:r>
                      <m:sSub>
                        <m:sSubPr>
                          <m:ctrlPr>
                            <a:rPr lang="en-US" i="1">
                              <a:latin typeface="Cambria Math" panose="02040503050406030204" pitchFamily="18" charset="0"/>
                            </a:rPr>
                          </m:ctrlPr>
                        </m:sSubPr>
                        <m:e>
                          <m:r>
                            <a:rPr lang="it-IT" i="1">
                              <a:latin typeface="Cambria Math"/>
                            </a:rPr>
                            <m:t>𝑉</m:t>
                          </m:r>
                        </m:e>
                        <m:sub>
                          <m:r>
                            <a:rPr lang="it-IT" i="1">
                              <a:latin typeface="Cambria Math"/>
                            </a:rPr>
                            <m:t>𝐹𝑊𝐷</m:t>
                          </m:r>
                        </m:sub>
                      </m:sSub>
                      <m:r>
                        <a:rPr lang="it-IT" b="0" i="1" smtClean="0">
                          <a:latin typeface="Cambria Math"/>
                        </a:rPr>
                        <m:t> </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a:rPr>
                                <m:t>𝑍</m:t>
                              </m:r>
                            </m:e>
                            <m:sub>
                              <m:r>
                                <a:rPr lang="it-IT" i="1">
                                  <a:latin typeface="Cambria Math"/>
                                </a:rPr>
                                <m:t>𝑐𝑎𝑣</m:t>
                              </m:r>
                            </m:sub>
                          </m:sSub>
                          <m:r>
                            <a:rPr lang="it-IT" i="1">
                              <a:latin typeface="Cambria Math"/>
                            </a:rPr>
                            <m:t>−</m:t>
                          </m:r>
                          <m:sSub>
                            <m:sSubPr>
                              <m:ctrlPr>
                                <a:rPr lang="it-IT" i="1">
                                  <a:latin typeface="Cambria Math" panose="02040503050406030204" pitchFamily="18" charset="0"/>
                                </a:rPr>
                              </m:ctrlPr>
                            </m:sSubPr>
                            <m:e>
                              <m:r>
                                <a:rPr lang="it-IT" i="1">
                                  <a:latin typeface="Cambria Math"/>
                                </a:rPr>
                                <m:t>𝑍</m:t>
                              </m:r>
                            </m:e>
                            <m:sub>
                              <m:r>
                                <a:rPr lang="it-IT" i="1">
                                  <a:latin typeface="Cambria Math"/>
                                </a:rPr>
                                <m:t>0</m:t>
                              </m:r>
                            </m:sub>
                          </m:sSub>
                        </m:num>
                        <m:den>
                          <m:sSub>
                            <m:sSubPr>
                              <m:ctrlPr>
                                <a:rPr lang="it-IT" i="1">
                                  <a:latin typeface="Cambria Math" panose="02040503050406030204" pitchFamily="18" charset="0"/>
                                </a:rPr>
                              </m:ctrlPr>
                            </m:sSubPr>
                            <m:e>
                              <m:r>
                                <a:rPr lang="it-IT" i="1">
                                  <a:latin typeface="Cambria Math"/>
                                </a:rPr>
                                <m:t>𝑍</m:t>
                              </m:r>
                            </m:e>
                            <m:sub>
                              <m:r>
                                <a:rPr lang="it-IT" i="1">
                                  <a:latin typeface="Cambria Math"/>
                                </a:rPr>
                                <m:t>𝑐𝑎𝑣</m:t>
                              </m:r>
                            </m:sub>
                          </m:sSub>
                          <m:r>
                            <a:rPr lang="it-IT" i="1">
                              <a:latin typeface="Cambria Math"/>
                            </a:rPr>
                            <m:t>+</m:t>
                          </m:r>
                          <m:sSub>
                            <m:sSubPr>
                              <m:ctrlPr>
                                <a:rPr lang="it-IT" i="1">
                                  <a:latin typeface="Cambria Math" panose="02040503050406030204" pitchFamily="18" charset="0"/>
                                </a:rPr>
                              </m:ctrlPr>
                            </m:sSubPr>
                            <m:e>
                              <m:r>
                                <a:rPr lang="it-IT" i="1">
                                  <a:latin typeface="Cambria Math"/>
                                </a:rPr>
                                <m:t>𝑍</m:t>
                              </m:r>
                            </m:e>
                            <m:sub>
                              <m:r>
                                <a:rPr lang="it-IT" i="1">
                                  <a:latin typeface="Cambria Math"/>
                                </a:rPr>
                                <m:t>0</m:t>
                              </m:r>
                            </m:sub>
                          </m:sSub>
                        </m:den>
                      </m:f>
                    </m:oMath>
                  </m:oMathPara>
                </a14:m>
                <a:endParaRPr lang="en-US" dirty="0"/>
              </a:p>
            </p:txBody>
          </p:sp>
        </mc:Choice>
        <mc:Fallback xmlns="">
          <p:sp>
            <p:nvSpPr>
              <p:cNvPr id="9" name="Rectangle 33"/>
              <p:cNvSpPr>
                <a:spLocks noRot="1" noChangeAspect="1" noMove="1" noResize="1" noEditPoints="1" noAdjustHandles="1" noChangeArrowheads="1" noChangeShapeType="1" noTextEdit="1"/>
              </p:cNvSpPr>
              <p:nvPr/>
            </p:nvSpPr>
            <p:spPr>
              <a:xfrm>
                <a:off x="3226264" y="5961998"/>
                <a:ext cx="2541145" cy="657937"/>
              </a:xfrm>
              <a:prstGeom prst="rect">
                <a:avLst/>
              </a:prstGeom>
              <a:blipFill rotWithShape="0">
                <a:blip r:embed="rId5"/>
                <a:stretch>
                  <a:fillRect/>
                </a:stretch>
              </a:blipFill>
            </p:spPr>
            <p:txBody>
              <a:bodyPr/>
              <a:lstStyle/>
              <a:p>
                <a:r>
                  <a:rPr lang="en-US">
                    <a:noFill/>
                  </a:rPr>
                  <a:t> </a:t>
                </a:r>
              </a:p>
            </p:txBody>
          </p:sp>
        </mc:Fallback>
      </mc:AlternateContent>
      <p:cxnSp>
        <p:nvCxnSpPr>
          <p:cNvPr id="10" name="Connettore 1 9"/>
          <p:cNvCxnSpPr/>
          <p:nvPr/>
        </p:nvCxnSpPr>
        <p:spPr>
          <a:xfrm flipV="1">
            <a:off x="803189" y="647048"/>
            <a:ext cx="7411452" cy="16042"/>
          </a:xfrm>
          <a:prstGeom prst="line">
            <a:avLst/>
          </a:prstGeom>
          <a:ln w="76200" cmpd="thickThin">
            <a:solidFill>
              <a:srgbClr val="0070C0"/>
            </a:solidFill>
            <a:prstDash val="solid"/>
          </a:ln>
          <a:effectLst>
            <a:softEdge rad="31750"/>
          </a:effectLst>
          <a:scene3d>
            <a:camera prst="orthographicFront"/>
            <a:lightRig rig="threePt" dir="t"/>
          </a:scene3d>
          <a:sp3d prstMaterial="matte">
            <a:bevelT w="101600"/>
          </a:sp3d>
        </p:spPr>
        <p:style>
          <a:lnRef idx="1">
            <a:schemeClr val="accent1"/>
          </a:lnRef>
          <a:fillRef idx="0">
            <a:schemeClr val="accent1"/>
          </a:fillRef>
          <a:effectRef idx="0">
            <a:schemeClr val="accent1"/>
          </a:effectRef>
          <a:fontRef idx="minor">
            <a:schemeClr val="tx1"/>
          </a:fontRef>
        </p:style>
      </p:cxnSp>
      <p:sp>
        <p:nvSpPr>
          <p:cNvPr id="4" name="Rettangolo 3"/>
          <p:cNvSpPr/>
          <p:nvPr/>
        </p:nvSpPr>
        <p:spPr>
          <a:xfrm>
            <a:off x="5252376" y="2662989"/>
            <a:ext cx="3751219" cy="81794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tangolo 13"/>
          <p:cNvSpPr/>
          <p:nvPr/>
        </p:nvSpPr>
        <p:spPr>
          <a:xfrm>
            <a:off x="3226264" y="5881992"/>
            <a:ext cx="2541145" cy="81794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1975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4523" y="-64032"/>
            <a:ext cx="8693110" cy="727122"/>
          </a:xfrm>
          <a:prstGeom prst="rect">
            <a:avLst/>
          </a:prstGeom>
          <a:noFill/>
        </p:spPr>
        <p:txBody>
          <a:bodyPr wrap="square" rtlCol="0">
            <a:spAutoFit/>
          </a:bodyPr>
          <a:lstStyle/>
          <a:p>
            <a:pPr algn="ctr">
              <a:lnSpc>
                <a:spcPct val="150000"/>
              </a:lnSpc>
              <a:spcAft>
                <a:spcPts val="1200"/>
              </a:spcAft>
            </a:pPr>
            <a:r>
              <a:rPr lang="en-US" sz="3000" dirty="0" smtClean="0">
                <a:latin typeface="Adobe Devanagari" panose="02040503050201020203" pitchFamily="18" charset="0"/>
                <a:cs typeface="Adobe Devanagari" panose="02040503050201020203" pitchFamily="18" charset="0"/>
              </a:rPr>
              <a:t>Cavity reflected waves and input coupling coefficient</a:t>
            </a:r>
            <a:endParaRPr lang="en-US" sz="3000" dirty="0">
              <a:latin typeface="Adobe Devanagari" panose="02040503050201020203" pitchFamily="18" charset="0"/>
              <a:cs typeface="Adobe Devanagari" panose="02040503050201020203" pitchFamily="18" charset="0"/>
            </a:endParaRPr>
          </a:p>
        </p:txBody>
      </p:sp>
      <p:grpSp>
        <p:nvGrpSpPr>
          <p:cNvPr id="6" name="Gruppo 5"/>
          <p:cNvGrpSpPr/>
          <p:nvPr/>
        </p:nvGrpSpPr>
        <p:grpSpPr>
          <a:xfrm>
            <a:off x="884494" y="1377926"/>
            <a:ext cx="6932218" cy="1331279"/>
            <a:chOff x="884494" y="2764471"/>
            <a:chExt cx="6932218" cy="1331279"/>
          </a:xfrm>
        </p:grpSpPr>
        <mc:AlternateContent xmlns:mc="http://schemas.openxmlformats.org/markup-compatibility/2006">
          <mc:Choice xmlns:a14="http://schemas.microsoft.com/office/drawing/2010/main" Requires="a14">
            <p:sp>
              <p:nvSpPr>
                <p:cNvPr id="34" name="Rectangle 33"/>
                <p:cNvSpPr/>
                <p:nvPr/>
              </p:nvSpPr>
              <p:spPr>
                <a:xfrm>
                  <a:off x="884494" y="3290371"/>
                  <a:ext cx="6932218" cy="7087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a:rPr>
                              <m:t>𝑉</m:t>
                            </m:r>
                          </m:e>
                          <m:sub>
                            <m:r>
                              <a:rPr lang="it-IT" b="0" i="1" smtClean="0">
                                <a:latin typeface="Cambria Math"/>
                              </a:rPr>
                              <m:t>𝑅𝐸𝐹</m:t>
                            </m:r>
                          </m:sub>
                        </m:sSub>
                        <m:r>
                          <a:rPr lang="it-IT" i="1">
                            <a:latin typeface="Cambria Math"/>
                          </a:rPr>
                          <m:t>=</m:t>
                        </m:r>
                        <m:sSub>
                          <m:sSubPr>
                            <m:ctrlPr>
                              <a:rPr lang="en-US" i="1">
                                <a:latin typeface="Cambria Math" panose="02040503050406030204" pitchFamily="18" charset="0"/>
                              </a:rPr>
                            </m:ctrlPr>
                          </m:sSubPr>
                          <m:e>
                            <m:r>
                              <a:rPr lang="it-IT" i="1">
                                <a:latin typeface="Cambria Math"/>
                              </a:rPr>
                              <m:t>𝑉</m:t>
                            </m:r>
                          </m:e>
                          <m:sub>
                            <m:r>
                              <a:rPr lang="it-IT" i="1">
                                <a:latin typeface="Cambria Math"/>
                              </a:rPr>
                              <m:t>𝐹𝑊𝐷</m:t>
                            </m:r>
                          </m:sub>
                        </m:sSub>
                        <m:r>
                          <a:rPr lang="it-IT" b="0" i="1" smtClean="0">
                            <a:latin typeface="Cambria Math"/>
                          </a:rPr>
                          <m:t> </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a:rPr>
                                  <m:t>𝑍</m:t>
                                </m:r>
                              </m:e>
                              <m:sub>
                                <m:r>
                                  <a:rPr lang="it-IT" i="1">
                                    <a:latin typeface="Cambria Math"/>
                                  </a:rPr>
                                  <m:t>𝑐𝑎𝑣</m:t>
                                </m:r>
                              </m:sub>
                            </m:sSub>
                            <m:r>
                              <a:rPr lang="it-IT" i="1">
                                <a:latin typeface="Cambria Math"/>
                              </a:rPr>
                              <m:t>−</m:t>
                            </m:r>
                            <m:sSub>
                              <m:sSubPr>
                                <m:ctrlPr>
                                  <a:rPr lang="it-IT" i="1">
                                    <a:latin typeface="Cambria Math" panose="02040503050406030204" pitchFamily="18" charset="0"/>
                                  </a:rPr>
                                </m:ctrlPr>
                              </m:sSubPr>
                              <m:e>
                                <m:r>
                                  <a:rPr lang="it-IT" i="1">
                                    <a:latin typeface="Cambria Math"/>
                                  </a:rPr>
                                  <m:t>𝑍</m:t>
                                </m:r>
                              </m:e>
                              <m:sub>
                                <m:r>
                                  <a:rPr lang="it-IT" i="1">
                                    <a:latin typeface="Cambria Math"/>
                                  </a:rPr>
                                  <m:t>0</m:t>
                                </m:r>
                              </m:sub>
                            </m:sSub>
                          </m:num>
                          <m:den>
                            <m:sSub>
                              <m:sSubPr>
                                <m:ctrlPr>
                                  <a:rPr lang="it-IT" i="1">
                                    <a:latin typeface="Cambria Math" panose="02040503050406030204" pitchFamily="18" charset="0"/>
                                  </a:rPr>
                                </m:ctrlPr>
                              </m:sSubPr>
                              <m:e>
                                <m:r>
                                  <a:rPr lang="it-IT" i="1">
                                    <a:latin typeface="Cambria Math"/>
                                  </a:rPr>
                                  <m:t>𝑍</m:t>
                                </m:r>
                              </m:e>
                              <m:sub>
                                <m:r>
                                  <a:rPr lang="it-IT" i="1">
                                    <a:latin typeface="Cambria Math"/>
                                  </a:rPr>
                                  <m:t>𝑐𝑎𝑣</m:t>
                                </m:r>
                              </m:sub>
                            </m:sSub>
                            <m:r>
                              <a:rPr lang="it-IT" i="1">
                                <a:latin typeface="Cambria Math"/>
                              </a:rPr>
                              <m:t>+</m:t>
                            </m:r>
                            <m:sSub>
                              <m:sSubPr>
                                <m:ctrlPr>
                                  <a:rPr lang="it-IT" i="1">
                                    <a:latin typeface="Cambria Math" panose="02040503050406030204" pitchFamily="18" charset="0"/>
                                  </a:rPr>
                                </m:ctrlPr>
                              </m:sSubPr>
                              <m:e>
                                <m:r>
                                  <a:rPr lang="it-IT" i="1">
                                    <a:latin typeface="Cambria Math"/>
                                  </a:rPr>
                                  <m:t>𝑍</m:t>
                                </m:r>
                              </m:e>
                              <m:sub>
                                <m:r>
                                  <a:rPr lang="it-IT" i="1">
                                    <a:latin typeface="Cambria Math"/>
                                  </a:rPr>
                                  <m:t>0</m:t>
                                </m:r>
                              </m:sub>
                            </m:sSub>
                          </m:den>
                        </m:f>
                        <m:r>
                          <a:rPr lang="it-IT" b="0" i="1" smtClean="0">
                            <a:latin typeface="Cambria Math"/>
                          </a:rPr>
                          <m:t>=</m:t>
                        </m:r>
                        <m:sSub>
                          <m:sSubPr>
                            <m:ctrlPr>
                              <a:rPr lang="en-US" i="1">
                                <a:latin typeface="Cambria Math" panose="02040503050406030204" pitchFamily="18" charset="0"/>
                              </a:rPr>
                            </m:ctrlPr>
                          </m:sSubPr>
                          <m:e>
                            <m:r>
                              <a:rPr lang="it-IT" i="1">
                                <a:latin typeface="Cambria Math"/>
                              </a:rPr>
                              <m:t>𝑉</m:t>
                            </m:r>
                          </m:e>
                          <m:sub>
                            <m:r>
                              <a:rPr lang="it-IT" b="0" i="1" smtClean="0">
                                <a:latin typeface="Cambria Math"/>
                              </a:rPr>
                              <m:t>𝐹𝑊𝐷</m:t>
                            </m:r>
                          </m:sub>
                        </m:sSub>
                        <m:d>
                          <m:dPr>
                            <m:begChr m:val="["/>
                            <m:endChr m:val="]"/>
                            <m:ctrlPr>
                              <a:rPr lang="it-IT" i="1" smtClean="0">
                                <a:latin typeface="Cambria Math" panose="02040503050406030204" pitchFamily="18" charset="0"/>
                              </a:rPr>
                            </m:ctrlPr>
                          </m:dPr>
                          <m:e>
                            <m:f>
                              <m:fPr>
                                <m:ctrlPr>
                                  <a:rPr lang="it-IT" i="1" smtClean="0">
                                    <a:latin typeface="Cambria Math" panose="02040503050406030204" pitchFamily="18" charset="0"/>
                                  </a:rPr>
                                </m:ctrlPr>
                              </m:fPr>
                              <m:num>
                                <m:r>
                                  <a:rPr lang="it-IT" b="0" i="1" smtClean="0">
                                    <a:latin typeface="Cambria Math"/>
                                  </a:rPr>
                                  <m:t>2</m:t>
                                </m:r>
                                <m:r>
                                  <a:rPr lang="it-IT" i="1">
                                    <a:latin typeface="Cambria Math"/>
                                    <a:ea typeface="Cambria Math"/>
                                  </a:rPr>
                                  <m:t>𝛽</m:t>
                                </m:r>
                              </m:num>
                              <m:den>
                                <m:r>
                                  <a:rPr lang="it-IT" i="1">
                                    <a:latin typeface="Cambria Math"/>
                                    <a:ea typeface="Cambria Math"/>
                                  </a:rPr>
                                  <m:t>𝛽</m:t>
                                </m:r>
                                <m:r>
                                  <a:rPr lang="it-IT" b="0" i="1" smtClean="0">
                                    <a:latin typeface="Cambria Math"/>
                                    <a:ea typeface="Cambria Math"/>
                                  </a:rPr>
                                  <m:t>+1</m:t>
                                </m:r>
                              </m:den>
                            </m:f>
                            <m:r>
                              <a:rPr lang="it-IT" b="0" i="1" smtClean="0">
                                <a:latin typeface="Cambria Math"/>
                              </a:rPr>
                              <m:t> </m:t>
                            </m:r>
                            <m:r>
                              <a:rPr lang="it-IT" b="0" i="1" smtClean="0">
                                <a:latin typeface="Cambria Math" panose="02040503050406030204" pitchFamily="18" charset="0"/>
                              </a:rPr>
                              <m:t> </m:t>
                            </m:r>
                            <m:f>
                              <m:fPr>
                                <m:ctrlPr>
                                  <a:rPr lang="it-IT" i="1">
                                    <a:latin typeface="Cambria Math" panose="02040503050406030204" pitchFamily="18" charset="0"/>
                                  </a:rPr>
                                </m:ctrlPr>
                              </m:fPr>
                              <m:num>
                                <m:f>
                                  <m:fPr>
                                    <m:type m:val="lin"/>
                                    <m:ctrlPr>
                                      <a:rPr lang="it-IT" i="1">
                                        <a:latin typeface="Cambria Math" panose="02040503050406030204" pitchFamily="18" charset="0"/>
                                      </a:rPr>
                                    </m:ctrlPr>
                                  </m:fPr>
                                  <m:num>
                                    <m:r>
                                      <a:rPr lang="it-IT" i="1">
                                        <a:latin typeface="Cambria Math"/>
                                      </a:rPr>
                                      <m:t>𝑠</m:t>
                                    </m:r>
                                  </m:num>
                                  <m:den>
                                    <m:sSub>
                                      <m:sSubPr>
                                        <m:ctrlPr>
                                          <a:rPr lang="it-IT" i="1">
                                            <a:latin typeface="Cambria Math" panose="02040503050406030204" pitchFamily="18" charset="0"/>
                                          </a:rPr>
                                        </m:ctrlPr>
                                      </m:sSubPr>
                                      <m:e>
                                        <m:r>
                                          <a:rPr lang="it-IT" i="1">
                                            <a:latin typeface="Cambria Math"/>
                                            <a:ea typeface="Cambria Math"/>
                                          </a:rPr>
                                          <m:t>𝜔</m:t>
                                        </m:r>
                                      </m:e>
                                      <m:sub>
                                        <m:r>
                                          <a:rPr lang="it-IT" i="1">
                                            <a:latin typeface="Cambria Math"/>
                                          </a:rPr>
                                          <m:t>0</m:t>
                                        </m:r>
                                      </m:sub>
                                    </m:sSub>
                                    <m:sSub>
                                      <m:sSubPr>
                                        <m:ctrlPr>
                                          <a:rPr lang="it-IT" i="1">
                                            <a:latin typeface="Cambria Math" panose="02040503050406030204" pitchFamily="18" charset="0"/>
                                          </a:rPr>
                                        </m:ctrlPr>
                                      </m:sSubPr>
                                      <m:e>
                                        <m:r>
                                          <a:rPr lang="it-IT" i="1">
                                            <a:latin typeface="Cambria Math"/>
                                            <a:ea typeface="Cambria Math"/>
                                          </a:rPr>
                                          <m:t>𝑄</m:t>
                                        </m:r>
                                      </m:e>
                                      <m:sub>
                                        <m:r>
                                          <a:rPr lang="it-IT" b="0" i="1" smtClean="0">
                                            <a:latin typeface="Cambria Math"/>
                                          </a:rPr>
                                          <m:t>𝐿</m:t>
                                        </m:r>
                                      </m:sub>
                                    </m:sSub>
                                  </m:den>
                                </m:f>
                              </m:num>
                              <m:den>
                                <m:sSup>
                                  <m:sSupPr>
                                    <m:ctrlPr>
                                      <a:rPr lang="it-IT" i="1">
                                        <a:latin typeface="Cambria Math" panose="02040503050406030204" pitchFamily="18" charset="0"/>
                                      </a:rPr>
                                    </m:ctrlPr>
                                  </m:sSupPr>
                                  <m:e>
                                    <m:d>
                                      <m:dPr>
                                        <m:ctrlPr>
                                          <a:rPr lang="it-IT" i="1">
                                            <a:latin typeface="Cambria Math" panose="02040503050406030204" pitchFamily="18" charset="0"/>
                                          </a:rPr>
                                        </m:ctrlPr>
                                      </m:dPr>
                                      <m:e>
                                        <m:f>
                                          <m:fPr>
                                            <m:type m:val="lin"/>
                                            <m:ctrlPr>
                                              <a:rPr lang="it-IT" i="1">
                                                <a:latin typeface="Cambria Math" panose="02040503050406030204" pitchFamily="18" charset="0"/>
                                              </a:rPr>
                                            </m:ctrlPr>
                                          </m:fPr>
                                          <m:num>
                                            <m:r>
                                              <a:rPr lang="it-IT" i="1">
                                                <a:latin typeface="Cambria Math"/>
                                              </a:rPr>
                                              <m:t>𝑠</m:t>
                                            </m:r>
                                          </m:num>
                                          <m:den>
                                            <m:sSub>
                                              <m:sSubPr>
                                                <m:ctrlPr>
                                                  <a:rPr lang="it-IT" i="1">
                                                    <a:latin typeface="Cambria Math" panose="02040503050406030204" pitchFamily="18" charset="0"/>
                                                  </a:rPr>
                                                </m:ctrlPr>
                                              </m:sSubPr>
                                              <m:e>
                                                <m:r>
                                                  <a:rPr lang="it-IT" i="1">
                                                    <a:latin typeface="Cambria Math"/>
                                                    <a:ea typeface="Cambria Math"/>
                                                  </a:rPr>
                                                  <m:t>𝜔</m:t>
                                                </m:r>
                                              </m:e>
                                              <m:sub>
                                                <m:r>
                                                  <a:rPr lang="it-IT" i="1">
                                                    <a:latin typeface="Cambria Math"/>
                                                  </a:rPr>
                                                  <m:t>0</m:t>
                                                </m:r>
                                              </m:sub>
                                            </m:sSub>
                                          </m:den>
                                        </m:f>
                                      </m:e>
                                    </m:d>
                                  </m:e>
                                  <m:sup>
                                    <m:r>
                                      <a:rPr lang="it-IT" i="1">
                                        <a:latin typeface="Cambria Math"/>
                                      </a:rPr>
                                      <m:t>2</m:t>
                                    </m:r>
                                  </m:sup>
                                </m:sSup>
                                <m:r>
                                  <a:rPr lang="it-IT" i="1">
                                    <a:latin typeface="Cambria Math"/>
                                  </a:rPr>
                                  <m:t>+</m:t>
                                </m:r>
                                <m:f>
                                  <m:fPr>
                                    <m:type m:val="lin"/>
                                    <m:ctrlPr>
                                      <a:rPr lang="it-IT" i="1">
                                        <a:latin typeface="Cambria Math" panose="02040503050406030204" pitchFamily="18" charset="0"/>
                                      </a:rPr>
                                    </m:ctrlPr>
                                  </m:fPr>
                                  <m:num>
                                    <m:r>
                                      <a:rPr lang="it-IT" i="1">
                                        <a:latin typeface="Cambria Math"/>
                                      </a:rPr>
                                      <m:t>𝑠</m:t>
                                    </m:r>
                                  </m:num>
                                  <m:den>
                                    <m:sSub>
                                      <m:sSubPr>
                                        <m:ctrlPr>
                                          <a:rPr lang="it-IT" i="1">
                                            <a:latin typeface="Cambria Math" panose="02040503050406030204" pitchFamily="18" charset="0"/>
                                          </a:rPr>
                                        </m:ctrlPr>
                                      </m:sSubPr>
                                      <m:e>
                                        <m:r>
                                          <a:rPr lang="it-IT" i="1">
                                            <a:latin typeface="Cambria Math"/>
                                            <a:ea typeface="Cambria Math"/>
                                          </a:rPr>
                                          <m:t>𝜔</m:t>
                                        </m:r>
                                      </m:e>
                                      <m:sub>
                                        <m:r>
                                          <a:rPr lang="it-IT" i="1">
                                            <a:latin typeface="Cambria Math"/>
                                          </a:rPr>
                                          <m:t>0</m:t>
                                        </m:r>
                                      </m:sub>
                                    </m:sSub>
                                    <m:sSub>
                                      <m:sSubPr>
                                        <m:ctrlPr>
                                          <a:rPr lang="it-IT" i="1">
                                            <a:latin typeface="Cambria Math" panose="02040503050406030204" pitchFamily="18" charset="0"/>
                                          </a:rPr>
                                        </m:ctrlPr>
                                      </m:sSubPr>
                                      <m:e>
                                        <m:r>
                                          <a:rPr lang="it-IT" i="1">
                                            <a:latin typeface="Cambria Math"/>
                                            <a:ea typeface="Cambria Math"/>
                                          </a:rPr>
                                          <m:t>𝑄</m:t>
                                        </m:r>
                                      </m:e>
                                      <m:sub>
                                        <m:r>
                                          <a:rPr lang="it-IT" b="0" i="1" smtClean="0">
                                            <a:latin typeface="Cambria Math"/>
                                          </a:rPr>
                                          <m:t>𝐿</m:t>
                                        </m:r>
                                      </m:sub>
                                    </m:sSub>
                                  </m:den>
                                </m:f>
                                <m:r>
                                  <a:rPr lang="it-IT" i="1">
                                    <a:latin typeface="Cambria Math"/>
                                  </a:rPr>
                                  <m:t>+1</m:t>
                                </m:r>
                              </m:den>
                            </m:f>
                            <m:r>
                              <a:rPr lang="it-IT" b="0" i="1" smtClean="0">
                                <a:latin typeface="Cambria Math"/>
                              </a:rPr>
                              <m:t> −1</m:t>
                            </m:r>
                          </m:e>
                        </m:d>
                      </m:oMath>
                    </m:oMathPara>
                  </a14:m>
                  <a:endParaRPr lang="en-US" dirty="0"/>
                </a:p>
              </p:txBody>
            </p:sp>
          </mc:Choice>
          <mc:Fallback>
            <p:sp>
              <p:nvSpPr>
                <p:cNvPr id="34" name="Rectangle 33"/>
                <p:cNvSpPr>
                  <a:spLocks noRot="1" noChangeAspect="1" noMove="1" noResize="1" noEditPoints="1" noAdjustHandles="1" noChangeArrowheads="1" noChangeShapeType="1" noTextEdit="1"/>
                </p:cNvSpPr>
                <p:nvPr/>
              </p:nvSpPr>
              <p:spPr>
                <a:xfrm>
                  <a:off x="884494" y="3290371"/>
                  <a:ext cx="6932218" cy="708720"/>
                </a:xfrm>
                <a:prstGeom prst="rect">
                  <a:avLst/>
                </a:prstGeom>
                <a:blipFill rotWithShape="0">
                  <a:blip r:embed="rId3"/>
                  <a:stretch>
                    <a:fillRect/>
                  </a:stretch>
                </a:blipFill>
              </p:spPr>
              <p:txBody>
                <a:bodyPr/>
                <a:lstStyle/>
                <a:p>
                  <a:r>
                    <a:rPr lang="en-US">
                      <a:noFill/>
                    </a:rPr>
                    <a:t> </a:t>
                  </a:r>
                </a:p>
              </p:txBody>
            </p:sp>
          </mc:Fallback>
        </mc:AlternateContent>
        <p:sp>
          <p:nvSpPr>
            <p:cNvPr id="2" name="Rounded Rectangle 1"/>
            <p:cNvSpPr/>
            <p:nvPr/>
          </p:nvSpPr>
          <p:spPr>
            <a:xfrm>
              <a:off x="4884821" y="3290371"/>
              <a:ext cx="2286000" cy="805379"/>
            </a:xfrm>
            <a:prstGeom prst="roundRect">
              <a:avLst/>
            </a:prstGeom>
            <a:noFill/>
            <a:ln w="63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70054" y="2764471"/>
              <a:ext cx="1715534" cy="584775"/>
            </a:xfrm>
            <a:prstGeom prst="rect">
              <a:avLst/>
            </a:prstGeom>
            <a:noFill/>
          </p:spPr>
          <p:txBody>
            <a:bodyPr wrap="none" rtlCol="0">
              <a:spAutoFit/>
            </a:bodyPr>
            <a:lstStyle/>
            <a:p>
              <a:pPr algn="ctr"/>
              <a:r>
                <a:rPr lang="it-IT" sz="1600" i="1" dirty="0" err="1" smtClean="0">
                  <a:solidFill>
                    <a:srgbClr val="0070C0"/>
                  </a:solidFill>
                  <a:latin typeface="Adobe Devanagari" panose="02040503050201020203" pitchFamily="18" charset="0"/>
                  <a:cs typeface="Adobe Devanagari" panose="02040503050201020203" pitchFamily="18" charset="0"/>
                </a:rPr>
                <a:t>Lorentzian</a:t>
              </a:r>
              <a:r>
                <a:rPr lang="it-IT" sz="1600" i="1" dirty="0" smtClean="0">
                  <a:solidFill>
                    <a:srgbClr val="0070C0"/>
                  </a:solidFill>
                  <a:latin typeface="Adobe Devanagari" panose="02040503050201020203" pitchFamily="18" charset="0"/>
                  <a:cs typeface="Adobe Devanagari" panose="02040503050201020203" pitchFamily="18" charset="0"/>
                </a:rPr>
                <a:t> network </a:t>
              </a:r>
              <a:endParaRPr lang="it-IT" sz="1600" i="1" dirty="0" smtClean="0">
                <a:solidFill>
                  <a:srgbClr val="0070C0"/>
                </a:solidFill>
                <a:latin typeface="Adobe Devanagari" panose="02040503050201020203" pitchFamily="18" charset="0"/>
                <a:cs typeface="Adobe Devanagari" panose="02040503050201020203" pitchFamily="18" charset="0"/>
              </a:endParaRPr>
            </a:p>
            <a:p>
              <a:pPr algn="ctr"/>
              <a:r>
                <a:rPr lang="it-IT" sz="1600" i="1" dirty="0" smtClean="0">
                  <a:solidFill>
                    <a:srgbClr val="0070C0"/>
                  </a:solidFill>
                  <a:latin typeface="Adobe Devanagari" panose="02040503050201020203" pitchFamily="18" charset="0"/>
                  <a:cs typeface="Adobe Devanagari" panose="02040503050201020203" pitchFamily="18" charset="0"/>
                </a:rPr>
                <a:t>transfer </a:t>
              </a:r>
              <a:r>
                <a:rPr lang="it-IT" sz="1600" i="1" dirty="0" smtClean="0">
                  <a:solidFill>
                    <a:srgbClr val="0070C0"/>
                  </a:solidFill>
                  <a:latin typeface="Adobe Devanagari" panose="02040503050201020203" pitchFamily="18" charset="0"/>
                  <a:cs typeface="Adobe Devanagari" panose="02040503050201020203" pitchFamily="18" charset="0"/>
                </a:rPr>
                <a:t>function</a:t>
              </a:r>
              <a:endParaRPr lang="en-US" sz="1600" i="1" dirty="0">
                <a:solidFill>
                  <a:srgbClr val="0070C0"/>
                </a:solidFill>
                <a:latin typeface="Adobe Devanagari" panose="02040503050201020203" pitchFamily="18" charset="0"/>
                <a:cs typeface="Adobe Devanagari" panose="02040503050201020203" pitchFamily="18" charset="0"/>
              </a:endParaRPr>
            </a:p>
          </p:txBody>
        </p:sp>
      </p:grpSp>
      <mc:AlternateContent xmlns:mc="http://schemas.openxmlformats.org/markup-compatibility/2006" xmlns:a14="http://schemas.microsoft.com/office/drawing/2010/main">
        <mc:Choice Requires="a14">
          <p:sp>
            <p:nvSpPr>
              <p:cNvPr id="10" name="Rettangolo 9"/>
              <p:cNvSpPr/>
              <p:nvPr/>
            </p:nvSpPr>
            <p:spPr>
              <a:xfrm>
                <a:off x="318155" y="3290214"/>
                <a:ext cx="5128140" cy="461665"/>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it-IT" sz="1600" dirty="0">
                    <a:latin typeface="Adobe Devanagari" panose="02040503050201020203" pitchFamily="18" charset="0"/>
                    <a:cs typeface="Adobe Devanagari" panose="02040503050201020203" pitchFamily="18" charset="0"/>
                  </a:rPr>
                  <a:t>Depending on the value of </a:t>
                </a:r>
                <a14:m>
                  <m:oMath xmlns:m="http://schemas.openxmlformats.org/officeDocument/2006/math">
                    <m:r>
                      <a:rPr lang="it-IT" sz="1600" i="1">
                        <a:latin typeface="Cambria Math"/>
                        <a:ea typeface="Cambria Math"/>
                      </a:rPr>
                      <m:t>𝛽</m:t>
                    </m:r>
                  </m:oMath>
                </a14:m>
                <a:r>
                  <a:rPr lang="en-US" sz="1600" dirty="0" smtClean="0">
                    <a:latin typeface="Adobe Devanagari" panose="02040503050201020203" pitchFamily="18" charset="0"/>
                    <a:cs typeface="Adobe Devanagari" panose="02040503050201020203" pitchFamily="18" charset="0"/>
                  </a:rPr>
                  <a:t>, 3 practical situations can occur:</a:t>
                </a:r>
                <a:endParaRPr lang="en-US" sz="1600" dirty="0">
                  <a:latin typeface="Adobe Devanagari" panose="02040503050201020203" pitchFamily="18" charset="0"/>
                  <a:cs typeface="Adobe Devanagari" panose="02040503050201020203" pitchFamily="18" charset="0"/>
                </a:endParaRPr>
              </a:p>
            </p:txBody>
          </p:sp>
        </mc:Choice>
        <mc:Fallback xmlns="">
          <p:sp>
            <p:nvSpPr>
              <p:cNvPr id="10" name="Rettangolo 9"/>
              <p:cNvSpPr>
                <a:spLocks noRot="1" noChangeAspect="1" noMove="1" noResize="1" noEditPoints="1" noAdjustHandles="1" noChangeArrowheads="1" noChangeShapeType="1" noTextEdit="1"/>
              </p:cNvSpPr>
              <p:nvPr/>
            </p:nvSpPr>
            <p:spPr>
              <a:xfrm>
                <a:off x="318155" y="3290214"/>
                <a:ext cx="5128140" cy="461665"/>
              </a:xfrm>
              <a:prstGeom prst="rect">
                <a:avLst/>
              </a:prstGeom>
              <a:blipFill rotWithShape="0">
                <a:blip r:embed="rId4"/>
                <a:stretch>
                  <a:fillRect l="-476" r="-23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6"/>
              <p:cNvSpPr txBox="1"/>
              <p:nvPr/>
            </p:nvSpPr>
            <p:spPr>
              <a:xfrm>
                <a:off x="5644242" y="2923104"/>
                <a:ext cx="2570399" cy="1200329"/>
              </a:xfrm>
              <a:prstGeom prst="rect">
                <a:avLst/>
              </a:prstGeom>
              <a:solidFill>
                <a:srgbClr val="0070C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nSpc>
                    <a:spcPct val="150000"/>
                  </a:lnSpc>
                </a:pPr>
                <a14:m>
                  <m:oMath xmlns:m="http://schemas.openxmlformats.org/officeDocument/2006/math">
                    <m:r>
                      <a:rPr lang="it-IT" sz="1600" i="1">
                        <a:latin typeface="Cambria Math"/>
                        <a:ea typeface="Cambria Math"/>
                      </a:rPr>
                      <m:t>𝛽</m:t>
                    </m:r>
                    <m:r>
                      <a:rPr lang="it-IT" sz="1600" b="0" i="1" smtClean="0">
                        <a:latin typeface="Cambria Math"/>
                        <a:ea typeface="Cambria Math"/>
                      </a:rPr>
                      <m:t>&lt;1</m:t>
                    </m:r>
                  </m:oMath>
                </a14:m>
                <a:r>
                  <a:rPr lang="en-US" sz="1600" dirty="0" smtClean="0">
                    <a:latin typeface="Adobe Devanagari" panose="02040503050201020203" pitchFamily="18" charset="0"/>
                    <a:cs typeface="Adobe Devanagari" panose="02040503050201020203" pitchFamily="18" charset="0"/>
                  </a:rPr>
                  <a:t> 	</a:t>
                </a:r>
                <a:r>
                  <a:rPr lang="en-US" sz="1600" dirty="0" err="1" smtClean="0">
                    <a:latin typeface="Adobe Devanagari" panose="02040503050201020203" pitchFamily="18" charset="0"/>
                    <a:cs typeface="Adobe Devanagari" panose="02040503050201020203" pitchFamily="18" charset="0"/>
                  </a:rPr>
                  <a:t>undercoupling</a:t>
                </a:r>
                <a:endParaRPr lang="en-US" sz="1600" dirty="0" smtClean="0">
                  <a:latin typeface="Adobe Devanagari" panose="02040503050201020203" pitchFamily="18" charset="0"/>
                  <a:cs typeface="Adobe Devanagari" panose="02040503050201020203" pitchFamily="18" charset="0"/>
                </a:endParaRPr>
              </a:p>
              <a:p>
                <a:pPr>
                  <a:lnSpc>
                    <a:spcPct val="150000"/>
                  </a:lnSpc>
                </a:pPr>
                <a14:m>
                  <m:oMath xmlns:m="http://schemas.openxmlformats.org/officeDocument/2006/math">
                    <m:r>
                      <a:rPr lang="it-IT" sz="1600" i="1">
                        <a:latin typeface="Cambria Math"/>
                        <a:ea typeface="Cambria Math"/>
                      </a:rPr>
                      <m:t>𝛽</m:t>
                    </m:r>
                    <m:r>
                      <a:rPr lang="it-IT" sz="1600" b="0" i="1" smtClean="0">
                        <a:latin typeface="Cambria Math"/>
                        <a:ea typeface="Cambria Math"/>
                      </a:rPr>
                      <m:t>=</m:t>
                    </m:r>
                    <m:r>
                      <a:rPr lang="it-IT" sz="1600" i="1">
                        <a:latin typeface="Cambria Math"/>
                        <a:ea typeface="Cambria Math"/>
                      </a:rPr>
                      <m:t>1</m:t>
                    </m:r>
                  </m:oMath>
                </a14:m>
                <a:r>
                  <a:rPr lang="en-US" sz="1600" dirty="0">
                    <a:latin typeface="Adobe Devanagari" panose="02040503050201020203" pitchFamily="18" charset="0"/>
                    <a:cs typeface="Adobe Devanagari" panose="02040503050201020203" pitchFamily="18" charset="0"/>
                  </a:rPr>
                  <a:t> 	</a:t>
                </a:r>
                <a:r>
                  <a:rPr lang="en-US" sz="1600" dirty="0" smtClean="0">
                    <a:latin typeface="Adobe Devanagari" panose="02040503050201020203" pitchFamily="18" charset="0"/>
                    <a:cs typeface="Adobe Devanagari" panose="02040503050201020203" pitchFamily="18" charset="0"/>
                  </a:rPr>
                  <a:t>critical coupling</a:t>
                </a:r>
              </a:p>
              <a:p>
                <a:pPr>
                  <a:lnSpc>
                    <a:spcPct val="150000"/>
                  </a:lnSpc>
                </a:pPr>
                <a14:m>
                  <m:oMath xmlns:m="http://schemas.openxmlformats.org/officeDocument/2006/math">
                    <m:r>
                      <a:rPr lang="it-IT" sz="1600" i="1">
                        <a:latin typeface="Cambria Math"/>
                        <a:ea typeface="Cambria Math"/>
                      </a:rPr>
                      <m:t>𝛽</m:t>
                    </m:r>
                    <m:r>
                      <a:rPr lang="it-IT" sz="1600" b="0" i="1" smtClean="0">
                        <a:latin typeface="Cambria Math"/>
                        <a:ea typeface="Cambria Math"/>
                      </a:rPr>
                      <m:t>&gt;</m:t>
                    </m:r>
                    <m:r>
                      <a:rPr lang="it-IT" sz="1600" i="1">
                        <a:latin typeface="Cambria Math"/>
                        <a:ea typeface="Cambria Math"/>
                      </a:rPr>
                      <m:t>1</m:t>
                    </m:r>
                  </m:oMath>
                </a14:m>
                <a:r>
                  <a:rPr lang="en-US" sz="1600" dirty="0">
                    <a:latin typeface="Adobe Devanagari" panose="02040503050201020203" pitchFamily="18" charset="0"/>
                    <a:cs typeface="Adobe Devanagari" panose="02040503050201020203" pitchFamily="18" charset="0"/>
                  </a:rPr>
                  <a:t> 	</a:t>
                </a:r>
                <a:r>
                  <a:rPr lang="en-US" sz="1600" dirty="0" err="1" smtClean="0">
                    <a:latin typeface="Adobe Devanagari" panose="02040503050201020203" pitchFamily="18" charset="0"/>
                    <a:cs typeface="Adobe Devanagari" panose="02040503050201020203" pitchFamily="18" charset="0"/>
                  </a:rPr>
                  <a:t>overcoupling</a:t>
                </a:r>
                <a:endParaRPr lang="en-US" sz="1600" dirty="0">
                  <a:latin typeface="Adobe Devanagari" panose="02040503050201020203" pitchFamily="18" charset="0"/>
                  <a:cs typeface="Adobe Devanagari" panose="02040503050201020203" pitchFamily="18" charset="0"/>
                </a:endParaRPr>
              </a:p>
            </p:txBody>
          </p:sp>
        </mc:Choice>
        <mc:Fallback xmlns="">
          <p:sp>
            <p:nvSpPr>
              <p:cNvPr id="11" name="TextBox 6"/>
              <p:cNvSpPr txBox="1">
                <a:spLocks noRot="1" noChangeAspect="1" noMove="1" noResize="1" noEditPoints="1" noAdjustHandles="1" noChangeArrowheads="1" noChangeShapeType="1" noTextEdit="1"/>
              </p:cNvSpPr>
              <p:nvPr/>
            </p:nvSpPr>
            <p:spPr>
              <a:xfrm>
                <a:off x="5644242" y="2923104"/>
                <a:ext cx="2570399" cy="1200329"/>
              </a:xfrm>
              <a:prstGeom prst="rect">
                <a:avLst/>
              </a:prstGeom>
              <a:blipFill rotWithShape="0">
                <a:blip r:embed="rId5"/>
                <a:stretch>
                  <a:fillRect/>
                </a:stretch>
              </a:blipFill>
            </p:spPr>
            <p:txBody>
              <a:bodyPr/>
              <a:lstStyle/>
              <a:p>
                <a:r>
                  <a:rPr lang="en-US">
                    <a:noFill/>
                  </a:rPr>
                  <a:t> </a:t>
                </a:r>
              </a:p>
            </p:txBody>
          </p:sp>
        </mc:Fallback>
      </mc:AlternateContent>
      <p:sp>
        <p:nvSpPr>
          <p:cNvPr id="12" name="Rectangle 12"/>
          <p:cNvSpPr/>
          <p:nvPr/>
        </p:nvSpPr>
        <p:spPr>
          <a:xfrm>
            <a:off x="318155" y="5297138"/>
            <a:ext cx="8825846" cy="1369606"/>
          </a:xfrm>
          <a:prstGeom prst="rect">
            <a:avLst/>
          </a:prstGeom>
        </p:spPr>
        <p:txBody>
          <a:bodyPr wrap="square">
            <a:spAutoFit/>
          </a:bodyPr>
          <a:lstStyle/>
          <a:p>
            <a:pPr marL="342900" indent="-342900" algn="just">
              <a:lnSpc>
                <a:spcPct val="150000"/>
              </a:lnSpc>
              <a:spcAft>
                <a:spcPts val="1200"/>
              </a:spcAft>
              <a:buFont typeface="+mj-lt"/>
              <a:buAutoNum type="arabicPeriod"/>
            </a:pPr>
            <a:r>
              <a:rPr lang="it-IT" sz="1600" dirty="0" err="1">
                <a:latin typeface="Adobe Devanagari" panose="02040503050201020203" pitchFamily="18" charset="0"/>
                <a:cs typeface="Adobe Devanagari" panose="02040503050201020203" pitchFamily="18" charset="0"/>
              </a:rPr>
              <a:t>C</a:t>
            </a:r>
            <a:r>
              <a:rPr lang="it-IT" sz="1600" dirty="0" err="1" smtClean="0">
                <a:latin typeface="Adobe Devanagari" panose="02040503050201020203" pitchFamily="18" charset="0"/>
                <a:cs typeface="Adobe Devanagari" panose="02040503050201020203" pitchFamily="18" charset="0"/>
              </a:rPr>
              <a:t>alculate</a:t>
            </a:r>
            <a:r>
              <a:rPr lang="it-IT" sz="1600" dirty="0" smtClean="0">
                <a:latin typeface="Adobe Devanagari" panose="02040503050201020203" pitchFamily="18" charset="0"/>
                <a:cs typeface="Adobe Devanagari" panose="02040503050201020203" pitchFamily="18" charset="0"/>
              </a:rPr>
              <a:t> and plot the </a:t>
            </a:r>
            <a:r>
              <a:rPr lang="it-IT" sz="1600" dirty="0" err="1" smtClean="0">
                <a:latin typeface="Adobe Devanagari" panose="02040503050201020203" pitchFamily="18" charset="0"/>
                <a:cs typeface="Adobe Devanagari" panose="02040503050201020203" pitchFamily="18" charset="0"/>
              </a:rPr>
              <a:t>Lorentzian</a:t>
            </a:r>
            <a:r>
              <a:rPr lang="it-IT" sz="1600" dirty="0" smtClean="0">
                <a:latin typeface="Adobe Devanagari" panose="02040503050201020203" pitchFamily="18" charset="0"/>
                <a:cs typeface="Adobe Devanagari" panose="02040503050201020203" pitchFamily="18" charset="0"/>
              </a:rPr>
              <a:t> network </a:t>
            </a:r>
            <a:r>
              <a:rPr lang="it-IT" sz="1600" dirty="0" err="1" smtClean="0">
                <a:latin typeface="Adobe Devanagari" panose="02040503050201020203" pitchFamily="18" charset="0"/>
                <a:cs typeface="Adobe Devanagari" panose="02040503050201020203" pitchFamily="18" charset="0"/>
              </a:rPr>
              <a:t>response</a:t>
            </a:r>
            <a:r>
              <a:rPr lang="it-IT" sz="1600" dirty="0" smtClean="0">
                <a:latin typeface="Adobe Devanagari" panose="02040503050201020203" pitchFamily="18" charset="0"/>
                <a:cs typeface="Adobe Devanagari" panose="02040503050201020203" pitchFamily="18" charset="0"/>
              </a:rPr>
              <a:t> </a:t>
            </a:r>
            <a:r>
              <a:rPr lang="it-IT" sz="1600" dirty="0" err="1" smtClean="0">
                <a:latin typeface="Adobe Devanagari" panose="02040503050201020203" pitchFamily="18" charset="0"/>
                <a:cs typeface="Adobe Devanagari" panose="02040503050201020203" pitchFamily="18" charset="0"/>
              </a:rPr>
              <a:t>when</a:t>
            </a:r>
            <a:r>
              <a:rPr lang="it-IT" sz="1600" dirty="0">
                <a:latin typeface="Adobe Devanagari" panose="02040503050201020203" pitchFamily="18" charset="0"/>
                <a:cs typeface="Adobe Devanagari" panose="02040503050201020203" pitchFamily="18" charset="0"/>
              </a:rPr>
              <a:t> </a:t>
            </a:r>
            <a:r>
              <a:rPr lang="it-IT" sz="1600" dirty="0" smtClean="0">
                <a:latin typeface="Adobe Devanagari" panose="02040503050201020203" pitchFamily="18" charset="0"/>
                <a:cs typeface="Adobe Devanagari" panose="02040503050201020203" pitchFamily="18" charset="0"/>
              </a:rPr>
              <a:t>V</a:t>
            </a:r>
            <a:r>
              <a:rPr lang="it-IT" sz="1600" baseline="-25000" dirty="0" smtClean="0">
                <a:latin typeface="Adobe Devanagari" panose="02040503050201020203" pitchFamily="18" charset="0"/>
                <a:cs typeface="Adobe Devanagari" panose="02040503050201020203" pitchFamily="18" charset="0"/>
              </a:rPr>
              <a:t>IN </a:t>
            </a:r>
            <a:r>
              <a:rPr lang="it-IT" sz="1600" dirty="0" smtClean="0">
                <a:latin typeface="Adobe Devanagari" panose="02040503050201020203" pitchFamily="18" charset="0"/>
                <a:cs typeface="Adobe Devanagari" panose="02040503050201020203" pitchFamily="18" charset="0"/>
              </a:rPr>
              <a:t>:</a:t>
            </a:r>
          </a:p>
          <a:p>
            <a:pPr marL="342900" indent="-342900" algn="just">
              <a:lnSpc>
                <a:spcPct val="150000"/>
              </a:lnSpc>
              <a:spcAft>
                <a:spcPts val="1200"/>
              </a:spcAft>
              <a:buFont typeface="+mj-lt"/>
              <a:buAutoNum type="arabicPeriod"/>
            </a:pPr>
            <a:endParaRPr lang="it-IT" sz="1000" dirty="0">
              <a:latin typeface="Adobe Devanagari" panose="02040503050201020203" pitchFamily="18" charset="0"/>
              <a:cs typeface="Adobe Devanagari" panose="02040503050201020203" pitchFamily="18" charset="0"/>
            </a:endParaRPr>
          </a:p>
          <a:p>
            <a:pPr marL="342900" indent="-342900" algn="just">
              <a:lnSpc>
                <a:spcPct val="150000"/>
              </a:lnSpc>
              <a:spcAft>
                <a:spcPts val="1200"/>
              </a:spcAft>
              <a:buFont typeface="+mj-lt"/>
              <a:buAutoNum type="arabicPeriod"/>
            </a:pPr>
            <a:r>
              <a:rPr lang="it-IT" sz="1600" dirty="0" err="1" smtClean="0">
                <a:latin typeface="Adobe Devanagari" panose="02040503050201020203" pitchFamily="18" charset="0"/>
                <a:cs typeface="Adobe Devanagari" panose="02040503050201020203" pitchFamily="18" charset="0"/>
              </a:rPr>
              <a:t>Calculate</a:t>
            </a:r>
            <a:r>
              <a:rPr lang="it-IT" sz="1600" dirty="0" smtClean="0">
                <a:latin typeface="Adobe Devanagari" panose="02040503050201020203" pitchFamily="18" charset="0"/>
                <a:cs typeface="Adobe Devanagari" panose="02040503050201020203" pitchFamily="18" charset="0"/>
              </a:rPr>
              <a:t> and plot the </a:t>
            </a:r>
            <a:r>
              <a:rPr lang="it-IT" sz="1600" dirty="0" err="1" smtClean="0">
                <a:latin typeface="Adobe Devanagari" panose="02040503050201020203" pitchFamily="18" charset="0"/>
                <a:cs typeface="Adobe Devanagari" panose="02040503050201020203" pitchFamily="18" charset="0"/>
              </a:rPr>
              <a:t>cavity</a:t>
            </a:r>
            <a:r>
              <a:rPr lang="it-IT" sz="1600" dirty="0" smtClean="0">
                <a:latin typeface="Adobe Devanagari" panose="02040503050201020203" pitchFamily="18" charset="0"/>
                <a:cs typeface="Adobe Devanagari" panose="02040503050201020203" pitchFamily="18" charset="0"/>
              </a:rPr>
              <a:t> </a:t>
            </a:r>
            <a:r>
              <a:rPr lang="it-IT" sz="1600" dirty="0" err="1" smtClean="0">
                <a:latin typeface="Adobe Devanagari" panose="02040503050201020203" pitchFamily="18" charset="0"/>
                <a:cs typeface="Adobe Devanagari" panose="02040503050201020203" pitchFamily="18" charset="0"/>
              </a:rPr>
              <a:t>reflected</a:t>
            </a:r>
            <a:r>
              <a:rPr lang="it-IT" sz="1600" dirty="0" smtClean="0">
                <a:latin typeface="Adobe Devanagari" panose="02040503050201020203" pitchFamily="18" charset="0"/>
                <a:cs typeface="Adobe Devanagari" panose="02040503050201020203" pitchFamily="18" charset="0"/>
              </a:rPr>
              <a:t> </a:t>
            </a:r>
            <a:r>
              <a:rPr lang="it-IT" sz="1600" dirty="0" err="1" smtClean="0">
                <a:latin typeface="Adobe Devanagari" panose="02040503050201020203" pitchFamily="18" charset="0"/>
                <a:cs typeface="Adobe Devanagari" panose="02040503050201020203" pitchFamily="18" charset="0"/>
              </a:rPr>
              <a:t>wave</a:t>
            </a:r>
            <a:r>
              <a:rPr lang="it-IT" sz="1600" dirty="0" smtClean="0">
                <a:latin typeface="Adobe Devanagari" panose="02040503050201020203" pitchFamily="18" charset="0"/>
                <a:cs typeface="Adobe Devanagari" panose="02040503050201020203" pitchFamily="18" charset="0"/>
              </a:rPr>
              <a:t> </a:t>
            </a:r>
            <a:r>
              <a:rPr lang="it-IT" sz="1600" dirty="0" err="1" smtClean="0">
                <a:latin typeface="Adobe Devanagari" panose="02040503050201020203" pitchFamily="18" charset="0"/>
                <a:cs typeface="Adobe Devanagari" panose="02040503050201020203" pitchFamily="18" charset="0"/>
              </a:rPr>
              <a:t>when</a:t>
            </a:r>
            <a:r>
              <a:rPr lang="it-IT" sz="1600" dirty="0" smtClean="0">
                <a:latin typeface="Adobe Devanagari" panose="02040503050201020203" pitchFamily="18" charset="0"/>
                <a:cs typeface="Adobe Devanagari" panose="02040503050201020203" pitchFamily="18" charset="0"/>
              </a:rPr>
              <a:t> V</a:t>
            </a:r>
            <a:r>
              <a:rPr lang="it-IT" sz="1600" baseline="-25000" dirty="0" smtClean="0">
                <a:latin typeface="Adobe Devanagari" panose="02040503050201020203" pitchFamily="18" charset="0"/>
                <a:cs typeface="Adobe Devanagari" panose="02040503050201020203" pitchFamily="18" charset="0"/>
              </a:rPr>
              <a:t>FWD </a:t>
            </a:r>
            <a:r>
              <a:rPr lang="it-IT" sz="1600" dirty="0" smtClean="0">
                <a:latin typeface="Adobe Devanagari" panose="02040503050201020203" pitchFamily="18" charset="0"/>
                <a:cs typeface="Adobe Devanagari" panose="02040503050201020203" pitchFamily="18" charset="0"/>
              </a:rPr>
              <a:t>:</a:t>
            </a:r>
            <a:endParaRPr lang="en-US" sz="1600" dirty="0">
              <a:latin typeface="Adobe Devanagari" panose="02040503050201020203" pitchFamily="18" charset="0"/>
              <a:cs typeface="Adobe Devanagari" panose="02040503050201020203" pitchFamily="18" charset="0"/>
            </a:endParaRPr>
          </a:p>
        </p:txBody>
      </p:sp>
      <mc:AlternateContent xmlns:mc="http://schemas.openxmlformats.org/markup-compatibility/2006">
        <mc:Choice xmlns:a14="http://schemas.microsoft.com/office/drawing/2010/main" Requires="a14">
          <p:sp>
            <p:nvSpPr>
              <p:cNvPr id="8" name="Rettangolo 7"/>
              <p:cNvSpPr/>
              <p:nvPr/>
            </p:nvSpPr>
            <p:spPr>
              <a:xfrm>
                <a:off x="318155" y="789365"/>
                <a:ext cx="8693110" cy="830997"/>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it-IT" sz="1600" dirty="0">
                    <a:latin typeface="Adobe Devanagari" panose="02040503050201020203" pitchFamily="18" charset="0"/>
                    <a:cs typeface="Adobe Devanagari" panose="02040503050201020203" pitchFamily="18" charset="0"/>
                  </a:rPr>
                  <a:t>In the </a:t>
                </a:r>
                <a:r>
                  <a:rPr lang="it-IT" sz="1600" dirty="0" err="1">
                    <a:latin typeface="Adobe Devanagari" panose="02040503050201020203" pitchFamily="18" charset="0"/>
                    <a:cs typeface="Adobe Devanagari" panose="02040503050201020203" pitchFamily="18" charset="0"/>
                  </a:rPr>
                  <a:t>previous</a:t>
                </a:r>
                <a:r>
                  <a:rPr lang="it-IT" sz="1600" dirty="0">
                    <a:latin typeface="Adobe Devanagari" panose="02040503050201020203" pitchFamily="18" charset="0"/>
                    <a:cs typeface="Adobe Devanagari" panose="02040503050201020203" pitchFamily="18" charset="0"/>
                  </a:rPr>
                  <a:t> </a:t>
                </a:r>
                <a:r>
                  <a:rPr lang="it-IT" sz="1600" dirty="0" err="1">
                    <a:latin typeface="Adobe Devanagari" panose="02040503050201020203" pitchFamily="18" charset="0"/>
                    <a:cs typeface="Adobe Devanagari" panose="02040503050201020203" pitchFamily="18" charset="0"/>
                  </a:rPr>
                  <a:t>equation</a:t>
                </a:r>
                <a:r>
                  <a:rPr lang="it-IT" sz="1600" dirty="0">
                    <a:latin typeface="Adobe Devanagari" panose="02040503050201020203" pitchFamily="18" charset="0"/>
                    <a:cs typeface="Adobe Devanagari" panose="02040503050201020203" pitchFamily="18" charset="0"/>
                  </a:rPr>
                  <a:t>, </a:t>
                </a:r>
                <a:r>
                  <a:rPr lang="it-IT" sz="1600" dirty="0" err="1">
                    <a:latin typeface="Adobe Devanagari" panose="02040503050201020203" pitchFamily="18" charset="0"/>
                    <a:cs typeface="Adobe Devanagari" panose="02040503050201020203" pitchFamily="18" charset="0"/>
                  </a:rPr>
                  <a:t>if</a:t>
                </a:r>
                <a:r>
                  <a:rPr lang="it-IT" sz="1600" dirty="0">
                    <a:latin typeface="Adobe Devanagari" panose="02040503050201020203" pitchFamily="18" charset="0"/>
                    <a:cs typeface="Adobe Devanagari" panose="02040503050201020203" pitchFamily="18" charset="0"/>
                  </a:rPr>
                  <a:t> </a:t>
                </a:r>
                <a:r>
                  <a:rPr lang="it-IT" sz="1600" dirty="0" err="1">
                    <a:latin typeface="Adobe Devanagari" panose="02040503050201020203" pitchFamily="18" charset="0"/>
                    <a:cs typeface="Adobe Devanagari" panose="02040503050201020203" pitchFamily="18" charset="0"/>
                  </a:rPr>
                  <a:t>we</a:t>
                </a:r>
                <a:r>
                  <a:rPr lang="it-IT" sz="1600" dirty="0">
                    <a:latin typeface="Adobe Devanagari" panose="02040503050201020203" pitchFamily="18" charset="0"/>
                    <a:cs typeface="Adobe Devanagari" panose="02040503050201020203" pitchFamily="18" charset="0"/>
                  </a:rPr>
                  <a:t> </a:t>
                </a:r>
                <a:r>
                  <a:rPr lang="it-IT" sz="1600" dirty="0" err="1">
                    <a:latin typeface="Adobe Devanagari" panose="02040503050201020203" pitchFamily="18" charset="0"/>
                    <a:cs typeface="Adobe Devanagari" panose="02040503050201020203" pitchFamily="18" charset="0"/>
                  </a:rPr>
                  <a:t>substitute</a:t>
                </a:r>
                <a:r>
                  <a:rPr lang="it-IT" sz="1600" dirty="0">
                    <a:latin typeface="Adobe Devanagari" panose="02040503050201020203" pitchFamily="18" charset="0"/>
                    <a:cs typeface="Adobe Devanagari" panose="02040503050201020203" pitchFamily="18" charset="0"/>
                  </a:rPr>
                  <a:t> the </a:t>
                </a:r>
                <a:r>
                  <a:rPr lang="it-IT" sz="1600" dirty="0" err="1">
                    <a:latin typeface="Adobe Devanagari" panose="02040503050201020203" pitchFamily="18" charset="0"/>
                    <a:cs typeface="Adobe Devanagari" panose="02040503050201020203" pitchFamily="18" charset="0"/>
                  </a:rPr>
                  <a:t>expression</a:t>
                </a:r>
                <a:r>
                  <a:rPr lang="it-IT" sz="1600" dirty="0">
                    <a:latin typeface="Adobe Devanagari" panose="02040503050201020203" pitchFamily="18" charset="0"/>
                    <a:cs typeface="Adobe Devanagari" panose="02040503050201020203" pitchFamily="18" charset="0"/>
                  </a:rPr>
                  <a:t> for </a:t>
                </a:r>
                <a14:m>
                  <m:oMath xmlns:m="http://schemas.openxmlformats.org/officeDocument/2006/math">
                    <m:sSub>
                      <m:sSubPr>
                        <m:ctrlPr>
                          <a:rPr lang="it-IT" sz="1600" i="1">
                            <a:latin typeface="Cambria Math" panose="02040503050406030204" pitchFamily="18" charset="0"/>
                          </a:rPr>
                        </m:ctrlPr>
                      </m:sSubPr>
                      <m:e>
                        <m:r>
                          <a:rPr lang="it-IT" sz="1600" i="1">
                            <a:latin typeface="Cambria Math" charset="0"/>
                          </a:rPr>
                          <m:t>𝑍</m:t>
                        </m:r>
                      </m:e>
                      <m:sub>
                        <m:r>
                          <a:rPr lang="it-IT" sz="1600" i="1">
                            <a:latin typeface="Cambria Math" charset="0"/>
                          </a:rPr>
                          <m:t>𝑐𝑎𝑣</m:t>
                        </m:r>
                      </m:sub>
                    </m:sSub>
                  </m:oMath>
                </a14:m>
                <a:r>
                  <a:rPr lang="it-IT" sz="1600" dirty="0">
                    <a:latin typeface="Adobe Devanagari" panose="02040503050201020203" pitchFamily="18" charset="0"/>
                    <a:cs typeface="Adobe Devanagari" panose="02040503050201020203" pitchFamily="18" charset="0"/>
                  </a:rPr>
                  <a:t>, the </a:t>
                </a:r>
                <a:r>
                  <a:rPr lang="it-IT" sz="1600" dirty="0" err="1">
                    <a:latin typeface="Adobe Devanagari" panose="02040503050201020203" pitchFamily="18" charset="0"/>
                    <a:cs typeface="Adobe Devanagari" panose="02040503050201020203" pitchFamily="18" charset="0"/>
                  </a:rPr>
                  <a:t>reflected</a:t>
                </a:r>
                <a:r>
                  <a:rPr lang="it-IT" sz="1600" dirty="0">
                    <a:latin typeface="Adobe Devanagari" panose="02040503050201020203" pitchFamily="18" charset="0"/>
                    <a:cs typeface="Adobe Devanagari" panose="02040503050201020203" pitchFamily="18" charset="0"/>
                  </a:rPr>
                  <a:t> </a:t>
                </a:r>
                <a:r>
                  <a:rPr lang="it-IT" sz="1600" dirty="0" err="1">
                    <a:latin typeface="Adobe Devanagari" panose="02040503050201020203" pitchFamily="18" charset="0"/>
                    <a:cs typeface="Adobe Devanagari" panose="02040503050201020203" pitchFamily="18" charset="0"/>
                  </a:rPr>
                  <a:t>wave</a:t>
                </a:r>
                <a:r>
                  <a:rPr lang="it-IT" sz="1600" dirty="0">
                    <a:latin typeface="Adobe Devanagari" panose="02040503050201020203" pitchFamily="18" charset="0"/>
                    <a:cs typeface="Adobe Devanagari" panose="02040503050201020203" pitchFamily="18" charset="0"/>
                  </a:rPr>
                  <a:t> </a:t>
                </a:r>
                <a:r>
                  <a:rPr lang="it-IT" sz="1600" dirty="0" err="1">
                    <a:latin typeface="Adobe Devanagari" panose="02040503050201020203" pitchFamily="18" charset="0"/>
                    <a:cs typeface="Adobe Devanagari" panose="02040503050201020203" pitchFamily="18" charset="0"/>
                  </a:rPr>
                  <a:t>becomes</a:t>
                </a:r>
                <a:r>
                  <a:rPr lang="it-IT" sz="1600" dirty="0">
                    <a:latin typeface="Adobe Devanagari" panose="02040503050201020203" pitchFamily="18" charset="0"/>
                    <a:cs typeface="Adobe Devanagari" panose="02040503050201020203" pitchFamily="18" charset="0"/>
                  </a:rPr>
                  <a:t> </a:t>
                </a:r>
                <a:r>
                  <a:rPr lang="it-IT" sz="1600" dirty="0" err="1">
                    <a:latin typeface="Adobe Devanagari" panose="02040503050201020203" pitchFamily="18" charset="0"/>
                    <a:cs typeface="Adobe Devanagari" panose="02040503050201020203" pitchFamily="18" charset="0"/>
                  </a:rPr>
                  <a:t>function</a:t>
                </a:r>
                <a:r>
                  <a:rPr lang="it-IT" sz="1600" dirty="0">
                    <a:latin typeface="Adobe Devanagari" panose="02040503050201020203" pitchFamily="18" charset="0"/>
                    <a:cs typeface="Adobe Devanagari" panose="02040503050201020203" pitchFamily="18" charset="0"/>
                  </a:rPr>
                  <a:t> of the </a:t>
                </a:r>
                <a:r>
                  <a:rPr lang="it-IT" sz="1600" dirty="0" err="1">
                    <a:latin typeface="Adobe Devanagari" panose="02040503050201020203" pitchFamily="18" charset="0"/>
                    <a:cs typeface="Adobe Devanagari" panose="02040503050201020203" pitchFamily="18" charset="0"/>
                  </a:rPr>
                  <a:t>coupling</a:t>
                </a:r>
                <a:r>
                  <a:rPr lang="it-IT" sz="1600" dirty="0">
                    <a:latin typeface="Adobe Devanagari" panose="02040503050201020203" pitchFamily="18" charset="0"/>
                    <a:cs typeface="Adobe Devanagari" panose="02040503050201020203" pitchFamily="18" charset="0"/>
                  </a:rPr>
                  <a:t> </a:t>
                </a:r>
                <a:r>
                  <a:rPr lang="it-IT" sz="1600" dirty="0" err="1">
                    <a:latin typeface="Adobe Devanagari" panose="02040503050201020203" pitchFamily="18" charset="0"/>
                    <a:cs typeface="Adobe Devanagari" panose="02040503050201020203" pitchFamily="18" charset="0"/>
                  </a:rPr>
                  <a:t>coefficient</a:t>
                </a:r>
                <a:r>
                  <a:rPr lang="it-IT" sz="1600" dirty="0" smtClean="0">
                    <a:latin typeface="Adobe Devanagari" panose="02040503050201020203" pitchFamily="18" charset="0"/>
                    <a:cs typeface="Adobe Devanagari" panose="02040503050201020203" pitchFamily="18" charset="0"/>
                  </a:rPr>
                  <a:t>:</a:t>
                </a:r>
                <a:endParaRPr lang="en-US" sz="1600" dirty="0">
                  <a:latin typeface="Adobe Devanagari" panose="02040503050201020203" pitchFamily="18" charset="0"/>
                  <a:cs typeface="Adobe Devanagari" panose="02040503050201020203" pitchFamily="18" charset="0"/>
                </a:endParaRPr>
              </a:p>
            </p:txBody>
          </p:sp>
        </mc:Choice>
        <mc:Fallback>
          <p:sp>
            <p:nvSpPr>
              <p:cNvPr id="8" name="Rettangolo 7"/>
              <p:cNvSpPr>
                <a:spLocks noRot="1" noChangeAspect="1" noMove="1" noResize="1" noEditPoints="1" noAdjustHandles="1" noChangeArrowheads="1" noChangeShapeType="1" noTextEdit="1"/>
              </p:cNvSpPr>
              <p:nvPr/>
            </p:nvSpPr>
            <p:spPr>
              <a:xfrm>
                <a:off x="318155" y="789365"/>
                <a:ext cx="8693110" cy="830997"/>
              </a:xfrm>
              <a:prstGeom prst="rect">
                <a:avLst/>
              </a:prstGeom>
              <a:blipFill rotWithShape="0">
                <a:blip r:embed="rId6"/>
                <a:stretch>
                  <a:fillRect l="-281" r="-421" b="-4380"/>
                </a:stretch>
              </a:blipFill>
            </p:spPr>
            <p:txBody>
              <a:bodyPr/>
              <a:lstStyle/>
              <a:p>
                <a:r>
                  <a:rPr lang="en-US">
                    <a:noFill/>
                  </a:rPr>
                  <a:t> </a:t>
                </a:r>
              </a:p>
            </p:txBody>
          </p:sp>
        </mc:Fallback>
      </mc:AlternateContent>
      <p:grpSp>
        <p:nvGrpSpPr>
          <p:cNvPr id="7" name="Gruppo 6"/>
          <p:cNvGrpSpPr/>
          <p:nvPr/>
        </p:nvGrpSpPr>
        <p:grpSpPr>
          <a:xfrm>
            <a:off x="5572729" y="5198398"/>
            <a:ext cx="1780697" cy="698356"/>
            <a:chOff x="5520003" y="5495177"/>
            <a:chExt cx="1780697" cy="698356"/>
          </a:xfrm>
        </p:grpSpPr>
        <p:sp>
          <p:nvSpPr>
            <p:cNvPr id="5" name="Parentesi graffa aperta 4"/>
            <p:cNvSpPr/>
            <p:nvPr/>
          </p:nvSpPr>
          <p:spPr>
            <a:xfrm>
              <a:off x="5520003" y="5518485"/>
              <a:ext cx="231598" cy="630493"/>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3"/>
            <p:cNvSpPr txBox="1"/>
            <p:nvPr/>
          </p:nvSpPr>
          <p:spPr>
            <a:xfrm>
              <a:off x="5774320" y="5495177"/>
              <a:ext cx="928459" cy="338554"/>
            </a:xfrm>
            <a:prstGeom prst="rect">
              <a:avLst/>
            </a:prstGeom>
            <a:noFill/>
            <a:ln>
              <a:noFill/>
            </a:ln>
          </p:spPr>
          <p:txBody>
            <a:bodyPr wrap="none" rtlCol="0">
              <a:spAutoFit/>
            </a:bodyPr>
            <a:lstStyle/>
            <a:p>
              <a:r>
                <a:rPr lang="it-IT" sz="1600" i="1" dirty="0" err="1" smtClean="0">
                  <a:solidFill>
                    <a:srgbClr val="0070C0"/>
                  </a:solidFill>
                  <a:latin typeface="Adobe Devanagari" panose="02040503050201020203" pitchFamily="18" charset="0"/>
                  <a:cs typeface="Adobe Devanagari" panose="02040503050201020203" pitchFamily="18" charset="0"/>
                </a:rPr>
                <a:t>Step</a:t>
              </a:r>
              <a:r>
                <a:rPr lang="it-IT" sz="1600" i="1" dirty="0" smtClean="0">
                  <a:solidFill>
                    <a:srgbClr val="0070C0"/>
                  </a:solidFill>
                  <a:latin typeface="Adobe Devanagari" panose="02040503050201020203" pitchFamily="18" charset="0"/>
                  <a:cs typeface="Adobe Devanagari" panose="02040503050201020203" pitchFamily="18" charset="0"/>
                </a:rPr>
                <a:t> </a:t>
              </a:r>
              <a:r>
                <a:rPr lang="it-IT" sz="1600" i="1" dirty="0" err="1" smtClean="0">
                  <a:solidFill>
                    <a:srgbClr val="0070C0"/>
                  </a:solidFill>
                  <a:latin typeface="Adobe Devanagari" panose="02040503050201020203" pitchFamily="18" charset="0"/>
                  <a:cs typeface="Adobe Devanagari" panose="02040503050201020203" pitchFamily="18" charset="0"/>
                </a:rPr>
                <a:t>pulse</a:t>
              </a:r>
              <a:endParaRPr lang="en-US" sz="1600" i="1" dirty="0">
                <a:solidFill>
                  <a:srgbClr val="0070C0"/>
                </a:solidFill>
                <a:latin typeface="Adobe Devanagari" panose="02040503050201020203" pitchFamily="18" charset="0"/>
                <a:cs typeface="Adobe Devanagari" panose="02040503050201020203" pitchFamily="18" charset="0"/>
              </a:endParaRPr>
            </a:p>
          </p:txBody>
        </p:sp>
        <p:sp>
          <p:nvSpPr>
            <p:cNvPr id="15" name="TextBox 3"/>
            <p:cNvSpPr txBox="1"/>
            <p:nvPr/>
          </p:nvSpPr>
          <p:spPr>
            <a:xfrm>
              <a:off x="5774320" y="5854979"/>
              <a:ext cx="1526380" cy="338554"/>
            </a:xfrm>
            <a:prstGeom prst="rect">
              <a:avLst/>
            </a:prstGeom>
            <a:noFill/>
            <a:ln>
              <a:noFill/>
            </a:ln>
          </p:spPr>
          <p:txBody>
            <a:bodyPr wrap="none" rtlCol="0">
              <a:spAutoFit/>
            </a:bodyPr>
            <a:lstStyle/>
            <a:p>
              <a:r>
                <a:rPr lang="it-IT" sz="1600" i="1" dirty="0" err="1" smtClean="0">
                  <a:solidFill>
                    <a:srgbClr val="0070C0"/>
                  </a:solidFill>
                  <a:latin typeface="Adobe Devanagari" panose="02040503050201020203" pitchFamily="18" charset="0"/>
                  <a:cs typeface="Adobe Devanagari" panose="02040503050201020203" pitchFamily="18" charset="0"/>
                </a:rPr>
                <a:t>Rectangular</a:t>
              </a:r>
              <a:r>
                <a:rPr lang="it-IT" sz="1600" i="1" dirty="0" smtClean="0">
                  <a:solidFill>
                    <a:srgbClr val="0070C0"/>
                  </a:solidFill>
                  <a:latin typeface="Adobe Devanagari" panose="02040503050201020203" pitchFamily="18" charset="0"/>
                  <a:cs typeface="Adobe Devanagari" panose="02040503050201020203" pitchFamily="18" charset="0"/>
                </a:rPr>
                <a:t> </a:t>
              </a:r>
              <a:r>
                <a:rPr lang="it-IT" sz="1600" i="1" dirty="0" err="1" smtClean="0">
                  <a:solidFill>
                    <a:srgbClr val="0070C0"/>
                  </a:solidFill>
                  <a:latin typeface="Adobe Devanagari" panose="02040503050201020203" pitchFamily="18" charset="0"/>
                  <a:cs typeface="Adobe Devanagari" panose="02040503050201020203" pitchFamily="18" charset="0"/>
                </a:rPr>
                <a:t>pulse</a:t>
              </a:r>
              <a:endParaRPr lang="en-US" sz="1600" i="1" dirty="0">
                <a:solidFill>
                  <a:srgbClr val="0070C0"/>
                </a:solidFill>
                <a:latin typeface="Adobe Devanagari" panose="02040503050201020203" pitchFamily="18" charset="0"/>
                <a:cs typeface="Adobe Devanagari" panose="02040503050201020203" pitchFamily="18" charset="0"/>
              </a:endParaRPr>
            </a:p>
          </p:txBody>
        </p:sp>
      </p:grpSp>
      <p:grpSp>
        <p:nvGrpSpPr>
          <p:cNvPr id="16" name="Gruppo 15"/>
          <p:cNvGrpSpPr/>
          <p:nvPr/>
        </p:nvGrpSpPr>
        <p:grpSpPr>
          <a:xfrm>
            <a:off x="5572729" y="6110653"/>
            <a:ext cx="1780697" cy="698356"/>
            <a:chOff x="5520003" y="5495177"/>
            <a:chExt cx="1780697" cy="698356"/>
          </a:xfrm>
        </p:grpSpPr>
        <p:sp>
          <p:nvSpPr>
            <p:cNvPr id="17" name="Parentesi graffa aperta 16"/>
            <p:cNvSpPr/>
            <p:nvPr/>
          </p:nvSpPr>
          <p:spPr>
            <a:xfrm>
              <a:off x="5520003" y="5518485"/>
              <a:ext cx="231598" cy="630493"/>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3"/>
            <p:cNvSpPr txBox="1"/>
            <p:nvPr/>
          </p:nvSpPr>
          <p:spPr>
            <a:xfrm>
              <a:off x="5774320" y="5495177"/>
              <a:ext cx="928459" cy="338554"/>
            </a:xfrm>
            <a:prstGeom prst="rect">
              <a:avLst/>
            </a:prstGeom>
            <a:noFill/>
          </p:spPr>
          <p:txBody>
            <a:bodyPr wrap="none" rtlCol="0">
              <a:spAutoFit/>
            </a:bodyPr>
            <a:lstStyle/>
            <a:p>
              <a:r>
                <a:rPr lang="it-IT" sz="1600" i="1" dirty="0" err="1" smtClean="0">
                  <a:solidFill>
                    <a:srgbClr val="0070C0"/>
                  </a:solidFill>
                  <a:latin typeface="Adobe Devanagari" panose="02040503050201020203" pitchFamily="18" charset="0"/>
                  <a:cs typeface="Adobe Devanagari" panose="02040503050201020203" pitchFamily="18" charset="0"/>
                </a:rPr>
                <a:t>Step</a:t>
              </a:r>
              <a:r>
                <a:rPr lang="it-IT" sz="1600" i="1" dirty="0" smtClean="0">
                  <a:solidFill>
                    <a:srgbClr val="0070C0"/>
                  </a:solidFill>
                  <a:latin typeface="Adobe Devanagari" panose="02040503050201020203" pitchFamily="18" charset="0"/>
                  <a:cs typeface="Adobe Devanagari" panose="02040503050201020203" pitchFamily="18" charset="0"/>
                </a:rPr>
                <a:t> </a:t>
              </a:r>
              <a:r>
                <a:rPr lang="it-IT" sz="1600" i="1" dirty="0" err="1" smtClean="0">
                  <a:solidFill>
                    <a:srgbClr val="0070C0"/>
                  </a:solidFill>
                  <a:latin typeface="Adobe Devanagari" panose="02040503050201020203" pitchFamily="18" charset="0"/>
                  <a:cs typeface="Adobe Devanagari" panose="02040503050201020203" pitchFamily="18" charset="0"/>
                </a:rPr>
                <a:t>pulse</a:t>
              </a:r>
              <a:endParaRPr lang="en-US" sz="1600" i="1" dirty="0">
                <a:solidFill>
                  <a:srgbClr val="0070C0"/>
                </a:solidFill>
                <a:latin typeface="Adobe Devanagari" panose="02040503050201020203" pitchFamily="18" charset="0"/>
                <a:cs typeface="Adobe Devanagari" panose="02040503050201020203" pitchFamily="18" charset="0"/>
              </a:endParaRPr>
            </a:p>
          </p:txBody>
        </p:sp>
        <p:sp>
          <p:nvSpPr>
            <p:cNvPr id="19" name="TextBox 3"/>
            <p:cNvSpPr txBox="1"/>
            <p:nvPr/>
          </p:nvSpPr>
          <p:spPr>
            <a:xfrm>
              <a:off x="5774320" y="5854979"/>
              <a:ext cx="1526380" cy="338554"/>
            </a:xfrm>
            <a:prstGeom prst="rect">
              <a:avLst/>
            </a:prstGeom>
            <a:noFill/>
          </p:spPr>
          <p:txBody>
            <a:bodyPr wrap="none" rtlCol="0">
              <a:spAutoFit/>
            </a:bodyPr>
            <a:lstStyle/>
            <a:p>
              <a:r>
                <a:rPr lang="it-IT" sz="1600" i="1" dirty="0" err="1" smtClean="0">
                  <a:solidFill>
                    <a:srgbClr val="0070C0"/>
                  </a:solidFill>
                  <a:latin typeface="Adobe Devanagari" panose="02040503050201020203" pitchFamily="18" charset="0"/>
                  <a:cs typeface="Adobe Devanagari" panose="02040503050201020203" pitchFamily="18" charset="0"/>
                </a:rPr>
                <a:t>Rectangular</a:t>
              </a:r>
              <a:r>
                <a:rPr lang="it-IT" sz="1600" i="1" dirty="0" smtClean="0">
                  <a:solidFill>
                    <a:srgbClr val="0070C0"/>
                  </a:solidFill>
                  <a:latin typeface="Adobe Devanagari" panose="02040503050201020203" pitchFamily="18" charset="0"/>
                  <a:cs typeface="Adobe Devanagari" panose="02040503050201020203" pitchFamily="18" charset="0"/>
                </a:rPr>
                <a:t> </a:t>
              </a:r>
              <a:r>
                <a:rPr lang="it-IT" sz="1600" i="1" dirty="0" err="1" smtClean="0">
                  <a:solidFill>
                    <a:srgbClr val="0070C0"/>
                  </a:solidFill>
                  <a:latin typeface="Adobe Devanagari" panose="02040503050201020203" pitchFamily="18" charset="0"/>
                  <a:cs typeface="Adobe Devanagari" panose="02040503050201020203" pitchFamily="18" charset="0"/>
                </a:rPr>
                <a:t>pulse</a:t>
              </a:r>
              <a:endParaRPr lang="en-US" sz="1600" i="1" dirty="0">
                <a:solidFill>
                  <a:srgbClr val="0070C0"/>
                </a:solidFill>
                <a:latin typeface="Adobe Devanagari" panose="02040503050201020203" pitchFamily="18" charset="0"/>
                <a:cs typeface="Adobe Devanagari" panose="02040503050201020203" pitchFamily="18" charset="0"/>
              </a:endParaRPr>
            </a:p>
          </p:txBody>
        </p:sp>
      </p:grpSp>
      <p:cxnSp>
        <p:nvCxnSpPr>
          <p:cNvPr id="20" name="Connettore 1 19"/>
          <p:cNvCxnSpPr/>
          <p:nvPr/>
        </p:nvCxnSpPr>
        <p:spPr>
          <a:xfrm flipV="1">
            <a:off x="803189" y="647048"/>
            <a:ext cx="7411452" cy="16042"/>
          </a:xfrm>
          <a:prstGeom prst="line">
            <a:avLst/>
          </a:prstGeom>
          <a:ln w="76200" cmpd="thickThin">
            <a:solidFill>
              <a:srgbClr val="0070C0"/>
            </a:solidFill>
            <a:prstDash val="solid"/>
          </a:ln>
          <a:effectLst>
            <a:softEdge rad="31750"/>
          </a:effectLst>
          <a:scene3d>
            <a:camera prst="orthographicFront"/>
            <a:lightRig rig="threePt" dir="t"/>
          </a:scene3d>
          <a:sp3d prstMaterial="matte">
            <a:bevelT w="101600"/>
          </a:sp3d>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flipV="1">
            <a:off x="803189" y="5010367"/>
            <a:ext cx="7411452" cy="16042"/>
          </a:xfrm>
          <a:prstGeom prst="line">
            <a:avLst/>
          </a:prstGeom>
          <a:ln w="76200" cmpd="thickThin">
            <a:solidFill>
              <a:srgbClr val="0070C0"/>
            </a:solidFill>
            <a:prstDash val="solid"/>
          </a:ln>
          <a:effectLst>
            <a:softEdge rad="31750"/>
          </a:effectLst>
          <a:scene3d>
            <a:camera prst="orthographicFront"/>
            <a:lightRig rig="threePt" dir="t"/>
          </a:scene3d>
          <a:sp3d prstMaterial="matte">
            <a:bevelT w="101600"/>
          </a:sp3d>
        </p:spPr>
        <p:style>
          <a:lnRef idx="1">
            <a:schemeClr val="accent1"/>
          </a:lnRef>
          <a:fillRef idx="0">
            <a:schemeClr val="accent1"/>
          </a:fillRef>
          <a:effectRef idx="0">
            <a:schemeClr val="accent1"/>
          </a:effectRef>
          <a:fontRef idx="minor">
            <a:schemeClr val="tx1"/>
          </a:fontRef>
        </p:style>
      </p:cxnSp>
      <p:sp>
        <p:nvSpPr>
          <p:cNvPr id="22" name="TextBox 2"/>
          <p:cNvSpPr txBox="1"/>
          <p:nvPr/>
        </p:nvSpPr>
        <p:spPr>
          <a:xfrm>
            <a:off x="318155" y="4482262"/>
            <a:ext cx="8693110" cy="553998"/>
          </a:xfrm>
          <a:prstGeom prst="rect">
            <a:avLst/>
          </a:prstGeom>
          <a:noFill/>
        </p:spPr>
        <p:txBody>
          <a:bodyPr wrap="square" rtlCol="0">
            <a:spAutoFit/>
          </a:bodyPr>
          <a:lstStyle/>
          <a:p>
            <a:pPr algn="ctr">
              <a:lnSpc>
                <a:spcPct val="150000"/>
              </a:lnSpc>
              <a:spcAft>
                <a:spcPts val="1200"/>
              </a:spcAft>
            </a:pPr>
            <a:r>
              <a:rPr lang="en-US" sz="2000" dirty="0" smtClean="0">
                <a:latin typeface="Adobe Devanagari" panose="02040503050201020203" pitchFamily="18" charset="0"/>
                <a:cs typeface="Adobe Devanagari" panose="02040503050201020203" pitchFamily="18" charset="0"/>
              </a:rPr>
              <a:t>What are we going to do:</a:t>
            </a:r>
            <a:endParaRPr lang="en-US" sz="2000" dirty="0">
              <a:latin typeface="Adobe Devanagari" panose="02040503050201020203" pitchFamily="18" charset="0"/>
              <a:cs typeface="Adobe Devanagari" panose="02040503050201020203" pitchFamily="18" charset="0"/>
            </a:endParaRPr>
          </a:p>
        </p:txBody>
      </p:sp>
      <p:sp>
        <p:nvSpPr>
          <p:cNvPr id="23" name="Rounded Rectangle 1"/>
          <p:cNvSpPr/>
          <p:nvPr/>
        </p:nvSpPr>
        <p:spPr>
          <a:xfrm>
            <a:off x="4211052" y="1902731"/>
            <a:ext cx="609601" cy="805379"/>
          </a:xfrm>
          <a:prstGeom prst="roundRect">
            <a:avLst/>
          </a:prstGeom>
          <a:noFill/>
          <a:ln w="63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3"/>
          <p:cNvSpPr txBox="1"/>
          <p:nvPr/>
        </p:nvSpPr>
        <p:spPr>
          <a:xfrm>
            <a:off x="4051097" y="1376541"/>
            <a:ext cx="915635" cy="584775"/>
          </a:xfrm>
          <a:prstGeom prst="rect">
            <a:avLst/>
          </a:prstGeom>
          <a:noFill/>
        </p:spPr>
        <p:txBody>
          <a:bodyPr wrap="none" rtlCol="0">
            <a:spAutoFit/>
          </a:bodyPr>
          <a:lstStyle/>
          <a:p>
            <a:pPr algn="ctr"/>
            <a:r>
              <a:rPr lang="it-IT" sz="1600" i="1" dirty="0" err="1" smtClean="0">
                <a:solidFill>
                  <a:srgbClr val="0070C0"/>
                </a:solidFill>
                <a:latin typeface="Adobe Devanagari" panose="02040503050201020203" pitchFamily="18" charset="0"/>
                <a:cs typeface="Adobe Devanagari" panose="02040503050201020203" pitchFamily="18" charset="0"/>
              </a:rPr>
              <a:t>Coupling</a:t>
            </a:r>
            <a:r>
              <a:rPr lang="it-IT" sz="1600" i="1" dirty="0" smtClean="0">
                <a:solidFill>
                  <a:srgbClr val="0070C0"/>
                </a:solidFill>
                <a:latin typeface="Adobe Devanagari" panose="02040503050201020203" pitchFamily="18" charset="0"/>
                <a:cs typeface="Adobe Devanagari" panose="02040503050201020203" pitchFamily="18" charset="0"/>
              </a:rPr>
              <a:t> </a:t>
            </a:r>
          </a:p>
          <a:p>
            <a:pPr algn="ctr"/>
            <a:r>
              <a:rPr lang="it-IT" sz="1600" i="1" dirty="0" err="1">
                <a:solidFill>
                  <a:srgbClr val="0070C0"/>
                </a:solidFill>
                <a:latin typeface="Adobe Devanagari" panose="02040503050201020203" pitchFamily="18" charset="0"/>
                <a:cs typeface="Adobe Devanagari" panose="02040503050201020203" pitchFamily="18" charset="0"/>
              </a:rPr>
              <a:t>c</a:t>
            </a:r>
            <a:r>
              <a:rPr lang="it-IT" sz="1600" i="1" dirty="0" err="1" smtClean="0">
                <a:solidFill>
                  <a:srgbClr val="0070C0"/>
                </a:solidFill>
                <a:latin typeface="Adobe Devanagari" panose="02040503050201020203" pitchFamily="18" charset="0"/>
                <a:cs typeface="Adobe Devanagari" panose="02040503050201020203" pitchFamily="18" charset="0"/>
              </a:rPr>
              <a:t>oeff</a:t>
            </a:r>
            <a:r>
              <a:rPr lang="it-IT" sz="1600" i="1" dirty="0" smtClean="0">
                <a:solidFill>
                  <a:srgbClr val="0070C0"/>
                </a:solidFill>
                <a:latin typeface="Adobe Devanagari" panose="02040503050201020203" pitchFamily="18" charset="0"/>
                <a:cs typeface="Adobe Devanagari" panose="02040503050201020203" pitchFamily="18" charset="0"/>
              </a:rPr>
              <a:t>.</a:t>
            </a:r>
          </a:p>
        </p:txBody>
      </p:sp>
    </p:spTree>
    <p:extLst>
      <p:ext uri="{BB962C8B-B14F-4D97-AF65-F5344CB8AC3E}">
        <p14:creationId xmlns:p14="http://schemas.microsoft.com/office/powerpoint/2010/main" val="212173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2550" y="-76827"/>
            <a:ext cx="8064896" cy="727122"/>
          </a:xfrm>
          <a:prstGeom prst="rect">
            <a:avLst/>
          </a:prstGeom>
          <a:noFill/>
        </p:spPr>
        <p:txBody>
          <a:bodyPr wrap="square" rtlCol="0">
            <a:spAutoFit/>
          </a:bodyPr>
          <a:lstStyle/>
          <a:p>
            <a:pPr algn="ctr">
              <a:lnSpc>
                <a:spcPct val="150000"/>
              </a:lnSpc>
              <a:spcAft>
                <a:spcPts val="1200"/>
              </a:spcAft>
            </a:pPr>
            <a:r>
              <a:rPr lang="en-US" sz="3000" dirty="0" smtClean="0">
                <a:latin typeface="Adobe Devanagari" panose="02040503050201020203" pitchFamily="18" charset="0"/>
                <a:cs typeface="Adobe Devanagari" panose="02040503050201020203" pitchFamily="18" charset="0"/>
              </a:rPr>
              <a:t>Lorentzian network response: RF step pulse</a:t>
            </a:r>
            <a:endParaRPr lang="en-US" sz="3000" dirty="0">
              <a:latin typeface="Adobe Devanagari" panose="02040503050201020203" pitchFamily="18" charset="0"/>
              <a:cs typeface="Adobe Devanagari" panose="02040503050201020203"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529455" y="1513106"/>
                <a:ext cx="4500719" cy="33855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sz="1600" b="1" i="1" smtClean="0">
                              <a:solidFill>
                                <a:schemeClr val="tx2"/>
                              </a:solidFill>
                              <a:latin typeface="Cambria Math" panose="02040503050406030204" pitchFamily="18" charset="0"/>
                            </a:rPr>
                          </m:ctrlPr>
                        </m:sSubPr>
                        <m:e>
                          <m:r>
                            <a:rPr lang="it-IT" sz="1600" b="1" i="1" smtClean="0">
                              <a:solidFill>
                                <a:schemeClr val="tx2"/>
                              </a:solidFill>
                              <a:latin typeface="Cambria Math"/>
                            </a:rPr>
                            <m:t>𝑽</m:t>
                          </m:r>
                        </m:e>
                        <m:sub>
                          <m:r>
                            <a:rPr lang="it-IT" sz="1600" b="1" i="1" smtClean="0">
                              <a:solidFill>
                                <a:schemeClr val="tx2"/>
                              </a:solidFill>
                              <a:latin typeface="Cambria Math"/>
                            </a:rPr>
                            <m:t>𝒊𝒏</m:t>
                          </m:r>
                        </m:sub>
                      </m:sSub>
                      <m:r>
                        <a:rPr lang="it-IT" sz="1600" b="1" i="1" smtClean="0">
                          <a:solidFill>
                            <a:schemeClr val="tx2"/>
                          </a:solidFill>
                          <a:latin typeface="Cambria Math"/>
                        </a:rPr>
                        <m:t>(</m:t>
                      </m:r>
                      <m:r>
                        <a:rPr lang="it-IT" sz="1600" b="1" i="1" smtClean="0">
                          <a:solidFill>
                            <a:schemeClr val="tx2"/>
                          </a:solidFill>
                          <a:latin typeface="Cambria Math"/>
                        </a:rPr>
                        <m:t>𝒕</m:t>
                      </m:r>
                      <m:r>
                        <a:rPr lang="it-IT" sz="1600" b="1" i="1" smtClean="0">
                          <a:solidFill>
                            <a:schemeClr val="tx2"/>
                          </a:solidFill>
                          <a:latin typeface="Cambria Math"/>
                        </a:rPr>
                        <m:t>)=</m:t>
                      </m:r>
                      <m:sSub>
                        <m:sSubPr>
                          <m:ctrlPr>
                            <a:rPr lang="en-US" sz="1600" b="1" i="1">
                              <a:solidFill>
                                <a:schemeClr val="tx2"/>
                              </a:solidFill>
                              <a:latin typeface="Cambria Math" panose="02040503050406030204" pitchFamily="18" charset="0"/>
                            </a:rPr>
                          </m:ctrlPr>
                        </m:sSubPr>
                        <m:e>
                          <m:r>
                            <a:rPr lang="it-IT" sz="1600" b="1" i="1">
                              <a:solidFill>
                                <a:schemeClr val="tx2"/>
                              </a:solidFill>
                              <a:latin typeface="Cambria Math"/>
                            </a:rPr>
                            <m:t>𝑽</m:t>
                          </m:r>
                        </m:e>
                        <m:sub>
                          <m:r>
                            <a:rPr lang="it-IT" sz="1600" b="1" i="1" smtClean="0">
                              <a:solidFill>
                                <a:schemeClr val="tx2"/>
                              </a:solidFill>
                              <a:latin typeface="Cambria Math"/>
                            </a:rPr>
                            <m:t>𝟎</m:t>
                          </m:r>
                        </m:sub>
                      </m:sSub>
                      <m:r>
                        <a:rPr lang="it-IT" sz="1600" b="1" i="1" smtClean="0">
                          <a:solidFill>
                            <a:schemeClr val="tx2"/>
                          </a:solidFill>
                          <a:latin typeface="Cambria Math"/>
                          <a:ea typeface="Cambria Math"/>
                        </a:rPr>
                        <m:t>∙</m:t>
                      </m:r>
                      <m:r>
                        <a:rPr lang="it-IT" sz="1600" b="1" i="1" smtClean="0">
                          <a:solidFill>
                            <a:schemeClr val="tx2"/>
                          </a:solidFill>
                          <a:latin typeface="Cambria Math"/>
                        </a:rPr>
                        <m:t>𝟏</m:t>
                      </m:r>
                      <m:r>
                        <a:rPr lang="it-IT" sz="1600" b="1" i="1" smtClean="0">
                          <a:solidFill>
                            <a:schemeClr val="tx2"/>
                          </a:solidFill>
                          <a:latin typeface="Cambria Math"/>
                        </a:rPr>
                        <m:t>(</m:t>
                      </m:r>
                      <m:r>
                        <a:rPr lang="it-IT" sz="1600" b="1" i="1" smtClean="0">
                          <a:solidFill>
                            <a:schemeClr val="tx2"/>
                          </a:solidFill>
                          <a:latin typeface="Cambria Math"/>
                        </a:rPr>
                        <m:t>𝒕</m:t>
                      </m:r>
                      <m:r>
                        <a:rPr lang="it-IT" sz="1600" b="1" i="1" smtClean="0">
                          <a:solidFill>
                            <a:schemeClr val="tx2"/>
                          </a:solidFill>
                          <a:latin typeface="Cambria Math" charset="0"/>
                        </a:rPr>
                        <m:t>−</m:t>
                      </m:r>
                      <m:sSub>
                        <m:sSubPr>
                          <m:ctrlPr>
                            <a:rPr lang="it-IT" sz="1600" b="1" i="1">
                              <a:solidFill>
                                <a:schemeClr val="tx2"/>
                              </a:solidFill>
                              <a:latin typeface="Cambria Math" panose="02040503050406030204" pitchFamily="18" charset="0"/>
                            </a:rPr>
                          </m:ctrlPr>
                        </m:sSubPr>
                        <m:e>
                          <m:r>
                            <a:rPr lang="it-IT" sz="1600" b="1" i="1">
                              <a:solidFill>
                                <a:schemeClr val="tx2"/>
                              </a:solidFill>
                              <a:latin typeface="Cambria Math"/>
                            </a:rPr>
                            <m:t>𝑻</m:t>
                          </m:r>
                        </m:e>
                        <m:sub>
                          <m:r>
                            <a:rPr lang="it-IT" sz="1600" b="1" i="1">
                              <a:solidFill>
                                <a:schemeClr val="tx2"/>
                              </a:solidFill>
                              <a:latin typeface="Cambria Math" charset="0"/>
                            </a:rPr>
                            <m:t>𝒔𝒕𝒂𝒓𝒕</m:t>
                          </m:r>
                        </m:sub>
                      </m:sSub>
                      <m:r>
                        <a:rPr lang="it-IT" sz="1600" b="1" i="1" smtClean="0">
                          <a:solidFill>
                            <a:schemeClr val="tx2"/>
                          </a:solidFill>
                          <a:latin typeface="Cambria Math"/>
                        </a:rPr>
                        <m:t>)∙</m:t>
                      </m:r>
                      <m:r>
                        <a:rPr lang="it-IT" sz="1600" b="1" i="1" smtClean="0">
                          <a:solidFill>
                            <a:schemeClr val="tx2"/>
                          </a:solidFill>
                          <a:latin typeface="Cambria Math"/>
                          <a:ea typeface="Cambria Math"/>
                        </a:rPr>
                        <m:t>𝒄𝒐𝒔</m:t>
                      </m:r>
                      <m:d>
                        <m:dPr>
                          <m:ctrlPr>
                            <a:rPr lang="it-IT" sz="1600" b="1" i="1" smtClean="0">
                              <a:solidFill>
                                <a:schemeClr val="tx2"/>
                              </a:solidFill>
                              <a:latin typeface="Cambria Math" panose="02040503050406030204" pitchFamily="18" charset="0"/>
                              <a:ea typeface="Cambria Math"/>
                            </a:rPr>
                          </m:ctrlPr>
                        </m:dPr>
                        <m:e>
                          <m:sSub>
                            <m:sSubPr>
                              <m:ctrlPr>
                                <a:rPr lang="it-IT" sz="1600" b="1" i="1" smtClean="0">
                                  <a:solidFill>
                                    <a:schemeClr val="tx2"/>
                                  </a:solidFill>
                                  <a:latin typeface="Cambria Math" panose="02040503050406030204" pitchFamily="18" charset="0"/>
                                  <a:ea typeface="Cambria Math"/>
                                </a:rPr>
                              </m:ctrlPr>
                            </m:sSubPr>
                            <m:e>
                              <m:r>
                                <a:rPr lang="it-IT" sz="1600" b="1" i="1" smtClean="0">
                                  <a:solidFill>
                                    <a:schemeClr val="tx2"/>
                                  </a:solidFill>
                                  <a:latin typeface="Cambria Math"/>
                                  <a:ea typeface="Cambria Math"/>
                                </a:rPr>
                                <m:t>𝝎</m:t>
                              </m:r>
                            </m:e>
                            <m:sub>
                              <m:r>
                                <a:rPr lang="it-IT" sz="1600" b="1" i="1" smtClean="0">
                                  <a:solidFill>
                                    <a:schemeClr val="tx2"/>
                                  </a:solidFill>
                                  <a:latin typeface="Cambria Math"/>
                                  <a:ea typeface="Cambria Math"/>
                                </a:rPr>
                                <m:t>𝟎</m:t>
                              </m:r>
                            </m:sub>
                          </m:sSub>
                          <m:r>
                            <a:rPr lang="it-IT" sz="1600" b="1" i="1" smtClean="0">
                              <a:solidFill>
                                <a:schemeClr val="tx2"/>
                              </a:solidFill>
                              <a:latin typeface="Cambria Math" charset="0"/>
                              <a:ea typeface="Cambria Math"/>
                            </a:rPr>
                            <m:t>(</m:t>
                          </m:r>
                          <m:r>
                            <a:rPr lang="it-IT" sz="1600" b="1" i="1" smtClean="0">
                              <a:solidFill>
                                <a:schemeClr val="tx2"/>
                              </a:solidFill>
                              <a:latin typeface="Cambria Math"/>
                              <a:ea typeface="Cambria Math"/>
                            </a:rPr>
                            <m:t>𝒕</m:t>
                          </m:r>
                          <m:r>
                            <a:rPr lang="it-IT" sz="1600" b="1" i="1" smtClean="0">
                              <a:solidFill>
                                <a:schemeClr val="tx2"/>
                              </a:solidFill>
                              <a:latin typeface="Cambria Math" charset="0"/>
                              <a:ea typeface="Cambria Math"/>
                            </a:rPr>
                            <m:t>−</m:t>
                          </m:r>
                          <m:sSub>
                            <m:sSubPr>
                              <m:ctrlPr>
                                <a:rPr lang="it-IT" sz="1600" b="1" i="1">
                                  <a:solidFill>
                                    <a:schemeClr val="tx2"/>
                                  </a:solidFill>
                                  <a:latin typeface="Cambria Math" panose="02040503050406030204" pitchFamily="18" charset="0"/>
                                </a:rPr>
                              </m:ctrlPr>
                            </m:sSubPr>
                            <m:e>
                              <m:r>
                                <a:rPr lang="it-IT" sz="1600" b="1" i="1">
                                  <a:solidFill>
                                    <a:schemeClr val="tx2"/>
                                  </a:solidFill>
                                  <a:latin typeface="Cambria Math"/>
                                </a:rPr>
                                <m:t>𝑻</m:t>
                              </m:r>
                            </m:e>
                            <m:sub>
                              <m:r>
                                <a:rPr lang="it-IT" sz="1600" b="1" i="1">
                                  <a:solidFill>
                                    <a:schemeClr val="tx2"/>
                                  </a:solidFill>
                                  <a:latin typeface="Cambria Math" charset="0"/>
                                </a:rPr>
                                <m:t>𝒔𝒕𝒂𝒓𝒕</m:t>
                              </m:r>
                            </m:sub>
                          </m:sSub>
                        </m:e>
                      </m:d>
                      <m:r>
                        <a:rPr lang="it-IT" sz="1600" b="1" i="1" smtClean="0">
                          <a:solidFill>
                            <a:schemeClr val="tx2"/>
                          </a:solidFill>
                          <a:latin typeface="Cambria Math" charset="0"/>
                          <a:ea typeface="Cambria Math"/>
                        </a:rPr>
                        <m:t>)</m:t>
                      </m:r>
                    </m:oMath>
                  </m:oMathPara>
                </a14:m>
                <a:endParaRPr lang="en-US" sz="1600" b="1" dirty="0">
                  <a:solidFill>
                    <a:schemeClr val="tx2"/>
                  </a:solidFill>
                  <a:latin typeface="Adobe Devanagari" panose="02040503050201020203" pitchFamily="18" charset="0"/>
                  <a:cs typeface="Adobe Devanagari" panose="02040503050201020203"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29455" y="1513106"/>
                <a:ext cx="4500719" cy="338554"/>
              </a:xfrm>
              <a:prstGeom prst="rect">
                <a:avLst/>
              </a:prstGeom>
              <a:blipFill rotWithShape="0">
                <a:blip r:embed="rId3"/>
                <a:stretch>
                  <a:fillRect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29455" y="1987946"/>
                <a:ext cx="8231087" cy="373628"/>
              </a:xfrm>
              <a:prstGeom prst="rect">
                <a:avLst/>
              </a:prstGeom>
            </p:spPr>
            <p:txBody>
              <a:bodyPr wrap="square">
                <a:spAutoFit/>
              </a:bodyPr>
              <a:lstStyle/>
              <a:p>
                <a:pPr>
                  <a:spcAft>
                    <a:spcPts val="600"/>
                  </a:spcAft>
                </a:pPr>
                <a14:m>
                  <m:oMath xmlns:m="http://schemas.openxmlformats.org/officeDocument/2006/math">
                    <m:sSub>
                      <m:sSubPr>
                        <m:ctrlPr>
                          <a:rPr lang="en-US" sz="1600" b="1" i="1" smtClean="0">
                            <a:solidFill>
                              <a:srgbClr val="FF0000"/>
                            </a:solidFill>
                            <a:latin typeface="Cambria Math" panose="02040503050406030204" pitchFamily="18" charset="0"/>
                          </a:rPr>
                        </m:ctrlPr>
                      </m:sSubPr>
                      <m:e>
                        <m:r>
                          <a:rPr lang="it-IT" sz="1600" b="1" i="1" smtClean="0">
                            <a:solidFill>
                              <a:srgbClr val="FF0000"/>
                            </a:solidFill>
                            <a:latin typeface="Cambria Math"/>
                          </a:rPr>
                          <m:t>𝑽</m:t>
                        </m:r>
                      </m:e>
                      <m:sub>
                        <m:r>
                          <a:rPr lang="it-IT" sz="1600" b="1" i="1" smtClean="0">
                            <a:solidFill>
                              <a:srgbClr val="FF0000"/>
                            </a:solidFill>
                            <a:latin typeface="Cambria Math"/>
                          </a:rPr>
                          <m:t>𝒐𝒖𝒕</m:t>
                        </m:r>
                      </m:sub>
                    </m:sSub>
                    <m:d>
                      <m:dPr>
                        <m:ctrlPr>
                          <a:rPr lang="it-IT" sz="1600" b="1" i="1" smtClean="0">
                            <a:solidFill>
                              <a:srgbClr val="FF0000"/>
                            </a:solidFill>
                            <a:latin typeface="Cambria Math" panose="02040503050406030204" pitchFamily="18" charset="0"/>
                          </a:rPr>
                        </m:ctrlPr>
                      </m:dPr>
                      <m:e>
                        <m:r>
                          <a:rPr lang="it-IT" sz="1600" b="1" i="1" smtClean="0">
                            <a:solidFill>
                              <a:srgbClr val="FF0000"/>
                            </a:solidFill>
                            <a:latin typeface="Cambria Math"/>
                          </a:rPr>
                          <m:t>𝒕</m:t>
                        </m:r>
                      </m:e>
                    </m:d>
                    <m:r>
                      <a:rPr lang="it-IT" sz="1600" b="1" i="1">
                        <a:solidFill>
                          <a:srgbClr val="FF0000"/>
                        </a:solidFill>
                        <a:latin typeface="Cambria Math"/>
                      </a:rPr>
                      <m:t>=</m:t>
                    </m:r>
                    <m:sSub>
                      <m:sSubPr>
                        <m:ctrlPr>
                          <a:rPr lang="en-US" sz="1600" b="1" i="1">
                            <a:solidFill>
                              <a:srgbClr val="FF0000"/>
                            </a:solidFill>
                            <a:latin typeface="Cambria Math" panose="02040503050406030204" pitchFamily="18" charset="0"/>
                          </a:rPr>
                        </m:ctrlPr>
                      </m:sSubPr>
                      <m:e>
                        <m:r>
                          <a:rPr lang="it-IT" sz="1600" b="1" i="1">
                            <a:solidFill>
                              <a:srgbClr val="FF0000"/>
                            </a:solidFill>
                            <a:latin typeface="Cambria Math"/>
                          </a:rPr>
                          <m:t>𝑽</m:t>
                        </m:r>
                      </m:e>
                      <m:sub>
                        <m:r>
                          <a:rPr lang="it-IT" sz="1600" b="1" i="1" smtClean="0">
                            <a:solidFill>
                              <a:srgbClr val="FF0000"/>
                            </a:solidFill>
                            <a:latin typeface="Cambria Math"/>
                          </a:rPr>
                          <m:t>𝟎</m:t>
                        </m:r>
                      </m:sub>
                    </m:sSub>
                    <m:r>
                      <a:rPr lang="it-IT" sz="1600" b="1" i="1" smtClean="0">
                        <a:solidFill>
                          <a:srgbClr val="FF0000"/>
                        </a:solidFill>
                        <a:latin typeface="Cambria Math"/>
                        <a:ea typeface="Cambria Math"/>
                      </a:rPr>
                      <m:t>∙</m:t>
                    </m:r>
                    <m:r>
                      <a:rPr lang="it-IT" sz="1600" b="1" i="1" smtClean="0">
                        <a:solidFill>
                          <a:srgbClr val="FF0000"/>
                        </a:solidFill>
                        <a:latin typeface="Cambria Math"/>
                      </a:rPr>
                      <m:t>𝟏</m:t>
                    </m:r>
                    <m:d>
                      <m:dPr>
                        <m:ctrlPr>
                          <a:rPr lang="it-IT" sz="1600" b="1" i="1" smtClean="0">
                            <a:solidFill>
                              <a:srgbClr val="FF0000"/>
                            </a:solidFill>
                            <a:latin typeface="Cambria Math" panose="02040503050406030204" pitchFamily="18" charset="0"/>
                          </a:rPr>
                        </m:ctrlPr>
                      </m:dPr>
                      <m:e>
                        <m:r>
                          <a:rPr lang="it-IT" sz="1600" b="1" i="1" smtClean="0">
                            <a:solidFill>
                              <a:srgbClr val="FF0000"/>
                            </a:solidFill>
                            <a:latin typeface="Cambria Math"/>
                          </a:rPr>
                          <m:t>𝒕</m:t>
                        </m:r>
                        <m:r>
                          <a:rPr lang="it-IT" sz="1600" b="1" i="1" smtClean="0">
                            <a:solidFill>
                              <a:srgbClr val="FF0000"/>
                            </a:solidFill>
                            <a:latin typeface="Cambria Math" charset="0"/>
                          </a:rPr>
                          <m:t>−</m:t>
                        </m:r>
                        <m:sSub>
                          <m:sSubPr>
                            <m:ctrlPr>
                              <a:rPr lang="it-IT" sz="1600" b="1" i="1" smtClean="0">
                                <a:solidFill>
                                  <a:srgbClr val="FF0000"/>
                                </a:solidFill>
                                <a:latin typeface="Cambria Math" panose="02040503050406030204" pitchFamily="18" charset="0"/>
                              </a:rPr>
                            </m:ctrlPr>
                          </m:sSubPr>
                          <m:e>
                            <m:r>
                              <a:rPr lang="it-IT" sz="1600" b="1" i="1">
                                <a:solidFill>
                                  <a:srgbClr val="FF0000"/>
                                </a:solidFill>
                                <a:latin typeface="Cambria Math"/>
                              </a:rPr>
                              <m:t>𝑻</m:t>
                            </m:r>
                          </m:e>
                          <m:sub>
                            <m:r>
                              <a:rPr lang="it-IT" sz="1600" b="1" i="1">
                                <a:solidFill>
                                  <a:srgbClr val="FF0000"/>
                                </a:solidFill>
                                <a:latin typeface="Cambria Math" charset="0"/>
                              </a:rPr>
                              <m:t>𝒔𝒕𝒂𝒓𝒕</m:t>
                            </m:r>
                          </m:sub>
                        </m:sSub>
                      </m:e>
                    </m:d>
                    <m:r>
                      <a:rPr lang="it-IT" sz="1600" b="1" i="1" smtClean="0">
                        <a:solidFill>
                          <a:srgbClr val="FF0000"/>
                        </a:solidFill>
                        <a:latin typeface="Cambria Math"/>
                        <a:ea typeface="Cambria Math"/>
                      </a:rPr>
                      <m:t>∙</m:t>
                    </m:r>
                    <m:r>
                      <a:rPr lang="it-IT" sz="1600" b="1" i="1" smtClean="0">
                        <a:solidFill>
                          <a:srgbClr val="FF0000"/>
                        </a:solidFill>
                        <a:latin typeface="Cambria Math"/>
                        <a:ea typeface="Cambria Math"/>
                      </a:rPr>
                      <m:t>𝒄𝒐𝒔</m:t>
                    </m:r>
                    <m:d>
                      <m:dPr>
                        <m:ctrlPr>
                          <a:rPr lang="it-IT" sz="1600" b="1" i="1" smtClean="0">
                            <a:solidFill>
                              <a:srgbClr val="FF0000"/>
                            </a:solidFill>
                            <a:latin typeface="Cambria Math" panose="02040503050406030204" pitchFamily="18" charset="0"/>
                            <a:ea typeface="Cambria Math"/>
                          </a:rPr>
                        </m:ctrlPr>
                      </m:dPr>
                      <m:e>
                        <m:sSub>
                          <m:sSubPr>
                            <m:ctrlPr>
                              <a:rPr lang="it-IT" sz="1600" b="1" i="1" smtClean="0">
                                <a:solidFill>
                                  <a:srgbClr val="FF0000"/>
                                </a:solidFill>
                                <a:latin typeface="Cambria Math" panose="02040503050406030204" pitchFamily="18" charset="0"/>
                                <a:ea typeface="Cambria Math"/>
                              </a:rPr>
                            </m:ctrlPr>
                          </m:sSubPr>
                          <m:e>
                            <m:r>
                              <a:rPr lang="it-IT" sz="1600" b="1" i="1" smtClean="0">
                                <a:solidFill>
                                  <a:srgbClr val="FF0000"/>
                                </a:solidFill>
                                <a:latin typeface="Cambria Math"/>
                                <a:ea typeface="Cambria Math"/>
                              </a:rPr>
                              <m:t>𝝎</m:t>
                            </m:r>
                          </m:e>
                          <m:sub>
                            <m:r>
                              <a:rPr lang="it-IT" sz="1600" b="1" i="1" smtClean="0">
                                <a:solidFill>
                                  <a:srgbClr val="FF0000"/>
                                </a:solidFill>
                                <a:latin typeface="Cambria Math"/>
                                <a:ea typeface="Cambria Math"/>
                              </a:rPr>
                              <m:t>𝟎</m:t>
                            </m:r>
                          </m:sub>
                        </m:sSub>
                        <m:r>
                          <a:rPr lang="it-IT" sz="1600" b="1" i="1" smtClean="0">
                            <a:solidFill>
                              <a:srgbClr val="FF0000"/>
                            </a:solidFill>
                            <a:latin typeface="Cambria Math" charset="0"/>
                            <a:ea typeface="Cambria Math"/>
                          </a:rPr>
                          <m:t>(</m:t>
                        </m:r>
                        <m:r>
                          <a:rPr lang="it-IT" sz="1600" b="1" i="1" smtClean="0">
                            <a:solidFill>
                              <a:srgbClr val="FF0000"/>
                            </a:solidFill>
                            <a:latin typeface="Cambria Math"/>
                            <a:ea typeface="Cambria Math"/>
                          </a:rPr>
                          <m:t>𝒕</m:t>
                        </m:r>
                        <m:sSub>
                          <m:sSubPr>
                            <m:ctrlPr>
                              <a:rPr lang="it-IT" sz="1600" b="1" i="1">
                                <a:solidFill>
                                  <a:srgbClr val="FF0000"/>
                                </a:solidFill>
                                <a:latin typeface="Cambria Math" panose="02040503050406030204" pitchFamily="18" charset="0"/>
                              </a:rPr>
                            </m:ctrlPr>
                          </m:sSubPr>
                          <m:e>
                            <m:r>
                              <a:rPr lang="it-IT" sz="1600" b="1" i="1" smtClean="0">
                                <a:solidFill>
                                  <a:srgbClr val="FF0000"/>
                                </a:solidFill>
                                <a:latin typeface="Cambria Math" charset="0"/>
                              </a:rPr>
                              <m:t>−</m:t>
                            </m:r>
                            <m:r>
                              <a:rPr lang="it-IT" sz="1600" b="1" i="1">
                                <a:solidFill>
                                  <a:srgbClr val="FF0000"/>
                                </a:solidFill>
                                <a:latin typeface="Cambria Math"/>
                              </a:rPr>
                              <m:t>𝑻</m:t>
                            </m:r>
                          </m:e>
                          <m:sub>
                            <m:r>
                              <a:rPr lang="it-IT" sz="1600" b="1" i="1">
                                <a:solidFill>
                                  <a:srgbClr val="FF0000"/>
                                </a:solidFill>
                                <a:latin typeface="Cambria Math" charset="0"/>
                              </a:rPr>
                              <m:t>𝒔𝒕𝒂𝒓𝒕</m:t>
                            </m:r>
                          </m:sub>
                        </m:sSub>
                        <m:r>
                          <a:rPr lang="it-IT" sz="1600" b="1" i="1" smtClean="0">
                            <a:solidFill>
                              <a:srgbClr val="FF0000"/>
                            </a:solidFill>
                            <a:latin typeface="Cambria Math" charset="0"/>
                          </a:rPr>
                          <m:t>)</m:t>
                        </m:r>
                      </m:e>
                    </m:d>
                    <m:r>
                      <a:rPr lang="it-IT" sz="1600" b="1" i="1" smtClean="0">
                        <a:solidFill>
                          <a:srgbClr val="FF0000"/>
                        </a:solidFill>
                        <a:latin typeface="Cambria Math"/>
                        <a:ea typeface="Cambria Math"/>
                      </a:rPr>
                      <m:t>∙</m:t>
                    </m:r>
                    <m:d>
                      <m:dPr>
                        <m:ctrlPr>
                          <a:rPr lang="it-IT" sz="1600" b="1" i="1" smtClean="0">
                            <a:solidFill>
                              <a:srgbClr val="FF0000"/>
                            </a:solidFill>
                            <a:latin typeface="Cambria Math" panose="02040503050406030204" pitchFamily="18" charset="0"/>
                            <a:ea typeface="Cambria Math"/>
                          </a:rPr>
                        </m:ctrlPr>
                      </m:dPr>
                      <m:e>
                        <m:r>
                          <a:rPr lang="it-IT" sz="1600" b="1" i="1" smtClean="0">
                            <a:solidFill>
                              <a:srgbClr val="FF0000"/>
                            </a:solidFill>
                            <a:latin typeface="Cambria Math"/>
                            <a:ea typeface="Cambria Math"/>
                          </a:rPr>
                          <m:t>𝟏</m:t>
                        </m:r>
                        <m:r>
                          <a:rPr lang="it-IT" sz="1600" b="1" i="1" smtClean="0">
                            <a:solidFill>
                              <a:srgbClr val="FF0000"/>
                            </a:solidFill>
                            <a:latin typeface="Cambria Math"/>
                            <a:ea typeface="Cambria Math"/>
                          </a:rPr>
                          <m:t>−</m:t>
                        </m:r>
                        <m:sSup>
                          <m:sSupPr>
                            <m:ctrlPr>
                              <a:rPr lang="it-IT" sz="1600" b="1" i="1" smtClean="0">
                                <a:solidFill>
                                  <a:srgbClr val="FF0000"/>
                                </a:solidFill>
                                <a:latin typeface="Cambria Math" panose="02040503050406030204" pitchFamily="18" charset="0"/>
                                <a:ea typeface="Cambria Math"/>
                              </a:rPr>
                            </m:ctrlPr>
                          </m:sSupPr>
                          <m:e>
                            <m:r>
                              <a:rPr lang="it-IT" sz="1600" b="1" i="1" smtClean="0">
                                <a:solidFill>
                                  <a:srgbClr val="FF0000"/>
                                </a:solidFill>
                                <a:latin typeface="Cambria Math"/>
                                <a:ea typeface="Cambria Math"/>
                              </a:rPr>
                              <m:t>𝒆</m:t>
                            </m:r>
                          </m:e>
                          <m:sup>
                            <m:r>
                              <a:rPr lang="it-IT" sz="1600" b="1" i="1" smtClean="0">
                                <a:solidFill>
                                  <a:srgbClr val="FF0000"/>
                                </a:solidFill>
                                <a:latin typeface="Cambria Math"/>
                                <a:ea typeface="Cambria Math"/>
                              </a:rPr>
                              <m:t>−</m:t>
                            </m:r>
                            <m:f>
                              <m:fPr>
                                <m:type m:val="lin"/>
                                <m:ctrlPr>
                                  <a:rPr lang="it-IT" sz="1600" b="1" i="1" smtClean="0">
                                    <a:solidFill>
                                      <a:srgbClr val="FF0000"/>
                                    </a:solidFill>
                                    <a:latin typeface="Cambria Math" panose="02040503050406030204" pitchFamily="18" charset="0"/>
                                    <a:ea typeface="Cambria Math"/>
                                  </a:rPr>
                                </m:ctrlPr>
                              </m:fPr>
                              <m:num>
                                <m:r>
                                  <a:rPr lang="it-IT" sz="1600" b="1" i="1" smtClean="0">
                                    <a:solidFill>
                                      <a:srgbClr val="FF0000"/>
                                    </a:solidFill>
                                    <a:latin typeface="Cambria Math" charset="0"/>
                                    <a:ea typeface="Cambria Math"/>
                                  </a:rPr>
                                  <m:t>(</m:t>
                                </m:r>
                                <m:r>
                                  <a:rPr lang="it-IT" sz="1600" b="1" i="1" smtClean="0">
                                    <a:solidFill>
                                      <a:srgbClr val="FF0000"/>
                                    </a:solidFill>
                                    <a:latin typeface="Cambria Math"/>
                                    <a:ea typeface="Cambria Math"/>
                                  </a:rPr>
                                  <m:t>𝒕</m:t>
                                </m:r>
                                <m:r>
                                  <a:rPr lang="it-IT" sz="1600" b="1" i="1" smtClean="0">
                                    <a:solidFill>
                                      <a:srgbClr val="FF0000"/>
                                    </a:solidFill>
                                    <a:latin typeface="Cambria Math" charset="0"/>
                                    <a:ea typeface="Cambria Math"/>
                                  </a:rPr>
                                  <m:t>−</m:t>
                                </m:r>
                                <m:sSub>
                                  <m:sSubPr>
                                    <m:ctrlPr>
                                      <a:rPr lang="it-IT" sz="1600" b="1" i="1">
                                        <a:solidFill>
                                          <a:srgbClr val="FF0000"/>
                                        </a:solidFill>
                                        <a:latin typeface="Cambria Math" panose="02040503050406030204" pitchFamily="18" charset="0"/>
                                      </a:rPr>
                                    </m:ctrlPr>
                                  </m:sSubPr>
                                  <m:e>
                                    <m:r>
                                      <a:rPr lang="it-IT" sz="1600" b="1" i="1">
                                        <a:solidFill>
                                          <a:srgbClr val="FF0000"/>
                                        </a:solidFill>
                                        <a:latin typeface="Cambria Math"/>
                                      </a:rPr>
                                      <m:t>𝑻</m:t>
                                    </m:r>
                                  </m:e>
                                  <m:sub>
                                    <m:r>
                                      <a:rPr lang="it-IT" sz="1600" b="1" i="1">
                                        <a:solidFill>
                                          <a:srgbClr val="FF0000"/>
                                        </a:solidFill>
                                        <a:latin typeface="Cambria Math" charset="0"/>
                                      </a:rPr>
                                      <m:t>𝒔𝒕𝒂𝒓𝒕</m:t>
                                    </m:r>
                                  </m:sub>
                                </m:sSub>
                                <m:r>
                                  <a:rPr lang="it-IT" sz="1600" b="1" i="1" smtClean="0">
                                    <a:solidFill>
                                      <a:srgbClr val="FF0000"/>
                                    </a:solidFill>
                                    <a:latin typeface="Cambria Math" charset="0"/>
                                  </a:rPr>
                                  <m:t>)</m:t>
                                </m:r>
                              </m:num>
                              <m:den>
                                <m:r>
                                  <a:rPr lang="it-IT" sz="1600" b="1" i="1" smtClean="0">
                                    <a:solidFill>
                                      <a:srgbClr val="FF0000"/>
                                    </a:solidFill>
                                    <a:latin typeface="Cambria Math"/>
                                    <a:ea typeface="Cambria Math"/>
                                  </a:rPr>
                                  <m:t>𝝉</m:t>
                                </m:r>
                              </m:den>
                            </m:f>
                          </m:sup>
                        </m:sSup>
                      </m:e>
                    </m:d>
                    <m:r>
                      <a:rPr lang="it-IT" sz="1600" b="1" i="0" smtClean="0">
                        <a:solidFill>
                          <a:srgbClr val="FF0000"/>
                        </a:solidFill>
                        <a:latin typeface="Cambria Math" charset="0"/>
                        <a:ea typeface="Cambria Math"/>
                      </a:rPr>
                      <m:t>; </m:t>
                    </m:r>
                  </m:oMath>
                </a14:m>
                <a:r>
                  <a:rPr lang="en-US" sz="1600" b="1" i="1" dirty="0" smtClean="0">
                    <a:solidFill>
                      <a:srgbClr val="FF0000"/>
                    </a:solidFill>
                    <a:latin typeface="Adobe Devanagari" panose="02040503050201020203" pitchFamily="18" charset="0"/>
                    <a:cs typeface="Adobe Devanagari" panose="02040503050201020203" pitchFamily="18" charset="0"/>
                  </a:rPr>
                  <a:t>	</a:t>
                </a:r>
                <a:r>
                  <a:rPr lang="en-US" sz="1600" b="1" i="1" dirty="0" smtClean="0">
                    <a:solidFill>
                      <a:schemeClr val="tx1"/>
                    </a:solidFill>
                    <a:latin typeface="Adobe Devanagari" panose="02040503050201020203" pitchFamily="18" charset="0"/>
                    <a:cs typeface="Adobe Devanagari" panose="02040503050201020203" pitchFamily="18" charset="0"/>
                  </a:rPr>
                  <a:t>with</a:t>
                </a:r>
                <a:r>
                  <a:rPr lang="en-US" sz="1600" b="1" dirty="0" smtClean="0">
                    <a:solidFill>
                      <a:schemeClr val="tx1"/>
                    </a:solidFill>
                    <a:latin typeface="Adobe Devanagari" panose="02040503050201020203" pitchFamily="18" charset="0"/>
                    <a:cs typeface="Adobe Devanagari" panose="02040503050201020203" pitchFamily="18" charset="0"/>
                  </a:rPr>
                  <a:t> </a:t>
                </a:r>
                <a14:m>
                  <m:oMath xmlns:m="http://schemas.openxmlformats.org/officeDocument/2006/math">
                    <m:r>
                      <a:rPr lang="en-US" sz="1600" b="1" i="1" smtClean="0">
                        <a:solidFill>
                          <a:schemeClr val="tx1"/>
                        </a:solidFill>
                        <a:latin typeface="Cambria Math"/>
                        <a:ea typeface="Cambria Math"/>
                      </a:rPr>
                      <m:t>𝝉</m:t>
                    </m:r>
                    <m:r>
                      <a:rPr lang="it-IT" sz="1600" b="1" i="1" smtClean="0">
                        <a:solidFill>
                          <a:schemeClr val="tx1"/>
                        </a:solidFill>
                        <a:latin typeface="Cambria Math"/>
                        <a:ea typeface="Cambria Math"/>
                      </a:rPr>
                      <m:t>=</m:t>
                    </m:r>
                    <m:f>
                      <m:fPr>
                        <m:type m:val="lin"/>
                        <m:ctrlPr>
                          <a:rPr lang="it-IT" sz="1600" b="1" i="1" smtClean="0">
                            <a:solidFill>
                              <a:schemeClr val="tx1"/>
                            </a:solidFill>
                            <a:latin typeface="Cambria Math" panose="02040503050406030204" pitchFamily="18" charset="0"/>
                            <a:ea typeface="Cambria Math"/>
                          </a:rPr>
                        </m:ctrlPr>
                      </m:fPr>
                      <m:num>
                        <m:r>
                          <a:rPr lang="it-IT" sz="1600" b="1" i="1" smtClean="0">
                            <a:solidFill>
                              <a:schemeClr val="tx1"/>
                            </a:solidFill>
                            <a:latin typeface="Cambria Math"/>
                            <a:ea typeface="Cambria Math"/>
                          </a:rPr>
                          <m:t>𝟐</m:t>
                        </m:r>
                        <m:sSub>
                          <m:sSubPr>
                            <m:ctrlPr>
                              <a:rPr lang="en-US" sz="1600" b="1" i="1" smtClean="0">
                                <a:solidFill>
                                  <a:schemeClr val="tx1"/>
                                </a:solidFill>
                                <a:latin typeface="Cambria Math" panose="02040503050406030204" pitchFamily="18" charset="0"/>
                                <a:ea typeface="Cambria Math"/>
                              </a:rPr>
                            </m:ctrlPr>
                          </m:sSubPr>
                          <m:e>
                            <m:r>
                              <a:rPr lang="it-IT" sz="1600" b="1" i="1" smtClean="0">
                                <a:solidFill>
                                  <a:schemeClr val="tx1"/>
                                </a:solidFill>
                                <a:latin typeface="Cambria Math" charset="0"/>
                                <a:ea typeface="Cambria Math"/>
                              </a:rPr>
                              <m:t>𝑸</m:t>
                            </m:r>
                          </m:e>
                          <m:sub>
                            <m:r>
                              <a:rPr lang="it-IT" sz="1600" b="1" i="1" smtClean="0">
                                <a:solidFill>
                                  <a:schemeClr val="tx1"/>
                                </a:solidFill>
                                <a:latin typeface="Cambria Math" charset="0"/>
                                <a:ea typeface="Cambria Math"/>
                              </a:rPr>
                              <m:t>𝑳</m:t>
                            </m:r>
                          </m:sub>
                        </m:sSub>
                      </m:num>
                      <m:den>
                        <m:sSub>
                          <m:sSubPr>
                            <m:ctrlPr>
                              <a:rPr lang="it-IT" sz="1600" b="1" i="1" smtClean="0">
                                <a:solidFill>
                                  <a:schemeClr val="tx1"/>
                                </a:solidFill>
                                <a:latin typeface="Cambria Math" panose="02040503050406030204" pitchFamily="18" charset="0"/>
                                <a:ea typeface="Cambria Math"/>
                              </a:rPr>
                            </m:ctrlPr>
                          </m:sSubPr>
                          <m:e>
                            <m:r>
                              <a:rPr lang="it-IT" sz="1600" b="1" i="1" smtClean="0">
                                <a:solidFill>
                                  <a:schemeClr val="tx1"/>
                                </a:solidFill>
                                <a:latin typeface="Cambria Math"/>
                                <a:ea typeface="Cambria Math"/>
                              </a:rPr>
                              <m:t>𝝎</m:t>
                            </m:r>
                          </m:e>
                          <m:sub>
                            <m:r>
                              <a:rPr lang="it-IT" sz="1600" b="1" i="1" smtClean="0">
                                <a:solidFill>
                                  <a:schemeClr val="tx1"/>
                                </a:solidFill>
                                <a:latin typeface="Cambria Math"/>
                                <a:ea typeface="Cambria Math"/>
                              </a:rPr>
                              <m:t>𝟎</m:t>
                            </m:r>
                          </m:sub>
                        </m:sSub>
                      </m:den>
                    </m:f>
                  </m:oMath>
                </a14:m>
                <a:endParaRPr lang="it-IT" sz="1600" b="1" dirty="0">
                  <a:solidFill>
                    <a:schemeClr val="tx1"/>
                  </a:solidFill>
                  <a:latin typeface="Adobe Devanagari" panose="02040503050201020203" pitchFamily="18" charset="0"/>
                  <a:ea typeface="Cambria Math"/>
                  <a:cs typeface="Adobe Devanagari" panose="02040503050201020203"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29455" y="1987946"/>
                <a:ext cx="8231087" cy="373628"/>
              </a:xfrm>
              <a:prstGeom prst="rect">
                <a:avLst/>
              </a:prstGeom>
              <a:blipFill rotWithShape="0">
                <a:blip r:embed="rId4"/>
                <a:stretch>
                  <a:fillRect t="-91803" r="-1481" b="-142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ttangolo 22"/>
              <p:cNvSpPr/>
              <p:nvPr/>
            </p:nvSpPr>
            <p:spPr>
              <a:xfrm>
                <a:off x="2007801" y="6498252"/>
                <a:ext cx="527439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a:rPr>
                          </m:ctrlPr>
                        </m:sSubPr>
                        <m:e>
                          <m:r>
                            <a:rPr lang="it-IT" sz="1400" b="0" i="1">
                              <a:latin typeface="Cambria Math" charset="0"/>
                              <a:ea typeface="Cambria Math"/>
                            </a:rPr>
                            <m:t>𝑄</m:t>
                          </m:r>
                        </m:e>
                        <m:sub>
                          <m:r>
                            <a:rPr lang="it-IT" sz="1400" b="0" i="1">
                              <a:latin typeface="Cambria Math" charset="0"/>
                              <a:ea typeface="Cambria Math"/>
                            </a:rPr>
                            <m:t>𝐿</m:t>
                          </m:r>
                        </m:sub>
                      </m:sSub>
                      <m:r>
                        <a:rPr lang="it-IT" sz="1400" b="0" i="1">
                          <a:latin typeface="Cambria Math" charset="0"/>
                          <a:ea typeface="Cambria Math"/>
                        </a:rPr>
                        <m:t>=25000;</m:t>
                      </m:r>
                      <m:sSub>
                        <m:sSubPr>
                          <m:ctrlPr>
                            <a:rPr lang="it-IT" sz="1400" i="1">
                              <a:latin typeface="Cambria Math" panose="02040503050406030204" pitchFamily="18" charset="0"/>
                              <a:ea typeface="Cambria Math"/>
                            </a:rPr>
                          </m:ctrlPr>
                        </m:sSubPr>
                        <m:e>
                          <m:r>
                            <a:rPr lang="it-IT" sz="1400" b="0" i="1">
                              <a:latin typeface="Cambria Math"/>
                              <a:ea typeface="Cambria Math"/>
                            </a:rPr>
                            <m:t>𝜔</m:t>
                          </m:r>
                        </m:e>
                        <m:sub>
                          <m:r>
                            <a:rPr lang="it-IT" sz="1400" b="0" i="1">
                              <a:latin typeface="Cambria Math"/>
                              <a:ea typeface="Cambria Math"/>
                            </a:rPr>
                            <m:t>0</m:t>
                          </m:r>
                        </m:sub>
                      </m:sSub>
                      <m:r>
                        <a:rPr lang="it-IT" sz="1400" b="0" i="1" smtClean="0">
                          <a:latin typeface="Cambria Math" charset="0"/>
                          <a:ea typeface="Cambria Math"/>
                        </a:rPr>
                        <m:t>=2856 </m:t>
                      </m:r>
                      <m:r>
                        <a:rPr lang="it-IT" sz="1400" b="0" i="1" smtClean="0">
                          <a:latin typeface="Cambria Math" charset="0"/>
                          <a:ea typeface="Cambria Math"/>
                        </a:rPr>
                        <m:t>𝑀𝐻𝑧</m:t>
                      </m:r>
                      <m:r>
                        <a:rPr lang="it-IT" sz="1400" b="0" i="1" smtClean="0">
                          <a:latin typeface="Cambria Math" charset="0"/>
                          <a:ea typeface="Cambria Math"/>
                        </a:rPr>
                        <m:t>;</m:t>
                      </m:r>
                      <m:sSub>
                        <m:sSubPr>
                          <m:ctrlPr>
                            <a:rPr lang="en-US" sz="1400" i="1">
                              <a:latin typeface="Cambria Math" panose="02040503050406030204" pitchFamily="18" charset="0"/>
                              <a:ea typeface="Cambria Math"/>
                            </a:rPr>
                          </m:ctrlPr>
                        </m:sSubPr>
                        <m:e>
                          <m:r>
                            <a:rPr lang="it-IT" sz="1400" i="1">
                              <a:latin typeface="Cambria Math" charset="0"/>
                              <a:ea typeface="Cambria Math"/>
                            </a:rPr>
                            <m:t>𝑇</m:t>
                          </m:r>
                        </m:e>
                        <m:sub>
                          <m:r>
                            <a:rPr lang="it-IT" sz="1400" i="1">
                              <a:latin typeface="Cambria Math" charset="0"/>
                              <a:ea typeface="Cambria Math"/>
                            </a:rPr>
                            <m:t>𝑠𝑡𝑎𝑟𝑡</m:t>
                          </m:r>
                        </m:sub>
                      </m:sSub>
                      <m:r>
                        <a:rPr lang="it-IT" sz="1400" i="1">
                          <a:latin typeface="Cambria Math" charset="0"/>
                          <a:ea typeface="Cambria Math"/>
                        </a:rPr>
                        <m:t>=0.5 </m:t>
                      </m:r>
                      <m:r>
                        <a:rPr lang="it-IT" sz="1400" i="1">
                          <a:latin typeface="Cambria Math" charset="0"/>
                          <a:ea typeface="Cambria Math" charset="0"/>
                          <a:cs typeface="Cambria Math" charset="0"/>
                        </a:rPr>
                        <m:t>𝜇</m:t>
                      </m:r>
                      <m:r>
                        <a:rPr lang="it-IT" sz="1400" i="1">
                          <a:latin typeface="Cambria Math" charset="0"/>
                          <a:ea typeface="Cambria Math" charset="0"/>
                          <a:cs typeface="Cambria Math" charset="0"/>
                        </a:rPr>
                        <m:t>𝑠</m:t>
                      </m:r>
                      <m:r>
                        <a:rPr lang="it-IT" sz="1400" b="0" i="1" smtClean="0">
                          <a:latin typeface="Cambria Math" charset="0"/>
                          <a:ea typeface="Cambria Math" charset="0"/>
                          <a:cs typeface="Cambria Math" charset="0"/>
                        </a:rPr>
                        <m:t>; </m:t>
                      </m:r>
                      <m:r>
                        <a:rPr lang="it-IT" sz="1400" b="0" i="1" smtClean="0">
                          <a:latin typeface="Cambria Math" charset="0"/>
                          <a:ea typeface="Cambria Math" charset="0"/>
                          <a:cs typeface="Cambria Math" charset="0"/>
                        </a:rPr>
                        <m:t>𝜏</m:t>
                      </m:r>
                      <m:r>
                        <a:rPr lang="it-IT" sz="1400" b="0" i="1" smtClean="0">
                          <a:latin typeface="Cambria Math" charset="0"/>
                          <a:ea typeface="Cambria Math"/>
                        </a:rPr>
                        <m:t>≈2.</m:t>
                      </m:r>
                      <m:r>
                        <a:rPr lang="it-IT" sz="1400" b="0" i="1">
                          <a:latin typeface="Cambria Math" charset="0"/>
                          <a:ea typeface="Cambria Math"/>
                        </a:rPr>
                        <m:t> </m:t>
                      </m:r>
                      <m:r>
                        <a:rPr lang="it-IT" sz="1400" b="0" i="1" smtClean="0">
                          <a:latin typeface="Cambria Math" charset="0"/>
                          <a:ea typeface="Cambria Math"/>
                        </a:rPr>
                        <m:t>8</m:t>
                      </m:r>
                      <m:r>
                        <a:rPr lang="it-IT" sz="1400" b="0" i="1">
                          <a:latin typeface="Cambria Math" charset="0"/>
                          <a:ea typeface="Cambria Math" charset="0"/>
                          <a:cs typeface="Cambria Math" charset="0"/>
                        </a:rPr>
                        <m:t>𝜇</m:t>
                      </m:r>
                      <m:r>
                        <a:rPr lang="it-IT" sz="1400" b="0" i="1">
                          <a:latin typeface="Cambria Math" charset="0"/>
                          <a:ea typeface="Cambria Math" charset="0"/>
                          <a:cs typeface="Cambria Math" charset="0"/>
                        </a:rPr>
                        <m:t>𝑠</m:t>
                      </m:r>
                    </m:oMath>
                  </m:oMathPara>
                </a14:m>
                <a:endParaRPr lang="en-US" sz="1400" dirty="0"/>
              </a:p>
              <a:p>
                <a:endParaRPr lang="en-US" sz="1400" dirty="0"/>
              </a:p>
            </p:txBody>
          </p:sp>
        </mc:Choice>
        <mc:Fallback xmlns="">
          <p:sp>
            <p:nvSpPr>
              <p:cNvPr id="23" name="Rettangolo 22"/>
              <p:cNvSpPr>
                <a:spLocks noRot="1" noChangeAspect="1" noMove="1" noResize="1" noEditPoints="1" noAdjustHandles="1" noChangeArrowheads="1" noChangeShapeType="1" noTextEdit="1"/>
              </p:cNvSpPr>
              <p:nvPr/>
            </p:nvSpPr>
            <p:spPr>
              <a:xfrm>
                <a:off x="2007801" y="6498252"/>
                <a:ext cx="5274393" cy="523220"/>
              </a:xfrm>
              <a:prstGeom prst="rect">
                <a:avLst/>
              </a:prstGeom>
              <a:blipFill rotWithShape="0">
                <a:blip r:embed="rId5"/>
                <a:stretch>
                  <a:fillRect/>
                </a:stretch>
              </a:blipFill>
            </p:spPr>
            <p:txBody>
              <a:bodyPr/>
              <a:lstStyle/>
              <a:p>
                <a:r>
                  <a:rPr lang="en-US">
                    <a:noFill/>
                  </a:rPr>
                  <a:t> </a:t>
                </a:r>
              </a:p>
            </p:txBody>
          </p:sp>
        </mc:Fallback>
      </mc:AlternateContent>
      <p:grpSp>
        <p:nvGrpSpPr>
          <p:cNvPr id="7" name="Gruppo 6"/>
          <p:cNvGrpSpPr/>
          <p:nvPr/>
        </p:nvGrpSpPr>
        <p:grpSpPr>
          <a:xfrm>
            <a:off x="1020167" y="2394252"/>
            <a:ext cx="6948000" cy="4104000"/>
            <a:chOff x="779658" y="2079152"/>
            <a:chExt cx="7429018" cy="4320000"/>
          </a:xfrm>
        </p:grpSpPr>
        <p:pic>
          <p:nvPicPr>
            <p:cNvPr id="4" name="Immagine 3"/>
            <p:cNvPicPr>
              <a:picLocks noChangeAspect="1"/>
            </p:cNvPicPr>
            <p:nvPr/>
          </p:nvPicPr>
          <p:blipFill rotWithShape="1">
            <a:blip r:embed="rId6">
              <a:extLst>
                <a:ext uri="{28A0092B-C50C-407E-A947-70E740481C1C}">
                  <a14:useLocalDpi xmlns:a14="http://schemas.microsoft.com/office/drawing/2010/main" val="0"/>
                </a:ext>
              </a:extLst>
            </a:blip>
            <a:srcRect l="5790" r="8226"/>
            <a:stretch/>
          </p:blipFill>
          <p:spPr>
            <a:xfrm>
              <a:off x="779658" y="2079152"/>
              <a:ext cx="7429018" cy="4320000"/>
            </a:xfrm>
            <a:prstGeom prst="rect">
              <a:avLst/>
            </a:prstGeom>
          </p:spPr>
        </p:pic>
        <p:cxnSp>
          <p:nvCxnSpPr>
            <p:cNvPr id="24" name="Connettore 1 23"/>
            <p:cNvCxnSpPr/>
            <p:nvPr/>
          </p:nvCxnSpPr>
          <p:spPr>
            <a:xfrm>
              <a:off x="1740309" y="2418735"/>
              <a:ext cx="1" cy="3472995"/>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ettangolo 26"/>
                <p:cNvSpPr/>
                <p:nvPr/>
              </p:nvSpPr>
              <p:spPr>
                <a:xfrm>
                  <a:off x="1740309" y="5487603"/>
                  <a:ext cx="7894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a:rPr>
                            </m:ctrlPr>
                          </m:sSubPr>
                          <m:e>
                            <m:r>
                              <a:rPr lang="it-IT" i="1">
                                <a:latin typeface="Cambria Math" charset="0"/>
                                <a:ea typeface="Cambria Math"/>
                              </a:rPr>
                              <m:t>𝑇</m:t>
                            </m:r>
                          </m:e>
                          <m:sub>
                            <m:r>
                              <a:rPr lang="it-IT" b="0" i="1" smtClean="0">
                                <a:latin typeface="Cambria Math" charset="0"/>
                                <a:ea typeface="Cambria Math"/>
                              </a:rPr>
                              <m:t>𝑠𝑡𝑎𝑟𝑡</m:t>
                            </m:r>
                          </m:sub>
                        </m:sSub>
                      </m:oMath>
                    </m:oMathPara>
                  </a14:m>
                  <a:endParaRPr lang="en-US" dirty="0"/>
                </a:p>
              </p:txBody>
            </p:sp>
          </mc:Choice>
          <mc:Fallback xmlns="">
            <p:sp>
              <p:nvSpPr>
                <p:cNvPr id="27" name="Rettangolo 26"/>
                <p:cNvSpPr>
                  <a:spLocks noRot="1" noChangeAspect="1" noMove="1" noResize="1" noEditPoints="1" noAdjustHandles="1" noChangeArrowheads="1" noChangeShapeType="1" noTextEdit="1"/>
                </p:cNvSpPr>
                <p:nvPr/>
              </p:nvSpPr>
              <p:spPr>
                <a:xfrm>
                  <a:off x="1740309" y="5487603"/>
                  <a:ext cx="789447" cy="369332"/>
                </a:xfrm>
                <a:prstGeom prst="rect">
                  <a:avLst/>
                </a:prstGeom>
                <a:blipFill rotWithShape="0">
                  <a:blip r:embed="rId7"/>
                  <a:stretch>
                    <a:fillRect/>
                  </a:stretch>
                </a:blipFill>
              </p:spPr>
              <p:txBody>
                <a:bodyPr/>
                <a:lstStyle/>
                <a:p>
                  <a:r>
                    <a:rPr lang="en-US">
                      <a:noFill/>
                    </a:rPr>
                    <a:t> </a:t>
                  </a:r>
                </a:p>
              </p:txBody>
            </p:sp>
          </mc:Fallback>
        </mc:AlternateContent>
      </p:grpSp>
      <p:sp>
        <p:nvSpPr>
          <p:cNvPr id="5" name="Rettangolo 4"/>
          <p:cNvSpPr/>
          <p:nvPr/>
        </p:nvSpPr>
        <p:spPr>
          <a:xfrm>
            <a:off x="461719" y="717710"/>
            <a:ext cx="8064896" cy="473206"/>
          </a:xfrm>
          <a:prstGeom prst="rect">
            <a:avLst/>
          </a:prstGeom>
        </p:spPr>
        <p:txBody>
          <a:bodyPr wrap="square">
            <a:spAutoFit/>
          </a:bodyPr>
          <a:lstStyle/>
          <a:p>
            <a:pPr algn="just">
              <a:lnSpc>
                <a:spcPct val="150000"/>
              </a:lnSpc>
            </a:pPr>
            <a:r>
              <a:rPr lang="it-IT" dirty="0">
                <a:latin typeface="Adobe Devanagari" panose="02040503050201020203" pitchFamily="18" charset="0"/>
                <a:cs typeface="Adobe Devanagari" panose="02040503050201020203" pitchFamily="18" charset="0"/>
              </a:rPr>
              <a:t>The </a:t>
            </a:r>
            <a:r>
              <a:rPr lang="it-IT" dirty="0" err="1">
                <a:latin typeface="Adobe Devanagari" panose="02040503050201020203" pitchFamily="18" charset="0"/>
                <a:cs typeface="Adobe Devanagari" panose="02040503050201020203" pitchFamily="18" charset="0"/>
              </a:rPr>
              <a:t>response</a:t>
            </a:r>
            <a:r>
              <a:rPr lang="it-IT" dirty="0">
                <a:latin typeface="Adobe Devanagari" panose="02040503050201020203" pitchFamily="18" charset="0"/>
                <a:cs typeface="Adobe Devanagari" panose="02040503050201020203" pitchFamily="18" charset="0"/>
              </a:rPr>
              <a:t> of a </a:t>
            </a:r>
            <a:r>
              <a:rPr lang="it-IT" dirty="0" err="1">
                <a:latin typeface="Adobe Devanagari" panose="02040503050201020203" pitchFamily="18" charset="0"/>
                <a:cs typeface="Adobe Devanagari" panose="02040503050201020203" pitchFamily="18" charset="0"/>
              </a:rPr>
              <a:t>Lorentzian</a:t>
            </a:r>
            <a:r>
              <a:rPr lang="it-IT" dirty="0">
                <a:latin typeface="Adobe Devanagari" panose="02040503050201020203" pitchFamily="18" charset="0"/>
                <a:cs typeface="Adobe Devanagari" panose="02040503050201020203" pitchFamily="18" charset="0"/>
              </a:rPr>
              <a:t> network to an RF </a:t>
            </a:r>
            <a:r>
              <a:rPr lang="it-IT" dirty="0" err="1">
                <a:latin typeface="Adobe Devanagari" panose="02040503050201020203" pitchFamily="18" charset="0"/>
                <a:cs typeface="Adobe Devanagari" panose="02040503050201020203" pitchFamily="18" charset="0"/>
              </a:rPr>
              <a:t>step</a:t>
            </a:r>
            <a:r>
              <a:rPr lang="it-IT" dirty="0">
                <a:latin typeface="Adobe Devanagari" panose="02040503050201020203" pitchFamily="18" charset="0"/>
                <a:cs typeface="Adobe Devanagari" panose="02040503050201020203" pitchFamily="18" charset="0"/>
              </a:rPr>
              <a:t> </a:t>
            </a:r>
            <a:r>
              <a:rPr lang="it-IT" dirty="0" err="1">
                <a:latin typeface="Adobe Devanagari" panose="02040503050201020203" pitchFamily="18" charset="0"/>
                <a:cs typeface="Adobe Devanagari" panose="02040503050201020203" pitchFamily="18" charset="0"/>
              </a:rPr>
              <a:t>pulse</a:t>
            </a:r>
            <a:r>
              <a:rPr lang="it-IT" dirty="0">
                <a:latin typeface="Adobe Devanagari" panose="02040503050201020203" pitchFamily="18" charset="0"/>
                <a:cs typeface="Adobe Devanagari" panose="02040503050201020203" pitchFamily="18" charset="0"/>
              </a:rPr>
              <a:t> </a:t>
            </a:r>
            <a:r>
              <a:rPr lang="it-IT" dirty="0" err="1">
                <a:latin typeface="Adobe Devanagari" panose="02040503050201020203" pitchFamily="18" charset="0"/>
                <a:cs typeface="Adobe Devanagari" panose="02040503050201020203" pitchFamily="18" charset="0"/>
              </a:rPr>
              <a:t>is</a:t>
            </a:r>
            <a:r>
              <a:rPr lang="it-IT" dirty="0">
                <a:latin typeface="Adobe Devanagari" panose="02040503050201020203" pitchFamily="18" charset="0"/>
                <a:cs typeface="Adobe Devanagari" panose="02040503050201020203" pitchFamily="18" charset="0"/>
              </a:rPr>
              <a:t>: </a:t>
            </a:r>
            <a:endParaRPr lang="en-US" dirty="0">
              <a:latin typeface="Adobe Devanagari" panose="02040503050201020203" pitchFamily="18" charset="0"/>
              <a:cs typeface="Adobe Devanagari" panose="02040503050201020203" pitchFamily="18" charset="0"/>
            </a:endParaRPr>
          </a:p>
        </p:txBody>
      </p:sp>
      <p:cxnSp>
        <p:nvCxnSpPr>
          <p:cNvPr id="11" name="Connettore 1 10"/>
          <p:cNvCxnSpPr/>
          <p:nvPr/>
        </p:nvCxnSpPr>
        <p:spPr>
          <a:xfrm flipV="1">
            <a:off x="803189" y="647048"/>
            <a:ext cx="7411452" cy="16042"/>
          </a:xfrm>
          <a:prstGeom prst="line">
            <a:avLst/>
          </a:prstGeom>
          <a:ln w="76200" cmpd="thickThin">
            <a:solidFill>
              <a:srgbClr val="0070C0"/>
            </a:solidFill>
            <a:prstDash val="solid"/>
          </a:ln>
          <a:effectLst>
            <a:softEdge rad="31750"/>
          </a:effectLst>
          <a:scene3d>
            <a:camera prst="orthographicFront"/>
            <a:lightRig rig="threePt" dir="t"/>
          </a:scene3d>
          <a:sp3d prstMaterial="matte">
            <a:bevelT w="101600"/>
          </a:sp3d>
        </p:spPr>
        <p:style>
          <a:lnRef idx="1">
            <a:schemeClr val="accent1"/>
          </a:lnRef>
          <a:fillRef idx="0">
            <a:schemeClr val="accent1"/>
          </a:fillRef>
          <a:effectRef idx="0">
            <a:schemeClr val="accent1"/>
          </a:effectRef>
          <a:fontRef idx="minor">
            <a:schemeClr val="tx1"/>
          </a:fontRef>
        </p:style>
      </p:cxnSp>
      <p:grpSp>
        <p:nvGrpSpPr>
          <p:cNvPr id="34" name="Gruppo 33"/>
          <p:cNvGrpSpPr/>
          <p:nvPr/>
        </p:nvGrpSpPr>
        <p:grpSpPr>
          <a:xfrm>
            <a:off x="6192533" y="785085"/>
            <a:ext cx="2484913" cy="1056283"/>
            <a:chOff x="6192533" y="785085"/>
            <a:chExt cx="2484913" cy="1056283"/>
          </a:xfrm>
        </p:grpSpPr>
        <p:grpSp>
          <p:nvGrpSpPr>
            <p:cNvPr id="28" name="Gruppo 27"/>
            <p:cNvGrpSpPr/>
            <p:nvPr/>
          </p:nvGrpSpPr>
          <p:grpSpPr>
            <a:xfrm>
              <a:off x="6192533" y="785085"/>
              <a:ext cx="2484913" cy="1056283"/>
              <a:chOff x="6192533" y="640710"/>
              <a:chExt cx="2484913" cy="1056283"/>
            </a:xfrm>
          </p:grpSpPr>
          <p:cxnSp>
            <p:nvCxnSpPr>
              <p:cNvPr id="12" name="Connettore 4 11"/>
              <p:cNvCxnSpPr/>
              <p:nvPr/>
            </p:nvCxnSpPr>
            <p:spPr>
              <a:xfrm flipV="1">
                <a:off x="6474976" y="1069813"/>
                <a:ext cx="1874419" cy="361810"/>
              </a:xfrm>
              <a:prstGeom prst="bentConnector3">
                <a:avLst>
                  <a:gd name="adj1" fmla="val 15766"/>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Gruppo 16"/>
              <p:cNvGrpSpPr/>
              <p:nvPr/>
            </p:nvGrpSpPr>
            <p:grpSpPr>
              <a:xfrm>
                <a:off x="6381549" y="640710"/>
                <a:ext cx="2295897" cy="862210"/>
                <a:chOff x="6381549" y="640710"/>
                <a:chExt cx="2295897" cy="862210"/>
              </a:xfrm>
            </p:grpSpPr>
            <p:cxnSp>
              <p:nvCxnSpPr>
                <p:cNvPr id="13" name="Connettore 2 12"/>
                <p:cNvCxnSpPr/>
                <p:nvPr/>
              </p:nvCxnSpPr>
              <p:spPr>
                <a:xfrm flipV="1">
                  <a:off x="6381549" y="1427520"/>
                  <a:ext cx="22958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H="1" flipV="1">
                  <a:off x="6446101" y="640710"/>
                  <a:ext cx="0" cy="8622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0" name="Connettore 1 19"/>
              <p:cNvCxnSpPr/>
              <p:nvPr/>
            </p:nvCxnSpPr>
            <p:spPr>
              <a:xfrm>
                <a:off x="6410423" y="1056086"/>
                <a:ext cx="72000" cy="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6192533" y="935331"/>
                <a:ext cx="263214" cy="276999"/>
              </a:xfrm>
              <a:prstGeom prst="rect">
                <a:avLst/>
              </a:prstGeom>
              <a:noFill/>
            </p:spPr>
            <p:txBody>
              <a:bodyPr wrap="none" rtlCol="0">
                <a:spAutoFit/>
              </a:bodyPr>
              <a:lstStyle/>
              <a:p>
                <a:r>
                  <a:rPr lang="en-US" sz="1200" dirty="0" smtClean="0"/>
                  <a:t>1</a:t>
                </a:r>
                <a:endParaRPr lang="en-US" sz="1200" dirty="0"/>
              </a:p>
            </p:txBody>
          </p:sp>
          <p:sp>
            <p:nvSpPr>
              <p:cNvPr id="26" name="CasellaDiTesto 25"/>
              <p:cNvSpPr txBox="1"/>
              <p:nvPr/>
            </p:nvSpPr>
            <p:spPr>
              <a:xfrm>
                <a:off x="6652941" y="1419994"/>
                <a:ext cx="438453" cy="276999"/>
              </a:xfrm>
              <a:prstGeom prst="rect">
                <a:avLst/>
              </a:prstGeom>
              <a:noFill/>
            </p:spPr>
            <p:txBody>
              <a:bodyPr wrap="none" rtlCol="0">
                <a:spAutoFit/>
              </a:bodyPr>
              <a:lstStyle/>
              <a:p>
                <a:r>
                  <a:rPr lang="en-US" sz="1200" dirty="0" err="1" smtClean="0"/>
                  <a:t>T</a:t>
                </a:r>
                <a:r>
                  <a:rPr lang="en-US" sz="1200" baseline="-25000" dirty="0" err="1" smtClean="0"/>
                  <a:t>start</a:t>
                </a:r>
                <a:endParaRPr lang="en-US" sz="1200" baseline="-25000" dirty="0"/>
              </a:p>
            </p:txBody>
          </p:sp>
        </p:grpSp>
        <p:cxnSp>
          <p:nvCxnSpPr>
            <p:cNvPr id="33" name="Connettore 1 32"/>
            <p:cNvCxnSpPr/>
            <p:nvPr/>
          </p:nvCxnSpPr>
          <p:spPr>
            <a:xfrm>
              <a:off x="7676830" y="1212218"/>
              <a:ext cx="932447"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931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3">
            <a:extLst>
              <a:ext uri="{28A0092B-C50C-407E-A947-70E740481C1C}">
                <a14:useLocalDpi xmlns:a14="http://schemas.microsoft.com/office/drawing/2010/main" val="0"/>
              </a:ext>
            </a:extLst>
          </a:blip>
          <a:srcRect l="5790" r="8064"/>
          <a:stretch/>
        </p:blipFill>
        <p:spPr>
          <a:xfrm>
            <a:off x="1034914" y="2500441"/>
            <a:ext cx="6948000" cy="4032722"/>
          </a:xfrm>
          <a:prstGeom prst="rect">
            <a:avLst/>
          </a:prstGeom>
        </p:spPr>
      </p:pic>
      <mc:AlternateContent xmlns:mc="http://schemas.openxmlformats.org/markup-compatibility/2006" xmlns:a14="http://schemas.microsoft.com/office/drawing/2010/main">
        <mc:Choice Requires="a14">
          <p:sp>
            <p:nvSpPr>
              <p:cNvPr id="6" name="Rettangolo 5"/>
              <p:cNvSpPr/>
              <p:nvPr/>
            </p:nvSpPr>
            <p:spPr>
              <a:xfrm>
                <a:off x="1229138" y="6536823"/>
                <a:ext cx="655955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a:rPr>
                          </m:ctrlPr>
                        </m:sSubPr>
                        <m:e>
                          <m:r>
                            <a:rPr lang="it-IT" sz="1400" b="0" i="1">
                              <a:latin typeface="Cambria Math" charset="0"/>
                              <a:ea typeface="Cambria Math"/>
                            </a:rPr>
                            <m:t>𝑄</m:t>
                          </m:r>
                        </m:e>
                        <m:sub>
                          <m:r>
                            <a:rPr lang="it-IT" sz="1400" b="0" i="1">
                              <a:latin typeface="Cambria Math" charset="0"/>
                              <a:ea typeface="Cambria Math"/>
                            </a:rPr>
                            <m:t>𝐿</m:t>
                          </m:r>
                        </m:sub>
                      </m:sSub>
                      <m:r>
                        <a:rPr lang="it-IT" sz="1400" b="0" i="1">
                          <a:latin typeface="Cambria Math" charset="0"/>
                          <a:ea typeface="Cambria Math"/>
                        </a:rPr>
                        <m:t>=25000;</m:t>
                      </m:r>
                      <m:sSub>
                        <m:sSubPr>
                          <m:ctrlPr>
                            <a:rPr lang="it-IT" sz="1400" i="1">
                              <a:latin typeface="Cambria Math" panose="02040503050406030204" pitchFamily="18" charset="0"/>
                              <a:ea typeface="Cambria Math"/>
                            </a:rPr>
                          </m:ctrlPr>
                        </m:sSubPr>
                        <m:e>
                          <m:r>
                            <a:rPr lang="it-IT" sz="1400" b="0" i="1">
                              <a:latin typeface="Cambria Math"/>
                              <a:ea typeface="Cambria Math"/>
                            </a:rPr>
                            <m:t>𝜔</m:t>
                          </m:r>
                        </m:e>
                        <m:sub>
                          <m:r>
                            <a:rPr lang="it-IT" sz="1400" b="0" i="1">
                              <a:latin typeface="Cambria Math"/>
                              <a:ea typeface="Cambria Math"/>
                            </a:rPr>
                            <m:t>0</m:t>
                          </m:r>
                        </m:sub>
                      </m:sSub>
                      <m:r>
                        <a:rPr lang="it-IT" sz="1400" b="0" i="1" smtClean="0">
                          <a:latin typeface="Cambria Math" charset="0"/>
                          <a:ea typeface="Cambria Math"/>
                        </a:rPr>
                        <m:t>=2856 </m:t>
                      </m:r>
                      <m:r>
                        <a:rPr lang="it-IT" sz="1400" b="0" i="1" smtClean="0">
                          <a:latin typeface="Cambria Math" charset="0"/>
                          <a:ea typeface="Cambria Math"/>
                        </a:rPr>
                        <m:t>𝑀𝐻𝑧</m:t>
                      </m:r>
                      <m:r>
                        <a:rPr lang="it-IT" sz="1400" b="0" i="1" smtClean="0">
                          <a:latin typeface="Cambria Math" charset="0"/>
                          <a:ea typeface="Cambria Math"/>
                        </a:rPr>
                        <m:t>;</m:t>
                      </m:r>
                      <m:sSub>
                        <m:sSubPr>
                          <m:ctrlPr>
                            <a:rPr lang="en-US" sz="1400" i="1">
                              <a:latin typeface="Cambria Math" panose="02040503050406030204" pitchFamily="18" charset="0"/>
                              <a:ea typeface="Cambria Math"/>
                            </a:rPr>
                          </m:ctrlPr>
                        </m:sSubPr>
                        <m:e>
                          <m:r>
                            <a:rPr lang="it-IT" sz="1400" i="1">
                              <a:latin typeface="Cambria Math" charset="0"/>
                              <a:ea typeface="Cambria Math"/>
                            </a:rPr>
                            <m:t>𝑇</m:t>
                          </m:r>
                        </m:e>
                        <m:sub>
                          <m:r>
                            <a:rPr lang="it-IT" sz="1400" b="0" i="1" smtClean="0">
                              <a:latin typeface="Cambria Math" charset="0"/>
                              <a:ea typeface="Cambria Math"/>
                            </a:rPr>
                            <m:t>𝑠𝑡𝑎𝑟𝑡</m:t>
                          </m:r>
                        </m:sub>
                      </m:sSub>
                      <m:r>
                        <a:rPr lang="it-IT" sz="1400" i="1">
                          <a:latin typeface="Cambria Math" charset="0"/>
                          <a:ea typeface="Cambria Math"/>
                        </a:rPr>
                        <m:t>=</m:t>
                      </m:r>
                      <m:r>
                        <a:rPr lang="it-IT" sz="1400" b="0" i="1" smtClean="0">
                          <a:latin typeface="Cambria Math" charset="0"/>
                          <a:ea typeface="Cambria Math"/>
                        </a:rPr>
                        <m:t>0</m:t>
                      </m:r>
                      <m:r>
                        <a:rPr lang="it-IT" sz="1400" i="1">
                          <a:latin typeface="Cambria Math" charset="0"/>
                          <a:ea typeface="Cambria Math"/>
                        </a:rPr>
                        <m:t>.5 </m:t>
                      </m:r>
                      <m:r>
                        <a:rPr lang="it-IT" sz="1400" i="1">
                          <a:latin typeface="Cambria Math" charset="0"/>
                          <a:ea typeface="Cambria Math" charset="0"/>
                          <a:cs typeface="Cambria Math" charset="0"/>
                        </a:rPr>
                        <m:t>𝜇</m:t>
                      </m:r>
                      <m:r>
                        <a:rPr lang="it-IT" sz="1400" i="1">
                          <a:latin typeface="Cambria Math" charset="0"/>
                          <a:ea typeface="Cambria Math" charset="0"/>
                          <a:cs typeface="Cambria Math" charset="0"/>
                        </a:rPr>
                        <m:t>𝑠</m:t>
                      </m:r>
                      <m:r>
                        <a:rPr lang="it-IT" sz="1400" i="1">
                          <a:latin typeface="Cambria Math" charset="0"/>
                          <a:ea typeface="Cambria Math" charset="0"/>
                          <a:cs typeface="Cambria Math" charset="0"/>
                        </a:rPr>
                        <m:t>;</m:t>
                      </m:r>
                      <m:sSub>
                        <m:sSubPr>
                          <m:ctrlPr>
                            <a:rPr lang="en-US" sz="1400" i="1" smtClean="0">
                              <a:latin typeface="Cambria Math" panose="02040503050406030204" pitchFamily="18" charset="0"/>
                              <a:ea typeface="Cambria Math"/>
                            </a:rPr>
                          </m:ctrlPr>
                        </m:sSubPr>
                        <m:e>
                          <m:r>
                            <a:rPr lang="it-IT" sz="1400" b="0" i="1" smtClean="0">
                              <a:latin typeface="Cambria Math" charset="0"/>
                              <a:ea typeface="Cambria Math"/>
                            </a:rPr>
                            <m:t>𝑇</m:t>
                          </m:r>
                        </m:e>
                        <m:sub>
                          <m:r>
                            <a:rPr lang="it-IT" sz="1400" b="0" i="1" smtClean="0">
                              <a:latin typeface="Cambria Math" charset="0"/>
                              <a:ea typeface="Cambria Math"/>
                            </a:rPr>
                            <m:t>𝑒𝑛𝑑</m:t>
                          </m:r>
                        </m:sub>
                      </m:sSub>
                      <m:r>
                        <a:rPr lang="it-IT" sz="1400" b="0" i="1" smtClean="0">
                          <a:latin typeface="Cambria Math" charset="0"/>
                          <a:ea typeface="Cambria Math"/>
                        </a:rPr>
                        <m:t>=5.5 </m:t>
                      </m:r>
                      <m:r>
                        <a:rPr lang="it-IT" sz="1400" b="0" i="1" smtClean="0">
                          <a:latin typeface="Cambria Math" charset="0"/>
                          <a:ea typeface="Cambria Math" charset="0"/>
                          <a:cs typeface="Cambria Math" charset="0"/>
                        </a:rPr>
                        <m:t>𝜇</m:t>
                      </m:r>
                      <m:r>
                        <a:rPr lang="it-IT" sz="1400" b="0" i="1" smtClean="0">
                          <a:latin typeface="Cambria Math" charset="0"/>
                          <a:ea typeface="Cambria Math" charset="0"/>
                          <a:cs typeface="Cambria Math" charset="0"/>
                        </a:rPr>
                        <m:t>𝑠</m:t>
                      </m:r>
                      <m:r>
                        <a:rPr lang="it-IT" sz="1400" b="0" i="1" smtClean="0">
                          <a:latin typeface="Cambria Math" charset="0"/>
                          <a:ea typeface="Cambria Math" charset="0"/>
                          <a:cs typeface="Cambria Math" charset="0"/>
                        </a:rPr>
                        <m:t>;</m:t>
                      </m:r>
                      <m:r>
                        <a:rPr lang="it-IT" sz="1400" b="0" i="0" smtClean="0">
                          <a:latin typeface="Cambria Math" charset="0"/>
                          <a:ea typeface="Cambria Math" charset="0"/>
                          <a:cs typeface="Cambria Math" charset="0"/>
                        </a:rPr>
                        <m:t> </m:t>
                      </m:r>
                      <m:r>
                        <a:rPr lang="it-IT" sz="1400" b="0" i="1" smtClean="0">
                          <a:latin typeface="Cambria Math" charset="0"/>
                          <a:ea typeface="Cambria Math" charset="0"/>
                          <a:cs typeface="Cambria Math" charset="0"/>
                        </a:rPr>
                        <m:t>𝜏</m:t>
                      </m:r>
                      <m:r>
                        <a:rPr lang="it-IT" sz="1400" b="0" i="1" smtClean="0">
                          <a:latin typeface="Cambria Math" charset="0"/>
                          <a:ea typeface="Cambria Math"/>
                        </a:rPr>
                        <m:t>≈2.</m:t>
                      </m:r>
                      <m:r>
                        <a:rPr lang="it-IT" sz="1400" b="0" i="1">
                          <a:latin typeface="Cambria Math" charset="0"/>
                          <a:ea typeface="Cambria Math"/>
                        </a:rPr>
                        <m:t> </m:t>
                      </m:r>
                      <m:r>
                        <a:rPr lang="it-IT" sz="1400" b="0" i="1" smtClean="0">
                          <a:latin typeface="Cambria Math" charset="0"/>
                          <a:ea typeface="Cambria Math"/>
                        </a:rPr>
                        <m:t>8</m:t>
                      </m:r>
                      <m:r>
                        <a:rPr lang="it-IT" sz="1400" b="0" i="1">
                          <a:latin typeface="Cambria Math" charset="0"/>
                          <a:ea typeface="Cambria Math" charset="0"/>
                          <a:cs typeface="Cambria Math" charset="0"/>
                        </a:rPr>
                        <m:t>𝜇</m:t>
                      </m:r>
                      <m:r>
                        <a:rPr lang="it-IT" sz="1400" b="0" i="1">
                          <a:latin typeface="Cambria Math" charset="0"/>
                          <a:ea typeface="Cambria Math" charset="0"/>
                          <a:cs typeface="Cambria Math" charset="0"/>
                        </a:rPr>
                        <m:t>𝑠</m:t>
                      </m:r>
                    </m:oMath>
                  </m:oMathPara>
                </a14:m>
                <a:endParaRPr lang="en-US" sz="1400" dirty="0"/>
              </a:p>
              <a:p>
                <a:endParaRPr lang="en-US" sz="1400" dirty="0"/>
              </a:p>
            </p:txBody>
          </p:sp>
        </mc:Choice>
        <mc:Fallback xmlns="">
          <p:sp>
            <p:nvSpPr>
              <p:cNvPr id="6" name="Rettangolo 5"/>
              <p:cNvSpPr>
                <a:spLocks noRot="1" noChangeAspect="1" noMove="1" noResize="1" noEditPoints="1" noAdjustHandles="1" noChangeArrowheads="1" noChangeShapeType="1" noTextEdit="1"/>
              </p:cNvSpPr>
              <p:nvPr/>
            </p:nvSpPr>
            <p:spPr>
              <a:xfrm>
                <a:off x="1229138" y="6536823"/>
                <a:ext cx="6559553" cy="523220"/>
              </a:xfrm>
              <a:prstGeom prst="rect">
                <a:avLst/>
              </a:prstGeom>
              <a:blipFill rotWithShape="0">
                <a:blip r:embed="rId4"/>
                <a:stretch>
                  <a:fillRect/>
                </a:stretch>
              </a:blipFill>
            </p:spPr>
            <p:txBody>
              <a:bodyPr/>
              <a:lstStyle/>
              <a:p>
                <a:r>
                  <a:rPr lang="en-US">
                    <a:noFill/>
                  </a:rPr>
                  <a:t> </a:t>
                </a:r>
              </a:p>
            </p:txBody>
          </p:sp>
        </mc:Fallback>
      </mc:AlternateContent>
      <p:cxnSp>
        <p:nvCxnSpPr>
          <p:cNvPr id="13" name="Connettore 1 12"/>
          <p:cNvCxnSpPr/>
          <p:nvPr/>
        </p:nvCxnSpPr>
        <p:spPr>
          <a:xfrm>
            <a:off x="1942440" y="2780304"/>
            <a:ext cx="1" cy="3472995"/>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ttangolo 14"/>
              <p:cNvSpPr/>
              <p:nvPr/>
            </p:nvSpPr>
            <p:spPr>
              <a:xfrm>
                <a:off x="5093110" y="5487603"/>
                <a:ext cx="67326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a:rPr>
                          </m:ctrlPr>
                        </m:sSubPr>
                        <m:e>
                          <m:r>
                            <a:rPr lang="it-IT" i="1">
                              <a:latin typeface="Cambria Math" charset="0"/>
                              <a:ea typeface="Cambria Math"/>
                            </a:rPr>
                            <m:t>𝑇</m:t>
                          </m:r>
                        </m:e>
                        <m:sub>
                          <m:r>
                            <a:rPr lang="it-IT" i="1">
                              <a:latin typeface="Cambria Math" charset="0"/>
                              <a:ea typeface="Cambria Math"/>
                            </a:rPr>
                            <m:t>𝑒𝑛𝑑</m:t>
                          </m:r>
                        </m:sub>
                      </m:sSub>
                    </m:oMath>
                  </m:oMathPara>
                </a14:m>
                <a:endParaRPr lang="en-US" dirty="0"/>
              </a:p>
            </p:txBody>
          </p:sp>
        </mc:Choice>
        <mc:Fallback xmlns="">
          <p:sp>
            <p:nvSpPr>
              <p:cNvPr id="15" name="Rettangolo 14"/>
              <p:cNvSpPr>
                <a:spLocks noRot="1" noChangeAspect="1" noMove="1" noResize="1" noEditPoints="1" noAdjustHandles="1" noChangeArrowheads="1" noChangeShapeType="1" noTextEdit="1"/>
              </p:cNvSpPr>
              <p:nvPr/>
            </p:nvSpPr>
            <p:spPr>
              <a:xfrm>
                <a:off x="5093110" y="5487603"/>
                <a:ext cx="673261"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ttangolo 15"/>
              <p:cNvSpPr/>
              <p:nvPr/>
            </p:nvSpPr>
            <p:spPr>
              <a:xfrm>
                <a:off x="1971316" y="5487603"/>
                <a:ext cx="7894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a:rPr>
                          </m:ctrlPr>
                        </m:sSubPr>
                        <m:e>
                          <m:r>
                            <a:rPr lang="it-IT" i="1">
                              <a:latin typeface="Cambria Math" charset="0"/>
                              <a:ea typeface="Cambria Math"/>
                            </a:rPr>
                            <m:t>𝑇</m:t>
                          </m:r>
                        </m:e>
                        <m:sub>
                          <m:r>
                            <a:rPr lang="it-IT" b="0" i="1" smtClean="0">
                              <a:latin typeface="Cambria Math" charset="0"/>
                              <a:ea typeface="Cambria Math"/>
                            </a:rPr>
                            <m:t>𝑠𝑡𝑎𝑟𝑡</m:t>
                          </m:r>
                        </m:sub>
                      </m:sSub>
                    </m:oMath>
                  </m:oMathPara>
                </a14:m>
                <a:endParaRPr lang="en-US" dirty="0"/>
              </a:p>
            </p:txBody>
          </p:sp>
        </mc:Choice>
        <mc:Fallback xmlns="">
          <p:sp>
            <p:nvSpPr>
              <p:cNvPr id="16" name="Rettangolo 15"/>
              <p:cNvSpPr>
                <a:spLocks noRot="1" noChangeAspect="1" noMove="1" noResize="1" noEditPoints="1" noAdjustHandles="1" noChangeArrowheads="1" noChangeShapeType="1" noTextEdit="1"/>
              </p:cNvSpPr>
              <p:nvPr/>
            </p:nvSpPr>
            <p:spPr>
              <a:xfrm>
                <a:off x="1971316" y="5487603"/>
                <a:ext cx="789447" cy="369332"/>
              </a:xfrm>
              <a:prstGeom prst="rect">
                <a:avLst/>
              </a:prstGeom>
              <a:blipFill rotWithShape="0">
                <a:blip r:embed="rId6"/>
                <a:stretch>
                  <a:fillRect/>
                </a:stretch>
              </a:blipFill>
            </p:spPr>
            <p:txBody>
              <a:bodyPr/>
              <a:lstStyle/>
              <a:p>
                <a:r>
                  <a:rPr lang="en-US">
                    <a:noFill/>
                  </a:rPr>
                  <a:t> </a:t>
                </a:r>
              </a:p>
            </p:txBody>
          </p:sp>
        </mc:Fallback>
      </mc:AlternateContent>
      <p:cxnSp>
        <p:nvCxnSpPr>
          <p:cNvPr id="18" name="Connettore 1 17"/>
          <p:cNvCxnSpPr/>
          <p:nvPr/>
        </p:nvCxnSpPr>
        <p:spPr>
          <a:xfrm>
            <a:off x="5064234" y="2780304"/>
            <a:ext cx="1" cy="3472995"/>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6467" y="-113267"/>
            <a:ext cx="8064896" cy="727122"/>
          </a:xfrm>
          <a:prstGeom prst="rect">
            <a:avLst/>
          </a:prstGeom>
          <a:noFill/>
        </p:spPr>
        <p:txBody>
          <a:bodyPr wrap="square" rtlCol="0">
            <a:spAutoFit/>
          </a:bodyPr>
          <a:lstStyle/>
          <a:p>
            <a:pPr algn="ctr">
              <a:lnSpc>
                <a:spcPct val="150000"/>
              </a:lnSpc>
              <a:spcAft>
                <a:spcPts val="1200"/>
              </a:spcAft>
            </a:pPr>
            <a:r>
              <a:rPr lang="en-US" sz="3000" dirty="0" smtClean="0">
                <a:latin typeface="Adobe Devanagari" panose="02040503050201020203" pitchFamily="18" charset="0"/>
                <a:cs typeface="Adobe Devanagari" panose="02040503050201020203" pitchFamily="18" charset="0"/>
              </a:rPr>
              <a:t>Lorentzian network response: RF rectangular pulse</a:t>
            </a:r>
          </a:p>
        </p:txBody>
      </p:sp>
      <mc:AlternateContent xmlns:mc="http://schemas.openxmlformats.org/markup-compatibility/2006" xmlns:a14="http://schemas.microsoft.com/office/drawing/2010/main">
        <mc:Choice Requires="a14">
          <p:sp>
            <p:nvSpPr>
              <p:cNvPr id="8" name="Rectangle 36"/>
              <p:cNvSpPr/>
              <p:nvPr/>
            </p:nvSpPr>
            <p:spPr>
              <a:xfrm>
                <a:off x="529455" y="1516270"/>
                <a:ext cx="6841892" cy="338554"/>
              </a:xfrm>
              <a:prstGeom prst="rect">
                <a:avLst/>
              </a:prstGeom>
            </p:spPr>
            <p:txBody>
              <a:bodyPr wrap="square">
                <a:spAutoFit/>
              </a:bodyPr>
              <a:lstStyle/>
              <a:p>
                <a14:m>
                  <m:oMath xmlns:m="http://schemas.openxmlformats.org/officeDocument/2006/math">
                    <m:sSub>
                      <m:sSubPr>
                        <m:ctrlPr>
                          <a:rPr lang="en-US" sz="1600" b="1" i="1" smtClean="0">
                            <a:solidFill>
                              <a:schemeClr val="tx2"/>
                            </a:solidFill>
                            <a:latin typeface="Cambria Math" panose="02040503050406030204" pitchFamily="18" charset="0"/>
                          </a:rPr>
                        </m:ctrlPr>
                      </m:sSubPr>
                      <m:e>
                        <m:r>
                          <a:rPr lang="it-IT" sz="1600" b="1" i="1" smtClean="0">
                            <a:solidFill>
                              <a:schemeClr val="tx2"/>
                            </a:solidFill>
                            <a:latin typeface="Cambria Math"/>
                          </a:rPr>
                          <m:t>𝑽</m:t>
                        </m:r>
                      </m:e>
                      <m:sub>
                        <m:r>
                          <a:rPr lang="it-IT" sz="1600" b="1" i="1" smtClean="0">
                            <a:solidFill>
                              <a:schemeClr val="tx2"/>
                            </a:solidFill>
                            <a:latin typeface="Cambria Math"/>
                          </a:rPr>
                          <m:t>𝒊𝒏</m:t>
                        </m:r>
                      </m:sub>
                    </m:sSub>
                    <m:r>
                      <a:rPr lang="it-IT" sz="1600" b="1" i="1" smtClean="0">
                        <a:solidFill>
                          <a:schemeClr val="tx2"/>
                        </a:solidFill>
                        <a:latin typeface="Cambria Math"/>
                      </a:rPr>
                      <m:t>(</m:t>
                    </m:r>
                    <m:r>
                      <a:rPr lang="it-IT" sz="1600" b="1" i="1" smtClean="0">
                        <a:solidFill>
                          <a:schemeClr val="tx2"/>
                        </a:solidFill>
                        <a:latin typeface="Cambria Math"/>
                      </a:rPr>
                      <m:t>𝒕</m:t>
                    </m:r>
                    <m:r>
                      <a:rPr lang="it-IT" sz="1600" b="1" i="1" smtClean="0">
                        <a:solidFill>
                          <a:schemeClr val="tx2"/>
                        </a:solidFill>
                        <a:latin typeface="Cambria Math"/>
                      </a:rPr>
                      <m:t>)=</m:t>
                    </m:r>
                    <m:sSub>
                      <m:sSubPr>
                        <m:ctrlPr>
                          <a:rPr lang="en-US" sz="1600" b="1" i="1">
                            <a:solidFill>
                              <a:schemeClr val="tx2"/>
                            </a:solidFill>
                            <a:latin typeface="Cambria Math" panose="02040503050406030204" pitchFamily="18" charset="0"/>
                          </a:rPr>
                        </m:ctrlPr>
                      </m:sSubPr>
                      <m:e>
                        <m:r>
                          <a:rPr lang="it-IT" sz="1600" b="1" i="1">
                            <a:solidFill>
                              <a:schemeClr val="tx2"/>
                            </a:solidFill>
                            <a:latin typeface="Cambria Math"/>
                          </a:rPr>
                          <m:t>𝑽</m:t>
                        </m:r>
                      </m:e>
                      <m:sub>
                        <m:r>
                          <a:rPr lang="it-IT" sz="1600" b="1" i="1" smtClean="0">
                            <a:solidFill>
                              <a:schemeClr val="tx2"/>
                            </a:solidFill>
                            <a:latin typeface="Cambria Math"/>
                          </a:rPr>
                          <m:t>𝟎</m:t>
                        </m:r>
                      </m:sub>
                    </m:sSub>
                    <m:r>
                      <a:rPr lang="it-IT" sz="1600" b="1" i="1" smtClean="0">
                        <a:solidFill>
                          <a:schemeClr val="tx2"/>
                        </a:solidFill>
                        <a:latin typeface="Cambria Math"/>
                        <a:ea typeface="Cambria Math"/>
                      </a:rPr>
                      <m:t>∙</m:t>
                    </m:r>
                    <m:r>
                      <a:rPr lang="it-IT" sz="1600" b="1" i="1" smtClean="0">
                        <a:solidFill>
                          <a:schemeClr val="tx2"/>
                        </a:solidFill>
                        <a:latin typeface="Cambria Math"/>
                        <a:ea typeface="Cambria Math"/>
                      </a:rPr>
                      <m:t>𝒄𝒐𝒔</m:t>
                    </m:r>
                    <m:d>
                      <m:dPr>
                        <m:ctrlPr>
                          <a:rPr lang="it-IT" sz="1600" b="1" i="1" smtClean="0">
                            <a:solidFill>
                              <a:schemeClr val="tx2"/>
                            </a:solidFill>
                            <a:latin typeface="Cambria Math" panose="02040503050406030204" pitchFamily="18" charset="0"/>
                            <a:ea typeface="Cambria Math"/>
                          </a:rPr>
                        </m:ctrlPr>
                      </m:dPr>
                      <m:e>
                        <m:sSub>
                          <m:sSubPr>
                            <m:ctrlPr>
                              <a:rPr lang="it-IT" sz="1600" b="1" i="1" smtClean="0">
                                <a:solidFill>
                                  <a:schemeClr val="tx2"/>
                                </a:solidFill>
                                <a:latin typeface="Cambria Math" panose="02040503050406030204" pitchFamily="18" charset="0"/>
                                <a:ea typeface="Cambria Math"/>
                              </a:rPr>
                            </m:ctrlPr>
                          </m:sSubPr>
                          <m:e>
                            <m:r>
                              <a:rPr lang="it-IT" sz="1600" b="1" i="1" smtClean="0">
                                <a:solidFill>
                                  <a:schemeClr val="tx2"/>
                                </a:solidFill>
                                <a:latin typeface="Cambria Math"/>
                                <a:ea typeface="Cambria Math"/>
                              </a:rPr>
                              <m:t>𝝎</m:t>
                            </m:r>
                          </m:e>
                          <m:sub>
                            <m:r>
                              <a:rPr lang="it-IT" sz="1600" b="1" i="1" smtClean="0">
                                <a:solidFill>
                                  <a:schemeClr val="tx2"/>
                                </a:solidFill>
                                <a:latin typeface="Cambria Math"/>
                                <a:ea typeface="Cambria Math"/>
                              </a:rPr>
                              <m:t>𝟎</m:t>
                            </m:r>
                          </m:sub>
                        </m:sSub>
                        <m:r>
                          <a:rPr lang="it-IT" sz="1600" b="1" i="1" smtClean="0">
                            <a:solidFill>
                              <a:schemeClr val="tx2"/>
                            </a:solidFill>
                            <a:latin typeface="Cambria Math" charset="0"/>
                            <a:ea typeface="Cambria Math"/>
                          </a:rPr>
                          <m:t>(</m:t>
                        </m:r>
                        <m:r>
                          <a:rPr lang="it-IT" sz="1600" b="1" i="1" smtClean="0">
                            <a:solidFill>
                              <a:schemeClr val="tx2"/>
                            </a:solidFill>
                            <a:latin typeface="Cambria Math"/>
                            <a:ea typeface="Cambria Math"/>
                          </a:rPr>
                          <m:t>𝒕</m:t>
                        </m:r>
                        <m:r>
                          <a:rPr lang="it-IT" sz="1600" b="1" i="1" smtClean="0">
                            <a:solidFill>
                              <a:schemeClr val="tx2"/>
                            </a:solidFill>
                            <a:latin typeface="Cambria Math" charset="0"/>
                            <a:ea typeface="Cambria Math"/>
                          </a:rPr>
                          <m:t>−</m:t>
                        </m:r>
                        <m:sSub>
                          <m:sSubPr>
                            <m:ctrlPr>
                              <a:rPr lang="it-IT" sz="1600" b="1" i="1">
                                <a:solidFill>
                                  <a:schemeClr val="tx2"/>
                                </a:solidFill>
                                <a:latin typeface="Cambria Math" panose="02040503050406030204" pitchFamily="18" charset="0"/>
                              </a:rPr>
                            </m:ctrlPr>
                          </m:sSubPr>
                          <m:e>
                            <m:r>
                              <a:rPr lang="it-IT" sz="1600" b="1" i="1">
                                <a:solidFill>
                                  <a:schemeClr val="tx2"/>
                                </a:solidFill>
                                <a:latin typeface="Cambria Math"/>
                              </a:rPr>
                              <m:t>𝑻</m:t>
                            </m:r>
                          </m:e>
                          <m:sub>
                            <m:r>
                              <a:rPr lang="it-IT" sz="1600" b="1" i="1">
                                <a:solidFill>
                                  <a:schemeClr val="tx2"/>
                                </a:solidFill>
                                <a:latin typeface="Cambria Math" charset="0"/>
                              </a:rPr>
                              <m:t>𝒔𝒕𝒂𝒓𝒕</m:t>
                            </m:r>
                          </m:sub>
                        </m:sSub>
                        <m:r>
                          <a:rPr lang="it-IT" sz="1600" b="1" i="1" smtClean="0">
                            <a:solidFill>
                              <a:schemeClr val="tx2"/>
                            </a:solidFill>
                            <a:latin typeface="Cambria Math" charset="0"/>
                          </a:rPr>
                          <m:t>)</m:t>
                        </m:r>
                      </m:e>
                    </m:d>
                  </m:oMath>
                </a14:m>
                <a:r>
                  <a:rPr lang="it-IT" sz="1600" b="1" dirty="0">
                    <a:solidFill>
                      <a:schemeClr val="tx2"/>
                    </a:solidFill>
                    <a:ea typeface="Cambria Math"/>
                  </a:rPr>
                  <a:t> </a:t>
                </a:r>
                <a14:m>
                  <m:oMath xmlns:m="http://schemas.openxmlformats.org/officeDocument/2006/math">
                    <m:r>
                      <a:rPr lang="it-IT" sz="1600" b="1" i="1">
                        <a:solidFill>
                          <a:schemeClr val="tx2"/>
                        </a:solidFill>
                        <a:latin typeface="Cambria Math"/>
                        <a:ea typeface="Cambria Math"/>
                      </a:rPr>
                      <m:t>∙</m:t>
                    </m:r>
                    <m:d>
                      <m:dPr>
                        <m:begChr m:val="["/>
                        <m:endChr m:val="]"/>
                        <m:ctrlPr>
                          <a:rPr lang="it-IT" sz="1600" b="1" i="1">
                            <a:solidFill>
                              <a:schemeClr val="tx2"/>
                            </a:solidFill>
                            <a:latin typeface="Cambria Math" panose="02040503050406030204" pitchFamily="18" charset="0"/>
                            <a:ea typeface="Cambria Math"/>
                          </a:rPr>
                        </m:ctrlPr>
                      </m:dPr>
                      <m:e>
                        <m:r>
                          <a:rPr lang="it-IT" sz="1600" b="1" i="1">
                            <a:solidFill>
                              <a:schemeClr val="tx2"/>
                            </a:solidFill>
                            <a:latin typeface="Cambria Math"/>
                          </a:rPr>
                          <m:t>𝟏</m:t>
                        </m:r>
                        <m:d>
                          <m:dPr>
                            <m:ctrlPr>
                              <a:rPr lang="it-IT" sz="1600" b="1" i="1">
                                <a:solidFill>
                                  <a:schemeClr val="tx2"/>
                                </a:solidFill>
                                <a:latin typeface="Cambria Math" panose="02040503050406030204" pitchFamily="18" charset="0"/>
                              </a:rPr>
                            </m:ctrlPr>
                          </m:dPr>
                          <m:e>
                            <m:r>
                              <a:rPr lang="it-IT" sz="1600" b="1" i="1">
                                <a:solidFill>
                                  <a:schemeClr val="tx2"/>
                                </a:solidFill>
                                <a:latin typeface="Cambria Math"/>
                              </a:rPr>
                              <m:t>𝒕</m:t>
                            </m:r>
                            <m:r>
                              <a:rPr lang="it-IT" sz="1600" b="1" i="1">
                                <a:solidFill>
                                  <a:schemeClr val="tx2"/>
                                </a:solidFill>
                                <a:latin typeface="Cambria Math"/>
                              </a:rPr>
                              <m:t>−</m:t>
                            </m:r>
                            <m:sSub>
                              <m:sSubPr>
                                <m:ctrlPr>
                                  <a:rPr lang="it-IT" sz="1600" b="1" i="1">
                                    <a:solidFill>
                                      <a:schemeClr val="tx2"/>
                                    </a:solidFill>
                                    <a:latin typeface="Cambria Math" panose="02040503050406030204" pitchFamily="18" charset="0"/>
                                  </a:rPr>
                                </m:ctrlPr>
                              </m:sSubPr>
                              <m:e>
                                <m:r>
                                  <a:rPr lang="it-IT" sz="1600" b="1" i="1">
                                    <a:solidFill>
                                      <a:schemeClr val="tx2"/>
                                    </a:solidFill>
                                    <a:latin typeface="Cambria Math"/>
                                  </a:rPr>
                                  <m:t>𝑻</m:t>
                                </m:r>
                              </m:e>
                              <m:sub>
                                <m:r>
                                  <a:rPr lang="it-IT" sz="1600" b="1" i="1">
                                    <a:solidFill>
                                      <a:schemeClr val="tx2"/>
                                    </a:solidFill>
                                    <a:latin typeface="Cambria Math" charset="0"/>
                                  </a:rPr>
                                  <m:t>𝒔𝒕𝒂𝒓𝒕</m:t>
                                </m:r>
                              </m:sub>
                            </m:sSub>
                          </m:e>
                        </m:d>
                        <m:r>
                          <a:rPr lang="it-IT" sz="1600" b="1" i="1">
                            <a:solidFill>
                              <a:schemeClr val="tx2"/>
                            </a:solidFill>
                            <a:latin typeface="Cambria Math"/>
                          </a:rPr>
                          <m:t>−</m:t>
                        </m:r>
                        <m:r>
                          <a:rPr lang="it-IT" sz="1600" b="1" i="1">
                            <a:solidFill>
                              <a:schemeClr val="tx2"/>
                            </a:solidFill>
                            <a:latin typeface="Cambria Math"/>
                          </a:rPr>
                          <m:t>𝟏</m:t>
                        </m:r>
                        <m:r>
                          <a:rPr lang="it-IT" sz="1600" b="1" i="1">
                            <a:solidFill>
                              <a:schemeClr val="tx2"/>
                            </a:solidFill>
                            <a:latin typeface="Cambria Math"/>
                          </a:rPr>
                          <m:t>(</m:t>
                        </m:r>
                        <m:r>
                          <a:rPr lang="it-IT" sz="1600" b="1" i="1">
                            <a:solidFill>
                              <a:schemeClr val="tx2"/>
                            </a:solidFill>
                            <a:latin typeface="Cambria Math"/>
                          </a:rPr>
                          <m:t>𝒕</m:t>
                        </m:r>
                        <m:r>
                          <a:rPr lang="it-IT" sz="1600" b="1" i="1">
                            <a:solidFill>
                              <a:schemeClr val="tx2"/>
                            </a:solidFill>
                            <a:latin typeface="Cambria Math"/>
                          </a:rPr>
                          <m:t>−</m:t>
                        </m:r>
                        <m:sSub>
                          <m:sSubPr>
                            <m:ctrlPr>
                              <a:rPr lang="it-IT" sz="1600" b="1" i="1">
                                <a:solidFill>
                                  <a:schemeClr val="tx2"/>
                                </a:solidFill>
                                <a:latin typeface="Cambria Math" panose="02040503050406030204" pitchFamily="18" charset="0"/>
                              </a:rPr>
                            </m:ctrlPr>
                          </m:sSubPr>
                          <m:e>
                            <m:r>
                              <a:rPr lang="it-IT" sz="1600" b="1" i="1">
                                <a:solidFill>
                                  <a:schemeClr val="tx2"/>
                                </a:solidFill>
                                <a:latin typeface="Cambria Math"/>
                              </a:rPr>
                              <m:t>𝑻</m:t>
                            </m:r>
                          </m:e>
                          <m:sub>
                            <m:r>
                              <a:rPr lang="it-IT" sz="1600" b="1" i="1">
                                <a:solidFill>
                                  <a:schemeClr val="tx2"/>
                                </a:solidFill>
                                <a:latin typeface="Cambria Math" charset="0"/>
                              </a:rPr>
                              <m:t>𝒆𝒏𝒅</m:t>
                            </m:r>
                          </m:sub>
                        </m:sSub>
                        <m:r>
                          <a:rPr lang="it-IT" sz="1600" b="1" i="1">
                            <a:solidFill>
                              <a:schemeClr val="tx2"/>
                            </a:solidFill>
                            <a:latin typeface="Cambria Math"/>
                          </a:rPr>
                          <m:t>)</m:t>
                        </m:r>
                      </m:e>
                    </m:d>
                  </m:oMath>
                </a14:m>
                <a:endParaRPr lang="en-US" sz="1600" b="1" dirty="0">
                  <a:solidFill>
                    <a:schemeClr val="tx2"/>
                  </a:solidFill>
                </a:endParaRPr>
              </a:p>
            </p:txBody>
          </p:sp>
        </mc:Choice>
        <mc:Fallback xmlns="">
          <p:sp>
            <p:nvSpPr>
              <p:cNvPr id="8" name="Rectangle 36"/>
              <p:cNvSpPr>
                <a:spLocks noRot="1" noChangeAspect="1" noMove="1" noResize="1" noEditPoints="1" noAdjustHandles="1" noChangeArrowheads="1" noChangeShapeType="1" noTextEdit="1"/>
              </p:cNvSpPr>
              <p:nvPr/>
            </p:nvSpPr>
            <p:spPr>
              <a:xfrm>
                <a:off x="529455" y="1516270"/>
                <a:ext cx="6841892" cy="338554"/>
              </a:xfrm>
              <a:prstGeom prst="rect">
                <a:avLst/>
              </a:prstGeom>
              <a:blipFill rotWithShape="0">
                <a:blip r:embed="rId7"/>
                <a:stretch>
                  <a:fillRect b="-1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37"/>
              <p:cNvSpPr/>
              <p:nvPr/>
            </p:nvSpPr>
            <p:spPr>
              <a:xfrm>
                <a:off x="529455" y="1985909"/>
                <a:ext cx="9646932" cy="1014830"/>
              </a:xfrm>
              <a:prstGeom prst="rect">
                <a:avLst/>
              </a:prstGeom>
            </p:spPr>
            <p:txBody>
              <a:bodyPr wrap="square">
                <a:spAutoFit/>
              </a:bodyPr>
              <a:lstStyle/>
              <a:p>
                <a:pPr>
                  <a:spcAft>
                    <a:spcPts val="600"/>
                  </a:spcAft>
                </a:pPr>
                <a14:m>
                  <m:oMath xmlns:m="http://schemas.openxmlformats.org/officeDocument/2006/math">
                    <m:sSub>
                      <m:sSubPr>
                        <m:ctrlPr>
                          <a:rPr lang="en-US" sz="1600" b="1" i="1" smtClean="0">
                            <a:solidFill>
                              <a:srgbClr val="FF0000"/>
                            </a:solidFill>
                            <a:latin typeface="Cambria Math" panose="02040503050406030204" pitchFamily="18" charset="0"/>
                          </a:rPr>
                        </m:ctrlPr>
                      </m:sSubPr>
                      <m:e>
                        <m:r>
                          <a:rPr lang="it-IT" sz="1600" b="1" i="1" smtClean="0">
                            <a:solidFill>
                              <a:srgbClr val="FF0000"/>
                            </a:solidFill>
                            <a:latin typeface="Cambria Math"/>
                          </a:rPr>
                          <m:t>𝑽</m:t>
                        </m:r>
                      </m:e>
                      <m:sub>
                        <m:r>
                          <a:rPr lang="it-IT" sz="1600" b="1" i="1" smtClean="0">
                            <a:solidFill>
                              <a:srgbClr val="FF0000"/>
                            </a:solidFill>
                            <a:latin typeface="Cambria Math"/>
                          </a:rPr>
                          <m:t>𝒐𝒖𝒕</m:t>
                        </m:r>
                      </m:sub>
                    </m:sSub>
                    <m:d>
                      <m:dPr>
                        <m:ctrlPr>
                          <a:rPr lang="it-IT" sz="1600" b="1" i="1" smtClean="0">
                            <a:solidFill>
                              <a:srgbClr val="FF0000"/>
                            </a:solidFill>
                            <a:latin typeface="Cambria Math" panose="02040503050406030204" pitchFamily="18" charset="0"/>
                          </a:rPr>
                        </m:ctrlPr>
                      </m:dPr>
                      <m:e>
                        <m:r>
                          <a:rPr lang="it-IT" sz="1600" b="1" i="1" smtClean="0">
                            <a:solidFill>
                              <a:srgbClr val="FF0000"/>
                            </a:solidFill>
                            <a:latin typeface="Cambria Math"/>
                          </a:rPr>
                          <m:t>𝒕</m:t>
                        </m:r>
                      </m:e>
                    </m:d>
                    <m:r>
                      <a:rPr lang="it-IT" sz="1600" b="1" i="1">
                        <a:solidFill>
                          <a:srgbClr val="FF0000"/>
                        </a:solidFill>
                        <a:latin typeface="Cambria Math"/>
                      </a:rPr>
                      <m:t>=</m:t>
                    </m:r>
                    <m:sSub>
                      <m:sSubPr>
                        <m:ctrlPr>
                          <a:rPr lang="en-US" sz="1600" b="1" i="1">
                            <a:solidFill>
                              <a:srgbClr val="FF0000"/>
                            </a:solidFill>
                            <a:latin typeface="Cambria Math" panose="02040503050406030204" pitchFamily="18" charset="0"/>
                          </a:rPr>
                        </m:ctrlPr>
                      </m:sSubPr>
                      <m:e>
                        <m:r>
                          <a:rPr lang="it-IT" sz="1600" b="1" i="1">
                            <a:solidFill>
                              <a:srgbClr val="FF0000"/>
                            </a:solidFill>
                            <a:latin typeface="Cambria Math"/>
                          </a:rPr>
                          <m:t>𝑽</m:t>
                        </m:r>
                      </m:e>
                      <m:sub>
                        <m:r>
                          <a:rPr lang="it-IT" sz="1600" b="1" i="1" smtClean="0">
                            <a:solidFill>
                              <a:srgbClr val="FF0000"/>
                            </a:solidFill>
                            <a:latin typeface="Cambria Math"/>
                          </a:rPr>
                          <m:t>𝟎</m:t>
                        </m:r>
                      </m:sub>
                    </m:sSub>
                    <m:r>
                      <a:rPr lang="it-IT" sz="1600" b="1" i="1" smtClean="0">
                        <a:solidFill>
                          <a:srgbClr val="FF0000"/>
                        </a:solidFill>
                        <a:latin typeface="Cambria Math"/>
                        <a:ea typeface="Cambria Math"/>
                      </a:rPr>
                      <m:t>∙</m:t>
                    </m:r>
                    <m:r>
                      <a:rPr lang="it-IT" sz="1600" b="1" i="1" smtClean="0">
                        <a:solidFill>
                          <a:srgbClr val="FF0000"/>
                        </a:solidFill>
                        <a:latin typeface="Cambria Math"/>
                        <a:ea typeface="Cambria Math"/>
                      </a:rPr>
                      <m:t>𝒄𝒐𝒔</m:t>
                    </m:r>
                    <m:d>
                      <m:dPr>
                        <m:ctrlPr>
                          <a:rPr lang="it-IT" sz="1600" b="1" i="1" smtClean="0">
                            <a:solidFill>
                              <a:srgbClr val="FF0000"/>
                            </a:solidFill>
                            <a:latin typeface="Cambria Math" panose="02040503050406030204" pitchFamily="18" charset="0"/>
                            <a:ea typeface="Cambria Math"/>
                          </a:rPr>
                        </m:ctrlPr>
                      </m:dPr>
                      <m:e>
                        <m:sSub>
                          <m:sSubPr>
                            <m:ctrlPr>
                              <a:rPr lang="it-IT" sz="1600" b="1" i="1" smtClean="0">
                                <a:solidFill>
                                  <a:srgbClr val="FF0000"/>
                                </a:solidFill>
                                <a:latin typeface="Cambria Math" panose="02040503050406030204" pitchFamily="18" charset="0"/>
                                <a:ea typeface="Cambria Math"/>
                              </a:rPr>
                            </m:ctrlPr>
                          </m:sSubPr>
                          <m:e>
                            <m:r>
                              <a:rPr lang="it-IT" sz="1600" b="1" i="1" smtClean="0">
                                <a:solidFill>
                                  <a:srgbClr val="FF0000"/>
                                </a:solidFill>
                                <a:latin typeface="Cambria Math"/>
                                <a:ea typeface="Cambria Math"/>
                              </a:rPr>
                              <m:t>𝝎</m:t>
                            </m:r>
                          </m:e>
                          <m:sub>
                            <m:r>
                              <a:rPr lang="it-IT" sz="1600" b="1" i="1" smtClean="0">
                                <a:solidFill>
                                  <a:srgbClr val="FF0000"/>
                                </a:solidFill>
                                <a:latin typeface="Cambria Math"/>
                                <a:ea typeface="Cambria Math"/>
                              </a:rPr>
                              <m:t>𝟎</m:t>
                            </m:r>
                          </m:sub>
                        </m:sSub>
                        <m:r>
                          <a:rPr lang="it-IT" sz="1600" b="1" i="1" smtClean="0">
                            <a:solidFill>
                              <a:srgbClr val="FF0000"/>
                            </a:solidFill>
                            <a:latin typeface="Cambria Math" charset="0"/>
                            <a:ea typeface="Cambria Math"/>
                          </a:rPr>
                          <m:t>(</m:t>
                        </m:r>
                        <m:r>
                          <a:rPr lang="it-IT" sz="1600" b="1" i="1" smtClean="0">
                            <a:solidFill>
                              <a:srgbClr val="FF0000"/>
                            </a:solidFill>
                            <a:latin typeface="Cambria Math"/>
                            <a:ea typeface="Cambria Math"/>
                          </a:rPr>
                          <m:t>𝒕</m:t>
                        </m:r>
                        <m:r>
                          <a:rPr lang="it-IT" sz="1600" b="1" i="1" smtClean="0">
                            <a:solidFill>
                              <a:srgbClr val="FF0000"/>
                            </a:solidFill>
                            <a:latin typeface="Cambria Math" charset="0"/>
                            <a:ea typeface="Cambria Math"/>
                          </a:rPr>
                          <m:t>−</m:t>
                        </m:r>
                        <m:sSub>
                          <m:sSubPr>
                            <m:ctrlPr>
                              <a:rPr lang="it-IT" sz="1600" b="1" i="1" smtClean="0">
                                <a:solidFill>
                                  <a:srgbClr val="FF0000"/>
                                </a:solidFill>
                                <a:latin typeface="Cambria Math" panose="02040503050406030204" pitchFamily="18" charset="0"/>
                              </a:rPr>
                            </m:ctrlPr>
                          </m:sSubPr>
                          <m:e>
                            <m:r>
                              <a:rPr lang="it-IT" sz="1600" b="1" i="1">
                                <a:solidFill>
                                  <a:srgbClr val="FF0000"/>
                                </a:solidFill>
                                <a:latin typeface="Cambria Math"/>
                              </a:rPr>
                              <m:t>𝑻</m:t>
                            </m:r>
                          </m:e>
                          <m:sub>
                            <m:r>
                              <a:rPr lang="it-IT" sz="1600" b="1" i="1">
                                <a:solidFill>
                                  <a:srgbClr val="FF0000"/>
                                </a:solidFill>
                                <a:latin typeface="Cambria Math" charset="0"/>
                              </a:rPr>
                              <m:t>𝒔𝒕𝒂𝒓𝒕</m:t>
                            </m:r>
                          </m:sub>
                        </m:sSub>
                        <m:r>
                          <a:rPr lang="it-IT" sz="1600" b="1" i="1" smtClean="0">
                            <a:solidFill>
                              <a:srgbClr val="FF0000"/>
                            </a:solidFill>
                            <a:latin typeface="Cambria Math" charset="0"/>
                          </a:rPr>
                          <m:t>)</m:t>
                        </m:r>
                      </m:e>
                    </m:d>
                    <m:r>
                      <a:rPr lang="it-IT" sz="1600" b="1" i="1" smtClean="0">
                        <a:solidFill>
                          <a:srgbClr val="FF0000"/>
                        </a:solidFill>
                        <a:latin typeface="Cambria Math"/>
                        <a:ea typeface="Cambria Math"/>
                      </a:rPr>
                      <m:t>∙</m:t>
                    </m:r>
                    <m:d>
                      <m:dPr>
                        <m:begChr m:val="["/>
                        <m:endChr m:val="]"/>
                        <m:ctrlPr>
                          <a:rPr lang="it-IT" sz="1600" b="1" i="1" smtClean="0">
                            <a:solidFill>
                              <a:srgbClr val="FF0000"/>
                            </a:solidFill>
                            <a:latin typeface="Cambria Math" panose="02040503050406030204" pitchFamily="18" charset="0"/>
                            <a:ea typeface="Cambria Math"/>
                          </a:rPr>
                        </m:ctrlPr>
                      </m:dPr>
                      <m:e>
                        <m:eqArr>
                          <m:eqArrPr>
                            <m:ctrlPr>
                              <a:rPr lang="it-IT" sz="1600" b="1" i="1">
                                <a:solidFill>
                                  <a:srgbClr val="FF0000"/>
                                </a:solidFill>
                                <a:latin typeface="Cambria Math" panose="02040503050406030204" pitchFamily="18" charset="0"/>
                              </a:rPr>
                            </m:ctrlPr>
                          </m:eqArrPr>
                          <m:e>
                            <m:r>
                              <a:rPr lang="it-IT" sz="1600" b="1" i="1">
                                <a:solidFill>
                                  <a:srgbClr val="FF0000"/>
                                </a:solidFill>
                                <a:latin typeface="Cambria Math"/>
                              </a:rPr>
                              <m:t>𝟏</m:t>
                            </m:r>
                            <m:d>
                              <m:dPr>
                                <m:ctrlPr>
                                  <a:rPr lang="it-IT" sz="1600" b="1" i="1">
                                    <a:solidFill>
                                      <a:srgbClr val="FF0000"/>
                                    </a:solidFill>
                                    <a:latin typeface="Cambria Math" panose="02040503050406030204" pitchFamily="18" charset="0"/>
                                  </a:rPr>
                                </m:ctrlPr>
                              </m:dPr>
                              <m:e>
                                <m:r>
                                  <a:rPr lang="it-IT" sz="1600" b="1" i="1">
                                    <a:solidFill>
                                      <a:srgbClr val="FF0000"/>
                                    </a:solidFill>
                                    <a:latin typeface="Cambria Math"/>
                                  </a:rPr>
                                  <m:t>𝒕</m:t>
                                </m:r>
                                <m:r>
                                  <a:rPr lang="it-IT" sz="1600" b="1" i="1" smtClean="0">
                                    <a:solidFill>
                                      <a:srgbClr val="FF0000"/>
                                    </a:solidFill>
                                    <a:latin typeface="Cambria Math" charset="0"/>
                                  </a:rPr>
                                  <m:t>−</m:t>
                                </m:r>
                                <m:sSub>
                                  <m:sSubPr>
                                    <m:ctrlPr>
                                      <a:rPr lang="it-IT" sz="1600" b="1" i="1">
                                        <a:solidFill>
                                          <a:srgbClr val="FF0000"/>
                                        </a:solidFill>
                                        <a:latin typeface="Cambria Math" panose="02040503050406030204" pitchFamily="18" charset="0"/>
                                      </a:rPr>
                                    </m:ctrlPr>
                                  </m:sSubPr>
                                  <m:e>
                                    <m:r>
                                      <a:rPr lang="it-IT" sz="1600" b="1" i="1">
                                        <a:solidFill>
                                          <a:srgbClr val="FF0000"/>
                                        </a:solidFill>
                                        <a:latin typeface="Cambria Math"/>
                                      </a:rPr>
                                      <m:t>𝑻</m:t>
                                    </m:r>
                                  </m:e>
                                  <m:sub>
                                    <m:r>
                                      <a:rPr lang="it-IT" sz="1600" b="1" i="1">
                                        <a:solidFill>
                                          <a:srgbClr val="FF0000"/>
                                        </a:solidFill>
                                        <a:latin typeface="Cambria Math" charset="0"/>
                                      </a:rPr>
                                      <m:t>𝒔𝒕𝒂𝒓𝒕</m:t>
                                    </m:r>
                                  </m:sub>
                                </m:sSub>
                              </m:e>
                            </m:d>
                            <m:r>
                              <a:rPr lang="it-IT" sz="1600" b="1" i="1">
                                <a:solidFill>
                                  <a:srgbClr val="FF0000"/>
                                </a:solidFill>
                                <a:latin typeface="Cambria Math"/>
                                <a:ea typeface="Cambria Math"/>
                              </a:rPr>
                              <m:t>∙</m:t>
                            </m:r>
                            <m:d>
                              <m:dPr>
                                <m:ctrlPr>
                                  <a:rPr lang="it-IT" sz="1600" b="1" i="1">
                                    <a:solidFill>
                                      <a:srgbClr val="FF0000"/>
                                    </a:solidFill>
                                    <a:latin typeface="Cambria Math" panose="02040503050406030204" pitchFamily="18" charset="0"/>
                                    <a:ea typeface="Cambria Math"/>
                                  </a:rPr>
                                </m:ctrlPr>
                              </m:dPr>
                              <m:e>
                                <m:r>
                                  <a:rPr lang="it-IT" sz="1600" b="1" i="1">
                                    <a:solidFill>
                                      <a:srgbClr val="FF0000"/>
                                    </a:solidFill>
                                    <a:latin typeface="Cambria Math"/>
                                    <a:ea typeface="Cambria Math"/>
                                  </a:rPr>
                                  <m:t>𝟏</m:t>
                                </m:r>
                                <m:r>
                                  <a:rPr lang="it-IT" sz="1600" b="1" i="1">
                                    <a:solidFill>
                                      <a:srgbClr val="FF0000"/>
                                    </a:solidFill>
                                    <a:latin typeface="Cambria Math"/>
                                    <a:ea typeface="Cambria Math"/>
                                  </a:rPr>
                                  <m:t>−</m:t>
                                </m:r>
                                <m:sSup>
                                  <m:sSupPr>
                                    <m:ctrlPr>
                                      <a:rPr lang="it-IT" sz="1600" b="1" i="1">
                                        <a:solidFill>
                                          <a:srgbClr val="FF0000"/>
                                        </a:solidFill>
                                        <a:latin typeface="Cambria Math" panose="02040503050406030204" pitchFamily="18" charset="0"/>
                                        <a:ea typeface="Cambria Math"/>
                                      </a:rPr>
                                    </m:ctrlPr>
                                  </m:sSupPr>
                                  <m:e>
                                    <m:r>
                                      <a:rPr lang="it-IT" sz="1600" b="1" i="1">
                                        <a:solidFill>
                                          <a:srgbClr val="FF0000"/>
                                        </a:solidFill>
                                        <a:latin typeface="Cambria Math"/>
                                        <a:ea typeface="Cambria Math"/>
                                      </a:rPr>
                                      <m:t>𝒆</m:t>
                                    </m:r>
                                  </m:e>
                                  <m:sup>
                                    <m:r>
                                      <a:rPr lang="it-IT" sz="1600" b="1" i="1">
                                        <a:solidFill>
                                          <a:srgbClr val="FF0000"/>
                                        </a:solidFill>
                                        <a:latin typeface="Cambria Math"/>
                                        <a:ea typeface="Cambria Math"/>
                                      </a:rPr>
                                      <m:t>−</m:t>
                                    </m:r>
                                    <m:f>
                                      <m:fPr>
                                        <m:type m:val="lin"/>
                                        <m:ctrlPr>
                                          <a:rPr lang="it-IT" sz="1600" b="1" i="1">
                                            <a:solidFill>
                                              <a:srgbClr val="FF0000"/>
                                            </a:solidFill>
                                            <a:latin typeface="Cambria Math" panose="02040503050406030204" pitchFamily="18" charset="0"/>
                                            <a:ea typeface="Cambria Math"/>
                                          </a:rPr>
                                        </m:ctrlPr>
                                      </m:fPr>
                                      <m:num>
                                        <m:d>
                                          <m:dPr>
                                            <m:ctrlPr>
                                              <a:rPr lang="it-IT" sz="1600" b="1" i="1" smtClean="0">
                                                <a:solidFill>
                                                  <a:srgbClr val="FF0000"/>
                                                </a:solidFill>
                                                <a:latin typeface="Cambria Math" panose="02040503050406030204" pitchFamily="18" charset="0"/>
                                                <a:ea typeface="Cambria Math"/>
                                              </a:rPr>
                                            </m:ctrlPr>
                                          </m:dPr>
                                          <m:e>
                                            <m:r>
                                              <a:rPr lang="it-IT" sz="1600" b="1" i="1">
                                                <a:solidFill>
                                                  <a:srgbClr val="FF0000"/>
                                                </a:solidFill>
                                                <a:latin typeface="Cambria Math"/>
                                                <a:ea typeface="Cambria Math"/>
                                              </a:rPr>
                                              <m:t>𝒕</m:t>
                                            </m:r>
                                            <m:r>
                                              <a:rPr lang="it-IT" sz="1600" b="1" i="1" smtClean="0">
                                                <a:solidFill>
                                                  <a:srgbClr val="FF0000"/>
                                                </a:solidFill>
                                                <a:latin typeface="Cambria Math" charset="0"/>
                                                <a:ea typeface="Cambria Math"/>
                                              </a:rPr>
                                              <m:t>−</m:t>
                                            </m:r>
                                            <m:sSub>
                                              <m:sSubPr>
                                                <m:ctrlPr>
                                                  <a:rPr lang="it-IT" sz="1600" b="1" i="1">
                                                    <a:solidFill>
                                                      <a:srgbClr val="FF0000"/>
                                                    </a:solidFill>
                                                    <a:latin typeface="Cambria Math" panose="02040503050406030204" pitchFamily="18" charset="0"/>
                                                  </a:rPr>
                                                </m:ctrlPr>
                                              </m:sSubPr>
                                              <m:e>
                                                <m:r>
                                                  <a:rPr lang="it-IT" sz="1600" b="1" i="1">
                                                    <a:solidFill>
                                                      <a:srgbClr val="FF0000"/>
                                                    </a:solidFill>
                                                    <a:latin typeface="Cambria Math"/>
                                                  </a:rPr>
                                                  <m:t>𝑻</m:t>
                                                </m:r>
                                              </m:e>
                                              <m:sub>
                                                <m:r>
                                                  <a:rPr lang="it-IT" sz="1600" b="1" i="1">
                                                    <a:solidFill>
                                                      <a:srgbClr val="FF0000"/>
                                                    </a:solidFill>
                                                    <a:latin typeface="Cambria Math" charset="0"/>
                                                  </a:rPr>
                                                  <m:t>𝒔𝒕𝒂𝒓𝒕</m:t>
                                                </m:r>
                                              </m:sub>
                                            </m:sSub>
                                          </m:e>
                                        </m:d>
                                      </m:num>
                                      <m:den>
                                        <m:r>
                                          <a:rPr lang="it-IT" sz="1600" b="1" i="1">
                                            <a:solidFill>
                                              <a:srgbClr val="FF0000"/>
                                            </a:solidFill>
                                            <a:latin typeface="Cambria Math"/>
                                            <a:ea typeface="Cambria Math"/>
                                          </a:rPr>
                                          <m:t>𝝉</m:t>
                                        </m:r>
                                      </m:den>
                                    </m:f>
                                  </m:sup>
                                </m:sSup>
                              </m:e>
                            </m:d>
                            <m:r>
                              <a:rPr lang="it-IT" sz="1600" b="1" i="1" smtClean="0">
                                <a:solidFill>
                                  <a:srgbClr val="FF0000"/>
                                </a:solidFill>
                                <a:latin typeface="Cambria Math" charset="0"/>
                                <a:ea typeface="Cambria Math"/>
                              </a:rPr>
                              <m:t>+</m:t>
                            </m:r>
                          </m:e>
                          <m:e>
                            <m:r>
                              <a:rPr lang="it-IT" sz="1600" b="1" i="1" smtClean="0">
                                <a:solidFill>
                                  <a:srgbClr val="FF0000"/>
                                </a:solidFill>
                                <a:latin typeface="Cambria Math" charset="0"/>
                                <a:ea typeface="Cambria Math"/>
                              </a:rPr>
                              <m:t>−</m:t>
                            </m:r>
                            <m:r>
                              <a:rPr lang="it-IT" sz="1600" b="1" i="1">
                                <a:solidFill>
                                  <a:srgbClr val="FF0000"/>
                                </a:solidFill>
                                <a:latin typeface="Cambria Math"/>
                              </a:rPr>
                              <m:t>𝟏</m:t>
                            </m:r>
                            <m:d>
                              <m:dPr>
                                <m:ctrlPr>
                                  <a:rPr lang="it-IT" sz="1600" b="1" i="1">
                                    <a:solidFill>
                                      <a:srgbClr val="FF0000"/>
                                    </a:solidFill>
                                    <a:latin typeface="Cambria Math" panose="02040503050406030204" pitchFamily="18" charset="0"/>
                                  </a:rPr>
                                </m:ctrlPr>
                              </m:dPr>
                              <m:e>
                                <m:r>
                                  <a:rPr lang="it-IT" sz="1600" b="1" i="1" smtClean="0">
                                    <a:solidFill>
                                      <a:srgbClr val="FF0000"/>
                                    </a:solidFill>
                                    <a:latin typeface="Cambria Math"/>
                                  </a:rPr>
                                  <m:t>𝒕</m:t>
                                </m:r>
                                <m:r>
                                  <a:rPr lang="it-IT" sz="1600" b="1" i="1">
                                    <a:solidFill>
                                      <a:srgbClr val="FF0000"/>
                                    </a:solidFill>
                                    <a:latin typeface="Cambria Math"/>
                                  </a:rPr>
                                  <m:t>−</m:t>
                                </m:r>
                                <m:sSub>
                                  <m:sSubPr>
                                    <m:ctrlPr>
                                      <a:rPr lang="it-IT" sz="1600" b="1" i="1">
                                        <a:solidFill>
                                          <a:srgbClr val="FF0000"/>
                                        </a:solidFill>
                                        <a:latin typeface="Cambria Math" panose="02040503050406030204" pitchFamily="18" charset="0"/>
                                      </a:rPr>
                                    </m:ctrlPr>
                                  </m:sSubPr>
                                  <m:e>
                                    <m:r>
                                      <a:rPr lang="it-IT" sz="1600" b="1" i="1">
                                        <a:solidFill>
                                          <a:srgbClr val="FF0000"/>
                                        </a:solidFill>
                                        <a:latin typeface="Cambria Math"/>
                                      </a:rPr>
                                      <m:t>𝑻</m:t>
                                    </m:r>
                                  </m:e>
                                  <m:sub>
                                    <m:r>
                                      <a:rPr lang="it-IT" sz="1600" b="1" i="1" smtClean="0">
                                        <a:solidFill>
                                          <a:srgbClr val="FF0000"/>
                                        </a:solidFill>
                                        <a:latin typeface="Cambria Math" charset="0"/>
                                      </a:rPr>
                                      <m:t>𝒆𝒏𝒅</m:t>
                                    </m:r>
                                  </m:sub>
                                </m:sSub>
                              </m:e>
                            </m:d>
                            <m:r>
                              <a:rPr lang="it-IT" sz="1600" b="1" i="1">
                                <a:solidFill>
                                  <a:srgbClr val="FF0000"/>
                                </a:solidFill>
                                <a:latin typeface="Cambria Math"/>
                                <a:ea typeface="Cambria Math"/>
                              </a:rPr>
                              <m:t>∙</m:t>
                            </m:r>
                            <m:d>
                              <m:dPr>
                                <m:ctrlPr>
                                  <a:rPr lang="it-IT" sz="1600" b="1" i="1">
                                    <a:solidFill>
                                      <a:srgbClr val="FF0000"/>
                                    </a:solidFill>
                                    <a:latin typeface="Cambria Math" panose="02040503050406030204" pitchFamily="18" charset="0"/>
                                    <a:ea typeface="Cambria Math"/>
                                  </a:rPr>
                                </m:ctrlPr>
                              </m:dPr>
                              <m:e>
                                <m:r>
                                  <a:rPr lang="it-IT" sz="1600" b="1" i="1">
                                    <a:solidFill>
                                      <a:srgbClr val="FF0000"/>
                                    </a:solidFill>
                                    <a:latin typeface="Cambria Math"/>
                                    <a:ea typeface="Cambria Math"/>
                                  </a:rPr>
                                  <m:t>𝟏</m:t>
                                </m:r>
                                <m:r>
                                  <a:rPr lang="it-IT" sz="1600" b="1" i="1">
                                    <a:solidFill>
                                      <a:srgbClr val="FF0000"/>
                                    </a:solidFill>
                                    <a:latin typeface="Cambria Math"/>
                                    <a:ea typeface="Cambria Math"/>
                                  </a:rPr>
                                  <m:t>−</m:t>
                                </m:r>
                                <m:sSup>
                                  <m:sSupPr>
                                    <m:ctrlPr>
                                      <a:rPr lang="it-IT" sz="1600" b="1" i="1">
                                        <a:solidFill>
                                          <a:srgbClr val="FF0000"/>
                                        </a:solidFill>
                                        <a:latin typeface="Cambria Math" panose="02040503050406030204" pitchFamily="18" charset="0"/>
                                        <a:ea typeface="Cambria Math"/>
                                      </a:rPr>
                                    </m:ctrlPr>
                                  </m:sSupPr>
                                  <m:e>
                                    <m:r>
                                      <a:rPr lang="it-IT" sz="1600" b="1" i="1">
                                        <a:solidFill>
                                          <a:srgbClr val="FF0000"/>
                                        </a:solidFill>
                                        <a:latin typeface="Cambria Math"/>
                                        <a:ea typeface="Cambria Math"/>
                                      </a:rPr>
                                      <m:t>𝒆</m:t>
                                    </m:r>
                                  </m:e>
                                  <m:sup>
                                    <m:r>
                                      <a:rPr lang="it-IT" sz="1600" b="1" i="1">
                                        <a:solidFill>
                                          <a:srgbClr val="FF0000"/>
                                        </a:solidFill>
                                        <a:latin typeface="Cambria Math"/>
                                        <a:ea typeface="Cambria Math"/>
                                      </a:rPr>
                                      <m:t>−</m:t>
                                    </m:r>
                                    <m:r>
                                      <a:rPr lang="it-IT" sz="1600" b="1" i="1" smtClean="0">
                                        <a:solidFill>
                                          <a:srgbClr val="FF0000"/>
                                        </a:solidFill>
                                        <a:latin typeface="Cambria Math"/>
                                        <a:ea typeface="Cambria Math"/>
                                      </a:rPr>
                                      <m:t>(</m:t>
                                    </m:r>
                                    <m:f>
                                      <m:fPr>
                                        <m:type m:val="lin"/>
                                        <m:ctrlPr>
                                          <a:rPr lang="it-IT" sz="1600" b="1" i="1" smtClean="0">
                                            <a:solidFill>
                                              <a:srgbClr val="FF0000"/>
                                            </a:solidFill>
                                            <a:latin typeface="Cambria Math" panose="02040503050406030204" pitchFamily="18" charset="0"/>
                                            <a:ea typeface="Cambria Math"/>
                                          </a:rPr>
                                        </m:ctrlPr>
                                      </m:fPr>
                                      <m:num>
                                        <m:r>
                                          <a:rPr lang="it-IT" sz="1600" b="1" i="1">
                                            <a:solidFill>
                                              <a:srgbClr val="FF0000"/>
                                            </a:solidFill>
                                            <a:latin typeface="Cambria Math"/>
                                            <a:ea typeface="Cambria Math"/>
                                          </a:rPr>
                                          <m:t>𝒕</m:t>
                                        </m:r>
                                        <m:r>
                                          <a:rPr lang="it-IT" sz="1600" b="1" i="1" smtClean="0">
                                            <a:solidFill>
                                              <a:srgbClr val="FF0000"/>
                                            </a:solidFill>
                                            <a:latin typeface="Cambria Math"/>
                                            <a:ea typeface="Cambria Math"/>
                                          </a:rPr>
                                          <m:t>−</m:t>
                                        </m:r>
                                        <m:sSub>
                                          <m:sSubPr>
                                            <m:ctrlPr>
                                              <a:rPr lang="it-IT" sz="1600" b="1" i="1" smtClean="0">
                                                <a:solidFill>
                                                  <a:srgbClr val="FF0000"/>
                                                </a:solidFill>
                                                <a:latin typeface="Cambria Math" panose="02040503050406030204" pitchFamily="18" charset="0"/>
                                                <a:ea typeface="Cambria Math"/>
                                              </a:rPr>
                                            </m:ctrlPr>
                                          </m:sSubPr>
                                          <m:e>
                                            <m:r>
                                              <a:rPr lang="it-IT" sz="1600" b="1" i="1" smtClean="0">
                                                <a:solidFill>
                                                  <a:srgbClr val="FF0000"/>
                                                </a:solidFill>
                                                <a:latin typeface="Cambria Math"/>
                                                <a:ea typeface="Cambria Math"/>
                                              </a:rPr>
                                              <m:t>𝑻</m:t>
                                            </m:r>
                                          </m:e>
                                          <m:sub>
                                            <m:r>
                                              <a:rPr lang="it-IT" sz="1600" b="1" i="1" smtClean="0">
                                                <a:solidFill>
                                                  <a:srgbClr val="FF0000"/>
                                                </a:solidFill>
                                                <a:latin typeface="Cambria Math" charset="0"/>
                                                <a:ea typeface="Cambria Math"/>
                                              </a:rPr>
                                              <m:t>𝒆𝒏𝒅</m:t>
                                            </m:r>
                                          </m:sub>
                                        </m:sSub>
                                        <m:r>
                                          <a:rPr lang="it-IT" sz="1600" b="1" i="1" smtClean="0">
                                            <a:solidFill>
                                              <a:srgbClr val="FF0000"/>
                                            </a:solidFill>
                                            <a:latin typeface="Cambria Math"/>
                                            <a:ea typeface="Cambria Math"/>
                                          </a:rPr>
                                          <m:t>)</m:t>
                                        </m:r>
                                      </m:num>
                                      <m:den>
                                        <m:r>
                                          <a:rPr lang="it-IT" sz="1600" b="1" i="1">
                                            <a:solidFill>
                                              <a:srgbClr val="FF0000"/>
                                            </a:solidFill>
                                            <a:latin typeface="Cambria Math"/>
                                            <a:ea typeface="Cambria Math"/>
                                          </a:rPr>
                                          <m:t>𝝉</m:t>
                                        </m:r>
                                      </m:den>
                                    </m:f>
                                  </m:sup>
                                </m:sSup>
                              </m:e>
                            </m:d>
                          </m:e>
                        </m:eqArr>
                      </m:e>
                    </m:d>
                    <m:r>
                      <a:rPr lang="it-IT" sz="1600" b="1" i="1" smtClean="0">
                        <a:solidFill>
                          <a:srgbClr val="FF0000"/>
                        </a:solidFill>
                        <a:latin typeface="Cambria Math" charset="0"/>
                        <a:ea typeface="Cambria Math"/>
                      </a:rPr>
                      <m:t>       </m:t>
                    </m:r>
                  </m:oMath>
                </a14:m>
                <a:r>
                  <a:rPr lang="en-US" sz="1600" b="1" i="1" dirty="0" smtClean="0">
                    <a:latin typeface="Adobe Devanagari" panose="02040503050201020203" pitchFamily="18" charset="0"/>
                    <a:cs typeface="Adobe Devanagari" panose="02040503050201020203" pitchFamily="18" charset="0"/>
                  </a:rPr>
                  <a:t>with</a:t>
                </a:r>
                <a:r>
                  <a:rPr lang="en-US" sz="1600" b="1" dirty="0" smtClean="0">
                    <a:latin typeface="Adobe Devanagari" panose="02040503050201020203" pitchFamily="18" charset="0"/>
                    <a:cs typeface="Adobe Devanagari" panose="02040503050201020203" pitchFamily="18" charset="0"/>
                  </a:rPr>
                  <a:t> </a:t>
                </a:r>
                <a14:m>
                  <m:oMath xmlns:m="http://schemas.openxmlformats.org/officeDocument/2006/math">
                    <m:r>
                      <a:rPr lang="en-US" sz="1600" b="1" i="1">
                        <a:latin typeface="Cambria Math"/>
                        <a:ea typeface="Cambria Math"/>
                      </a:rPr>
                      <m:t>𝝉</m:t>
                    </m:r>
                    <m:r>
                      <a:rPr lang="it-IT" sz="1600" b="1" i="1" smtClean="0">
                        <a:latin typeface="Cambria Math" charset="0"/>
                        <a:ea typeface="Cambria Math"/>
                      </a:rPr>
                      <m:t>=</m:t>
                    </m:r>
                    <m:f>
                      <m:fPr>
                        <m:type m:val="lin"/>
                        <m:ctrlPr>
                          <a:rPr lang="it-IT" sz="1600" b="1" i="1">
                            <a:latin typeface="Cambria Math" panose="02040503050406030204" pitchFamily="18" charset="0"/>
                            <a:ea typeface="Cambria Math"/>
                          </a:rPr>
                        </m:ctrlPr>
                      </m:fPr>
                      <m:num>
                        <m:r>
                          <a:rPr lang="it-IT" sz="1600" b="1" i="1">
                            <a:latin typeface="Cambria Math"/>
                            <a:ea typeface="Cambria Math"/>
                          </a:rPr>
                          <m:t>𝟐</m:t>
                        </m:r>
                        <m:sSub>
                          <m:sSubPr>
                            <m:ctrlPr>
                              <a:rPr lang="en-US" sz="1600" b="1" i="1">
                                <a:latin typeface="Cambria Math" panose="02040503050406030204" pitchFamily="18" charset="0"/>
                                <a:ea typeface="Cambria Math"/>
                              </a:rPr>
                            </m:ctrlPr>
                          </m:sSubPr>
                          <m:e>
                            <m:r>
                              <a:rPr lang="it-IT" sz="1600" b="1" i="1">
                                <a:latin typeface="Cambria Math" charset="0"/>
                                <a:ea typeface="Cambria Math"/>
                              </a:rPr>
                              <m:t>𝑸</m:t>
                            </m:r>
                          </m:e>
                          <m:sub>
                            <m:r>
                              <a:rPr lang="it-IT" sz="1600" b="1" i="1">
                                <a:latin typeface="Cambria Math" charset="0"/>
                                <a:ea typeface="Cambria Math"/>
                              </a:rPr>
                              <m:t>𝑳</m:t>
                            </m:r>
                          </m:sub>
                        </m:sSub>
                      </m:num>
                      <m:den>
                        <m:sSub>
                          <m:sSubPr>
                            <m:ctrlPr>
                              <a:rPr lang="it-IT" sz="1600" b="1" i="1">
                                <a:latin typeface="Cambria Math" panose="02040503050406030204" pitchFamily="18" charset="0"/>
                                <a:ea typeface="Cambria Math"/>
                              </a:rPr>
                            </m:ctrlPr>
                          </m:sSubPr>
                          <m:e>
                            <m:r>
                              <a:rPr lang="it-IT" sz="1600" b="1" i="1">
                                <a:latin typeface="Cambria Math"/>
                                <a:ea typeface="Cambria Math"/>
                              </a:rPr>
                              <m:t>𝝎</m:t>
                            </m:r>
                          </m:e>
                          <m:sub>
                            <m:r>
                              <a:rPr lang="it-IT" sz="1600" b="1" i="1">
                                <a:latin typeface="Cambria Math"/>
                                <a:ea typeface="Cambria Math"/>
                              </a:rPr>
                              <m:t>𝟎</m:t>
                            </m:r>
                          </m:sub>
                        </m:sSub>
                      </m:den>
                    </m:f>
                  </m:oMath>
                </a14:m>
                <a:endParaRPr lang="it-IT" sz="1600" b="1" dirty="0">
                  <a:latin typeface="Adobe Devanagari" panose="02040503050201020203" pitchFamily="18" charset="0"/>
                  <a:ea typeface="Cambria Math"/>
                  <a:cs typeface="Adobe Devanagari" panose="02040503050201020203" pitchFamily="18" charset="0"/>
                </a:endParaRPr>
              </a:p>
              <a:p>
                <a:pPr>
                  <a:spcAft>
                    <a:spcPts val="600"/>
                  </a:spcAft>
                </a:pPr>
                <a:endParaRPr lang="it-IT" sz="1600" b="1" dirty="0" smtClean="0">
                  <a:solidFill>
                    <a:srgbClr val="FF0000"/>
                  </a:solidFill>
                  <a:latin typeface="Adobe Devanagari" panose="02040503050201020203" pitchFamily="18" charset="0"/>
                  <a:ea typeface="Cambria Math"/>
                  <a:cs typeface="Adobe Devanagari" panose="02040503050201020203" pitchFamily="18" charset="0"/>
                </a:endParaRPr>
              </a:p>
            </p:txBody>
          </p:sp>
        </mc:Choice>
        <mc:Fallback xmlns="">
          <p:sp>
            <p:nvSpPr>
              <p:cNvPr id="11" name="Rectangle 37"/>
              <p:cNvSpPr>
                <a:spLocks noRot="1" noChangeAspect="1" noMove="1" noResize="1" noEditPoints="1" noAdjustHandles="1" noChangeArrowheads="1" noChangeShapeType="1" noTextEdit="1"/>
              </p:cNvSpPr>
              <p:nvPr/>
            </p:nvSpPr>
            <p:spPr>
              <a:xfrm>
                <a:off x="529455" y="1985909"/>
                <a:ext cx="9646932" cy="1014830"/>
              </a:xfrm>
              <a:prstGeom prst="rect">
                <a:avLst/>
              </a:prstGeom>
              <a:blipFill rotWithShape="0">
                <a:blip r:embed="rId8"/>
                <a:stretch>
                  <a:fillRect/>
                </a:stretch>
              </a:blipFill>
            </p:spPr>
            <p:txBody>
              <a:bodyPr/>
              <a:lstStyle/>
              <a:p>
                <a:r>
                  <a:rPr lang="en-US">
                    <a:noFill/>
                  </a:rPr>
                  <a:t> </a:t>
                </a:r>
              </a:p>
            </p:txBody>
          </p:sp>
        </mc:Fallback>
      </mc:AlternateContent>
      <p:sp>
        <p:nvSpPr>
          <p:cNvPr id="14" name="Rettangolo 13"/>
          <p:cNvSpPr/>
          <p:nvPr/>
        </p:nvSpPr>
        <p:spPr>
          <a:xfrm>
            <a:off x="461719" y="717710"/>
            <a:ext cx="8064896" cy="507831"/>
          </a:xfrm>
          <a:prstGeom prst="rect">
            <a:avLst/>
          </a:prstGeom>
        </p:spPr>
        <p:txBody>
          <a:bodyPr wrap="square">
            <a:spAutoFit/>
          </a:bodyPr>
          <a:lstStyle/>
          <a:p>
            <a:pPr algn="just">
              <a:lnSpc>
                <a:spcPct val="150000"/>
              </a:lnSpc>
            </a:pPr>
            <a:r>
              <a:rPr lang="it-IT" dirty="0">
                <a:latin typeface="Adobe Devanagari" panose="02040503050201020203" pitchFamily="18" charset="0"/>
                <a:cs typeface="Adobe Devanagari" panose="02040503050201020203" pitchFamily="18" charset="0"/>
              </a:rPr>
              <a:t>The </a:t>
            </a:r>
            <a:r>
              <a:rPr lang="it-IT" dirty="0" err="1">
                <a:latin typeface="Adobe Devanagari" panose="02040503050201020203" pitchFamily="18" charset="0"/>
                <a:cs typeface="Adobe Devanagari" panose="02040503050201020203" pitchFamily="18" charset="0"/>
              </a:rPr>
              <a:t>response</a:t>
            </a:r>
            <a:r>
              <a:rPr lang="it-IT" dirty="0">
                <a:latin typeface="Adobe Devanagari" panose="02040503050201020203" pitchFamily="18" charset="0"/>
                <a:cs typeface="Adobe Devanagari" panose="02040503050201020203" pitchFamily="18" charset="0"/>
              </a:rPr>
              <a:t> of a </a:t>
            </a:r>
            <a:r>
              <a:rPr lang="it-IT" dirty="0" err="1">
                <a:latin typeface="Adobe Devanagari" panose="02040503050201020203" pitchFamily="18" charset="0"/>
                <a:cs typeface="Adobe Devanagari" panose="02040503050201020203" pitchFamily="18" charset="0"/>
              </a:rPr>
              <a:t>Lorentzian</a:t>
            </a:r>
            <a:r>
              <a:rPr lang="it-IT" dirty="0">
                <a:latin typeface="Adobe Devanagari" panose="02040503050201020203" pitchFamily="18" charset="0"/>
                <a:cs typeface="Adobe Devanagari" panose="02040503050201020203" pitchFamily="18" charset="0"/>
              </a:rPr>
              <a:t> network to an RF </a:t>
            </a:r>
            <a:r>
              <a:rPr lang="it-IT" dirty="0" err="1" smtClean="0">
                <a:latin typeface="Adobe Devanagari" panose="02040503050201020203" pitchFamily="18" charset="0"/>
                <a:cs typeface="Adobe Devanagari" panose="02040503050201020203" pitchFamily="18" charset="0"/>
              </a:rPr>
              <a:t>rectangular</a:t>
            </a:r>
            <a:r>
              <a:rPr lang="it-IT" dirty="0" smtClean="0">
                <a:latin typeface="Adobe Devanagari" panose="02040503050201020203" pitchFamily="18" charset="0"/>
                <a:cs typeface="Adobe Devanagari" panose="02040503050201020203" pitchFamily="18" charset="0"/>
              </a:rPr>
              <a:t> </a:t>
            </a:r>
            <a:r>
              <a:rPr lang="it-IT" dirty="0" err="1" smtClean="0">
                <a:latin typeface="Adobe Devanagari" panose="02040503050201020203" pitchFamily="18" charset="0"/>
                <a:cs typeface="Adobe Devanagari" panose="02040503050201020203" pitchFamily="18" charset="0"/>
              </a:rPr>
              <a:t>pulse</a:t>
            </a:r>
            <a:r>
              <a:rPr lang="it-IT" dirty="0" smtClean="0">
                <a:latin typeface="Adobe Devanagari" panose="02040503050201020203" pitchFamily="18" charset="0"/>
                <a:cs typeface="Adobe Devanagari" panose="02040503050201020203" pitchFamily="18" charset="0"/>
              </a:rPr>
              <a:t> </a:t>
            </a:r>
            <a:r>
              <a:rPr lang="it-IT" dirty="0" err="1">
                <a:latin typeface="Adobe Devanagari" panose="02040503050201020203" pitchFamily="18" charset="0"/>
                <a:cs typeface="Adobe Devanagari" panose="02040503050201020203" pitchFamily="18" charset="0"/>
              </a:rPr>
              <a:t>is</a:t>
            </a:r>
            <a:r>
              <a:rPr lang="it-IT" dirty="0">
                <a:latin typeface="Adobe Devanagari" panose="02040503050201020203" pitchFamily="18" charset="0"/>
                <a:cs typeface="Adobe Devanagari" panose="02040503050201020203" pitchFamily="18" charset="0"/>
              </a:rPr>
              <a:t>: </a:t>
            </a:r>
            <a:endParaRPr lang="en-US" dirty="0">
              <a:latin typeface="Adobe Devanagari" panose="02040503050201020203" pitchFamily="18" charset="0"/>
              <a:cs typeface="Adobe Devanagari" panose="02040503050201020203" pitchFamily="18" charset="0"/>
            </a:endParaRPr>
          </a:p>
        </p:txBody>
      </p:sp>
      <p:cxnSp>
        <p:nvCxnSpPr>
          <p:cNvPr id="17" name="Connettore 1 16"/>
          <p:cNvCxnSpPr/>
          <p:nvPr/>
        </p:nvCxnSpPr>
        <p:spPr>
          <a:xfrm flipV="1">
            <a:off x="803189" y="647048"/>
            <a:ext cx="7411452" cy="16042"/>
          </a:xfrm>
          <a:prstGeom prst="line">
            <a:avLst/>
          </a:prstGeom>
          <a:ln w="76200" cmpd="thickThin">
            <a:solidFill>
              <a:srgbClr val="0070C0"/>
            </a:solidFill>
            <a:prstDash val="solid"/>
          </a:ln>
          <a:effectLst>
            <a:softEdge rad="31750"/>
          </a:effectLst>
          <a:scene3d>
            <a:camera prst="orthographicFront"/>
            <a:lightRig rig="threePt" dir="t"/>
          </a:scene3d>
          <a:sp3d prstMaterial="matte">
            <a:bevelT w="101600"/>
          </a:sp3d>
        </p:spPr>
        <p:style>
          <a:lnRef idx="1">
            <a:schemeClr val="accent1"/>
          </a:lnRef>
          <a:fillRef idx="0">
            <a:schemeClr val="accent1"/>
          </a:fillRef>
          <a:effectRef idx="0">
            <a:schemeClr val="accent1"/>
          </a:effectRef>
          <a:fontRef idx="minor">
            <a:schemeClr val="tx1"/>
          </a:fontRef>
        </p:style>
      </p:cxnSp>
      <p:grpSp>
        <p:nvGrpSpPr>
          <p:cNvPr id="35" name="Gruppo 34"/>
          <p:cNvGrpSpPr/>
          <p:nvPr/>
        </p:nvGrpSpPr>
        <p:grpSpPr>
          <a:xfrm>
            <a:off x="6546234" y="752019"/>
            <a:ext cx="2484913" cy="1056283"/>
            <a:chOff x="6336912" y="744940"/>
            <a:chExt cx="2484913" cy="1056283"/>
          </a:xfrm>
        </p:grpSpPr>
        <p:cxnSp>
          <p:nvCxnSpPr>
            <p:cNvPr id="23" name="Connettore 4 22"/>
            <p:cNvCxnSpPr/>
            <p:nvPr/>
          </p:nvCxnSpPr>
          <p:spPr>
            <a:xfrm flipV="1">
              <a:off x="6619355" y="1165531"/>
              <a:ext cx="1089609" cy="370322"/>
            </a:xfrm>
            <a:prstGeom prst="bentConnector3">
              <a:avLst>
                <a:gd name="adj1" fmla="val 50000"/>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4" name="Gruppo 23"/>
            <p:cNvGrpSpPr/>
            <p:nvPr/>
          </p:nvGrpSpPr>
          <p:grpSpPr>
            <a:xfrm>
              <a:off x="6525928" y="744940"/>
              <a:ext cx="2295897" cy="862210"/>
              <a:chOff x="6381549" y="640710"/>
              <a:chExt cx="2295897" cy="862210"/>
            </a:xfrm>
          </p:grpSpPr>
          <p:cxnSp>
            <p:nvCxnSpPr>
              <p:cNvPr id="28" name="Connettore 2 27"/>
              <p:cNvCxnSpPr/>
              <p:nvPr/>
            </p:nvCxnSpPr>
            <p:spPr>
              <a:xfrm flipV="1">
                <a:off x="6381549" y="1427520"/>
                <a:ext cx="22958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flipH="1" flipV="1">
                <a:off x="6446101" y="640710"/>
                <a:ext cx="0" cy="8622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5" name="Connettore 1 24"/>
            <p:cNvCxnSpPr/>
            <p:nvPr/>
          </p:nvCxnSpPr>
          <p:spPr>
            <a:xfrm>
              <a:off x="6554802" y="1160316"/>
              <a:ext cx="72000" cy="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asellaDiTesto 25"/>
            <p:cNvSpPr txBox="1"/>
            <p:nvPr/>
          </p:nvSpPr>
          <p:spPr>
            <a:xfrm>
              <a:off x="6336912" y="1039561"/>
              <a:ext cx="263214" cy="276999"/>
            </a:xfrm>
            <a:prstGeom prst="rect">
              <a:avLst/>
            </a:prstGeom>
            <a:noFill/>
          </p:spPr>
          <p:txBody>
            <a:bodyPr wrap="none" rtlCol="0">
              <a:spAutoFit/>
            </a:bodyPr>
            <a:lstStyle/>
            <a:p>
              <a:r>
                <a:rPr lang="en-US" sz="1200" dirty="0" smtClean="0"/>
                <a:t>1</a:t>
              </a:r>
              <a:endParaRPr lang="en-US" sz="1200" dirty="0"/>
            </a:p>
          </p:txBody>
        </p:sp>
        <p:sp>
          <p:nvSpPr>
            <p:cNvPr id="27" name="CasellaDiTesto 26"/>
            <p:cNvSpPr txBox="1"/>
            <p:nvPr/>
          </p:nvSpPr>
          <p:spPr>
            <a:xfrm>
              <a:off x="7018702" y="1524224"/>
              <a:ext cx="438453" cy="276999"/>
            </a:xfrm>
            <a:prstGeom prst="rect">
              <a:avLst/>
            </a:prstGeom>
            <a:noFill/>
          </p:spPr>
          <p:txBody>
            <a:bodyPr wrap="none" rtlCol="0">
              <a:spAutoFit/>
            </a:bodyPr>
            <a:lstStyle/>
            <a:p>
              <a:r>
                <a:rPr lang="en-US" sz="1200" dirty="0" err="1" smtClean="0"/>
                <a:t>T</a:t>
              </a:r>
              <a:r>
                <a:rPr lang="en-US" sz="1200" baseline="-25000" dirty="0" err="1" smtClean="0"/>
                <a:t>start</a:t>
              </a:r>
              <a:endParaRPr lang="en-US" sz="1200" baseline="-25000" dirty="0"/>
            </a:p>
          </p:txBody>
        </p:sp>
        <p:cxnSp>
          <p:nvCxnSpPr>
            <p:cNvPr id="30" name="Connettore 4 29"/>
            <p:cNvCxnSpPr/>
            <p:nvPr/>
          </p:nvCxnSpPr>
          <p:spPr>
            <a:xfrm>
              <a:off x="7708693" y="1166521"/>
              <a:ext cx="934896" cy="368341"/>
            </a:xfrm>
            <a:prstGeom prst="bentConnector3">
              <a:avLst>
                <a:gd name="adj1" fmla="val 1611"/>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CasellaDiTesto 30"/>
            <p:cNvSpPr txBox="1"/>
            <p:nvPr/>
          </p:nvSpPr>
          <p:spPr>
            <a:xfrm>
              <a:off x="7637275" y="1524223"/>
              <a:ext cx="406650" cy="276999"/>
            </a:xfrm>
            <a:prstGeom prst="rect">
              <a:avLst/>
            </a:prstGeom>
            <a:noFill/>
          </p:spPr>
          <p:txBody>
            <a:bodyPr wrap="none" rtlCol="0">
              <a:spAutoFit/>
            </a:bodyPr>
            <a:lstStyle/>
            <a:p>
              <a:r>
                <a:rPr lang="en-US" sz="1200" dirty="0" smtClean="0"/>
                <a:t>T</a:t>
              </a:r>
              <a:r>
                <a:rPr lang="en-US" sz="1200" baseline="-25000" dirty="0" smtClean="0"/>
                <a:t>end</a:t>
              </a:r>
              <a:endParaRPr lang="en-US" sz="1200" baseline="-25000" dirty="0"/>
            </a:p>
          </p:txBody>
        </p:sp>
      </p:grpSp>
    </p:spTree>
    <p:extLst>
      <p:ext uri="{BB962C8B-B14F-4D97-AF65-F5344CB8AC3E}">
        <p14:creationId xmlns:p14="http://schemas.microsoft.com/office/powerpoint/2010/main" val="1419072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53454"/>
            <a:ext cx="8660180" cy="727122"/>
          </a:xfrm>
          <a:prstGeom prst="rect">
            <a:avLst/>
          </a:prstGeom>
          <a:noFill/>
        </p:spPr>
        <p:txBody>
          <a:bodyPr wrap="square" rtlCol="0">
            <a:spAutoFit/>
          </a:bodyPr>
          <a:lstStyle/>
          <a:p>
            <a:pPr algn="ctr">
              <a:lnSpc>
                <a:spcPct val="150000"/>
              </a:lnSpc>
              <a:spcAft>
                <a:spcPts val="1200"/>
              </a:spcAft>
            </a:pPr>
            <a:r>
              <a:rPr lang="en-US" sz="3000" dirty="0" smtClean="0">
                <a:latin typeface="Adobe Devanagari" panose="02040503050201020203" pitchFamily="18" charset="0"/>
                <a:cs typeface="Adobe Devanagari" panose="02040503050201020203" pitchFamily="18" charset="0"/>
              </a:rPr>
              <a:t>RF step pulse reflected by a resonant cavity</a:t>
            </a:r>
            <a:endParaRPr lang="en-US" sz="3000" dirty="0">
              <a:latin typeface="Adobe Devanagari" panose="02040503050201020203" pitchFamily="18" charset="0"/>
              <a:cs typeface="Adobe Devanagari" panose="02040503050201020203"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2883730" y="2022050"/>
                <a:ext cx="2892715" cy="338554"/>
              </a:xfrm>
              <a:prstGeom prst="rect">
                <a:avLst/>
              </a:prstGeom>
            </p:spPr>
            <p:txBody>
              <a:bodyPr wrap="none">
                <a:spAutoFit/>
              </a:bodyPr>
              <a:lstStyle/>
              <a:p>
                <a14:m>
                  <m:oMath xmlns:m="http://schemas.openxmlformats.org/officeDocument/2006/math">
                    <m:sSub>
                      <m:sSubPr>
                        <m:ctrlPr>
                          <a:rPr lang="en-US" sz="1600" i="1" smtClean="0">
                            <a:latin typeface="Cambria Math" panose="02040503050406030204" pitchFamily="18" charset="0"/>
                          </a:rPr>
                        </m:ctrlPr>
                      </m:sSubPr>
                      <m:e>
                        <m:r>
                          <a:rPr lang="it-IT" sz="1600" b="0" i="1" smtClean="0">
                            <a:latin typeface="Cambria Math"/>
                          </a:rPr>
                          <m:t>𝑉</m:t>
                        </m:r>
                      </m:e>
                      <m:sub>
                        <m:r>
                          <a:rPr lang="it-IT" sz="1600" b="0" i="1" smtClean="0">
                            <a:latin typeface="Cambria Math"/>
                          </a:rPr>
                          <m:t>𝐹𝑊𝐷</m:t>
                        </m:r>
                      </m:sub>
                    </m:sSub>
                    <m:r>
                      <a:rPr lang="it-IT" sz="1600" b="0" i="1" smtClean="0">
                        <a:latin typeface="Cambria Math"/>
                      </a:rPr>
                      <m:t>(</m:t>
                    </m:r>
                    <m:r>
                      <a:rPr lang="it-IT" sz="1600" b="0" i="1" smtClean="0">
                        <a:latin typeface="Cambria Math"/>
                      </a:rPr>
                      <m:t>𝑡</m:t>
                    </m:r>
                    <m:r>
                      <a:rPr lang="it-IT" sz="1600" b="0" i="1" smtClean="0">
                        <a:latin typeface="Cambria Math"/>
                      </a:rPr>
                      <m:t>)=</m:t>
                    </m:r>
                    <m:sSub>
                      <m:sSubPr>
                        <m:ctrlPr>
                          <a:rPr lang="en-US" sz="1600" i="1">
                            <a:latin typeface="Cambria Math" panose="02040503050406030204" pitchFamily="18" charset="0"/>
                          </a:rPr>
                        </m:ctrlPr>
                      </m:sSubPr>
                      <m:e>
                        <m:r>
                          <a:rPr lang="it-IT" sz="1600" i="1">
                            <a:latin typeface="Cambria Math"/>
                          </a:rPr>
                          <m:t>𝑉</m:t>
                        </m:r>
                      </m:e>
                      <m:sub>
                        <m:r>
                          <a:rPr lang="it-IT" sz="1600" b="0" i="1" smtClean="0">
                            <a:latin typeface="Cambria Math"/>
                          </a:rPr>
                          <m:t>0</m:t>
                        </m:r>
                      </m:sub>
                    </m:sSub>
                    <m:r>
                      <a:rPr lang="it-IT" sz="1600" b="0" i="1" smtClean="0">
                        <a:latin typeface="Cambria Math"/>
                        <a:ea typeface="Cambria Math"/>
                      </a:rPr>
                      <m:t>∙</m:t>
                    </m:r>
                    <m:r>
                      <a:rPr lang="it-IT" sz="1600" i="1" smtClean="0">
                        <a:latin typeface="Cambria Math"/>
                      </a:rPr>
                      <m:t>1</m:t>
                    </m:r>
                    <m:r>
                      <a:rPr lang="it-IT" sz="1600" b="0" i="1" smtClean="0">
                        <a:latin typeface="Cambria Math"/>
                      </a:rPr>
                      <m:t>(</m:t>
                    </m:r>
                    <m:r>
                      <a:rPr lang="it-IT" sz="1600" b="0" i="1" smtClean="0">
                        <a:latin typeface="Cambria Math"/>
                      </a:rPr>
                      <m:t>𝑡</m:t>
                    </m:r>
                    <m:r>
                      <a:rPr lang="it-IT" sz="1600" b="0" i="1" smtClean="0">
                        <a:latin typeface="Cambria Math"/>
                      </a:rPr>
                      <m:t>)∙</m:t>
                    </m:r>
                    <m:r>
                      <a:rPr lang="it-IT" sz="1600" b="0" i="1" smtClean="0">
                        <a:latin typeface="Cambria Math"/>
                        <a:ea typeface="Cambria Math"/>
                      </a:rPr>
                      <m:t>𝑐𝑜𝑠</m:t>
                    </m:r>
                    <m:d>
                      <m:dPr>
                        <m:ctrlPr>
                          <a:rPr lang="it-IT" sz="1600" b="0" i="1" smtClean="0">
                            <a:latin typeface="Cambria Math" panose="02040503050406030204" pitchFamily="18" charset="0"/>
                            <a:ea typeface="Cambria Math"/>
                          </a:rPr>
                        </m:ctrlPr>
                      </m:dPr>
                      <m:e>
                        <m:sSub>
                          <m:sSubPr>
                            <m:ctrlPr>
                              <a:rPr lang="it-IT" sz="1600" b="0" i="1" smtClean="0">
                                <a:latin typeface="Cambria Math" panose="02040503050406030204" pitchFamily="18" charset="0"/>
                                <a:ea typeface="Cambria Math"/>
                              </a:rPr>
                            </m:ctrlPr>
                          </m:sSubPr>
                          <m:e>
                            <m:r>
                              <a:rPr lang="it-IT" sz="1600" b="0" i="1" smtClean="0">
                                <a:latin typeface="Cambria Math"/>
                                <a:ea typeface="Cambria Math"/>
                              </a:rPr>
                              <m:t>𝜔</m:t>
                            </m:r>
                          </m:e>
                          <m:sub>
                            <m:r>
                              <a:rPr lang="it-IT" sz="1600" b="0" i="1" smtClean="0">
                                <a:latin typeface="Cambria Math"/>
                                <a:ea typeface="Cambria Math"/>
                              </a:rPr>
                              <m:t>0</m:t>
                            </m:r>
                          </m:sub>
                        </m:sSub>
                        <m:r>
                          <a:rPr lang="it-IT" sz="1600" b="0" i="1" smtClean="0">
                            <a:latin typeface="Cambria Math"/>
                            <a:ea typeface="Cambria Math"/>
                          </a:rPr>
                          <m:t>𝑡</m:t>
                        </m:r>
                      </m:e>
                    </m:d>
                  </m:oMath>
                </a14:m>
                <a:r>
                  <a:rPr lang="en-US" sz="1600" dirty="0" smtClean="0"/>
                  <a:t>;</a:t>
                </a:r>
                <a:endParaRPr lang="en-US" sz="1600" dirty="0"/>
              </a:p>
            </p:txBody>
          </p:sp>
        </mc:Choice>
        <mc:Fallback xmlns="">
          <p:sp>
            <p:nvSpPr>
              <p:cNvPr id="9" name="Rectangle 8"/>
              <p:cNvSpPr>
                <a:spLocks noRot="1" noChangeAspect="1" noMove="1" noResize="1" noEditPoints="1" noAdjustHandles="1" noChangeArrowheads="1" noChangeShapeType="1" noTextEdit="1"/>
              </p:cNvSpPr>
              <p:nvPr/>
            </p:nvSpPr>
            <p:spPr>
              <a:xfrm>
                <a:off x="2883730" y="2022050"/>
                <a:ext cx="2892715" cy="338554"/>
              </a:xfrm>
              <a:prstGeom prst="rect">
                <a:avLst/>
              </a:prstGeom>
              <a:blipFill rotWithShape="0">
                <a:blip r:embed="rId3"/>
                <a:stretch>
                  <a:fillRect t="-5455" r="-211" b="-23636"/>
                </a:stretch>
              </a:blipFill>
            </p:spPr>
            <p:txBody>
              <a:bodyPr/>
              <a:lstStyle/>
              <a:p>
                <a:r>
                  <a:rPr lang="en-US">
                    <a:noFill/>
                  </a:rPr>
                  <a:t> </a:t>
                </a:r>
              </a:p>
            </p:txBody>
          </p:sp>
        </mc:Fallback>
      </mc:AlternateContent>
      <p:grpSp>
        <p:nvGrpSpPr>
          <p:cNvPr id="11" name="Gruppo 10"/>
          <p:cNvGrpSpPr/>
          <p:nvPr/>
        </p:nvGrpSpPr>
        <p:grpSpPr>
          <a:xfrm>
            <a:off x="59831" y="2763372"/>
            <a:ext cx="9069368" cy="4256860"/>
            <a:chOff x="59831" y="2438908"/>
            <a:chExt cx="9069368" cy="4256860"/>
          </a:xfrm>
        </p:grpSpPr>
        <p:pic>
          <p:nvPicPr>
            <p:cNvPr id="5" name="Immagine 4"/>
            <p:cNvPicPr>
              <a:picLocks noChangeAspect="1"/>
            </p:cNvPicPr>
            <p:nvPr/>
          </p:nvPicPr>
          <p:blipFill rotWithShape="1">
            <a:blip r:embed="rId4" cstate="print">
              <a:extLst>
                <a:ext uri="{28A0092B-C50C-407E-A947-70E740481C1C}">
                  <a14:useLocalDpi xmlns:a14="http://schemas.microsoft.com/office/drawing/2010/main" val="0"/>
                </a:ext>
              </a:extLst>
            </a:blip>
            <a:srcRect l="9193" r="8065"/>
            <a:stretch/>
          </p:blipFill>
          <p:spPr>
            <a:xfrm>
              <a:off x="59831" y="2438908"/>
              <a:ext cx="6655188" cy="4256860"/>
            </a:xfrm>
            <a:prstGeom prst="rect">
              <a:avLst/>
            </a:prstGeom>
          </p:spPr>
        </p:pic>
        <mc:AlternateContent xmlns:mc="http://schemas.openxmlformats.org/markup-compatibility/2006" xmlns:a14="http://schemas.microsoft.com/office/drawing/2010/main">
          <mc:Choice Requires="a14">
            <p:sp>
              <p:nvSpPr>
                <p:cNvPr id="31" name="TextBox 30"/>
                <p:cNvSpPr txBox="1"/>
                <p:nvPr/>
              </p:nvSpPr>
              <p:spPr>
                <a:xfrm>
                  <a:off x="6715019" y="3007923"/>
                  <a:ext cx="2206117" cy="369332"/>
                </a:xfrm>
                <a:prstGeom prst="rect">
                  <a:avLst/>
                </a:prstGeom>
                <a:noFill/>
              </p:spPr>
              <p:txBody>
                <a:bodyPr wrap="none" rtlCol="0">
                  <a:spAutoFit/>
                </a:bodyPr>
                <a:lstStyle/>
                <a:p>
                  <a:r>
                    <a:rPr lang="it-IT" i="1" dirty="0" smtClean="0"/>
                    <a:t>Undercoupled, </a:t>
                  </a:r>
                  <a14:m>
                    <m:oMath xmlns:m="http://schemas.openxmlformats.org/officeDocument/2006/math">
                      <m:r>
                        <a:rPr lang="it-IT" i="1" smtClean="0">
                          <a:latin typeface="Cambria Math"/>
                          <a:ea typeface="Cambria Math"/>
                        </a:rPr>
                        <m:t>𝛽</m:t>
                      </m:r>
                      <m:r>
                        <a:rPr lang="it-IT" b="0" i="1" smtClean="0">
                          <a:latin typeface="Cambria Math"/>
                          <a:ea typeface="Cambria Math"/>
                        </a:rPr>
                        <m:t>&lt;1</m:t>
                      </m:r>
                    </m:oMath>
                  </a14:m>
                  <a:endParaRPr lang="en-US" i="1" dirty="0"/>
                </a:p>
              </p:txBody>
            </p:sp>
          </mc:Choice>
          <mc:Fallback xmlns="">
            <p:sp>
              <p:nvSpPr>
                <p:cNvPr id="31" name="TextBox 30"/>
                <p:cNvSpPr txBox="1">
                  <a:spLocks noRot="1" noChangeAspect="1" noMove="1" noResize="1" noEditPoints="1" noAdjustHandles="1" noChangeArrowheads="1" noChangeShapeType="1" noTextEdit="1"/>
                </p:cNvSpPr>
                <p:nvPr/>
              </p:nvSpPr>
              <p:spPr>
                <a:xfrm>
                  <a:off x="6715019" y="3007923"/>
                  <a:ext cx="2206117" cy="369332"/>
                </a:xfrm>
                <a:prstGeom prst="rect">
                  <a:avLst/>
                </a:prstGeom>
                <a:blipFill rotWithShape="0">
                  <a:blip r:embed="rId6"/>
                  <a:stretch>
                    <a:fillRect l="-2493"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6669487" y="4282221"/>
                  <a:ext cx="2459712" cy="369332"/>
                </a:xfrm>
                <a:prstGeom prst="rect">
                  <a:avLst/>
                </a:prstGeom>
                <a:noFill/>
              </p:spPr>
              <p:txBody>
                <a:bodyPr wrap="none" rtlCol="0">
                  <a:spAutoFit/>
                </a:bodyPr>
                <a:lstStyle/>
                <a:p>
                  <a:r>
                    <a:rPr lang="it-IT" i="1" dirty="0" smtClean="0"/>
                    <a:t>Critically coupled, </a:t>
                  </a:r>
                  <a14:m>
                    <m:oMath xmlns:m="http://schemas.openxmlformats.org/officeDocument/2006/math">
                      <m:r>
                        <a:rPr lang="it-IT" i="1" smtClean="0">
                          <a:latin typeface="Cambria Math"/>
                          <a:ea typeface="Cambria Math"/>
                        </a:rPr>
                        <m:t>𝛽</m:t>
                      </m:r>
                      <m:r>
                        <a:rPr lang="it-IT" b="0" i="1" smtClean="0">
                          <a:latin typeface="Cambria Math"/>
                          <a:ea typeface="Cambria Math"/>
                        </a:rPr>
                        <m:t>=1</m:t>
                      </m:r>
                    </m:oMath>
                  </a14:m>
                  <a:endParaRPr lang="en-US" i="1" dirty="0"/>
                </a:p>
              </p:txBody>
            </p:sp>
          </mc:Choice>
          <mc:Fallback xmlns="">
            <p:sp>
              <p:nvSpPr>
                <p:cNvPr id="41" name="TextBox 40"/>
                <p:cNvSpPr txBox="1">
                  <a:spLocks noRot="1" noChangeAspect="1" noMove="1" noResize="1" noEditPoints="1" noAdjustHandles="1" noChangeArrowheads="1" noChangeShapeType="1" noTextEdit="1"/>
                </p:cNvSpPr>
                <p:nvPr/>
              </p:nvSpPr>
              <p:spPr>
                <a:xfrm>
                  <a:off x="6669487" y="4282221"/>
                  <a:ext cx="2459712" cy="369332"/>
                </a:xfrm>
                <a:prstGeom prst="rect">
                  <a:avLst/>
                </a:prstGeom>
                <a:blipFill rotWithShape="0">
                  <a:blip r:embed="rId7"/>
                  <a:stretch>
                    <a:fillRect l="-1980"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6669487" y="5571562"/>
                  <a:ext cx="2046009" cy="369332"/>
                </a:xfrm>
                <a:prstGeom prst="rect">
                  <a:avLst/>
                </a:prstGeom>
                <a:noFill/>
              </p:spPr>
              <p:txBody>
                <a:bodyPr wrap="none" rtlCol="0">
                  <a:spAutoFit/>
                </a:bodyPr>
                <a:lstStyle/>
                <a:p>
                  <a:r>
                    <a:rPr lang="it-IT" i="1" dirty="0" smtClean="0"/>
                    <a:t>Overcoupled, </a:t>
                  </a:r>
                  <a14:m>
                    <m:oMath xmlns:m="http://schemas.openxmlformats.org/officeDocument/2006/math">
                      <m:r>
                        <a:rPr lang="it-IT" i="1" smtClean="0">
                          <a:latin typeface="Cambria Math"/>
                          <a:ea typeface="Cambria Math"/>
                        </a:rPr>
                        <m:t>𝛽</m:t>
                      </m:r>
                      <m:r>
                        <a:rPr lang="it-IT" b="0" i="1" smtClean="0">
                          <a:latin typeface="Cambria Math"/>
                          <a:ea typeface="Cambria Math"/>
                        </a:rPr>
                        <m:t>&gt;1</m:t>
                      </m:r>
                    </m:oMath>
                  </a14:m>
                  <a:endParaRPr lang="en-US" i="1" dirty="0"/>
                </a:p>
              </p:txBody>
            </p:sp>
          </mc:Choice>
          <mc:Fallback xmlns="">
            <p:sp>
              <p:nvSpPr>
                <p:cNvPr id="42" name="TextBox 41"/>
                <p:cNvSpPr txBox="1">
                  <a:spLocks noRot="1" noChangeAspect="1" noMove="1" noResize="1" noEditPoints="1" noAdjustHandles="1" noChangeArrowheads="1" noChangeShapeType="1" noTextEdit="1"/>
                </p:cNvSpPr>
                <p:nvPr/>
              </p:nvSpPr>
              <p:spPr>
                <a:xfrm>
                  <a:off x="6669487" y="5571562"/>
                  <a:ext cx="2046009" cy="369332"/>
                </a:xfrm>
                <a:prstGeom prst="rect">
                  <a:avLst/>
                </a:prstGeom>
                <a:blipFill rotWithShape="0">
                  <a:blip r:embed="rId8"/>
                  <a:stretch>
                    <a:fillRect l="-2381" t="-8197" b="-2459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5" name="Rectangle 33"/>
              <p:cNvSpPr/>
              <p:nvPr/>
            </p:nvSpPr>
            <p:spPr>
              <a:xfrm>
                <a:off x="2062064" y="1272187"/>
                <a:ext cx="4536049" cy="6403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it-IT" sz="1600" b="0" i="1" smtClean="0">
                              <a:latin typeface="Cambria Math"/>
                            </a:rPr>
                            <m:t>𝑉</m:t>
                          </m:r>
                        </m:e>
                        <m:sub>
                          <m:r>
                            <a:rPr lang="it-IT" sz="1600" b="0" i="1" smtClean="0">
                              <a:latin typeface="Cambria Math"/>
                            </a:rPr>
                            <m:t>𝑅𝐸𝐹</m:t>
                          </m:r>
                        </m:sub>
                      </m:sSub>
                      <m:r>
                        <a:rPr lang="it-IT" sz="1600" i="1">
                          <a:latin typeface="Cambria Math"/>
                        </a:rPr>
                        <m:t>=</m:t>
                      </m:r>
                      <m:sSub>
                        <m:sSubPr>
                          <m:ctrlPr>
                            <a:rPr lang="en-US" sz="1600" i="1">
                              <a:latin typeface="Cambria Math" panose="02040503050406030204" pitchFamily="18" charset="0"/>
                            </a:rPr>
                          </m:ctrlPr>
                        </m:sSubPr>
                        <m:e>
                          <m:r>
                            <a:rPr lang="it-IT" sz="1600" i="1">
                              <a:latin typeface="Cambria Math"/>
                            </a:rPr>
                            <m:t>𝑉</m:t>
                          </m:r>
                        </m:e>
                        <m:sub>
                          <m:r>
                            <a:rPr lang="it-IT" sz="1600" b="0" i="1" smtClean="0">
                              <a:latin typeface="Cambria Math"/>
                            </a:rPr>
                            <m:t>𝐹𝑊𝐷</m:t>
                          </m:r>
                        </m:sub>
                      </m:sSub>
                      <m:d>
                        <m:dPr>
                          <m:begChr m:val="["/>
                          <m:endChr m:val="]"/>
                          <m:ctrlPr>
                            <a:rPr lang="it-IT" sz="1600" i="1" smtClean="0">
                              <a:latin typeface="Cambria Math" panose="02040503050406030204" pitchFamily="18" charset="0"/>
                            </a:rPr>
                          </m:ctrlPr>
                        </m:dPr>
                        <m:e>
                          <m:f>
                            <m:fPr>
                              <m:ctrlPr>
                                <a:rPr lang="it-IT" sz="1600" i="1" smtClean="0">
                                  <a:latin typeface="Cambria Math" panose="02040503050406030204" pitchFamily="18" charset="0"/>
                                </a:rPr>
                              </m:ctrlPr>
                            </m:fPr>
                            <m:num>
                              <m:r>
                                <a:rPr lang="it-IT" sz="1600" b="0" i="1" smtClean="0">
                                  <a:latin typeface="Cambria Math"/>
                                </a:rPr>
                                <m:t>2</m:t>
                              </m:r>
                              <m:r>
                                <a:rPr lang="it-IT" sz="1600" i="1">
                                  <a:latin typeface="Cambria Math"/>
                                  <a:ea typeface="Cambria Math"/>
                                </a:rPr>
                                <m:t>𝛽</m:t>
                              </m:r>
                            </m:num>
                            <m:den>
                              <m:r>
                                <a:rPr lang="it-IT" sz="1600" i="1">
                                  <a:latin typeface="Cambria Math"/>
                                  <a:ea typeface="Cambria Math"/>
                                </a:rPr>
                                <m:t>𝛽</m:t>
                              </m:r>
                              <m:r>
                                <a:rPr lang="it-IT" sz="1600" b="0" i="1" smtClean="0">
                                  <a:latin typeface="Cambria Math"/>
                                  <a:ea typeface="Cambria Math"/>
                                </a:rPr>
                                <m:t>+1</m:t>
                              </m:r>
                            </m:den>
                          </m:f>
                          <m:r>
                            <a:rPr lang="it-IT" sz="1600" b="0" i="1" smtClean="0">
                              <a:latin typeface="Cambria Math"/>
                            </a:rPr>
                            <m:t> </m:t>
                          </m:r>
                          <m:f>
                            <m:fPr>
                              <m:ctrlPr>
                                <a:rPr lang="it-IT" sz="1600" i="1">
                                  <a:latin typeface="Cambria Math" panose="02040503050406030204" pitchFamily="18" charset="0"/>
                                </a:rPr>
                              </m:ctrlPr>
                            </m:fPr>
                            <m:num>
                              <m:f>
                                <m:fPr>
                                  <m:type m:val="lin"/>
                                  <m:ctrlPr>
                                    <a:rPr lang="it-IT" sz="1600" i="1">
                                      <a:latin typeface="Cambria Math" panose="02040503050406030204" pitchFamily="18" charset="0"/>
                                    </a:rPr>
                                  </m:ctrlPr>
                                </m:fPr>
                                <m:num>
                                  <m:r>
                                    <a:rPr lang="it-IT" sz="1600" i="1">
                                      <a:latin typeface="Cambria Math"/>
                                    </a:rPr>
                                    <m:t>𝑠</m:t>
                                  </m:r>
                                </m:num>
                                <m:den>
                                  <m:sSub>
                                    <m:sSubPr>
                                      <m:ctrlPr>
                                        <a:rPr lang="it-IT" sz="1600" i="1">
                                          <a:latin typeface="Cambria Math" panose="02040503050406030204" pitchFamily="18" charset="0"/>
                                        </a:rPr>
                                      </m:ctrlPr>
                                    </m:sSubPr>
                                    <m:e>
                                      <m:r>
                                        <a:rPr lang="it-IT" sz="1600" i="1">
                                          <a:latin typeface="Cambria Math"/>
                                          <a:ea typeface="Cambria Math"/>
                                        </a:rPr>
                                        <m:t>𝜔</m:t>
                                      </m:r>
                                    </m:e>
                                    <m:sub>
                                      <m:r>
                                        <a:rPr lang="it-IT" sz="1600" i="1">
                                          <a:latin typeface="Cambria Math"/>
                                        </a:rPr>
                                        <m:t>0</m:t>
                                      </m:r>
                                    </m:sub>
                                  </m:sSub>
                                  <m:sSub>
                                    <m:sSubPr>
                                      <m:ctrlPr>
                                        <a:rPr lang="it-IT" sz="1600" i="1">
                                          <a:latin typeface="Cambria Math" panose="02040503050406030204" pitchFamily="18" charset="0"/>
                                        </a:rPr>
                                      </m:ctrlPr>
                                    </m:sSubPr>
                                    <m:e>
                                      <m:r>
                                        <a:rPr lang="it-IT" sz="1600" i="1">
                                          <a:latin typeface="Cambria Math"/>
                                          <a:ea typeface="Cambria Math"/>
                                        </a:rPr>
                                        <m:t>𝑄</m:t>
                                      </m:r>
                                    </m:e>
                                    <m:sub>
                                      <m:r>
                                        <a:rPr lang="it-IT" sz="1600" b="0" i="1" smtClean="0">
                                          <a:latin typeface="Cambria Math"/>
                                        </a:rPr>
                                        <m:t>𝐿</m:t>
                                      </m:r>
                                    </m:sub>
                                  </m:sSub>
                                </m:den>
                              </m:f>
                            </m:num>
                            <m:den>
                              <m:sSup>
                                <m:sSupPr>
                                  <m:ctrlPr>
                                    <a:rPr lang="it-IT" sz="1600" i="1">
                                      <a:latin typeface="Cambria Math" panose="02040503050406030204" pitchFamily="18" charset="0"/>
                                    </a:rPr>
                                  </m:ctrlPr>
                                </m:sSupPr>
                                <m:e>
                                  <m:d>
                                    <m:dPr>
                                      <m:ctrlPr>
                                        <a:rPr lang="it-IT" sz="1600" i="1">
                                          <a:latin typeface="Cambria Math" panose="02040503050406030204" pitchFamily="18" charset="0"/>
                                        </a:rPr>
                                      </m:ctrlPr>
                                    </m:dPr>
                                    <m:e>
                                      <m:f>
                                        <m:fPr>
                                          <m:type m:val="lin"/>
                                          <m:ctrlPr>
                                            <a:rPr lang="it-IT" sz="1600" i="1">
                                              <a:latin typeface="Cambria Math" panose="02040503050406030204" pitchFamily="18" charset="0"/>
                                            </a:rPr>
                                          </m:ctrlPr>
                                        </m:fPr>
                                        <m:num>
                                          <m:r>
                                            <a:rPr lang="it-IT" sz="1600" i="1">
                                              <a:latin typeface="Cambria Math"/>
                                            </a:rPr>
                                            <m:t>𝑠</m:t>
                                          </m:r>
                                        </m:num>
                                        <m:den>
                                          <m:sSub>
                                            <m:sSubPr>
                                              <m:ctrlPr>
                                                <a:rPr lang="it-IT" sz="1600" i="1">
                                                  <a:latin typeface="Cambria Math" panose="02040503050406030204" pitchFamily="18" charset="0"/>
                                                </a:rPr>
                                              </m:ctrlPr>
                                            </m:sSubPr>
                                            <m:e>
                                              <m:r>
                                                <a:rPr lang="it-IT" sz="1600" i="1">
                                                  <a:latin typeface="Cambria Math"/>
                                                  <a:ea typeface="Cambria Math"/>
                                                </a:rPr>
                                                <m:t>𝜔</m:t>
                                              </m:r>
                                            </m:e>
                                            <m:sub>
                                              <m:r>
                                                <a:rPr lang="it-IT" sz="1600" i="1">
                                                  <a:latin typeface="Cambria Math"/>
                                                </a:rPr>
                                                <m:t>0</m:t>
                                              </m:r>
                                            </m:sub>
                                          </m:sSub>
                                        </m:den>
                                      </m:f>
                                    </m:e>
                                  </m:d>
                                </m:e>
                                <m:sup>
                                  <m:r>
                                    <a:rPr lang="it-IT" sz="1600" i="1">
                                      <a:latin typeface="Cambria Math"/>
                                    </a:rPr>
                                    <m:t>2</m:t>
                                  </m:r>
                                </m:sup>
                              </m:sSup>
                              <m:r>
                                <a:rPr lang="it-IT" sz="1600" i="1">
                                  <a:latin typeface="Cambria Math"/>
                                </a:rPr>
                                <m:t>+</m:t>
                              </m:r>
                              <m:f>
                                <m:fPr>
                                  <m:type m:val="lin"/>
                                  <m:ctrlPr>
                                    <a:rPr lang="it-IT" sz="1600" i="1">
                                      <a:latin typeface="Cambria Math" panose="02040503050406030204" pitchFamily="18" charset="0"/>
                                    </a:rPr>
                                  </m:ctrlPr>
                                </m:fPr>
                                <m:num>
                                  <m:r>
                                    <a:rPr lang="it-IT" sz="1600" i="1">
                                      <a:latin typeface="Cambria Math"/>
                                    </a:rPr>
                                    <m:t>𝑠</m:t>
                                  </m:r>
                                </m:num>
                                <m:den>
                                  <m:sSub>
                                    <m:sSubPr>
                                      <m:ctrlPr>
                                        <a:rPr lang="it-IT" sz="1600" i="1">
                                          <a:latin typeface="Cambria Math" panose="02040503050406030204" pitchFamily="18" charset="0"/>
                                        </a:rPr>
                                      </m:ctrlPr>
                                    </m:sSubPr>
                                    <m:e>
                                      <m:r>
                                        <a:rPr lang="it-IT" sz="1600" i="1">
                                          <a:latin typeface="Cambria Math"/>
                                          <a:ea typeface="Cambria Math"/>
                                        </a:rPr>
                                        <m:t>𝜔</m:t>
                                      </m:r>
                                    </m:e>
                                    <m:sub>
                                      <m:r>
                                        <a:rPr lang="it-IT" sz="1600" i="1">
                                          <a:latin typeface="Cambria Math"/>
                                        </a:rPr>
                                        <m:t>0</m:t>
                                      </m:r>
                                    </m:sub>
                                  </m:sSub>
                                  <m:sSub>
                                    <m:sSubPr>
                                      <m:ctrlPr>
                                        <a:rPr lang="it-IT" sz="1600" i="1">
                                          <a:latin typeface="Cambria Math" panose="02040503050406030204" pitchFamily="18" charset="0"/>
                                        </a:rPr>
                                      </m:ctrlPr>
                                    </m:sSubPr>
                                    <m:e>
                                      <m:r>
                                        <a:rPr lang="it-IT" sz="1600" i="1">
                                          <a:latin typeface="Cambria Math"/>
                                          <a:ea typeface="Cambria Math"/>
                                        </a:rPr>
                                        <m:t>𝑄</m:t>
                                      </m:r>
                                    </m:e>
                                    <m:sub>
                                      <m:r>
                                        <a:rPr lang="it-IT" sz="1600" b="0" i="1" smtClean="0">
                                          <a:latin typeface="Cambria Math"/>
                                        </a:rPr>
                                        <m:t>𝐿</m:t>
                                      </m:r>
                                    </m:sub>
                                  </m:sSub>
                                </m:den>
                              </m:f>
                              <m:r>
                                <a:rPr lang="it-IT" sz="1600" i="1">
                                  <a:latin typeface="Cambria Math"/>
                                </a:rPr>
                                <m:t>+1</m:t>
                              </m:r>
                            </m:den>
                          </m:f>
                          <m:r>
                            <a:rPr lang="it-IT" sz="1600" b="0" i="1" smtClean="0">
                              <a:latin typeface="Cambria Math"/>
                            </a:rPr>
                            <m:t> −1</m:t>
                          </m:r>
                        </m:e>
                      </m:d>
                    </m:oMath>
                  </m:oMathPara>
                </a14:m>
                <a:endParaRPr lang="en-US" sz="1600" dirty="0"/>
              </a:p>
            </p:txBody>
          </p:sp>
        </mc:Choice>
        <mc:Fallback xmlns="">
          <p:sp>
            <p:nvSpPr>
              <p:cNvPr id="15" name="Rectangle 33"/>
              <p:cNvSpPr>
                <a:spLocks noRot="1" noChangeAspect="1" noMove="1" noResize="1" noEditPoints="1" noAdjustHandles="1" noChangeArrowheads="1" noChangeShapeType="1" noTextEdit="1"/>
              </p:cNvSpPr>
              <p:nvPr/>
            </p:nvSpPr>
            <p:spPr>
              <a:xfrm>
                <a:off x="2062064" y="1272187"/>
                <a:ext cx="4536049" cy="640303"/>
              </a:xfrm>
              <a:prstGeom prst="rect">
                <a:avLst/>
              </a:prstGeom>
              <a:blipFill rotWithShape="0">
                <a:blip r:embed="rId9"/>
                <a:stretch>
                  <a:fillRect/>
                </a:stretch>
              </a:blipFill>
            </p:spPr>
            <p:txBody>
              <a:bodyPr/>
              <a:lstStyle/>
              <a:p>
                <a:r>
                  <a:rPr lang="en-US">
                    <a:noFill/>
                  </a:rPr>
                  <a:t> </a:t>
                </a:r>
              </a:p>
            </p:txBody>
          </p:sp>
        </mc:Fallback>
      </mc:AlternateContent>
      <p:sp>
        <p:nvSpPr>
          <p:cNvPr id="8" name="Rettangolo 7"/>
          <p:cNvSpPr/>
          <p:nvPr/>
        </p:nvSpPr>
        <p:spPr>
          <a:xfrm>
            <a:off x="22515" y="1963783"/>
            <a:ext cx="4572000" cy="461665"/>
          </a:xfrm>
          <a:prstGeom prst="rect">
            <a:avLst/>
          </a:prstGeom>
        </p:spPr>
        <p:txBody>
          <a:bodyPr>
            <a:spAutoFit/>
          </a:bodyPr>
          <a:lstStyle/>
          <a:p>
            <a:pPr algn="just">
              <a:lnSpc>
                <a:spcPct val="150000"/>
              </a:lnSpc>
            </a:pPr>
            <a:r>
              <a:rPr lang="it-IT" sz="1600" dirty="0" smtClean="0">
                <a:latin typeface="Adobe Devanagari" panose="02040503050201020203" pitchFamily="18" charset="0"/>
                <a:cs typeface="Adobe Devanagari" panose="02040503050201020203" pitchFamily="18" charset="0"/>
              </a:rPr>
              <a:t>In time domain:</a:t>
            </a:r>
            <a:endParaRPr lang="en-US" sz="1600" dirty="0">
              <a:latin typeface="Adobe Devanagari" panose="02040503050201020203" pitchFamily="18" charset="0"/>
              <a:cs typeface="Adobe Devanagari" panose="02040503050201020203" pitchFamily="18" charset="0"/>
            </a:endParaRPr>
          </a:p>
        </p:txBody>
      </p:sp>
      <p:sp>
        <p:nvSpPr>
          <p:cNvPr id="12" name="Rettangolo 11"/>
          <p:cNvSpPr/>
          <p:nvPr/>
        </p:nvSpPr>
        <p:spPr>
          <a:xfrm>
            <a:off x="59831" y="772382"/>
            <a:ext cx="9069368" cy="461665"/>
          </a:xfrm>
          <a:prstGeom prst="rect">
            <a:avLst/>
          </a:prstGeom>
        </p:spPr>
        <p:txBody>
          <a:bodyPr wrap="square">
            <a:spAutoFit/>
          </a:bodyPr>
          <a:lstStyle/>
          <a:p>
            <a:pPr algn="just">
              <a:lnSpc>
                <a:spcPct val="150000"/>
              </a:lnSpc>
            </a:pPr>
            <a:r>
              <a:rPr lang="it-IT" sz="1600" dirty="0">
                <a:latin typeface="Adobe Devanagari" panose="02040503050201020203" pitchFamily="18" charset="0"/>
                <a:cs typeface="Adobe Devanagari" panose="02040503050201020203" pitchFamily="18" charset="0"/>
              </a:rPr>
              <a:t>The </a:t>
            </a:r>
            <a:r>
              <a:rPr lang="it-IT" sz="1600" dirty="0" err="1">
                <a:latin typeface="Adobe Devanagari" panose="02040503050201020203" pitchFamily="18" charset="0"/>
                <a:cs typeface="Adobe Devanagari" panose="02040503050201020203" pitchFamily="18" charset="0"/>
              </a:rPr>
              <a:t>reflected</a:t>
            </a:r>
            <a:r>
              <a:rPr lang="it-IT" sz="1600" dirty="0">
                <a:latin typeface="Adobe Devanagari" panose="02040503050201020203" pitchFamily="18" charset="0"/>
                <a:cs typeface="Adobe Devanagari" panose="02040503050201020203" pitchFamily="18" charset="0"/>
              </a:rPr>
              <a:t> </a:t>
            </a:r>
            <a:r>
              <a:rPr lang="it-IT" sz="1600" dirty="0" err="1" smtClean="0">
                <a:latin typeface="Adobe Devanagari" panose="02040503050201020203" pitchFamily="18" charset="0"/>
                <a:cs typeface="Adobe Devanagari" panose="02040503050201020203" pitchFamily="18" charset="0"/>
              </a:rPr>
              <a:t>wave</a:t>
            </a:r>
            <a:r>
              <a:rPr lang="it-IT" sz="1600" dirty="0" smtClean="0">
                <a:latin typeface="Adobe Devanagari" panose="02040503050201020203" pitchFamily="18" charset="0"/>
                <a:cs typeface="Adobe Devanagari" panose="02040503050201020203" pitchFamily="18" charset="0"/>
              </a:rPr>
              <a:t> of </a:t>
            </a:r>
            <a:r>
              <a:rPr lang="it-IT" sz="1600" dirty="0">
                <a:latin typeface="Adobe Devanagari" panose="02040503050201020203" pitchFamily="18" charset="0"/>
                <a:cs typeface="Adobe Devanagari" panose="02040503050201020203" pitchFamily="18" charset="0"/>
              </a:rPr>
              <a:t>a </a:t>
            </a:r>
            <a:r>
              <a:rPr lang="it-IT" sz="1600" dirty="0" err="1" smtClean="0">
                <a:latin typeface="Adobe Devanagari" panose="02040503050201020203" pitchFamily="18" charset="0"/>
                <a:cs typeface="Adobe Devanagari" panose="02040503050201020203" pitchFamily="18" charset="0"/>
              </a:rPr>
              <a:t>resonant</a:t>
            </a:r>
            <a:r>
              <a:rPr lang="it-IT" sz="1600" dirty="0" smtClean="0">
                <a:latin typeface="Adobe Devanagari" panose="02040503050201020203" pitchFamily="18" charset="0"/>
                <a:cs typeface="Adobe Devanagari" panose="02040503050201020203" pitchFamily="18" charset="0"/>
              </a:rPr>
              <a:t> </a:t>
            </a:r>
            <a:r>
              <a:rPr lang="it-IT" sz="1600" dirty="0" err="1" smtClean="0">
                <a:latin typeface="Adobe Devanagari" panose="02040503050201020203" pitchFamily="18" charset="0"/>
                <a:cs typeface="Adobe Devanagari" panose="02040503050201020203" pitchFamily="18" charset="0"/>
              </a:rPr>
              <a:t>cavity</a:t>
            </a:r>
            <a:r>
              <a:rPr lang="it-IT" sz="1600" dirty="0" smtClean="0">
                <a:latin typeface="Adobe Devanagari" panose="02040503050201020203" pitchFamily="18" charset="0"/>
                <a:cs typeface="Adobe Devanagari" panose="02040503050201020203" pitchFamily="18" charset="0"/>
              </a:rPr>
              <a:t> to </a:t>
            </a:r>
            <a:r>
              <a:rPr lang="it-IT" sz="1600" dirty="0">
                <a:latin typeface="Adobe Devanagari" panose="02040503050201020203" pitchFamily="18" charset="0"/>
                <a:cs typeface="Adobe Devanagari" panose="02040503050201020203" pitchFamily="18" charset="0"/>
              </a:rPr>
              <a:t>an RF </a:t>
            </a:r>
            <a:r>
              <a:rPr lang="it-IT" sz="1600" dirty="0" err="1">
                <a:latin typeface="Adobe Devanagari" panose="02040503050201020203" pitchFamily="18" charset="0"/>
                <a:cs typeface="Adobe Devanagari" panose="02040503050201020203" pitchFamily="18" charset="0"/>
              </a:rPr>
              <a:t>step</a:t>
            </a:r>
            <a:r>
              <a:rPr lang="it-IT" sz="1600" dirty="0">
                <a:latin typeface="Adobe Devanagari" panose="02040503050201020203" pitchFamily="18" charset="0"/>
                <a:cs typeface="Adobe Devanagari" panose="02040503050201020203" pitchFamily="18" charset="0"/>
              </a:rPr>
              <a:t> </a:t>
            </a:r>
            <a:r>
              <a:rPr lang="it-IT" sz="1600" dirty="0" err="1">
                <a:latin typeface="Adobe Devanagari" panose="02040503050201020203" pitchFamily="18" charset="0"/>
                <a:cs typeface="Adobe Devanagari" panose="02040503050201020203" pitchFamily="18" charset="0"/>
              </a:rPr>
              <a:t>pulse</a:t>
            </a:r>
            <a:r>
              <a:rPr lang="it-IT" sz="1600" dirty="0">
                <a:latin typeface="Adobe Devanagari" panose="02040503050201020203" pitchFamily="18" charset="0"/>
                <a:cs typeface="Adobe Devanagari" panose="02040503050201020203" pitchFamily="18" charset="0"/>
              </a:rPr>
              <a:t> </a:t>
            </a:r>
            <a:r>
              <a:rPr lang="it-IT" sz="1600" dirty="0" err="1">
                <a:latin typeface="Adobe Devanagari" panose="02040503050201020203" pitchFamily="18" charset="0"/>
                <a:cs typeface="Adobe Devanagari" panose="02040503050201020203" pitchFamily="18" charset="0"/>
              </a:rPr>
              <a:t>has</a:t>
            </a:r>
            <a:r>
              <a:rPr lang="it-IT" sz="1600" dirty="0">
                <a:latin typeface="Adobe Devanagari" panose="02040503050201020203" pitchFamily="18" charset="0"/>
                <a:cs typeface="Adobe Devanagari" panose="02040503050201020203" pitchFamily="18" charset="0"/>
              </a:rPr>
              <a:t> the </a:t>
            </a:r>
            <a:r>
              <a:rPr lang="it-IT" sz="1600" dirty="0" err="1">
                <a:latin typeface="Adobe Devanagari" panose="02040503050201020203" pitchFamily="18" charset="0"/>
                <a:cs typeface="Adobe Devanagari" panose="02040503050201020203" pitchFamily="18" charset="0"/>
              </a:rPr>
              <a:t>following</a:t>
            </a:r>
            <a:r>
              <a:rPr lang="it-IT" sz="1600" dirty="0">
                <a:latin typeface="Adobe Devanagari" panose="02040503050201020203" pitchFamily="18" charset="0"/>
                <a:cs typeface="Adobe Devanagari" panose="02040503050201020203" pitchFamily="18" charset="0"/>
              </a:rPr>
              <a:t> transfer </a:t>
            </a:r>
            <a:r>
              <a:rPr lang="it-IT" sz="1600" dirty="0" err="1">
                <a:latin typeface="Adobe Devanagari" panose="02040503050201020203" pitchFamily="18" charset="0"/>
                <a:cs typeface="Adobe Devanagari" panose="02040503050201020203" pitchFamily="18" charset="0"/>
              </a:rPr>
              <a:t>function</a:t>
            </a:r>
            <a:r>
              <a:rPr lang="it-IT" sz="1600" dirty="0">
                <a:latin typeface="Adobe Devanagari" panose="02040503050201020203" pitchFamily="18" charset="0"/>
                <a:cs typeface="Adobe Devanagari" panose="02040503050201020203" pitchFamily="18" charset="0"/>
              </a:rPr>
              <a:t>: </a:t>
            </a:r>
            <a:endParaRPr lang="en-US" sz="1600" dirty="0">
              <a:latin typeface="Adobe Devanagari" panose="02040503050201020203" pitchFamily="18" charset="0"/>
              <a:cs typeface="Adobe Devanagari" panose="02040503050201020203" pitchFamily="18" charset="0"/>
            </a:endParaRPr>
          </a:p>
        </p:txBody>
      </p:sp>
      <p:cxnSp>
        <p:nvCxnSpPr>
          <p:cNvPr id="14" name="Connettore 1 13"/>
          <p:cNvCxnSpPr/>
          <p:nvPr/>
        </p:nvCxnSpPr>
        <p:spPr>
          <a:xfrm flipV="1">
            <a:off x="803189" y="647048"/>
            <a:ext cx="7411452" cy="16042"/>
          </a:xfrm>
          <a:prstGeom prst="line">
            <a:avLst/>
          </a:prstGeom>
          <a:ln w="76200" cmpd="thickThin">
            <a:solidFill>
              <a:srgbClr val="0070C0"/>
            </a:solidFill>
            <a:prstDash val="solid"/>
          </a:ln>
          <a:effectLst>
            <a:softEdge rad="31750"/>
          </a:effectLst>
          <a:scene3d>
            <a:camera prst="orthographicFront"/>
            <a:lightRig rig="threePt" dir="t"/>
          </a:scene3d>
          <a:sp3d prstMaterial="matte">
            <a:bevelT w="101600"/>
          </a:sp3d>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p:cNvSpPr/>
              <p:nvPr/>
            </p:nvSpPr>
            <p:spPr>
              <a:xfrm>
                <a:off x="1819464" y="2375965"/>
                <a:ext cx="5021246" cy="717248"/>
              </a:xfrm>
              <a:prstGeom prst="rect">
                <a:avLst/>
              </a:prstGeom>
            </p:spPr>
            <p:txBody>
              <a:bodyPr wrap="none">
                <a:spAutoFit/>
              </a:bodyPr>
              <a:lstStyle/>
              <a:p>
                <a:pPr algn="ctr">
                  <a:spcAft>
                    <a:spcPts val="600"/>
                  </a:spcAft>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it-IT" sz="1600" b="0" i="1" smtClean="0">
                              <a:latin typeface="Cambria Math"/>
                            </a:rPr>
                            <m:t>𝑉</m:t>
                          </m:r>
                        </m:e>
                        <m:sub>
                          <m:r>
                            <a:rPr lang="it-IT" sz="1600" b="0" i="1" smtClean="0">
                              <a:latin typeface="Cambria Math"/>
                            </a:rPr>
                            <m:t>𝑅</m:t>
                          </m:r>
                          <m:r>
                            <a:rPr lang="it-IT" sz="1600" b="0" i="1" smtClean="0">
                              <a:latin typeface="Cambria Math" charset="0"/>
                            </a:rPr>
                            <m:t>𝐸</m:t>
                          </m:r>
                          <m:r>
                            <a:rPr lang="it-IT" sz="1600" b="0" i="1" smtClean="0">
                              <a:latin typeface="Cambria Math"/>
                            </a:rPr>
                            <m:t>𝐹</m:t>
                          </m:r>
                        </m:sub>
                      </m:sSub>
                      <m:d>
                        <m:dPr>
                          <m:ctrlPr>
                            <a:rPr lang="it-IT" sz="1600" b="0" i="1" smtClean="0">
                              <a:latin typeface="Cambria Math" panose="02040503050406030204" pitchFamily="18" charset="0"/>
                            </a:rPr>
                          </m:ctrlPr>
                        </m:dPr>
                        <m:e>
                          <m:r>
                            <a:rPr lang="it-IT" sz="1600" b="0" i="1" smtClean="0">
                              <a:latin typeface="Cambria Math"/>
                            </a:rPr>
                            <m:t>𝑡</m:t>
                          </m:r>
                        </m:e>
                      </m:d>
                      <m:r>
                        <a:rPr lang="it-IT" sz="1600" i="1">
                          <a:latin typeface="Cambria Math"/>
                        </a:rPr>
                        <m:t>=</m:t>
                      </m:r>
                      <m:sSub>
                        <m:sSubPr>
                          <m:ctrlPr>
                            <a:rPr lang="en-US" sz="1600" i="1">
                              <a:latin typeface="Cambria Math" panose="02040503050406030204" pitchFamily="18" charset="0"/>
                            </a:rPr>
                          </m:ctrlPr>
                        </m:sSubPr>
                        <m:e>
                          <m:r>
                            <a:rPr lang="it-IT" sz="1600" i="1">
                              <a:latin typeface="Cambria Math"/>
                            </a:rPr>
                            <m:t>𝑉</m:t>
                          </m:r>
                        </m:e>
                        <m:sub>
                          <m:r>
                            <a:rPr lang="it-IT" sz="1600" b="0" i="1" smtClean="0">
                              <a:latin typeface="Cambria Math"/>
                            </a:rPr>
                            <m:t>0</m:t>
                          </m:r>
                        </m:sub>
                      </m:sSub>
                      <m:r>
                        <a:rPr lang="it-IT" sz="1600" b="0" i="1" smtClean="0">
                          <a:latin typeface="Cambria Math"/>
                          <a:ea typeface="Cambria Math"/>
                        </a:rPr>
                        <m:t>∙</m:t>
                      </m:r>
                      <m:r>
                        <a:rPr lang="it-IT" sz="1600" i="1" smtClean="0">
                          <a:latin typeface="Cambria Math"/>
                        </a:rPr>
                        <m:t>1</m:t>
                      </m:r>
                      <m:d>
                        <m:dPr>
                          <m:ctrlPr>
                            <a:rPr lang="it-IT" sz="1600" b="0" i="1" smtClean="0">
                              <a:latin typeface="Cambria Math" panose="02040503050406030204" pitchFamily="18" charset="0"/>
                            </a:rPr>
                          </m:ctrlPr>
                        </m:dPr>
                        <m:e>
                          <m:r>
                            <a:rPr lang="it-IT" sz="1600" b="0" i="1" smtClean="0">
                              <a:latin typeface="Cambria Math"/>
                            </a:rPr>
                            <m:t>𝑡</m:t>
                          </m:r>
                        </m:e>
                      </m:d>
                      <m:r>
                        <a:rPr lang="it-IT" sz="1600" b="0" i="1" smtClean="0">
                          <a:latin typeface="Cambria Math"/>
                          <a:ea typeface="Cambria Math"/>
                        </a:rPr>
                        <m:t>∙</m:t>
                      </m:r>
                      <m:r>
                        <a:rPr lang="it-IT" sz="1600" b="0" i="1" smtClean="0">
                          <a:latin typeface="Cambria Math"/>
                          <a:ea typeface="Cambria Math"/>
                        </a:rPr>
                        <m:t>𝑐𝑜𝑠</m:t>
                      </m:r>
                      <m:d>
                        <m:dPr>
                          <m:ctrlPr>
                            <a:rPr lang="it-IT" sz="1600" b="0" i="1" smtClean="0">
                              <a:latin typeface="Cambria Math" panose="02040503050406030204" pitchFamily="18" charset="0"/>
                              <a:ea typeface="Cambria Math"/>
                            </a:rPr>
                          </m:ctrlPr>
                        </m:dPr>
                        <m:e>
                          <m:sSub>
                            <m:sSubPr>
                              <m:ctrlPr>
                                <a:rPr lang="it-IT" sz="1600" b="0" i="1" smtClean="0">
                                  <a:latin typeface="Cambria Math" panose="02040503050406030204" pitchFamily="18" charset="0"/>
                                  <a:ea typeface="Cambria Math"/>
                                </a:rPr>
                              </m:ctrlPr>
                            </m:sSubPr>
                            <m:e>
                              <m:r>
                                <a:rPr lang="it-IT" sz="1600" b="0" i="1" smtClean="0">
                                  <a:latin typeface="Cambria Math"/>
                                  <a:ea typeface="Cambria Math"/>
                                </a:rPr>
                                <m:t>𝜔</m:t>
                              </m:r>
                            </m:e>
                            <m:sub>
                              <m:r>
                                <a:rPr lang="it-IT" sz="1600" b="0" i="1" smtClean="0">
                                  <a:latin typeface="Cambria Math"/>
                                  <a:ea typeface="Cambria Math"/>
                                </a:rPr>
                                <m:t>0</m:t>
                              </m:r>
                            </m:sub>
                          </m:sSub>
                          <m:r>
                            <a:rPr lang="it-IT" sz="1600" b="0" i="1" smtClean="0">
                              <a:latin typeface="Cambria Math"/>
                              <a:ea typeface="Cambria Math"/>
                            </a:rPr>
                            <m:t>𝑡</m:t>
                          </m:r>
                        </m:e>
                      </m:d>
                      <m:r>
                        <a:rPr lang="it-IT" sz="1600" b="0" i="1" smtClean="0">
                          <a:latin typeface="Cambria Math"/>
                          <a:ea typeface="Cambria Math"/>
                        </a:rPr>
                        <m:t>∙</m:t>
                      </m:r>
                      <m:d>
                        <m:dPr>
                          <m:begChr m:val="["/>
                          <m:endChr m:val="]"/>
                          <m:ctrlPr>
                            <a:rPr lang="it-IT" sz="1600" b="0" i="1" smtClean="0">
                              <a:latin typeface="Cambria Math" panose="02040503050406030204" pitchFamily="18" charset="0"/>
                              <a:ea typeface="Cambria Math"/>
                            </a:rPr>
                          </m:ctrlPr>
                        </m:dPr>
                        <m:e>
                          <m:f>
                            <m:fPr>
                              <m:ctrlPr>
                                <a:rPr lang="it-IT" sz="1600" b="0" i="1" smtClean="0">
                                  <a:latin typeface="Cambria Math" panose="02040503050406030204" pitchFamily="18" charset="0"/>
                                  <a:ea typeface="Cambria Math"/>
                                </a:rPr>
                              </m:ctrlPr>
                            </m:fPr>
                            <m:num>
                              <m:r>
                                <a:rPr lang="it-IT" sz="1600" b="0" i="1" smtClean="0">
                                  <a:latin typeface="Cambria Math"/>
                                  <a:ea typeface="Cambria Math"/>
                                </a:rPr>
                                <m:t>2</m:t>
                              </m:r>
                              <m:r>
                                <a:rPr lang="it-IT" sz="1600" b="0" i="1" smtClean="0">
                                  <a:latin typeface="Cambria Math"/>
                                  <a:ea typeface="Cambria Math"/>
                                </a:rPr>
                                <m:t>𝛽</m:t>
                              </m:r>
                            </m:num>
                            <m:den>
                              <m:r>
                                <a:rPr lang="it-IT" sz="1600" b="0" i="1" smtClean="0">
                                  <a:latin typeface="Cambria Math"/>
                                  <a:ea typeface="Cambria Math"/>
                                </a:rPr>
                                <m:t>𝛽</m:t>
                              </m:r>
                              <m:r>
                                <a:rPr lang="it-IT" sz="1600" b="0" i="1" smtClean="0">
                                  <a:latin typeface="Cambria Math"/>
                                  <a:ea typeface="Cambria Math"/>
                                </a:rPr>
                                <m:t>+1</m:t>
                              </m:r>
                            </m:den>
                          </m:f>
                          <m:d>
                            <m:dPr>
                              <m:ctrlPr>
                                <a:rPr lang="it-IT" sz="1600" i="1">
                                  <a:latin typeface="Cambria Math" panose="02040503050406030204" pitchFamily="18" charset="0"/>
                                  <a:ea typeface="Cambria Math"/>
                                </a:rPr>
                              </m:ctrlPr>
                            </m:dPr>
                            <m:e>
                              <m:r>
                                <a:rPr lang="it-IT" sz="1600" i="1">
                                  <a:latin typeface="Cambria Math"/>
                                  <a:ea typeface="Cambria Math"/>
                                </a:rPr>
                                <m:t>1−</m:t>
                              </m:r>
                              <m:sSup>
                                <m:sSupPr>
                                  <m:ctrlPr>
                                    <a:rPr lang="it-IT" sz="1600" i="1">
                                      <a:latin typeface="Cambria Math" panose="02040503050406030204" pitchFamily="18" charset="0"/>
                                      <a:ea typeface="Cambria Math"/>
                                    </a:rPr>
                                  </m:ctrlPr>
                                </m:sSupPr>
                                <m:e>
                                  <m:r>
                                    <a:rPr lang="it-IT" sz="1600" i="1">
                                      <a:latin typeface="Cambria Math"/>
                                      <a:ea typeface="Cambria Math"/>
                                    </a:rPr>
                                    <m:t>𝑒</m:t>
                                  </m:r>
                                </m:e>
                                <m:sup>
                                  <m:r>
                                    <a:rPr lang="it-IT" sz="1600" i="1">
                                      <a:latin typeface="Cambria Math"/>
                                      <a:ea typeface="Cambria Math"/>
                                    </a:rPr>
                                    <m:t>−</m:t>
                                  </m:r>
                                  <m:f>
                                    <m:fPr>
                                      <m:type m:val="lin"/>
                                      <m:ctrlPr>
                                        <a:rPr lang="it-IT" sz="1600" i="1">
                                          <a:latin typeface="Cambria Math" panose="02040503050406030204" pitchFamily="18" charset="0"/>
                                          <a:ea typeface="Cambria Math"/>
                                        </a:rPr>
                                      </m:ctrlPr>
                                    </m:fPr>
                                    <m:num>
                                      <m:r>
                                        <a:rPr lang="it-IT" sz="1600" i="1">
                                          <a:latin typeface="Cambria Math"/>
                                          <a:ea typeface="Cambria Math"/>
                                        </a:rPr>
                                        <m:t>𝑡</m:t>
                                      </m:r>
                                    </m:num>
                                    <m:den>
                                      <m:r>
                                        <a:rPr lang="it-IT" sz="1600" i="1">
                                          <a:latin typeface="Cambria Math"/>
                                          <a:ea typeface="Cambria Math"/>
                                        </a:rPr>
                                        <m:t>𝜏</m:t>
                                      </m:r>
                                    </m:den>
                                  </m:f>
                                </m:sup>
                              </m:sSup>
                            </m:e>
                          </m:d>
                          <m:r>
                            <a:rPr lang="it-IT" sz="1600" b="0" i="1" smtClean="0">
                              <a:latin typeface="Cambria Math"/>
                              <a:ea typeface="Cambria Math"/>
                            </a:rPr>
                            <m:t>−1</m:t>
                          </m:r>
                        </m:e>
                      </m:d>
                    </m:oMath>
                  </m:oMathPara>
                </a14:m>
                <a:endParaRPr lang="it-IT" sz="1600" b="0" dirty="0" smtClean="0">
                  <a:ea typeface="Cambria Math"/>
                </a:endParaRPr>
              </a:p>
            </p:txBody>
          </p:sp>
        </mc:Choice>
        <mc:Fallback xmlns="">
          <p:sp>
            <p:nvSpPr>
              <p:cNvPr id="10" name="Rectangle 9"/>
              <p:cNvSpPr>
                <a:spLocks noRot="1" noChangeAspect="1" noMove="1" noResize="1" noEditPoints="1" noAdjustHandles="1" noChangeArrowheads="1" noChangeShapeType="1" noTextEdit="1"/>
              </p:cNvSpPr>
              <p:nvPr/>
            </p:nvSpPr>
            <p:spPr>
              <a:xfrm>
                <a:off x="1819464" y="2375965"/>
                <a:ext cx="5021246" cy="717248"/>
              </a:xfrm>
              <a:prstGeom prst="rect">
                <a:avLst/>
              </a:prstGeom>
              <a:blipFill rotWithShape="0">
                <a:blip r:embed="rId10"/>
                <a:stretch>
                  <a:fillRect/>
                </a:stretch>
              </a:blipFill>
            </p:spPr>
            <p:txBody>
              <a:bodyPr/>
              <a:lstStyle/>
              <a:p>
                <a:r>
                  <a:rPr lang="en-US">
                    <a:noFill/>
                  </a:rPr>
                  <a:t> </a:t>
                </a:r>
              </a:p>
            </p:txBody>
          </p:sp>
        </mc:Fallback>
      </mc:AlternateContent>
      <p:sp>
        <p:nvSpPr>
          <p:cNvPr id="16" name="Rettangolo 15"/>
          <p:cNvSpPr/>
          <p:nvPr/>
        </p:nvSpPr>
        <p:spPr>
          <a:xfrm>
            <a:off x="2066872" y="1204799"/>
            <a:ext cx="4536049" cy="75130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5616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8286"/>
            <a:ext cx="9144000" cy="738664"/>
          </a:xfrm>
          <a:prstGeom prst="rect">
            <a:avLst/>
          </a:prstGeom>
          <a:noFill/>
        </p:spPr>
        <p:txBody>
          <a:bodyPr wrap="square" rtlCol="0">
            <a:spAutoFit/>
          </a:bodyPr>
          <a:lstStyle/>
          <a:p>
            <a:pPr algn="ctr">
              <a:lnSpc>
                <a:spcPct val="150000"/>
              </a:lnSpc>
              <a:spcAft>
                <a:spcPts val="1200"/>
              </a:spcAft>
            </a:pPr>
            <a:r>
              <a:rPr lang="en-US" sz="2800" dirty="0" smtClean="0">
                <a:latin typeface="Adobe Devanagari" panose="02040503050201020203" pitchFamily="18" charset="0"/>
                <a:cs typeface="Adobe Devanagari" panose="02040503050201020203" pitchFamily="18" charset="0"/>
              </a:rPr>
              <a:t>RF rectangular pulse reflected by an over-coupled resonant cavity</a:t>
            </a:r>
          </a:p>
        </p:txBody>
      </p:sp>
      <mc:AlternateContent xmlns:mc="http://schemas.openxmlformats.org/markup-compatibility/2006" xmlns:a14="http://schemas.microsoft.com/office/drawing/2010/main">
        <mc:Choice Requires="a14">
          <p:sp>
            <p:nvSpPr>
              <p:cNvPr id="9" name="Rectangle 8"/>
              <p:cNvSpPr/>
              <p:nvPr/>
            </p:nvSpPr>
            <p:spPr>
              <a:xfrm>
                <a:off x="2653714" y="1124930"/>
                <a:ext cx="3676969" cy="3397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it-IT" sz="1400" b="0" i="1" smtClean="0">
                              <a:latin typeface="Cambria Math"/>
                            </a:rPr>
                            <m:t>𝑉</m:t>
                          </m:r>
                        </m:e>
                        <m:sub>
                          <m:r>
                            <a:rPr lang="it-IT" sz="1400" b="0" i="1" smtClean="0">
                              <a:latin typeface="Cambria Math"/>
                            </a:rPr>
                            <m:t>𝐹𝑊𝐷</m:t>
                          </m:r>
                        </m:sub>
                      </m:sSub>
                      <m:r>
                        <a:rPr lang="it-IT" sz="1400" b="0" i="1" smtClean="0">
                          <a:latin typeface="Cambria Math"/>
                        </a:rPr>
                        <m:t>(</m:t>
                      </m:r>
                      <m:r>
                        <a:rPr lang="it-IT" sz="1400" b="0" i="1" smtClean="0">
                          <a:latin typeface="Cambria Math"/>
                        </a:rPr>
                        <m:t>𝑡</m:t>
                      </m:r>
                      <m:r>
                        <a:rPr lang="it-IT" sz="1400" b="0" i="1" smtClean="0">
                          <a:latin typeface="Cambria Math"/>
                        </a:rPr>
                        <m:t>)=</m:t>
                      </m:r>
                      <m:sSub>
                        <m:sSubPr>
                          <m:ctrlPr>
                            <a:rPr lang="en-US" sz="1400" i="1">
                              <a:latin typeface="Cambria Math" panose="02040503050406030204" pitchFamily="18" charset="0"/>
                            </a:rPr>
                          </m:ctrlPr>
                        </m:sSubPr>
                        <m:e>
                          <m:r>
                            <a:rPr lang="it-IT" sz="1400" i="1">
                              <a:latin typeface="Cambria Math"/>
                            </a:rPr>
                            <m:t>𝑉</m:t>
                          </m:r>
                        </m:e>
                        <m:sub>
                          <m:r>
                            <a:rPr lang="it-IT" sz="1400" b="0" i="1" smtClean="0">
                              <a:latin typeface="Cambria Math"/>
                            </a:rPr>
                            <m:t>0</m:t>
                          </m:r>
                        </m:sub>
                      </m:sSub>
                      <m:r>
                        <a:rPr lang="it-IT" sz="1400" b="0" i="1" smtClean="0">
                          <a:latin typeface="Cambria Math"/>
                        </a:rPr>
                        <m:t>∙</m:t>
                      </m:r>
                      <m:r>
                        <a:rPr lang="it-IT" sz="1400" b="0" i="1" smtClean="0">
                          <a:latin typeface="Cambria Math"/>
                          <a:ea typeface="Cambria Math"/>
                        </a:rPr>
                        <m:t>𝑐𝑜𝑠</m:t>
                      </m:r>
                      <m:d>
                        <m:dPr>
                          <m:ctrlPr>
                            <a:rPr lang="it-IT" sz="1400" b="0" i="1" smtClean="0">
                              <a:latin typeface="Cambria Math" panose="02040503050406030204" pitchFamily="18" charset="0"/>
                              <a:ea typeface="Cambria Math"/>
                            </a:rPr>
                          </m:ctrlPr>
                        </m:dPr>
                        <m:e>
                          <m:sSub>
                            <m:sSubPr>
                              <m:ctrlPr>
                                <a:rPr lang="it-IT" sz="1400" b="0" i="1" smtClean="0">
                                  <a:latin typeface="Cambria Math" panose="02040503050406030204" pitchFamily="18" charset="0"/>
                                  <a:ea typeface="Cambria Math"/>
                                </a:rPr>
                              </m:ctrlPr>
                            </m:sSubPr>
                            <m:e>
                              <m:r>
                                <a:rPr lang="it-IT" sz="1400" b="0" i="1" smtClean="0">
                                  <a:latin typeface="Cambria Math"/>
                                  <a:ea typeface="Cambria Math"/>
                                </a:rPr>
                                <m:t>𝜔</m:t>
                              </m:r>
                            </m:e>
                            <m:sub>
                              <m:r>
                                <a:rPr lang="it-IT" sz="1400" b="0" i="1" smtClean="0">
                                  <a:latin typeface="Cambria Math"/>
                                  <a:ea typeface="Cambria Math"/>
                                </a:rPr>
                                <m:t>0</m:t>
                              </m:r>
                            </m:sub>
                          </m:sSub>
                          <m:r>
                            <a:rPr lang="it-IT" sz="1400" b="0" i="1" smtClean="0">
                              <a:latin typeface="Cambria Math"/>
                              <a:ea typeface="Cambria Math"/>
                            </a:rPr>
                            <m:t>𝑡</m:t>
                          </m:r>
                        </m:e>
                      </m:d>
                      <m:r>
                        <a:rPr lang="it-IT" sz="1400" i="1">
                          <a:latin typeface="Cambria Math"/>
                          <a:ea typeface="Cambria Math"/>
                        </a:rPr>
                        <m:t>∙</m:t>
                      </m:r>
                      <m:d>
                        <m:dPr>
                          <m:begChr m:val="["/>
                          <m:endChr m:val="]"/>
                          <m:ctrlPr>
                            <a:rPr lang="it-IT" sz="1400" i="1" smtClean="0">
                              <a:latin typeface="Cambria Math" panose="02040503050406030204" pitchFamily="18" charset="0"/>
                              <a:ea typeface="Cambria Math"/>
                            </a:rPr>
                          </m:ctrlPr>
                        </m:dPr>
                        <m:e>
                          <m:r>
                            <a:rPr lang="it-IT" sz="1400" i="1">
                              <a:latin typeface="Cambria Math"/>
                            </a:rPr>
                            <m:t>1</m:t>
                          </m:r>
                          <m:d>
                            <m:dPr>
                              <m:ctrlPr>
                                <a:rPr lang="it-IT" sz="1400" i="1">
                                  <a:latin typeface="Cambria Math" panose="02040503050406030204" pitchFamily="18" charset="0"/>
                                </a:rPr>
                              </m:ctrlPr>
                            </m:dPr>
                            <m:e>
                              <m:r>
                                <a:rPr lang="it-IT" sz="1400" i="1">
                                  <a:latin typeface="Cambria Math"/>
                                </a:rPr>
                                <m:t>𝑡</m:t>
                              </m:r>
                            </m:e>
                          </m:d>
                          <m:r>
                            <m:rPr>
                              <m:nor/>
                            </m:rPr>
                            <a:rPr lang="en-US" sz="1400" dirty="0"/>
                            <m:t> </m:t>
                          </m:r>
                          <m:r>
                            <a:rPr lang="it-IT" sz="1400" b="0" i="1" dirty="0" smtClean="0">
                              <a:latin typeface="Cambria Math"/>
                            </a:rPr>
                            <m:t>−</m:t>
                          </m:r>
                          <m:r>
                            <a:rPr lang="it-IT" sz="1400" i="1">
                              <a:latin typeface="Cambria Math"/>
                            </a:rPr>
                            <m:t>1(</m:t>
                          </m:r>
                          <m:r>
                            <a:rPr lang="it-IT" sz="1400" i="1">
                              <a:latin typeface="Cambria Math"/>
                            </a:rPr>
                            <m:t>𝑡</m:t>
                          </m:r>
                          <m:r>
                            <a:rPr lang="it-IT" sz="1400" b="0" i="1" smtClean="0">
                              <a:latin typeface="Cambria Math"/>
                            </a:rPr>
                            <m:t>−</m:t>
                          </m:r>
                          <m:sSub>
                            <m:sSubPr>
                              <m:ctrlPr>
                                <a:rPr lang="it-IT" sz="1400" b="0" i="1" smtClean="0">
                                  <a:latin typeface="Cambria Math" panose="02040503050406030204" pitchFamily="18" charset="0"/>
                                </a:rPr>
                              </m:ctrlPr>
                            </m:sSubPr>
                            <m:e>
                              <m:r>
                                <a:rPr lang="it-IT" sz="1400" b="0" i="1" smtClean="0">
                                  <a:latin typeface="Cambria Math"/>
                                </a:rPr>
                                <m:t>𝑇</m:t>
                              </m:r>
                            </m:e>
                            <m:sub>
                              <m:r>
                                <a:rPr lang="it-IT" sz="1400" b="0" i="1" smtClean="0">
                                  <a:latin typeface="Cambria Math"/>
                                </a:rPr>
                                <m:t>𝑝</m:t>
                              </m:r>
                            </m:sub>
                          </m:sSub>
                          <m:r>
                            <a:rPr lang="it-IT" sz="1400" i="1">
                              <a:latin typeface="Cambria Math"/>
                            </a:rPr>
                            <m:t>)</m:t>
                          </m:r>
                          <m:r>
                            <m:rPr>
                              <m:nor/>
                            </m:rPr>
                            <a:rPr lang="en-US" sz="1400" dirty="0"/>
                            <m:t> </m:t>
                          </m:r>
                        </m:e>
                      </m:d>
                    </m:oMath>
                  </m:oMathPara>
                </a14:m>
                <a:endParaRPr lang="en-US" sz="1400" dirty="0"/>
              </a:p>
            </p:txBody>
          </p:sp>
        </mc:Choice>
        <mc:Fallback xmlns="">
          <p:sp>
            <p:nvSpPr>
              <p:cNvPr id="9" name="Rectangle 8"/>
              <p:cNvSpPr>
                <a:spLocks noRot="1" noChangeAspect="1" noMove="1" noResize="1" noEditPoints="1" noAdjustHandles="1" noChangeArrowheads="1" noChangeShapeType="1" noTextEdit="1"/>
              </p:cNvSpPr>
              <p:nvPr/>
            </p:nvSpPr>
            <p:spPr>
              <a:xfrm>
                <a:off x="2653714" y="1124930"/>
                <a:ext cx="3676969" cy="339773"/>
              </a:xfrm>
              <a:prstGeom prst="rect">
                <a:avLst/>
              </a:prstGeom>
              <a:blipFill rotWithShape="0">
                <a:blip r:embed="rId3"/>
                <a:stretch>
                  <a:fillRect b="-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711517" y="1714326"/>
                <a:ext cx="7561365" cy="614655"/>
              </a:xfrm>
              <a:prstGeom prst="rect">
                <a:avLst/>
              </a:prstGeom>
            </p:spPr>
            <p:txBody>
              <a:bodyPr wrap="none">
                <a:spAutoFit/>
              </a:bodyPr>
              <a:lstStyle/>
              <a:p>
                <a:pPr algn="ctr">
                  <a:spcAft>
                    <a:spcPts val="600"/>
                  </a:spcAft>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it-IT" sz="1400" b="0" i="1" smtClean="0">
                              <a:latin typeface="Cambria Math"/>
                            </a:rPr>
                            <m:t>𝑉</m:t>
                          </m:r>
                        </m:e>
                        <m:sub>
                          <m:r>
                            <a:rPr lang="it-IT" sz="1400" b="0" i="1" smtClean="0">
                              <a:latin typeface="Cambria Math"/>
                            </a:rPr>
                            <m:t>𝑅𝐹𝐿</m:t>
                          </m:r>
                        </m:sub>
                      </m:sSub>
                      <m:d>
                        <m:dPr>
                          <m:ctrlPr>
                            <a:rPr lang="it-IT" sz="1400" b="0" i="1" smtClean="0">
                              <a:latin typeface="Cambria Math" panose="02040503050406030204" pitchFamily="18" charset="0"/>
                            </a:rPr>
                          </m:ctrlPr>
                        </m:dPr>
                        <m:e>
                          <m:r>
                            <a:rPr lang="it-IT" sz="1400" b="0" i="1" smtClean="0">
                              <a:latin typeface="Cambria Math"/>
                            </a:rPr>
                            <m:t>𝑡</m:t>
                          </m:r>
                        </m:e>
                      </m:d>
                      <m:r>
                        <a:rPr lang="it-IT" sz="1400" i="1">
                          <a:latin typeface="Cambria Math"/>
                        </a:rPr>
                        <m:t>=</m:t>
                      </m:r>
                      <m:sSub>
                        <m:sSubPr>
                          <m:ctrlPr>
                            <a:rPr lang="en-US" sz="1400" i="1">
                              <a:latin typeface="Cambria Math" panose="02040503050406030204" pitchFamily="18" charset="0"/>
                            </a:rPr>
                          </m:ctrlPr>
                        </m:sSubPr>
                        <m:e>
                          <m:r>
                            <a:rPr lang="it-IT" sz="1400" i="1">
                              <a:latin typeface="Cambria Math"/>
                            </a:rPr>
                            <m:t>𝑉</m:t>
                          </m:r>
                        </m:e>
                        <m:sub>
                          <m:r>
                            <a:rPr lang="it-IT" sz="1400" b="0" i="1" smtClean="0">
                              <a:latin typeface="Cambria Math"/>
                            </a:rPr>
                            <m:t>0</m:t>
                          </m:r>
                        </m:sub>
                      </m:sSub>
                      <m:r>
                        <a:rPr lang="it-IT" sz="1400" b="0" i="1" smtClean="0">
                          <a:latin typeface="Cambria Math"/>
                          <a:ea typeface="Cambria Math"/>
                        </a:rPr>
                        <m:t>∙</m:t>
                      </m:r>
                      <m:r>
                        <a:rPr lang="it-IT" sz="1400" b="0" i="1" smtClean="0">
                          <a:latin typeface="Cambria Math"/>
                          <a:ea typeface="Cambria Math"/>
                        </a:rPr>
                        <m:t>𝑐𝑜𝑠</m:t>
                      </m:r>
                      <m:d>
                        <m:dPr>
                          <m:ctrlPr>
                            <a:rPr lang="it-IT" sz="1400" b="0" i="1" smtClean="0">
                              <a:latin typeface="Cambria Math" panose="02040503050406030204" pitchFamily="18" charset="0"/>
                              <a:ea typeface="Cambria Math"/>
                            </a:rPr>
                          </m:ctrlPr>
                        </m:dPr>
                        <m:e>
                          <m:sSub>
                            <m:sSubPr>
                              <m:ctrlPr>
                                <a:rPr lang="it-IT" sz="1400" b="0" i="1" smtClean="0">
                                  <a:latin typeface="Cambria Math" panose="02040503050406030204" pitchFamily="18" charset="0"/>
                                  <a:ea typeface="Cambria Math"/>
                                </a:rPr>
                              </m:ctrlPr>
                            </m:sSubPr>
                            <m:e>
                              <m:r>
                                <a:rPr lang="it-IT" sz="1400" b="0" i="1" smtClean="0">
                                  <a:latin typeface="Cambria Math"/>
                                  <a:ea typeface="Cambria Math"/>
                                </a:rPr>
                                <m:t>𝜔</m:t>
                              </m:r>
                            </m:e>
                            <m:sub>
                              <m:r>
                                <a:rPr lang="it-IT" sz="1400" b="0" i="1" smtClean="0">
                                  <a:latin typeface="Cambria Math"/>
                                  <a:ea typeface="Cambria Math"/>
                                </a:rPr>
                                <m:t>0</m:t>
                              </m:r>
                            </m:sub>
                          </m:sSub>
                          <m:r>
                            <a:rPr lang="it-IT" sz="1400" b="0" i="1" smtClean="0">
                              <a:latin typeface="Cambria Math"/>
                              <a:ea typeface="Cambria Math"/>
                            </a:rPr>
                            <m:t>𝑡</m:t>
                          </m:r>
                        </m:e>
                      </m:d>
                      <m:r>
                        <a:rPr lang="it-IT" sz="1400" b="0" i="1" smtClean="0">
                          <a:latin typeface="Cambria Math"/>
                          <a:ea typeface="Cambria Math"/>
                        </a:rPr>
                        <m:t>∙</m:t>
                      </m:r>
                      <m:d>
                        <m:dPr>
                          <m:begChr m:val="{"/>
                          <m:endChr m:val="}"/>
                          <m:ctrlPr>
                            <a:rPr lang="it-IT" sz="1400" b="0" i="1" smtClean="0">
                              <a:latin typeface="Cambria Math" panose="02040503050406030204" pitchFamily="18" charset="0"/>
                              <a:ea typeface="Cambria Math"/>
                            </a:rPr>
                          </m:ctrlPr>
                        </m:dPr>
                        <m:e>
                          <m:r>
                            <a:rPr lang="it-IT" sz="1400" i="1">
                              <a:latin typeface="Cambria Math"/>
                            </a:rPr>
                            <m:t>1</m:t>
                          </m:r>
                          <m:d>
                            <m:dPr>
                              <m:ctrlPr>
                                <a:rPr lang="it-IT" sz="1400" i="1">
                                  <a:latin typeface="Cambria Math" panose="02040503050406030204" pitchFamily="18" charset="0"/>
                                </a:rPr>
                              </m:ctrlPr>
                            </m:dPr>
                            <m:e>
                              <m:r>
                                <a:rPr lang="it-IT" sz="1400" i="1">
                                  <a:latin typeface="Cambria Math"/>
                                </a:rPr>
                                <m:t>𝑡</m:t>
                              </m:r>
                            </m:e>
                          </m:d>
                          <m:d>
                            <m:dPr>
                              <m:begChr m:val="["/>
                              <m:endChr m:val="]"/>
                              <m:ctrlPr>
                                <a:rPr lang="it-IT" sz="1400" i="1">
                                  <a:latin typeface="Cambria Math" panose="02040503050406030204" pitchFamily="18" charset="0"/>
                                  <a:ea typeface="Cambria Math"/>
                                </a:rPr>
                              </m:ctrlPr>
                            </m:dPr>
                            <m:e>
                              <m:f>
                                <m:fPr>
                                  <m:ctrlPr>
                                    <a:rPr lang="it-IT" sz="1400" i="1">
                                      <a:latin typeface="Cambria Math" panose="02040503050406030204" pitchFamily="18" charset="0"/>
                                      <a:ea typeface="Cambria Math"/>
                                    </a:rPr>
                                  </m:ctrlPr>
                                </m:fPr>
                                <m:num>
                                  <m:r>
                                    <a:rPr lang="it-IT" sz="1400" i="1">
                                      <a:latin typeface="Cambria Math"/>
                                      <a:ea typeface="Cambria Math"/>
                                    </a:rPr>
                                    <m:t>2</m:t>
                                  </m:r>
                                  <m:r>
                                    <a:rPr lang="it-IT" sz="1400" i="1">
                                      <a:latin typeface="Cambria Math"/>
                                      <a:ea typeface="Cambria Math"/>
                                    </a:rPr>
                                    <m:t>𝛽</m:t>
                                  </m:r>
                                </m:num>
                                <m:den>
                                  <m:r>
                                    <a:rPr lang="it-IT" sz="1400" i="1">
                                      <a:latin typeface="Cambria Math"/>
                                      <a:ea typeface="Cambria Math"/>
                                    </a:rPr>
                                    <m:t>𝛽</m:t>
                                  </m:r>
                                  <m:r>
                                    <a:rPr lang="it-IT" sz="1400" i="1">
                                      <a:latin typeface="Cambria Math"/>
                                      <a:ea typeface="Cambria Math"/>
                                    </a:rPr>
                                    <m:t>+1</m:t>
                                  </m:r>
                                </m:den>
                              </m:f>
                              <m:d>
                                <m:dPr>
                                  <m:ctrlPr>
                                    <a:rPr lang="it-IT" sz="1400" i="1">
                                      <a:latin typeface="Cambria Math" panose="02040503050406030204" pitchFamily="18" charset="0"/>
                                      <a:ea typeface="Cambria Math"/>
                                    </a:rPr>
                                  </m:ctrlPr>
                                </m:dPr>
                                <m:e>
                                  <m:r>
                                    <a:rPr lang="it-IT" sz="1400" i="1">
                                      <a:latin typeface="Cambria Math"/>
                                      <a:ea typeface="Cambria Math"/>
                                    </a:rPr>
                                    <m:t>1−</m:t>
                                  </m:r>
                                  <m:sSup>
                                    <m:sSupPr>
                                      <m:ctrlPr>
                                        <a:rPr lang="it-IT" sz="1400" i="1">
                                          <a:latin typeface="Cambria Math" panose="02040503050406030204" pitchFamily="18" charset="0"/>
                                          <a:ea typeface="Cambria Math"/>
                                        </a:rPr>
                                      </m:ctrlPr>
                                    </m:sSupPr>
                                    <m:e>
                                      <m:r>
                                        <a:rPr lang="it-IT" sz="1400" i="1">
                                          <a:latin typeface="Cambria Math"/>
                                          <a:ea typeface="Cambria Math"/>
                                        </a:rPr>
                                        <m:t>𝑒</m:t>
                                      </m:r>
                                    </m:e>
                                    <m:sup>
                                      <m:r>
                                        <a:rPr lang="it-IT" sz="1400" i="1">
                                          <a:latin typeface="Cambria Math"/>
                                          <a:ea typeface="Cambria Math"/>
                                        </a:rPr>
                                        <m:t>−</m:t>
                                      </m:r>
                                      <m:f>
                                        <m:fPr>
                                          <m:type m:val="lin"/>
                                          <m:ctrlPr>
                                            <a:rPr lang="it-IT" sz="1400" i="1">
                                              <a:latin typeface="Cambria Math" panose="02040503050406030204" pitchFamily="18" charset="0"/>
                                              <a:ea typeface="Cambria Math"/>
                                            </a:rPr>
                                          </m:ctrlPr>
                                        </m:fPr>
                                        <m:num>
                                          <m:r>
                                            <a:rPr lang="it-IT" sz="1400" i="1">
                                              <a:latin typeface="Cambria Math"/>
                                              <a:ea typeface="Cambria Math"/>
                                            </a:rPr>
                                            <m:t>𝑡</m:t>
                                          </m:r>
                                        </m:num>
                                        <m:den>
                                          <m:r>
                                            <a:rPr lang="it-IT" sz="1400" i="1">
                                              <a:latin typeface="Cambria Math"/>
                                              <a:ea typeface="Cambria Math"/>
                                            </a:rPr>
                                            <m:t>𝜏</m:t>
                                          </m:r>
                                        </m:den>
                                      </m:f>
                                    </m:sup>
                                  </m:sSup>
                                </m:e>
                              </m:d>
                              <m:r>
                                <a:rPr lang="it-IT" sz="1400" i="1">
                                  <a:latin typeface="Cambria Math"/>
                                  <a:ea typeface="Cambria Math"/>
                                </a:rPr>
                                <m:t>−1</m:t>
                              </m:r>
                            </m:e>
                          </m:d>
                          <m:r>
                            <a:rPr lang="it-IT" sz="1400" b="0" i="1" smtClean="0">
                              <a:latin typeface="Cambria Math"/>
                              <a:ea typeface="Cambria Math"/>
                            </a:rPr>
                            <m:t>−</m:t>
                          </m:r>
                          <m:r>
                            <a:rPr lang="it-IT" sz="1400" i="1">
                              <a:latin typeface="Cambria Math"/>
                            </a:rPr>
                            <m:t>1</m:t>
                          </m:r>
                          <m:d>
                            <m:dPr>
                              <m:ctrlPr>
                                <a:rPr lang="it-IT" sz="1400" i="1">
                                  <a:latin typeface="Cambria Math" panose="02040503050406030204" pitchFamily="18" charset="0"/>
                                </a:rPr>
                              </m:ctrlPr>
                            </m:dPr>
                            <m:e>
                              <m:r>
                                <a:rPr lang="it-IT" sz="1400" i="1">
                                  <a:latin typeface="Cambria Math"/>
                                </a:rPr>
                                <m:t>𝑡</m:t>
                              </m:r>
                              <m:r>
                                <a:rPr lang="it-IT" sz="1400" b="0" i="1" smtClean="0">
                                  <a:latin typeface="Cambria Math"/>
                                </a:rPr>
                                <m:t>−</m:t>
                              </m:r>
                              <m:sSub>
                                <m:sSubPr>
                                  <m:ctrlPr>
                                    <a:rPr lang="it-IT" sz="1400" b="0" i="1" smtClean="0">
                                      <a:latin typeface="Cambria Math" panose="02040503050406030204" pitchFamily="18" charset="0"/>
                                    </a:rPr>
                                  </m:ctrlPr>
                                </m:sSubPr>
                                <m:e>
                                  <m:r>
                                    <a:rPr lang="it-IT" sz="1400" b="0" i="1" smtClean="0">
                                      <a:latin typeface="Cambria Math"/>
                                    </a:rPr>
                                    <m:t>𝑇</m:t>
                                  </m:r>
                                </m:e>
                                <m:sub>
                                  <m:r>
                                    <a:rPr lang="it-IT" sz="1400" b="0" i="1" smtClean="0">
                                      <a:latin typeface="Cambria Math"/>
                                    </a:rPr>
                                    <m:t>𝑝</m:t>
                                  </m:r>
                                </m:sub>
                              </m:sSub>
                            </m:e>
                          </m:d>
                          <m:d>
                            <m:dPr>
                              <m:begChr m:val="["/>
                              <m:endChr m:val="]"/>
                              <m:ctrlPr>
                                <a:rPr lang="it-IT" sz="1400" i="1">
                                  <a:latin typeface="Cambria Math" panose="02040503050406030204" pitchFamily="18" charset="0"/>
                                  <a:ea typeface="Cambria Math"/>
                                </a:rPr>
                              </m:ctrlPr>
                            </m:dPr>
                            <m:e>
                              <m:f>
                                <m:fPr>
                                  <m:ctrlPr>
                                    <a:rPr lang="it-IT" sz="1400" i="1">
                                      <a:latin typeface="Cambria Math" panose="02040503050406030204" pitchFamily="18" charset="0"/>
                                      <a:ea typeface="Cambria Math"/>
                                    </a:rPr>
                                  </m:ctrlPr>
                                </m:fPr>
                                <m:num>
                                  <m:r>
                                    <a:rPr lang="it-IT" sz="1400" i="1">
                                      <a:latin typeface="Cambria Math"/>
                                      <a:ea typeface="Cambria Math"/>
                                    </a:rPr>
                                    <m:t>2</m:t>
                                  </m:r>
                                  <m:r>
                                    <a:rPr lang="it-IT" sz="1400" i="1">
                                      <a:latin typeface="Cambria Math"/>
                                      <a:ea typeface="Cambria Math"/>
                                    </a:rPr>
                                    <m:t>𝛽</m:t>
                                  </m:r>
                                </m:num>
                                <m:den>
                                  <m:r>
                                    <a:rPr lang="it-IT" sz="1400" i="1">
                                      <a:latin typeface="Cambria Math"/>
                                      <a:ea typeface="Cambria Math"/>
                                    </a:rPr>
                                    <m:t>𝛽</m:t>
                                  </m:r>
                                  <m:r>
                                    <a:rPr lang="it-IT" sz="1400" i="1">
                                      <a:latin typeface="Cambria Math"/>
                                      <a:ea typeface="Cambria Math"/>
                                    </a:rPr>
                                    <m:t>+1</m:t>
                                  </m:r>
                                </m:den>
                              </m:f>
                              <m:d>
                                <m:dPr>
                                  <m:ctrlPr>
                                    <a:rPr lang="it-IT" sz="1400" i="1">
                                      <a:latin typeface="Cambria Math" panose="02040503050406030204" pitchFamily="18" charset="0"/>
                                      <a:ea typeface="Cambria Math"/>
                                    </a:rPr>
                                  </m:ctrlPr>
                                </m:dPr>
                                <m:e>
                                  <m:r>
                                    <a:rPr lang="it-IT" sz="1400" i="1">
                                      <a:latin typeface="Cambria Math"/>
                                      <a:ea typeface="Cambria Math"/>
                                    </a:rPr>
                                    <m:t>1−</m:t>
                                  </m:r>
                                  <m:sSup>
                                    <m:sSupPr>
                                      <m:ctrlPr>
                                        <a:rPr lang="it-IT" sz="1400" i="1">
                                          <a:latin typeface="Cambria Math" panose="02040503050406030204" pitchFamily="18" charset="0"/>
                                          <a:ea typeface="Cambria Math"/>
                                        </a:rPr>
                                      </m:ctrlPr>
                                    </m:sSupPr>
                                    <m:e>
                                      <m:r>
                                        <a:rPr lang="it-IT" sz="1400" i="1">
                                          <a:latin typeface="Cambria Math"/>
                                          <a:ea typeface="Cambria Math"/>
                                        </a:rPr>
                                        <m:t>𝑒</m:t>
                                      </m:r>
                                    </m:e>
                                    <m:sup>
                                      <m:r>
                                        <a:rPr lang="it-IT" sz="1400" i="1">
                                          <a:latin typeface="Cambria Math"/>
                                          <a:ea typeface="Cambria Math"/>
                                        </a:rPr>
                                        <m:t>−</m:t>
                                      </m:r>
                                      <m:f>
                                        <m:fPr>
                                          <m:type m:val="lin"/>
                                          <m:ctrlPr>
                                            <a:rPr lang="it-IT" sz="1400" i="1">
                                              <a:latin typeface="Cambria Math" panose="02040503050406030204" pitchFamily="18" charset="0"/>
                                              <a:ea typeface="Cambria Math"/>
                                            </a:rPr>
                                          </m:ctrlPr>
                                        </m:fPr>
                                        <m:num>
                                          <m:d>
                                            <m:dPr>
                                              <m:ctrlPr>
                                                <a:rPr lang="it-IT" sz="1400" i="1" smtClean="0">
                                                  <a:latin typeface="Cambria Math" panose="02040503050406030204" pitchFamily="18" charset="0"/>
                                                  <a:ea typeface="Cambria Math"/>
                                                </a:rPr>
                                              </m:ctrlPr>
                                            </m:dPr>
                                            <m:e>
                                              <m:r>
                                                <a:rPr lang="it-IT" sz="1400" b="0" i="1" smtClean="0">
                                                  <a:latin typeface="Cambria Math"/>
                                                  <a:ea typeface="Cambria Math"/>
                                                </a:rPr>
                                                <m:t>𝑡</m:t>
                                              </m:r>
                                              <m:r>
                                                <a:rPr lang="it-IT" sz="1400" b="0" i="1" smtClean="0">
                                                  <a:latin typeface="Cambria Math"/>
                                                  <a:ea typeface="Cambria Math"/>
                                                </a:rPr>
                                                <m:t>−</m:t>
                                              </m:r>
                                              <m:sSub>
                                                <m:sSubPr>
                                                  <m:ctrlPr>
                                                    <a:rPr lang="it-IT" sz="1400" b="0" i="1" smtClean="0">
                                                      <a:latin typeface="Cambria Math" panose="02040503050406030204" pitchFamily="18" charset="0"/>
                                                      <a:ea typeface="Cambria Math"/>
                                                    </a:rPr>
                                                  </m:ctrlPr>
                                                </m:sSubPr>
                                                <m:e>
                                                  <m:r>
                                                    <a:rPr lang="it-IT" sz="1400" b="0" i="1" smtClean="0">
                                                      <a:latin typeface="Cambria Math"/>
                                                      <a:ea typeface="Cambria Math"/>
                                                    </a:rPr>
                                                    <m:t>𝑇</m:t>
                                                  </m:r>
                                                </m:e>
                                                <m:sub>
                                                  <m:r>
                                                    <a:rPr lang="it-IT" sz="1400" b="0" i="1" smtClean="0">
                                                      <a:latin typeface="Cambria Math"/>
                                                      <a:ea typeface="Cambria Math"/>
                                                    </a:rPr>
                                                    <m:t>𝑝</m:t>
                                                  </m:r>
                                                </m:sub>
                                              </m:sSub>
                                            </m:e>
                                          </m:d>
                                        </m:num>
                                        <m:den>
                                          <m:r>
                                            <a:rPr lang="it-IT" sz="1400" i="1">
                                              <a:latin typeface="Cambria Math"/>
                                              <a:ea typeface="Cambria Math"/>
                                            </a:rPr>
                                            <m:t>𝜏</m:t>
                                          </m:r>
                                        </m:den>
                                      </m:f>
                                    </m:sup>
                                  </m:sSup>
                                </m:e>
                              </m:d>
                              <m:r>
                                <a:rPr lang="it-IT" sz="1400" i="1">
                                  <a:latin typeface="Cambria Math"/>
                                  <a:ea typeface="Cambria Math"/>
                                </a:rPr>
                                <m:t>−1</m:t>
                              </m:r>
                            </m:e>
                          </m:d>
                        </m:e>
                      </m:d>
                    </m:oMath>
                  </m:oMathPara>
                </a14:m>
                <a:endParaRPr lang="it-IT" sz="1400" b="0" dirty="0" smtClean="0">
                  <a:ea typeface="Cambria Math"/>
                </a:endParaRPr>
              </a:p>
            </p:txBody>
          </p:sp>
        </mc:Choice>
        <mc:Fallback xmlns="">
          <p:sp>
            <p:nvSpPr>
              <p:cNvPr id="10" name="Rectangle 9"/>
              <p:cNvSpPr>
                <a:spLocks noRot="1" noChangeAspect="1" noMove="1" noResize="1" noEditPoints="1" noAdjustHandles="1" noChangeArrowheads="1" noChangeShapeType="1" noTextEdit="1"/>
              </p:cNvSpPr>
              <p:nvPr/>
            </p:nvSpPr>
            <p:spPr>
              <a:xfrm>
                <a:off x="711517" y="1714326"/>
                <a:ext cx="7561365" cy="614655"/>
              </a:xfrm>
              <a:prstGeom prst="rect">
                <a:avLst/>
              </a:prstGeom>
              <a:blipFill rotWithShape="0">
                <a:blip r:embed="rId4"/>
                <a:stretch>
                  <a:fillRect/>
                </a:stretch>
              </a:blipFill>
            </p:spPr>
            <p:txBody>
              <a:bodyPr/>
              <a:lstStyle/>
              <a:p>
                <a:r>
                  <a:rPr lang="en-US">
                    <a:noFill/>
                  </a:rPr>
                  <a:t> </a:t>
                </a:r>
              </a:p>
            </p:txBody>
          </p:sp>
        </mc:Fallback>
      </mc:AlternateContent>
      <p:sp>
        <p:nvSpPr>
          <p:cNvPr id="6" name="Right Arrow 5"/>
          <p:cNvSpPr/>
          <p:nvPr/>
        </p:nvSpPr>
        <p:spPr>
          <a:xfrm rot="16200000" flipH="1" flipV="1">
            <a:off x="4344098" y="1099064"/>
            <a:ext cx="296203" cy="101278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978480" y="2630477"/>
            <a:ext cx="3514725" cy="1057275"/>
          </a:xfrm>
          <a:prstGeom prst="rect">
            <a:avLst/>
          </a:prstGeom>
          <a:noFill/>
          <a:ln>
            <a:noFill/>
          </a:ln>
          <a:extLst>
            <a:ext uri="{909E8E84-426E-40DD-AFC4-6F175D3DCCD1}">
              <a14:hiddenFill xmlns:a14="http://schemas.microsoft.com/office/drawing/2010/main">
                <a:solidFill>
                  <a:schemeClr val="accent1"/>
                </a:solidFill>
              </a14:hiddenFill>
            </a:ext>
          </a:extLst>
        </p:spPr>
      </p:pic>
      <p:grpSp>
        <p:nvGrpSpPr>
          <p:cNvPr id="84" name="Group 83"/>
          <p:cNvGrpSpPr/>
          <p:nvPr/>
        </p:nvGrpSpPr>
        <p:grpSpPr>
          <a:xfrm>
            <a:off x="962631" y="2663287"/>
            <a:ext cx="3530574" cy="900640"/>
            <a:chOff x="1238654" y="2925764"/>
            <a:chExt cx="3530574" cy="900640"/>
          </a:xfrm>
        </p:grpSpPr>
        <p:cxnSp>
          <p:nvCxnSpPr>
            <p:cNvPr id="11" name="Straight Connector 10"/>
            <p:cNvCxnSpPr/>
            <p:nvPr/>
          </p:nvCxnSpPr>
          <p:spPr>
            <a:xfrm flipV="1">
              <a:off x="1566334" y="2925764"/>
              <a:ext cx="0" cy="469370"/>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a:off x="1238654" y="2926611"/>
              <a:ext cx="3530574" cy="899793"/>
              <a:chOff x="1238654" y="2926611"/>
              <a:chExt cx="3530574" cy="899793"/>
            </a:xfrm>
          </p:grpSpPr>
          <p:cxnSp>
            <p:nvCxnSpPr>
              <p:cNvPr id="21" name="Straight Connector 20"/>
              <p:cNvCxnSpPr/>
              <p:nvPr/>
            </p:nvCxnSpPr>
            <p:spPr>
              <a:xfrm flipH="1">
                <a:off x="1566331" y="2926611"/>
                <a:ext cx="3185963" cy="0"/>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616189" y="3365506"/>
                <a:ext cx="0" cy="460898"/>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238654" y="3375362"/>
                <a:ext cx="2377535" cy="3679"/>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631430" y="3826404"/>
                <a:ext cx="1137798" cy="0"/>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76" name="Group 75"/>
          <p:cNvGrpSpPr/>
          <p:nvPr/>
        </p:nvGrpSpPr>
        <p:grpSpPr>
          <a:xfrm>
            <a:off x="951637" y="2658207"/>
            <a:ext cx="3527296" cy="469370"/>
            <a:chOff x="1227660" y="2920684"/>
            <a:chExt cx="3527296" cy="469370"/>
          </a:xfrm>
        </p:grpSpPr>
        <p:cxnSp>
          <p:nvCxnSpPr>
            <p:cNvPr id="29" name="Straight Connector 28"/>
            <p:cNvCxnSpPr/>
            <p:nvPr/>
          </p:nvCxnSpPr>
          <p:spPr>
            <a:xfrm flipH="1">
              <a:off x="1227660" y="3378194"/>
              <a:ext cx="330201" cy="0"/>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1566332" y="2920684"/>
              <a:ext cx="3188624" cy="469370"/>
              <a:chOff x="1566332" y="2920684"/>
              <a:chExt cx="3188624" cy="469370"/>
            </a:xfrm>
          </p:grpSpPr>
          <p:cxnSp>
            <p:nvCxnSpPr>
              <p:cNvPr id="78" name="Straight Connector 77"/>
              <p:cNvCxnSpPr/>
              <p:nvPr/>
            </p:nvCxnSpPr>
            <p:spPr>
              <a:xfrm flipV="1">
                <a:off x="1566334" y="2920684"/>
                <a:ext cx="0" cy="469370"/>
              </a:xfrm>
              <a:prstGeom prst="line">
                <a:avLst/>
              </a:prstGeom>
              <a:ln w="19050">
                <a:solidFill>
                  <a:srgbClr val="00B050"/>
                </a:solidFill>
                <a:prstDash val="solid"/>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1566332" y="2926611"/>
                <a:ext cx="3188624" cy="453972"/>
                <a:chOff x="1566332" y="2926611"/>
                <a:chExt cx="3188624" cy="453972"/>
              </a:xfrm>
            </p:grpSpPr>
            <p:cxnSp>
              <p:nvCxnSpPr>
                <p:cNvPr id="80" name="Straight Connector 79"/>
                <p:cNvCxnSpPr/>
                <p:nvPr/>
              </p:nvCxnSpPr>
              <p:spPr>
                <a:xfrm flipV="1">
                  <a:off x="3626349" y="2926611"/>
                  <a:ext cx="0" cy="453972"/>
                </a:xfrm>
                <a:prstGeom prst="line">
                  <a:avLst/>
                </a:prstGeom>
                <a:ln w="1905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3616189" y="3365506"/>
                  <a:ext cx="1138767" cy="0"/>
                </a:xfrm>
                <a:prstGeom prst="line">
                  <a:avLst/>
                </a:prstGeom>
                <a:ln w="1905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1566332" y="2926611"/>
                  <a:ext cx="2065097" cy="0"/>
                </a:xfrm>
                <a:prstGeom prst="line">
                  <a:avLst/>
                </a:prstGeom>
                <a:ln w="19050">
                  <a:solidFill>
                    <a:srgbClr val="00B050"/>
                  </a:solidFill>
                  <a:prstDash val="solid"/>
                </a:ln>
              </p:spPr>
              <p:style>
                <a:lnRef idx="1">
                  <a:schemeClr val="accent1"/>
                </a:lnRef>
                <a:fillRef idx="0">
                  <a:schemeClr val="accent1"/>
                </a:fillRef>
                <a:effectRef idx="0">
                  <a:schemeClr val="accent1"/>
                </a:effectRef>
                <a:fontRef idx="minor">
                  <a:schemeClr val="tx1"/>
                </a:fontRef>
              </p:style>
            </p:cxnSp>
          </p:grpSp>
        </p:grpSp>
      </p:gr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3838" y="4665886"/>
            <a:ext cx="35337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146" y="4665886"/>
            <a:ext cx="353377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5489" y="2532286"/>
            <a:ext cx="3514725"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V="1">
            <a:off x="975965" y="4214845"/>
            <a:ext cx="353377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75028" y="4082968"/>
            <a:ext cx="321945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Straight Connector 23"/>
          <p:cNvCxnSpPr/>
          <p:nvPr/>
        </p:nvCxnSpPr>
        <p:spPr>
          <a:xfrm>
            <a:off x="806017" y="5104989"/>
            <a:ext cx="41833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91717" y="3102177"/>
            <a:ext cx="41833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91363" y="2407708"/>
            <a:ext cx="0" cy="35879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55407" y="2418303"/>
            <a:ext cx="0" cy="3623465"/>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057856" y="2743553"/>
            <a:ext cx="3697403" cy="738664"/>
          </a:xfrm>
          <a:prstGeom prst="rect">
            <a:avLst/>
          </a:prstGeom>
        </p:spPr>
        <p:txBody>
          <a:bodyPr wrap="square">
            <a:spAutoFit/>
          </a:bodyPr>
          <a:lstStyle/>
          <a:p>
            <a:pPr algn="just"/>
            <a:r>
              <a:rPr lang="en-US" sz="1400" dirty="0" smtClean="0">
                <a:latin typeface="Adobe Devanagari" panose="02040503050201020203" pitchFamily="18" charset="0"/>
                <a:cs typeface="Adobe Devanagari" panose="02040503050201020203" pitchFamily="18" charset="0"/>
              </a:rPr>
              <a:t>The RFL peak field is maximum at the end of the FWD pulse, and its value exceeds the peak of the FWD itself.</a:t>
            </a:r>
            <a:endParaRPr lang="en-US" sz="1400" dirty="0">
              <a:latin typeface="Adobe Devanagari" panose="02040503050201020203" pitchFamily="18" charset="0"/>
              <a:cs typeface="Adobe Devanagari" panose="02040503050201020203" pitchFamily="18" charset="0"/>
            </a:endParaRPr>
          </a:p>
        </p:txBody>
      </p:sp>
      <p:sp>
        <p:nvSpPr>
          <p:cNvPr id="38" name="Rectangle 37"/>
          <p:cNvSpPr/>
          <p:nvPr/>
        </p:nvSpPr>
        <p:spPr>
          <a:xfrm>
            <a:off x="5057857" y="3706165"/>
            <a:ext cx="3697403" cy="1600438"/>
          </a:xfrm>
          <a:prstGeom prst="rect">
            <a:avLst/>
          </a:prstGeom>
        </p:spPr>
        <p:txBody>
          <a:bodyPr wrap="square">
            <a:spAutoFit/>
          </a:bodyPr>
          <a:lstStyle/>
          <a:p>
            <a:pPr algn="just"/>
            <a:r>
              <a:rPr lang="en-US" sz="1400" dirty="0" smtClean="0">
                <a:latin typeface="Adobe Devanagari" panose="02040503050201020203" pitchFamily="18" charset="0"/>
                <a:cs typeface="Adobe Devanagari" panose="02040503050201020203" pitchFamily="18" charset="0"/>
              </a:rPr>
              <a:t>This  effect can be enhanced by forcing a 180° phase jump in the driving pulse at a certain time before the end of the pulse. By doing that we induce an equivalent step in the driving signal of double amplitude which adds in phase with the signal originated by the first rising front of the driving RF pulse. </a:t>
            </a:r>
            <a:endParaRPr lang="en-US" sz="1400" dirty="0">
              <a:latin typeface="Adobe Devanagari" panose="02040503050201020203" pitchFamily="18" charset="0"/>
              <a:cs typeface="Adobe Devanagari" panose="02040503050201020203" pitchFamily="18" charset="0"/>
            </a:endParaRPr>
          </a:p>
        </p:txBody>
      </p:sp>
      <p:cxnSp>
        <p:nvCxnSpPr>
          <p:cNvPr id="13" name="Straight Arrow Connector 12"/>
          <p:cNvCxnSpPr/>
          <p:nvPr/>
        </p:nvCxnSpPr>
        <p:spPr>
          <a:xfrm>
            <a:off x="1278664" y="2485009"/>
            <a:ext cx="2061502"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982853" y="5306603"/>
            <a:ext cx="0" cy="73670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278664" y="5916203"/>
            <a:ext cx="1688948"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2134464" y="2330799"/>
                <a:ext cx="398378" cy="324384"/>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it-IT" sz="1400" b="0" i="1" smtClean="0">
                              <a:latin typeface="Cambria Math"/>
                            </a:rPr>
                            <m:t>𝑇</m:t>
                          </m:r>
                        </m:e>
                        <m:sub>
                          <m:r>
                            <a:rPr lang="it-IT" sz="1400" b="0" i="1" smtClean="0">
                              <a:latin typeface="Cambria Math"/>
                            </a:rPr>
                            <m:t>𝑝</m:t>
                          </m:r>
                        </m:sub>
                      </m:sSub>
                    </m:oMath>
                  </m:oMathPara>
                </a14:m>
                <a:endParaRPr lang="en-US"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134464" y="2330799"/>
                <a:ext cx="398378" cy="324384"/>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2038184" y="5762566"/>
                <a:ext cx="381836" cy="307777"/>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it-IT" sz="1400" b="0" i="1" smtClean="0">
                              <a:latin typeface="Cambria Math"/>
                            </a:rPr>
                            <m:t>𝑇</m:t>
                          </m:r>
                        </m:e>
                        <m:sub>
                          <m:r>
                            <a:rPr lang="it-IT" sz="1400" b="0" i="1" smtClean="0">
                              <a:latin typeface="Cambria Math"/>
                            </a:rPr>
                            <m:t>𝑠</m:t>
                          </m:r>
                        </m:sub>
                      </m:sSub>
                    </m:oMath>
                  </m:oMathPara>
                </a14:m>
                <a:endParaRPr lang="en-US"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2038184" y="5762566"/>
                <a:ext cx="381836" cy="307777"/>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50309" y="6172841"/>
                <a:ext cx="9323065" cy="551048"/>
              </a:xfrm>
              <a:prstGeom prst="rect">
                <a:avLst/>
              </a:prstGeom>
            </p:spPr>
            <p:txBody>
              <a:bodyPr wrap="none">
                <a:spAutoFit/>
              </a:bodyPr>
              <a:lstStyle/>
              <a:p>
                <a:pPr algn="ctr">
                  <a:spcAft>
                    <a:spcPts val="600"/>
                  </a:spcAft>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it-IT" sz="1200" b="0" i="1" smtClean="0">
                              <a:latin typeface="Cambria Math"/>
                            </a:rPr>
                            <m:t>𝑉</m:t>
                          </m:r>
                        </m:e>
                        <m:sub>
                          <m:r>
                            <a:rPr lang="it-IT" sz="1200" b="0" i="1" smtClean="0">
                              <a:latin typeface="Cambria Math"/>
                            </a:rPr>
                            <m:t>𝑅𝐹𝐿</m:t>
                          </m:r>
                        </m:sub>
                      </m:sSub>
                      <m:d>
                        <m:dPr>
                          <m:ctrlPr>
                            <a:rPr lang="it-IT" sz="1200" b="0" i="1" smtClean="0">
                              <a:latin typeface="Cambria Math" panose="02040503050406030204" pitchFamily="18" charset="0"/>
                            </a:rPr>
                          </m:ctrlPr>
                        </m:dPr>
                        <m:e>
                          <m:r>
                            <a:rPr lang="it-IT" sz="1200" b="0" i="1" smtClean="0">
                              <a:latin typeface="Cambria Math"/>
                            </a:rPr>
                            <m:t>𝑡</m:t>
                          </m:r>
                        </m:e>
                      </m:d>
                      <m:r>
                        <a:rPr lang="it-IT" sz="1200" i="1">
                          <a:latin typeface="Cambria Math"/>
                        </a:rPr>
                        <m:t>=</m:t>
                      </m:r>
                      <m:sSub>
                        <m:sSubPr>
                          <m:ctrlPr>
                            <a:rPr lang="en-US" sz="1200" i="1">
                              <a:latin typeface="Cambria Math" panose="02040503050406030204" pitchFamily="18" charset="0"/>
                            </a:rPr>
                          </m:ctrlPr>
                        </m:sSubPr>
                        <m:e>
                          <m:r>
                            <a:rPr lang="it-IT" sz="1200" i="1">
                              <a:latin typeface="Cambria Math"/>
                            </a:rPr>
                            <m:t>𝑉</m:t>
                          </m:r>
                        </m:e>
                        <m:sub>
                          <m:r>
                            <a:rPr lang="it-IT" sz="1200" b="0" i="1" smtClean="0">
                              <a:latin typeface="Cambria Math"/>
                            </a:rPr>
                            <m:t>0</m:t>
                          </m:r>
                        </m:sub>
                      </m:sSub>
                      <m:r>
                        <a:rPr lang="it-IT" sz="1200" b="0" i="1" smtClean="0">
                          <a:latin typeface="Cambria Math"/>
                          <a:ea typeface="Cambria Math"/>
                        </a:rPr>
                        <m:t>∙</m:t>
                      </m:r>
                      <m:r>
                        <a:rPr lang="it-IT" sz="1200" b="0" i="1" smtClean="0">
                          <a:latin typeface="Cambria Math"/>
                          <a:ea typeface="Cambria Math"/>
                        </a:rPr>
                        <m:t>𝑐𝑜𝑠</m:t>
                      </m:r>
                      <m:d>
                        <m:dPr>
                          <m:ctrlPr>
                            <a:rPr lang="it-IT" sz="1200" b="0" i="1" smtClean="0">
                              <a:latin typeface="Cambria Math" panose="02040503050406030204" pitchFamily="18" charset="0"/>
                              <a:ea typeface="Cambria Math"/>
                            </a:rPr>
                          </m:ctrlPr>
                        </m:dPr>
                        <m:e>
                          <m:sSub>
                            <m:sSubPr>
                              <m:ctrlPr>
                                <a:rPr lang="it-IT" sz="1200" b="0" i="1" smtClean="0">
                                  <a:latin typeface="Cambria Math" panose="02040503050406030204" pitchFamily="18" charset="0"/>
                                  <a:ea typeface="Cambria Math"/>
                                </a:rPr>
                              </m:ctrlPr>
                            </m:sSubPr>
                            <m:e>
                              <m:r>
                                <a:rPr lang="it-IT" sz="1200" b="0" i="1" smtClean="0">
                                  <a:latin typeface="Cambria Math"/>
                                  <a:ea typeface="Cambria Math"/>
                                </a:rPr>
                                <m:t>𝜔</m:t>
                              </m:r>
                            </m:e>
                            <m:sub>
                              <m:r>
                                <a:rPr lang="it-IT" sz="1200" b="0" i="1" smtClean="0">
                                  <a:latin typeface="Cambria Math"/>
                                  <a:ea typeface="Cambria Math"/>
                                </a:rPr>
                                <m:t>0</m:t>
                              </m:r>
                            </m:sub>
                          </m:sSub>
                          <m:r>
                            <a:rPr lang="it-IT" sz="1200" b="0" i="1" smtClean="0">
                              <a:latin typeface="Cambria Math"/>
                              <a:ea typeface="Cambria Math"/>
                            </a:rPr>
                            <m:t>𝑡</m:t>
                          </m:r>
                        </m:e>
                      </m:d>
                      <m:r>
                        <a:rPr lang="it-IT" sz="1200" b="0" i="1" smtClean="0">
                          <a:latin typeface="Cambria Math"/>
                          <a:ea typeface="Cambria Math"/>
                        </a:rPr>
                        <m:t>∙</m:t>
                      </m:r>
                      <m:d>
                        <m:dPr>
                          <m:begChr m:val="{"/>
                          <m:endChr m:val="}"/>
                          <m:ctrlPr>
                            <a:rPr lang="it-IT" sz="1200" b="0" i="1" smtClean="0">
                              <a:latin typeface="Cambria Math" panose="02040503050406030204" pitchFamily="18" charset="0"/>
                              <a:ea typeface="Cambria Math"/>
                            </a:rPr>
                          </m:ctrlPr>
                        </m:dPr>
                        <m:e>
                          <m:r>
                            <a:rPr lang="it-IT" sz="1200" i="1">
                              <a:latin typeface="Cambria Math"/>
                            </a:rPr>
                            <m:t>1</m:t>
                          </m:r>
                          <m:d>
                            <m:dPr>
                              <m:ctrlPr>
                                <a:rPr lang="it-IT" sz="1200" i="1">
                                  <a:latin typeface="Cambria Math" panose="02040503050406030204" pitchFamily="18" charset="0"/>
                                </a:rPr>
                              </m:ctrlPr>
                            </m:dPr>
                            <m:e>
                              <m:r>
                                <a:rPr lang="it-IT" sz="1200" i="1">
                                  <a:latin typeface="Cambria Math"/>
                                </a:rPr>
                                <m:t>𝑡</m:t>
                              </m:r>
                            </m:e>
                          </m:d>
                          <m:d>
                            <m:dPr>
                              <m:begChr m:val="["/>
                              <m:endChr m:val="]"/>
                              <m:ctrlPr>
                                <a:rPr lang="it-IT" sz="1200" i="1">
                                  <a:latin typeface="Cambria Math" panose="02040503050406030204" pitchFamily="18" charset="0"/>
                                  <a:ea typeface="Cambria Math"/>
                                </a:rPr>
                              </m:ctrlPr>
                            </m:dPr>
                            <m:e>
                              <m:f>
                                <m:fPr>
                                  <m:ctrlPr>
                                    <a:rPr lang="it-IT" sz="1200" i="1">
                                      <a:latin typeface="Cambria Math" panose="02040503050406030204" pitchFamily="18" charset="0"/>
                                      <a:ea typeface="Cambria Math"/>
                                    </a:rPr>
                                  </m:ctrlPr>
                                </m:fPr>
                                <m:num>
                                  <m:r>
                                    <a:rPr lang="it-IT" sz="1200" i="1">
                                      <a:latin typeface="Cambria Math"/>
                                      <a:ea typeface="Cambria Math"/>
                                    </a:rPr>
                                    <m:t>2</m:t>
                                  </m:r>
                                  <m:r>
                                    <a:rPr lang="it-IT" sz="1200" i="1">
                                      <a:latin typeface="Cambria Math"/>
                                      <a:ea typeface="Cambria Math"/>
                                    </a:rPr>
                                    <m:t>𝛽</m:t>
                                  </m:r>
                                </m:num>
                                <m:den>
                                  <m:r>
                                    <a:rPr lang="it-IT" sz="1200" i="1">
                                      <a:latin typeface="Cambria Math"/>
                                      <a:ea typeface="Cambria Math"/>
                                    </a:rPr>
                                    <m:t>𝛽</m:t>
                                  </m:r>
                                  <m:r>
                                    <a:rPr lang="it-IT" sz="1200" i="1">
                                      <a:latin typeface="Cambria Math"/>
                                      <a:ea typeface="Cambria Math"/>
                                    </a:rPr>
                                    <m:t>+1</m:t>
                                  </m:r>
                                </m:den>
                              </m:f>
                              <m:d>
                                <m:dPr>
                                  <m:ctrlPr>
                                    <a:rPr lang="it-IT" sz="1200" i="1">
                                      <a:latin typeface="Cambria Math" panose="02040503050406030204" pitchFamily="18" charset="0"/>
                                      <a:ea typeface="Cambria Math"/>
                                    </a:rPr>
                                  </m:ctrlPr>
                                </m:dPr>
                                <m:e>
                                  <m:r>
                                    <a:rPr lang="it-IT" sz="1200" i="1">
                                      <a:latin typeface="Cambria Math"/>
                                      <a:ea typeface="Cambria Math"/>
                                    </a:rPr>
                                    <m:t>1−</m:t>
                                  </m:r>
                                  <m:sSup>
                                    <m:sSupPr>
                                      <m:ctrlPr>
                                        <a:rPr lang="it-IT" sz="1200" i="1">
                                          <a:latin typeface="Cambria Math" panose="02040503050406030204" pitchFamily="18" charset="0"/>
                                          <a:ea typeface="Cambria Math"/>
                                        </a:rPr>
                                      </m:ctrlPr>
                                    </m:sSupPr>
                                    <m:e>
                                      <m:r>
                                        <a:rPr lang="it-IT" sz="1200" i="1">
                                          <a:latin typeface="Cambria Math"/>
                                          <a:ea typeface="Cambria Math"/>
                                        </a:rPr>
                                        <m:t>𝑒</m:t>
                                      </m:r>
                                    </m:e>
                                    <m:sup>
                                      <m:r>
                                        <a:rPr lang="it-IT" sz="1200" i="1">
                                          <a:latin typeface="Cambria Math"/>
                                          <a:ea typeface="Cambria Math"/>
                                        </a:rPr>
                                        <m:t>−</m:t>
                                      </m:r>
                                      <m:f>
                                        <m:fPr>
                                          <m:type m:val="lin"/>
                                          <m:ctrlPr>
                                            <a:rPr lang="it-IT" sz="1200" i="1">
                                              <a:latin typeface="Cambria Math" panose="02040503050406030204" pitchFamily="18" charset="0"/>
                                              <a:ea typeface="Cambria Math"/>
                                            </a:rPr>
                                          </m:ctrlPr>
                                        </m:fPr>
                                        <m:num>
                                          <m:r>
                                            <a:rPr lang="it-IT" sz="1200" i="1">
                                              <a:latin typeface="Cambria Math"/>
                                              <a:ea typeface="Cambria Math"/>
                                            </a:rPr>
                                            <m:t>𝑡</m:t>
                                          </m:r>
                                        </m:num>
                                        <m:den>
                                          <m:r>
                                            <a:rPr lang="it-IT" sz="1200" i="1">
                                              <a:latin typeface="Cambria Math"/>
                                              <a:ea typeface="Cambria Math"/>
                                            </a:rPr>
                                            <m:t>𝜏</m:t>
                                          </m:r>
                                        </m:den>
                                      </m:f>
                                    </m:sup>
                                  </m:sSup>
                                </m:e>
                              </m:d>
                              <m:r>
                                <a:rPr lang="it-IT" sz="1200" i="1">
                                  <a:latin typeface="Cambria Math"/>
                                  <a:ea typeface="Cambria Math"/>
                                </a:rPr>
                                <m:t>−1</m:t>
                              </m:r>
                            </m:e>
                          </m:d>
                          <m:r>
                            <a:rPr lang="it-IT" sz="1200" b="0" i="1" smtClean="0">
                              <a:latin typeface="Cambria Math"/>
                              <a:ea typeface="Cambria Math"/>
                            </a:rPr>
                            <m:t>−2∙</m:t>
                          </m:r>
                          <m:r>
                            <a:rPr lang="it-IT" sz="1200" i="1">
                              <a:latin typeface="Cambria Math"/>
                            </a:rPr>
                            <m:t>1</m:t>
                          </m:r>
                          <m:d>
                            <m:dPr>
                              <m:ctrlPr>
                                <a:rPr lang="it-IT" sz="1200" i="1">
                                  <a:latin typeface="Cambria Math" panose="02040503050406030204" pitchFamily="18" charset="0"/>
                                </a:rPr>
                              </m:ctrlPr>
                            </m:dPr>
                            <m:e>
                              <m:r>
                                <a:rPr lang="it-IT" sz="1200" i="1">
                                  <a:latin typeface="Cambria Math"/>
                                </a:rPr>
                                <m:t>𝑡</m:t>
                              </m:r>
                              <m:r>
                                <a:rPr lang="it-IT" sz="1200" i="1">
                                  <a:latin typeface="Cambria Math"/>
                                </a:rPr>
                                <m:t>−</m:t>
                              </m:r>
                              <m:sSub>
                                <m:sSubPr>
                                  <m:ctrlPr>
                                    <a:rPr lang="it-IT" sz="1200" i="1">
                                      <a:latin typeface="Cambria Math" panose="02040503050406030204" pitchFamily="18" charset="0"/>
                                    </a:rPr>
                                  </m:ctrlPr>
                                </m:sSubPr>
                                <m:e>
                                  <m:r>
                                    <a:rPr lang="it-IT" sz="1200" i="1">
                                      <a:latin typeface="Cambria Math"/>
                                    </a:rPr>
                                    <m:t>𝑇</m:t>
                                  </m:r>
                                </m:e>
                                <m:sub>
                                  <m:r>
                                    <a:rPr lang="it-IT" sz="1200" b="0" i="1" smtClean="0">
                                      <a:latin typeface="Cambria Math"/>
                                    </a:rPr>
                                    <m:t>𝑠</m:t>
                                  </m:r>
                                </m:sub>
                              </m:sSub>
                            </m:e>
                          </m:d>
                          <m:d>
                            <m:dPr>
                              <m:begChr m:val="["/>
                              <m:endChr m:val="]"/>
                              <m:ctrlPr>
                                <a:rPr lang="it-IT" sz="1200" i="1">
                                  <a:latin typeface="Cambria Math" panose="02040503050406030204" pitchFamily="18" charset="0"/>
                                  <a:ea typeface="Cambria Math"/>
                                </a:rPr>
                              </m:ctrlPr>
                            </m:dPr>
                            <m:e>
                              <m:f>
                                <m:fPr>
                                  <m:ctrlPr>
                                    <a:rPr lang="it-IT" sz="1200" i="1">
                                      <a:latin typeface="Cambria Math" panose="02040503050406030204" pitchFamily="18" charset="0"/>
                                      <a:ea typeface="Cambria Math"/>
                                    </a:rPr>
                                  </m:ctrlPr>
                                </m:fPr>
                                <m:num>
                                  <m:r>
                                    <a:rPr lang="it-IT" sz="1200" i="1">
                                      <a:latin typeface="Cambria Math"/>
                                      <a:ea typeface="Cambria Math"/>
                                    </a:rPr>
                                    <m:t>2</m:t>
                                  </m:r>
                                  <m:r>
                                    <a:rPr lang="it-IT" sz="1200" i="1">
                                      <a:latin typeface="Cambria Math"/>
                                      <a:ea typeface="Cambria Math"/>
                                    </a:rPr>
                                    <m:t>𝛽</m:t>
                                  </m:r>
                                </m:num>
                                <m:den>
                                  <m:r>
                                    <a:rPr lang="it-IT" sz="1200" i="1">
                                      <a:latin typeface="Cambria Math"/>
                                      <a:ea typeface="Cambria Math"/>
                                    </a:rPr>
                                    <m:t>𝛽</m:t>
                                  </m:r>
                                  <m:r>
                                    <a:rPr lang="it-IT" sz="1200" i="1">
                                      <a:latin typeface="Cambria Math"/>
                                      <a:ea typeface="Cambria Math"/>
                                    </a:rPr>
                                    <m:t>+1</m:t>
                                  </m:r>
                                </m:den>
                              </m:f>
                              <m:d>
                                <m:dPr>
                                  <m:ctrlPr>
                                    <a:rPr lang="it-IT" sz="1200" i="1">
                                      <a:latin typeface="Cambria Math" panose="02040503050406030204" pitchFamily="18" charset="0"/>
                                      <a:ea typeface="Cambria Math"/>
                                    </a:rPr>
                                  </m:ctrlPr>
                                </m:dPr>
                                <m:e>
                                  <m:r>
                                    <a:rPr lang="it-IT" sz="1200" i="1">
                                      <a:latin typeface="Cambria Math"/>
                                      <a:ea typeface="Cambria Math"/>
                                    </a:rPr>
                                    <m:t>1−</m:t>
                                  </m:r>
                                  <m:sSup>
                                    <m:sSupPr>
                                      <m:ctrlPr>
                                        <a:rPr lang="it-IT" sz="1200" i="1">
                                          <a:latin typeface="Cambria Math" panose="02040503050406030204" pitchFamily="18" charset="0"/>
                                          <a:ea typeface="Cambria Math"/>
                                        </a:rPr>
                                      </m:ctrlPr>
                                    </m:sSupPr>
                                    <m:e>
                                      <m:r>
                                        <a:rPr lang="it-IT" sz="1200" i="1">
                                          <a:latin typeface="Cambria Math"/>
                                          <a:ea typeface="Cambria Math"/>
                                        </a:rPr>
                                        <m:t>𝑒</m:t>
                                      </m:r>
                                    </m:e>
                                    <m:sup>
                                      <m:r>
                                        <a:rPr lang="it-IT" sz="1200" i="1">
                                          <a:latin typeface="Cambria Math"/>
                                          <a:ea typeface="Cambria Math"/>
                                        </a:rPr>
                                        <m:t>−</m:t>
                                      </m:r>
                                      <m:f>
                                        <m:fPr>
                                          <m:type m:val="lin"/>
                                          <m:ctrlPr>
                                            <a:rPr lang="it-IT" sz="1200" i="1">
                                              <a:latin typeface="Cambria Math" panose="02040503050406030204" pitchFamily="18" charset="0"/>
                                              <a:ea typeface="Cambria Math"/>
                                            </a:rPr>
                                          </m:ctrlPr>
                                        </m:fPr>
                                        <m:num>
                                          <m:d>
                                            <m:dPr>
                                              <m:ctrlPr>
                                                <a:rPr lang="it-IT" sz="1200" i="1">
                                                  <a:latin typeface="Cambria Math" panose="02040503050406030204" pitchFamily="18" charset="0"/>
                                                  <a:ea typeface="Cambria Math"/>
                                                </a:rPr>
                                              </m:ctrlPr>
                                            </m:dPr>
                                            <m:e>
                                              <m:r>
                                                <a:rPr lang="it-IT" sz="1200" i="1">
                                                  <a:latin typeface="Cambria Math"/>
                                                  <a:ea typeface="Cambria Math"/>
                                                </a:rPr>
                                                <m:t>𝑡</m:t>
                                              </m:r>
                                              <m:r>
                                                <a:rPr lang="it-IT" sz="1200" i="1">
                                                  <a:latin typeface="Cambria Math"/>
                                                  <a:ea typeface="Cambria Math"/>
                                                </a:rPr>
                                                <m:t>−</m:t>
                                              </m:r>
                                              <m:sSub>
                                                <m:sSubPr>
                                                  <m:ctrlPr>
                                                    <a:rPr lang="it-IT" sz="1200" i="1">
                                                      <a:latin typeface="Cambria Math" panose="02040503050406030204" pitchFamily="18" charset="0"/>
                                                      <a:ea typeface="Cambria Math"/>
                                                    </a:rPr>
                                                  </m:ctrlPr>
                                                </m:sSubPr>
                                                <m:e>
                                                  <m:r>
                                                    <a:rPr lang="it-IT" sz="1200" i="1">
                                                      <a:latin typeface="Cambria Math"/>
                                                      <a:ea typeface="Cambria Math"/>
                                                    </a:rPr>
                                                    <m:t>𝑇</m:t>
                                                  </m:r>
                                                </m:e>
                                                <m:sub>
                                                  <m:r>
                                                    <a:rPr lang="it-IT" sz="1200" b="0" i="1" smtClean="0">
                                                      <a:latin typeface="Cambria Math"/>
                                                      <a:ea typeface="Cambria Math"/>
                                                    </a:rPr>
                                                    <m:t>𝑠</m:t>
                                                  </m:r>
                                                </m:sub>
                                              </m:sSub>
                                            </m:e>
                                          </m:d>
                                        </m:num>
                                        <m:den>
                                          <m:r>
                                            <a:rPr lang="it-IT" sz="1200" i="1">
                                              <a:latin typeface="Cambria Math"/>
                                              <a:ea typeface="Cambria Math"/>
                                            </a:rPr>
                                            <m:t>𝜏</m:t>
                                          </m:r>
                                        </m:den>
                                      </m:f>
                                    </m:sup>
                                  </m:sSup>
                                </m:e>
                              </m:d>
                              <m:r>
                                <a:rPr lang="it-IT" sz="1200" i="1">
                                  <a:latin typeface="Cambria Math"/>
                                  <a:ea typeface="Cambria Math"/>
                                </a:rPr>
                                <m:t>−1</m:t>
                              </m:r>
                            </m:e>
                          </m:d>
                          <m:r>
                            <a:rPr lang="it-IT" sz="1200" b="0" i="1" smtClean="0">
                              <a:latin typeface="Cambria Math"/>
                              <a:ea typeface="Cambria Math"/>
                            </a:rPr>
                            <m:t>+</m:t>
                          </m:r>
                          <m:r>
                            <a:rPr lang="it-IT" sz="1200" i="1">
                              <a:latin typeface="Cambria Math"/>
                            </a:rPr>
                            <m:t>1</m:t>
                          </m:r>
                          <m:d>
                            <m:dPr>
                              <m:ctrlPr>
                                <a:rPr lang="it-IT" sz="1200" i="1">
                                  <a:latin typeface="Cambria Math" panose="02040503050406030204" pitchFamily="18" charset="0"/>
                                </a:rPr>
                              </m:ctrlPr>
                            </m:dPr>
                            <m:e>
                              <m:r>
                                <a:rPr lang="it-IT" sz="1200" i="1">
                                  <a:latin typeface="Cambria Math"/>
                                </a:rPr>
                                <m:t>𝑡</m:t>
                              </m:r>
                              <m:r>
                                <a:rPr lang="it-IT" sz="1200" b="0" i="1" smtClean="0">
                                  <a:latin typeface="Cambria Math"/>
                                </a:rPr>
                                <m:t>−</m:t>
                              </m:r>
                              <m:sSub>
                                <m:sSubPr>
                                  <m:ctrlPr>
                                    <a:rPr lang="it-IT" sz="1200" b="0" i="1" smtClean="0">
                                      <a:latin typeface="Cambria Math" panose="02040503050406030204" pitchFamily="18" charset="0"/>
                                    </a:rPr>
                                  </m:ctrlPr>
                                </m:sSubPr>
                                <m:e>
                                  <m:r>
                                    <a:rPr lang="it-IT" sz="1200" b="0" i="1" smtClean="0">
                                      <a:latin typeface="Cambria Math"/>
                                    </a:rPr>
                                    <m:t>𝑇</m:t>
                                  </m:r>
                                </m:e>
                                <m:sub>
                                  <m:r>
                                    <a:rPr lang="it-IT" sz="1200" b="0" i="1" smtClean="0">
                                      <a:latin typeface="Cambria Math"/>
                                    </a:rPr>
                                    <m:t>𝑝</m:t>
                                  </m:r>
                                </m:sub>
                              </m:sSub>
                            </m:e>
                          </m:d>
                          <m:d>
                            <m:dPr>
                              <m:begChr m:val="["/>
                              <m:endChr m:val="]"/>
                              <m:ctrlPr>
                                <a:rPr lang="it-IT" sz="1200" i="1">
                                  <a:latin typeface="Cambria Math" panose="02040503050406030204" pitchFamily="18" charset="0"/>
                                  <a:ea typeface="Cambria Math"/>
                                </a:rPr>
                              </m:ctrlPr>
                            </m:dPr>
                            <m:e>
                              <m:f>
                                <m:fPr>
                                  <m:ctrlPr>
                                    <a:rPr lang="it-IT" sz="1200" i="1">
                                      <a:latin typeface="Cambria Math" panose="02040503050406030204" pitchFamily="18" charset="0"/>
                                      <a:ea typeface="Cambria Math"/>
                                    </a:rPr>
                                  </m:ctrlPr>
                                </m:fPr>
                                <m:num>
                                  <m:r>
                                    <a:rPr lang="it-IT" sz="1200" i="1">
                                      <a:latin typeface="Cambria Math"/>
                                      <a:ea typeface="Cambria Math"/>
                                    </a:rPr>
                                    <m:t>2</m:t>
                                  </m:r>
                                  <m:r>
                                    <a:rPr lang="it-IT" sz="1200" i="1">
                                      <a:latin typeface="Cambria Math"/>
                                      <a:ea typeface="Cambria Math"/>
                                    </a:rPr>
                                    <m:t>𝛽</m:t>
                                  </m:r>
                                </m:num>
                                <m:den>
                                  <m:r>
                                    <a:rPr lang="it-IT" sz="1200" i="1">
                                      <a:latin typeface="Cambria Math"/>
                                      <a:ea typeface="Cambria Math"/>
                                    </a:rPr>
                                    <m:t>𝛽</m:t>
                                  </m:r>
                                  <m:r>
                                    <a:rPr lang="it-IT" sz="1200" i="1">
                                      <a:latin typeface="Cambria Math"/>
                                      <a:ea typeface="Cambria Math"/>
                                    </a:rPr>
                                    <m:t>+1</m:t>
                                  </m:r>
                                </m:den>
                              </m:f>
                              <m:d>
                                <m:dPr>
                                  <m:ctrlPr>
                                    <a:rPr lang="it-IT" sz="1200" i="1">
                                      <a:latin typeface="Cambria Math" panose="02040503050406030204" pitchFamily="18" charset="0"/>
                                      <a:ea typeface="Cambria Math"/>
                                    </a:rPr>
                                  </m:ctrlPr>
                                </m:dPr>
                                <m:e>
                                  <m:r>
                                    <a:rPr lang="it-IT" sz="1200" i="1">
                                      <a:latin typeface="Cambria Math"/>
                                      <a:ea typeface="Cambria Math"/>
                                    </a:rPr>
                                    <m:t>1−</m:t>
                                  </m:r>
                                  <m:sSup>
                                    <m:sSupPr>
                                      <m:ctrlPr>
                                        <a:rPr lang="it-IT" sz="1200" i="1">
                                          <a:latin typeface="Cambria Math" panose="02040503050406030204" pitchFamily="18" charset="0"/>
                                          <a:ea typeface="Cambria Math"/>
                                        </a:rPr>
                                      </m:ctrlPr>
                                    </m:sSupPr>
                                    <m:e>
                                      <m:r>
                                        <a:rPr lang="it-IT" sz="1200" i="1">
                                          <a:latin typeface="Cambria Math"/>
                                          <a:ea typeface="Cambria Math"/>
                                        </a:rPr>
                                        <m:t>𝑒</m:t>
                                      </m:r>
                                    </m:e>
                                    <m:sup>
                                      <m:r>
                                        <a:rPr lang="it-IT" sz="1200" i="1">
                                          <a:latin typeface="Cambria Math"/>
                                          <a:ea typeface="Cambria Math"/>
                                        </a:rPr>
                                        <m:t>−</m:t>
                                      </m:r>
                                      <m:f>
                                        <m:fPr>
                                          <m:type m:val="lin"/>
                                          <m:ctrlPr>
                                            <a:rPr lang="it-IT" sz="1200" i="1">
                                              <a:latin typeface="Cambria Math" panose="02040503050406030204" pitchFamily="18" charset="0"/>
                                              <a:ea typeface="Cambria Math"/>
                                            </a:rPr>
                                          </m:ctrlPr>
                                        </m:fPr>
                                        <m:num>
                                          <m:d>
                                            <m:dPr>
                                              <m:ctrlPr>
                                                <a:rPr lang="it-IT" sz="1200" i="1" smtClean="0">
                                                  <a:latin typeface="Cambria Math" panose="02040503050406030204" pitchFamily="18" charset="0"/>
                                                  <a:ea typeface="Cambria Math"/>
                                                </a:rPr>
                                              </m:ctrlPr>
                                            </m:dPr>
                                            <m:e>
                                              <m:r>
                                                <a:rPr lang="it-IT" sz="1200" b="0" i="1" smtClean="0">
                                                  <a:latin typeface="Cambria Math"/>
                                                  <a:ea typeface="Cambria Math"/>
                                                </a:rPr>
                                                <m:t>𝑡</m:t>
                                              </m:r>
                                              <m:r>
                                                <a:rPr lang="it-IT" sz="1200" b="0" i="1" smtClean="0">
                                                  <a:latin typeface="Cambria Math"/>
                                                  <a:ea typeface="Cambria Math"/>
                                                </a:rPr>
                                                <m:t>−</m:t>
                                              </m:r>
                                              <m:sSub>
                                                <m:sSubPr>
                                                  <m:ctrlPr>
                                                    <a:rPr lang="it-IT" sz="1200" b="0" i="1" smtClean="0">
                                                      <a:latin typeface="Cambria Math" panose="02040503050406030204" pitchFamily="18" charset="0"/>
                                                      <a:ea typeface="Cambria Math"/>
                                                    </a:rPr>
                                                  </m:ctrlPr>
                                                </m:sSubPr>
                                                <m:e>
                                                  <m:r>
                                                    <a:rPr lang="it-IT" sz="1200" b="0" i="1" smtClean="0">
                                                      <a:latin typeface="Cambria Math"/>
                                                      <a:ea typeface="Cambria Math"/>
                                                    </a:rPr>
                                                    <m:t>𝑇</m:t>
                                                  </m:r>
                                                </m:e>
                                                <m:sub>
                                                  <m:r>
                                                    <a:rPr lang="it-IT" sz="1200" b="0" i="1" smtClean="0">
                                                      <a:latin typeface="Cambria Math"/>
                                                      <a:ea typeface="Cambria Math"/>
                                                    </a:rPr>
                                                    <m:t>𝑝</m:t>
                                                  </m:r>
                                                </m:sub>
                                              </m:sSub>
                                            </m:e>
                                          </m:d>
                                        </m:num>
                                        <m:den>
                                          <m:r>
                                            <a:rPr lang="it-IT" sz="1200" i="1">
                                              <a:latin typeface="Cambria Math"/>
                                              <a:ea typeface="Cambria Math"/>
                                            </a:rPr>
                                            <m:t>𝜏</m:t>
                                          </m:r>
                                        </m:den>
                                      </m:f>
                                    </m:sup>
                                  </m:sSup>
                                </m:e>
                              </m:d>
                              <m:r>
                                <a:rPr lang="it-IT" sz="1200" i="1">
                                  <a:latin typeface="Cambria Math"/>
                                  <a:ea typeface="Cambria Math"/>
                                </a:rPr>
                                <m:t>−1</m:t>
                              </m:r>
                            </m:e>
                          </m:d>
                        </m:e>
                      </m:d>
                    </m:oMath>
                  </m:oMathPara>
                </a14:m>
                <a:endParaRPr lang="it-IT" sz="1200" b="0" dirty="0" smtClean="0">
                  <a:ea typeface="Cambria Math"/>
                </a:endParaRPr>
              </a:p>
            </p:txBody>
          </p:sp>
        </mc:Choice>
        <mc:Fallback xmlns="">
          <p:sp>
            <p:nvSpPr>
              <p:cNvPr id="49" name="Rectangle 48"/>
              <p:cNvSpPr>
                <a:spLocks noRot="1" noChangeAspect="1" noMove="1" noResize="1" noEditPoints="1" noAdjustHandles="1" noChangeArrowheads="1" noChangeShapeType="1" noTextEdit="1"/>
              </p:cNvSpPr>
              <p:nvPr/>
            </p:nvSpPr>
            <p:spPr>
              <a:xfrm>
                <a:off x="-50309" y="6172841"/>
                <a:ext cx="9323065" cy="551048"/>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4842437" y="5367024"/>
                <a:ext cx="4146007" cy="3045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it-IT" sz="1200" b="0" i="1" smtClean="0">
                              <a:latin typeface="Cambria Math"/>
                            </a:rPr>
                            <m:t>𝑉</m:t>
                          </m:r>
                        </m:e>
                        <m:sub>
                          <m:r>
                            <a:rPr lang="it-IT" sz="1200" b="0" i="1" smtClean="0">
                              <a:latin typeface="Cambria Math"/>
                            </a:rPr>
                            <m:t>𝐹𝑊𝐷</m:t>
                          </m:r>
                        </m:sub>
                      </m:sSub>
                      <m:r>
                        <a:rPr lang="it-IT" sz="1200" b="0" i="1" smtClean="0">
                          <a:latin typeface="Cambria Math"/>
                        </a:rPr>
                        <m:t>(</m:t>
                      </m:r>
                      <m:r>
                        <a:rPr lang="it-IT" sz="1200" b="0" i="1" smtClean="0">
                          <a:latin typeface="Cambria Math"/>
                        </a:rPr>
                        <m:t>𝑡</m:t>
                      </m:r>
                      <m:r>
                        <a:rPr lang="it-IT" sz="1200" b="0" i="1" smtClean="0">
                          <a:latin typeface="Cambria Math"/>
                        </a:rPr>
                        <m:t>)=</m:t>
                      </m:r>
                      <m:sSub>
                        <m:sSubPr>
                          <m:ctrlPr>
                            <a:rPr lang="en-US" sz="1200" i="1">
                              <a:latin typeface="Cambria Math" panose="02040503050406030204" pitchFamily="18" charset="0"/>
                            </a:rPr>
                          </m:ctrlPr>
                        </m:sSubPr>
                        <m:e>
                          <m:r>
                            <a:rPr lang="it-IT" sz="1200" i="1">
                              <a:latin typeface="Cambria Math"/>
                            </a:rPr>
                            <m:t>𝑉</m:t>
                          </m:r>
                        </m:e>
                        <m:sub>
                          <m:r>
                            <a:rPr lang="it-IT" sz="1200" b="0" i="1" smtClean="0">
                              <a:latin typeface="Cambria Math"/>
                            </a:rPr>
                            <m:t>0</m:t>
                          </m:r>
                        </m:sub>
                      </m:sSub>
                      <m:r>
                        <a:rPr lang="it-IT" sz="1200" b="0" i="1" smtClean="0">
                          <a:latin typeface="Cambria Math"/>
                        </a:rPr>
                        <m:t>∙</m:t>
                      </m:r>
                      <m:r>
                        <a:rPr lang="it-IT" sz="1200" b="0" i="1" smtClean="0">
                          <a:latin typeface="Cambria Math"/>
                          <a:ea typeface="Cambria Math"/>
                        </a:rPr>
                        <m:t>𝑐𝑜𝑠</m:t>
                      </m:r>
                      <m:d>
                        <m:dPr>
                          <m:ctrlPr>
                            <a:rPr lang="it-IT" sz="1200" b="0" i="1" smtClean="0">
                              <a:latin typeface="Cambria Math" panose="02040503050406030204" pitchFamily="18" charset="0"/>
                              <a:ea typeface="Cambria Math"/>
                            </a:rPr>
                          </m:ctrlPr>
                        </m:dPr>
                        <m:e>
                          <m:sSub>
                            <m:sSubPr>
                              <m:ctrlPr>
                                <a:rPr lang="it-IT" sz="1200" b="0" i="1" smtClean="0">
                                  <a:latin typeface="Cambria Math" panose="02040503050406030204" pitchFamily="18" charset="0"/>
                                  <a:ea typeface="Cambria Math"/>
                                </a:rPr>
                              </m:ctrlPr>
                            </m:sSubPr>
                            <m:e>
                              <m:r>
                                <a:rPr lang="it-IT" sz="1200" b="0" i="1" smtClean="0">
                                  <a:latin typeface="Cambria Math"/>
                                  <a:ea typeface="Cambria Math"/>
                                </a:rPr>
                                <m:t>𝜔</m:t>
                              </m:r>
                            </m:e>
                            <m:sub>
                              <m:r>
                                <a:rPr lang="it-IT" sz="1200" b="0" i="1" smtClean="0">
                                  <a:latin typeface="Cambria Math"/>
                                  <a:ea typeface="Cambria Math"/>
                                </a:rPr>
                                <m:t>0</m:t>
                              </m:r>
                            </m:sub>
                          </m:sSub>
                          <m:r>
                            <a:rPr lang="it-IT" sz="1200" b="0" i="1" smtClean="0">
                              <a:latin typeface="Cambria Math"/>
                              <a:ea typeface="Cambria Math"/>
                            </a:rPr>
                            <m:t>𝑡</m:t>
                          </m:r>
                        </m:e>
                      </m:d>
                      <m:r>
                        <a:rPr lang="it-IT" sz="1200" i="1">
                          <a:latin typeface="Cambria Math"/>
                          <a:ea typeface="Cambria Math"/>
                        </a:rPr>
                        <m:t>∙</m:t>
                      </m:r>
                      <m:d>
                        <m:dPr>
                          <m:begChr m:val="["/>
                          <m:endChr m:val="]"/>
                          <m:ctrlPr>
                            <a:rPr lang="it-IT" sz="1200" i="1" smtClean="0">
                              <a:latin typeface="Cambria Math" panose="02040503050406030204" pitchFamily="18" charset="0"/>
                              <a:ea typeface="Cambria Math"/>
                            </a:rPr>
                          </m:ctrlPr>
                        </m:dPr>
                        <m:e>
                          <m:r>
                            <a:rPr lang="it-IT" sz="1200" i="1">
                              <a:latin typeface="Cambria Math"/>
                            </a:rPr>
                            <m:t>1</m:t>
                          </m:r>
                          <m:d>
                            <m:dPr>
                              <m:ctrlPr>
                                <a:rPr lang="it-IT" sz="1200" i="1">
                                  <a:latin typeface="Cambria Math" panose="02040503050406030204" pitchFamily="18" charset="0"/>
                                </a:rPr>
                              </m:ctrlPr>
                            </m:dPr>
                            <m:e>
                              <m:r>
                                <a:rPr lang="it-IT" sz="1200" i="1">
                                  <a:latin typeface="Cambria Math"/>
                                </a:rPr>
                                <m:t>𝑡</m:t>
                              </m:r>
                            </m:e>
                          </m:d>
                          <m:r>
                            <m:rPr>
                              <m:nor/>
                            </m:rPr>
                            <a:rPr lang="en-US" sz="1200" dirty="0"/>
                            <m:t> </m:t>
                          </m:r>
                          <m:r>
                            <a:rPr lang="it-IT" sz="1200" b="0" i="1" dirty="0" smtClean="0">
                              <a:latin typeface="Cambria Math"/>
                            </a:rPr>
                            <m:t>−2</m:t>
                          </m:r>
                          <m:r>
                            <a:rPr lang="it-IT" sz="1200" b="0" i="1" dirty="0" smtClean="0">
                              <a:latin typeface="Cambria Math"/>
                              <a:ea typeface="Cambria Math"/>
                            </a:rPr>
                            <m:t>∙</m:t>
                          </m:r>
                          <m:r>
                            <a:rPr lang="it-IT" sz="1200" i="1">
                              <a:latin typeface="Cambria Math"/>
                            </a:rPr>
                            <m:t>1</m:t>
                          </m:r>
                          <m:d>
                            <m:dPr>
                              <m:ctrlPr>
                                <a:rPr lang="it-IT" sz="1200" i="1">
                                  <a:latin typeface="Cambria Math" panose="02040503050406030204" pitchFamily="18" charset="0"/>
                                </a:rPr>
                              </m:ctrlPr>
                            </m:dPr>
                            <m:e>
                              <m:r>
                                <a:rPr lang="it-IT" sz="1200" i="1">
                                  <a:latin typeface="Cambria Math"/>
                                </a:rPr>
                                <m:t>𝑡</m:t>
                              </m:r>
                              <m:r>
                                <a:rPr lang="it-IT" sz="1200" i="1">
                                  <a:latin typeface="Cambria Math"/>
                                </a:rPr>
                                <m:t>−</m:t>
                              </m:r>
                              <m:sSub>
                                <m:sSubPr>
                                  <m:ctrlPr>
                                    <a:rPr lang="it-IT" sz="1200" i="1">
                                      <a:latin typeface="Cambria Math" panose="02040503050406030204" pitchFamily="18" charset="0"/>
                                    </a:rPr>
                                  </m:ctrlPr>
                                </m:sSubPr>
                                <m:e>
                                  <m:r>
                                    <a:rPr lang="it-IT" sz="1200" i="1">
                                      <a:latin typeface="Cambria Math"/>
                                    </a:rPr>
                                    <m:t>𝑇</m:t>
                                  </m:r>
                                </m:e>
                                <m:sub>
                                  <m:r>
                                    <a:rPr lang="it-IT" sz="1200" b="0" i="1" smtClean="0">
                                      <a:latin typeface="Cambria Math"/>
                                    </a:rPr>
                                    <m:t>𝑠</m:t>
                                  </m:r>
                                </m:sub>
                              </m:sSub>
                            </m:e>
                          </m:d>
                          <m:r>
                            <a:rPr lang="it-IT" sz="1200" b="0" i="1" smtClean="0">
                              <a:latin typeface="Cambria Math"/>
                            </a:rPr>
                            <m:t>+</m:t>
                          </m:r>
                          <m:r>
                            <a:rPr lang="it-IT" sz="1200" i="1">
                              <a:latin typeface="Cambria Math"/>
                            </a:rPr>
                            <m:t>1(</m:t>
                          </m:r>
                          <m:r>
                            <a:rPr lang="it-IT" sz="1200" i="1">
                              <a:latin typeface="Cambria Math"/>
                            </a:rPr>
                            <m:t>𝑡</m:t>
                          </m:r>
                          <m:r>
                            <a:rPr lang="it-IT" sz="1200" b="0" i="1" smtClean="0">
                              <a:latin typeface="Cambria Math"/>
                            </a:rPr>
                            <m:t>−</m:t>
                          </m:r>
                          <m:sSub>
                            <m:sSubPr>
                              <m:ctrlPr>
                                <a:rPr lang="it-IT" sz="1200" b="0" i="1" smtClean="0">
                                  <a:latin typeface="Cambria Math" panose="02040503050406030204" pitchFamily="18" charset="0"/>
                                </a:rPr>
                              </m:ctrlPr>
                            </m:sSubPr>
                            <m:e>
                              <m:r>
                                <a:rPr lang="it-IT" sz="1200" b="0" i="1" smtClean="0">
                                  <a:latin typeface="Cambria Math"/>
                                </a:rPr>
                                <m:t>𝑇</m:t>
                              </m:r>
                            </m:e>
                            <m:sub>
                              <m:r>
                                <a:rPr lang="it-IT" sz="1200" b="0" i="1" smtClean="0">
                                  <a:latin typeface="Cambria Math"/>
                                </a:rPr>
                                <m:t>𝑝</m:t>
                              </m:r>
                            </m:sub>
                          </m:sSub>
                          <m:r>
                            <a:rPr lang="it-IT" sz="1200" i="1">
                              <a:latin typeface="Cambria Math"/>
                            </a:rPr>
                            <m:t>)</m:t>
                          </m:r>
                          <m:r>
                            <m:rPr>
                              <m:nor/>
                            </m:rPr>
                            <a:rPr lang="en-US" sz="1200" dirty="0"/>
                            <m:t> </m:t>
                          </m:r>
                        </m:e>
                      </m:d>
                    </m:oMath>
                  </m:oMathPara>
                </a14:m>
                <a:endParaRPr lang="en-US" sz="1200" dirty="0"/>
              </a:p>
            </p:txBody>
          </p:sp>
        </mc:Choice>
        <mc:Fallback xmlns="">
          <p:sp>
            <p:nvSpPr>
              <p:cNvPr id="54" name="Rectangle 53"/>
              <p:cNvSpPr>
                <a:spLocks noRot="1" noChangeAspect="1" noMove="1" noResize="1" noEditPoints="1" noAdjustHandles="1" noChangeArrowheads="1" noChangeShapeType="1" noTextEdit="1"/>
              </p:cNvSpPr>
              <p:nvPr/>
            </p:nvSpPr>
            <p:spPr>
              <a:xfrm>
                <a:off x="4842437" y="5367024"/>
                <a:ext cx="4146007" cy="304507"/>
              </a:xfrm>
              <a:prstGeom prst="rect">
                <a:avLst/>
              </a:prstGeom>
              <a:blipFill rotWithShape="1">
                <a:blip r:embed="rId14"/>
                <a:stretch>
                  <a:fillRect b="-4000"/>
                </a:stretch>
              </a:blipFill>
            </p:spPr>
            <p:txBody>
              <a:bodyPr/>
              <a:lstStyle/>
              <a:p>
                <a:r>
                  <a:rPr lang="en-US">
                    <a:noFill/>
                  </a:rPr>
                  <a:t> </a:t>
                </a:r>
              </a:p>
            </p:txBody>
          </p:sp>
        </mc:Fallback>
      </mc:AlternateContent>
      <p:sp>
        <p:nvSpPr>
          <p:cNvPr id="59" name="Right Arrow 58"/>
          <p:cNvSpPr/>
          <p:nvPr/>
        </p:nvSpPr>
        <p:spPr>
          <a:xfrm rot="16200000" flipH="1" flipV="1">
            <a:off x="5200730" y="5442619"/>
            <a:ext cx="296203" cy="101278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ttangolo 1"/>
          <p:cNvSpPr/>
          <p:nvPr/>
        </p:nvSpPr>
        <p:spPr>
          <a:xfrm>
            <a:off x="341922" y="737642"/>
            <a:ext cx="8538602" cy="369332"/>
          </a:xfrm>
          <a:prstGeom prst="rect">
            <a:avLst/>
          </a:prstGeom>
        </p:spPr>
        <p:txBody>
          <a:bodyPr wrap="square">
            <a:spAutoFit/>
          </a:bodyPr>
          <a:lstStyle/>
          <a:p>
            <a:pPr algn="ctr"/>
            <a:r>
              <a:rPr lang="en-US" dirty="0">
                <a:latin typeface="Adobe Devanagari" panose="02040503050201020203" pitchFamily="18" charset="0"/>
                <a:cs typeface="Adobe Devanagari" panose="02040503050201020203" pitchFamily="18" charset="0"/>
              </a:rPr>
              <a:t>The wave reflected by an </a:t>
            </a:r>
            <a:r>
              <a:rPr lang="en-US" dirty="0" smtClean="0">
                <a:latin typeface="Adobe Devanagari" panose="02040503050201020203" pitchFamily="18" charset="0"/>
                <a:cs typeface="Adobe Devanagari" panose="02040503050201020203" pitchFamily="18" charset="0"/>
              </a:rPr>
              <a:t>over-coupled </a:t>
            </a:r>
            <a:r>
              <a:rPr lang="en-US" dirty="0">
                <a:latin typeface="Adobe Devanagari" panose="02040503050201020203" pitchFamily="18" charset="0"/>
                <a:cs typeface="Adobe Devanagari" panose="02040503050201020203" pitchFamily="18" charset="0"/>
              </a:rPr>
              <a:t>cavity excited by a rectangular RF pulse is: </a:t>
            </a:r>
          </a:p>
        </p:txBody>
      </p:sp>
      <p:cxnSp>
        <p:nvCxnSpPr>
          <p:cNvPr id="45" name="Connettore 1 44"/>
          <p:cNvCxnSpPr/>
          <p:nvPr/>
        </p:nvCxnSpPr>
        <p:spPr>
          <a:xfrm flipV="1">
            <a:off x="803189" y="647048"/>
            <a:ext cx="7411452" cy="16042"/>
          </a:xfrm>
          <a:prstGeom prst="line">
            <a:avLst/>
          </a:prstGeom>
          <a:ln w="76200" cmpd="thickThin">
            <a:solidFill>
              <a:srgbClr val="0070C0"/>
            </a:solidFill>
            <a:prstDash val="solid"/>
          </a:ln>
          <a:effectLst>
            <a:softEdge rad="31750"/>
          </a:effectLst>
          <a:scene3d>
            <a:camera prst="orthographicFront"/>
            <a:lightRig rig="threePt" dir="t"/>
          </a:scene3d>
          <a:sp3d prstMaterial="matte">
            <a:bevelT w="10160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24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subTnLst>
                                    <p:set>
                                      <p:cBhvr override="childStyle">
                                        <p:cTn dur="1" fill="hold" display="0" masterRel="nextClick" afterEffect="1"/>
                                        <p:tgtEl>
                                          <p:spTgt spid="76"/>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9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0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8" grpId="0"/>
      <p:bldP spid="18" grpId="0" animBg="1"/>
      <p:bldP spid="48" grpId="0" animBg="1"/>
      <p:bldP spid="49" grpId="0"/>
      <p:bldP spid="54" grpId="0"/>
      <p:bldP spid="5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5430</TotalTime>
  <Words>1409</Words>
  <Application>Microsoft Office PowerPoint</Application>
  <PresentationFormat>Presentazione su schermo (4:3)</PresentationFormat>
  <Paragraphs>233</Paragraphs>
  <Slides>16</Slides>
  <Notes>5</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2</vt:i4>
      </vt:variant>
      <vt:variant>
        <vt:lpstr>Titoli diapositive</vt:lpstr>
      </vt:variant>
      <vt:variant>
        <vt:i4>16</vt:i4>
      </vt:variant>
    </vt:vector>
  </HeadingPairs>
  <TitlesOfParts>
    <vt:vector size="23" baseType="lpstr">
      <vt:lpstr>Adobe Devanagari</vt:lpstr>
      <vt:lpstr>Arial</vt:lpstr>
      <vt:lpstr>Calibri</vt:lpstr>
      <vt:lpstr>Cambria Math</vt:lpstr>
      <vt:lpstr>Office Theme</vt:lpstr>
      <vt:lpstr>Equation</vt:lpstr>
      <vt:lpstr>Equazione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Experimental activity #2</vt:lpstr>
      <vt:lpstr>Hint: SLED tuning</vt:lpstr>
      <vt:lpstr>Hint: SLED tuning (finding fLP)</vt:lpstr>
      <vt:lpstr>Hint: SLED tuning (single cavities)</vt:lpstr>
      <vt:lpstr>Hint: SLED tuning (sum of 2 cavities)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Alessandro Gallo</dc:creator>
  <cp:lastModifiedBy>lpiersan</cp:lastModifiedBy>
  <cp:revision>161</cp:revision>
  <cp:lastPrinted>2018-04-18T15:38:56Z</cp:lastPrinted>
  <dcterms:created xsi:type="dcterms:W3CDTF">2016-07-26T13:11:17Z</dcterms:created>
  <dcterms:modified xsi:type="dcterms:W3CDTF">2018-04-18T15:39:09Z</dcterms:modified>
</cp:coreProperties>
</file>