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FF"/>
    <a:srgbClr val="CCFFCC"/>
    <a:srgbClr val="FFCC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46" y="2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7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813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71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29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75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79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76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06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57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24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A099A-6207-4D43-90E3-AE33B4FA51FB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F05C9-8118-4C57-AF04-5751BC9071A5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94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8064896" cy="1872208"/>
          </a:xfrm>
        </p:spPr>
        <p:txBody>
          <a:bodyPr>
            <a:noAutofit/>
          </a:bodyPr>
          <a:lstStyle/>
          <a:p>
            <a:r>
              <a:rPr lang="en-GB" sz="6000" b="1" dirty="0" smtClean="0"/>
              <a:t>Particle Accelerator Lab</a:t>
            </a:r>
            <a:endParaRPr lang="en-GB" sz="60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31640" y="4916760"/>
            <a:ext cx="6400800" cy="1752600"/>
          </a:xfrm>
        </p:spPr>
        <p:txBody>
          <a:bodyPr>
            <a:normAutofit/>
          </a:bodyPr>
          <a:lstStyle/>
          <a:p>
            <a:r>
              <a:rPr lang="en-GB" dirty="0" err="1" smtClean="0"/>
              <a:t>Dottorato</a:t>
            </a:r>
            <a:r>
              <a:rPr lang="en-GB" dirty="0" smtClean="0"/>
              <a:t> di </a:t>
            </a:r>
            <a:r>
              <a:rPr lang="en-GB" dirty="0" err="1" smtClean="0"/>
              <a:t>Ricerca</a:t>
            </a:r>
            <a:r>
              <a:rPr lang="en-GB" dirty="0" smtClean="0"/>
              <a:t> </a:t>
            </a:r>
          </a:p>
          <a:p>
            <a:r>
              <a:rPr lang="it-IT" dirty="0" smtClean="0"/>
              <a:t>33° </a:t>
            </a:r>
            <a:r>
              <a:rPr lang="it-IT" dirty="0"/>
              <a:t>CICLO - A.A. </a:t>
            </a:r>
            <a:r>
              <a:rPr lang="it-IT" dirty="0" smtClean="0"/>
              <a:t>2017/2018</a:t>
            </a:r>
            <a:endParaRPr lang="it-IT" dirty="0"/>
          </a:p>
        </p:txBody>
      </p:sp>
      <p:pic>
        <p:nvPicPr>
          <p:cNvPr id="2050" name="Picture 2" descr="http://www.infn.it/logo/weblogo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39079"/>
            <a:ext cx="3467100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5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050382"/>
              </p:ext>
            </p:extLst>
          </p:nvPr>
        </p:nvGraphicFramePr>
        <p:xfrm>
          <a:off x="179512" y="980728"/>
          <a:ext cx="8784976" cy="5304994"/>
        </p:xfrm>
        <a:graphic>
          <a:graphicData uri="http://schemas.openxmlformats.org/drawingml/2006/table">
            <a:tbl>
              <a:tblPr/>
              <a:tblGrid>
                <a:gridCol w="1224136"/>
                <a:gridCol w="1512168"/>
                <a:gridCol w="1512168"/>
                <a:gridCol w="4536504"/>
              </a:tblGrid>
              <a:tr h="312906">
                <a:tc>
                  <a:txBody>
                    <a:bodyPr/>
                    <a:lstStyle/>
                    <a:p>
                      <a:pPr marL="93663" indent="0" algn="ctr"/>
                      <a:r>
                        <a:rPr lang="en-GB" sz="1400" b="1" noProof="0" dirty="0" smtClean="0"/>
                        <a:t>Date</a:t>
                      </a:r>
                      <a:endParaRPr lang="en-GB" sz="14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 algn="ctr"/>
                      <a:r>
                        <a:rPr lang="en-GB" sz="1400" b="1" noProof="0" dirty="0" smtClean="0"/>
                        <a:t>Activity</a:t>
                      </a:r>
                      <a:endParaRPr lang="en-GB" sz="14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 algn="ctr"/>
                      <a:r>
                        <a:rPr lang="it-IT" sz="1400" b="1" dirty="0" smtClean="0"/>
                        <a:t>Coordinator</a:t>
                      </a:r>
                    </a:p>
                    <a:p>
                      <a:pPr marL="93663" indent="0" algn="ctr"/>
                      <a:r>
                        <a:rPr lang="it-IT" sz="1400" b="0" dirty="0" smtClean="0"/>
                        <a:t>(Tutors)</a:t>
                      </a:r>
                      <a:endParaRPr lang="it-IT" sz="140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 algn="ctr">
                        <a:tabLst/>
                      </a:pPr>
                      <a:r>
                        <a:rPr lang="en-GB" sz="1400" b="1" noProof="0" dirty="0" smtClean="0"/>
                        <a:t>Notes</a:t>
                      </a:r>
                      <a:endParaRPr lang="en-GB" sz="14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930256"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12/04/2018</a:t>
                      </a:r>
                    </a:p>
                    <a:p>
                      <a:pPr marL="93663" indent="0"/>
                      <a:r>
                        <a:rPr lang="en-GB" sz="1200" noProof="0" dirty="0" smtClean="0"/>
                        <a:t>14.00 – 18.00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RF Lab - I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it-IT" sz="1200" b="1" dirty="0"/>
                        <a:t>Luca Piersanti </a:t>
                      </a:r>
                      <a:endParaRPr lang="it-IT" sz="1200" b="1" dirty="0" smtClean="0"/>
                    </a:p>
                    <a:p>
                      <a:pPr marL="93663" indent="0"/>
                      <a:r>
                        <a:rPr lang="it-IT" sz="1200" b="0" dirty="0" smtClean="0"/>
                        <a:t>Fabio</a:t>
                      </a:r>
                      <a:r>
                        <a:rPr lang="it-IT" sz="1200" b="0" baseline="0" dirty="0" smtClean="0"/>
                        <a:t> Cardelli</a:t>
                      </a:r>
                    </a:p>
                    <a:p>
                      <a:pPr marL="93663" indent="0"/>
                      <a:r>
                        <a:rPr lang="it-IT" sz="1200" b="0" baseline="0" dirty="0" smtClean="0"/>
                        <a:t>Alessandro Gallo</a:t>
                      </a:r>
                    </a:p>
                    <a:p>
                      <a:pPr marL="93663" indent="0"/>
                      <a:r>
                        <a:rPr lang="it-IT" sz="1200" b="0" baseline="0" dirty="0" smtClean="0"/>
                        <a:t>Marco </a:t>
                      </a:r>
                      <a:r>
                        <a:rPr lang="it-IT" sz="1200" b="0" baseline="0" dirty="0" err="1" smtClean="0"/>
                        <a:t>Bellaveglia</a:t>
                      </a:r>
                      <a:endParaRPr lang="it-IT" sz="1200" b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1) Measurement of the R/Q of the accelerating mode of an S-band RF Gun with the bead pull method</a:t>
                      </a:r>
                      <a:br>
                        <a:rPr lang="en-GB" sz="1200" noProof="0" dirty="0" smtClean="0"/>
                      </a:br>
                      <a:r>
                        <a:rPr lang="en-GB" sz="1200" noProof="0" dirty="0" smtClean="0"/>
                        <a:t>2) Experimental characterization</a:t>
                      </a:r>
                      <a:r>
                        <a:rPr lang="en-GB" sz="1200" baseline="0" noProof="0" dirty="0" smtClean="0"/>
                        <a:t> in both frequency and time domain of a pulse compressor of the SLED (Stanford </a:t>
                      </a:r>
                      <a:r>
                        <a:rPr lang="en-GB" sz="1200" baseline="0" noProof="0" dirty="0" err="1" smtClean="0"/>
                        <a:t>Linac</a:t>
                      </a:r>
                      <a:r>
                        <a:rPr lang="en-GB" sz="1200" baseline="0" noProof="0" dirty="0" smtClean="0"/>
                        <a:t> Energy Doubler) type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312906"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19/04/2018</a:t>
                      </a:r>
                    </a:p>
                    <a:p>
                      <a:pPr marL="93663" indent="0"/>
                      <a:r>
                        <a:rPr lang="en-GB" sz="1200" noProof="0" dirty="0" smtClean="0"/>
                        <a:t>09.00 – 13.00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RF Lab </a:t>
                      </a:r>
                      <a:r>
                        <a:rPr lang="en-GB" sz="1200" noProof="0" dirty="0" smtClean="0"/>
                        <a:t>- II 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it-IT" sz="1200" b="1" dirty="0" smtClean="0"/>
                        <a:t>Luca Piersanti </a:t>
                      </a:r>
                    </a:p>
                    <a:p>
                      <a:pPr marL="93663" indent="0"/>
                      <a:r>
                        <a:rPr lang="it-IT" sz="1200" b="0" dirty="0" smtClean="0"/>
                        <a:t>Fabio</a:t>
                      </a:r>
                      <a:r>
                        <a:rPr lang="it-IT" sz="1200" b="0" baseline="0" dirty="0" smtClean="0"/>
                        <a:t> Cardelli</a:t>
                      </a:r>
                    </a:p>
                    <a:p>
                      <a:pPr marL="93663" indent="0"/>
                      <a:r>
                        <a:rPr lang="it-IT" sz="1200" b="0" baseline="0" dirty="0" smtClean="0"/>
                        <a:t>Alessandro Gallo</a:t>
                      </a:r>
                    </a:p>
                    <a:p>
                      <a:pPr marL="93663" indent="0"/>
                      <a:r>
                        <a:rPr lang="it-IT" sz="1200" b="0" baseline="0" dirty="0" smtClean="0"/>
                        <a:t>Marco </a:t>
                      </a:r>
                      <a:r>
                        <a:rPr lang="it-IT" sz="1200" b="0" baseline="0" dirty="0" err="1" smtClean="0"/>
                        <a:t>Bellaveglia</a:t>
                      </a:r>
                      <a:endParaRPr lang="it-IT" sz="1200" b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Group</a:t>
                      </a:r>
                      <a:r>
                        <a:rPr lang="en-GB" sz="1200" baseline="0" noProof="0" dirty="0" smtClean="0"/>
                        <a:t> exchange on the 2 activities</a:t>
                      </a:r>
                      <a:r>
                        <a:rPr lang="en-GB" sz="1200" noProof="0" dirty="0" smtClean="0"/>
                        <a:t> 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715214"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10/05/2018</a:t>
                      </a:r>
                    </a:p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 smtClean="0"/>
                        <a:t>09.00 – 13.00</a:t>
                      </a:r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Magnetic</a:t>
                      </a:r>
                      <a:r>
                        <a:rPr lang="en-GB" sz="1200" baseline="0" noProof="0" dirty="0" smtClean="0"/>
                        <a:t> Measurements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it-IT" sz="1200" b="1" dirty="0"/>
                        <a:t>Carlo </a:t>
                      </a:r>
                      <a:r>
                        <a:rPr lang="it-IT" sz="1200" b="1" dirty="0" smtClean="0"/>
                        <a:t>Ligi</a:t>
                      </a:r>
                    </a:p>
                    <a:p>
                      <a:pPr marL="93663" indent="0"/>
                      <a:r>
                        <a:rPr lang="it-IT" sz="1200" b="0" dirty="0" smtClean="0"/>
                        <a:t>Alessandro </a:t>
                      </a:r>
                      <a:r>
                        <a:rPr lang="it-IT" sz="1200" b="0" dirty="0" err="1" smtClean="0"/>
                        <a:t>Vannozzi</a:t>
                      </a:r>
                      <a:endParaRPr lang="it-IT" sz="1200" b="0" dirty="0" smtClean="0"/>
                    </a:p>
                    <a:p>
                      <a:pPr marL="93663" indent="0"/>
                      <a:r>
                        <a:rPr lang="it-IT" sz="1200" b="0" dirty="0" smtClean="0"/>
                        <a:t>Lucia Sabbatini</a:t>
                      </a:r>
                      <a:endParaRPr lang="it-IT" sz="1200" b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>
                        <a:spcAft>
                          <a:spcPts val="600"/>
                        </a:spcAft>
                      </a:pPr>
                      <a:r>
                        <a:rPr lang="en-GB" sz="1200" noProof="0" dirty="0" smtClean="0"/>
                        <a:t>Characterization of a magnetic</a:t>
                      </a:r>
                      <a:r>
                        <a:rPr lang="en-GB" sz="1200" baseline="0" noProof="0" dirty="0" smtClean="0"/>
                        <a:t> quadrupole with a Hall probe</a:t>
                      </a:r>
                      <a:r>
                        <a:rPr lang="en-GB" sz="1200" noProof="0" dirty="0" smtClean="0"/>
                        <a:t/>
                      </a:r>
                      <a:br>
                        <a:rPr lang="en-GB" sz="1200" noProof="0" dirty="0" smtClean="0"/>
                      </a:br>
                      <a:r>
                        <a:rPr lang="en-GB" sz="1200" noProof="0" dirty="0" smtClean="0"/>
                        <a:t>Measurement of the electron q/m ratio with a cathodic tube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614637"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17/05/2018</a:t>
                      </a:r>
                    </a:p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 smtClean="0"/>
                        <a:t>09.00 – 13.00</a:t>
                      </a:r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UHV Techniques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it-IT" sz="1200" b="1" dirty="0"/>
                        <a:t>David </a:t>
                      </a:r>
                      <a:r>
                        <a:rPr lang="it-IT" sz="1200" b="1" dirty="0" err="1"/>
                        <a:t>Alesini</a:t>
                      </a:r>
                      <a:r>
                        <a:rPr lang="it-IT" sz="1200" b="1" dirty="0"/>
                        <a:t> </a:t>
                      </a:r>
                      <a:endParaRPr lang="it-IT" sz="1200" b="1" dirty="0" smtClean="0"/>
                    </a:p>
                    <a:p>
                      <a:pPr marL="93663" indent="0"/>
                      <a:r>
                        <a:rPr lang="it-IT" sz="1200" dirty="0" smtClean="0"/>
                        <a:t>Simone Bini</a:t>
                      </a:r>
                    </a:p>
                    <a:p>
                      <a:pPr marL="93663" indent="0"/>
                      <a:r>
                        <a:rPr lang="it-IT" sz="1200" dirty="0" smtClean="0"/>
                        <a:t>Fara </a:t>
                      </a:r>
                      <a:r>
                        <a:rPr lang="it-IT" sz="1200" dirty="0" err="1" smtClean="0"/>
                        <a:t>Cioeta</a:t>
                      </a:r>
                      <a:endParaRPr lang="it-IT" sz="120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Introduction to the UHV techniques for accelerators</a:t>
                      </a:r>
                      <a:br>
                        <a:rPr lang="en-GB" sz="1200" noProof="0" dirty="0" smtClean="0"/>
                      </a:br>
                      <a:r>
                        <a:rPr lang="en-GB" sz="1200" noProof="0" dirty="0" smtClean="0"/>
                        <a:t>Experimental examples with a test chamber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14060"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24/05/2018</a:t>
                      </a:r>
                    </a:p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 smtClean="0"/>
                        <a:t>09.00 – 13.00</a:t>
                      </a:r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Accelerator</a:t>
                      </a:r>
                      <a:r>
                        <a:rPr lang="en-GB" sz="1200" baseline="0" noProof="0" dirty="0" smtClean="0"/>
                        <a:t> Controls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it-IT" sz="1200" b="1" dirty="0" smtClean="0"/>
                        <a:t>Marco </a:t>
                      </a:r>
                      <a:r>
                        <a:rPr lang="it-IT" sz="1200" b="1" dirty="0" err="1" smtClean="0"/>
                        <a:t>Bellaveglia</a:t>
                      </a:r>
                      <a:endParaRPr lang="it-IT" sz="1200" b="1" dirty="0" smtClean="0"/>
                    </a:p>
                    <a:p>
                      <a:pPr marL="93663" indent="0"/>
                      <a:r>
                        <a:rPr lang="it-IT" sz="1200" b="1" dirty="0" smtClean="0"/>
                        <a:t>Giampiero Di Pirro</a:t>
                      </a:r>
                      <a:endParaRPr lang="it-IT" sz="1200" b="1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Introduction</a:t>
                      </a:r>
                      <a:r>
                        <a:rPr lang="en-GB" sz="1200" baseline="0" noProof="0" dirty="0" smtClean="0"/>
                        <a:t> to </a:t>
                      </a:r>
                      <a:r>
                        <a:rPr lang="en-GB" sz="1200" noProof="0" dirty="0" err="1" smtClean="0"/>
                        <a:t>LabView</a:t>
                      </a:r>
                      <a:r>
                        <a:rPr lang="en-GB" sz="1200" noProof="0" dirty="0" smtClean="0"/>
                        <a:t/>
                      </a:r>
                      <a:br>
                        <a:rPr lang="en-GB" sz="1200" noProof="0" dirty="0" smtClean="0"/>
                      </a:br>
                      <a:r>
                        <a:rPr lang="en-GB" sz="1200" noProof="0" dirty="0" smtClean="0"/>
                        <a:t>Application examples on simple</a:t>
                      </a:r>
                      <a:r>
                        <a:rPr lang="en-GB" sz="1200" baseline="0" noProof="0" dirty="0" smtClean="0"/>
                        <a:t> motor control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312906"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31/05/2018</a:t>
                      </a:r>
                    </a:p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 smtClean="0"/>
                        <a:t>09.00 – 13.00</a:t>
                      </a:r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Beam Diagnostics I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it-IT" sz="1200" b="1" dirty="0" smtClean="0"/>
                        <a:t>Angelo </a:t>
                      </a:r>
                      <a:r>
                        <a:rPr lang="it-IT" sz="1200" b="1" dirty="0"/>
                        <a:t>Stella</a:t>
                      </a:r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Bench</a:t>
                      </a:r>
                      <a:r>
                        <a:rPr lang="en-GB" sz="1200" baseline="0" noProof="0" dirty="0" smtClean="0"/>
                        <a:t> c</a:t>
                      </a:r>
                      <a:r>
                        <a:rPr lang="en-GB" sz="1200" noProof="0" dirty="0" smtClean="0"/>
                        <a:t>haracterization of Beam</a:t>
                      </a:r>
                      <a:r>
                        <a:rPr lang="en-GB" sz="1200" baseline="0" noProof="0" dirty="0" smtClean="0"/>
                        <a:t> Position Monitors 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2906"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07/06/2018</a:t>
                      </a:r>
                    </a:p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 smtClean="0"/>
                        <a:t>09.00 – 13.00</a:t>
                      </a:r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Beam Diagnostics II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it-IT" sz="1200" b="1" dirty="0"/>
                        <a:t>Enrica </a:t>
                      </a:r>
                      <a:r>
                        <a:rPr lang="it-IT" sz="1200" b="1" dirty="0" err="1"/>
                        <a:t>Chiadroni</a:t>
                      </a:r>
                      <a:r>
                        <a:rPr lang="it-IT" sz="1200" b="1" dirty="0"/>
                        <a:t/>
                      </a:r>
                      <a:br>
                        <a:rPr lang="it-IT" sz="1200" b="1" dirty="0"/>
                      </a:br>
                      <a:r>
                        <a:rPr lang="it-IT" sz="1200" dirty="0" smtClean="0"/>
                        <a:t>Vladimir </a:t>
                      </a:r>
                      <a:r>
                        <a:rPr lang="it-IT" sz="1200" dirty="0" err="1" smtClean="0"/>
                        <a:t>Shpakov</a:t>
                      </a:r>
                      <a:endParaRPr lang="it-IT" sz="1200" dirty="0" smtClean="0"/>
                    </a:p>
                    <a:p>
                      <a:pPr marL="93663" indent="0"/>
                      <a:r>
                        <a:rPr lang="it-IT" sz="1200" dirty="0" smtClean="0"/>
                        <a:t>Marco</a:t>
                      </a:r>
                      <a:r>
                        <a:rPr lang="it-IT" sz="1200" baseline="0" dirty="0" smtClean="0"/>
                        <a:t> Marongiu</a:t>
                      </a:r>
                      <a:endParaRPr lang="it-IT" sz="120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Measurement of the emittance of an optical beam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413483"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14/06/2018</a:t>
                      </a:r>
                    </a:p>
                    <a:p>
                      <a:pPr marL="93663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 smtClean="0"/>
                        <a:t>09.00 – 13.00</a:t>
                      </a:r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Beam</a:t>
                      </a:r>
                      <a:r>
                        <a:rPr lang="en-GB" sz="1200" baseline="0" noProof="0" dirty="0" smtClean="0"/>
                        <a:t> Measurements</a:t>
                      </a:r>
                      <a:r>
                        <a:rPr lang="en-GB" sz="1200" noProof="0" dirty="0" smtClean="0"/>
                        <a:t/>
                      </a:r>
                      <a:br>
                        <a:rPr lang="en-GB" sz="1200" noProof="0" dirty="0" smtClean="0"/>
                      </a:br>
                      <a:r>
                        <a:rPr lang="en-GB" sz="1200" noProof="0" dirty="0" smtClean="0"/>
                        <a:t>@ SPARCLAB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it-IT" sz="1200" b="1" dirty="0"/>
                        <a:t>Riccardo </a:t>
                      </a:r>
                      <a:r>
                        <a:rPr lang="it-IT" sz="1200" b="1" dirty="0" smtClean="0"/>
                        <a:t>Pompili</a:t>
                      </a:r>
                    </a:p>
                    <a:p>
                      <a:pPr marL="93663" indent="0"/>
                      <a:r>
                        <a:rPr lang="it-IT" sz="1200" b="0" dirty="0" smtClean="0"/>
                        <a:t>Marco </a:t>
                      </a:r>
                      <a:r>
                        <a:rPr lang="it-IT" sz="1200" b="0" dirty="0" err="1" smtClean="0"/>
                        <a:t>Bellaveglia</a:t>
                      </a:r>
                      <a:endParaRPr lang="it-IT" sz="1200" b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0"/>
                      <a:r>
                        <a:rPr lang="en-GB" sz="1200" noProof="0" dirty="0" smtClean="0"/>
                        <a:t>Experimental measurements on the SPARC_LAB beam</a:t>
                      </a:r>
                      <a:endParaRPr lang="en-GB" sz="1200" noProof="0" dirty="0"/>
                    </a:p>
                  </a:txBody>
                  <a:tcPr marL="5588" marR="5588" marT="5588" marB="5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132138" y="14128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it-IT" altLang="it-IT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it-IT" alt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114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476672"/>
            <a:ext cx="7704856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GB" sz="2800" b="1" i="1" dirty="0" smtClean="0"/>
              <a:t>Instructions for the final exam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dirty="0" smtClean="0"/>
              <a:t>Students are required to produce a brief report on each experimental activity. The suggested structure of the report is:</a:t>
            </a:r>
          </a:p>
          <a:p>
            <a:pPr marL="285750" indent="2571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Introduction (</a:t>
            </a:r>
            <a:r>
              <a:rPr lang="en-GB" dirty="0"/>
              <a:t>a</a:t>
            </a:r>
            <a:r>
              <a:rPr lang="en-GB" dirty="0" smtClean="0"/>
              <a:t>ccelerator physics area of the reported activity)</a:t>
            </a:r>
          </a:p>
          <a:p>
            <a:pPr marL="285750" indent="2571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Experimental goals</a:t>
            </a:r>
          </a:p>
          <a:p>
            <a:pPr marL="285750" indent="2571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Description of the set-up</a:t>
            </a:r>
          </a:p>
          <a:p>
            <a:pPr marL="285750" indent="2571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Experimental results</a:t>
            </a:r>
          </a:p>
          <a:p>
            <a:pPr marL="285750" indent="25717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Comments and conclusions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dirty="0" smtClean="0"/>
              <a:t>One of the reports (each student will choose his preferred subject) should be covered in more details, with a deeper description of the experimental techniques and some bibliographic references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dirty="0" smtClean="0"/>
              <a:t>Reports should be delivered all together to the course coordinator (A. Gallo). There is not a sharp deadline. However, the suggestion is to do it within 1 month from the end of the course (i.e. within middle of July 2018)</a:t>
            </a:r>
            <a:endParaRPr lang="en-GB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GB" b="1" i="1" dirty="0" smtClean="0"/>
              <a:t>Material related to the course is available at: </a:t>
            </a:r>
            <a:r>
              <a:rPr lang="en-GB" dirty="0" smtClean="0"/>
              <a:t>https</a:t>
            </a:r>
            <a:r>
              <a:rPr lang="en-GB" dirty="0"/>
              <a:t>://agenda.infn.it/categoryDisplay.py?categId=986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2189241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7674</TotalTime>
  <Words>319</Words>
  <Application>Microsoft Office PowerPoint</Application>
  <PresentationFormat>Presentazione su schermo (4:3)</PresentationFormat>
  <Paragraphs>72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Particle Accelerator Lab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Sandro</dc:creator>
  <cp:lastModifiedBy>Sandro</cp:lastModifiedBy>
  <cp:revision>21</cp:revision>
  <dcterms:created xsi:type="dcterms:W3CDTF">2017-04-19T18:23:50Z</dcterms:created>
  <dcterms:modified xsi:type="dcterms:W3CDTF">2018-04-11T09:31:17Z</dcterms:modified>
</cp:coreProperties>
</file>