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82" r:id="rId3"/>
    <p:sldId id="268" r:id="rId4"/>
    <p:sldId id="274" r:id="rId5"/>
    <p:sldId id="283" r:id="rId6"/>
    <p:sldId id="275" r:id="rId7"/>
    <p:sldId id="284" r:id="rId8"/>
    <p:sldId id="285" r:id="rId9"/>
    <p:sldId id="276" r:id="rId10"/>
    <p:sldId id="277" r:id="rId11"/>
    <p:sldId id="280" r:id="rId12"/>
    <p:sldId id="281" r:id="rId13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8C93"/>
    <a:srgbClr val="D050C1"/>
    <a:srgbClr val="C7D44C"/>
    <a:srgbClr val="0000CC"/>
    <a:srgbClr val="CBA099"/>
    <a:srgbClr val="077DE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71" autoAdjust="0"/>
  </p:normalViewPr>
  <p:slideViewPr>
    <p:cSldViewPr>
      <p:cViewPr varScale="1">
        <p:scale>
          <a:sx n="56" d="100"/>
          <a:sy n="56" d="100"/>
        </p:scale>
        <p:origin x="126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A26CB68-822C-4A1B-9C25-C43689C5182D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979E2BC-A1E5-417D-A742-36912437C09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63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9609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512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6482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37318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704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629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386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25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2650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9E2BC-A1E5-417D-A742-36912437C09F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20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7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7259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13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381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8625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2714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8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682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8446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0191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052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E7472-33E4-4258-8B39-65B9585F3306}" type="datetimeFigureOut">
              <a:rPr lang="it-IT" smtClean="0"/>
              <a:t>16/04/2018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1694-460D-4C34-9EED-DCEB3FD58AB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0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34834"/>
            <a:ext cx="10585176" cy="707199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16017" y="11663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Resoconto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510" y="116632"/>
            <a:ext cx="4968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CSN3 a Roma, 12/13 aprile 2018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869" y="692696"/>
            <a:ext cx="587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Comunicazioni del presidente M. Taiuti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967" y="1196752"/>
            <a:ext cx="8844794" cy="2554545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23 marzo 2018 al Gran Sasso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c'e'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stato il referaggio di LUNA MEGAVOLT.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(che e’ un progetto premiale MIUR, fasci di p e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a 3.5 MeV su targhetta gas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o solido per studio sezioni d’urto per astrofisica, fusione ed ambiente). Relazioni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su progetto, linea di fascio, rivelatore. Giudicato positivamente. INFN intende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trasformare LUNA in facility con funzionamento a carico di LNGS (quindi con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PAC, et.et.) Da definire ancora per quanto tempo l’acceleratore sara’   «proprieta’»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di LUNA. Interviene Ferroni che dice che INFN vuole presentare il progetto al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CTS, la CSN3 e’ d’accordo.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3789040"/>
            <a:ext cx="8833233" cy="3170099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L’ 11 aprile 2018 si e’ tenuta la riunione per la European Strategy per la  fisica delle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particelle. C’erano i presidenti delle CSN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 i direttori dei laboratori europei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e il presidente della commissione calcolo. Taiuti si e’ ispirato all’ultimo rapporto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NUPECC.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Per il GR3 dopo ALICE non e’ piu’ in vista nessun grosso impegno al CERN.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Di contro VIRGO si sta dimostrando sempre piu’ interessata al programma di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astrofisica nucleare che e’ parte integrante della attivita’ di GR3.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Manca al momento un piano astronucleare organico in CSN3. Quindi viene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istituito un gruppo di lavoro, che presenti a settembre un libro bianco. Taiuti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propone come coordinatore Brogini. La CSN3 e’ d’accordo.</a:t>
            </a:r>
          </a:p>
        </p:txBody>
      </p:sp>
    </p:spTree>
    <p:extLst>
      <p:ext uri="{BB962C8B-B14F-4D97-AF65-F5344CB8AC3E}">
        <p14:creationId xmlns:p14="http://schemas.microsoft.com/office/powerpoint/2010/main" val="32692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-27384"/>
            <a:ext cx="12240682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" y="241484"/>
            <a:ext cx="3419526" cy="523220"/>
          </a:xfrm>
          <a:prstGeom prst="rect">
            <a:avLst/>
          </a:prstGeom>
          <a:solidFill>
            <a:srgbClr val="077DE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Richieste straordinarie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2466376"/>
            <a:ext cx="9243236" cy="2246769"/>
          </a:xfrm>
          <a:prstGeom prst="rect">
            <a:avLst/>
          </a:prstGeom>
          <a:solidFill>
            <a:srgbClr val="077DE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Richieste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CONSUMO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FOOT         chiede 12 kE per test dei cristalli di BGO         anticipati 6 kE in attesa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dei primi risultati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n_TOF        chiede 2.5 kE  per realizzazione di un altro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telescopio Čerenkov utile per test                           accettata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NUCL-EX  chiede 16 kE per 58 ulteriori cristalli ed un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piccolo contributo per una doratura                         accettata 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96" y="908720"/>
            <a:ext cx="7667484" cy="1323439"/>
          </a:xfrm>
          <a:prstGeom prst="rect">
            <a:avLst/>
          </a:prstGeom>
          <a:solidFill>
            <a:srgbClr val="077DE9"/>
          </a:solidFill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Richieste</a:t>
            </a:r>
            <a:r>
              <a:rPr lang="en-US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ME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3 kE per Bari (missioni a Jlab)                           concesse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1.5 kE  a To (per Feliciello che va ad una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committee di una conferenza)           rifiutati, ci pensi DOT3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496" y="4947362"/>
            <a:ext cx="9208739" cy="707886"/>
          </a:xfrm>
          <a:prstGeom prst="rect">
            <a:avLst/>
          </a:prstGeom>
          <a:solidFill>
            <a:srgbClr val="077DE9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Dopo queste variazioni rimangono in CSN3 19.5 kE sul capitolo ALTRO e 22 kE sulleù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Missioni.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496" y="5889466"/>
            <a:ext cx="9054017" cy="707886"/>
          </a:xfrm>
          <a:prstGeom prst="rect">
            <a:avLst/>
          </a:prstGeom>
          <a:solidFill>
            <a:srgbClr val="077DE9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Taiuti ricorda che per giugno bisognera’ fare le richieste di contributo a conferenza per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giovani. Richieste da Pavia ??</a:t>
            </a:r>
            <a:endParaRPr lang="en-US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8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44624"/>
            <a:ext cx="6214586" cy="523220"/>
          </a:xfrm>
          <a:prstGeom prst="rect">
            <a:avLst/>
          </a:prstGeom>
          <a:solidFill>
            <a:srgbClr val="C7D44C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Stato upgrade di ALICE (Stefania Beole’)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620688"/>
            <a:ext cx="8893973" cy="2862322"/>
          </a:xfrm>
          <a:prstGeom prst="rect">
            <a:avLst/>
          </a:prstGeom>
          <a:solidFill>
            <a:srgbClr val="C7D44C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L'upgrade riguarda 4 sotto sistemi : Inner Tracker System (pixels), il Forward Muon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System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(Tracker e Trigger) , il Time Of Flight system, lo Zero Degree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Calorimeter.  Inoltre verra’ usato un nuovo Online+Offline DAQ system : O</a:t>
            </a:r>
            <a:r>
              <a:rPr lang="it-IT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Sono state presentate le motivazioni sperimentali degli upgrades che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sostanzialmente permetteranno di sfruttare appieno la luminosita’ di LHC per il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Pb-Pb.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 e’ entrato nel dettaglio della descrizione dei progetti di upgrade, del loro stato di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avanzamento e della schedula dei lavori.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stati sentiti i referees di ALICE, nessun problema particolare viene rilevato.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7504" y="4293096"/>
            <a:ext cx="7018268" cy="1938992"/>
          </a:xfrm>
          <a:prstGeom prst="rect">
            <a:avLst/>
          </a:prstGeom>
          <a:solidFill>
            <a:srgbClr val="C7D44C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Resoconto su :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Run2 data taking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uso delle risorse di computing nel 2017 e previsione del 2018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performance dei siti italiani di ALICE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report finanziario e previsione dei costi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R&amp;D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504" y="3645024"/>
            <a:ext cx="5876352" cy="523220"/>
          </a:xfrm>
          <a:prstGeom prst="rect">
            <a:avLst/>
          </a:prstGeom>
          <a:solidFill>
            <a:srgbClr val="C7D44C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Stato calcolo di ALICE (Stefano Piano)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676" y="6309320"/>
            <a:ext cx="6684843" cy="400110"/>
          </a:xfrm>
          <a:prstGeom prst="rect">
            <a:avLst/>
          </a:prstGeom>
          <a:solidFill>
            <a:srgbClr val="C7D44C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Sono stati sentiti i referees, nessun problema particoare rilevato.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635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2470" y="0"/>
            <a:ext cx="10428941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36512" y="291180"/>
            <a:ext cx="909576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Relazioni sul calcolo ad LHC e non solo (Donatella Lucchesi)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1196752"/>
            <a:ext cx="8893973" cy="10156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L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unga ed intressate relazione sullo stato e prospettive future del calcolo distribuito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necessario per LHC ed in generale per la fisica del futuro : parallelizzazione,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Cloud Computing, Distributed Resources etc.etc.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6" y="3553852"/>
            <a:ext cx="901137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Seminario : ‘Gravitational waves from neutron star mergers</a:t>
            </a:r>
          </a:p>
          <a:p>
            <a:r>
              <a:rPr lang="it-I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and the nuclear equation of states’  (Francesca Gulminelli)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077633"/>
            <a:ext cx="8893973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Lucida Calligraphy" panose="03010101010101010101" pitchFamily="66" charset="0"/>
                <a:cs typeface="Times New Roman" panose="02020603050405020304" pitchFamily="18" charset="0"/>
              </a:rPr>
              <a:t>M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olto interessante !</a:t>
            </a:r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0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34834"/>
            <a:ext cx="10585176" cy="7071993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716017" y="116632"/>
            <a:ext cx="374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Resoconto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3510" y="116632"/>
            <a:ext cx="4968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CSN3 a Roma, 12/13 aprile 2018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2869" y="692696"/>
            <a:ext cx="5877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Comunicazioni del presidente M. Taiuti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1967" y="1196752"/>
            <a:ext cx="8872942" cy="1631216"/>
          </a:xfrm>
          <a:prstGeom prst="rect">
            <a:avLst/>
          </a:prstGeom>
          <a:solidFill>
            <a:srgbClr val="0000FF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Recentemente la direzione INFN ha messo a disposizione 20 kE per progetti di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nuovi giovani neoricercatori. Due di questi finanziamenti sono stati aggiudicati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a Noferini (Bo) e Lombardo (Ct) su progetti di Gr3.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  La CSN3 ha l’incarico di controllare quei progetti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verranno seguiti dai rispettivi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direttori di sezione.</a:t>
            </a:r>
            <a:endParaRPr lang="it-IT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789040"/>
            <a:ext cx="8833233" cy="400110"/>
          </a:xfrm>
          <a:prstGeom prst="rect">
            <a:avLst/>
          </a:prstGeom>
          <a:solidFill>
            <a:srgbClr val="0000FF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 17 – 5- 2018 ci sara’ una visita di Taiuti, Nappi, Masiero e Campana al Jlab.</a:t>
            </a:r>
          </a:p>
        </p:txBody>
      </p:sp>
    </p:spTree>
    <p:extLst>
      <p:ext uri="{BB962C8B-B14F-4D97-AF65-F5344CB8AC3E}">
        <p14:creationId xmlns:p14="http://schemas.microsoft.com/office/powerpoint/2010/main" val="265830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9363"/>
            <a:ext cx="9289032" cy="120486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25460"/>
            <a:ext cx="88585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Comunicazioni del rappresentante in Giunta, Eugenio Nappi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554" y="836712"/>
            <a:ext cx="8878558" cy="62478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L'Electron-Ion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Collider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il DOE ha chiesto ad INFN le sue intenzioni; INFN ha da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sempre mostrato un grande interesse. C’e’ gia’ un gruppo nutrito italiano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interessato all’impresa (tre l’altro : Marco Radici lo scorso novembre cooptato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nello steering group degli Users Group). In Italia c’e’ stata la prima riunione fuori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dagli USA della collaborazione.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E’ stato deciso che tutte le attivita’ di EIC transiteranno per la CSN3. 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esperimenti  saranno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messi tutti in GR3 (e non in GR1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EIC e’ pilotato dagli USA ma gia’ adesso ci sono oltre 700 scienziati che ci lavorano,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di 167 istituzioni di 29 nazioni.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Nappi invita gia’ da adesso chi e’ interessato a preparare i gruppi e la burocrazia.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Attulmente EIC e’ stato messo sotto review dal National Academy of Science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(organismo USA che sta piu’ in alto di DOE). DOE aspetta l’esito della review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per settembre 2018 e poi inizia la propria procedura.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 decisione del sito dove (Brookhaven o JLab) verra’ presa ad inizio 2019. Se tutto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va bene la costruzione avverra’ tra il 2025 ed il 2030.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Gia’ ora gli USA hanno fatto delle call per R&amp;D e con queste il gruppo di Trieste-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Roma Sapienza-Roma3-Ferrara (25 FTE) hanno ricevuto dei soldi.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giugno viene invitato in CSN3 il responsabile nazionale di EIC e a settembre ci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sara’ una riunione europea sulla Road Map che indichera’ strategie per questo tipo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di fisica.</a:t>
            </a:r>
          </a:p>
        </p:txBody>
      </p:sp>
    </p:spTree>
    <p:extLst>
      <p:ext uri="{BB962C8B-B14F-4D97-AF65-F5344CB8AC3E}">
        <p14:creationId xmlns:p14="http://schemas.microsoft.com/office/powerpoint/2010/main" val="286789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9363"/>
            <a:ext cx="9289032" cy="12048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599197"/>
            <a:ext cx="8856984" cy="34778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Situazione concorsi, grosso passo in avanti. Approvato nuovo disciplinare, molta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piu’ trasparenza. Proposta dei direttori sulla composizione delle commissioni.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due brutte esperienze del passato hanno insegnato. In particolare, per l’ultima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(concorso Dirigente di Ricerca) il Consiglio di Stato ha consigliato di NON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approvare gli atti, tenere buona la documentazione e nominare una nuova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commissione. La nuova commissione e’ composta da :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IACOPINI (presidente)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PALLAVICINI(GR2), BRACCO (GR3), PENATI (teorica, Bicocca),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GAMBINO (GR5)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Invece degli aggettivi si useranno i numeri per la valutazione. Avranno 6 mesi di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tempo per decidere.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4149080"/>
            <a:ext cx="883872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breve nuovi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concorsi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Dirigente Tecnologo e Dirigente di Ricerca con nuovo regolamento. Si sta aspettando l’OK del Ministero per i Dirigenti Tecnologi.</a:t>
            </a:r>
          </a:p>
        </p:txBody>
      </p:sp>
      <p:sp>
        <p:nvSpPr>
          <p:cNvPr id="6" name="Rectangle 5"/>
          <p:cNvSpPr/>
          <p:nvPr/>
        </p:nvSpPr>
        <p:spPr>
          <a:xfrm>
            <a:off x="179512" y="4941168"/>
            <a:ext cx="8838728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INFN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 premendo sul Ministero per potere avere delle posizioni tenure track stile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universitario (RTDB).  Attualmente non esiste questa figura per l’INFN e cio’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puo’ generare una disparita’ sgradevole rispetto agli universitari.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25460"/>
            <a:ext cx="88585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Comunicazioni del rappresentante in Giunta, Eugenio Nappi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6021288"/>
            <a:ext cx="883872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Giunta si ripromette di presentare presto un piano per ulteriori concorsi :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Primo Tecnologo, Ricercatore, Tecnologo.</a:t>
            </a:r>
          </a:p>
        </p:txBody>
      </p:sp>
    </p:spTree>
    <p:extLst>
      <p:ext uri="{BB962C8B-B14F-4D97-AF65-F5344CB8AC3E}">
        <p14:creationId xmlns:p14="http://schemas.microsoft.com/office/powerpoint/2010/main" val="245431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29363"/>
            <a:ext cx="9289032" cy="120486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972820"/>
            <a:ext cx="8856984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COFUND FELLINI, borse per stranieri ; 15 posizioni; da bandire entro l’anno.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Sono borse per giovani. Ci vogliono 4 anni esperienza dopo il dottorato ed il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candidato deve essere stato all’estero la maggior parte del tempo (non piu’ di 12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mesi in Italia negli ultimi 3 anni).</a:t>
            </a:r>
          </a:p>
        </p:txBody>
      </p:sp>
      <p:sp>
        <p:nvSpPr>
          <p:cNvPr id="5" name="Rectangle 4"/>
          <p:cNvSpPr/>
          <p:nvPr/>
        </p:nvSpPr>
        <p:spPr>
          <a:xfrm>
            <a:off x="179512" y="2780928"/>
            <a:ext cx="8838728" cy="132343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Stabilizzazioni (Tecnologi e CTER).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Quest’anno saranno portate a termine tutte le stabilizzazioni. Se i fondi promessi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dal Ministero non arriveranno allora fatalmente il costo delle stabilizzazioni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ricadra sui 73 posti in piu’ dati dal Ministero ultimamente.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25460"/>
            <a:ext cx="88585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Comunicazioni del rappresentante in Giunta, Eugenio Nappi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9512" y="4625841"/>
            <a:ext cx="883872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Nappi ha insistito molto che persone italiane partecipino al bando IUPAP (deadline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1-9-2018) di premi da 1000 Euro da dare a lavori di ricerca. Notare che e’ un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bando aperto a tutti nel mondo. A proposito : Nappi sta nella commissione di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valutazione. E’ un premio basso di valore venale e ci sono solo 3 vincitori (!!)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ma e di GRANDE PRESTIGIO. Nessun italiano ha partecipato l’anno scorso.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Io vi avevo girato l’email del bando intorno al 25 marzo scorso.</a:t>
            </a:r>
          </a:p>
        </p:txBody>
      </p:sp>
    </p:spTree>
    <p:extLst>
      <p:ext uri="{BB962C8B-B14F-4D97-AF65-F5344CB8AC3E}">
        <p14:creationId xmlns:p14="http://schemas.microsoft.com/office/powerpoint/2010/main" val="391849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48680" y="0"/>
            <a:ext cx="11999437" cy="72728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241484"/>
            <a:ext cx="787266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Stima preliminare del bilancio 2019 esperimenti GR3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273984"/>
            <a:ext cx="885698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Taiuti </a:t>
            </a:r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e’ convocato il 7 maggio in presidenza per  dare una stima delle richieste per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il 2019. I responsabili nazionali degli esperimenti di Gr3 sono stati avvisati ed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hanno ricevuto un foglio Excel da compilare.  La stima del totale  delle richieste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per il 2019 si aggira intorno ai 12 ME (manca ancora NUMEN che probabilmente</a:t>
            </a:r>
          </a:p>
          <a:p>
            <a:r>
              <a:rPr lang="it-I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sara’ intorno ai 250 kE) . E’ una buona cifra.</a:t>
            </a:r>
          </a:p>
          <a:p>
            <a:endParaRPr lang="it-IT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3918535"/>
            <a:ext cx="8856983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E’ seguita una esposizione dettagliata delle previsioni di richieste 2019 degli esperimenti :  ASACUSA, GAMMA, n_TOF, MAMBO, PRISMA-FIDES, LUNA, NUMEN, NEWCHIM, EXOTIC, VIP, JEDI, ASFIN2, NUCL-EX, ERMA2, 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ULYSSES, FOOT, FAMU, AEGIS, ALICE.  La situazione in generale degli 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Esperimenti e delle richieste e’ buona. Ci sono alcune criticita’ e richieste poco</a:t>
            </a:r>
          </a:p>
          <a:p>
            <a:r>
              <a:rPr lang="it-IT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chiare. I responsabili nazionali verranno sentiti.</a:t>
            </a:r>
            <a:endParaRPr lang="it-I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6456" y="281103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794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75109" y="241484"/>
            <a:ext cx="6121227" cy="523220"/>
          </a:xfrm>
          <a:prstGeom prst="rect">
            <a:avLst/>
          </a:prstGeom>
          <a:solidFill>
            <a:srgbClr val="CBA099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Seminario sul Trasferimento Tecnologico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520" y="1609636"/>
            <a:ext cx="8506111" cy="1938992"/>
          </a:xfrm>
          <a:prstGeom prst="rect">
            <a:avLst/>
          </a:prstGeom>
          <a:solidFill>
            <a:srgbClr val="CBA099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Cino Matacotta (amministrazione centrale, ufficio Trasferimento Tecnologico)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 tenuto un seminario. Ci ha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descritto vari aspetti (che gia’ avevamo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sentito qui a Pv da Agostino) : il valore delle informazioni, la confidenzialita’,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interazioni con le imprese, la struttura dell’ufficio TT, </a:t>
            </a:r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Commissione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Nazionale per il Traferimento Tecnologico (di cui fa parte Agostino Lanza) ed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i servizi che offrono,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etc.etc.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4653136"/>
            <a:ext cx="8653331" cy="1323439"/>
          </a:xfrm>
          <a:prstGeom prst="rect">
            <a:avLst/>
          </a:prstGeom>
          <a:solidFill>
            <a:srgbClr val="CBA099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parlato in particolare del programma R4I (Research For Innovation) che e’ un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bando annuale di autofinanziamento (ovvero: viene da parte degli introiti INFN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dalle royalties per i brevetti) per PROGETTI ‘ULTIMO MIGLIO’.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 settembre 2017 il finanziamento fu di 100 kE, a settembre 2018 sara’ 150 kE.</a:t>
            </a:r>
            <a:endParaRPr lang="it-IT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65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8331" y="-27384"/>
            <a:ext cx="12023685" cy="7056784"/>
          </a:xfrm>
          <a:prstGeom prst="rect">
            <a:avLst/>
          </a:prstGeom>
        </p:spPr>
      </p:pic>
      <p:sp>
        <p:nvSpPr>
          <p:cNvPr id="3" name="AutoShape 2" descr="Risultati immagini per colosseo roma"/>
          <p:cNvSpPr>
            <a:spLocks noChangeAspect="1" noChangeArrowheads="1"/>
          </p:cNvSpPr>
          <p:nvPr/>
        </p:nvSpPr>
        <p:spPr bwMode="auto">
          <a:xfrm>
            <a:off x="155575" y="-808038"/>
            <a:ext cx="289560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043608" y="241484"/>
            <a:ext cx="7899920" cy="523220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Proposta di Borse per Stage </a:t>
            </a:r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 GR3 (Alba Formicola)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908720"/>
            <a:ext cx="8800807" cy="1631216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proposta presentata costera’ 70 kE. Il bando sara’ diviso in 2 parti, uno per 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studenti della Magistrale (durata 3 mesi), l’altro per gli studenti della triennale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(durata 1 mese). Sara’ un’attivita’ svolta presso un laboratorio, nazionale o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estero, supervisionato da uno scienziato appartenente al laboratorio che fungera’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da tutor.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2489415"/>
            <a:ext cx="8775351" cy="2862322"/>
          </a:xfrm>
          <a:prstGeom prst="rect">
            <a:avLst/>
          </a:prstGeom>
          <a:solidFill>
            <a:srgbClr val="0000CC"/>
          </a:solidFill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particolare per gli studenti della Magistrale il bando sara’ focalizzato sui seguenti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punti fondametali :</a:t>
            </a:r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titolo progetto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laboratorio ospitante attivita’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scopo formativo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durata trimestrale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importo tra i 2 kE e 6 kE (dipende dal luogo del laboratorio)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viaggio rimborsato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eta’ candidato : max 26 anni</a:t>
            </a:r>
            <a:endParaRPr lang="en-US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5517232"/>
            <a:ext cx="8775351" cy="70788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pensa inizialmente di restringere l’area scientifica ad una dozzina di programmi</a:t>
            </a:r>
          </a:p>
          <a:p>
            <a:r>
              <a:rPr lang="it-IT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di ricerca e di far partire i bandi nel 2019.  E’ seguita una lunga discussione. </a:t>
            </a:r>
            <a:endParaRPr lang="it-IT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56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7384"/>
            <a:ext cx="9252520" cy="68853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1667" y="241484"/>
            <a:ext cx="3589444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Richieste di sblocco SJ 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013808"/>
            <a:ext cx="8280920" cy="163121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Esperimento           SJ (kE)</a:t>
            </a:r>
          </a:p>
          <a:p>
            <a:endParaRPr lang="it-IT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ASFIN2                        2                            approvato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FOOT   (To)                 8+2                        approvati solo 7 kE</a:t>
            </a:r>
          </a:p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n_TOF (Pg)                  piccola cifra           aapprovata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467544" y="5045114"/>
            <a:ext cx="8280920" cy="40011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it-IT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Invece NUPEX restituisce 50 kE che aveva SJ e non usa.</a:t>
            </a:r>
          </a:p>
        </p:txBody>
      </p:sp>
    </p:spTree>
    <p:extLst>
      <p:ext uri="{BB962C8B-B14F-4D97-AF65-F5344CB8AC3E}">
        <p14:creationId xmlns:p14="http://schemas.microsoft.com/office/powerpoint/2010/main" val="30663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22942</TotalTime>
  <Words>2004</Words>
  <Application>Microsoft Office PowerPoint</Application>
  <PresentationFormat>On-screen Show (4:3)</PresentationFormat>
  <Paragraphs>180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Lucida Calligraphy</vt:lpstr>
      <vt:lpstr>Symbol</vt:lpstr>
      <vt:lpstr>Times New Roman</vt:lpstr>
      <vt:lpstr>Wingdings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Pedro</dc:creator>
  <cp:lastModifiedBy>boca</cp:lastModifiedBy>
  <cp:revision>325</cp:revision>
  <cp:lastPrinted>2016-10-06T14:17:07Z</cp:lastPrinted>
  <dcterms:created xsi:type="dcterms:W3CDTF">2013-09-30T18:58:37Z</dcterms:created>
  <dcterms:modified xsi:type="dcterms:W3CDTF">2018-04-16T11:31:12Z</dcterms:modified>
</cp:coreProperties>
</file>