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0"/>
  </p:notesMasterIdLst>
  <p:sldIdLst>
    <p:sldId id="384" r:id="rId2"/>
    <p:sldId id="385" r:id="rId3"/>
    <p:sldId id="405" r:id="rId4"/>
    <p:sldId id="416" r:id="rId5"/>
    <p:sldId id="415" r:id="rId6"/>
    <p:sldId id="414" r:id="rId7"/>
    <p:sldId id="417" r:id="rId8"/>
    <p:sldId id="4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A48"/>
    <a:srgbClr val="F9F9F9"/>
    <a:srgbClr val="EA2220"/>
    <a:srgbClr val="0099FF"/>
    <a:srgbClr val="1633FF"/>
    <a:srgbClr val="914648"/>
    <a:srgbClr val="055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0" autoAdjust="0"/>
    <p:restoredTop sz="94613"/>
  </p:normalViewPr>
  <p:slideViewPr>
    <p:cSldViewPr>
      <p:cViewPr varScale="1">
        <p:scale>
          <a:sx n="141" d="100"/>
          <a:sy n="141" d="100"/>
        </p:scale>
        <p:origin x="200" y="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2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E96C-93A0-4A78-B604-4703482948F1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BDC78-7E38-40A1-BA4E-B0A1F110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84BE-758F-234F-BE3F-64E46877D769}" type="datetime1">
              <a:rPr lang="it-IT" smtClean="0"/>
              <a:t>10/04/18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3001384" y="142132"/>
            <a:ext cx="8047616" cy="672468"/>
          </a:xfrm>
          <a:prstGeom prst="rect">
            <a:avLst/>
          </a:prstGeom>
        </p:spPr>
        <p:txBody>
          <a:bodyPr/>
          <a:lstStyle>
            <a:lvl1pPr algn="r">
              <a:defRPr b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038437"/>
            <a:ext cx="105156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3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A7E8-DB63-604A-8F83-B5F02C48362C}" type="datetime1">
              <a:rPr lang="it-IT" smtClean="0"/>
              <a:t>10/04/18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01384" y="142132"/>
            <a:ext cx="8047616" cy="672468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038437"/>
            <a:ext cx="105156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</p:spTree>
    <p:extLst>
      <p:ext uri="{BB962C8B-B14F-4D97-AF65-F5344CB8AC3E}">
        <p14:creationId xmlns:p14="http://schemas.microsoft.com/office/powerpoint/2010/main" val="93868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3048000" y="142132"/>
            <a:ext cx="8305800" cy="672468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038437"/>
            <a:ext cx="35052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/>
          </p:nvPr>
        </p:nvSpPr>
        <p:spPr>
          <a:xfrm>
            <a:off x="4495800" y="1038437"/>
            <a:ext cx="6858000" cy="5138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844225" y="6400801"/>
            <a:ext cx="908375" cy="228600"/>
          </a:xfrm>
        </p:spPr>
        <p:txBody>
          <a:bodyPr/>
          <a:lstStyle/>
          <a:p>
            <a:fld id="{44EB10CC-4689-4F44-82D5-1E49785704CE}" type="datetime1">
              <a:rPr lang="it-IT" smtClean="0"/>
              <a:t>10/04/18</a:t>
            </a:fld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6224" y="6400799"/>
            <a:ext cx="9214176" cy="228602"/>
          </a:xfrm>
        </p:spPr>
        <p:txBody>
          <a:bodyPr/>
          <a:lstStyle/>
          <a:p>
            <a:r>
              <a:rPr lang="en-US"/>
              <a:t>Federico Ronchetti - INFN and CERN</a:t>
            </a:r>
          </a:p>
        </p:txBody>
      </p:sp>
    </p:spTree>
    <p:extLst>
      <p:ext uri="{BB962C8B-B14F-4D97-AF65-F5344CB8AC3E}">
        <p14:creationId xmlns:p14="http://schemas.microsoft.com/office/powerpoint/2010/main" val="89743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9" y="131099"/>
            <a:ext cx="8294135" cy="733606"/>
          </a:xfrm>
          <a:prstGeom prst="rect">
            <a:avLst/>
          </a:prstGeom>
        </p:spPr>
        <p:txBody>
          <a:bodyPr/>
          <a:lstStyle>
            <a:lvl1pPr algn="r">
              <a:defRPr lang="en-US" b="1"/>
            </a:lvl1pPr>
          </a:lstStyle>
          <a:p>
            <a:pPr lvl="0" algn="r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93224"/>
            <a:ext cx="3932237" cy="5155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38B3-09DD-214B-BF7E-E8504840968B}" type="datetime1">
              <a:rPr lang="it-IT" smtClean="0"/>
              <a:t>10/04/18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79844" y="6400800"/>
            <a:ext cx="9240555" cy="22860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 sz="1200" smtClean="0">
                <a:solidFill>
                  <a:srgbClr val="EA2220"/>
                </a:solidFill>
              </a:defRPr>
            </a:lvl1pPr>
          </a:lstStyle>
          <a:p>
            <a:r>
              <a:rPr lang="en-US"/>
              <a:t>Federico Ronchetti - INFN and CERN</a:t>
            </a:r>
          </a:p>
        </p:txBody>
      </p:sp>
    </p:spTree>
    <p:extLst>
      <p:ext uri="{BB962C8B-B14F-4D97-AF65-F5344CB8AC3E}">
        <p14:creationId xmlns:p14="http://schemas.microsoft.com/office/powerpoint/2010/main" val="12640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6500" y="1066800"/>
            <a:ext cx="1257300" cy="5110162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66799"/>
            <a:ext cx="9144000" cy="5110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A08B-420D-AA48-B799-6D6F95ABE777}" type="datetime1">
              <a:rPr lang="it-IT" smtClean="0"/>
              <a:t>10/04/18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9844" y="6400800"/>
            <a:ext cx="9240555" cy="22860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lang="en-US" sz="1200" smtClean="0">
                <a:solidFill>
                  <a:srgbClr val="C00000"/>
                </a:solidFill>
                <a:effectLst/>
              </a:defRPr>
            </a:lvl1pPr>
          </a:lstStyle>
          <a:p>
            <a:r>
              <a:rPr lang="en-US"/>
              <a:t>Federico Ronchetti - INFN and CERN</a:t>
            </a:r>
          </a:p>
        </p:txBody>
      </p:sp>
    </p:spTree>
    <p:extLst>
      <p:ext uri="{BB962C8B-B14F-4D97-AF65-F5344CB8AC3E}">
        <p14:creationId xmlns:p14="http://schemas.microsoft.com/office/powerpoint/2010/main" val="52430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769601" y="6097384"/>
            <a:ext cx="1403927" cy="76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82625" y="1862483"/>
            <a:ext cx="5998149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Helvetica Neue" charset="0"/>
                <a:ea typeface="Helvetica Neue" charset="0"/>
                <a:cs typeface="Helvetica Neue" charset="0"/>
              </a:rPr>
              <a:t>Thank you!</a:t>
            </a:r>
            <a:endParaRPr lang="en-US" sz="2400" b="1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7" name="Picture 2" descr="OGO INFN NEWS si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75" y="2741199"/>
            <a:ext cx="3097851" cy="17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sultati immagini per uni roma 1 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76" y="4806233"/>
            <a:ext cx="1818101" cy="15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ge result for cern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59" y="2743200"/>
            <a:ext cx="1801417" cy="17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3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37" y="5076718"/>
            <a:ext cx="2509395" cy="987289"/>
          </a:xfrm>
          <a:prstGeom prst="rect">
            <a:avLst/>
          </a:prstGeom>
        </p:spPr>
      </p:pic>
      <p:pic>
        <p:nvPicPr>
          <p:cNvPr id="24" name="Picture 4" descr="mage result for centro fermi roma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114" y="5043129"/>
            <a:ext cx="2239026" cy="10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2759129"/>
            <a:ext cx="2209800" cy="19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5838476" y="0"/>
            <a:ext cx="257523" cy="1825422"/>
          </a:xfrm>
          <a:prstGeom prst="rect">
            <a:avLst/>
          </a:prstGeom>
          <a:solidFill>
            <a:srgbClr val="EA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mage result for maeci logo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676" r="3609"/>
          <a:stretch/>
        </p:blipFill>
        <p:spPr bwMode="auto">
          <a:xfrm>
            <a:off x="5672984" y="4937828"/>
            <a:ext cx="2058074" cy="126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2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6FEFA-E9EC-B248-9C53-D9913AE113DE}" type="datetime1">
              <a:rPr lang="it-IT" smtClean="0"/>
              <a:t>10/04/18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769601" y="6097384"/>
            <a:ext cx="1403927" cy="76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982625" y="1862483"/>
            <a:ext cx="5998149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Helvetica Neue" charset="0"/>
                <a:ea typeface="Helvetica Neue" charset="0"/>
                <a:cs typeface="Helvetica Neue" charset="0"/>
              </a:rPr>
              <a:t>Backup</a:t>
            </a:r>
            <a:endParaRPr lang="en-US" sz="2400" b="1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838476" y="0"/>
            <a:ext cx="257523" cy="1825422"/>
          </a:xfrm>
          <a:prstGeom prst="rect">
            <a:avLst/>
          </a:prstGeom>
          <a:solidFill>
            <a:srgbClr val="EA2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400799"/>
            <a:ext cx="1606224" cy="228601"/>
          </a:xfrm>
          <a:prstGeom prst="rect">
            <a:avLst/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Pentagon 6"/>
          <p:cNvSpPr/>
          <p:nvPr userDrawn="1"/>
        </p:nvSpPr>
        <p:spPr>
          <a:xfrm>
            <a:off x="10984990" y="6400799"/>
            <a:ext cx="557784" cy="228601"/>
          </a:xfrm>
          <a:prstGeom prst="homePlate">
            <a:avLst>
              <a:gd name="adj" fmla="val 26119"/>
            </a:avLst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fld id="{FD28758D-78E8-544A-B258-2DF2D245C366}" type="slidenum">
              <a:rPr lang="en-US" sz="1200" smtClean="0">
                <a:latin typeface="Helvetica" charset="0"/>
                <a:ea typeface="Helvetica" charset="0"/>
                <a:cs typeface="Helvetica" charset="0"/>
              </a:rPr>
              <a:pPr lvl="0" algn="ctr"/>
              <a:t>‹#›</a:t>
            </a:fld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225" y="6400801"/>
            <a:ext cx="9083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974E8E6F-53A9-F643-8AD5-99AB9E24FBF0}" type="datetime1">
              <a:rPr lang="it-IT" smtClean="0"/>
              <a:t>10/04/18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0741150" y="408432"/>
            <a:ext cx="1045465" cy="228601"/>
          </a:xfrm>
          <a:prstGeom prst="rect">
            <a:avLst/>
          </a:prstGeom>
          <a:solidFill>
            <a:srgbClr val="EA22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606224" y="6400799"/>
            <a:ext cx="9214176" cy="2286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A2220"/>
                </a:solidFill>
              </a:defRPr>
            </a:lvl1pPr>
          </a:lstStyle>
          <a:p>
            <a:r>
              <a:rPr lang="en-US"/>
              <a:t>Federico Ronchetti - INFN and CERN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39" r="17306" b="26056"/>
          <a:stretch/>
        </p:blipFill>
        <p:spPr bwMode="auto">
          <a:xfrm>
            <a:off x="463224" y="76200"/>
            <a:ext cx="7620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063860" y="630010"/>
            <a:ext cx="2121946" cy="24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1000" b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en-US" sz="1000" b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arge</a:t>
            </a:r>
            <a:r>
              <a:rPr lang="en-US" sz="1000" b="0" baseline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I</a:t>
            </a:r>
            <a:r>
              <a:rPr lang="en-US" sz="1000" b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on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1000" b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ollider</a:t>
            </a:r>
            <a:r>
              <a:rPr lang="en-US" sz="1000" b="0" baseline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b="1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1000" b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xperiment</a:t>
            </a:r>
            <a:endParaRPr lang="en-GB" sz="1000" b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71" r:id="rId3"/>
    <p:sldLayoutId id="2147483675" r:id="rId4"/>
    <p:sldLayoutId id="2147483678" r:id="rId5"/>
    <p:sldLayoutId id="2147483663" r:id="rId6"/>
    <p:sldLayoutId id="214748368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eAJ7x8eKxwaejOACInSw65XRYKLIWqt51Y3jNUWw0vw/edit?pli=1#gid=126350328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24E0-3EBF-A342-A01A-42354B185C1C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98563"/>
            <a:ext cx="10591800" cy="48053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Hybrid Stave status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Stave/0 Status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Stave/1 Status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60080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403B-D3D1-4146-9D37-FB05909837B3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Stave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066" y="1452530"/>
            <a:ext cx="5715000" cy="4805363"/>
          </a:xfrm>
        </p:spPr>
        <p:txBody>
          <a:bodyPr/>
          <a:lstStyle/>
          <a:p>
            <a:r>
              <a:rPr lang="en-US" dirty="0"/>
              <a:t>U-Arms glued with 2-min standard araldite</a:t>
            </a:r>
          </a:p>
          <a:p>
            <a:r>
              <a:rPr lang="en-US" dirty="0"/>
              <a:t>Stave moved (with PB folded) into transport box</a:t>
            </a:r>
          </a:p>
          <a:p>
            <a:r>
              <a:rPr lang="en-US" dirty="0"/>
              <a:t>To be shipped to CERN for insertion test (date TBD)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DADDE-D9DA-3F44-999A-516FF6CE3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57506"/>
            <a:ext cx="3962400" cy="5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2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1EC4DB-D68F-1A4A-AC3C-89C1F868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5116838" cy="38376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0608-1B4B-4D4A-994E-7DA5A61D3F88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 Zero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AC30E-C18C-1B4A-87F9-9032B382F2A2}"/>
              </a:ext>
            </a:extLst>
          </p:cNvPr>
          <p:cNvSpPr txBox="1"/>
          <p:nvPr/>
        </p:nvSpPr>
        <p:spPr>
          <a:xfrm>
            <a:off x="533400" y="990600"/>
            <a:ext cx="1188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Vacuum pumps stopped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Main pump oil refill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Secondary pumps installation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HS fixed with tape, cannot be moved</a:t>
            </a:r>
            <a:endParaRPr lang="en-US" sz="2400" b="1" dirty="0">
              <a:latin typeface="Helvetica" pitchFamily="2" charset="0"/>
            </a:endParaRPr>
          </a:p>
          <a:p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HS0-Right/Upper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Fully cabled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Basic scans: </a:t>
            </a:r>
            <a:r>
              <a:rPr lang="en-US" sz="2400" dirty="0">
                <a:solidFill>
                  <a:srgbClr val="499A48"/>
                </a:solidFill>
                <a:latin typeface="Helvetica" pitchFamily="2" charset="0"/>
              </a:rPr>
              <a:t>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Th. Scan: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done</a:t>
            </a:r>
            <a:endParaRPr lang="en-US" sz="2400" dirty="0">
              <a:latin typeface="Helvetica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need to check the data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Issue writing the DC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If scan OK then glue U-Arms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Light cover being finalized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Next:</a:t>
            </a: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b="1" dirty="0">
                <a:latin typeface="Helvetica" pitchFamily="2" charset="0"/>
              </a:rPr>
              <a:t>repeat scan with light cover </a:t>
            </a:r>
            <a:r>
              <a:rPr lang="en-US" sz="2400" dirty="0">
                <a:latin typeface="Helvetica" pitchFamily="2" charset="0"/>
              </a:rPr>
              <a:t>and </a:t>
            </a:r>
            <a:r>
              <a:rPr lang="en-US" sz="2400" b="1" dirty="0">
                <a:latin typeface="Helvetica" pitchFamily="2" charset="0"/>
              </a:rPr>
              <a:t>swap with HS0-Left/Lower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1EC4DB-D68F-1A4A-AC3C-89C1F868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5116838" cy="38376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0608-1B4B-4D4A-994E-7DA5A61D3F88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 Zero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AC30E-C18C-1B4A-87F9-9032B382F2A2}"/>
              </a:ext>
            </a:extLst>
          </p:cNvPr>
          <p:cNvSpPr txBox="1"/>
          <p:nvPr/>
        </p:nvSpPr>
        <p:spPr>
          <a:xfrm>
            <a:off x="533400" y="990600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vetica" pitchFamily="2" charset="0"/>
              </a:rPr>
              <a:t>Restart Pumps </a:t>
            </a:r>
          </a:p>
          <a:p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HS0-Left/Lower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Perform R/O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Glue U-arms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Stave Zero Setup (Grey Area)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Prepare Power Busses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Condensers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Filter 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Bridges </a:t>
            </a:r>
          </a:p>
          <a:p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1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0608-1B4B-4D4A-994E-7DA5A61D3F88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 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0822-793F-AA48-A57F-1BB3416CC87C}"/>
              </a:ext>
            </a:extLst>
          </p:cNvPr>
          <p:cNvSpPr txBox="1"/>
          <p:nvPr/>
        </p:nvSpPr>
        <p:spPr>
          <a:xfrm>
            <a:off x="6490001" y="131855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9F9F9"/>
                </a:solidFill>
              </a:rPr>
              <a:t>Mock Up</a:t>
            </a:r>
            <a:endParaRPr lang="it-IT" b="1" dirty="0">
              <a:solidFill>
                <a:srgbClr val="F9F9F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AC30E-C18C-1B4A-87F9-9032B382F2A2}"/>
              </a:ext>
            </a:extLst>
          </p:cNvPr>
          <p:cNvSpPr txBox="1"/>
          <p:nvPr/>
        </p:nvSpPr>
        <p:spPr>
          <a:xfrm>
            <a:off x="990600" y="1053032"/>
            <a:ext cx="1036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HIC delivered: </a:t>
            </a:r>
            <a:r>
              <a:rPr lang="it-IT" sz="2400" b="1" dirty="0">
                <a:solidFill>
                  <a:srgbClr val="FF0000"/>
                </a:solidFill>
                <a:latin typeface="Helvetica" pitchFamily="2" charset="0"/>
              </a:rPr>
              <a:t>5 AL </a:t>
            </a:r>
            <a:r>
              <a:rPr lang="it-IT" sz="2400" b="1" dirty="0">
                <a:latin typeface="Helvetica" pitchFamily="2" charset="0"/>
              </a:rPr>
              <a:t>+ 1 BL + 8 AR + 1 BL</a:t>
            </a:r>
          </a:p>
          <a:p>
            <a:r>
              <a:rPr lang="it-IT" dirty="0">
                <a:solidFill>
                  <a:srgbClr val="FF0000"/>
                </a:solidFill>
              </a:rPr>
              <a:t> </a:t>
            </a:r>
          </a:p>
          <a:p>
            <a:r>
              <a:rPr lang="it-IT" dirty="0">
                <a:solidFill>
                  <a:srgbClr val="FF0000"/>
                </a:solidFill>
              </a:rPr>
              <a:t>- AL000255</a:t>
            </a:r>
          </a:p>
          <a:p>
            <a:r>
              <a:rPr lang="it-IT" dirty="0">
                <a:solidFill>
                  <a:srgbClr val="FF0000"/>
                </a:solidFill>
              </a:rPr>
              <a:t> - AL000299 </a:t>
            </a:r>
          </a:p>
          <a:p>
            <a:r>
              <a:rPr lang="it-IT" dirty="0">
                <a:solidFill>
                  <a:srgbClr val="FF0000"/>
                </a:solidFill>
              </a:rPr>
              <a:t> - AL000300 </a:t>
            </a:r>
          </a:p>
          <a:p>
            <a:r>
              <a:rPr lang="it-IT" dirty="0">
                <a:solidFill>
                  <a:srgbClr val="FF0000"/>
                </a:solidFill>
              </a:rPr>
              <a:t> - AL000379 </a:t>
            </a:r>
          </a:p>
          <a:p>
            <a:r>
              <a:rPr lang="it-IT" dirty="0">
                <a:solidFill>
                  <a:srgbClr val="FF0000"/>
                </a:solidFill>
              </a:rPr>
              <a:t> - AL000449</a:t>
            </a:r>
            <a:r>
              <a:rPr lang="it-IT" dirty="0"/>
              <a:t> </a:t>
            </a:r>
          </a:p>
          <a:p>
            <a:r>
              <a:rPr lang="it-IT" dirty="0"/>
              <a:t> - BL000057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Activity on incoming 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Reception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Tab Cuts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Fast Power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40325-9E60-5A4C-85A1-130E6F555B6F}"/>
              </a:ext>
            </a:extLst>
          </p:cNvPr>
          <p:cNvSpPr/>
          <p:nvPr/>
        </p:nvSpPr>
        <p:spPr>
          <a:xfrm>
            <a:off x="2438400" y="168788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 - AR000390</a:t>
            </a:r>
          </a:p>
          <a:p>
            <a:r>
              <a:rPr lang="it-IT" dirty="0"/>
              <a:t> - AR000391</a:t>
            </a:r>
          </a:p>
          <a:p>
            <a:r>
              <a:rPr lang="it-IT" dirty="0"/>
              <a:t> - AR000392</a:t>
            </a:r>
          </a:p>
          <a:p>
            <a:r>
              <a:rPr lang="it-IT" dirty="0"/>
              <a:t> - AR000393</a:t>
            </a:r>
          </a:p>
          <a:p>
            <a:r>
              <a:rPr lang="it-IT" dirty="0"/>
              <a:t> - AR000394</a:t>
            </a:r>
          </a:p>
          <a:p>
            <a:r>
              <a:rPr lang="it-IT" dirty="0"/>
              <a:t> - AR000395 </a:t>
            </a:r>
          </a:p>
          <a:p>
            <a:r>
              <a:rPr lang="it-IT" dirty="0"/>
              <a:t> - AR000396</a:t>
            </a:r>
          </a:p>
          <a:p>
            <a:r>
              <a:rPr lang="it-IT" dirty="0"/>
              <a:t> - AR000505</a:t>
            </a:r>
          </a:p>
          <a:p>
            <a:r>
              <a:rPr lang="it-IT" dirty="0"/>
              <a:t> - BR000314 </a:t>
            </a:r>
          </a:p>
        </p:txBody>
      </p:sp>
    </p:spTree>
    <p:extLst>
      <p:ext uri="{BB962C8B-B14F-4D97-AF65-F5344CB8AC3E}">
        <p14:creationId xmlns:p14="http://schemas.microsoft.com/office/powerpoint/2010/main" val="201108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0608-1B4B-4D4A-994E-7DA5A61D3F88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Inventory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0822-793F-AA48-A57F-1BB3416CC87C}"/>
              </a:ext>
            </a:extLst>
          </p:cNvPr>
          <p:cNvSpPr txBox="1"/>
          <p:nvPr/>
        </p:nvSpPr>
        <p:spPr>
          <a:xfrm>
            <a:off x="6490001" y="131855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9F9F9"/>
                </a:solidFill>
              </a:rPr>
              <a:t>Mock Up</a:t>
            </a:r>
            <a:endParaRPr lang="it-IT" b="1" dirty="0">
              <a:solidFill>
                <a:srgbClr val="F9F9F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AC30E-C18C-1B4A-87F9-9032B382F2A2}"/>
              </a:ext>
            </a:extLst>
          </p:cNvPr>
          <p:cNvSpPr txBox="1"/>
          <p:nvPr/>
        </p:nvSpPr>
        <p:spPr>
          <a:xfrm>
            <a:off x="914400" y="1219200"/>
            <a:ext cx="1036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Arrived / Purchased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PB capacitors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Filter Boards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Filter Boards bridges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New gluing masks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2011 glue (LNF)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Tweezers (LNF)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U-Arms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Cold plate and Space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Need to empty all Cold Plate and Space Frame tubes </a:t>
            </a:r>
            <a:br>
              <a:rPr lang="en-US" sz="2400" dirty="0">
                <a:latin typeface="Helvetica" pitchFamily="2" charset="0"/>
              </a:rPr>
            </a:br>
            <a:r>
              <a:rPr lang="en-US" sz="2400" dirty="0">
                <a:latin typeface="Helvetica" pitchFamily="2" charset="0"/>
              </a:rPr>
              <a:t>and send them and the boxes back to CERN</a:t>
            </a:r>
          </a:p>
        </p:txBody>
      </p:sp>
    </p:spTree>
    <p:extLst>
      <p:ext uri="{BB962C8B-B14F-4D97-AF65-F5344CB8AC3E}">
        <p14:creationId xmlns:p14="http://schemas.microsoft.com/office/powerpoint/2010/main" val="413017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0608-1B4B-4D4A-994E-7DA5A61D3F88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20822-793F-AA48-A57F-1BB3416CC87C}"/>
              </a:ext>
            </a:extLst>
          </p:cNvPr>
          <p:cNvSpPr txBox="1"/>
          <p:nvPr/>
        </p:nvSpPr>
        <p:spPr>
          <a:xfrm>
            <a:off x="6490001" y="131855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9F9F9"/>
                </a:solidFill>
              </a:rPr>
              <a:t>Mock Up</a:t>
            </a:r>
            <a:endParaRPr lang="it-IT" b="1" dirty="0">
              <a:solidFill>
                <a:srgbClr val="F9F9F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AC30E-C18C-1B4A-87F9-9032B382F2A2}"/>
              </a:ext>
            </a:extLst>
          </p:cNvPr>
          <p:cNvSpPr txBox="1"/>
          <p:nvPr/>
        </p:nvSpPr>
        <p:spPr>
          <a:xfrm>
            <a:off x="990600" y="2063060"/>
            <a:ext cx="5499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pitchFamily="2" charset="0"/>
              </a:rPr>
              <a:t>Main ASTRA building heat pump </a:t>
            </a:r>
            <a:br>
              <a:rPr lang="en-US" sz="2400" b="1" dirty="0">
                <a:latin typeface="Helvetica" pitchFamily="2" charset="0"/>
              </a:rPr>
            </a:br>
            <a:r>
              <a:rPr lang="en-US" sz="2400" b="1" dirty="0">
                <a:latin typeface="Helvetica" pitchFamily="2" charset="0"/>
              </a:rPr>
              <a:t>being installed… </a:t>
            </a:r>
            <a:endParaRPr lang="it-IT" sz="2400" b="1" dirty="0">
              <a:latin typeface="Helvetica" pitchFamily="2" charset="0"/>
            </a:endParaRPr>
          </a:p>
          <a:p>
            <a:r>
              <a:rPr lang="it-IT" dirty="0">
                <a:solidFill>
                  <a:srgbClr val="FF0000"/>
                </a:solidFill>
              </a:rPr>
              <a:t> </a:t>
            </a:r>
            <a:endParaRPr lang="en-US" sz="2400" b="1" dirty="0"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1AFD1-7EAD-8D4F-B151-9155D004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22533"/>
            <a:ext cx="3727750" cy="49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D02D-049D-304D-A43E-6A325A7C38DA}" type="datetime1">
              <a:rPr lang="it-IT" smtClean="0"/>
              <a:t>10/04/18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Federico Ronchetti - INFN and CERN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7805" y="1003086"/>
            <a:ext cx="10287000" cy="48053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Hybrid Stave: </a:t>
            </a:r>
            <a:r>
              <a:rPr lang="en-US" sz="2200" dirty="0"/>
              <a:t>finished, to be sent to CERN</a:t>
            </a:r>
          </a:p>
          <a:p>
            <a:pPr marL="0" indent="0">
              <a:buNone/>
            </a:pPr>
            <a:r>
              <a:rPr lang="en-US" sz="2200" b="1" dirty="0"/>
              <a:t>Stave Zero</a:t>
            </a:r>
          </a:p>
          <a:p>
            <a:r>
              <a:rPr lang="en-US" sz="2200" dirty="0"/>
              <a:t>Finish HS0/R/U threshold scan, install U-Arms, repeat scan with cover</a:t>
            </a:r>
          </a:p>
          <a:p>
            <a:r>
              <a:rPr lang="en-US" sz="2200" dirty="0"/>
              <a:t>Restart pumps</a:t>
            </a:r>
          </a:p>
          <a:p>
            <a:r>
              <a:rPr lang="en-US" sz="2200" dirty="0"/>
              <a:t>Swap HS-0 Right and Left, perform scans on HS0-L, align HS-R</a:t>
            </a:r>
          </a:p>
          <a:p>
            <a:r>
              <a:rPr lang="en-US" sz="2200" dirty="0"/>
              <a:t>Prepare Power Bus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Stave One</a:t>
            </a:r>
          </a:p>
          <a:p>
            <a:r>
              <a:rPr lang="en-US" sz="2200" dirty="0"/>
              <a:t>Test and cut incoming HICs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23-24 OL Workshop in Daresbury </a:t>
            </a:r>
            <a:br>
              <a:rPr lang="en-US" b="1" dirty="0"/>
            </a:b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https://docs.google.com/spreadsheets/d/1eAJ7x8eKxwaejOACInSw65XRYKLIWqt51Y3jNUWw0vw/edit?pli</a:t>
            </a:r>
            <a:r>
              <a:rPr lang="en-US">
                <a:hlinkClick r:id="rId2"/>
              </a:rPr>
              <a:t>=1#gid=1263503287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678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4439</TotalTime>
  <Words>321</Words>
  <Application>Microsoft Macintosh PowerPoint</Application>
  <PresentationFormat>Widescreen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Helvetica Neue</vt:lpstr>
      <vt:lpstr>Custom Design</vt:lpstr>
      <vt:lpstr>Executive Summary</vt:lpstr>
      <vt:lpstr>Hybrid Stave</vt:lpstr>
      <vt:lpstr>Stave Zero</vt:lpstr>
      <vt:lpstr>Stave Zero</vt:lpstr>
      <vt:lpstr>Stave One</vt:lpstr>
      <vt:lpstr>Material Inventory </vt:lpstr>
      <vt:lpstr>Infrastructure</vt:lpstr>
      <vt:lpstr>Planning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Federico Ronchetti</cp:lastModifiedBy>
  <cp:revision>1045</cp:revision>
  <cp:lastPrinted>2018-03-23T14:13:08Z</cp:lastPrinted>
  <dcterms:created xsi:type="dcterms:W3CDTF">2006-08-16T00:00:00Z</dcterms:created>
  <dcterms:modified xsi:type="dcterms:W3CDTF">2018-04-10T08:22:19Z</dcterms:modified>
</cp:coreProperties>
</file>